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5"/>
  </p:notesMasterIdLst>
  <p:sldIdLst>
    <p:sldId id="256" r:id="rId2"/>
    <p:sldId id="258" r:id="rId3"/>
    <p:sldId id="259" r:id="rId4"/>
    <p:sldId id="265" r:id="rId5"/>
    <p:sldId id="260" r:id="rId6"/>
    <p:sldId id="267" r:id="rId7"/>
    <p:sldId id="264" r:id="rId8"/>
    <p:sldId id="263" r:id="rId9"/>
    <p:sldId id="269" r:id="rId10"/>
    <p:sldId id="261" r:id="rId11"/>
    <p:sldId id="262" r:id="rId12"/>
    <p:sldId id="266"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83"/>
    <p:restoredTop sz="79819"/>
  </p:normalViewPr>
  <p:slideViewPr>
    <p:cSldViewPr snapToGrid="0" snapToObjects="1">
      <p:cViewPr varScale="1">
        <p:scale>
          <a:sx n="57" d="100"/>
          <a:sy n="57" d="100"/>
        </p:scale>
        <p:origin x="248"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0AB076-3CE6-C74B-AC8F-99B74F8927E8}" type="doc">
      <dgm:prSet loTypeId="urn:microsoft.com/office/officeart/2008/layout/IncreasingCircleProcess" loCatId="" qsTypeId="urn:microsoft.com/office/officeart/2005/8/quickstyle/simple1" qsCatId="simple" csTypeId="urn:microsoft.com/office/officeart/2005/8/colors/accent1_2" csCatId="accent1" phldr="1"/>
      <dgm:spPr/>
      <dgm:t>
        <a:bodyPr/>
        <a:lstStyle/>
        <a:p>
          <a:endParaRPr lang="en-US"/>
        </a:p>
      </dgm:t>
    </dgm:pt>
    <dgm:pt modelId="{67864675-02B9-B947-B057-FEAFA180D9DB}">
      <dgm:prSet phldrT="[Text]" custT="1"/>
      <dgm:spPr/>
      <dgm:t>
        <a:bodyPr/>
        <a:lstStyle/>
        <a:p>
          <a:r>
            <a:rPr lang="en-US" sz="2100" dirty="0"/>
            <a:t>Ecosystem Services</a:t>
          </a:r>
        </a:p>
      </dgm:t>
    </dgm:pt>
    <dgm:pt modelId="{F761362E-56EB-4D43-814E-4816CA2BB612}" type="parTrans" cxnId="{6DA79492-CDFE-8643-924F-CDBD600D0286}">
      <dgm:prSet/>
      <dgm:spPr/>
      <dgm:t>
        <a:bodyPr/>
        <a:lstStyle/>
        <a:p>
          <a:endParaRPr lang="en-US"/>
        </a:p>
      </dgm:t>
    </dgm:pt>
    <dgm:pt modelId="{376066C6-86AB-2449-99A3-58B051C36AD6}" type="sibTrans" cxnId="{6DA79492-CDFE-8643-924F-CDBD600D0286}">
      <dgm:prSet/>
      <dgm:spPr/>
      <dgm:t>
        <a:bodyPr/>
        <a:lstStyle/>
        <a:p>
          <a:endParaRPr lang="en-US"/>
        </a:p>
      </dgm:t>
    </dgm:pt>
    <dgm:pt modelId="{EB5DA27A-826D-7545-8BFC-7B4D6629DE8B}">
      <dgm:prSet phldrT="[Text]" custT="1"/>
      <dgm:spPr/>
      <dgm:t>
        <a:bodyPr/>
        <a:lstStyle/>
        <a:p>
          <a:r>
            <a:rPr lang="en-US" sz="1400" dirty="0"/>
            <a:t>We will explore the services that pollinators provide, and highlight the importance of wild bees which contribute to a diverse, productive, and healthy ecosystems. </a:t>
          </a:r>
        </a:p>
      </dgm:t>
    </dgm:pt>
    <dgm:pt modelId="{DF7D52EA-5D21-214F-AFE4-FB3AE7EF182F}" type="parTrans" cxnId="{8B52448E-9524-9A4C-9EFD-3CF8F3CB91AC}">
      <dgm:prSet/>
      <dgm:spPr/>
      <dgm:t>
        <a:bodyPr/>
        <a:lstStyle/>
        <a:p>
          <a:endParaRPr lang="en-US"/>
        </a:p>
      </dgm:t>
    </dgm:pt>
    <dgm:pt modelId="{709684C3-8C75-8345-BACA-41F66DF6CFD0}" type="sibTrans" cxnId="{8B52448E-9524-9A4C-9EFD-3CF8F3CB91AC}">
      <dgm:prSet/>
      <dgm:spPr/>
      <dgm:t>
        <a:bodyPr/>
        <a:lstStyle/>
        <a:p>
          <a:endParaRPr lang="en-US"/>
        </a:p>
      </dgm:t>
    </dgm:pt>
    <dgm:pt modelId="{DFF12724-6315-9B49-9F4A-80A5559FE113}">
      <dgm:prSet phldrT="[Text]" custT="1"/>
      <dgm:spPr/>
      <dgm:t>
        <a:bodyPr/>
        <a:lstStyle/>
        <a:p>
          <a:pPr algn="ctr"/>
          <a:r>
            <a:rPr lang="en-US" sz="2100" dirty="0"/>
            <a:t>Analyzing Management Practices</a:t>
          </a:r>
        </a:p>
      </dgm:t>
    </dgm:pt>
    <dgm:pt modelId="{92DF159E-F768-0B46-A2B3-7071897681DE}" type="parTrans" cxnId="{46A4EBB3-641A-214C-8619-D6D99A9FCCFF}">
      <dgm:prSet/>
      <dgm:spPr/>
      <dgm:t>
        <a:bodyPr/>
        <a:lstStyle/>
        <a:p>
          <a:endParaRPr lang="en-US"/>
        </a:p>
      </dgm:t>
    </dgm:pt>
    <dgm:pt modelId="{16524635-0C87-C346-82AB-E48F8E2659A2}" type="sibTrans" cxnId="{46A4EBB3-641A-214C-8619-D6D99A9FCCFF}">
      <dgm:prSet/>
      <dgm:spPr/>
      <dgm:t>
        <a:bodyPr/>
        <a:lstStyle/>
        <a:p>
          <a:endParaRPr lang="en-US"/>
        </a:p>
      </dgm:t>
    </dgm:pt>
    <dgm:pt modelId="{3595F7F9-FB17-7641-AEAF-D98F775EF3C4}">
      <dgm:prSet phldrT="[Text]" custT="1"/>
      <dgm:spPr/>
      <dgm:t>
        <a:bodyPr/>
        <a:lstStyle/>
        <a:p>
          <a:r>
            <a:rPr lang="en-US" sz="1400" dirty="0"/>
            <a:t>Using the lme4 package in R studio, we will explore the abundance of squash bees on farms in Michigan based on different soil disturbance practices.  </a:t>
          </a:r>
        </a:p>
      </dgm:t>
    </dgm:pt>
    <dgm:pt modelId="{26ABC75C-D516-9643-9E95-26D476EABA85}" type="parTrans" cxnId="{F506EC1B-6AA4-FD4E-BF5F-8D280D7AF6C1}">
      <dgm:prSet/>
      <dgm:spPr/>
      <dgm:t>
        <a:bodyPr/>
        <a:lstStyle/>
        <a:p>
          <a:endParaRPr lang="en-US"/>
        </a:p>
      </dgm:t>
    </dgm:pt>
    <dgm:pt modelId="{38608BB7-4F8D-964A-AEB9-72ADCEDF6C0A}" type="sibTrans" cxnId="{F506EC1B-6AA4-FD4E-BF5F-8D280D7AF6C1}">
      <dgm:prSet/>
      <dgm:spPr/>
      <dgm:t>
        <a:bodyPr/>
        <a:lstStyle/>
        <a:p>
          <a:endParaRPr lang="en-US"/>
        </a:p>
      </dgm:t>
    </dgm:pt>
    <dgm:pt modelId="{799AB8D5-500B-8547-AD49-DD419296C99A}">
      <dgm:prSet phldrT="[Text]" custT="1"/>
      <dgm:spPr/>
      <dgm:t>
        <a:bodyPr/>
        <a:lstStyle/>
        <a:p>
          <a:r>
            <a:rPr lang="en-US" sz="2100" dirty="0"/>
            <a:t>Future Monitoring</a:t>
          </a:r>
        </a:p>
      </dgm:t>
    </dgm:pt>
    <dgm:pt modelId="{44A9C70D-2704-6E44-AD1C-75A9E16E7933}" type="parTrans" cxnId="{D1DBCD17-94EE-604F-B015-C6C88200A982}">
      <dgm:prSet/>
      <dgm:spPr/>
      <dgm:t>
        <a:bodyPr/>
        <a:lstStyle/>
        <a:p>
          <a:endParaRPr lang="en-US"/>
        </a:p>
      </dgm:t>
    </dgm:pt>
    <dgm:pt modelId="{116121A1-C49E-5842-91A3-957588758BBA}" type="sibTrans" cxnId="{D1DBCD17-94EE-604F-B015-C6C88200A982}">
      <dgm:prSet/>
      <dgm:spPr/>
      <dgm:t>
        <a:bodyPr/>
        <a:lstStyle/>
        <a:p>
          <a:endParaRPr lang="en-US"/>
        </a:p>
      </dgm:t>
    </dgm:pt>
    <dgm:pt modelId="{7CA57CBD-73B9-6149-8AAE-855016BEBA5D}">
      <dgm:prSet phldrT="[Text]" custT="1"/>
      <dgm:spPr/>
      <dgm:t>
        <a:bodyPr/>
        <a:lstStyle/>
        <a:p>
          <a:r>
            <a:rPr lang="en-US" sz="1400" dirty="0"/>
            <a:t>We will understand how community-based surveys can help to collect data that informs people about the abundance and distribution of particular insects.    </a:t>
          </a:r>
        </a:p>
      </dgm:t>
    </dgm:pt>
    <dgm:pt modelId="{8DCEE2B5-41AA-E648-8F00-CE0C6CC1C80A}" type="parTrans" cxnId="{8C1834D2-E1E7-5246-B87F-16CAA1378D52}">
      <dgm:prSet/>
      <dgm:spPr/>
      <dgm:t>
        <a:bodyPr/>
        <a:lstStyle/>
        <a:p>
          <a:endParaRPr lang="en-US"/>
        </a:p>
      </dgm:t>
    </dgm:pt>
    <dgm:pt modelId="{A9E2BC86-83A3-4645-9EC5-A16B303895F9}" type="sibTrans" cxnId="{8C1834D2-E1E7-5246-B87F-16CAA1378D52}">
      <dgm:prSet/>
      <dgm:spPr/>
      <dgm:t>
        <a:bodyPr/>
        <a:lstStyle/>
        <a:p>
          <a:endParaRPr lang="en-US"/>
        </a:p>
      </dgm:t>
    </dgm:pt>
    <dgm:pt modelId="{96FAA59B-C8AE-8E45-A00F-D8F1DAEE4F86}" type="pres">
      <dgm:prSet presAssocID="{330AB076-3CE6-C74B-AC8F-99B74F8927E8}" presName="Name0" presStyleCnt="0">
        <dgm:presLayoutVars>
          <dgm:chMax val="7"/>
          <dgm:chPref val="7"/>
          <dgm:dir/>
          <dgm:animOne val="branch"/>
          <dgm:animLvl val="lvl"/>
        </dgm:presLayoutVars>
      </dgm:prSet>
      <dgm:spPr/>
    </dgm:pt>
    <dgm:pt modelId="{068D56A5-B673-5645-85A5-0A531078BDB3}" type="pres">
      <dgm:prSet presAssocID="{67864675-02B9-B947-B057-FEAFA180D9DB}" presName="composite" presStyleCnt="0"/>
      <dgm:spPr/>
    </dgm:pt>
    <dgm:pt modelId="{D4950295-0871-934A-8187-9969F41567D2}" type="pres">
      <dgm:prSet presAssocID="{67864675-02B9-B947-B057-FEAFA180D9DB}" presName="BackAccent" presStyleLbl="bgShp" presStyleIdx="0" presStyleCnt="3" custScaleX="484007" custScaleY="484168"/>
      <dgm:spPr/>
    </dgm:pt>
    <dgm:pt modelId="{228102F0-E5B8-4D45-9028-618C4B490AC4}" type="pres">
      <dgm:prSet presAssocID="{67864675-02B9-B947-B057-FEAFA180D9DB}" presName="Accent" presStyleLbl="alignNode1" presStyleIdx="0" presStyleCnt="3" custScaleX="562869" custScaleY="562869" custLinFactNeighborX="-4564" custLinFactNeighborY="-4827"/>
      <dgm:spPr/>
    </dgm:pt>
    <dgm:pt modelId="{C0B4DA2B-D779-0445-92BE-24EA90AE274E}" type="pres">
      <dgm:prSet presAssocID="{67864675-02B9-B947-B057-FEAFA180D9DB}" presName="Child" presStyleLbl="revTx" presStyleIdx="0" presStyleCnt="6" custScaleX="174751" custScaleY="84062" custLinFactNeighborX="-57777" custLinFactNeighborY="86492">
        <dgm:presLayoutVars>
          <dgm:chMax val="0"/>
          <dgm:chPref val="0"/>
          <dgm:bulletEnabled val="1"/>
        </dgm:presLayoutVars>
      </dgm:prSet>
      <dgm:spPr/>
    </dgm:pt>
    <dgm:pt modelId="{6519E3C1-AD86-E248-81E1-18143BFA262B}" type="pres">
      <dgm:prSet presAssocID="{67864675-02B9-B947-B057-FEAFA180D9DB}" presName="Parent" presStyleLbl="revTx" presStyleIdx="1" presStyleCnt="6" custScaleX="217226" custLinFactY="151460" custLinFactNeighborX="-64039" custLinFactNeighborY="200000">
        <dgm:presLayoutVars>
          <dgm:chMax val="1"/>
          <dgm:chPref val="1"/>
          <dgm:bulletEnabled val="1"/>
        </dgm:presLayoutVars>
      </dgm:prSet>
      <dgm:spPr/>
    </dgm:pt>
    <dgm:pt modelId="{13AAC7C2-4C55-1D4D-966B-F00369A85DB0}" type="pres">
      <dgm:prSet presAssocID="{376066C6-86AB-2449-99A3-58B051C36AD6}" presName="sibTrans" presStyleCnt="0"/>
      <dgm:spPr/>
    </dgm:pt>
    <dgm:pt modelId="{9FD5A73A-2CA9-C148-A3DF-97F4359A8223}" type="pres">
      <dgm:prSet presAssocID="{DFF12724-6315-9B49-9F4A-80A5559FE113}" presName="composite" presStyleCnt="0"/>
      <dgm:spPr/>
    </dgm:pt>
    <dgm:pt modelId="{9813AF61-9597-E140-8F40-23907F5A3660}" type="pres">
      <dgm:prSet presAssocID="{DFF12724-6315-9B49-9F4A-80A5559FE113}" presName="BackAccent" presStyleLbl="bgShp" presStyleIdx="1" presStyleCnt="3" custScaleX="484007" custScaleY="484168"/>
      <dgm:spPr/>
    </dgm:pt>
    <dgm:pt modelId="{810F00BF-7978-924A-B356-8B6596CEEF59}" type="pres">
      <dgm:prSet presAssocID="{DFF12724-6315-9B49-9F4A-80A5559FE113}" presName="Accent" presStyleLbl="alignNode1" presStyleIdx="1" presStyleCnt="3" custScaleX="562869" custScaleY="562869" custLinFactNeighborX="-4827" custLinFactNeighborY="-4564"/>
      <dgm:spPr/>
    </dgm:pt>
    <dgm:pt modelId="{ED4A7AAC-1186-FC4F-BD48-9A6712671698}" type="pres">
      <dgm:prSet presAssocID="{DFF12724-6315-9B49-9F4A-80A5559FE113}" presName="Child" presStyleLbl="revTx" presStyleIdx="2" presStyleCnt="6" custScaleX="185152" custScaleY="84608" custLinFactNeighborX="-71293" custLinFactNeighborY="88391">
        <dgm:presLayoutVars>
          <dgm:chMax val="0"/>
          <dgm:chPref val="0"/>
          <dgm:bulletEnabled val="1"/>
        </dgm:presLayoutVars>
      </dgm:prSet>
      <dgm:spPr/>
    </dgm:pt>
    <dgm:pt modelId="{F7AA2413-4ECD-C348-8A68-6356C77AC4F4}" type="pres">
      <dgm:prSet presAssocID="{DFF12724-6315-9B49-9F4A-80A5559FE113}" presName="Parent" presStyleLbl="revTx" presStyleIdx="3" presStyleCnt="6" custScaleX="239227" custScaleY="137718" custLinFactY="159410" custLinFactNeighborX="-61605" custLinFactNeighborY="200000">
        <dgm:presLayoutVars>
          <dgm:chMax val="1"/>
          <dgm:chPref val="1"/>
          <dgm:bulletEnabled val="1"/>
        </dgm:presLayoutVars>
      </dgm:prSet>
      <dgm:spPr/>
    </dgm:pt>
    <dgm:pt modelId="{F1153998-9E87-4444-AB50-101256E2B45C}" type="pres">
      <dgm:prSet presAssocID="{16524635-0C87-C346-82AB-E48F8E2659A2}" presName="sibTrans" presStyleCnt="0"/>
      <dgm:spPr/>
    </dgm:pt>
    <dgm:pt modelId="{DB851631-C23C-9242-94D8-AA5AAEB56067}" type="pres">
      <dgm:prSet presAssocID="{799AB8D5-500B-8547-AD49-DD419296C99A}" presName="composite" presStyleCnt="0"/>
      <dgm:spPr/>
    </dgm:pt>
    <dgm:pt modelId="{0395173E-6A88-E146-8CAE-EE83A33B563C}" type="pres">
      <dgm:prSet presAssocID="{799AB8D5-500B-8547-AD49-DD419296C99A}" presName="BackAccent" presStyleLbl="bgShp" presStyleIdx="2" presStyleCnt="3" custScaleX="484007" custScaleY="484168"/>
      <dgm:spPr/>
    </dgm:pt>
    <dgm:pt modelId="{F650AB47-19E5-5749-9CE8-D6E05B01A405}" type="pres">
      <dgm:prSet presAssocID="{799AB8D5-500B-8547-AD49-DD419296C99A}" presName="Accent" presStyleLbl="alignNode1" presStyleIdx="2" presStyleCnt="3" custScaleX="562869" custScaleY="562869" custLinFactNeighborX="263" custLinFactNeighborY="-4827"/>
      <dgm:spPr/>
    </dgm:pt>
    <dgm:pt modelId="{D1C1671D-F16F-804B-BD15-C6BDCFE336B0}" type="pres">
      <dgm:prSet presAssocID="{799AB8D5-500B-8547-AD49-DD419296C99A}" presName="Child" presStyleLbl="revTx" presStyleIdx="4" presStyleCnt="6" custScaleX="174470" custScaleY="84601" custLinFactNeighborX="-55537" custLinFactNeighborY="87746">
        <dgm:presLayoutVars>
          <dgm:chMax val="0"/>
          <dgm:chPref val="0"/>
          <dgm:bulletEnabled val="1"/>
        </dgm:presLayoutVars>
      </dgm:prSet>
      <dgm:spPr/>
    </dgm:pt>
    <dgm:pt modelId="{F7459FDB-2C43-F548-9B13-2DCD8A4EF96F}" type="pres">
      <dgm:prSet presAssocID="{799AB8D5-500B-8547-AD49-DD419296C99A}" presName="Parent" presStyleLbl="revTx" presStyleIdx="5" presStyleCnt="6" custScaleX="184267" custLinFactY="151460" custLinFactNeighborX="-60368" custLinFactNeighborY="200000">
        <dgm:presLayoutVars>
          <dgm:chMax val="1"/>
          <dgm:chPref val="1"/>
          <dgm:bulletEnabled val="1"/>
        </dgm:presLayoutVars>
      </dgm:prSet>
      <dgm:spPr/>
    </dgm:pt>
  </dgm:ptLst>
  <dgm:cxnLst>
    <dgm:cxn modelId="{DC44B802-1202-8749-B95F-C1F027F36EB4}" type="presOf" srcId="{799AB8D5-500B-8547-AD49-DD419296C99A}" destId="{F7459FDB-2C43-F548-9B13-2DCD8A4EF96F}" srcOrd="0" destOrd="0" presId="urn:microsoft.com/office/officeart/2008/layout/IncreasingCircleProcess"/>
    <dgm:cxn modelId="{D1DBCD17-94EE-604F-B015-C6C88200A982}" srcId="{330AB076-3CE6-C74B-AC8F-99B74F8927E8}" destId="{799AB8D5-500B-8547-AD49-DD419296C99A}" srcOrd="2" destOrd="0" parTransId="{44A9C70D-2704-6E44-AD1C-75A9E16E7933}" sibTransId="{116121A1-C49E-5842-91A3-957588758BBA}"/>
    <dgm:cxn modelId="{F506EC1B-6AA4-FD4E-BF5F-8D280D7AF6C1}" srcId="{DFF12724-6315-9B49-9F4A-80A5559FE113}" destId="{3595F7F9-FB17-7641-AEAF-D98F775EF3C4}" srcOrd="0" destOrd="0" parTransId="{26ABC75C-D516-9643-9E95-26D476EABA85}" sibTransId="{38608BB7-4F8D-964A-AEB9-72ADCEDF6C0A}"/>
    <dgm:cxn modelId="{A4DA6361-9919-9645-8B11-E06744F0380F}" type="presOf" srcId="{EB5DA27A-826D-7545-8BFC-7B4D6629DE8B}" destId="{C0B4DA2B-D779-0445-92BE-24EA90AE274E}" srcOrd="0" destOrd="0" presId="urn:microsoft.com/office/officeart/2008/layout/IncreasingCircleProcess"/>
    <dgm:cxn modelId="{8B52448E-9524-9A4C-9EFD-3CF8F3CB91AC}" srcId="{67864675-02B9-B947-B057-FEAFA180D9DB}" destId="{EB5DA27A-826D-7545-8BFC-7B4D6629DE8B}" srcOrd="0" destOrd="0" parTransId="{DF7D52EA-5D21-214F-AFE4-FB3AE7EF182F}" sibTransId="{709684C3-8C75-8345-BACA-41F66DF6CFD0}"/>
    <dgm:cxn modelId="{6DA79492-CDFE-8643-924F-CDBD600D0286}" srcId="{330AB076-3CE6-C74B-AC8F-99B74F8927E8}" destId="{67864675-02B9-B947-B057-FEAFA180D9DB}" srcOrd="0" destOrd="0" parTransId="{F761362E-56EB-4D43-814E-4816CA2BB612}" sibTransId="{376066C6-86AB-2449-99A3-58B051C36AD6}"/>
    <dgm:cxn modelId="{1629EA99-640C-3C4F-B1D3-45364FA0E66C}" type="presOf" srcId="{3595F7F9-FB17-7641-AEAF-D98F775EF3C4}" destId="{ED4A7AAC-1186-FC4F-BD48-9A6712671698}" srcOrd="0" destOrd="0" presId="urn:microsoft.com/office/officeart/2008/layout/IncreasingCircleProcess"/>
    <dgm:cxn modelId="{1EE49FAC-D506-A24F-B4D5-1E2D692527F6}" type="presOf" srcId="{67864675-02B9-B947-B057-FEAFA180D9DB}" destId="{6519E3C1-AD86-E248-81E1-18143BFA262B}" srcOrd="0" destOrd="0" presId="urn:microsoft.com/office/officeart/2008/layout/IncreasingCircleProcess"/>
    <dgm:cxn modelId="{46A4EBB3-641A-214C-8619-D6D99A9FCCFF}" srcId="{330AB076-3CE6-C74B-AC8F-99B74F8927E8}" destId="{DFF12724-6315-9B49-9F4A-80A5559FE113}" srcOrd="1" destOrd="0" parTransId="{92DF159E-F768-0B46-A2B3-7071897681DE}" sibTransId="{16524635-0C87-C346-82AB-E48F8E2659A2}"/>
    <dgm:cxn modelId="{230EFCC2-5062-5142-888F-6D7D25DF5579}" type="presOf" srcId="{DFF12724-6315-9B49-9F4A-80A5559FE113}" destId="{F7AA2413-4ECD-C348-8A68-6356C77AC4F4}" srcOrd="0" destOrd="0" presId="urn:microsoft.com/office/officeart/2008/layout/IncreasingCircleProcess"/>
    <dgm:cxn modelId="{AAA4A1CC-2E21-004D-A656-8D225DAB1419}" type="presOf" srcId="{7CA57CBD-73B9-6149-8AAE-855016BEBA5D}" destId="{D1C1671D-F16F-804B-BD15-C6BDCFE336B0}" srcOrd="0" destOrd="0" presId="urn:microsoft.com/office/officeart/2008/layout/IncreasingCircleProcess"/>
    <dgm:cxn modelId="{8C1834D2-E1E7-5246-B87F-16CAA1378D52}" srcId="{799AB8D5-500B-8547-AD49-DD419296C99A}" destId="{7CA57CBD-73B9-6149-8AAE-855016BEBA5D}" srcOrd="0" destOrd="0" parTransId="{8DCEE2B5-41AA-E648-8F00-CE0C6CC1C80A}" sibTransId="{A9E2BC86-83A3-4645-9EC5-A16B303895F9}"/>
    <dgm:cxn modelId="{5D5D60F5-4F10-B14E-B1FC-5CCD49F8854D}" type="presOf" srcId="{330AB076-3CE6-C74B-AC8F-99B74F8927E8}" destId="{96FAA59B-C8AE-8E45-A00F-D8F1DAEE4F86}" srcOrd="0" destOrd="0" presId="urn:microsoft.com/office/officeart/2008/layout/IncreasingCircleProcess"/>
    <dgm:cxn modelId="{3569E72B-997E-0D4E-8336-574E6CE72C0C}" type="presParOf" srcId="{96FAA59B-C8AE-8E45-A00F-D8F1DAEE4F86}" destId="{068D56A5-B673-5645-85A5-0A531078BDB3}" srcOrd="0" destOrd="0" presId="urn:microsoft.com/office/officeart/2008/layout/IncreasingCircleProcess"/>
    <dgm:cxn modelId="{F3054CA6-10EA-0C4B-86E8-071C95878558}" type="presParOf" srcId="{068D56A5-B673-5645-85A5-0A531078BDB3}" destId="{D4950295-0871-934A-8187-9969F41567D2}" srcOrd="0" destOrd="0" presId="urn:microsoft.com/office/officeart/2008/layout/IncreasingCircleProcess"/>
    <dgm:cxn modelId="{26864A7E-4AA2-B845-B344-BCD825E1DADD}" type="presParOf" srcId="{068D56A5-B673-5645-85A5-0A531078BDB3}" destId="{228102F0-E5B8-4D45-9028-618C4B490AC4}" srcOrd="1" destOrd="0" presId="urn:microsoft.com/office/officeart/2008/layout/IncreasingCircleProcess"/>
    <dgm:cxn modelId="{DFF83B93-DAE6-FA4B-99C1-3627694CAA5F}" type="presParOf" srcId="{068D56A5-B673-5645-85A5-0A531078BDB3}" destId="{C0B4DA2B-D779-0445-92BE-24EA90AE274E}" srcOrd="2" destOrd="0" presId="urn:microsoft.com/office/officeart/2008/layout/IncreasingCircleProcess"/>
    <dgm:cxn modelId="{8739B8FF-E761-A748-8976-5015CA32B471}" type="presParOf" srcId="{068D56A5-B673-5645-85A5-0A531078BDB3}" destId="{6519E3C1-AD86-E248-81E1-18143BFA262B}" srcOrd="3" destOrd="0" presId="urn:microsoft.com/office/officeart/2008/layout/IncreasingCircleProcess"/>
    <dgm:cxn modelId="{1DAB272A-341F-8B48-AE0A-269B445BB671}" type="presParOf" srcId="{96FAA59B-C8AE-8E45-A00F-D8F1DAEE4F86}" destId="{13AAC7C2-4C55-1D4D-966B-F00369A85DB0}" srcOrd="1" destOrd="0" presId="urn:microsoft.com/office/officeart/2008/layout/IncreasingCircleProcess"/>
    <dgm:cxn modelId="{B55B95FC-BD11-1F45-94FF-659EED0B96B4}" type="presParOf" srcId="{96FAA59B-C8AE-8E45-A00F-D8F1DAEE4F86}" destId="{9FD5A73A-2CA9-C148-A3DF-97F4359A8223}" srcOrd="2" destOrd="0" presId="urn:microsoft.com/office/officeart/2008/layout/IncreasingCircleProcess"/>
    <dgm:cxn modelId="{3F532569-4A5B-4440-B50C-AFC7546A8E8E}" type="presParOf" srcId="{9FD5A73A-2CA9-C148-A3DF-97F4359A8223}" destId="{9813AF61-9597-E140-8F40-23907F5A3660}" srcOrd="0" destOrd="0" presId="urn:microsoft.com/office/officeart/2008/layout/IncreasingCircleProcess"/>
    <dgm:cxn modelId="{985A8209-DD41-2A4B-AAF3-A944FC1385B4}" type="presParOf" srcId="{9FD5A73A-2CA9-C148-A3DF-97F4359A8223}" destId="{810F00BF-7978-924A-B356-8B6596CEEF59}" srcOrd="1" destOrd="0" presId="urn:microsoft.com/office/officeart/2008/layout/IncreasingCircleProcess"/>
    <dgm:cxn modelId="{AD7FD6AA-79DE-FE46-B365-2720EFD00217}" type="presParOf" srcId="{9FD5A73A-2CA9-C148-A3DF-97F4359A8223}" destId="{ED4A7AAC-1186-FC4F-BD48-9A6712671698}" srcOrd="2" destOrd="0" presId="urn:microsoft.com/office/officeart/2008/layout/IncreasingCircleProcess"/>
    <dgm:cxn modelId="{CF8645C7-E236-7549-B33B-1C3B57636CF3}" type="presParOf" srcId="{9FD5A73A-2CA9-C148-A3DF-97F4359A8223}" destId="{F7AA2413-4ECD-C348-8A68-6356C77AC4F4}" srcOrd="3" destOrd="0" presId="urn:microsoft.com/office/officeart/2008/layout/IncreasingCircleProcess"/>
    <dgm:cxn modelId="{244032FD-9F01-514E-B03D-4190DFA10071}" type="presParOf" srcId="{96FAA59B-C8AE-8E45-A00F-D8F1DAEE4F86}" destId="{F1153998-9E87-4444-AB50-101256E2B45C}" srcOrd="3" destOrd="0" presId="urn:microsoft.com/office/officeart/2008/layout/IncreasingCircleProcess"/>
    <dgm:cxn modelId="{A373D333-0E65-6249-ACB7-D140FD415C0E}" type="presParOf" srcId="{96FAA59B-C8AE-8E45-A00F-D8F1DAEE4F86}" destId="{DB851631-C23C-9242-94D8-AA5AAEB56067}" srcOrd="4" destOrd="0" presId="urn:microsoft.com/office/officeart/2008/layout/IncreasingCircleProcess"/>
    <dgm:cxn modelId="{74A6991F-4CF3-7949-9092-C60136E7BAE2}" type="presParOf" srcId="{DB851631-C23C-9242-94D8-AA5AAEB56067}" destId="{0395173E-6A88-E146-8CAE-EE83A33B563C}" srcOrd="0" destOrd="0" presId="urn:microsoft.com/office/officeart/2008/layout/IncreasingCircleProcess"/>
    <dgm:cxn modelId="{1263ADF8-6037-334D-8854-529EAE7DFFE2}" type="presParOf" srcId="{DB851631-C23C-9242-94D8-AA5AAEB56067}" destId="{F650AB47-19E5-5749-9CE8-D6E05B01A405}" srcOrd="1" destOrd="0" presId="urn:microsoft.com/office/officeart/2008/layout/IncreasingCircleProcess"/>
    <dgm:cxn modelId="{83D17DDC-79CE-4245-B8BA-9533BD7041D6}" type="presParOf" srcId="{DB851631-C23C-9242-94D8-AA5AAEB56067}" destId="{D1C1671D-F16F-804B-BD15-C6BDCFE336B0}" srcOrd="2" destOrd="0" presId="urn:microsoft.com/office/officeart/2008/layout/IncreasingCircleProcess"/>
    <dgm:cxn modelId="{6C5B5E94-66BB-944E-8254-3E449B986B03}" type="presParOf" srcId="{DB851631-C23C-9242-94D8-AA5AAEB56067}" destId="{F7459FDB-2C43-F548-9B13-2DCD8A4EF96F}" srcOrd="3" destOrd="0" presId="urn:microsoft.com/office/officeart/2008/layout/Increasing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50295-0871-934A-8187-9969F41567D2}">
      <dsp:nvSpPr>
        <dsp:cNvPr id="0" name=""/>
        <dsp:cNvSpPr/>
      </dsp:nvSpPr>
      <dsp:spPr>
        <a:xfrm>
          <a:off x="1974" y="2493"/>
          <a:ext cx="2100809" cy="21015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8102F0-E5B8-4D45-9028-618C4B490AC4}">
      <dsp:nvSpPr>
        <dsp:cNvPr id="0" name=""/>
        <dsp:cNvSpPr/>
      </dsp:nvSpPr>
      <dsp:spPr>
        <a:xfrm>
          <a:off x="59288" y="59243"/>
          <a:ext cx="1954485" cy="1954485"/>
        </a:xfrm>
        <a:prstGeom prst="chord">
          <a:avLst>
            <a:gd name="adj1" fmla="val 1168272"/>
            <a:gd name="adj2" fmla="val 9631728"/>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B4DA2B-D779-0445-92BE-24EA90AE274E}">
      <dsp:nvSpPr>
        <dsp:cNvPr id="0" name=""/>
        <dsp:cNvSpPr/>
      </dsp:nvSpPr>
      <dsp:spPr>
        <a:xfrm>
          <a:off x="138021" y="2995702"/>
          <a:ext cx="2243891" cy="1535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l" defTabSz="622300">
            <a:lnSpc>
              <a:spcPct val="90000"/>
            </a:lnSpc>
            <a:spcBef>
              <a:spcPct val="0"/>
            </a:spcBef>
            <a:spcAft>
              <a:spcPct val="35000"/>
            </a:spcAft>
            <a:buNone/>
          </a:pPr>
          <a:r>
            <a:rPr lang="en-US" sz="1400" kern="1200" dirty="0"/>
            <a:t>We will explore the services that pollinators provide, and highlight the importance of wild bees which contribute to a diverse, productive, and healthy ecosystems. </a:t>
          </a:r>
        </a:p>
      </dsp:txBody>
      <dsp:txXfrm>
        <a:off x="138021" y="2995702"/>
        <a:ext cx="2243891" cy="1535482"/>
      </dsp:txXfrm>
    </dsp:sp>
    <dsp:sp modelId="{6519E3C1-AD86-E248-81E1-18143BFA262B}">
      <dsp:nvSpPr>
        <dsp:cNvPr id="0" name=""/>
        <dsp:cNvSpPr/>
      </dsp:nvSpPr>
      <dsp:spPr>
        <a:xfrm>
          <a:off x="0" y="2361720"/>
          <a:ext cx="2789292" cy="434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933450">
            <a:lnSpc>
              <a:spcPct val="90000"/>
            </a:lnSpc>
            <a:spcBef>
              <a:spcPct val="0"/>
            </a:spcBef>
            <a:spcAft>
              <a:spcPct val="35000"/>
            </a:spcAft>
            <a:buNone/>
          </a:pPr>
          <a:r>
            <a:rPr lang="en-US" sz="2100" kern="1200" dirty="0"/>
            <a:t>Ecosystem Services</a:t>
          </a:r>
        </a:p>
      </dsp:txBody>
      <dsp:txXfrm>
        <a:off x="0" y="2361720"/>
        <a:ext cx="2789292" cy="434045"/>
      </dsp:txXfrm>
    </dsp:sp>
    <dsp:sp modelId="{9813AF61-9597-E140-8F40-23907F5A3660}">
      <dsp:nvSpPr>
        <dsp:cNvPr id="0" name=""/>
        <dsp:cNvSpPr/>
      </dsp:nvSpPr>
      <dsp:spPr>
        <a:xfrm>
          <a:off x="3486925" y="0"/>
          <a:ext cx="2100809" cy="21015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0F00BF-7978-924A-B356-8B6596CEEF59}">
      <dsp:nvSpPr>
        <dsp:cNvPr id="0" name=""/>
        <dsp:cNvSpPr/>
      </dsp:nvSpPr>
      <dsp:spPr>
        <a:xfrm>
          <a:off x="3543327" y="57663"/>
          <a:ext cx="1954485" cy="1954485"/>
        </a:xfrm>
        <a:prstGeom prst="chord">
          <a:avLst>
            <a:gd name="adj1" fmla="val 20431728"/>
            <a:gd name="adj2" fmla="val 11968272"/>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4A7AAC-1186-FC4F-BD48-9A6712671698}">
      <dsp:nvSpPr>
        <dsp:cNvPr id="0" name=""/>
        <dsp:cNvSpPr/>
      </dsp:nvSpPr>
      <dsp:spPr>
        <a:xfrm>
          <a:off x="3382643" y="3022909"/>
          <a:ext cx="2377445" cy="1545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l" defTabSz="622300">
            <a:lnSpc>
              <a:spcPct val="90000"/>
            </a:lnSpc>
            <a:spcBef>
              <a:spcPct val="0"/>
            </a:spcBef>
            <a:spcAft>
              <a:spcPct val="35000"/>
            </a:spcAft>
            <a:buNone/>
          </a:pPr>
          <a:r>
            <a:rPr lang="en-US" sz="1400" kern="1200" dirty="0"/>
            <a:t>Using the lme4 package in R studio, we will explore the abundance of squash bees on farms in Michigan based on different soil disturbance practices.  </a:t>
          </a:r>
        </a:p>
      </dsp:txBody>
      <dsp:txXfrm>
        <a:off x="3382643" y="3022909"/>
        <a:ext cx="2377445" cy="1545456"/>
      </dsp:txXfrm>
    </dsp:sp>
    <dsp:sp modelId="{F7AA2413-4ECD-C348-8A68-6356C77AC4F4}">
      <dsp:nvSpPr>
        <dsp:cNvPr id="0" name=""/>
        <dsp:cNvSpPr/>
      </dsp:nvSpPr>
      <dsp:spPr>
        <a:xfrm>
          <a:off x="3159867" y="2311877"/>
          <a:ext cx="3071796" cy="597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ctr" defTabSz="933450">
            <a:lnSpc>
              <a:spcPct val="90000"/>
            </a:lnSpc>
            <a:spcBef>
              <a:spcPct val="0"/>
            </a:spcBef>
            <a:spcAft>
              <a:spcPct val="35000"/>
            </a:spcAft>
            <a:buNone/>
          </a:pPr>
          <a:r>
            <a:rPr lang="en-US" sz="2100" kern="1200" dirty="0"/>
            <a:t>Analyzing Management Practices</a:t>
          </a:r>
        </a:p>
      </dsp:txBody>
      <dsp:txXfrm>
        <a:off x="3159867" y="2311877"/>
        <a:ext cx="3071796" cy="597758"/>
      </dsp:txXfrm>
    </dsp:sp>
    <dsp:sp modelId="{0395173E-6A88-E146-8CAE-EE83A33B563C}">
      <dsp:nvSpPr>
        <dsp:cNvPr id="0" name=""/>
        <dsp:cNvSpPr/>
      </dsp:nvSpPr>
      <dsp:spPr>
        <a:xfrm>
          <a:off x="7113129" y="31"/>
          <a:ext cx="2100809" cy="21015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50AB47-19E5-5749-9CE8-D6E05B01A405}">
      <dsp:nvSpPr>
        <dsp:cNvPr id="0" name=""/>
        <dsp:cNvSpPr/>
      </dsp:nvSpPr>
      <dsp:spPr>
        <a:xfrm>
          <a:off x="7187204" y="56782"/>
          <a:ext cx="1954485" cy="1954485"/>
        </a:xfrm>
        <a:prstGeom prst="chord">
          <a:avLst>
            <a:gd name="adj1" fmla="val 16200000"/>
            <a:gd name="adj2" fmla="val 162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C1671D-F16F-804B-BD15-C6BDCFE336B0}">
      <dsp:nvSpPr>
        <dsp:cNvPr id="0" name=""/>
        <dsp:cNvSpPr/>
      </dsp:nvSpPr>
      <dsp:spPr>
        <a:xfrm>
          <a:off x="7279743" y="3011223"/>
          <a:ext cx="2240283" cy="1545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l" defTabSz="622300">
            <a:lnSpc>
              <a:spcPct val="90000"/>
            </a:lnSpc>
            <a:spcBef>
              <a:spcPct val="0"/>
            </a:spcBef>
            <a:spcAft>
              <a:spcPct val="35000"/>
            </a:spcAft>
            <a:buNone/>
          </a:pPr>
          <a:r>
            <a:rPr lang="en-US" sz="1400" kern="1200" dirty="0"/>
            <a:t>We will understand how community-based surveys can help to collect data that informs people about the abundance and distribution of particular insects.    </a:t>
          </a:r>
        </a:p>
      </dsp:txBody>
      <dsp:txXfrm>
        <a:off x="7279743" y="3011223"/>
        <a:ext cx="2240283" cy="1545328"/>
      </dsp:txXfrm>
    </dsp:sp>
    <dsp:sp modelId="{F7459FDB-2C43-F548-9B13-2DCD8A4EF96F}">
      <dsp:nvSpPr>
        <dsp:cNvPr id="0" name=""/>
        <dsp:cNvSpPr/>
      </dsp:nvSpPr>
      <dsp:spPr>
        <a:xfrm>
          <a:off x="7154811" y="2359259"/>
          <a:ext cx="2366082" cy="434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933450">
            <a:lnSpc>
              <a:spcPct val="90000"/>
            </a:lnSpc>
            <a:spcBef>
              <a:spcPct val="0"/>
            </a:spcBef>
            <a:spcAft>
              <a:spcPct val="35000"/>
            </a:spcAft>
            <a:buNone/>
          </a:pPr>
          <a:r>
            <a:rPr lang="en-US" sz="2100" kern="1200" dirty="0"/>
            <a:t>Future Monitoring</a:t>
          </a:r>
        </a:p>
      </dsp:txBody>
      <dsp:txXfrm>
        <a:off x="7154811" y="2359259"/>
        <a:ext cx="2366082" cy="434045"/>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A14E8D-65FB-9C43-A1DF-BD93280875D3}" type="datetimeFigureOut">
              <a:rPr lang="en-US" smtClean="0"/>
              <a:t>5/11/22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A8EA22-9A7B-9E48-9434-44BBD3799D4A}" type="slidenum">
              <a:rPr lang="en-US" smtClean="0"/>
              <a:t>‹#›</a:t>
            </a:fld>
            <a:endParaRPr lang="en-US"/>
          </a:p>
        </p:txBody>
      </p:sp>
    </p:spTree>
    <p:extLst>
      <p:ext uri="{BB962C8B-B14F-4D97-AF65-F5344CB8AC3E}">
        <p14:creationId xmlns:p14="http://schemas.microsoft.com/office/powerpoint/2010/main" val="2845877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will introduce some of the ecosystem services that pollinators provide, in both natural and human managed environments. Some pollinators, such as wild squash bees, require a ground nesting habitat that is near agricultural fields growing squash </a:t>
            </a:r>
            <a:r>
              <a:rPr lang="en-US" i="1" dirty="0"/>
              <a:t>Cucurbita</a:t>
            </a:r>
            <a:r>
              <a:rPr lang="en-US" dirty="0"/>
              <a:t> flowers. Because of this, it is vital that we understand how farm management practices impact the way that these organisms behave based on the farm management methods. Finally, we will pull it all together and identify the ways that citizen science can be utilized in order to collect data on insects such as these in the future. </a:t>
            </a:r>
          </a:p>
        </p:txBody>
      </p:sp>
      <p:sp>
        <p:nvSpPr>
          <p:cNvPr id="4" name="Slide Number Placeholder 3"/>
          <p:cNvSpPr>
            <a:spLocks noGrp="1"/>
          </p:cNvSpPr>
          <p:nvPr>
            <p:ph type="sldNum" sz="quarter" idx="5"/>
          </p:nvPr>
        </p:nvSpPr>
        <p:spPr/>
        <p:txBody>
          <a:bodyPr/>
          <a:lstStyle/>
          <a:p>
            <a:fld id="{54A8EA22-9A7B-9E48-9434-44BBD3799D4A}" type="slidenum">
              <a:rPr lang="en-US" smtClean="0"/>
              <a:t>2</a:t>
            </a:fld>
            <a:endParaRPr lang="en-US"/>
          </a:p>
        </p:txBody>
      </p:sp>
    </p:spTree>
    <p:extLst>
      <p:ext uri="{BB962C8B-B14F-4D97-AF65-F5344CB8AC3E}">
        <p14:creationId xmlns:p14="http://schemas.microsoft.com/office/powerpoint/2010/main" val="990335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can reduced and no tillage practices help to preserve the habitats of native pollinators on farms, they can also ensure that farmers can take advantage of the pollination services that keep them in business. Despite the limitations that is may pose for gaining “academic data”, community-based monitoring efforts can be used to collect large amounts of data crossing spatial scales that would otherwise be extremely expensive and time consuming. This method of surveying provides farmers and stakeholders with a seat at the table, and gets folks talking about issues pertaining to native pollinator conservation.</a:t>
            </a:r>
          </a:p>
        </p:txBody>
      </p:sp>
      <p:sp>
        <p:nvSpPr>
          <p:cNvPr id="4" name="Slide Number Placeholder 3"/>
          <p:cNvSpPr>
            <a:spLocks noGrp="1"/>
          </p:cNvSpPr>
          <p:nvPr>
            <p:ph type="sldNum" sz="quarter" idx="5"/>
          </p:nvPr>
        </p:nvSpPr>
        <p:spPr/>
        <p:txBody>
          <a:bodyPr/>
          <a:lstStyle/>
          <a:p>
            <a:fld id="{54A8EA22-9A7B-9E48-9434-44BBD3799D4A}" type="slidenum">
              <a:rPr lang="en-US" smtClean="0"/>
              <a:t>11</a:t>
            </a:fld>
            <a:endParaRPr lang="en-US"/>
          </a:p>
        </p:txBody>
      </p:sp>
    </p:spTree>
    <p:extLst>
      <p:ext uri="{BB962C8B-B14F-4D97-AF65-F5344CB8AC3E}">
        <p14:creationId xmlns:p14="http://schemas.microsoft.com/office/powerpoint/2010/main" val="1428261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A8EA22-9A7B-9E48-9434-44BBD3799D4A}" type="slidenum">
              <a:rPr lang="en-US" smtClean="0"/>
              <a:t>12</a:t>
            </a:fld>
            <a:endParaRPr lang="en-US"/>
          </a:p>
        </p:txBody>
      </p:sp>
    </p:spTree>
    <p:extLst>
      <p:ext uri="{BB962C8B-B14F-4D97-AF65-F5344CB8AC3E}">
        <p14:creationId xmlns:p14="http://schemas.microsoft.com/office/powerpoint/2010/main" val="3666383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A8EA22-9A7B-9E48-9434-44BBD3799D4A}" type="slidenum">
              <a:rPr lang="en-US" smtClean="0"/>
              <a:t>13</a:t>
            </a:fld>
            <a:endParaRPr lang="en-US"/>
          </a:p>
        </p:txBody>
      </p:sp>
    </p:spTree>
    <p:extLst>
      <p:ext uri="{BB962C8B-B14F-4D97-AF65-F5344CB8AC3E}">
        <p14:creationId xmlns:p14="http://schemas.microsoft.com/office/powerpoint/2010/main" val="2787590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ecosystem services to pollinators provide?</a:t>
            </a:r>
          </a:p>
        </p:txBody>
      </p:sp>
      <p:sp>
        <p:nvSpPr>
          <p:cNvPr id="4" name="Slide Number Placeholder 3"/>
          <p:cNvSpPr>
            <a:spLocks noGrp="1"/>
          </p:cNvSpPr>
          <p:nvPr>
            <p:ph type="sldNum" sz="quarter" idx="5"/>
          </p:nvPr>
        </p:nvSpPr>
        <p:spPr/>
        <p:txBody>
          <a:bodyPr/>
          <a:lstStyle/>
          <a:p>
            <a:fld id="{54A8EA22-9A7B-9E48-9434-44BBD3799D4A}" type="slidenum">
              <a:rPr lang="en-US" smtClean="0"/>
              <a:t>3</a:t>
            </a:fld>
            <a:endParaRPr lang="en-US"/>
          </a:p>
        </p:txBody>
      </p:sp>
    </p:spTree>
    <p:extLst>
      <p:ext uri="{BB962C8B-B14F-4D97-AF65-F5344CB8AC3E}">
        <p14:creationId xmlns:p14="http://schemas.microsoft.com/office/powerpoint/2010/main" val="3976182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Animals such as bees, beetles, and moths can be to thank for providing vital pollination services to ¾ of all flowering plants, or angiosperms. These relationships go back millions of years, and are still responsible for producing a significant about of the food that feeds the world, today. In this lesson we will learn about a specific type of wild squash bee, and how its interactions with squash flower can be hindered depending on different soil management activities. </a:t>
            </a:r>
          </a:p>
        </p:txBody>
      </p:sp>
      <p:sp>
        <p:nvSpPr>
          <p:cNvPr id="4" name="Slide Number Placeholder 3"/>
          <p:cNvSpPr>
            <a:spLocks noGrp="1"/>
          </p:cNvSpPr>
          <p:nvPr>
            <p:ph type="sldNum" sz="quarter" idx="5"/>
          </p:nvPr>
        </p:nvSpPr>
        <p:spPr/>
        <p:txBody>
          <a:bodyPr/>
          <a:lstStyle/>
          <a:p>
            <a:fld id="{54A8EA22-9A7B-9E48-9434-44BBD3799D4A}" type="slidenum">
              <a:rPr lang="en-US" smtClean="0"/>
              <a:t>4</a:t>
            </a:fld>
            <a:endParaRPr lang="en-US"/>
          </a:p>
        </p:txBody>
      </p:sp>
    </p:spTree>
    <p:extLst>
      <p:ext uri="{BB962C8B-B14F-4D97-AF65-F5344CB8AC3E}">
        <p14:creationId xmlns:p14="http://schemas.microsoft.com/office/powerpoint/2010/main" val="1348379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farm management practices affect the distribution and abundance of these valuable pollinators?</a:t>
            </a:r>
          </a:p>
        </p:txBody>
      </p:sp>
      <p:sp>
        <p:nvSpPr>
          <p:cNvPr id="4" name="Slide Number Placeholder 3"/>
          <p:cNvSpPr>
            <a:spLocks noGrp="1"/>
          </p:cNvSpPr>
          <p:nvPr>
            <p:ph type="sldNum" sz="quarter" idx="5"/>
          </p:nvPr>
        </p:nvSpPr>
        <p:spPr/>
        <p:txBody>
          <a:bodyPr/>
          <a:lstStyle/>
          <a:p>
            <a:fld id="{54A8EA22-9A7B-9E48-9434-44BBD3799D4A}" type="slidenum">
              <a:rPr lang="en-US" smtClean="0"/>
              <a:t>5</a:t>
            </a:fld>
            <a:endParaRPr lang="en-US"/>
          </a:p>
        </p:txBody>
      </p:sp>
    </p:spTree>
    <p:extLst>
      <p:ext uri="{BB962C8B-B14F-4D97-AF65-F5344CB8AC3E}">
        <p14:creationId xmlns:p14="http://schemas.microsoft.com/office/powerpoint/2010/main" val="3586050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we will look at three types of tillage that result in varying degrees of soil disturbance.</a:t>
            </a:r>
          </a:p>
          <a:p>
            <a:endParaRPr lang="en-US" dirty="0"/>
          </a:p>
          <a:p>
            <a:r>
              <a:rPr lang="en-US" dirty="0"/>
              <a:t>No tillage is characterized by a lack of soil disturbance between harvesting and planting crops, leaving crop stubble or residues. </a:t>
            </a:r>
          </a:p>
          <a:p>
            <a:endParaRPr lang="en-US" dirty="0"/>
          </a:p>
          <a:p>
            <a:r>
              <a:rPr lang="en-US" dirty="0"/>
              <a:t>Reduced tillage (a.k.a. conservation tillage) is defined by lower intensity of tillage leaving some crop residues on the soil surface. </a:t>
            </a:r>
          </a:p>
          <a:p>
            <a:endParaRPr lang="en-US" dirty="0"/>
          </a:p>
          <a:p>
            <a:r>
              <a:rPr lang="en-US" dirty="0"/>
              <a:t>Full tillage (a.k.a. conventional tillage) uses cultivation (e.g. ploughing, harrowing) as the primary means of weed control and seedbed preparation resulting in a loose soil surface and lack of plant residues on the soil surface.</a:t>
            </a:r>
          </a:p>
        </p:txBody>
      </p:sp>
      <p:sp>
        <p:nvSpPr>
          <p:cNvPr id="4" name="Slide Number Placeholder 3"/>
          <p:cNvSpPr>
            <a:spLocks noGrp="1"/>
          </p:cNvSpPr>
          <p:nvPr>
            <p:ph type="sldNum" sz="quarter" idx="5"/>
          </p:nvPr>
        </p:nvSpPr>
        <p:spPr/>
        <p:txBody>
          <a:bodyPr/>
          <a:lstStyle/>
          <a:p>
            <a:fld id="{54A8EA22-9A7B-9E48-9434-44BBD3799D4A}" type="slidenum">
              <a:rPr lang="en-US" smtClean="0"/>
              <a:t>6</a:t>
            </a:fld>
            <a:endParaRPr lang="en-US"/>
          </a:p>
        </p:txBody>
      </p:sp>
    </p:spTree>
    <p:extLst>
      <p:ext uri="{BB962C8B-B14F-4D97-AF65-F5344CB8AC3E}">
        <p14:creationId xmlns:p14="http://schemas.microsoft.com/office/powerpoint/2010/main" val="3009531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that will be used for this lesson has been collected by trained Master Gardeners in Michigan on smartphone-based surveys. These surveys were done between 7am and noon on sunny days, and required the participants to answer questions pertaining to things like tillage type, mulch type, and the location and management of the farm that the survey is being conducted on. </a:t>
            </a:r>
          </a:p>
          <a:p>
            <a:endParaRPr lang="en-US" dirty="0"/>
          </a:p>
          <a:p>
            <a:r>
              <a:rPr lang="en-US" dirty="0"/>
              <a:t>This is one of the first survey like this of its time that leverages technology and smartphone deployable applications in order to obtain data on plant-pollinator interactions.  </a:t>
            </a:r>
          </a:p>
        </p:txBody>
      </p:sp>
      <p:sp>
        <p:nvSpPr>
          <p:cNvPr id="4" name="Slide Number Placeholder 3"/>
          <p:cNvSpPr>
            <a:spLocks noGrp="1"/>
          </p:cNvSpPr>
          <p:nvPr>
            <p:ph type="sldNum" sz="quarter" idx="5"/>
          </p:nvPr>
        </p:nvSpPr>
        <p:spPr/>
        <p:txBody>
          <a:bodyPr/>
          <a:lstStyle/>
          <a:p>
            <a:fld id="{54A8EA22-9A7B-9E48-9434-44BBD3799D4A}" type="slidenum">
              <a:rPr lang="en-US" smtClean="0"/>
              <a:t>7</a:t>
            </a:fld>
            <a:endParaRPr lang="en-US"/>
          </a:p>
        </p:txBody>
      </p:sp>
    </p:spTree>
    <p:extLst>
      <p:ext uri="{BB962C8B-B14F-4D97-AF65-F5344CB8AC3E}">
        <p14:creationId xmlns:p14="http://schemas.microsoft.com/office/powerpoint/2010/main" val="2148093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running the GLM, the researchers found that there was a significant difference in the mean and standard error for those farms that had no or reduced tillage, as compared to those farms that had full tillage. </a:t>
            </a:r>
          </a:p>
          <a:p>
            <a:endParaRPr lang="en-US" dirty="0"/>
          </a:p>
          <a:p>
            <a:r>
              <a:rPr lang="en-US" dirty="0"/>
              <a:t>The mean number of squash bees reported in farms using reduced tillage was about 3 times greater than the mean number in full tillage.</a:t>
            </a:r>
          </a:p>
        </p:txBody>
      </p:sp>
      <p:sp>
        <p:nvSpPr>
          <p:cNvPr id="4" name="Slide Number Placeholder 3"/>
          <p:cNvSpPr>
            <a:spLocks noGrp="1"/>
          </p:cNvSpPr>
          <p:nvPr>
            <p:ph type="sldNum" sz="quarter" idx="5"/>
          </p:nvPr>
        </p:nvSpPr>
        <p:spPr/>
        <p:txBody>
          <a:bodyPr/>
          <a:lstStyle/>
          <a:p>
            <a:fld id="{54A8EA22-9A7B-9E48-9434-44BBD3799D4A}" type="slidenum">
              <a:rPr lang="en-US" smtClean="0"/>
              <a:t>8</a:t>
            </a:fld>
            <a:endParaRPr lang="en-US"/>
          </a:p>
        </p:txBody>
      </p:sp>
    </p:spTree>
    <p:extLst>
      <p:ext uri="{BB962C8B-B14F-4D97-AF65-F5344CB8AC3E}">
        <p14:creationId xmlns:p14="http://schemas.microsoft.com/office/powerpoint/2010/main" val="1803890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lesson, we will be using a linear mixed effect model to recreate the previous analysis. A mixed effect model is a type of linear model that considers both the fixed and random effects that can lead to variability in your dataset. These mixed-effect models allow us to account for the randomness that is due to the natural variability of the data, or “noise” . Our predictor variable is (tillage type) and our response variable (squash bee abundance). County and date are the random effects that are accounted for in this model.</a:t>
            </a:r>
          </a:p>
          <a:p>
            <a:endParaRPr lang="en-US" dirty="0"/>
          </a:p>
        </p:txBody>
      </p:sp>
      <p:sp>
        <p:nvSpPr>
          <p:cNvPr id="4" name="Slide Number Placeholder 3"/>
          <p:cNvSpPr>
            <a:spLocks noGrp="1"/>
          </p:cNvSpPr>
          <p:nvPr>
            <p:ph type="sldNum" sz="quarter" idx="5"/>
          </p:nvPr>
        </p:nvSpPr>
        <p:spPr/>
        <p:txBody>
          <a:bodyPr/>
          <a:lstStyle/>
          <a:p>
            <a:fld id="{54A8EA22-9A7B-9E48-9434-44BBD3799D4A}" type="slidenum">
              <a:rPr lang="en-US" smtClean="0"/>
              <a:t>9</a:t>
            </a:fld>
            <a:endParaRPr lang="en-US"/>
          </a:p>
        </p:txBody>
      </p:sp>
    </p:spTree>
    <p:extLst>
      <p:ext uri="{BB962C8B-B14F-4D97-AF65-F5344CB8AC3E}">
        <p14:creationId xmlns:p14="http://schemas.microsoft.com/office/powerpoint/2010/main" val="3274297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this survey inform future pollinator monitoring methods?</a:t>
            </a:r>
          </a:p>
        </p:txBody>
      </p:sp>
      <p:sp>
        <p:nvSpPr>
          <p:cNvPr id="4" name="Slide Number Placeholder 3"/>
          <p:cNvSpPr>
            <a:spLocks noGrp="1"/>
          </p:cNvSpPr>
          <p:nvPr>
            <p:ph type="sldNum" sz="quarter" idx="5"/>
          </p:nvPr>
        </p:nvSpPr>
        <p:spPr/>
        <p:txBody>
          <a:bodyPr/>
          <a:lstStyle/>
          <a:p>
            <a:fld id="{54A8EA22-9A7B-9E48-9434-44BBD3799D4A}" type="slidenum">
              <a:rPr lang="en-US" smtClean="0"/>
              <a:t>10</a:t>
            </a:fld>
            <a:endParaRPr lang="en-US"/>
          </a:p>
        </p:txBody>
      </p:sp>
    </p:spTree>
    <p:extLst>
      <p:ext uri="{BB962C8B-B14F-4D97-AF65-F5344CB8AC3E}">
        <p14:creationId xmlns:p14="http://schemas.microsoft.com/office/powerpoint/2010/main" val="192560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93505BCB-11DB-0C40-9C80-14B35952C2A5}" type="datetimeFigureOut">
              <a:rPr lang="en-US" smtClean="0"/>
              <a:t>5/11/22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7C8C6E8A-12D3-A64D-B277-3B038A527BE7}" type="slidenum">
              <a:rPr lang="en-US" smtClean="0"/>
              <a:t>‹#›</a:t>
            </a:fld>
            <a:endParaRPr lang="en-US"/>
          </a:p>
        </p:txBody>
      </p:sp>
    </p:spTree>
    <p:extLst>
      <p:ext uri="{BB962C8B-B14F-4D97-AF65-F5344CB8AC3E}">
        <p14:creationId xmlns:p14="http://schemas.microsoft.com/office/powerpoint/2010/main" val="3537619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505BCB-11DB-0C40-9C80-14B35952C2A5}" type="datetimeFigureOut">
              <a:rPr lang="en-US" smtClean="0"/>
              <a:t>5/11/22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C6E8A-12D3-A64D-B277-3B038A527BE7}" type="slidenum">
              <a:rPr lang="en-US" smtClean="0"/>
              <a:t>‹#›</a:t>
            </a:fld>
            <a:endParaRPr lang="en-US"/>
          </a:p>
        </p:txBody>
      </p:sp>
    </p:spTree>
    <p:extLst>
      <p:ext uri="{BB962C8B-B14F-4D97-AF65-F5344CB8AC3E}">
        <p14:creationId xmlns:p14="http://schemas.microsoft.com/office/powerpoint/2010/main" val="4118920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93505BCB-11DB-0C40-9C80-14B35952C2A5}" type="datetimeFigureOut">
              <a:rPr lang="en-US" smtClean="0"/>
              <a:t>5/11/22</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7C8C6E8A-12D3-A64D-B277-3B038A527BE7}" type="slidenum">
              <a:rPr lang="en-US" smtClean="0"/>
              <a:t>‹#›</a:t>
            </a:fld>
            <a:endParaRPr lang="en-US"/>
          </a:p>
        </p:txBody>
      </p:sp>
    </p:spTree>
    <p:extLst>
      <p:ext uri="{BB962C8B-B14F-4D97-AF65-F5344CB8AC3E}">
        <p14:creationId xmlns:p14="http://schemas.microsoft.com/office/powerpoint/2010/main" val="671761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505BCB-11DB-0C40-9C80-14B35952C2A5}" type="datetimeFigureOut">
              <a:rPr lang="en-US" smtClean="0"/>
              <a:t>5/11/22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C6E8A-12D3-A64D-B277-3B038A527BE7}" type="slidenum">
              <a:rPr lang="en-US" smtClean="0"/>
              <a:t>‹#›</a:t>
            </a:fld>
            <a:endParaRPr lang="en-US"/>
          </a:p>
        </p:txBody>
      </p:sp>
    </p:spTree>
    <p:extLst>
      <p:ext uri="{BB962C8B-B14F-4D97-AF65-F5344CB8AC3E}">
        <p14:creationId xmlns:p14="http://schemas.microsoft.com/office/powerpoint/2010/main" val="1048994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93505BCB-11DB-0C40-9C80-14B35952C2A5}" type="datetimeFigureOut">
              <a:rPr lang="en-US" smtClean="0"/>
              <a:t>5/11/22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7C8C6E8A-12D3-A64D-B277-3B038A527BE7}" type="slidenum">
              <a:rPr lang="en-US" smtClean="0"/>
              <a:t>‹#›</a:t>
            </a:fld>
            <a:endParaRPr lang="en-US"/>
          </a:p>
        </p:txBody>
      </p:sp>
    </p:spTree>
    <p:extLst>
      <p:ext uri="{BB962C8B-B14F-4D97-AF65-F5344CB8AC3E}">
        <p14:creationId xmlns:p14="http://schemas.microsoft.com/office/powerpoint/2010/main" val="1748031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93505BCB-11DB-0C40-9C80-14B35952C2A5}" type="datetimeFigureOut">
              <a:rPr lang="en-US" smtClean="0"/>
              <a:t>5/11/22</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7C8C6E8A-12D3-A64D-B277-3B038A527BE7}" type="slidenum">
              <a:rPr lang="en-US" smtClean="0"/>
              <a:t>‹#›</a:t>
            </a:fld>
            <a:endParaRPr lang="en-US"/>
          </a:p>
        </p:txBody>
      </p:sp>
    </p:spTree>
    <p:extLst>
      <p:ext uri="{BB962C8B-B14F-4D97-AF65-F5344CB8AC3E}">
        <p14:creationId xmlns:p14="http://schemas.microsoft.com/office/powerpoint/2010/main" val="2187544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93505BCB-11DB-0C40-9C80-14B35952C2A5}" type="datetimeFigureOut">
              <a:rPr lang="en-US" smtClean="0"/>
              <a:t>5/11/22</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7C8C6E8A-12D3-A64D-B277-3B038A527BE7}" type="slidenum">
              <a:rPr lang="en-US" smtClean="0"/>
              <a:t>‹#›</a:t>
            </a:fld>
            <a:endParaRPr lang="en-US"/>
          </a:p>
        </p:txBody>
      </p:sp>
    </p:spTree>
    <p:extLst>
      <p:ext uri="{BB962C8B-B14F-4D97-AF65-F5344CB8AC3E}">
        <p14:creationId xmlns:p14="http://schemas.microsoft.com/office/powerpoint/2010/main" val="2879868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505BCB-11DB-0C40-9C80-14B35952C2A5}" type="datetimeFigureOut">
              <a:rPr lang="en-US" smtClean="0"/>
              <a:t>5/11/22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8C6E8A-12D3-A64D-B277-3B038A527BE7}" type="slidenum">
              <a:rPr lang="en-US" smtClean="0"/>
              <a:t>‹#›</a:t>
            </a:fld>
            <a:endParaRPr lang="en-US"/>
          </a:p>
        </p:txBody>
      </p:sp>
    </p:spTree>
    <p:extLst>
      <p:ext uri="{BB962C8B-B14F-4D97-AF65-F5344CB8AC3E}">
        <p14:creationId xmlns:p14="http://schemas.microsoft.com/office/powerpoint/2010/main" val="3406431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93505BCB-11DB-0C40-9C80-14B35952C2A5}" type="datetimeFigureOut">
              <a:rPr lang="en-US" smtClean="0"/>
              <a:t>5/11/22</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7C8C6E8A-12D3-A64D-B277-3B038A527BE7}" type="slidenum">
              <a:rPr lang="en-US" smtClean="0"/>
              <a:t>‹#›</a:t>
            </a:fld>
            <a:endParaRPr lang="en-US"/>
          </a:p>
        </p:txBody>
      </p:sp>
    </p:spTree>
    <p:extLst>
      <p:ext uri="{BB962C8B-B14F-4D97-AF65-F5344CB8AC3E}">
        <p14:creationId xmlns:p14="http://schemas.microsoft.com/office/powerpoint/2010/main" val="3553375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505BCB-11DB-0C40-9C80-14B35952C2A5}" type="datetimeFigureOut">
              <a:rPr lang="en-US" smtClean="0"/>
              <a:t>5/11/22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C6E8A-12D3-A64D-B277-3B038A527BE7}" type="slidenum">
              <a:rPr lang="en-US" smtClean="0"/>
              <a:t>‹#›</a:t>
            </a:fld>
            <a:endParaRPr lang="en-US"/>
          </a:p>
        </p:txBody>
      </p:sp>
    </p:spTree>
    <p:extLst>
      <p:ext uri="{BB962C8B-B14F-4D97-AF65-F5344CB8AC3E}">
        <p14:creationId xmlns:p14="http://schemas.microsoft.com/office/powerpoint/2010/main" val="1183567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93505BCB-11DB-0C40-9C80-14B35952C2A5}" type="datetimeFigureOut">
              <a:rPr lang="en-US" smtClean="0"/>
              <a:t>5/11/22</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7C8C6E8A-12D3-A64D-B277-3B038A527BE7}" type="slidenum">
              <a:rPr lang="en-US" smtClean="0"/>
              <a:t>‹#›</a:t>
            </a:fld>
            <a:endParaRPr lang="en-US"/>
          </a:p>
        </p:txBody>
      </p:sp>
    </p:spTree>
    <p:extLst>
      <p:ext uri="{BB962C8B-B14F-4D97-AF65-F5344CB8AC3E}">
        <p14:creationId xmlns:p14="http://schemas.microsoft.com/office/powerpoint/2010/main" val="3309581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93505BCB-11DB-0C40-9C80-14B35952C2A5}" type="datetimeFigureOut">
              <a:rPr lang="en-US" smtClean="0"/>
              <a:t>5/11/22</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7C8C6E8A-12D3-A64D-B277-3B038A527BE7}" type="slidenum">
              <a:rPr lang="en-US" smtClean="0"/>
              <a:t>‹#›</a:t>
            </a:fld>
            <a:endParaRPr lang="en-US"/>
          </a:p>
        </p:txBody>
      </p:sp>
    </p:spTree>
    <p:extLst>
      <p:ext uri="{BB962C8B-B14F-4D97-AF65-F5344CB8AC3E}">
        <p14:creationId xmlns:p14="http://schemas.microsoft.com/office/powerpoint/2010/main" val="19705608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hyperlink" Target="https://www.fs.fed.us/wildflowers/pollinators/pollinator-of-the-month/squash_bees.s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flickr.com/photos/47439717@N05/9563481679" TargetMode="External"/><Relationship Id="rId4" Type="http://schemas.openxmlformats.org/officeDocument/2006/relationships/hyperlink" Target="https://doi.org/10.1371/journal.pone.0230007" TargetMode="Externa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7.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EDF7A-2651-6842-8370-ECA6B5D9C41F}"/>
              </a:ext>
            </a:extLst>
          </p:cNvPr>
          <p:cNvSpPr>
            <a:spLocks noGrp="1"/>
          </p:cNvSpPr>
          <p:nvPr>
            <p:ph type="ctrTitle"/>
          </p:nvPr>
        </p:nvSpPr>
        <p:spPr>
          <a:xfrm>
            <a:off x="1759234" y="2096430"/>
            <a:ext cx="8679915" cy="1070518"/>
          </a:xfrm>
        </p:spPr>
        <p:txBody>
          <a:bodyPr>
            <a:noAutofit/>
          </a:bodyPr>
          <a:lstStyle/>
          <a:p>
            <a:r>
              <a:rPr lang="en-US" sz="4500" b="1" dirty="0"/>
              <a:t>Save the Bees, Ditch the Plow</a:t>
            </a:r>
          </a:p>
        </p:txBody>
      </p:sp>
      <p:sp>
        <p:nvSpPr>
          <p:cNvPr id="3" name="Subtitle 2">
            <a:extLst>
              <a:ext uri="{FF2B5EF4-FFF2-40B4-BE49-F238E27FC236}">
                <a16:creationId xmlns:a16="http://schemas.microsoft.com/office/drawing/2014/main" id="{7DBF06AB-A5A2-B142-8C07-D86A73C9EE02}"/>
              </a:ext>
            </a:extLst>
          </p:cNvPr>
          <p:cNvSpPr>
            <a:spLocks noGrp="1"/>
          </p:cNvSpPr>
          <p:nvPr>
            <p:ph type="subTitle" idx="1"/>
          </p:nvPr>
        </p:nvSpPr>
        <p:spPr>
          <a:xfrm>
            <a:off x="1929289" y="3367669"/>
            <a:ext cx="8339803" cy="1322587"/>
          </a:xfrm>
        </p:spPr>
        <p:txBody>
          <a:bodyPr>
            <a:normAutofit/>
          </a:bodyPr>
          <a:lstStyle/>
          <a:p>
            <a:r>
              <a:rPr lang="en-US" sz="2400" i="1" dirty="0"/>
              <a:t>A lesson exploring how squash bee abundance is affected by varying levels of soil disturbance. </a:t>
            </a:r>
          </a:p>
          <a:p>
            <a:r>
              <a:rPr lang="en-US" sz="2000" dirty="0"/>
              <a:t>By Grace </a:t>
            </a:r>
            <a:r>
              <a:rPr lang="en-US" sz="2000" dirty="0" err="1"/>
              <a:t>Lumsden</a:t>
            </a:r>
            <a:r>
              <a:rPr lang="en-US" sz="2000" dirty="0"/>
              <a:t>-Cook (VCU) Spring 2022</a:t>
            </a:r>
          </a:p>
        </p:txBody>
      </p:sp>
      <p:pic>
        <p:nvPicPr>
          <p:cNvPr id="5" name="Audio 4">
            <a:hlinkClick r:id="" action="ppaction://media"/>
            <a:extLst>
              <a:ext uri="{FF2B5EF4-FFF2-40B4-BE49-F238E27FC236}">
                <a16:creationId xmlns:a16="http://schemas.microsoft.com/office/drawing/2014/main" id="{CEDD21C6-449F-4548-B527-451A268EE8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38858815"/>
      </p:ext>
    </p:extLst>
  </p:cSld>
  <p:clrMapOvr>
    <a:masterClrMapping/>
  </p:clrMapOvr>
  <mc:AlternateContent xmlns:mc="http://schemas.openxmlformats.org/markup-compatibility/2006" xmlns:p14="http://schemas.microsoft.com/office/powerpoint/2010/main">
    <mc:Choice Requires="p14">
      <p:transition spd="slow" p14:dur="2000" advTm="13949"/>
    </mc:Choice>
    <mc:Fallback xmlns="">
      <p:transition spd="slow" advTm="13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219EA7-D20D-4F4D-9158-91526EEB2F51}"/>
              </a:ext>
            </a:extLst>
          </p:cNvPr>
          <p:cNvPicPr>
            <a:picLocks noChangeAspect="1"/>
          </p:cNvPicPr>
          <p:nvPr/>
        </p:nvPicPr>
        <p:blipFill rotWithShape="1">
          <a:blip r:embed="rId5">
            <a:alphaModFix amt="20000"/>
          </a:blip>
          <a:srcRect l="22807" b="34869"/>
          <a:stretch/>
        </p:blipFill>
        <p:spPr>
          <a:xfrm>
            <a:off x="0" y="0"/>
            <a:ext cx="12192000" cy="6858000"/>
          </a:xfrm>
          <a:prstGeom prst="rect">
            <a:avLst/>
          </a:prstGeom>
        </p:spPr>
      </p:pic>
      <p:sp>
        <p:nvSpPr>
          <p:cNvPr id="2" name="Title 1">
            <a:extLst>
              <a:ext uri="{FF2B5EF4-FFF2-40B4-BE49-F238E27FC236}">
                <a16:creationId xmlns:a16="http://schemas.microsoft.com/office/drawing/2014/main" id="{6C72378E-E3D5-3D4B-A6E6-09A89F6E899A}"/>
              </a:ext>
            </a:extLst>
          </p:cNvPr>
          <p:cNvSpPr>
            <a:spLocks noGrp="1"/>
          </p:cNvSpPr>
          <p:nvPr>
            <p:ph type="title"/>
          </p:nvPr>
        </p:nvSpPr>
        <p:spPr/>
        <p:txBody>
          <a:bodyPr>
            <a:normAutofit fontScale="90000"/>
          </a:bodyPr>
          <a:lstStyle/>
          <a:p>
            <a:r>
              <a:rPr lang="en-US" b="1" dirty="0"/>
              <a:t>How Can Technology Inform Future Monitoring Methods?</a:t>
            </a:r>
          </a:p>
        </p:txBody>
      </p:sp>
      <p:pic>
        <p:nvPicPr>
          <p:cNvPr id="3" name="Audio 2">
            <a:hlinkClick r:id="" action="ppaction://media"/>
            <a:extLst>
              <a:ext uri="{FF2B5EF4-FFF2-40B4-BE49-F238E27FC236}">
                <a16:creationId xmlns:a16="http://schemas.microsoft.com/office/drawing/2014/main" id="{C05E9E2B-5719-F04B-B8D2-2D0A85E65B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22009850"/>
      </p:ext>
    </p:extLst>
  </p:cSld>
  <p:clrMapOvr>
    <a:masterClrMapping/>
  </p:clrMapOvr>
  <mc:AlternateContent xmlns:mc="http://schemas.openxmlformats.org/markup-compatibility/2006" xmlns:p14="http://schemas.microsoft.com/office/powerpoint/2010/main">
    <mc:Choice Requires="p14">
      <p:transition spd="slow" p14:dur="2000" advTm="7195"/>
    </mc:Choice>
    <mc:Fallback xmlns="">
      <p:transition spd="slow" advTm="7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1A3084-6E74-3B43-BC34-F8451C59F9CF}"/>
              </a:ext>
            </a:extLst>
          </p:cNvPr>
          <p:cNvSpPr txBox="1">
            <a:spLocks/>
          </p:cNvSpPr>
          <p:nvPr/>
        </p:nvSpPr>
        <p:spPr>
          <a:xfrm>
            <a:off x="548640" y="489103"/>
            <a:ext cx="5102352" cy="1234948"/>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a:latin typeface="+mj-lt"/>
              </a:rPr>
              <a:t>Lesson Takeaways</a:t>
            </a:r>
          </a:p>
        </p:txBody>
      </p:sp>
      <p:sp>
        <p:nvSpPr>
          <p:cNvPr id="7" name="Content Placeholder 3">
            <a:extLst>
              <a:ext uri="{FF2B5EF4-FFF2-40B4-BE49-F238E27FC236}">
                <a16:creationId xmlns:a16="http://schemas.microsoft.com/office/drawing/2014/main" id="{CC0D8460-6CC1-3642-9E9D-A2E3383AC149}"/>
              </a:ext>
            </a:extLst>
          </p:cNvPr>
          <p:cNvSpPr txBox="1">
            <a:spLocks/>
          </p:cNvSpPr>
          <p:nvPr/>
        </p:nvSpPr>
        <p:spPr>
          <a:xfrm>
            <a:off x="547624" y="2182578"/>
            <a:ext cx="5103368" cy="403534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US" dirty="0"/>
              <a:t>Community- based monitoring efforts can be successfully used to collect a large dataset that can help examine the distribution of pollinators and determine their flower visitation frequency. </a:t>
            </a:r>
          </a:p>
          <a:p>
            <a:r>
              <a:rPr lang="en-US" dirty="0"/>
              <a:t>Reduced or no tillage can help to preserve the integrity of native pollinator populations that are already undergoing losses due to human activities.</a:t>
            </a:r>
          </a:p>
          <a:p>
            <a:r>
              <a:rPr lang="en-US" dirty="0"/>
              <a:t> Survey methods like these can prove to be effective for examining the geographic range of  these animals due to the broad participation. </a:t>
            </a:r>
          </a:p>
        </p:txBody>
      </p:sp>
      <p:pic>
        <p:nvPicPr>
          <p:cNvPr id="3" name="Picture 2">
            <a:extLst>
              <a:ext uri="{FF2B5EF4-FFF2-40B4-BE49-F238E27FC236}">
                <a16:creationId xmlns:a16="http://schemas.microsoft.com/office/drawing/2014/main" id="{FF3ED64B-DAD6-ED4E-9648-E806B01CA00A}"/>
              </a:ext>
            </a:extLst>
          </p:cNvPr>
          <p:cNvPicPr>
            <a:picLocks noChangeAspect="1"/>
          </p:cNvPicPr>
          <p:nvPr/>
        </p:nvPicPr>
        <p:blipFill>
          <a:blip r:embed="rId5"/>
          <a:stretch>
            <a:fillRect/>
          </a:stretch>
        </p:blipFill>
        <p:spPr>
          <a:xfrm>
            <a:off x="5827164" y="1724051"/>
            <a:ext cx="6078624" cy="3039312"/>
          </a:xfrm>
          <a:prstGeom prst="rect">
            <a:avLst/>
          </a:prstGeom>
          <a:ln>
            <a:noFill/>
          </a:ln>
          <a:effectLst>
            <a:outerShdw blurRad="292100" dist="139700" dir="2700000" algn="tl" rotWithShape="0">
              <a:srgbClr val="333333">
                <a:alpha val="65000"/>
              </a:srgbClr>
            </a:outerShdw>
          </a:effectLst>
        </p:spPr>
      </p:pic>
      <p:graphicFrame>
        <p:nvGraphicFramePr>
          <p:cNvPr id="8" name="Table 7">
            <a:extLst>
              <a:ext uri="{FF2B5EF4-FFF2-40B4-BE49-F238E27FC236}">
                <a16:creationId xmlns:a16="http://schemas.microsoft.com/office/drawing/2014/main" id="{B0D9DD8A-50F2-8F4A-9A27-91B5FCF1C4AF}"/>
              </a:ext>
            </a:extLst>
          </p:cNvPr>
          <p:cNvGraphicFramePr>
            <a:graphicFrameLocks noGrp="1"/>
          </p:cNvGraphicFramePr>
          <p:nvPr>
            <p:extLst>
              <p:ext uri="{D42A27DB-BD31-4B8C-83A1-F6EECF244321}">
                <p14:modId xmlns:p14="http://schemas.microsoft.com/office/powerpoint/2010/main" val="308971006"/>
              </p:ext>
            </p:extLst>
          </p:nvPr>
        </p:nvGraphicFramePr>
        <p:xfrm>
          <a:off x="7403755" y="5043477"/>
          <a:ext cx="4229445" cy="579120"/>
        </p:xfrm>
        <a:graphic>
          <a:graphicData uri="http://schemas.openxmlformats.org/drawingml/2006/table">
            <a:tbl>
              <a:tblPr firstRow="1" bandRow="1">
                <a:tableStyleId>{5C22544A-7EE6-4342-B048-85BDC9FD1C3A}</a:tableStyleId>
              </a:tblPr>
              <a:tblGrid>
                <a:gridCol w="4229445">
                  <a:extLst>
                    <a:ext uri="{9D8B030D-6E8A-4147-A177-3AD203B41FA5}">
                      <a16:colId xmlns:a16="http://schemas.microsoft.com/office/drawing/2014/main" val="2673906099"/>
                    </a:ext>
                  </a:extLst>
                </a:gridCol>
              </a:tblGrid>
              <a:tr h="467832">
                <a:tc>
                  <a:txBody>
                    <a:bodyPr/>
                    <a:lstStyle/>
                    <a:p>
                      <a:r>
                        <a:rPr lang="en-US" sz="1600" b="1" dirty="0">
                          <a:solidFill>
                            <a:schemeClr val="tx1"/>
                          </a:solidFill>
                        </a:rPr>
                        <a:t>Figure 3 </a:t>
                      </a:r>
                      <a:r>
                        <a:rPr lang="en-US" sz="1600" b="0" dirty="0">
                          <a:solidFill>
                            <a:schemeClr val="tx1"/>
                          </a:solidFill>
                        </a:rPr>
                        <a:t>from paper:  Squash bees reported in Michigan counties.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3107009"/>
                  </a:ext>
                </a:extLst>
              </a:tr>
            </a:tbl>
          </a:graphicData>
        </a:graphic>
      </p:graphicFrame>
      <p:pic>
        <p:nvPicPr>
          <p:cNvPr id="5" name="Audio 4">
            <a:hlinkClick r:id="" action="ppaction://media"/>
            <a:extLst>
              <a:ext uri="{FF2B5EF4-FFF2-40B4-BE49-F238E27FC236}">
                <a16:creationId xmlns:a16="http://schemas.microsoft.com/office/drawing/2014/main" id="{68307B2F-16C1-F048-AED9-176BFFBD9B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83150826"/>
      </p:ext>
    </p:extLst>
  </p:cSld>
  <p:clrMapOvr>
    <a:masterClrMapping/>
  </p:clrMapOvr>
  <mc:AlternateContent xmlns:mc="http://schemas.openxmlformats.org/markup-compatibility/2006" xmlns:p14="http://schemas.microsoft.com/office/powerpoint/2010/main">
    <mc:Choice Requires="p14">
      <p:transition spd="slow" p14:dur="2000" advTm="45499"/>
    </mc:Choice>
    <mc:Fallback xmlns="">
      <p:transition spd="slow" advTm="45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14E142-5376-A24B-A071-0FB0E8B00EA6}"/>
              </a:ext>
            </a:extLst>
          </p:cNvPr>
          <p:cNvPicPr>
            <a:picLocks noChangeAspect="1"/>
          </p:cNvPicPr>
          <p:nvPr/>
        </p:nvPicPr>
        <p:blipFill rotWithShape="1">
          <a:blip r:embed="rId5">
            <a:alphaModFix amt="20000"/>
          </a:blip>
          <a:srcRect l="22807" b="34869"/>
          <a:stretch/>
        </p:blipFill>
        <p:spPr>
          <a:xfrm>
            <a:off x="0" y="0"/>
            <a:ext cx="12192000" cy="6858000"/>
          </a:xfrm>
          <a:prstGeom prst="rect">
            <a:avLst/>
          </a:prstGeom>
        </p:spPr>
      </p:pic>
      <p:sp>
        <p:nvSpPr>
          <p:cNvPr id="4" name="Title 3">
            <a:extLst>
              <a:ext uri="{FF2B5EF4-FFF2-40B4-BE49-F238E27FC236}">
                <a16:creationId xmlns:a16="http://schemas.microsoft.com/office/drawing/2014/main" id="{410F8057-17B7-2041-9DA8-05B1649DFBE8}"/>
              </a:ext>
            </a:extLst>
          </p:cNvPr>
          <p:cNvSpPr>
            <a:spLocks noGrp="1"/>
          </p:cNvSpPr>
          <p:nvPr>
            <p:ph type="title"/>
          </p:nvPr>
        </p:nvSpPr>
        <p:spPr/>
        <p:txBody>
          <a:bodyPr/>
          <a:lstStyle/>
          <a:p>
            <a:r>
              <a:rPr lang="en-US" dirty="0"/>
              <a:t>Thank you!</a:t>
            </a:r>
          </a:p>
        </p:txBody>
      </p:sp>
      <p:pic>
        <p:nvPicPr>
          <p:cNvPr id="2" name="Audio 1">
            <a:hlinkClick r:id="" action="ppaction://media"/>
            <a:extLst>
              <a:ext uri="{FF2B5EF4-FFF2-40B4-BE49-F238E27FC236}">
                <a16:creationId xmlns:a16="http://schemas.microsoft.com/office/drawing/2014/main" id="{54755651-E73A-D840-9E5B-721435124B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35280420"/>
      </p:ext>
    </p:extLst>
  </p:cSld>
  <p:clrMapOvr>
    <a:masterClrMapping/>
  </p:clrMapOvr>
  <mc:AlternateContent xmlns:mc="http://schemas.openxmlformats.org/markup-compatibility/2006" xmlns:p14="http://schemas.microsoft.com/office/powerpoint/2010/main">
    <mc:Choice Requires="p14">
      <p:transition spd="slow" p14:dur="2000" advTm="4468"/>
    </mc:Choice>
    <mc:Fallback xmlns="">
      <p:transition spd="slow" advTm="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79727-D39F-EF4B-9E7A-DE1720901E7C}"/>
              </a:ext>
            </a:extLst>
          </p:cNvPr>
          <p:cNvSpPr>
            <a:spLocks noGrp="1"/>
          </p:cNvSpPr>
          <p:nvPr>
            <p:ph type="title"/>
          </p:nvPr>
        </p:nvSpPr>
        <p:spPr/>
        <p:txBody>
          <a:bodyPr/>
          <a:lstStyle/>
          <a:p>
            <a:r>
              <a:rPr lang="en-US" dirty="0"/>
              <a:t>Citations</a:t>
            </a:r>
          </a:p>
        </p:txBody>
      </p:sp>
      <p:sp>
        <p:nvSpPr>
          <p:cNvPr id="6" name="Content Placeholder 5">
            <a:extLst>
              <a:ext uri="{FF2B5EF4-FFF2-40B4-BE49-F238E27FC236}">
                <a16:creationId xmlns:a16="http://schemas.microsoft.com/office/drawing/2014/main" id="{2B3D9030-7DE8-144B-AC83-D3AAFA321D6E}"/>
              </a:ext>
            </a:extLst>
          </p:cNvPr>
          <p:cNvSpPr>
            <a:spLocks noGrp="1"/>
          </p:cNvSpPr>
          <p:nvPr>
            <p:ph idx="1"/>
          </p:nvPr>
        </p:nvSpPr>
        <p:spPr/>
        <p:txBody>
          <a:bodyPr/>
          <a:lstStyle/>
          <a:p>
            <a:pPr marL="0" indent="-457200">
              <a:buNone/>
            </a:pPr>
            <a:r>
              <a:rPr lang="en-US" dirty="0" err="1"/>
              <a:t>Prendeville</a:t>
            </a:r>
            <a:r>
              <a:rPr lang="en-US" dirty="0"/>
              <a:t>, H. Squash bee. University of Nebraska. Photograph. Retrieved from </a:t>
            </a:r>
            <a:r>
              <a:rPr lang="en-US" dirty="0">
                <a:hlinkClick r:id="rId3"/>
              </a:rPr>
              <a:t>https://www.fs.fed.us/wildflowers/pollinators/pollinator-of-the-month/squash_bees.shtml</a:t>
            </a:r>
            <a:endParaRPr lang="en-US" dirty="0"/>
          </a:p>
          <a:p>
            <a:pPr marL="0" indent="-457200">
              <a:buNone/>
            </a:pPr>
            <a:endParaRPr lang="en-US" dirty="0"/>
          </a:p>
          <a:p>
            <a:pPr marL="0" indent="-457200">
              <a:buNone/>
            </a:pPr>
            <a:r>
              <a:rPr lang="en-US" dirty="0" err="1"/>
              <a:t>Appenfeller</a:t>
            </a:r>
            <a:r>
              <a:rPr lang="en-US" dirty="0"/>
              <a:t> L.R., Lloyd S., Szendrei Z. (2020). Citizen science improves our understanding of the impact of soil management on wild pollinator abundance in agroecosystems. PLOS ONE 15(3): e0230007. </a:t>
            </a:r>
            <a:r>
              <a:rPr lang="en-US" dirty="0">
                <a:hlinkClick r:id="rId4"/>
              </a:rPr>
              <a:t>https://doi.org/10.1371/journal.pone.0230007</a:t>
            </a:r>
            <a:r>
              <a:rPr lang="en-US" dirty="0"/>
              <a:t> </a:t>
            </a:r>
          </a:p>
          <a:p>
            <a:pPr marL="0" indent="-457200">
              <a:buNone/>
            </a:pPr>
            <a:endParaRPr lang="en-US" dirty="0"/>
          </a:p>
          <a:p>
            <a:pPr marL="0" indent="-457200">
              <a:buNone/>
            </a:pPr>
            <a:r>
              <a:rPr lang="en-US" dirty="0" err="1">
                <a:solidFill>
                  <a:srgbClr val="212124"/>
                </a:solidFill>
              </a:rPr>
              <a:t>Dumat</a:t>
            </a:r>
            <a:r>
              <a:rPr lang="en-US" dirty="0">
                <a:solidFill>
                  <a:srgbClr val="212124"/>
                </a:solidFill>
              </a:rPr>
              <a:t>, M. (2013). </a:t>
            </a:r>
            <a:r>
              <a:rPr lang="en-US" dirty="0" err="1">
                <a:solidFill>
                  <a:srgbClr val="212124"/>
                </a:solidFill>
              </a:rPr>
              <a:t>Bienen</a:t>
            </a:r>
            <a:r>
              <a:rPr lang="en-US" dirty="0">
                <a:solidFill>
                  <a:srgbClr val="212124"/>
                </a:solidFill>
              </a:rPr>
              <a:t> in </a:t>
            </a:r>
            <a:r>
              <a:rPr lang="en-US" dirty="0" err="1">
                <a:solidFill>
                  <a:srgbClr val="212124"/>
                </a:solidFill>
              </a:rPr>
              <a:t>Kürbisblüte</a:t>
            </a:r>
            <a:r>
              <a:rPr lang="en-US" dirty="0">
                <a:solidFill>
                  <a:srgbClr val="212124"/>
                </a:solidFill>
              </a:rPr>
              <a:t>. Photograph retrieved from </a:t>
            </a:r>
            <a:r>
              <a:rPr lang="en-US" dirty="0">
                <a:solidFill>
                  <a:srgbClr val="212124"/>
                </a:solidFill>
                <a:hlinkClick r:id="rId5"/>
              </a:rPr>
              <a:t>Flickr</a:t>
            </a:r>
            <a:r>
              <a:rPr lang="en-US" dirty="0">
                <a:solidFill>
                  <a:srgbClr val="212124"/>
                </a:solidFill>
              </a:rPr>
              <a:t> </a:t>
            </a:r>
            <a:endParaRPr lang="en-US" dirty="0"/>
          </a:p>
          <a:p>
            <a:pPr marL="0" indent="0">
              <a:buNone/>
            </a:pPr>
            <a:endParaRPr lang="en-US" dirty="0"/>
          </a:p>
        </p:txBody>
      </p:sp>
    </p:spTree>
    <p:extLst>
      <p:ext uri="{BB962C8B-B14F-4D97-AF65-F5344CB8AC3E}">
        <p14:creationId xmlns:p14="http://schemas.microsoft.com/office/powerpoint/2010/main" val="937996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3872AB8-FFB1-8147-BCD0-8DBC564C43FE}"/>
              </a:ext>
            </a:extLst>
          </p:cNvPr>
          <p:cNvGraphicFramePr/>
          <p:nvPr>
            <p:extLst>
              <p:ext uri="{D42A27DB-BD31-4B8C-83A1-F6EECF244321}">
                <p14:modId xmlns:p14="http://schemas.microsoft.com/office/powerpoint/2010/main" val="9090158"/>
              </p:ext>
            </p:extLst>
          </p:nvPr>
        </p:nvGraphicFramePr>
        <p:xfrm>
          <a:off x="845389" y="2001329"/>
          <a:ext cx="10298024" cy="46718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Table 4">
            <a:extLst>
              <a:ext uri="{FF2B5EF4-FFF2-40B4-BE49-F238E27FC236}">
                <a16:creationId xmlns:a16="http://schemas.microsoft.com/office/drawing/2014/main" id="{41EE9E3C-4620-9C49-B9A1-C243AA6D62E6}"/>
              </a:ext>
            </a:extLst>
          </p:cNvPr>
          <p:cNvGraphicFramePr>
            <a:graphicFrameLocks noGrp="1"/>
          </p:cNvGraphicFramePr>
          <p:nvPr>
            <p:extLst>
              <p:ext uri="{D42A27DB-BD31-4B8C-83A1-F6EECF244321}">
                <p14:modId xmlns:p14="http://schemas.microsoft.com/office/powerpoint/2010/main" val="3477590239"/>
              </p:ext>
            </p:extLst>
          </p:nvPr>
        </p:nvGraphicFramePr>
        <p:xfrm>
          <a:off x="845389" y="414068"/>
          <a:ext cx="9780438" cy="1173192"/>
        </p:xfrm>
        <a:graphic>
          <a:graphicData uri="http://schemas.openxmlformats.org/drawingml/2006/table">
            <a:tbl>
              <a:tblPr firstRow="1" bandRow="1">
                <a:tableStyleId>{5C22544A-7EE6-4342-B048-85BDC9FD1C3A}</a:tableStyleId>
              </a:tblPr>
              <a:tblGrid>
                <a:gridCol w="9780438">
                  <a:extLst>
                    <a:ext uri="{9D8B030D-6E8A-4147-A177-3AD203B41FA5}">
                      <a16:colId xmlns:a16="http://schemas.microsoft.com/office/drawing/2014/main" val="988507246"/>
                    </a:ext>
                  </a:extLst>
                </a:gridCol>
              </a:tblGrid>
              <a:tr h="1173192">
                <a:tc>
                  <a:txBody>
                    <a:bodyPr/>
                    <a:lstStyle/>
                    <a:p>
                      <a:r>
                        <a:rPr lang="en-US" sz="4000" dirty="0">
                          <a:latin typeface="+mj-lt"/>
                        </a:rPr>
                        <a:t>Lesson Objectives</a:t>
                      </a:r>
                    </a:p>
                  </a:txBody>
                  <a:tcPr/>
                </a:tc>
                <a:extLst>
                  <a:ext uri="{0D108BD9-81ED-4DB2-BD59-A6C34878D82A}">
                    <a16:rowId xmlns:a16="http://schemas.microsoft.com/office/drawing/2014/main" val="2062820425"/>
                  </a:ext>
                </a:extLst>
              </a:tr>
            </a:tbl>
          </a:graphicData>
        </a:graphic>
      </p:graphicFrame>
      <p:pic>
        <p:nvPicPr>
          <p:cNvPr id="2" name="Audio 1">
            <a:hlinkClick r:id="" action="ppaction://media"/>
            <a:extLst>
              <a:ext uri="{FF2B5EF4-FFF2-40B4-BE49-F238E27FC236}">
                <a16:creationId xmlns:a16="http://schemas.microsoft.com/office/drawing/2014/main" id="{63137C30-F478-EF4D-81EC-60274D4C0B2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97871964"/>
      </p:ext>
    </p:extLst>
  </p:cSld>
  <p:clrMapOvr>
    <a:masterClrMapping/>
  </p:clrMapOvr>
  <mc:AlternateContent xmlns:mc="http://schemas.openxmlformats.org/markup-compatibility/2006" xmlns:p14="http://schemas.microsoft.com/office/powerpoint/2010/main">
    <mc:Choice Requires="p14">
      <p:transition spd="slow" p14:dur="2000" advTm="42974"/>
    </mc:Choice>
    <mc:Fallback xmlns="">
      <p:transition spd="slow" advTm="42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E16AEA-E6A3-3D4B-9C1C-56AAE58BCA06}"/>
              </a:ext>
            </a:extLst>
          </p:cNvPr>
          <p:cNvPicPr>
            <a:picLocks noChangeAspect="1"/>
          </p:cNvPicPr>
          <p:nvPr/>
        </p:nvPicPr>
        <p:blipFill rotWithShape="1">
          <a:blip r:embed="rId5">
            <a:alphaModFix amt="20000"/>
          </a:blip>
          <a:srcRect l="22807" b="34869"/>
          <a:stretch/>
        </p:blipFill>
        <p:spPr>
          <a:xfrm>
            <a:off x="0" y="0"/>
            <a:ext cx="12192000" cy="6858000"/>
          </a:xfrm>
          <a:prstGeom prst="rect">
            <a:avLst/>
          </a:prstGeom>
        </p:spPr>
      </p:pic>
      <p:sp>
        <p:nvSpPr>
          <p:cNvPr id="2" name="Title 1">
            <a:extLst>
              <a:ext uri="{FF2B5EF4-FFF2-40B4-BE49-F238E27FC236}">
                <a16:creationId xmlns:a16="http://schemas.microsoft.com/office/drawing/2014/main" id="{6C72378E-E3D5-3D4B-A6E6-09A89F6E899A}"/>
              </a:ext>
            </a:extLst>
          </p:cNvPr>
          <p:cNvSpPr>
            <a:spLocks noGrp="1"/>
          </p:cNvSpPr>
          <p:nvPr>
            <p:ph type="title"/>
          </p:nvPr>
        </p:nvSpPr>
        <p:spPr/>
        <p:txBody>
          <a:bodyPr/>
          <a:lstStyle/>
          <a:p>
            <a:r>
              <a:rPr lang="en-US" b="1" dirty="0"/>
              <a:t>Ecosystem Services that Pollinators Provide</a:t>
            </a:r>
          </a:p>
        </p:txBody>
      </p:sp>
      <p:pic>
        <p:nvPicPr>
          <p:cNvPr id="3" name="Audio 2">
            <a:hlinkClick r:id="" action="ppaction://media"/>
            <a:extLst>
              <a:ext uri="{FF2B5EF4-FFF2-40B4-BE49-F238E27FC236}">
                <a16:creationId xmlns:a16="http://schemas.microsoft.com/office/drawing/2014/main" id="{6C540487-5257-A449-A0EF-483B48E3F2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31727433"/>
      </p:ext>
    </p:extLst>
  </p:cSld>
  <p:clrMapOvr>
    <a:masterClrMapping/>
  </p:clrMapOvr>
  <mc:AlternateContent xmlns:mc="http://schemas.openxmlformats.org/markup-compatibility/2006" xmlns:p14="http://schemas.microsoft.com/office/powerpoint/2010/main">
    <mc:Choice Requires="p14">
      <p:transition spd="slow" p14:dur="2000" advTm="5921"/>
    </mc:Choice>
    <mc:Fallback xmlns="">
      <p:transition spd="slow" advTm="5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54EA4-380C-6F49-8114-1FE7F2F23A25}"/>
              </a:ext>
            </a:extLst>
          </p:cNvPr>
          <p:cNvSpPr>
            <a:spLocks noGrp="1"/>
          </p:cNvSpPr>
          <p:nvPr>
            <p:ph type="title"/>
          </p:nvPr>
        </p:nvSpPr>
        <p:spPr/>
        <p:txBody>
          <a:bodyPr>
            <a:normAutofit/>
          </a:bodyPr>
          <a:lstStyle/>
          <a:p>
            <a:r>
              <a:rPr lang="en-US" dirty="0"/>
              <a:t>Mutualism between plants and pollinators</a:t>
            </a:r>
          </a:p>
        </p:txBody>
      </p:sp>
      <p:pic>
        <p:nvPicPr>
          <p:cNvPr id="6" name="Picture 5">
            <a:extLst>
              <a:ext uri="{FF2B5EF4-FFF2-40B4-BE49-F238E27FC236}">
                <a16:creationId xmlns:a16="http://schemas.microsoft.com/office/drawing/2014/main" id="{2499546D-445A-DB4D-849D-076195F16779}"/>
              </a:ext>
            </a:extLst>
          </p:cNvPr>
          <p:cNvPicPr>
            <a:picLocks noChangeAspect="1"/>
          </p:cNvPicPr>
          <p:nvPr/>
        </p:nvPicPr>
        <p:blipFill>
          <a:blip r:embed="rId5"/>
          <a:stretch>
            <a:fillRect/>
          </a:stretch>
        </p:blipFill>
        <p:spPr>
          <a:xfrm>
            <a:off x="4794119" y="512955"/>
            <a:ext cx="3712279" cy="2784209"/>
          </a:xfrm>
          <a:prstGeom prst="rect">
            <a:avLst/>
          </a:prstGeom>
          <a:ln>
            <a:noFill/>
          </a:ln>
          <a:effectLst>
            <a:outerShdw blurRad="292100" dist="139700" dir="2700000" algn="tl" rotWithShape="0">
              <a:srgbClr val="333333">
                <a:alpha val="65000"/>
              </a:srgbClr>
            </a:outerShdw>
          </a:effectLst>
        </p:spPr>
      </p:pic>
      <p:graphicFrame>
        <p:nvGraphicFramePr>
          <p:cNvPr id="7" name="Table 6">
            <a:extLst>
              <a:ext uri="{FF2B5EF4-FFF2-40B4-BE49-F238E27FC236}">
                <a16:creationId xmlns:a16="http://schemas.microsoft.com/office/drawing/2014/main" id="{99011CDA-0DD6-AC46-8369-2E500499AE75}"/>
              </a:ext>
            </a:extLst>
          </p:cNvPr>
          <p:cNvGraphicFramePr>
            <a:graphicFrameLocks noGrp="1"/>
          </p:cNvGraphicFramePr>
          <p:nvPr>
            <p:extLst>
              <p:ext uri="{D42A27DB-BD31-4B8C-83A1-F6EECF244321}">
                <p14:modId xmlns:p14="http://schemas.microsoft.com/office/powerpoint/2010/main" val="188533166"/>
              </p:ext>
            </p:extLst>
          </p:nvPr>
        </p:nvGraphicFramePr>
        <p:xfrm>
          <a:off x="8910689" y="1191685"/>
          <a:ext cx="1816780" cy="1158240"/>
        </p:xfrm>
        <a:graphic>
          <a:graphicData uri="http://schemas.openxmlformats.org/drawingml/2006/table">
            <a:tbl>
              <a:tblPr firstRow="1" bandRow="1">
                <a:tableStyleId>{5C22544A-7EE6-4342-B048-85BDC9FD1C3A}</a:tableStyleId>
              </a:tblPr>
              <a:tblGrid>
                <a:gridCol w="1816780">
                  <a:extLst>
                    <a:ext uri="{9D8B030D-6E8A-4147-A177-3AD203B41FA5}">
                      <a16:colId xmlns:a16="http://schemas.microsoft.com/office/drawing/2014/main" val="3739048686"/>
                    </a:ext>
                  </a:extLst>
                </a:gridCol>
              </a:tblGrid>
              <a:tr h="1038403">
                <a:tc>
                  <a:txBody>
                    <a:bodyPr/>
                    <a:lstStyle/>
                    <a:p>
                      <a:r>
                        <a:rPr lang="en-US" sz="1400" b="0" i="0" kern="1200" dirty="0">
                          <a:solidFill>
                            <a:schemeClr val="tx1"/>
                          </a:solidFill>
                          <a:effectLst/>
                          <a:latin typeface="+mn-lt"/>
                          <a:ea typeface="+mn-ea"/>
                          <a:cs typeface="+mn-cs"/>
                        </a:rPr>
                        <a:t>Squash bee. Photo by Holly </a:t>
                      </a:r>
                      <a:r>
                        <a:rPr lang="en-US" sz="1400" b="0" i="0" kern="1200" dirty="0" err="1">
                          <a:solidFill>
                            <a:schemeClr val="tx1"/>
                          </a:solidFill>
                          <a:effectLst/>
                          <a:latin typeface="+mn-lt"/>
                          <a:ea typeface="+mn-ea"/>
                          <a:cs typeface="+mn-cs"/>
                        </a:rPr>
                        <a:t>Prendeville</a:t>
                      </a:r>
                      <a:r>
                        <a:rPr lang="en-US" sz="1400" b="0" i="0" kern="1200" dirty="0">
                          <a:solidFill>
                            <a:schemeClr val="tx1"/>
                          </a:solidFill>
                          <a:effectLst/>
                          <a:latin typeface="+mn-lt"/>
                          <a:ea typeface="+mn-ea"/>
                          <a:cs typeface="+mn-cs"/>
                        </a:rPr>
                        <a:t> at the University of Nebraska.</a:t>
                      </a:r>
                      <a:endParaRPr lang="en-US" sz="14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8465013"/>
                  </a:ext>
                </a:extLst>
              </a:tr>
            </a:tbl>
          </a:graphicData>
        </a:graphic>
      </p:graphicFrame>
      <p:pic>
        <p:nvPicPr>
          <p:cNvPr id="2" name="Audio 1">
            <a:hlinkClick r:id="" action="ppaction://media"/>
            <a:extLst>
              <a:ext uri="{FF2B5EF4-FFF2-40B4-BE49-F238E27FC236}">
                <a16:creationId xmlns:a16="http://schemas.microsoft.com/office/drawing/2014/main" id="{C28A7DF7-5D30-4E4D-9D7A-85C103F7EF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9" name="Picture 8">
            <a:extLst>
              <a:ext uri="{FF2B5EF4-FFF2-40B4-BE49-F238E27FC236}">
                <a16:creationId xmlns:a16="http://schemas.microsoft.com/office/drawing/2014/main" id="{D8D3B443-CD52-184C-A3C0-A4388E5EEB96}"/>
              </a:ext>
            </a:extLst>
          </p:cNvPr>
          <p:cNvPicPr>
            <a:picLocks noChangeAspect="1"/>
          </p:cNvPicPr>
          <p:nvPr/>
        </p:nvPicPr>
        <p:blipFill>
          <a:blip r:embed="rId7"/>
          <a:stretch>
            <a:fillRect/>
          </a:stretch>
        </p:blipFill>
        <p:spPr>
          <a:xfrm>
            <a:off x="7022692" y="3578146"/>
            <a:ext cx="4045377" cy="2615580"/>
          </a:xfrm>
          <a:prstGeom prst="rect">
            <a:avLst/>
          </a:prstGeom>
        </p:spPr>
      </p:pic>
      <p:graphicFrame>
        <p:nvGraphicFramePr>
          <p:cNvPr id="11" name="Table 10">
            <a:extLst>
              <a:ext uri="{FF2B5EF4-FFF2-40B4-BE49-F238E27FC236}">
                <a16:creationId xmlns:a16="http://schemas.microsoft.com/office/drawing/2014/main" id="{1E434C1C-A054-E94B-91D4-A2B40B513014}"/>
              </a:ext>
            </a:extLst>
          </p:cNvPr>
          <p:cNvGraphicFramePr>
            <a:graphicFrameLocks noGrp="1"/>
          </p:cNvGraphicFramePr>
          <p:nvPr>
            <p:extLst>
              <p:ext uri="{D42A27DB-BD31-4B8C-83A1-F6EECF244321}">
                <p14:modId xmlns:p14="http://schemas.microsoft.com/office/powerpoint/2010/main" val="3336272758"/>
              </p:ext>
            </p:extLst>
          </p:nvPr>
        </p:nvGraphicFramePr>
        <p:xfrm>
          <a:off x="4794119" y="4227247"/>
          <a:ext cx="1651286" cy="1038403"/>
        </p:xfrm>
        <a:graphic>
          <a:graphicData uri="http://schemas.openxmlformats.org/drawingml/2006/table">
            <a:tbl>
              <a:tblPr firstRow="1" bandRow="1">
                <a:tableStyleId>{5C22544A-7EE6-4342-B048-85BDC9FD1C3A}</a:tableStyleId>
              </a:tblPr>
              <a:tblGrid>
                <a:gridCol w="1651286">
                  <a:extLst>
                    <a:ext uri="{9D8B030D-6E8A-4147-A177-3AD203B41FA5}">
                      <a16:colId xmlns:a16="http://schemas.microsoft.com/office/drawing/2014/main" val="3739048686"/>
                    </a:ext>
                  </a:extLst>
                </a:gridCol>
              </a:tblGrid>
              <a:tr h="10384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err="1">
                          <a:solidFill>
                            <a:srgbClr val="212124"/>
                          </a:solidFill>
                          <a:effectLst/>
                          <a:latin typeface="+mn-lt"/>
                        </a:rPr>
                        <a:t>Bienen</a:t>
                      </a:r>
                      <a:r>
                        <a:rPr lang="en-US" sz="1400" b="0" i="0" dirty="0">
                          <a:solidFill>
                            <a:srgbClr val="212124"/>
                          </a:solidFill>
                          <a:effectLst/>
                          <a:latin typeface="+mn-lt"/>
                        </a:rPr>
                        <a:t> in </a:t>
                      </a:r>
                      <a:r>
                        <a:rPr lang="en-US" sz="1400" b="0" i="0" dirty="0" err="1">
                          <a:solidFill>
                            <a:srgbClr val="212124"/>
                          </a:solidFill>
                          <a:effectLst/>
                          <a:latin typeface="+mn-lt"/>
                        </a:rPr>
                        <a:t>Kürbisblüte</a:t>
                      </a:r>
                      <a:r>
                        <a:rPr lang="en-US" sz="1400" b="0" i="0" dirty="0">
                          <a:solidFill>
                            <a:srgbClr val="212124"/>
                          </a:solidFill>
                          <a:effectLst/>
                          <a:latin typeface="+mn-lt"/>
                        </a:rPr>
                        <a:t>. </a:t>
                      </a:r>
                      <a:r>
                        <a:rPr lang="en-US" sz="1400" b="0" i="0" kern="1200" dirty="0">
                          <a:solidFill>
                            <a:schemeClr val="tx1"/>
                          </a:solidFill>
                          <a:effectLst/>
                          <a:latin typeface="+mn-lt"/>
                          <a:ea typeface="+mn-ea"/>
                          <a:cs typeface="+mn-cs"/>
                        </a:rPr>
                        <a:t>Photo by Maja </a:t>
                      </a:r>
                      <a:r>
                        <a:rPr lang="en-US" sz="1400" b="0" i="0" kern="1200" dirty="0" err="1">
                          <a:solidFill>
                            <a:schemeClr val="tx1"/>
                          </a:solidFill>
                          <a:effectLst/>
                          <a:latin typeface="+mn-lt"/>
                          <a:ea typeface="+mn-ea"/>
                          <a:cs typeface="+mn-cs"/>
                        </a:rPr>
                        <a:t>Dumat</a:t>
                      </a:r>
                      <a:endParaRPr lang="en-US" sz="14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8465013"/>
                  </a:ext>
                </a:extLst>
              </a:tr>
            </a:tbl>
          </a:graphicData>
        </a:graphic>
      </p:graphicFrame>
    </p:spTree>
    <p:extLst>
      <p:ext uri="{BB962C8B-B14F-4D97-AF65-F5344CB8AC3E}">
        <p14:creationId xmlns:p14="http://schemas.microsoft.com/office/powerpoint/2010/main" val="4108666165"/>
      </p:ext>
    </p:extLst>
  </p:cSld>
  <p:clrMapOvr>
    <a:masterClrMapping/>
  </p:clrMapOvr>
  <mc:AlternateContent xmlns:mc="http://schemas.openxmlformats.org/markup-compatibility/2006" xmlns:p14="http://schemas.microsoft.com/office/powerpoint/2010/main">
    <mc:Choice Requires="p14">
      <p:transition spd="slow" p14:dur="2000" advTm="34155"/>
    </mc:Choice>
    <mc:Fallback xmlns="">
      <p:transition spd="slow" advTm="34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A2EA54-3ADE-4043-8A35-FF9101117C9D}"/>
              </a:ext>
            </a:extLst>
          </p:cNvPr>
          <p:cNvPicPr>
            <a:picLocks noChangeAspect="1"/>
          </p:cNvPicPr>
          <p:nvPr/>
        </p:nvPicPr>
        <p:blipFill rotWithShape="1">
          <a:blip r:embed="rId5">
            <a:alphaModFix amt="20000"/>
          </a:blip>
          <a:srcRect l="22807" b="34869"/>
          <a:stretch/>
        </p:blipFill>
        <p:spPr>
          <a:xfrm>
            <a:off x="0" y="0"/>
            <a:ext cx="12192000" cy="6858000"/>
          </a:xfrm>
          <a:prstGeom prst="rect">
            <a:avLst/>
          </a:prstGeom>
        </p:spPr>
      </p:pic>
      <p:sp>
        <p:nvSpPr>
          <p:cNvPr id="2" name="Title 1">
            <a:extLst>
              <a:ext uri="{FF2B5EF4-FFF2-40B4-BE49-F238E27FC236}">
                <a16:creationId xmlns:a16="http://schemas.microsoft.com/office/drawing/2014/main" id="{6C72378E-E3D5-3D4B-A6E6-09A89F6E899A}"/>
              </a:ext>
            </a:extLst>
          </p:cNvPr>
          <p:cNvSpPr>
            <a:spLocks noGrp="1"/>
          </p:cNvSpPr>
          <p:nvPr>
            <p:ph type="title"/>
          </p:nvPr>
        </p:nvSpPr>
        <p:spPr/>
        <p:txBody>
          <a:bodyPr>
            <a:normAutofit fontScale="90000"/>
          </a:bodyPr>
          <a:lstStyle/>
          <a:p>
            <a:r>
              <a:rPr lang="en-US" b="1" dirty="0"/>
              <a:t>How Pollinators Are Affected by Farm Management Practices</a:t>
            </a:r>
          </a:p>
        </p:txBody>
      </p:sp>
      <p:pic>
        <p:nvPicPr>
          <p:cNvPr id="3" name="Audio 2">
            <a:hlinkClick r:id="" action="ppaction://media"/>
            <a:extLst>
              <a:ext uri="{FF2B5EF4-FFF2-40B4-BE49-F238E27FC236}">
                <a16:creationId xmlns:a16="http://schemas.microsoft.com/office/drawing/2014/main" id="{6DCCF0BB-A69C-2E49-B5BF-E1F7A7226A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78911618"/>
      </p:ext>
    </p:extLst>
  </p:cSld>
  <p:clrMapOvr>
    <a:masterClrMapping/>
  </p:clrMapOvr>
  <mc:AlternateContent xmlns:mc="http://schemas.openxmlformats.org/markup-compatibility/2006" xmlns:p14="http://schemas.microsoft.com/office/powerpoint/2010/main">
    <mc:Choice Requires="p14">
      <p:transition spd="slow" p14:dur="2000" advTm="8135"/>
    </mc:Choice>
    <mc:Fallback xmlns="">
      <p:transition spd="slow" advTm="8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F4BA90-504B-5A40-886C-A3521D792D80}"/>
              </a:ext>
            </a:extLst>
          </p:cNvPr>
          <p:cNvSpPr txBox="1">
            <a:spLocks/>
          </p:cNvSpPr>
          <p:nvPr/>
        </p:nvSpPr>
        <p:spPr>
          <a:xfrm>
            <a:off x="1371600" y="324511"/>
            <a:ext cx="9144000" cy="864209"/>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vert="horz" lIns="228600" tIns="228600" rIns="228600" bIns="228600" rtlCol="0" anchor="ctr">
            <a:normAutofit fontScale="92500" lnSpcReduction="20000"/>
          </a:bodyPr>
          <a:lstStyle>
            <a:lvl1pPr algn="ctr" defTabSz="914400" rtl="0" eaLnBrk="1" latinLnBrk="0" hangingPunct="1">
              <a:lnSpc>
                <a:spcPct val="85000"/>
              </a:lnSpc>
              <a:spcBef>
                <a:spcPct val="0"/>
              </a:spcBef>
              <a:buNone/>
              <a:defRPr sz="4000" b="0" i="0" kern="1200" cap="none" spc="-150">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a:latin typeface="+mj-lt"/>
              </a:rPr>
              <a:t>No Tillage, Reduced Tillage and Full Tillage</a:t>
            </a:r>
          </a:p>
        </p:txBody>
      </p:sp>
      <p:pic>
        <p:nvPicPr>
          <p:cNvPr id="6" name="Picture 5">
            <a:extLst>
              <a:ext uri="{FF2B5EF4-FFF2-40B4-BE49-F238E27FC236}">
                <a16:creationId xmlns:a16="http://schemas.microsoft.com/office/drawing/2014/main" id="{851ECD70-CC53-0345-B14A-A54457A08A43}"/>
              </a:ext>
            </a:extLst>
          </p:cNvPr>
          <p:cNvPicPr>
            <a:picLocks noChangeAspect="1"/>
          </p:cNvPicPr>
          <p:nvPr/>
        </p:nvPicPr>
        <p:blipFill>
          <a:blip r:embed="rId5"/>
          <a:stretch>
            <a:fillRect/>
          </a:stretch>
        </p:blipFill>
        <p:spPr>
          <a:xfrm>
            <a:off x="7784191" y="3608676"/>
            <a:ext cx="4317789" cy="2914508"/>
          </a:xfrm>
          <a:prstGeom prst="ellipse">
            <a:avLst/>
          </a:prstGeom>
          <a:ln>
            <a:noFill/>
          </a:ln>
          <a:effectLst>
            <a:softEdge rad="112500"/>
          </a:effectLst>
        </p:spPr>
      </p:pic>
      <p:pic>
        <p:nvPicPr>
          <p:cNvPr id="8" name="Picture 7">
            <a:extLst>
              <a:ext uri="{FF2B5EF4-FFF2-40B4-BE49-F238E27FC236}">
                <a16:creationId xmlns:a16="http://schemas.microsoft.com/office/drawing/2014/main" id="{793F5475-E4FE-814C-989B-067B3E77A8B0}"/>
              </a:ext>
            </a:extLst>
          </p:cNvPr>
          <p:cNvPicPr>
            <a:picLocks noChangeAspect="1"/>
          </p:cNvPicPr>
          <p:nvPr/>
        </p:nvPicPr>
        <p:blipFill>
          <a:blip r:embed="rId6"/>
          <a:stretch>
            <a:fillRect/>
          </a:stretch>
        </p:blipFill>
        <p:spPr>
          <a:xfrm>
            <a:off x="4174492" y="1803709"/>
            <a:ext cx="4028349" cy="2685566"/>
          </a:xfrm>
          <a:prstGeom prst="ellipse">
            <a:avLst/>
          </a:prstGeom>
          <a:ln>
            <a:noFill/>
          </a:ln>
          <a:effectLst>
            <a:softEdge rad="112500"/>
          </a:effectLst>
        </p:spPr>
      </p:pic>
      <p:pic>
        <p:nvPicPr>
          <p:cNvPr id="10" name="Picture 9">
            <a:extLst>
              <a:ext uri="{FF2B5EF4-FFF2-40B4-BE49-F238E27FC236}">
                <a16:creationId xmlns:a16="http://schemas.microsoft.com/office/drawing/2014/main" id="{67E36442-ACC9-544F-8256-C2EA4A68CD98}"/>
              </a:ext>
            </a:extLst>
          </p:cNvPr>
          <p:cNvPicPr>
            <a:picLocks noChangeAspect="1"/>
          </p:cNvPicPr>
          <p:nvPr/>
        </p:nvPicPr>
        <p:blipFill>
          <a:blip r:embed="rId7"/>
          <a:stretch>
            <a:fillRect/>
          </a:stretch>
        </p:blipFill>
        <p:spPr>
          <a:xfrm>
            <a:off x="275353" y="3647953"/>
            <a:ext cx="4317788" cy="2875231"/>
          </a:xfrm>
          <a:prstGeom prst="ellipse">
            <a:avLst/>
          </a:prstGeom>
          <a:ln>
            <a:noFill/>
          </a:ln>
          <a:effectLst>
            <a:softEdge rad="112500"/>
          </a:effectLst>
        </p:spPr>
      </p:pic>
      <p:sp>
        <p:nvSpPr>
          <p:cNvPr id="7" name="Title 1">
            <a:extLst>
              <a:ext uri="{FF2B5EF4-FFF2-40B4-BE49-F238E27FC236}">
                <a16:creationId xmlns:a16="http://schemas.microsoft.com/office/drawing/2014/main" id="{DCDA63FC-2A92-514F-9410-838BF9D7E1D4}"/>
              </a:ext>
            </a:extLst>
          </p:cNvPr>
          <p:cNvSpPr txBox="1">
            <a:spLocks/>
          </p:cNvSpPr>
          <p:nvPr/>
        </p:nvSpPr>
        <p:spPr>
          <a:xfrm>
            <a:off x="275353" y="1517092"/>
            <a:ext cx="3661863" cy="1434783"/>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vert="horz" lIns="228600" tIns="228600" rIns="228600" bIns="228600" rtlCol="0" anchor="ctr">
            <a:noAutofit/>
          </a:bodyPr>
          <a:lstStyle>
            <a:lvl1pPr algn="ctr" defTabSz="914400" rtl="0" eaLnBrk="1" latinLnBrk="0" hangingPunct="1">
              <a:lnSpc>
                <a:spcPct val="85000"/>
              </a:lnSpc>
              <a:spcBef>
                <a:spcPct val="0"/>
              </a:spcBef>
              <a:buNone/>
              <a:defRPr sz="4000" b="0" i="0" kern="1200" cap="none" spc="-150">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342900" indent="-342900" algn="l">
              <a:buFontTx/>
              <a:buChar char="-"/>
            </a:pPr>
            <a:r>
              <a:rPr lang="en-US" sz="2100" dirty="0"/>
              <a:t>Prevents soil erosion</a:t>
            </a:r>
          </a:p>
          <a:p>
            <a:pPr marL="342900" indent="-342900" algn="l">
              <a:buFontTx/>
              <a:buChar char="-"/>
            </a:pPr>
            <a:r>
              <a:rPr lang="en-US" sz="2100" dirty="0"/>
              <a:t>Increases water retention</a:t>
            </a:r>
          </a:p>
          <a:p>
            <a:pPr marL="342900" indent="-342900" algn="l">
              <a:buFontTx/>
              <a:buChar char="-"/>
            </a:pPr>
            <a:r>
              <a:rPr lang="en-US" sz="2100" dirty="0"/>
              <a:t>Conserves energy resources</a:t>
            </a:r>
          </a:p>
        </p:txBody>
      </p:sp>
      <p:sp>
        <p:nvSpPr>
          <p:cNvPr id="9" name="Title 1">
            <a:extLst>
              <a:ext uri="{FF2B5EF4-FFF2-40B4-BE49-F238E27FC236}">
                <a16:creationId xmlns:a16="http://schemas.microsoft.com/office/drawing/2014/main" id="{CC30A0DB-8FB4-F349-930A-FB4E47FB51D1}"/>
              </a:ext>
            </a:extLst>
          </p:cNvPr>
          <p:cNvSpPr txBox="1">
            <a:spLocks/>
          </p:cNvSpPr>
          <p:nvPr/>
        </p:nvSpPr>
        <p:spPr>
          <a:xfrm>
            <a:off x="8440117" y="1517092"/>
            <a:ext cx="3661863" cy="1495588"/>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vert="horz" lIns="228600" tIns="228600" rIns="228600" bIns="228600" rtlCol="0" anchor="ctr">
            <a:noAutofit/>
          </a:bodyPr>
          <a:lstStyle>
            <a:lvl1pPr algn="ctr" defTabSz="914400" rtl="0" eaLnBrk="1" latinLnBrk="0" hangingPunct="1">
              <a:lnSpc>
                <a:spcPct val="85000"/>
              </a:lnSpc>
              <a:spcBef>
                <a:spcPct val="0"/>
              </a:spcBef>
              <a:buNone/>
              <a:defRPr sz="4000" b="0" i="0" kern="1200" cap="none" spc="-150">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342900" indent="-342900" algn="l">
              <a:buFontTx/>
              <a:buChar char="-"/>
            </a:pPr>
            <a:r>
              <a:rPr lang="en-US" sz="2100" dirty="0"/>
              <a:t>Controls weeds</a:t>
            </a:r>
          </a:p>
          <a:p>
            <a:pPr marL="342900" indent="-342900" algn="l">
              <a:buFontTx/>
              <a:buChar char="-"/>
            </a:pPr>
            <a:r>
              <a:rPr lang="en-US" sz="2100" dirty="0"/>
              <a:t>Prepares ground for planting</a:t>
            </a:r>
          </a:p>
          <a:p>
            <a:pPr marL="342900" indent="-342900" algn="l">
              <a:buFontTx/>
              <a:buChar char="-"/>
            </a:pPr>
            <a:r>
              <a:rPr lang="en-US" sz="2100" dirty="0"/>
              <a:t>Alters habitat for ground dwelling organisms</a:t>
            </a:r>
          </a:p>
        </p:txBody>
      </p:sp>
      <p:cxnSp>
        <p:nvCxnSpPr>
          <p:cNvPr id="3" name="Straight Connector 2">
            <a:extLst>
              <a:ext uri="{FF2B5EF4-FFF2-40B4-BE49-F238E27FC236}">
                <a16:creationId xmlns:a16="http://schemas.microsoft.com/office/drawing/2014/main" id="{A2F3645A-9DA0-B247-9CBF-0235C77ACD04}"/>
              </a:ext>
            </a:extLst>
          </p:cNvPr>
          <p:cNvCxnSpPr>
            <a:cxnSpLocks/>
            <a:stCxn id="7" idx="2"/>
            <a:endCxn id="10" idx="0"/>
          </p:cNvCxnSpPr>
          <p:nvPr/>
        </p:nvCxnSpPr>
        <p:spPr>
          <a:xfrm>
            <a:off x="2106285" y="2951875"/>
            <a:ext cx="327962" cy="696078"/>
          </a:xfrm>
          <a:prstGeom prst="line">
            <a:avLst/>
          </a:prstGeom>
          <a:ln w="38100"/>
        </p:spPr>
        <p:style>
          <a:lnRef idx="3">
            <a:schemeClr val="accent3"/>
          </a:lnRef>
          <a:fillRef idx="0">
            <a:schemeClr val="accent3"/>
          </a:fillRef>
          <a:effectRef idx="2">
            <a:schemeClr val="accent3"/>
          </a:effectRef>
          <a:fontRef idx="minor">
            <a:schemeClr val="tx1"/>
          </a:fontRef>
        </p:style>
      </p:cxnSp>
      <p:cxnSp>
        <p:nvCxnSpPr>
          <p:cNvPr id="11" name="Straight Connector 10">
            <a:extLst>
              <a:ext uri="{FF2B5EF4-FFF2-40B4-BE49-F238E27FC236}">
                <a16:creationId xmlns:a16="http://schemas.microsoft.com/office/drawing/2014/main" id="{64583E8B-884B-1641-BFF5-B847203A4021}"/>
              </a:ext>
            </a:extLst>
          </p:cNvPr>
          <p:cNvCxnSpPr>
            <a:cxnSpLocks/>
            <a:stCxn id="7" idx="2"/>
            <a:endCxn id="8" idx="2"/>
          </p:cNvCxnSpPr>
          <p:nvPr/>
        </p:nvCxnSpPr>
        <p:spPr>
          <a:xfrm>
            <a:off x="2106285" y="2951875"/>
            <a:ext cx="2068207" cy="194617"/>
          </a:xfrm>
          <a:prstGeom prst="line">
            <a:avLst/>
          </a:prstGeom>
          <a:ln w="38100"/>
        </p:spPr>
        <p:style>
          <a:lnRef idx="3">
            <a:schemeClr val="accent3"/>
          </a:lnRef>
          <a:fillRef idx="0">
            <a:schemeClr val="accent3"/>
          </a:fillRef>
          <a:effectRef idx="2">
            <a:schemeClr val="accent3"/>
          </a:effectRef>
          <a:fontRef idx="minor">
            <a:schemeClr val="tx1"/>
          </a:fontRef>
        </p:style>
      </p:cxnSp>
      <p:cxnSp>
        <p:nvCxnSpPr>
          <p:cNvPr id="16" name="Straight Connector 15">
            <a:extLst>
              <a:ext uri="{FF2B5EF4-FFF2-40B4-BE49-F238E27FC236}">
                <a16:creationId xmlns:a16="http://schemas.microsoft.com/office/drawing/2014/main" id="{147CC891-B5FE-CA44-912C-171DC42AE53E}"/>
              </a:ext>
            </a:extLst>
          </p:cNvPr>
          <p:cNvCxnSpPr>
            <a:cxnSpLocks/>
            <a:stCxn id="9" idx="2"/>
            <a:endCxn id="6" idx="0"/>
          </p:cNvCxnSpPr>
          <p:nvPr/>
        </p:nvCxnSpPr>
        <p:spPr>
          <a:xfrm flipH="1">
            <a:off x="9943086" y="3012680"/>
            <a:ext cx="327963" cy="595996"/>
          </a:xfrm>
          <a:prstGeom prst="line">
            <a:avLst/>
          </a:prstGeom>
          <a:ln w="38100"/>
        </p:spPr>
        <p:style>
          <a:lnRef idx="3">
            <a:schemeClr val="accent3"/>
          </a:lnRef>
          <a:fillRef idx="0">
            <a:schemeClr val="accent3"/>
          </a:fillRef>
          <a:effectRef idx="2">
            <a:schemeClr val="accent3"/>
          </a:effectRef>
          <a:fontRef idx="minor">
            <a:schemeClr val="tx1"/>
          </a:fontRef>
        </p:style>
      </p:cxnSp>
      <p:pic>
        <p:nvPicPr>
          <p:cNvPr id="21" name="Audio 20">
            <a:hlinkClick r:id="" action="ppaction://media"/>
            <a:extLst>
              <a:ext uri="{FF2B5EF4-FFF2-40B4-BE49-F238E27FC236}">
                <a16:creationId xmlns:a16="http://schemas.microsoft.com/office/drawing/2014/main" id="{9BC9AB05-23CC-7546-8A7E-B9B3A6738B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68769324"/>
      </p:ext>
    </p:extLst>
  </p:cSld>
  <p:clrMapOvr>
    <a:masterClrMapping/>
  </p:clrMapOvr>
  <mc:AlternateContent xmlns:mc="http://schemas.openxmlformats.org/markup-compatibility/2006" xmlns:p14="http://schemas.microsoft.com/office/powerpoint/2010/main">
    <mc:Choice Requires="p14">
      <p:transition spd="slow" p14:dur="2000" advTm="55194"/>
    </mc:Choice>
    <mc:Fallback xmlns="">
      <p:transition spd="slow" advTm="55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33F5E-E87D-9144-8CE1-DB852FCAE566}"/>
              </a:ext>
            </a:extLst>
          </p:cNvPr>
          <p:cNvSpPr>
            <a:spLocks noGrp="1"/>
          </p:cNvSpPr>
          <p:nvPr>
            <p:ph type="title" idx="4294967295"/>
          </p:nvPr>
        </p:nvSpPr>
        <p:spPr>
          <a:xfrm>
            <a:off x="548640" y="489103"/>
            <a:ext cx="5102352" cy="1234948"/>
          </a:xfrm>
          <a:solidFill>
            <a:schemeClr val="accent1"/>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b="1" dirty="0">
                <a:latin typeface="+mj-lt"/>
              </a:rPr>
              <a:t>Introducing the Data</a:t>
            </a:r>
          </a:p>
        </p:txBody>
      </p:sp>
      <p:sp>
        <p:nvSpPr>
          <p:cNvPr id="3" name="Content Placeholder 2">
            <a:extLst>
              <a:ext uri="{FF2B5EF4-FFF2-40B4-BE49-F238E27FC236}">
                <a16:creationId xmlns:a16="http://schemas.microsoft.com/office/drawing/2014/main" id="{29D24A98-9779-6F48-94B1-1D3953218B83}"/>
              </a:ext>
            </a:extLst>
          </p:cNvPr>
          <p:cNvSpPr>
            <a:spLocks noGrp="1"/>
          </p:cNvSpPr>
          <p:nvPr>
            <p:ph idx="4294967295"/>
          </p:nvPr>
        </p:nvSpPr>
        <p:spPr>
          <a:xfrm>
            <a:off x="548640" y="2066308"/>
            <a:ext cx="5102352" cy="4060408"/>
          </a:xfrm>
        </p:spPr>
        <p:txBody>
          <a:bodyPr>
            <a:normAutofit fontScale="92500" lnSpcReduction="20000"/>
          </a:bodyPr>
          <a:lstStyle/>
          <a:p>
            <a:pPr marL="0" indent="0">
              <a:buNone/>
            </a:pPr>
            <a:r>
              <a:rPr lang="en-US" sz="1900" b="1" dirty="0"/>
              <a:t>The data source</a:t>
            </a:r>
          </a:p>
          <a:p>
            <a:pPr marL="0" indent="0">
              <a:lnSpc>
                <a:spcPct val="100000"/>
              </a:lnSpc>
              <a:buNone/>
            </a:pPr>
            <a:r>
              <a:rPr lang="en-US" sz="1900" dirty="0"/>
              <a:t>The data that we will use for this analysis is from a citizen science led survey that was published by researchers at the Michigan State University (</a:t>
            </a:r>
            <a:r>
              <a:rPr lang="en-US" sz="1900" dirty="0" err="1"/>
              <a:t>Appenfeller</a:t>
            </a:r>
            <a:r>
              <a:rPr lang="en-US" sz="1900" dirty="0"/>
              <a:t> &amp; Szendrei, 2020)</a:t>
            </a:r>
          </a:p>
          <a:p>
            <a:pPr marL="0" indent="0">
              <a:lnSpc>
                <a:spcPct val="100000"/>
              </a:lnSpc>
              <a:buNone/>
            </a:pPr>
            <a:r>
              <a:rPr lang="en-US" sz="1900" b="1" dirty="0"/>
              <a:t>Summary of the data</a:t>
            </a:r>
          </a:p>
          <a:p>
            <a:pPr marL="0" indent="0">
              <a:lnSpc>
                <a:spcPct val="100000"/>
              </a:lnSpc>
              <a:buNone/>
            </a:pPr>
            <a:r>
              <a:rPr lang="en-US" sz="1900" dirty="0"/>
              <a:t>This survey relied on trained Master Gardeners, and a smartphone-based observation protocol to collect count data for honey, bumble, wild, and other bees that visited squash flowers in the morning (~7am to ~12pm).  The degree of soil disturbance was the primary factor that the researchers looked at in relation to the frequency and type of pollinator visits. </a:t>
            </a:r>
          </a:p>
          <a:p>
            <a:pPr marL="0" indent="0">
              <a:lnSpc>
                <a:spcPct val="100000"/>
              </a:lnSpc>
              <a:buNone/>
            </a:pPr>
            <a:endParaRPr lang="en-US" dirty="0"/>
          </a:p>
          <a:p>
            <a:pPr marL="0" indent="0">
              <a:buNone/>
            </a:pPr>
            <a:endParaRPr lang="en-US" dirty="0"/>
          </a:p>
        </p:txBody>
      </p:sp>
      <p:graphicFrame>
        <p:nvGraphicFramePr>
          <p:cNvPr id="9" name="Table 8">
            <a:extLst>
              <a:ext uri="{FF2B5EF4-FFF2-40B4-BE49-F238E27FC236}">
                <a16:creationId xmlns:a16="http://schemas.microsoft.com/office/drawing/2014/main" id="{1CAD8144-E6D8-1B43-AA18-FCA5D3C4CD70}"/>
              </a:ext>
            </a:extLst>
          </p:cNvPr>
          <p:cNvGraphicFramePr>
            <a:graphicFrameLocks noGrp="1"/>
          </p:cNvGraphicFramePr>
          <p:nvPr>
            <p:extLst>
              <p:ext uri="{D42A27DB-BD31-4B8C-83A1-F6EECF244321}">
                <p14:modId xmlns:p14="http://schemas.microsoft.com/office/powerpoint/2010/main" val="99522170"/>
              </p:ext>
            </p:extLst>
          </p:nvPr>
        </p:nvGraphicFramePr>
        <p:xfrm>
          <a:off x="6860041" y="5313680"/>
          <a:ext cx="4366759" cy="579120"/>
        </p:xfrm>
        <a:graphic>
          <a:graphicData uri="http://schemas.openxmlformats.org/drawingml/2006/table">
            <a:tbl>
              <a:tblPr firstRow="1" bandRow="1">
                <a:tableStyleId>{5C22544A-7EE6-4342-B048-85BDC9FD1C3A}</a:tableStyleId>
              </a:tblPr>
              <a:tblGrid>
                <a:gridCol w="4366759">
                  <a:extLst>
                    <a:ext uri="{9D8B030D-6E8A-4147-A177-3AD203B41FA5}">
                      <a16:colId xmlns:a16="http://schemas.microsoft.com/office/drawing/2014/main" val="2673906099"/>
                    </a:ext>
                  </a:extLst>
                </a:gridCol>
              </a:tblGrid>
              <a:tr h="467832">
                <a:tc>
                  <a:txBody>
                    <a:bodyPr/>
                    <a:lstStyle/>
                    <a:p>
                      <a:pPr algn="ctr"/>
                      <a:r>
                        <a:rPr lang="en-US" sz="1600" b="1" dirty="0">
                          <a:solidFill>
                            <a:schemeClr val="tx1"/>
                          </a:solidFill>
                        </a:rPr>
                        <a:t>Figure 1 </a:t>
                      </a:r>
                      <a:r>
                        <a:rPr lang="en-US" sz="1600" b="0" dirty="0">
                          <a:solidFill>
                            <a:schemeClr val="tx1"/>
                          </a:solidFill>
                        </a:rPr>
                        <a:t>from </a:t>
                      </a:r>
                      <a:r>
                        <a:rPr lang="en-US" sz="1600" b="0" dirty="0" err="1">
                          <a:solidFill>
                            <a:schemeClr val="tx1"/>
                          </a:solidFill>
                        </a:rPr>
                        <a:t>Appenfeller</a:t>
                      </a:r>
                      <a:r>
                        <a:rPr lang="en-US" sz="1600" b="0" dirty="0">
                          <a:solidFill>
                            <a:schemeClr val="tx1"/>
                          </a:solidFill>
                        </a:rPr>
                        <a:t> &amp; Szendrei, 2020: The conceptual framework for the survey</a:t>
                      </a:r>
                    </a:p>
                  </a:txBody>
                  <a:tcPr>
                    <a:noFill/>
                  </a:tcPr>
                </a:tc>
                <a:extLst>
                  <a:ext uri="{0D108BD9-81ED-4DB2-BD59-A6C34878D82A}">
                    <a16:rowId xmlns:a16="http://schemas.microsoft.com/office/drawing/2014/main" val="2183107009"/>
                  </a:ext>
                </a:extLst>
              </a:tr>
            </a:tbl>
          </a:graphicData>
        </a:graphic>
      </p:graphicFrame>
      <p:pic>
        <p:nvPicPr>
          <p:cNvPr id="5" name="Picture 4">
            <a:extLst>
              <a:ext uri="{FF2B5EF4-FFF2-40B4-BE49-F238E27FC236}">
                <a16:creationId xmlns:a16="http://schemas.microsoft.com/office/drawing/2014/main" id="{3B42AA92-59E9-784B-BBD5-534203AB8DF1}"/>
              </a:ext>
            </a:extLst>
          </p:cNvPr>
          <p:cNvPicPr>
            <a:picLocks noChangeAspect="1"/>
          </p:cNvPicPr>
          <p:nvPr/>
        </p:nvPicPr>
        <p:blipFill>
          <a:blip r:embed="rId5"/>
          <a:stretch>
            <a:fillRect/>
          </a:stretch>
        </p:blipFill>
        <p:spPr>
          <a:xfrm>
            <a:off x="6210300" y="221742"/>
            <a:ext cx="5016500" cy="4914900"/>
          </a:xfrm>
          <a:prstGeom prst="rect">
            <a:avLst/>
          </a:prstGeom>
          <a:ln>
            <a:noFill/>
          </a:ln>
          <a:effectLst>
            <a:outerShdw blurRad="292100" dist="139700" dir="2700000" algn="tl" rotWithShape="0">
              <a:srgbClr val="333333">
                <a:alpha val="65000"/>
              </a:srgbClr>
            </a:outerShdw>
          </a:effectLst>
        </p:spPr>
      </p:pic>
      <p:pic>
        <p:nvPicPr>
          <p:cNvPr id="4" name="Audio 3">
            <a:hlinkClick r:id="" action="ppaction://media"/>
            <a:extLst>
              <a:ext uri="{FF2B5EF4-FFF2-40B4-BE49-F238E27FC236}">
                <a16:creationId xmlns:a16="http://schemas.microsoft.com/office/drawing/2014/main" id="{C00DA3C4-65CC-4743-AE9A-EFFB7C736E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18511540"/>
      </p:ext>
    </p:extLst>
  </p:cSld>
  <p:clrMapOvr>
    <a:masterClrMapping/>
  </p:clrMapOvr>
  <mc:AlternateContent xmlns:mc="http://schemas.openxmlformats.org/markup-compatibility/2006" xmlns:p14="http://schemas.microsoft.com/office/powerpoint/2010/main">
    <mc:Choice Requires="p14">
      <p:transition spd="slow" p14:dur="2000" advTm="41444"/>
    </mc:Choice>
    <mc:Fallback xmlns="">
      <p:transition spd="slow" advTm="41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420AF-082E-D14D-BD63-66724046D433}"/>
              </a:ext>
            </a:extLst>
          </p:cNvPr>
          <p:cNvSpPr>
            <a:spLocks noGrp="1"/>
          </p:cNvSpPr>
          <p:nvPr>
            <p:ph idx="4294967295"/>
          </p:nvPr>
        </p:nvSpPr>
        <p:spPr>
          <a:xfrm>
            <a:off x="547624" y="2182578"/>
            <a:ext cx="5286248" cy="4200406"/>
          </a:xfrm>
        </p:spPr>
        <p:txBody>
          <a:bodyPr>
            <a:normAutofit/>
          </a:bodyPr>
          <a:lstStyle/>
          <a:p>
            <a:pPr marL="0" indent="0">
              <a:buNone/>
            </a:pPr>
            <a:r>
              <a:rPr lang="en-US" sz="2000" b="1" dirty="0"/>
              <a:t>Statistical Analysis</a:t>
            </a:r>
          </a:p>
          <a:p>
            <a:pPr marL="0" indent="0">
              <a:buNone/>
            </a:pPr>
            <a:r>
              <a:rPr lang="en-US" sz="2000" dirty="0"/>
              <a:t>Using Generalized Linear Mixed Models, the researchers determined the effects that specific tillage types (no tillage, reduced tillage and full tillage) have on the number of squash bees observed during the survey that lasted three years (2017-2019). </a:t>
            </a:r>
          </a:p>
          <a:p>
            <a:pPr marL="0" indent="0">
              <a:buNone/>
            </a:pPr>
            <a:endParaRPr lang="en-US" dirty="0"/>
          </a:p>
        </p:txBody>
      </p:sp>
      <p:pic>
        <p:nvPicPr>
          <p:cNvPr id="7" name="Picture 6">
            <a:extLst>
              <a:ext uri="{FF2B5EF4-FFF2-40B4-BE49-F238E27FC236}">
                <a16:creationId xmlns:a16="http://schemas.microsoft.com/office/drawing/2014/main" id="{76C99867-18E6-A641-A767-FD8FB0F14854}"/>
              </a:ext>
            </a:extLst>
          </p:cNvPr>
          <p:cNvPicPr>
            <a:picLocks noChangeAspect="1"/>
          </p:cNvPicPr>
          <p:nvPr/>
        </p:nvPicPr>
        <p:blipFill>
          <a:blip r:embed="rId5"/>
          <a:stretch>
            <a:fillRect/>
          </a:stretch>
        </p:blipFill>
        <p:spPr>
          <a:xfrm>
            <a:off x="5973428" y="2182578"/>
            <a:ext cx="5432515" cy="3559234"/>
          </a:xfrm>
          <a:prstGeom prst="rect">
            <a:avLst/>
          </a:prstGeom>
          <a:ln>
            <a:noFill/>
          </a:ln>
          <a:effectLst>
            <a:outerShdw blurRad="292100" dist="139700" dir="2700000" algn="tl" rotWithShape="0">
              <a:srgbClr val="333333">
                <a:alpha val="65000"/>
              </a:srgbClr>
            </a:outerShdw>
          </a:effectLst>
        </p:spPr>
      </p:pic>
      <p:graphicFrame>
        <p:nvGraphicFramePr>
          <p:cNvPr id="8" name="Table 7">
            <a:extLst>
              <a:ext uri="{FF2B5EF4-FFF2-40B4-BE49-F238E27FC236}">
                <a16:creationId xmlns:a16="http://schemas.microsoft.com/office/drawing/2014/main" id="{288E729E-A41C-E246-8EE7-748E32D929C8}"/>
              </a:ext>
            </a:extLst>
          </p:cNvPr>
          <p:cNvGraphicFramePr>
            <a:graphicFrameLocks noGrp="1"/>
          </p:cNvGraphicFramePr>
          <p:nvPr>
            <p:extLst>
              <p:ext uri="{D42A27DB-BD31-4B8C-83A1-F6EECF244321}">
                <p14:modId xmlns:p14="http://schemas.microsoft.com/office/powerpoint/2010/main" val="177323842"/>
              </p:ext>
            </p:extLst>
          </p:nvPr>
        </p:nvGraphicFramePr>
        <p:xfrm>
          <a:off x="6997355" y="5915152"/>
          <a:ext cx="4229445" cy="579120"/>
        </p:xfrm>
        <a:graphic>
          <a:graphicData uri="http://schemas.openxmlformats.org/drawingml/2006/table">
            <a:tbl>
              <a:tblPr firstRow="1" bandRow="1">
                <a:tableStyleId>{5C22544A-7EE6-4342-B048-85BDC9FD1C3A}</a:tableStyleId>
              </a:tblPr>
              <a:tblGrid>
                <a:gridCol w="4229445">
                  <a:extLst>
                    <a:ext uri="{9D8B030D-6E8A-4147-A177-3AD203B41FA5}">
                      <a16:colId xmlns:a16="http://schemas.microsoft.com/office/drawing/2014/main" val="2673906099"/>
                    </a:ext>
                  </a:extLst>
                </a:gridCol>
              </a:tblGrid>
              <a:tr h="467832">
                <a:tc>
                  <a:txBody>
                    <a:bodyPr/>
                    <a:lstStyle/>
                    <a:p>
                      <a:r>
                        <a:rPr lang="en-US" sz="1600" b="1" dirty="0">
                          <a:solidFill>
                            <a:schemeClr val="tx1"/>
                          </a:solidFill>
                        </a:rPr>
                        <a:t>Figure 4 </a:t>
                      </a:r>
                      <a:r>
                        <a:rPr lang="en-US" sz="1600" b="0" dirty="0">
                          <a:solidFill>
                            <a:schemeClr val="tx1"/>
                          </a:solidFill>
                        </a:rPr>
                        <a:t>from paper: Squash bees by tillage type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3107009"/>
                  </a:ext>
                </a:extLst>
              </a:tr>
            </a:tbl>
          </a:graphicData>
        </a:graphic>
      </p:graphicFrame>
      <p:sp>
        <p:nvSpPr>
          <p:cNvPr id="10" name="Title 1">
            <a:extLst>
              <a:ext uri="{FF2B5EF4-FFF2-40B4-BE49-F238E27FC236}">
                <a16:creationId xmlns:a16="http://schemas.microsoft.com/office/drawing/2014/main" id="{DA104FB9-8D61-6F44-BCAA-8A313EAE50BA}"/>
              </a:ext>
            </a:extLst>
          </p:cNvPr>
          <p:cNvSpPr txBox="1">
            <a:spLocks/>
          </p:cNvSpPr>
          <p:nvPr/>
        </p:nvSpPr>
        <p:spPr>
          <a:xfrm>
            <a:off x="548640" y="489103"/>
            <a:ext cx="6053328" cy="1234948"/>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vert="horz" lIns="228600" tIns="228600" rIns="228600" bIns="228600" rtlCol="0" anchor="ctr">
            <a:normAutofit fontScale="70000" lnSpcReduction="20000"/>
          </a:bodyPr>
          <a:lstStyle>
            <a:lvl1pPr algn="ctr" defTabSz="914400" rtl="0" eaLnBrk="1" latinLnBrk="0" hangingPunct="1">
              <a:lnSpc>
                <a:spcPct val="85000"/>
              </a:lnSpc>
              <a:spcBef>
                <a:spcPct val="0"/>
              </a:spcBef>
              <a:buNone/>
              <a:defRPr sz="4000" b="0" i="0" kern="1200" cap="none" spc="-150">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a:latin typeface="+mj-lt"/>
              </a:rPr>
              <a:t>Analyzing the Relationship Between Tillage Type and Squash Bee Abundance</a:t>
            </a:r>
          </a:p>
        </p:txBody>
      </p:sp>
      <p:sp>
        <p:nvSpPr>
          <p:cNvPr id="12" name="Content Placeholder 2">
            <a:extLst>
              <a:ext uri="{FF2B5EF4-FFF2-40B4-BE49-F238E27FC236}">
                <a16:creationId xmlns:a16="http://schemas.microsoft.com/office/drawing/2014/main" id="{E26F29E2-B610-F541-B6AB-1BA3B02BA4AB}"/>
              </a:ext>
            </a:extLst>
          </p:cNvPr>
          <p:cNvSpPr txBox="1">
            <a:spLocks/>
          </p:cNvSpPr>
          <p:nvPr/>
        </p:nvSpPr>
        <p:spPr>
          <a:xfrm>
            <a:off x="548640" y="2391664"/>
            <a:ext cx="4609159" cy="390753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Font typeface="Wingdings" panose="05000000000000000000" pitchFamily="2" charset="2"/>
              <a:buNone/>
            </a:pPr>
            <a:endParaRPr lang="en-US" b="1" dirty="0"/>
          </a:p>
          <a:p>
            <a:pPr marL="0" indent="0">
              <a:lnSpc>
                <a:spcPct val="100000"/>
              </a:lnSpc>
              <a:buFont typeface="Wingdings" panose="05000000000000000000" pitchFamily="2" charset="2"/>
              <a:buNone/>
            </a:pPr>
            <a:endParaRPr lang="en-US" dirty="0"/>
          </a:p>
          <a:p>
            <a:pPr marL="0" indent="0">
              <a:buFont typeface="Wingdings" panose="05000000000000000000" pitchFamily="2" charset="2"/>
              <a:buNone/>
            </a:pPr>
            <a:endParaRPr lang="en-US" dirty="0"/>
          </a:p>
        </p:txBody>
      </p:sp>
      <p:pic>
        <p:nvPicPr>
          <p:cNvPr id="2" name="Audio 1">
            <a:hlinkClick r:id="" action="ppaction://media"/>
            <a:extLst>
              <a:ext uri="{FF2B5EF4-FFF2-40B4-BE49-F238E27FC236}">
                <a16:creationId xmlns:a16="http://schemas.microsoft.com/office/drawing/2014/main" id="{5B4D56E1-F224-3F43-9BFF-1CA3A4F926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15107500"/>
      </p:ext>
    </p:extLst>
  </p:cSld>
  <p:clrMapOvr>
    <a:masterClrMapping/>
  </p:clrMapOvr>
  <mc:AlternateContent xmlns:mc="http://schemas.openxmlformats.org/markup-compatibility/2006" xmlns:p14="http://schemas.microsoft.com/office/powerpoint/2010/main">
    <mc:Choice Requires="p14">
      <p:transition spd="slow" p14:dur="2000" advTm="31281"/>
    </mc:Choice>
    <mc:Fallback xmlns="">
      <p:transition spd="slow" advTm="31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420AF-082E-D14D-BD63-66724046D433}"/>
              </a:ext>
            </a:extLst>
          </p:cNvPr>
          <p:cNvSpPr>
            <a:spLocks noGrp="1"/>
          </p:cNvSpPr>
          <p:nvPr>
            <p:ph idx="4294967295"/>
          </p:nvPr>
        </p:nvSpPr>
        <p:spPr>
          <a:xfrm>
            <a:off x="547623" y="2182578"/>
            <a:ext cx="4610175" cy="4200406"/>
          </a:xfrm>
        </p:spPr>
        <p:txBody>
          <a:bodyPr>
            <a:normAutofit/>
          </a:bodyPr>
          <a:lstStyle/>
          <a:p>
            <a:pPr marL="0" indent="0">
              <a:buNone/>
            </a:pPr>
            <a:r>
              <a:rPr lang="en-US" sz="2100" dirty="0"/>
              <a:t>Using a Linear Mixed Effect model we will recreate their analysis by:</a:t>
            </a:r>
          </a:p>
          <a:p>
            <a:pPr>
              <a:buFont typeface="Wingdings" pitchFamily="2" charset="2"/>
              <a:buChar char="v"/>
            </a:pPr>
            <a:r>
              <a:rPr lang="en-US" sz="2100" dirty="0"/>
              <a:t> </a:t>
            </a:r>
            <a:r>
              <a:rPr lang="en-US" sz="2000" dirty="0"/>
              <a:t>Familiarizing ourselves with count data</a:t>
            </a:r>
          </a:p>
          <a:p>
            <a:pPr>
              <a:buFont typeface="Wingdings" pitchFamily="2" charset="2"/>
              <a:buChar char="v"/>
            </a:pPr>
            <a:r>
              <a:rPr lang="en-US" sz="2000" dirty="0"/>
              <a:t>Introducing random effects</a:t>
            </a:r>
          </a:p>
          <a:p>
            <a:pPr lvl="1">
              <a:buFont typeface="Wingdings" pitchFamily="2" charset="2"/>
              <a:buChar char="v"/>
            </a:pPr>
            <a:r>
              <a:rPr lang="en-US" sz="2000" dirty="0"/>
              <a:t>Nested versus crossed  </a:t>
            </a:r>
          </a:p>
          <a:p>
            <a:pPr>
              <a:buFont typeface="Wingdings" pitchFamily="2" charset="2"/>
              <a:buChar char="v"/>
            </a:pPr>
            <a:r>
              <a:rPr lang="en-US" sz="2000" dirty="0"/>
              <a:t> Assessing the fit of the LMM</a:t>
            </a:r>
          </a:p>
          <a:p>
            <a:pPr>
              <a:buFont typeface="Wingdings" pitchFamily="2" charset="2"/>
              <a:buChar char="v"/>
            </a:pPr>
            <a:r>
              <a:rPr lang="en-US" sz="2000" dirty="0"/>
              <a:t> Finding the estimated marginal means</a:t>
            </a:r>
            <a:endParaRPr lang="en-US" dirty="0"/>
          </a:p>
        </p:txBody>
      </p:sp>
      <p:graphicFrame>
        <p:nvGraphicFramePr>
          <p:cNvPr id="8" name="Table 7">
            <a:extLst>
              <a:ext uri="{FF2B5EF4-FFF2-40B4-BE49-F238E27FC236}">
                <a16:creationId xmlns:a16="http://schemas.microsoft.com/office/drawing/2014/main" id="{288E729E-A41C-E246-8EE7-748E32D929C8}"/>
              </a:ext>
            </a:extLst>
          </p:cNvPr>
          <p:cNvGraphicFramePr>
            <a:graphicFrameLocks noGrp="1"/>
          </p:cNvGraphicFramePr>
          <p:nvPr>
            <p:extLst>
              <p:ext uri="{D42A27DB-BD31-4B8C-83A1-F6EECF244321}">
                <p14:modId xmlns:p14="http://schemas.microsoft.com/office/powerpoint/2010/main" val="3849717152"/>
              </p:ext>
            </p:extLst>
          </p:nvPr>
        </p:nvGraphicFramePr>
        <p:xfrm>
          <a:off x="6997355" y="5915152"/>
          <a:ext cx="4229445" cy="467832"/>
        </p:xfrm>
        <a:graphic>
          <a:graphicData uri="http://schemas.openxmlformats.org/drawingml/2006/table">
            <a:tbl>
              <a:tblPr firstRow="1" bandRow="1">
                <a:tableStyleId>{5C22544A-7EE6-4342-B048-85BDC9FD1C3A}</a:tableStyleId>
              </a:tblPr>
              <a:tblGrid>
                <a:gridCol w="4229445">
                  <a:extLst>
                    <a:ext uri="{9D8B030D-6E8A-4147-A177-3AD203B41FA5}">
                      <a16:colId xmlns:a16="http://schemas.microsoft.com/office/drawing/2014/main" val="2673906099"/>
                    </a:ext>
                  </a:extLst>
                </a:gridCol>
              </a:tblGrid>
              <a:tr h="467832">
                <a:tc>
                  <a:txBody>
                    <a:bodyPr/>
                    <a:lstStyle/>
                    <a:p>
                      <a:endParaRPr lang="en-US" sz="16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3107009"/>
                  </a:ext>
                </a:extLst>
              </a:tr>
            </a:tbl>
          </a:graphicData>
        </a:graphic>
      </p:graphicFrame>
      <p:sp>
        <p:nvSpPr>
          <p:cNvPr id="10" name="Title 1">
            <a:extLst>
              <a:ext uri="{FF2B5EF4-FFF2-40B4-BE49-F238E27FC236}">
                <a16:creationId xmlns:a16="http://schemas.microsoft.com/office/drawing/2014/main" id="{DA104FB9-8D61-6F44-BCAA-8A313EAE50BA}"/>
              </a:ext>
            </a:extLst>
          </p:cNvPr>
          <p:cNvSpPr txBox="1">
            <a:spLocks/>
          </p:cNvSpPr>
          <p:nvPr/>
        </p:nvSpPr>
        <p:spPr>
          <a:xfrm>
            <a:off x="548640" y="489103"/>
            <a:ext cx="6053328" cy="1234948"/>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vert="horz" lIns="228600" tIns="228600" rIns="228600" bIns="228600" rtlCol="0" anchor="ctr">
            <a:normAutofit fontScale="70000" lnSpcReduction="20000"/>
          </a:bodyPr>
          <a:lstStyle>
            <a:lvl1pPr algn="ctr" defTabSz="914400" rtl="0" eaLnBrk="1" latinLnBrk="0" hangingPunct="1">
              <a:lnSpc>
                <a:spcPct val="85000"/>
              </a:lnSpc>
              <a:spcBef>
                <a:spcPct val="0"/>
              </a:spcBef>
              <a:buNone/>
              <a:defRPr sz="4000" b="0" i="0" kern="1200" cap="none" spc="-150">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a:latin typeface="+mj-lt"/>
              </a:rPr>
              <a:t>Analyzing the Relationship Between Tillage Type and Squash Bee Abundance (cont.)</a:t>
            </a:r>
          </a:p>
        </p:txBody>
      </p:sp>
      <p:sp>
        <p:nvSpPr>
          <p:cNvPr id="12" name="Content Placeholder 2">
            <a:extLst>
              <a:ext uri="{FF2B5EF4-FFF2-40B4-BE49-F238E27FC236}">
                <a16:creationId xmlns:a16="http://schemas.microsoft.com/office/drawing/2014/main" id="{E26F29E2-B610-F541-B6AB-1BA3B02BA4AB}"/>
              </a:ext>
            </a:extLst>
          </p:cNvPr>
          <p:cNvSpPr txBox="1">
            <a:spLocks/>
          </p:cNvSpPr>
          <p:nvPr/>
        </p:nvSpPr>
        <p:spPr>
          <a:xfrm>
            <a:off x="548640" y="2391664"/>
            <a:ext cx="4609159" cy="390753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Font typeface="Wingdings" panose="05000000000000000000" pitchFamily="2" charset="2"/>
              <a:buNone/>
            </a:pPr>
            <a:endParaRPr lang="en-US" b="1" dirty="0"/>
          </a:p>
          <a:p>
            <a:pPr marL="0" indent="0">
              <a:lnSpc>
                <a:spcPct val="100000"/>
              </a:lnSpc>
              <a:buFont typeface="Wingdings" panose="05000000000000000000" pitchFamily="2" charset="2"/>
              <a:buNone/>
            </a:pPr>
            <a:endParaRPr lang="en-US" dirty="0"/>
          </a:p>
          <a:p>
            <a:pPr marL="0" indent="0">
              <a:buFont typeface="Wingdings" panose="05000000000000000000" pitchFamily="2" charset="2"/>
              <a:buNone/>
            </a:pPr>
            <a:endParaRPr lang="en-US" dirty="0"/>
          </a:p>
        </p:txBody>
      </p:sp>
      <p:pic>
        <p:nvPicPr>
          <p:cNvPr id="9" name="Picture 8">
            <a:extLst>
              <a:ext uri="{FF2B5EF4-FFF2-40B4-BE49-F238E27FC236}">
                <a16:creationId xmlns:a16="http://schemas.microsoft.com/office/drawing/2014/main" id="{2F1D0E96-2C54-2B42-A18B-F4CCF714FE8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419493" y="2182578"/>
            <a:ext cx="6367904" cy="4019445"/>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a:extLst>
              <a:ext uri="{FF2B5EF4-FFF2-40B4-BE49-F238E27FC236}">
                <a16:creationId xmlns:a16="http://schemas.microsoft.com/office/drawing/2014/main" id="{2BAB280D-79A8-EE46-B03C-261C1CF438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87537701"/>
      </p:ext>
    </p:extLst>
  </p:cSld>
  <p:clrMapOvr>
    <a:masterClrMapping/>
  </p:clrMapOvr>
  <mc:AlternateContent xmlns:mc="http://schemas.openxmlformats.org/markup-compatibility/2006" xmlns:p14="http://schemas.microsoft.com/office/powerpoint/2010/main">
    <mc:Choice Requires="p14">
      <p:transition spd="slow" p14:dur="2000" advTm="35715"/>
    </mc:Choice>
    <mc:Fallback xmlns="">
      <p:transition spd="slow" advTm="35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Atlas">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EF0781-FB17-4F1F-B3B1-699933968C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{9EE1073D-FBD0-F244-8B91-DA3A7B7D2579}tf16401369</Template>
  <TotalTime>9069</TotalTime>
  <Words>1356</Words>
  <Application>Microsoft Macintosh PowerPoint</Application>
  <PresentationFormat>Widescreen</PresentationFormat>
  <Paragraphs>86</Paragraphs>
  <Slides>13</Slides>
  <Notes>12</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Calibri Light</vt:lpstr>
      <vt:lpstr>Rockwell</vt:lpstr>
      <vt:lpstr>Wingdings</vt:lpstr>
      <vt:lpstr>Atlas</vt:lpstr>
      <vt:lpstr>Save the Bees, Ditch the Plow</vt:lpstr>
      <vt:lpstr>PowerPoint Presentation</vt:lpstr>
      <vt:lpstr>Ecosystem Services that Pollinators Provide</vt:lpstr>
      <vt:lpstr>Mutualism between plants and pollinators</vt:lpstr>
      <vt:lpstr>How Pollinators Are Affected by Farm Management Practices</vt:lpstr>
      <vt:lpstr>PowerPoint Presentation</vt:lpstr>
      <vt:lpstr>Introducing the Data</vt:lpstr>
      <vt:lpstr>PowerPoint Presentation</vt:lpstr>
      <vt:lpstr>PowerPoint Presentation</vt:lpstr>
      <vt:lpstr>How Can Technology Inform Future Monitoring Methods?</vt:lpstr>
      <vt:lpstr>PowerPoint Presentation</vt:lpstr>
      <vt:lpstr>Thank you!</vt:lpstr>
      <vt:lpstr>Citations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Citizen Science to Examine the Impact that Farm Management Practices have on Pollinators</dc:title>
  <dc:creator>Microsoft Office User</dc:creator>
  <cp:lastModifiedBy>Microsoft Office User</cp:lastModifiedBy>
  <cp:revision>46</cp:revision>
  <dcterms:created xsi:type="dcterms:W3CDTF">2022-02-22T19:55:22Z</dcterms:created>
  <dcterms:modified xsi:type="dcterms:W3CDTF">2022-05-12T03:27:27Z</dcterms:modified>
</cp:coreProperties>
</file>