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74" r:id="rId2"/>
  </p:sldMasterIdLst>
  <p:notesMasterIdLst>
    <p:notesMasterId r:id="rId13"/>
  </p:notesMasterIdLst>
  <p:sldIdLst>
    <p:sldId id="256" r:id="rId3"/>
    <p:sldId id="264" r:id="rId4"/>
    <p:sldId id="260" r:id="rId5"/>
    <p:sldId id="259" r:id="rId6"/>
    <p:sldId id="266" r:id="rId7"/>
    <p:sldId id="267" r:id="rId8"/>
    <p:sldId id="268" r:id="rId9"/>
    <p:sldId id="262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53"/>
    <p:restoredTop sz="94619"/>
  </p:normalViewPr>
  <p:slideViewPr>
    <p:cSldViewPr snapToGrid="0" snapToObjects="1">
      <p:cViewPr varScale="1">
        <p:scale>
          <a:sx n="82" d="100"/>
          <a:sy n="82" d="100"/>
        </p:scale>
        <p:origin x="168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FAEE7-3F00-9F47-8E85-F3645E168CE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B1554-71DF-FC42-9043-D365717A9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6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Focal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1554-71DF-FC42-9043-D365717A9B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2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focal paper  - picture https://</a:t>
            </a:r>
            <a:r>
              <a:rPr lang="en-US" dirty="0" err="1"/>
              <a:t>www.treehugger.com</a:t>
            </a:r>
            <a:r>
              <a:rPr lang="en-US" dirty="0"/>
              <a:t>/coral-bleaching-5104709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1554-71DF-FC42-9043-D365717A9B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66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www.vox.com</a:t>
            </a:r>
            <a:r>
              <a:rPr lang="en-US" dirty="0"/>
              <a:t>/science-and-health/2017/4/18/15272634/catastrophic-coral-bleaching-great-barrier-reef-map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B1554-71DF-FC42-9043-D365717A9B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8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37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85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5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32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49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41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23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72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19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7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02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7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6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52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4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91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8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9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3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0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1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5/12/22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56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5/12/22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8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62" r:id="rId5"/>
    <p:sldLayoutId id="2147483663" r:id="rId6"/>
    <p:sldLayoutId id="2147483669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061/dryad.51275" TargetMode="External"/><Relationship Id="rId2" Type="http://schemas.openxmlformats.org/officeDocument/2006/relationships/hyperlink" Target="https://doi.org/10.1126/science.aal195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S0921-8009(99)00009-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CA1578-CEEB-41BB-8068-C0DA02C3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ral reef underwater">
            <a:extLst>
              <a:ext uri="{FF2B5EF4-FFF2-40B4-BE49-F238E27FC236}">
                <a16:creationId xmlns:a16="http://schemas.microsoft.com/office/drawing/2014/main" id="{EACC481E-5678-4B57-86F8-A433D07CB9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t="15726" r="-1" b="-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22" name="Top Left">
            <a:extLst>
              <a:ext uri="{FF2B5EF4-FFF2-40B4-BE49-F238E27FC236}">
                <a16:creationId xmlns:a16="http://schemas.microsoft.com/office/drawing/2014/main" id="{7DF11618-754F-4C58-94AD-F7AA3530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125493" y="145598"/>
            <a:ext cx="5104732" cy="4853749"/>
            <a:chOff x="3538537" y="995362"/>
            <a:chExt cx="5104732" cy="4853749"/>
          </a:xfrm>
          <a:noFill/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" name="Graphic 3">
              <a:extLst>
                <a:ext uri="{FF2B5EF4-FFF2-40B4-BE49-F238E27FC236}">
                  <a16:creationId xmlns:a16="http://schemas.microsoft.com/office/drawing/2014/main" id="{7DF11618-754F-4C58-94AD-F7AA3530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890D7E4-2E90-4189-AA14-2693B9473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D53848D-8416-4C24-A2D1-CB2D5EF4B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5C6ABEA-3701-4591-9F7A-DF96C707B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BABF3D0-6D14-430A-8648-AA359FF6D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C04F5C9-F7C6-4B5D-AA5A-252D9DDBA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7337B922-7D88-47CA-A9FD-0841B3735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Bottom Right">
            <a:extLst>
              <a:ext uri="{FF2B5EF4-FFF2-40B4-BE49-F238E27FC236}">
                <a16:creationId xmlns:a16="http://schemas.microsoft.com/office/drawing/2014/main" id="{A5761FD8-9CFD-4F5A-AB69-F179306B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9" name="Graphic 157">
              <a:extLst>
                <a:ext uri="{FF2B5EF4-FFF2-40B4-BE49-F238E27FC236}">
                  <a16:creationId xmlns:a16="http://schemas.microsoft.com/office/drawing/2014/main" id="{853A7FDC-72AB-4F06-8A0A-EE5BE087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F1A41BD-2192-490D-9C88-AB9D2429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2F4F134-CBCA-4B59-8D8A-AEF12063F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6399BC90-16E2-4AAD-9BB1-6FECCA22B7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93E4470-E7B4-49CF-9EEF-4F40E31F3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25ED4C5-C452-433A-9E42-979F52F8B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40B2D17D-9313-4262-BB14-4030DE291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3B17B98-027F-4155-A5F5-FED5D0F73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1EB1739-4A5E-4811-8CCC-6E261D292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E32694-79D1-B44C-9F14-9352C16D7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0" y="740211"/>
            <a:ext cx="7530685" cy="3163864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400" dirty="0">
                <a:solidFill>
                  <a:srgbClr val="FFFFFF"/>
                </a:solidFill>
              </a:rPr>
              <a:t>The Reduction of Coral Reef Disease through Seagrass Meadows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5BF7C6-05B7-0047-AB64-7D287C4A4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193" y="4074515"/>
            <a:ext cx="7583133" cy="1279124"/>
          </a:xfrm>
        </p:spPr>
        <p:txBody>
          <a:bodyPr>
            <a:normAutofit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</a:rPr>
              <a:t>Madison Hagen</a:t>
            </a:r>
          </a:p>
        </p:txBody>
      </p:sp>
      <p:grpSp>
        <p:nvGrpSpPr>
          <p:cNvPr id="59" name="Cross">
            <a:extLst>
              <a:ext uri="{FF2B5EF4-FFF2-40B4-BE49-F238E27FC236}">
                <a16:creationId xmlns:a16="http://schemas.microsoft.com/office/drawing/2014/main" id="{361195DA-BFB4-4917-BAFD-7D3D669EF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37795" y="4013703"/>
            <a:ext cx="118872" cy="118872"/>
            <a:chOff x="1175347" y="3733800"/>
            <a:chExt cx="118872" cy="118872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BA6C567-3C4A-4D67-9D01-9CC2623D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180C785-A181-4425-9C06-6670254CB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" name="New Recording 53" descr="New Recording 53">
            <a:hlinkClick r:id="" action="ppaction://media"/>
            <a:extLst>
              <a:ext uri="{FF2B5EF4-FFF2-40B4-BE49-F238E27FC236}">
                <a16:creationId xmlns:a16="http://schemas.microsoft.com/office/drawing/2014/main" id="{1D31373D-078F-3242-AE51-E14A24C4B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48" y="1202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2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FDE2-F664-1742-9931-B278E3CEB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68260-0F67-8040-BBE4-665226E16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/>
              <a:t>Lamb, </a:t>
            </a:r>
            <a:r>
              <a:rPr lang="en-US" sz="1800" dirty="0" err="1"/>
              <a:t>Joleah</a:t>
            </a:r>
            <a:r>
              <a:rPr lang="en-US" sz="1800" dirty="0"/>
              <a:t> B. et al. (2017), Seagrass ecosystems reduce exposure to bacterial pathogens of humans, fishes, and invertebrates, Science, Article-journal, </a:t>
            </a:r>
            <a:r>
              <a:rPr lang="en-US" sz="1800" u="sng" dirty="0">
                <a:hlinkClick r:id="rId2"/>
              </a:rPr>
              <a:t>https://doi.org/10.1126/science.aal1956</a:t>
            </a:r>
            <a:r>
              <a:rPr lang="en-US" sz="1800" dirty="0"/>
              <a:t> </a:t>
            </a:r>
          </a:p>
          <a:p>
            <a:r>
              <a:rPr lang="en-US" sz="1800" dirty="0"/>
              <a:t>Lamb, </a:t>
            </a:r>
            <a:r>
              <a:rPr lang="en-US" sz="1800" dirty="0" err="1"/>
              <a:t>Joleah</a:t>
            </a:r>
            <a:r>
              <a:rPr lang="en-US" sz="1800" dirty="0"/>
              <a:t> B. et al. (2018), Data from: Seagrass ecosystems reduce exposure to bacterial pathogens of humans, fishes and invertebrates, Dryad, Dataset, </a:t>
            </a:r>
            <a:r>
              <a:rPr lang="en-US" sz="1800" u="sng" dirty="0">
                <a:hlinkClick r:id="rId3"/>
              </a:rPr>
              <a:t>https://doi.org/10.5061/dryad.51275</a:t>
            </a:r>
            <a:endParaRPr lang="en-US" sz="1800" u="sng" dirty="0"/>
          </a:p>
          <a:p>
            <a:r>
              <a:rPr lang="en-US" sz="1800" dirty="0"/>
              <a:t>Moberg, F., &amp; </a:t>
            </a:r>
            <a:r>
              <a:rPr lang="en-US" sz="1800" dirty="0" err="1"/>
              <a:t>Folke</a:t>
            </a:r>
            <a:r>
              <a:rPr lang="en-US" sz="1800" dirty="0"/>
              <a:t>, C. (1999). Ecological goods and services of coral reef ecosystems. </a:t>
            </a:r>
            <a:r>
              <a:rPr lang="en-US" sz="1800" i="1" dirty="0"/>
              <a:t>Ecological Economics</a:t>
            </a:r>
            <a:r>
              <a:rPr lang="en-US" sz="1800" dirty="0"/>
              <a:t>, </a:t>
            </a:r>
            <a:r>
              <a:rPr lang="en-US" sz="1800" i="1" dirty="0"/>
              <a:t>29</a:t>
            </a:r>
            <a:r>
              <a:rPr lang="en-US" sz="1800" dirty="0"/>
              <a:t>(2), 215–233. </a:t>
            </a:r>
            <a:r>
              <a:rPr lang="en-US" sz="1800" dirty="0">
                <a:hlinkClick r:id="rId4"/>
              </a:rPr>
              <a:t>https://doi.org/10.1016/S0921-8009(99)00009-9</a:t>
            </a:r>
            <a:endParaRPr lang="en-US" sz="1800" dirty="0"/>
          </a:p>
          <a:p>
            <a:r>
              <a:rPr lang="en-US" sz="1800" dirty="0"/>
              <a:t>Palmer, C. v., &amp; Gates, R. D. (2010). Skeletal eroding band in Hawaiian corals. Coral Reefs, 29(2), 469–469. https://</a:t>
            </a:r>
            <a:r>
              <a:rPr lang="en-US" sz="1800" dirty="0" err="1"/>
              <a:t>doi.org</a:t>
            </a:r>
            <a:r>
              <a:rPr lang="en-US" sz="1800" dirty="0"/>
              <a:t>/10.1007/s00338-010-0597-2</a:t>
            </a:r>
          </a:p>
          <a:p>
            <a:r>
              <a:rPr lang="en-US" sz="1800" dirty="0"/>
              <a:t>Pollock, F. J., Wada, N., </a:t>
            </a:r>
            <a:r>
              <a:rPr lang="en-US" sz="1800" dirty="0" err="1"/>
              <a:t>Torda</a:t>
            </a:r>
            <a:r>
              <a:rPr lang="en-US" sz="1800" dirty="0"/>
              <a:t>, G., Willis, B. L., &amp; </a:t>
            </a:r>
            <a:r>
              <a:rPr lang="en-US" sz="1800" dirty="0" err="1"/>
              <a:t>Bourne</a:t>
            </a:r>
            <a:r>
              <a:rPr lang="en-US" sz="1800" dirty="0"/>
              <a:t>, D. G. (2017). White Syndrome-Affected Corals Have a Distinct Microbiome at Disease Lesion Fronts. Applied and Environmental Microbiology, 83(2). https://</a:t>
            </a:r>
            <a:r>
              <a:rPr lang="en-US" sz="1800" dirty="0" err="1"/>
              <a:t>doi.org</a:t>
            </a:r>
            <a:r>
              <a:rPr lang="en-US" sz="1800" dirty="0"/>
              <a:t>/10.1128/AEM.02799-16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317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9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80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81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2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83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0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91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98" name="Rectangle 34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9" name="Rectangle 36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0" name="Rectangle 38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B3F2B2-02DE-A243-8EFF-22346E3E6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</a:blip>
          <a:srcRect t="15726" r="-1" b="-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101" name="Group 40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02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03" name="Freeform: Shape 43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44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45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46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47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48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49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0" name="Freeform: Shape 42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112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113" name="Freeform: Shape 54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55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5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68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69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70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71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0" name="Freeform: Shape 57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58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59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60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61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62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63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64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66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9" name="Title 1">
            <a:extLst>
              <a:ext uri="{FF2B5EF4-FFF2-40B4-BE49-F238E27FC236}">
                <a16:creationId xmlns:a16="http://schemas.microsoft.com/office/drawing/2014/main" id="{F3ABB511-2C28-4D4D-8A88-6CADD3F97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04" y="303540"/>
            <a:ext cx="10191942" cy="11162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Lesson Objectives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1C706EA-5A88-D345-827A-403B6BE058F8}"/>
              </a:ext>
            </a:extLst>
          </p:cNvPr>
          <p:cNvSpPr txBox="1"/>
          <p:nvPr/>
        </p:nvSpPr>
        <p:spPr>
          <a:xfrm>
            <a:off x="761715" y="1678836"/>
            <a:ext cx="262991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Seagrass Meadows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2B78D5D-16F0-4C4E-9DAC-7B15FD5F5701}"/>
              </a:ext>
            </a:extLst>
          </p:cNvPr>
          <p:cNvSpPr txBox="1"/>
          <p:nvPr/>
        </p:nvSpPr>
        <p:spPr>
          <a:xfrm>
            <a:off x="4801678" y="1669476"/>
            <a:ext cx="262991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Statistical Analysis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7B6470F-6551-EB46-974B-D958B6ADDF70}"/>
              </a:ext>
            </a:extLst>
          </p:cNvPr>
          <p:cNvSpPr txBox="1"/>
          <p:nvPr/>
        </p:nvSpPr>
        <p:spPr>
          <a:xfrm>
            <a:off x="8821602" y="1582560"/>
            <a:ext cx="26334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Conservation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0F05A062-77CA-EB4A-A257-792A89A1516E}"/>
              </a:ext>
            </a:extLst>
          </p:cNvPr>
          <p:cNvSpPr txBox="1"/>
          <p:nvPr/>
        </p:nvSpPr>
        <p:spPr>
          <a:xfrm>
            <a:off x="777637" y="2549291"/>
            <a:ext cx="2592761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Blip>
                <a:blip r:embed="rId5"/>
              </a:buBlip>
            </a:pPr>
            <a:r>
              <a:rPr lang="en-US" dirty="0"/>
              <a:t>Focal Paper</a:t>
            </a:r>
          </a:p>
          <a:p>
            <a:endParaRPr lang="en-US" dirty="0"/>
          </a:p>
          <a:p>
            <a:pPr marL="285750" indent="-285750">
              <a:buBlip>
                <a:blip r:embed="rId5"/>
              </a:buBlip>
            </a:pPr>
            <a:r>
              <a:rPr lang="en-US" dirty="0"/>
              <a:t>Ecosystem Services</a:t>
            </a:r>
          </a:p>
          <a:p>
            <a:endParaRPr lang="en-US" dirty="0"/>
          </a:p>
          <a:p>
            <a:pPr marL="285750" indent="-285750">
              <a:buBlip>
                <a:blip r:embed="rId5"/>
              </a:buBlip>
            </a:pPr>
            <a:r>
              <a:rPr lang="en-US" dirty="0"/>
              <a:t>Coral Diseases</a:t>
            </a:r>
          </a:p>
          <a:p>
            <a:endParaRPr lang="en-US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12B2F97-0FEB-3F48-8165-3BF0A7918A82}"/>
              </a:ext>
            </a:extLst>
          </p:cNvPr>
          <p:cNvSpPr txBox="1"/>
          <p:nvPr/>
        </p:nvSpPr>
        <p:spPr>
          <a:xfrm>
            <a:off x="4833502" y="2508019"/>
            <a:ext cx="259276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Blip>
                <a:blip r:embed="rId5"/>
              </a:buBlip>
            </a:pPr>
            <a:r>
              <a:rPr lang="en-US" dirty="0"/>
              <a:t>Focal Paper</a:t>
            </a:r>
          </a:p>
          <a:p>
            <a:endParaRPr lang="en-US" dirty="0"/>
          </a:p>
          <a:p>
            <a:pPr marL="285750" indent="-285750">
              <a:buBlip>
                <a:blip r:embed="rId5"/>
              </a:buBlip>
            </a:pPr>
            <a:r>
              <a:rPr lang="en-US" dirty="0"/>
              <a:t>Poisson GLM</a:t>
            </a:r>
          </a:p>
          <a:p>
            <a:endParaRPr lang="en-US" dirty="0"/>
          </a:p>
          <a:p>
            <a:pPr marL="285750" indent="-285750">
              <a:buBlip>
                <a:blip r:embed="rId5"/>
              </a:buBlip>
            </a:pPr>
            <a:endParaRPr lang="en-US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611D3CA-0AC5-D44F-B0CC-379CB36B1EC6}"/>
              </a:ext>
            </a:extLst>
          </p:cNvPr>
          <p:cNvSpPr txBox="1"/>
          <p:nvPr/>
        </p:nvSpPr>
        <p:spPr>
          <a:xfrm>
            <a:off x="8821602" y="2500845"/>
            <a:ext cx="2592761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Blip>
                <a:blip r:embed="rId5"/>
              </a:buBlip>
            </a:pPr>
            <a:r>
              <a:rPr lang="en-US" dirty="0"/>
              <a:t>How can we utilize seagrass meadows to alleviate coral disease? </a:t>
            </a:r>
          </a:p>
          <a:p>
            <a:pPr marL="285750" indent="-285750">
              <a:buBlip>
                <a:blip r:embed="rId5"/>
              </a:buBlip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2" name="New Recording 54" descr="New Recording 54">
            <a:hlinkClick r:id="" action="ppaction://media"/>
            <a:extLst>
              <a:ext uri="{FF2B5EF4-FFF2-40B4-BE49-F238E27FC236}">
                <a16:creationId xmlns:a16="http://schemas.microsoft.com/office/drawing/2014/main" id="{8CB3E485-D9A1-6A40-9186-38668D4B9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186" y="683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9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 descr="A field of green grass&#10;&#10;Description automatically generated with medium confidence">
            <a:extLst>
              <a:ext uri="{FF2B5EF4-FFF2-40B4-BE49-F238E27FC236}">
                <a16:creationId xmlns:a16="http://schemas.microsoft.com/office/drawing/2014/main" id="{E0D82686-7FBA-4A4F-AC89-0A1A72DA9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alphaModFix/>
          </a:blip>
          <a:srcRect t="11760" r="-1" b="-1"/>
          <a:stretch/>
        </p:blipFill>
        <p:spPr>
          <a:xfrm>
            <a:off x="-10255" y="-38210"/>
            <a:ext cx="12188932" cy="685661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AB10C4-DEBE-E348-995A-51C685FF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788" y="100353"/>
            <a:ext cx="10190071" cy="15150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Seagrass Meadows Ecosyste</a:t>
            </a:r>
            <a:r>
              <a:rPr lang="en-US" sz="5000" dirty="0">
                <a:solidFill>
                  <a:srgbClr val="FFFFFF"/>
                </a:solidFill>
              </a:rPr>
              <a:t>m Services</a:t>
            </a:r>
            <a:endParaRPr lang="en-US" sz="5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EC1BBF3-1DCA-2447-8661-07B42343C139}"/>
              </a:ext>
            </a:extLst>
          </p:cNvPr>
          <p:cNvSpPr txBox="1"/>
          <p:nvPr/>
        </p:nvSpPr>
        <p:spPr>
          <a:xfrm>
            <a:off x="1414794" y="1592813"/>
            <a:ext cx="9195582" cy="5016758"/>
          </a:xfrm>
          <a:prstGeom prst="rect">
            <a:avLst/>
          </a:prstGeom>
          <a:solidFill>
            <a:schemeClr val="tx1">
              <a:alpha val="6709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Nutrient Cycling </a:t>
            </a:r>
          </a:p>
          <a:p>
            <a:pPr marL="285750" indent="-285750">
              <a:buFontTx/>
              <a:buChar char="-"/>
            </a:pP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Sediment Stabilization </a:t>
            </a:r>
          </a:p>
          <a:p>
            <a:pPr marL="285750" indent="-285750">
              <a:buFontTx/>
              <a:buChar char="-"/>
            </a:pP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Reducing the effects of CO2 elevation </a:t>
            </a:r>
          </a:p>
          <a:p>
            <a:pPr marL="285750" indent="-285750">
              <a:buFontTx/>
              <a:buChar char="-"/>
            </a:pP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Provide nursery habitats for fish</a:t>
            </a:r>
          </a:p>
          <a:p>
            <a:pPr marL="285750" indent="-285750">
              <a:buFontTx/>
              <a:buChar char="-"/>
            </a:pPr>
            <a:endParaRPr lang="en-US" sz="32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bg1"/>
                </a:solidFill>
              </a:rPr>
              <a:t>Reduce bacterial loads **</a:t>
            </a:r>
          </a:p>
          <a:p>
            <a:pPr marL="285750" indent="-285750">
              <a:buFontTx/>
              <a:buChar char="-"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02B92F-3584-6842-8322-09157683CEED}"/>
              </a:ext>
            </a:extLst>
          </p:cNvPr>
          <p:cNvSpPr txBox="1"/>
          <p:nvPr/>
        </p:nvSpPr>
        <p:spPr>
          <a:xfrm>
            <a:off x="9883050" y="6449072"/>
            <a:ext cx="6147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(Lamb et al, 2017)</a:t>
            </a:r>
            <a:endParaRPr lang="en-US" dirty="0"/>
          </a:p>
        </p:txBody>
      </p:sp>
      <p:pic>
        <p:nvPicPr>
          <p:cNvPr id="4" name="New Recording 56" descr="New Recording 56">
            <a:hlinkClick r:id="" action="ppaction://media"/>
            <a:extLst>
              <a:ext uri="{FF2B5EF4-FFF2-40B4-BE49-F238E27FC236}">
                <a16:creationId xmlns:a16="http://schemas.microsoft.com/office/drawing/2014/main" id="{14B4D813-553D-524E-B628-BF6A4D522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100" y="60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3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24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59C585-A59F-1648-9536-C2FAEB1A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Diseases that Impact Coral Reefs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1E577-1DBD-4E49-A2FA-C28ED4A66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56" y="2384474"/>
            <a:ext cx="4390524" cy="3728613"/>
          </a:xfrm>
        </p:spPr>
        <p:txBody>
          <a:bodyPr>
            <a:normAutofit/>
          </a:bodyPr>
          <a:lstStyle/>
          <a:p>
            <a:pPr>
              <a:buBlip>
                <a:blip r:embed="rId7"/>
              </a:buBlip>
            </a:pPr>
            <a:r>
              <a:rPr lang="en-US" sz="2000" dirty="0"/>
              <a:t>Black Band</a:t>
            </a:r>
          </a:p>
          <a:p>
            <a:pPr>
              <a:buBlip>
                <a:blip r:embed="rId7"/>
              </a:buBlip>
            </a:pPr>
            <a:r>
              <a:rPr lang="en-US" sz="2000" b="1" dirty="0"/>
              <a:t>White Syndromes </a:t>
            </a:r>
          </a:p>
          <a:p>
            <a:pPr>
              <a:buBlip>
                <a:blip r:embed="rId7"/>
              </a:buBlip>
            </a:pPr>
            <a:r>
              <a:rPr lang="en-US" sz="2000" dirty="0"/>
              <a:t>Growth Anomalies </a:t>
            </a:r>
          </a:p>
          <a:p>
            <a:pPr>
              <a:buBlip>
                <a:blip r:embed="rId7"/>
              </a:buBlip>
            </a:pPr>
            <a:r>
              <a:rPr lang="en-US" sz="2000" b="1" dirty="0"/>
              <a:t>Skeletal Eroding Band</a:t>
            </a:r>
          </a:p>
          <a:p>
            <a:pPr>
              <a:buBlip>
                <a:blip r:embed="rId7"/>
              </a:buBlip>
            </a:pPr>
            <a:r>
              <a:rPr lang="en-US" sz="2000" dirty="0"/>
              <a:t>Brown Band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769A8-03F0-9D49-9449-ABF0CCD821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123" r="16123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117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35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7DC529D-60A8-4E4B-82BD-6411D7F72B04}"/>
              </a:ext>
            </a:extLst>
          </p:cNvPr>
          <p:cNvSpPr txBox="1"/>
          <p:nvPr/>
        </p:nvSpPr>
        <p:spPr>
          <a:xfrm>
            <a:off x="5993580" y="28270"/>
            <a:ext cx="6147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(Lamb et al, 2017)</a:t>
            </a:r>
            <a:endParaRPr lang="en-US" dirty="0"/>
          </a:p>
        </p:txBody>
      </p:sp>
      <p:pic>
        <p:nvPicPr>
          <p:cNvPr id="4" name="New Recording 57" descr="New Recording 57">
            <a:hlinkClick r:id="" action="ppaction://media"/>
            <a:extLst>
              <a:ext uri="{FF2B5EF4-FFF2-40B4-BE49-F238E27FC236}">
                <a16:creationId xmlns:a16="http://schemas.microsoft.com/office/drawing/2014/main" id="{98DDD5B8-0860-3843-90C4-C96D7F886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pic>
        <p:nvPicPr>
          <p:cNvPr id="7" name="New Recording 58" descr="New Recording 58">
            <a:hlinkClick r:id="" action="ppaction://media"/>
            <a:extLst>
              <a:ext uri="{FF2B5EF4-FFF2-40B4-BE49-F238E27FC236}">
                <a16:creationId xmlns:a16="http://schemas.microsoft.com/office/drawing/2014/main" id="{338321F0-FE4B-FA45-9FBD-AC7CA0974F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1765" y="56327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0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7E220-6505-7840-A1C3-0B894106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Syndromes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25EDF8-1369-2F42-9557-404036A09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8137" y="1825625"/>
            <a:ext cx="9055725" cy="4351338"/>
          </a:xfrm>
        </p:spPr>
      </p:pic>
      <p:pic>
        <p:nvPicPr>
          <p:cNvPr id="5" name="New Recording 62" descr="New Recording 62">
            <a:hlinkClick r:id="" action="ppaction://media"/>
            <a:extLst>
              <a:ext uri="{FF2B5EF4-FFF2-40B4-BE49-F238E27FC236}">
                <a16:creationId xmlns:a16="http://schemas.microsoft.com/office/drawing/2014/main" id="{BA5684F2-49B8-8E4A-A8D8-552924C5C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1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2898-8400-6F40-89BC-13C6A91F1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Skeletal Eroding Band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390727-26C5-B94A-9304-E8EA6CC90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37020" y="1981994"/>
            <a:ext cx="6778430" cy="3942556"/>
          </a:xfrm>
        </p:spPr>
      </p:pic>
      <p:pic>
        <p:nvPicPr>
          <p:cNvPr id="5" name="New Recording 64" descr="New Recording 64">
            <a:hlinkClick r:id="" action="ppaction://media"/>
            <a:extLst>
              <a:ext uri="{FF2B5EF4-FFF2-40B4-BE49-F238E27FC236}">
                <a16:creationId xmlns:a16="http://schemas.microsoft.com/office/drawing/2014/main" id="{16CBCE6F-9B21-5948-900A-79D82B1C3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4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019A-776B-3247-BB0E-7019152E0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Paper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37A828F-E13E-A54A-AFBF-3546CCCA7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690688"/>
            <a:ext cx="9503406" cy="4351338"/>
          </a:xfrm>
        </p:spPr>
      </p:pic>
      <p:pic>
        <p:nvPicPr>
          <p:cNvPr id="6" name="New Recording 69" descr="New Recording 69">
            <a:hlinkClick r:id="" action="ppaction://media"/>
            <a:extLst>
              <a:ext uri="{FF2B5EF4-FFF2-40B4-BE49-F238E27FC236}">
                <a16:creationId xmlns:a16="http://schemas.microsoft.com/office/drawing/2014/main" id="{BD5516A8-AAF6-2148-B2E2-C7A5F3F43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6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0749C-E374-0C48-9C74-32ECD435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821"/>
            <a:ext cx="10515600" cy="1325563"/>
          </a:xfrm>
        </p:spPr>
        <p:txBody>
          <a:bodyPr/>
          <a:lstStyle/>
          <a:p>
            <a:r>
              <a:rPr lang="en-US" dirty="0"/>
              <a:t>Poisson GLM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B01A-28F7-AC4C-9E3C-235BADA9537C}"/>
              </a:ext>
            </a:extLst>
          </p:cNvPr>
          <p:cNvSpPr txBox="1"/>
          <p:nvPr/>
        </p:nvSpPr>
        <p:spPr>
          <a:xfrm>
            <a:off x="5070666" y="1131107"/>
            <a:ext cx="6811347" cy="541175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8024D85-550A-A549-AA2E-72BE3A86E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300667" y="1320797"/>
            <a:ext cx="6351343" cy="5032375"/>
          </a:xfrm>
        </p:spPr>
      </p:pic>
      <p:pic>
        <p:nvPicPr>
          <p:cNvPr id="3" name="New Recording 42" descr="New Recording 42">
            <a:hlinkClick r:id="" action="ppaction://media"/>
            <a:extLst>
              <a:ext uri="{FF2B5EF4-FFF2-40B4-BE49-F238E27FC236}">
                <a16:creationId xmlns:a16="http://schemas.microsoft.com/office/drawing/2014/main" id="{BAB2AF99-FC93-A249-A705-4B2C49B82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32933" y="5862379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EA7F26-9AFD-C64E-83E3-3C48BB4A1CB4}"/>
              </a:ext>
            </a:extLst>
          </p:cNvPr>
          <p:cNvSpPr txBox="1"/>
          <p:nvPr/>
        </p:nvSpPr>
        <p:spPr>
          <a:xfrm>
            <a:off x="0" y="6490513"/>
            <a:ext cx="6147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(Lamb et al, 2017)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FFFABA-A8F5-8645-88CC-93A8558BD1D3}"/>
              </a:ext>
            </a:extLst>
          </p:cNvPr>
          <p:cNvSpPr txBox="1"/>
          <p:nvPr/>
        </p:nvSpPr>
        <p:spPr>
          <a:xfrm>
            <a:off x="495300" y="1651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1CDC64-E1D1-A74E-B0F2-466ADD3822B7}"/>
              </a:ext>
            </a:extLst>
          </p:cNvPr>
          <p:cNvSpPr txBox="1"/>
          <p:nvPr/>
        </p:nvSpPr>
        <p:spPr>
          <a:xfrm>
            <a:off x="368300" y="1508384"/>
            <a:ext cx="44323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Authors used binomial GLMM but we will use a Poisson GLM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Goal: Test to see if Seagrass Status affects White Syndrome and Skeletal Eroding Band Count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Variables: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Status: Seagrass or No Seagrass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WS: White Syndromes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SEB: Skeletal Eroding Band</a:t>
            </a:r>
          </a:p>
        </p:txBody>
      </p:sp>
      <p:pic>
        <p:nvPicPr>
          <p:cNvPr id="9" name="New Recording 70" descr="New Recording 70">
            <a:hlinkClick r:id="" action="ppaction://media"/>
            <a:extLst>
              <a:ext uri="{FF2B5EF4-FFF2-40B4-BE49-F238E27FC236}">
                <a16:creationId xmlns:a16="http://schemas.microsoft.com/office/drawing/2014/main" id="{5C5C0713-C329-764E-BC2C-5A99575522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199" y="54559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1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0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BFC6891-CBA5-427E-98AC-BF56BB033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8B75B-1D45-9241-805E-B4BC7CA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27" y="4340044"/>
            <a:ext cx="4795282" cy="2031941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Conservation</a:t>
            </a:r>
            <a:br>
              <a:rPr lang="en-US" dirty="0"/>
            </a:br>
            <a:br>
              <a:rPr lang="en-US" sz="2200" dirty="0"/>
            </a:br>
            <a:r>
              <a:rPr lang="en-US" sz="2200" dirty="0"/>
              <a:t>How can we utilize seagrass meadows to alleviate coral disease? </a:t>
            </a:r>
            <a:br>
              <a:rPr lang="en-US" dirty="0"/>
            </a:br>
            <a:endParaRPr lang="en-US" dirty="0"/>
          </a:p>
        </p:txBody>
      </p:sp>
      <p:grpSp>
        <p:nvGrpSpPr>
          <p:cNvPr id="71" name="Bottom RIght">
            <a:extLst>
              <a:ext uri="{FF2B5EF4-FFF2-40B4-BE49-F238E27FC236}">
                <a16:creationId xmlns:a16="http://schemas.microsoft.com/office/drawing/2014/main" id="{F4436A75-A020-494B-B70E-85CBD21EA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D9AC34A-4733-4246-B384-5BBE066AB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73" name="Graphic 157">
              <a:extLst>
                <a:ext uri="{FF2B5EF4-FFF2-40B4-BE49-F238E27FC236}">
                  <a16:creationId xmlns:a16="http://schemas.microsoft.com/office/drawing/2014/main" id="{C84724B9-1248-4CA6-931C-9B9E630049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C9DE4C6-CB01-4D68-93A6-8607C5D238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DA521-D2B0-460E-983D-FAE00EFB20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9CECFA9-7A18-4264-BC92-C7C99477A7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701834A6-ABDA-4C9E-A44A-7D52EEDBE1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B3C39CA-57CB-43E8-89BC-497ECBAFB6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1B05384B-92F3-4CC1-8748-7BFCD27B7B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C7E4B4AC-919A-46C3-A98F-B36F103A2D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B61039B-1FD3-401E-83AC-C05C971D1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close-up of a sea urchin&#10;&#10;Description automatically generated with low confidence">
            <a:extLst>
              <a:ext uri="{FF2B5EF4-FFF2-40B4-BE49-F238E27FC236}">
                <a16:creationId xmlns:a16="http://schemas.microsoft.com/office/drawing/2014/main" id="{596134A0-D0AD-B744-B4F5-97C5CC0062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616" r="-2" b="16293"/>
          <a:stretch/>
        </p:blipFill>
        <p:spPr>
          <a:xfrm>
            <a:off x="619840" y="10"/>
            <a:ext cx="11084189" cy="3854020"/>
          </a:xfrm>
          <a:custGeom>
            <a:avLst/>
            <a:gdLst/>
            <a:ahLst/>
            <a:cxnLst/>
            <a:rect l="l" t="t" r="r" b="b"/>
            <a:pathLst>
              <a:path w="11084189" h="3854030">
                <a:moveTo>
                  <a:pt x="0" y="0"/>
                </a:moveTo>
                <a:lnTo>
                  <a:pt x="11084189" y="0"/>
                </a:lnTo>
                <a:lnTo>
                  <a:pt x="11061526" y="105743"/>
                </a:lnTo>
                <a:cubicBezTo>
                  <a:pt x="10536187" y="2244886"/>
                  <a:pt x="8264669" y="3854030"/>
                  <a:pt x="5542096" y="3854030"/>
                </a:cubicBezTo>
                <a:cubicBezTo>
                  <a:pt x="2819521" y="3854030"/>
                  <a:pt x="548003" y="2244886"/>
                  <a:pt x="22664" y="105743"/>
                </a:cubicBezTo>
                <a:close/>
              </a:path>
            </a:pathLst>
          </a:custGeom>
        </p:spPr>
      </p:pic>
      <p:grpSp>
        <p:nvGrpSpPr>
          <p:cNvPr id="83" name="Top Left">
            <a:extLst>
              <a:ext uri="{FF2B5EF4-FFF2-40B4-BE49-F238E27FC236}">
                <a16:creationId xmlns:a16="http://schemas.microsoft.com/office/drawing/2014/main" id="{DB8ED0A1-FF45-4EE6-ADE8-2F2ED0D39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1A8A514-3FF4-4ADA-AF55-B44C969B5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EDA4578-CC87-43DF-B783-3B5D770C3B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B4F1C15-5B2E-483A-AA12-C47B50007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EF72001-4788-44E6-8592-7099340CA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A8C8919-696C-4290-B3EE-DDC5EDA43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37F8271-7580-41CA-B352-6393A3EA8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E1B97F8-5B65-43A1-9BC3-FEF0AD7C7A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C0C5C-4375-E549-8F38-EF6E2D44F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2" y="4088049"/>
            <a:ext cx="4977905" cy="2428784"/>
          </a:xfrm>
        </p:spPr>
        <p:txBody>
          <a:bodyPr anchor="ctr">
            <a:normAutofit/>
          </a:bodyPr>
          <a:lstStyle/>
          <a:p>
            <a:pPr>
              <a:buBlip>
                <a:blip r:embed="rId6"/>
              </a:buBlip>
            </a:pPr>
            <a:r>
              <a:rPr lang="en-US" sz="2000" dirty="0"/>
              <a:t>First study to evaluate this complex problem</a:t>
            </a:r>
          </a:p>
          <a:p>
            <a:pPr>
              <a:buBlip>
                <a:blip r:embed="rId6"/>
              </a:buBlip>
            </a:pPr>
            <a:r>
              <a:rPr lang="en-US" sz="2000" dirty="0"/>
              <a:t>Speculates that seagrass retains sediment</a:t>
            </a:r>
          </a:p>
          <a:p>
            <a:pPr>
              <a:buBlip>
                <a:blip r:embed="rId6"/>
              </a:buBlip>
            </a:pPr>
            <a:r>
              <a:rPr lang="en-US" sz="2000" dirty="0"/>
              <a:t>Future research must be pursued to determine the mechanisms involved.</a:t>
            </a:r>
          </a:p>
        </p:txBody>
      </p:sp>
      <p:pic>
        <p:nvPicPr>
          <p:cNvPr id="4" name="New Recording 52" descr="New Recording 52">
            <a:hlinkClick r:id="" action="ppaction://media"/>
            <a:extLst>
              <a:ext uri="{FF2B5EF4-FFF2-40B4-BE49-F238E27FC236}">
                <a16:creationId xmlns:a16="http://schemas.microsoft.com/office/drawing/2014/main" id="{A93DD970-DCB2-D244-9BA9-882CD785C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255" y="6045200"/>
            <a:ext cx="812800" cy="812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D9AEEA8-9DE9-9341-856D-908174B82B41}"/>
              </a:ext>
            </a:extLst>
          </p:cNvPr>
          <p:cNvSpPr txBox="1"/>
          <p:nvPr/>
        </p:nvSpPr>
        <p:spPr>
          <a:xfrm>
            <a:off x="9250126" y="15178"/>
            <a:ext cx="6147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(Lamb et. Al, 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7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1C2831"/>
      </a:dk2>
      <a:lt2>
        <a:srgbClr val="F0F3F2"/>
      </a:lt2>
      <a:accent1>
        <a:srgbClr val="C34D91"/>
      </a:accent1>
      <a:accent2>
        <a:srgbClr val="B13BB1"/>
      </a:accent2>
      <a:accent3>
        <a:srgbClr val="924DC3"/>
      </a:accent3>
      <a:accent4>
        <a:srgbClr val="5642B4"/>
      </a:accent4>
      <a:accent5>
        <a:srgbClr val="4D6AC3"/>
      </a:accent5>
      <a:accent6>
        <a:srgbClr val="3B89B1"/>
      </a:accent6>
      <a:hlink>
        <a:srgbClr val="3F49BF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456</Words>
  <Application>Microsoft Macintosh PowerPoint</Application>
  <PresentationFormat>Widescreen</PresentationFormat>
  <Paragraphs>74</Paragraphs>
  <Slides>10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Avenir Next LT Pro</vt:lpstr>
      <vt:lpstr>AvenirNext LT Pro Medium</vt:lpstr>
      <vt:lpstr>Calibri</vt:lpstr>
      <vt:lpstr>Century Gothic</vt:lpstr>
      <vt:lpstr>Posterama</vt:lpstr>
      <vt:lpstr>Segoe UI Semilight</vt:lpstr>
      <vt:lpstr>Wingdings</vt:lpstr>
      <vt:lpstr>ExploreVTI</vt:lpstr>
      <vt:lpstr>BrushVTI</vt:lpstr>
      <vt:lpstr>The Reduction of Coral Reef Disease through Seagrass Meadows</vt:lpstr>
      <vt:lpstr>Lesson Objectives</vt:lpstr>
      <vt:lpstr>Seagrass Meadows Ecosystem Services</vt:lpstr>
      <vt:lpstr>Diseases that Impact Coral Reefs</vt:lpstr>
      <vt:lpstr>White Syndromes</vt:lpstr>
      <vt:lpstr>Skeletal Eroding Band</vt:lpstr>
      <vt:lpstr>Focal Paper</vt:lpstr>
      <vt:lpstr>Poisson GLM </vt:lpstr>
      <vt:lpstr>Conservation  How can we utilize seagrass meadows to alleviate coral disease?  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Reduction of Coral Reef Disease through Seagrass Meadows</dc:title>
  <dc:creator>Madison Hagen</dc:creator>
  <cp:lastModifiedBy>Madison Hagen</cp:lastModifiedBy>
  <cp:revision>14</cp:revision>
  <dcterms:created xsi:type="dcterms:W3CDTF">2022-02-24T18:10:04Z</dcterms:created>
  <dcterms:modified xsi:type="dcterms:W3CDTF">2022-05-12T21:53:39Z</dcterms:modified>
</cp:coreProperties>
</file>