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1"/>
  </p:sldMasterIdLst>
  <p:notesMasterIdLst>
    <p:notesMasterId r:id="rId20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3E267B2-3568-4BCC-9FA4-94320F20E2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39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93187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3188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89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19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319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9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3193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4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95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1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93199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93200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0A8C332-6BBB-4398-94CE-28693149E4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748B7-3A5D-4CB8-9170-AA4F99B1D5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A0820-F7DA-4208-A6A9-C101532A78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2BF351-2773-4C4D-A7FF-77991255A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9E66E9-84A7-412C-9717-38514B703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54E80-37D7-4101-BB83-CFD66F7FDE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20039-0C59-4F97-9FBE-E47DBBBFA6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FDFD0-F7D3-4421-AA93-A9D3CD7C8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5037B-782A-49B1-B6E9-00C5FF662B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2F15F-036F-45D3-9088-4AC4D238C7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8E980-13C5-4926-8777-60F10ACBBC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9D55E-5FC2-47A1-B739-BBA1E2F05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1D969-0012-447F-96B4-2B8794549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7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17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921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C464543-F569-4E67-B455-614B7311F6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5.pn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Modeling Bubbles of Beer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Michael A. Karls</a:t>
            </a:r>
          </a:p>
          <a:p>
            <a:r>
              <a:rPr lang="en-US" dirty="0"/>
              <a:t>Department of Mathematical Sciences</a:t>
            </a:r>
          </a:p>
          <a:p>
            <a:r>
              <a:rPr lang="en-US" dirty="0"/>
              <a:t>Ball State University</a:t>
            </a:r>
          </a:p>
          <a:p>
            <a:r>
              <a:rPr lang="en-US" dirty="0"/>
              <a:t>Muncie, IN  47306 USA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E4C2-BC6A-426C-97C3-B6DD9DCC7876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of Bubble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Therefore the total force on the bubble is:</a:t>
            </a:r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buFont typeface="Wingdings" pitchFamily="2" charset="2"/>
              <a:buNone/>
            </a:pPr>
            <a:r>
              <a:rPr lang="en-US"/>
              <a:t>and Newton's Law becomes:</a:t>
            </a:r>
          </a:p>
        </p:txBody>
      </p:sp>
      <p:pic>
        <p:nvPicPr>
          <p:cNvPr id="10342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124200"/>
            <a:ext cx="7391400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31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9200" y="5410200"/>
            <a:ext cx="77279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EFB4-4291-4E94-95F8-72C1D1977BC8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of Bubble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Dividing through by the mass of the CO</a:t>
            </a:r>
            <a:r>
              <a:rPr lang="en-US" sz="2800" baseline="-25000"/>
              <a:t>2</a:t>
            </a:r>
            <a:r>
              <a:rPr lang="en-US" sz="2800"/>
              <a:t> bubble, m(t), gives an equation relating x''(t) to </a:t>
            </a:r>
            <a:r>
              <a:rPr lang="en-US" sz="2800">
                <a:sym typeface="Symbol" pitchFamily="18" charset="2"/>
              </a:rPr>
              <a:t></a:t>
            </a:r>
            <a:r>
              <a:rPr lang="en-US" sz="2800" baseline="-25000">
                <a:sym typeface="Symbol" pitchFamily="18" charset="2"/>
              </a:rPr>
              <a:t>CO2</a:t>
            </a:r>
            <a:r>
              <a:rPr lang="en-US" sz="2800"/>
              <a:t>(t), r(t), x'(t), and m(t):</a:t>
            </a:r>
          </a:p>
          <a:p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We'd like an equation with just x(t), n(t), and x'(t).</a:t>
            </a:r>
          </a:p>
        </p:txBody>
      </p:sp>
      <p:pic>
        <p:nvPicPr>
          <p:cNvPr id="104454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651250"/>
            <a:ext cx="67818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C346F-0A06-455F-A951-0F27CE186403}" type="slidenum">
              <a:rPr lang="en-US"/>
              <a:pPr/>
              <a:t>12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of Bubble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Note that</a:t>
            </a:r>
          </a:p>
          <a:p>
            <a:endParaRPr lang="en-US" sz="2400"/>
          </a:p>
          <a:p>
            <a:endParaRPr lang="en-US" sz="2400"/>
          </a:p>
          <a:p>
            <a:pPr>
              <a:buFont typeface="Wingdings" pitchFamily="2" charset="2"/>
              <a:buNone/>
            </a:pPr>
            <a:r>
              <a:rPr lang="en-US" sz="2400"/>
              <a:t>	where m</a:t>
            </a:r>
            <a:r>
              <a:rPr lang="en-US" sz="2400" baseline="-25000"/>
              <a:t>CO2</a:t>
            </a:r>
            <a:r>
              <a:rPr lang="en-US" sz="2400"/>
              <a:t> is the (fixed) mass/mole of CO</a:t>
            </a:r>
            <a:r>
              <a:rPr lang="en-US" sz="2400" baseline="-25000"/>
              <a:t>2</a:t>
            </a:r>
            <a:r>
              <a:rPr lang="en-US" sz="2400"/>
              <a:t>.  </a:t>
            </a:r>
          </a:p>
          <a:p>
            <a:r>
              <a:rPr lang="en-US" sz="2400"/>
              <a:t>Using the Ideal Gas Law to write the volume in terms of pressure and moles of CO</a:t>
            </a:r>
            <a:r>
              <a:rPr lang="en-US" sz="2400" baseline="-25000"/>
              <a:t>2</a:t>
            </a:r>
            <a:r>
              <a:rPr lang="en-US" sz="2400"/>
              <a:t>, we see that</a:t>
            </a:r>
          </a:p>
        </p:txBody>
      </p:sp>
      <p:pic>
        <p:nvPicPr>
          <p:cNvPr id="10547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6850" y="2514600"/>
            <a:ext cx="41767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5479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4648200"/>
            <a:ext cx="67532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7725F-8E51-4461-B9AF-3B15E1456DEA}" type="slidenum">
              <a:rPr lang="en-US"/>
              <a:pPr/>
              <a:t>13</a:t>
            </a:fld>
            <a:endParaRPr lang="en-US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of Bubble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Then, writing m(t) = m</a:t>
            </a:r>
            <a:r>
              <a:rPr lang="en-US" sz="2800" baseline="-25000"/>
              <a:t>CO2</a:t>
            </a:r>
            <a:r>
              <a:rPr lang="en-US" sz="2800"/>
              <a:t> n(t), and using (2) and (5), (4) becomes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Letting x'(t) = y(t), we get a first order system of three differential equations in the three unknown functions x(t), y(t), and n(t):</a:t>
            </a:r>
          </a:p>
        </p:txBody>
      </p:sp>
      <p:pic>
        <p:nvPicPr>
          <p:cNvPr id="10650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971800"/>
            <a:ext cx="68580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21CB6-5E97-4615-8586-497471CBEDE4}" type="slidenum">
              <a:rPr lang="en-US"/>
              <a:pPr/>
              <a:t>14</a:t>
            </a:fld>
            <a:endParaRPr lang="en-US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Mathematical Model</a:t>
            </a:r>
          </a:p>
        </p:txBody>
      </p:sp>
      <p:pic>
        <p:nvPicPr>
          <p:cNvPr id="107526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850" y="2286000"/>
            <a:ext cx="7632700" cy="332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64FCF-7FF9-4A25-974F-15C15F4921CB}" type="slidenum">
              <a:rPr lang="en-US"/>
              <a:pPr/>
              <a:t>15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Parameters and Initial Data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To actually check that this model works, we can put in measured values for the parameters and initial data: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</a:t>
            </a:r>
            <a:r>
              <a:rPr lang="en-US" sz="2000" dirty="0" smtClean="0"/>
              <a:t> </a:t>
            </a:r>
            <a:r>
              <a:rPr lang="en-US" sz="2000" dirty="0"/>
              <a:t>= 9.807  [m/s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P</a:t>
            </a:r>
            <a:r>
              <a:rPr lang="en-US" sz="2000" baseline="-25000" dirty="0" err="1"/>
              <a:t>atm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en-US" sz="2000" dirty="0" smtClean="0"/>
              <a:t>1.013 x 10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  </a:t>
            </a:r>
            <a:r>
              <a:rPr lang="en-US" sz="2000" dirty="0"/>
              <a:t>[N/m</a:t>
            </a:r>
            <a:r>
              <a:rPr lang="en-US" sz="2000" baseline="30000" dirty="0"/>
              <a:t>2</a:t>
            </a:r>
            <a:r>
              <a:rPr lang="en-US" sz="20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 = 8.3145  [Nm/(mole </a:t>
            </a:r>
            <a:r>
              <a:rPr lang="en-US" sz="2000" baseline="30000" dirty="0" err="1" smtClean="0"/>
              <a:t>o</a:t>
            </a:r>
            <a:r>
              <a:rPr lang="en-US" sz="2000" dirty="0" err="1" smtClean="0"/>
              <a:t>K</a:t>
            </a:r>
            <a:r>
              <a:rPr lang="en-US" sz="2000" dirty="0"/>
              <a:t>)]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</a:t>
            </a:r>
            <a:r>
              <a:rPr lang="en-US" sz="2000" baseline="-25000" dirty="0"/>
              <a:t>CO2 </a:t>
            </a:r>
            <a:r>
              <a:rPr lang="en-US" sz="2000" dirty="0"/>
              <a:t>= </a:t>
            </a:r>
            <a:r>
              <a:rPr lang="en-US" sz="2000" dirty="0" smtClean="0"/>
              <a:t>4.401 x </a:t>
            </a:r>
            <a:r>
              <a:rPr lang="en-US" sz="2000" dirty="0"/>
              <a:t>10</a:t>
            </a:r>
            <a:r>
              <a:rPr lang="en-US" sz="2000" baseline="30000" dirty="0"/>
              <a:t>-2</a:t>
            </a:r>
            <a:r>
              <a:rPr lang="en-US" sz="2000" dirty="0"/>
              <a:t>  [kg/mole]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Symbol" pitchFamily="18" charset="2"/>
              </a:rPr>
              <a:t></a:t>
            </a:r>
            <a:r>
              <a:rPr lang="en-US" sz="2000" baseline="-25000" dirty="0">
                <a:sym typeface="Symbol" pitchFamily="18" charset="2"/>
              </a:rPr>
              <a:t>beer </a:t>
            </a:r>
            <a:r>
              <a:rPr lang="en-US" sz="2000" dirty="0"/>
              <a:t>= </a:t>
            </a:r>
            <a:r>
              <a:rPr lang="en-US" sz="2000" dirty="0" smtClean="0"/>
              <a:t>1.010 x </a:t>
            </a:r>
            <a:r>
              <a:rPr lang="en-US" sz="2000" dirty="0"/>
              <a:t>10</a:t>
            </a:r>
            <a:r>
              <a:rPr lang="en-US" sz="2000" baseline="30000" dirty="0"/>
              <a:t>3</a:t>
            </a:r>
            <a:r>
              <a:rPr lang="en-US" sz="2000" dirty="0"/>
              <a:t>  [kg/m</a:t>
            </a:r>
            <a:r>
              <a:rPr lang="en-US" sz="2000" baseline="30000" dirty="0"/>
              <a:t>3</a:t>
            </a:r>
            <a:r>
              <a:rPr lang="en-US" sz="20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ym typeface="Symbol" pitchFamily="18" charset="2"/>
              </a:rPr>
              <a:t></a:t>
            </a:r>
            <a:r>
              <a:rPr lang="en-US" sz="2000" b="1" dirty="0">
                <a:sym typeface="Symbol" pitchFamily="18" charset="2"/>
              </a:rPr>
              <a:t> </a:t>
            </a:r>
            <a:r>
              <a:rPr lang="en-US" sz="2000" dirty="0"/>
              <a:t>= </a:t>
            </a:r>
            <a:r>
              <a:rPr lang="en-US" sz="2000" dirty="0" smtClean="0"/>
              <a:t>1.3 x 10</a:t>
            </a:r>
            <a:r>
              <a:rPr lang="en-US" sz="2000" baseline="30000" dirty="0" smtClean="0"/>
              <a:t>-3</a:t>
            </a:r>
            <a:r>
              <a:rPr lang="en-US" sz="2000" dirty="0" smtClean="0"/>
              <a:t>  </a:t>
            </a:r>
            <a:r>
              <a:rPr lang="en-US" sz="2000" dirty="0"/>
              <a:t>[N s/m</a:t>
            </a:r>
            <a:r>
              <a:rPr lang="en-US" sz="2000" baseline="30000" dirty="0"/>
              <a:t>2</a:t>
            </a:r>
            <a:r>
              <a:rPr lang="en-US" sz="2000" dirty="0"/>
              <a:t>] (viscosity of beer at </a:t>
            </a:r>
            <a:r>
              <a:rPr lang="en-US" sz="2000" dirty="0" smtClean="0"/>
              <a:t>8</a:t>
            </a:r>
            <a:r>
              <a:rPr lang="en-US" sz="2000" baseline="30000" dirty="0" smtClean="0"/>
              <a:t>o</a:t>
            </a:r>
            <a:r>
              <a:rPr lang="en-US" sz="2000" dirty="0" smtClean="0"/>
              <a:t>C </a:t>
            </a:r>
            <a:r>
              <a:rPr lang="en-US" sz="2000" dirty="0"/>
              <a:t>= 46.4</a:t>
            </a:r>
            <a:r>
              <a:rPr lang="en-US" sz="2000" baseline="30000" dirty="0"/>
              <a:t>o</a:t>
            </a:r>
            <a:r>
              <a:rPr lang="en-US" sz="2000" dirty="0"/>
              <a:t>F)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 = 281  [</a:t>
            </a:r>
            <a:r>
              <a:rPr lang="en-US" sz="2000" baseline="30000" dirty="0" err="1"/>
              <a:t>o</a:t>
            </a:r>
            <a:r>
              <a:rPr lang="en-US" sz="2000" dirty="0" err="1"/>
              <a:t>K</a:t>
            </a:r>
            <a:r>
              <a:rPr lang="en-US" sz="20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K</a:t>
            </a:r>
            <a:r>
              <a:rPr lang="en-US" sz="2000" dirty="0" smtClean="0"/>
              <a:t> </a:t>
            </a:r>
            <a:r>
              <a:rPr lang="en-US" sz="2000" dirty="0"/>
              <a:t>= “fudge factor” (freshness of beer) [moles/(m</a:t>
            </a:r>
            <a:r>
              <a:rPr lang="en-US" sz="2000" baseline="30000" dirty="0"/>
              <a:t>2</a:t>
            </a:r>
            <a:r>
              <a:rPr lang="en-US" sz="2000" dirty="0"/>
              <a:t> s)]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5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DFB82-61BC-42AB-A295-0925159049DC}" type="slidenum">
              <a:rPr lang="en-US"/>
              <a:pPr/>
              <a:t>16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Parameters and Initial Data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 Data:</a:t>
            </a:r>
          </a:p>
          <a:p>
            <a:pPr lvl="1"/>
            <a:r>
              <a:rPr lang="en-US" dirty="0"/>
              <a:t>x</a:t>
            </a:r>
            <a:r>
              <a:rPr lang="en-US" baseline="-25000" dirty="0"/>
              <a:t>0 </a:t>
            </a:r>
            <a:r>
              <a:rPr lang="en-US" dirty="0"/>
              <a:t>= -.156 m = -15.6 cm</a:t>
            </a:r>
          </a:p>
          <a:p>
            <a:pPr lvl="1"/>
            <a:r>
              <a:rPr lang="en-US" dirty="0"/>
              <a:t>r</a:t>
            </a:r>
            <a:r>
              <a:rPr lang="en-US" baseline="-25000" dirty="0"/>
              <a:t>0 </a:t>
            </a:r>
            <a:r>
              <a:rPr lang="en-US" dirty="0"/>
              <a:t>= </a:t>
            </a:r>
            <a:r>
              <a:rPr lang="en-US" dirty="0" smtClean="0"/>
              <a:t>1.7 x </a:t>
            </a:r>
            <a:r>
              <a:rPr lang="en-US" dirty="0"/>
              <a:t>10</a:t>
            </a:r>
            <a:r>
              <a:rPr lang="en-US" baseline="30000" dirty="0"/>
              <a:t>-4</a:t>
            </a:r>
            <a:r>
              <a:rPr lang="en-US" dirty="0"/>
              <a:t> m = 0.17 mm</a:t>
            </a:r>
          </a:p>
          <a:p>
            <a:pPr lvl="1"/>
            <a:r>
              <a:rPr lang="en-US" dirty="0"/>
              <a:t>n</a:t>
            </a:r>
            <a:r>
              <a:rPr lang="en-US" baseline="-25000" dirty="0"/>
              <a:t>0</a:t>
            </a:r>
            <a:r>
              <a:rPr lang="en-US" dirty="0"/>
              <a:t>=P(0)V(0)/(RT) = 9.05893 x 10</a:t>
            </a:r>
            <a:r>
              <a:rPr lang="en-US" baseline="30000" dirty="0"/>
              <a:t>-10</a:t>
            </a:r>
            <a:r>
              <a:rPr lang="en-US" dirty="0"/>
              <a:t> moles </a:t>
            </a:r>
          </a:p>
          <a:p>
            <a:r>
              <a:rPr lang="en-US" dirty="0"/>
              <a:t>Finally, assume y(0) = x'(0) = 0  m/sec.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51978-D033-4B8E-BA6B-DDDE66F7BFC2}" type="slidenum">
              <a:rPr lang="en-US"/>
              <a:pPr/>
              <a:t>17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our Model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To check our model, we can use Mathematica to solve ODE system (6)–(8) numerically and compare to actual data!</a:t>
            </a:r>
          </a:p>
        </p:txBody>
      </p:sp>
      <p:graphicFrame>
        <p:nvGraphicFramePr>
          <p:cNvPr id="116236" name="Group 524"/>
          <p:cNvGraphicFramePr>
            <a:graphicFrameLocks noGrp="1"/>
          </p:cNvGraphicFramePr>
          <p:nvPr/>
        </p:nvGraphicFramePr>
        <p:xfrm>
          <a:off x="5105400" y="2057400"/>
          <a:ext cx="3657600" cy="3515043"/>
        </p:xfrm>
        <a:graphic>
          <a:graphicData uri="http://schemas.openxmlformats.org/drawingml/2006/table">
            <a:tbl>
              <a:tblPr/>
              <a:tblGrid>
                <a:gridCol w="1244600"/>
                <a:gridCol w="1320800"/>
                <a:gridCol w="109220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time (sec)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depth (cm)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radius/r0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-15.6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-12.2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-10.4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1.44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-8.6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1.73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-3.2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1.88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2.03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8075D-75B3-40EB-9AD0-AD8CE0963061}" type="slidenum">
              <a:rPr lang="en-US"/>
              <a:pPr/>
              <a:t>18</a:t>
            </a:fld>
            <a:endParaRPr lang="en-US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This talk is based on the paper “Quenching a Thirst with Differential Equations” by Martin </a:t>
            </a:r>
            <a:r>
              <a:rPr lang="en-US" sz="2800" dirty="0" err="1"/>
              <a:t>Ehrismann</a:t>
            </a:r>
            <a:r>
              <a:rPr lang="en-US" sz="2800" dirty="0"/>
              <a:t> which appeared in the College Mathematics Journal: Volume 25, Number 5, pp. 413-418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74828-B4B4-4D5D-8853-76B56A22C8BA}" type="slidenum">
              <a:rPr lang="en-US"/>
              <a:pPr/>
              <a:t>2</a:t>
            </a:fld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goal of this talk is to look at how to model the behavior of CO</a:t>
            </a:r>
            <a:r>
              <a:rPr lang="en-US" baseline="-25000"/>
              <a:t>2</a:t>
            </a:r>
            <a:r>
              <a:rPr lang="en-US"/>
              <a:t> bubbles in a glass of beer. </a:t>
            </a:r>
          </a:p>
          <a:p>
            <a:r>
              <a:rPr lang="en-US"/>
              <a:t>Note that the following arguments carry over to gas bubbles in liquids in general!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4DC4B-A101-4C3A-B7C7-8CA01318309D}" type="slidenum">
              <a:rPr lang="en-US"/>
              <a:pPr/>
              <a:t>3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Observations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Pour a glass of beer, wait a few moments, and you will observe the following:</a:t>
            </a:r>
          </a:p>
          <a:p>
            <a:pPr lvl="1"/>
            <a:r>
              <a:rPr lang="en-US" dirty="0"/>
              <a:t>Bubbles form at the bottom of the glass and rise to the top.</a:t>
            </a:r>
          </a:p>
          <a:p>
            <a:pPr lvl="1"/>
            <a:r>
              <a:rPr lang="en-US" dirty="0"/>
              <a:t>Bubbles accelerate as they rise.</a:t>
            </a:r>
          </a:p>
          <a:p>
            <a:pPr lvl="1"/>
            <a:r>
              <a:rPr lang="en-US" dirty="0"/>
              <a:t>Bubble diameter at top is twice the initial diameter.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8DF3C-5AB2-4AEB-A319-BF8A12A0DC1C}" type="slidenum">
              <a:rPr lang="en-US"/>
              <a:pPr/>
              <a:t>4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we want to Model?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We want to model the height x(t) and radius r(t) at time t </a:t>
            </a:r>
            <a:r>
              <a:rPr lang="en-US" sz="2800" dirty="0" smtClean="0">
                <a:latin typeface="cmsy10" pitchFamily="34" charset="0"/>
                <a:sym typeface="Mathematica1"/>
              </a:rPr>
              <a:t> </a:t>
            </a:r>
            <a:r>
              <a:rPr lang="en-US" sz="2800" dirty="0" smtClean="0"/>
              <a:t>0 </a:t>
            </a:r>
            <a:r>
              <a:rPr lang="en-US" sz="2800" dirty="0"/>
              <a:t>of a CO</a:t>
            </a:r>
            <a:r>
              <a:rPr lang="en-US" sz="2800" baseline="-25000" dirty="0"/>
              <a:t>2</a:t>
            </a:r>
            <a:r>
              <a:rPr lang="en-US" sz="2800" dirty="0"/>
              <a:t> bubble that starts to rise at time t = 0 seconds. 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Parameters in our model include: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x</a:t>
            </a:r>
            <a:r>
              <a:rPr lang="en-US" sz="2400" baseline="-25000" dirty="0"/>
              <a:t>0</a:t>
            </a:r>
            <a:r>
              <a:rPr lang="en-US" sz="2400" dirty="0"/>
              <a:t>:= initial depth of bubble below surface [m]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</a:t>
            </a:r>
            <a:r>
              <a:rPr lang="en-US" sz="2400" baseline="-25000" dirty="0"/>
              <a:t>0</a:t>
            </a:r>
            <a:r>
              <a:rPr lang="en-US" sz="2400" dirty="0"/>
              <a:t>:= initial bubble radius [m]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P</a:t>
            </a:r>
            <a:r>
              <a:rPr lang="en-US" sz="2400" baseline="-25000" dirty="0" err="1"/>
              <a:t>atm</a:t>
            </a:r>
            <a:r>
              <a:rPr lang="en-US" sz="2400" dirty="0"/>
              <a:t>:= atmospheric pressure [N/m</a:t>
            </a:r>
            <a:r>
              <a:rPr lang="en-US" sz="2400" baseline="30000" dirty="0"/>
              <a:t>2</a:t>
            </a:r>
            <a:r>
              <a:rPr lang="en-US" sz="2400" dirty="0"/>
              <a:t>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T:= temperature of beer [</a:t>
            </a:r>
            <a:r>
              <a:rPr lang="en-US" sz="2400" baseline="30000" dirty="0" err="1"/>
              <a:t>o</a:t>
            </a:r>
            <a:r>
              <a:rPr lang="en-US" sz="2400" dirty="0" err="1"/>
              <a:t>K</a:t>
            </a:r>
            <a:r>
              <a:rPr lang="en-US" sz="2400" dirty="0"/>
              <a:t>]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K:= “freshness of beer” [moles/(m</a:t>
            </a:r>
            <a:r>
              <a:rPr lang="en-US" sz="2400" baseline="30000" dirty="0"/>
              <a:t>2</a:t>
            </a:r>
            <a:r>
              <a:rPr lang="en-US" sz="2400" dirty="0"/>
              <a:t> s)] (rate at which CO</a:t>
            </a:r>
            <a:r>
              <a:rPr lang="en-US" sz="2400" baseline="-25000" dirty="0"/>
              <a:t>2</a:t>
            </a:r>
            <a:r>
              <a:rPr lang="en-US" sz="2400" dirty="0"/>
              <a:t> passes from beer into bubble)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6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6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6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/>
      <p:bldP spid="9625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EE5DD-0800-4049-86D8-C635E29EC58D}" type="slidenum">
              <a:rPr lang="en-US"/>
              <a:pPr/>
              <a:t>5</a:t>
            </a:fld>
            <a:endParaRPr lang="en-US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 for our Model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In our model we will make the following assumptions: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(a) The bubble is a sphere.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(b) Rate at which CO</a:t>
            </a:r>
            <a:r>
              <a:rPr lang="en-US" sz="2400" baseline="-25000" dirty="0"/>
              <a:t>2</a:t>
            </a:r>
            <a:r>
              <a:rPr lang="en-US" sz="2400" dirty="0"/>
              <a:t> enters </a:t>
            </a:r>
            <a:r>
              <a:rPr lang="en-US" sz="2400" dirty="0" smtClean="0"/>
              <a:t>bubble ~ </a:t>
            </a:r>
            <a:r>
              <a:rPr lang="en-US" sz="2400" dirty="0"/>
              <a:t>Surface area of bubble.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(c) The CO</a:t>
            </a:r>
            <a:r>
              <a:rPr lang="en-US" sz="2400" baseline="-25000" dirty="0"/>
              <a:t>2</a:t>
            </a:r>
            <a:r>
              <a:rPr lang="en-US" sz="2400" dirty="0"/>
              <a:t> in the bubble obeys the </a:t>
            </a:r>
            <a:r>
              <a:rPr lang="en-US" sz="2400" i="1" dirty="0"/>
              <a:t>Ideal Gas Law</a:t>
            </a:r>
            <a:r>
              <a:rPr lang="en-US" sz="2400" dirty="0"/>
              <a:t>: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/>
              <a:t>	PV = </a:t>
            </a:r>
            <a:r>
              <a:rPr lang="en-US" sz="2400" dirty="0" err="1"/>
              <a:t>nRT</a:t>
            </a:r>
            <a:r>
              <a:rPr lang="en-US" sz="2400" dirty="0"/>
              <a:t>, where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 is pressure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 is volume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n is amount of CO</a:t>
            </a:r>
            <a:r>
              <a:rPr lang="en-US" sz="2000" baseline="-25000" dirty="0"/>
              <a:t>2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 is temperature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R is the </a:t>
            </a:r>
            <a:r>
              <a:rPr lang="en-US" sz="2000" i="1" dirty="0"/>
              <a:t>universal gas constant.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E916-5B0D-4359-B1D0-2BFACFB1C354}" type="slidenum">
              <a:rPr lang="en-US"/>
              <a:pPr/>
              <a:t>6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Amount of CO</a:t>
            </a:r>
            <a:r>
              <a:rPr lang="en-US" baseline="-25000"/>
              <a:t>2</a:t>
            </a:r>
            <a:r>
              <a:rPr lang="en-US"/>
              <a:t> in Bubble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7772400" cy="30876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first find an equation for the amount of CO</a:t>
            </a:r>
            <a:r>
              <a:rPr lang="en-US" baseline="-25000"/>
              <a:t>2</a:t>
            </a:r>
            <a:r>
              <a:rPr lang="en-US"/>
              <a:t> in a bubble of beer.</a:t>
            </a:r>
          </a:p>
          <a:p>
            <a:pPr>
              <a:lnSpc>
                <a:spcPct val="90000"/>
              </a:lnSpc>
            </a:pPr>
            <a:r>
              <a:rPr lang="en-US"/>
              <a:t>Let n(t):= number of moles of CO</a:t>
            </a:r>
            <a:r>
              <a:rPr lang="en-US" baseline="-25000"/>
              <a:t>2</a:t>
            </a:r>
            <a:r>
              <a:rPr lang="en-US"/>
              <a:t> in a bubble at depth x(t).</a:t>
            </a:r>
          </a:p>
          <a:p>
            <a:pPr>
              <a:lnSpc>
                <a:spcPct val="90000"/>
              </a:lnSpc>
            </a:pPr>
            <a:r>
              <a:rPr lang="en-US"/>
              <a:t>Then assumptions (a) and (b) can be expressed mathematically as:</a:t>
            </a:r>
          </a:p>
        </p:txBody>
      </p:sp>
      <p:pic>
        <p:nvPicPr>
          <p:cNvPr id="9830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5029200"/>
            <a:ext cx="5638800" cy="43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8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/>
      <p:bldP spid="983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22F5-2388-45B0-AADE-0A8E7A8D39F5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Amount of CO</a:t>
            </a:r>
            <a:r>
              <a:rPr lang="en-US" baseline="-25000"/>
              <a:t>2</a:t>
            </a:r>
            <a:r>
              <a:rPr lang="en-US"/>
              <a:t> in Bubble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Using the equation for the volume of a sphere to relate the radius of a bubble to its volume and applying the Ideal Gas Law assumption, we see that</a:t>
            </a:r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so we can rewrite equation (1) as</a:t>
            </a:r>
          </a:p>
        </p:txBody>
      </p:sp>
      <p:pic>
        <p:nvPicPr>
          <p:cNvPr id="99333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114800"/>
            <a:ext cx="733425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4DCDA-3F5A-4AEA-9929-EF46D1A3A435}" type="slidenum">
              <a:rPr lang="en-US"/>
              <a:pPr/>
              <a:t>8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Amount of CO</a:t>
            </a:r>
            <a:r>
              <a:rPr lang="en-US" baseline="-25000"/>
              <a:t>2</a:t>
            </a:r>
            <a:r>
              <a:rPr lang="en-US"/>
              <a:t> in Bubble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914400" y="3048000"/>
            <a:ext cx="77724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From college physics, we know that the pressure on a submerged bubble at a depth x(t) is given by:</a:t>
            </a:r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(The fluid pressure is the weight of a column of beer of height |x(t)| with unit cross--sectional area.) </a:t>
            </a:r>
          </a:p>
          <a:p>
            <a:pPr>
              <a:lnSpc>
                <a:spcPct val="90000"/>
              </a:lnSpc>
            </a:pPr>
            <a:r>
              <a:rPr lang="en-US" sz="2000"/>
              <a:t>It follows that</a:t>
            </a:r>
          </a:p>
        </p:txBody>
      </p:sp>
      <p:pic>
        <p:nvPicPr>
          <p:cNvPr id="101382" name="Picture 6" descr="txp_fig"/>
          <p:cNvPicPr>
            <a:picLocks noGrp="1" noChangeAspect="1" noChangeArrowheads="1"/>
          </p:cNvPicPr>
          <p:nvPr>
            <p:ph sz="half" idx="1"/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3025775" y="1981200"/>
            <a:ext cx="3886200" cy="844550"/>
          </a:xfrm>
          <a:noFill/>
          <a:ln/>
        </p:spPr>
      </p:pic>
      <p:pic>
        <p:nvPicPr>
          <p:cNvPr id="101386" name="Picture 10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3886200"/>
            <a:ext cx="583723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387" name="Picture 11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49425" y="5407025"/>
            <a:ext cx="6432550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13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13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8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AC135-4103-40E8-A20C-660C6F6901E0}" type="slidenum">
              <a:rPr lang="en-US"/>
              <a:pPr/>
              <a:t>9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of Bubble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Next we find an equation that describes the acceleration of a beer bubble.  </a:t>
            </a:r>
          </a:p>
          <a:p>
            <a:pPr>
              <a:lnSpc>
                <a:spcPct val="90000"/>
              </a:lnSpc>
            </a:pPr>
            <a:r>
              <a:rPr lang="en-US" sz="2400"/>
              <a:t>Recall </a:t>
            </a:r>
            <a:r>
              <a:rPr lang="en-US" sz="2400" i="1"/>
              <a:t>Newton's Law</a:t>
            </a:r>
            <a:r>
              <a:rPr lang="en-US" sz="2400"/>
              <a:t>:  F(t) = m(t) x''(t).  </a:t>
            </a:r>
          </a:p>
          <a:p>
            <a:pPr>
              <a:lnSpc>
                <a:spcPct val="90000"/>
              </a:lnSpc>
            </a:pPr>
            <a:r>
              <a:rPr lang="en-US" sz="2400"/>
              <a:t>There are three forces acting on the bubble at time t: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(a)  Buoyancy Force:  F</a:t>
            </a:r>
            <a:r>
              <a:rPr lang="en-US" sz="2000" baseline="-25000"/>
              <a:t>buoy </a:t>
            </a:r>
            <a:r>
              <a:rPr lang="en-US" sz="2000"/>
              <a:t>= g </a:t>
            </a:r>
            <a:r>
              <a:rPr lang="en-US" sz="2000">
                <a:sym typeface="Symbol" pitchFamily="18" charset="2"/>
              </a:rPr>
              <a:t></a:t>
            </a:r>
            <a:r>
              <a:rPr lang="en-US" sz="2000" baseline="-25000">
                <a:sym typeface="Symbol" pitchFamily="18" charset="2"/>
              </a:rPr>
              <a:t>beer</a:t>
            </a:r>
            <a:r>
              <a:rPr lang="en-US" sz="2000"/>
              <a:t> V(t)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(Weight of beer displaced by bubble. Archimedes, 250 B.C.)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(b) Fluid drag:  F</a:t>
            </a:r>
            <a:r>
              <a:rPr lang="en-US" sz="2000" baseline="-25000"/>
              <a:t>drag</a:t>
            </a:r>
            <a:r>
              <a:rPr lang="en-US" sz="2000"/>
              <a:t>= 4</a:t>
            </a:r>
            <a:r>
              <a:rPr lang="en-US" sz="2000">
                <a:sym typeface="Symbol" pitchFamily="18" charset="2"/>
              </a:rPr>
              <a:t></a:t>
            </a:r>
            <a:r>
              <a:rPr lang="en-US" sz="2000"/>
              <a:t> r(t) x'(t)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(Hadamard, 1911)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(c) Weight:  F</a:t>
            </a:r>
            <a:r>
              <a:rPr lang="en-US" sz="2000" baseline="-25000"/>
              <a:t>weight</a:t>
            </a:r>
            <a:r>
              <a:rPr lang="en-US" sz="2000"/>
              <a:t>= m(t)g = g </a:t>
            </a:r>
            <a:r>
              <a:rPr lang="en-US" sz="2000">
                <a:sym typeface="Symbol" pitchFamily="18" charset="2"/>
              </a:rPr>
              <a:t></a:t>
            </a:r>
            <a:r>
              <a:rPr lang="en-US" sz="2000" baseline="-25000">
                <a:sym typeface="Symbol" pitchFamily="18" charset="2"/>
              </a:rPr>
              <a:t>CO2</a:t>
            </a:r>
            <a:r>
              <a:rPr lang="en-US" sz="2000"/>
              <a:t>(t) V(t)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	(Newton?, 1665)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55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3}&#10;$$\rho_{CO_2}(t)=\frac{m(t)}{V(t)}=&#10;\frac{m_{CO_2}n(t)}{V(t)},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88"/>
  <p:tag name="BOXFONT" val="10"/>
  <p:tag name="BOXWRAP" val="False"/>
  <p:tag name="WORKAROUNDTRANSPARENCYBUG" val="False"/>
  <p:tag name="BITMAPFORMAT" val="pngmono"/>
  <p:tag name="DEBUGINTERACTIVE" val="True"/>
  <p:tag name="ORIGWIDTH" val="287"/>
  <p:tag name="PICTUREFILESIZE" val="2330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4}&#10;\beqn&#10;\rho_{CO_2}(t) = \frac{m_{CO_2}n(t)}{n(t)RT/P(t)}&#10;        = \frac{m_{CO_2}[P_{atm}-g \rho_{beer}]}{RT}.  \label{7}&#10;\eeqn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88"/>
  <p:tag name="BOXFONT" val="10"/>
  <p:tag name="BOXWRAP" val="False"/>
  <p:tag name="WORKAROUNDTRANSPARENCYBUG" val="False"/>
  <p:tag name="BITMAPFORMAT" val="pngmono"/>
  <p:tag name="DEBUGINTERACTIVE" val="True"/>
  <p:tag name="ORIGWIDTH" val="464"/>
  <p:tag name="PICTUREFILESIZE" val="3726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4}&#10;\beas&#10;x''(t) &amp; = &amp; g \left[\frac{\rho_{beer}RT}{m_{CO_2}[P_{atm}&#10;  -g \rho_{beer} x(t)]}-1\right]   \\&#10;       &amp;  &amp; - \frac{4\pi\eta x'(t)}{m_{CO_2} n(t)}&#10;    \left[\frac{3n(t)RT}{4\pi[P_{atm}-g \rho_{beer} x(t)]}&#10;    \right]^{1/3}.&#10;\eeas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88"/>
  <p:tag name="BOXFONT" val="10"/>
  <p:tag name="BOXWRAP" val="False"/>
  <p:tag name="WORKAROUNDTRANSPARENCYBUG" val="False"/>
  <p:tag name="BITMAPFORMAT" val="pngmono"/>
  <p:tag name="DEBUGINTERACTIVE" val="True"/>
  <p:tag name="ORIGWIDTH" val="481"/>
  <p:tag name="PICTUREFILESIZE" val="6252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5}&#10;\bear&#10;n'(t) &amp; = &amp; 4\pi K\left[\frac{3n(t)RT}&#10;    {4\pi[P_{atm}-g \rho_{beer} x(t)]} \right]^{2/3}, \\&#10;x'(t) &amp; = &amp;  y(t), \\&#10;y'(t) &amp; = &amp; g \left[\frac{\rho_{beer}RT}{m_{CO_2}[P_{atm}&#10;  -g \rho_{beer} x(t)]}-1\right]  \nonumber \\&#10;      &amp;  &amp; -\frac{4\pi\eta y(t)}{m_{CO_2} n(t)}&#10;    \left[\frac{3n(t)RT}{4\pi[P_{atm}-g \rho_{beer} x(t)]}&#10;    \right]^{1/3}.&#10;\eear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551"/>
  <p:tag name="BOXFONT" val="10"/>
  <p:tag name="BOXWRAP" val="False"/>
  <p:tag name="WORKAROUNDTRANSPARENCYBUG" val="False"/>
  <p:tag name="BITMAPFORMAT" val="pngmono"/>
  <p:tag name="DEBUGINTERACTIVE" val="True"/>
  <p:tag name="ORIGWIDTH" val="477"/>
  <p:tag name="PICTUREFILESIZE" val="10784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setcounter{equation}{0}&#10;\begin{equation}&#10;n'(t)=K4\pi[r(t)]^2.               \label{1}&#10;\end{equation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6"/>
  <p:tag name="BOXFONT" val="10"/>
  <p:tag name="BOXWRAP" val="False"/>
  <p:tag name="WORKAROUNDTRANSPARENCYBUG" val="False"/>
  <p:tag name="BITMAPFORMAT" val="pngmono"/>
  <p:tag name="DEBUGINTERACTIVE" val="True"/>
  <p:tag name="ORIGWIDTH" val="326"/>
  <p:tag name="PICTUREFILESIZE" val="1258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setcounter{equation}{1}&#10;\begin{equation}&#10;r(t)=\left[\frac{3 V(t)}{4\pi}\right]^{1/3}=&#10;    \left[\frac{3n(t)RT}{4\pi P(t)} \right]^{1/3},   \label{2}&#10;\end{equation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26"/>
  <p:tag name="BOXFONT" val="10"/>
  <p:tag name="BOXWRAP" val="False"/>
  <p:tag name="WORKAROUNDTRANSPARENCYBUG" val="False"/>
  <p:tag name="BITMAPFORMAT" val="pngmono"/>
  <p:tag name="DEBUGINTERACTIVE" val="True"/>
  <p:tag name="ORIGWIDTH" val="424"/>
  <p:tag name="PICTUREFILESIZE" val="3059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&#10;n'(t)=K4\pi\left[\frac{3n(t)RT}{4\pi P(t)} \right]^{2/3}.&#10;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38"/>
  <p:tag name="BOXFONT" val="10"/>
  <p:tag name="BOXWRAP" val="False"/>
  <p:tag name="WORKAROUNDTRANSPARENCYBUG" val="False"/>
  <p:tag name="BITMAPFORMAT" val="pngmono"/>
  <p:tag name="DEBUGINTERACTIVE" val="True"/>
  <p:tag name="ORIGWIDTH" val="267"/>
  <p:tag name="PICTUREFILESIZE" val="2172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$P(t)=P_{atm}+P_{fluid}=P_{atm}-g \rho_{beer} x(t)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38"/>
  <p:tag name="BOXFONT" val="10"/>
  <p:tag name="BOXWRAP" val="False"/>
  <p:tag name="WORKAROUNDTRANSPARENCYBUG" val="False"/>
  <p:tag name="BITMAPFORMAT" val="pngmono"/>
  <p:tag name="DEBUGINTERACTIVE" val="True"/>
  <p:tag name="ORIGWIDTH" val="401"/>
  <p:tag name="PICTUREFILESIZE" val="1846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setcounter{equation}{2}&#10;\begin{equation}&#10;n'(t)=K4\pi\left[\frac{3n(t)RT}&#10;    {4\pi[P_{atm}-g \rho_{beer} x(t)]} \right]^{2/3}.    \label{4}&#10;\end{equation}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41"/>
  <p:tag name="BOXFONT" val="10"/>
  <p:tag name="BOXWRAP" val="False"/>
  <p:tag name="WORKAROUNDTRANSPARENCYBUG" val="False"/>
  <p:tag name="BITMAPFORMAT" val="pngmono"/>
  <p:tag name="DEBUGINTERACTIVE" val="True"/>
  <p:tag name="ORIGWIDTH" val="442"/>
  <p:tag name="PICTUREFILESIZE" val="3202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3}&#10;\beas&#10;F(t) &amp; = &amp; F_{buoy}- F_{weight}-F_{drag}  \\&#10;     &amp; = &amp; g \rho_{beer} V(t)-g \rho_{CO_2}(t) V(t)-4\pi\eta r(t) x'(t) \\&#10;     &amp; = &amp; g \rho_{CO_2}(t) V(t)\left[\frac{\rho_{beer}}{\rho_{CO_2}(t)}-1\right]&#10;    - 4\pi\eta r(t) x'(t)&#10;\eeas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341"/>
  <p:tag name="BOXFONT" val="10"/>
  <p:tag name="BOXWRAP" val="False"/>
  <p:tag name="WORKAROUNDTRANSPARENCYBUG" val="False"/>
  <p:tag name="BITMAPFORMAT" val="pngmono"/>
  <p:tag name="DEBUGINTERACTIVE" val="True"/>
  <p:tag name="ORIGWIDTH" val="503"/>
  <p:tag name="PICTUREFILESIZE" val="7102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3}&#10;$$m(t)x''(t) = g \rho_{CO_2}(t) &#10;V(t)\left[\frac{\rho_{beer}}{\rho_{CO_2}(t)}-1\right]&#10; - 4\pi\eta r(t) x'(t).$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88"/>
  <p:tag name="BOXFONT" val="10"/>
  <p:tag name="BOXWRAP" val="False"/>
  <p:tag name="WORKAROUNDTRANSPARENCYBUG" val="False"/>
  <p:tag name="BITMAPFORMAT" val="pngmono"/>
  <p:tag name="DEBUGINTERACTIVE" val="True"/>
  <p:tag name="ORIGWIDTH" val="531"/>
  <p:tag name="PICTUREFILESIZE" val="3541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newcommand{\beqn}{\begin{equation}}&#10;\newcommand{\eeqn}{\end{equation}}&#10;\newcommand{\bear}{\begin{eqnarray}}&#10;\newcommand{\eear}{\end{eqnarray}}&#10;\newcommand{\beas}{\begin{eqnarray*}}&#10;\newcommand{\eeas}{\end{eqnarray*}}&#10;\newcommand{\bary}{\begin{array}}&#10;\newcommand{\eary}{\end{array}}&#10;\setcounter{equation}{3}&#10;\beqn&#10;x''(t) = g \left[\frac{\rho_{beer}}{\rho_{CO_2}(t)}-1\right]-&#10;\frac{4\pi\eta r(t) x'(t)}{m(t)}.                   \label{5}&#10;\eeqn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491"/>
  <p:tag name="BOXFONT" val="10"/>
  <p:tag name="BOXWRAP" val="False"/>
  <p:tag name="WORKAROUNDTRANSPARENCYBUG" val="False"/>
  <p:tag name="BITMAPFORMAT" val="pngmono"/>
  <p:tag name="DEBUGINTERACTIVE" val="True"/>
  <p:tag name="ORIGWIDTH" val="438"/>
  <p:tag name="PICTUREFILESIZE" val="30687"/>
</p:tagLst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181</TotalTime>
  <Words>833</Words>
  <Application>Microsoft Office PowerPoint</Application>
  <PresentationFormat>On-screen Show (4:3)</PresentationFormat>
  <Paragraphs>147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Blends</vt:lpstr>
      <vt:lpstr>Modeling Bubbles of Beer</vt:lpstr>
      <vt:lpstr>Overview</vt:lpstr>
      <vt:lpstr>Physical Observations</vt:lpstr>
      <vt:lpstr>What do we want to Model?</vt:lpstr>
      <vt:lpstr>Assumptions for our Model</vt:lpstr>
      <vt:lpstr>Amount of CO2 in Bubble</vt:lpstr>
      <vt:lpstr>Amount of CO2 in Bubble</vt:lpstr>
      <vt:lpstr>Amount of CO2 in Bubble</vt:lpstr>
      <vt:lpstr>Motion of Bubble</vt:lpstr>
      <vt:lpstr>Motion of Bubble</vt:lpstr>
      <vt:lpstr>Motion of Bubble</vt:lpstr>
      <vt:lpstr>Motion of Bubble</vt:lpstr>
      <vt:lpstr>Motion of Bubble</vt:lpstr>
      <vt:lpstr>Mathematical Model</vt:lpstr>
      <vt:lpstr>Parameters and Initial Data</vt:lpstr>
      <vt:lpstr>Parameters and Initial Data</vt:lpstr>
      <vt:lpstr>Testing our Model</vt:lpstr>
      <vt:lpstr>References</vt:lpstr>
    </vt:vector>
  </TitlesOfParts>
  <Company>BSU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Bubbles of Beer</dc:title>
  <dc:creator>Michael Karls</dc:creator>
  <cp:lastModifiedBy>User 1</cp:lastModifiedBy>
  <cp:revision>73</cp:revision>
  <dcterms:created xsi:type="dcterms:W3CDTF">2007-09-16T19:05:41Z</dcterms:created>
  <dcterms:modified xsi:type="dcterms:W3CDTF">2018-04-24T01:30:19Z</dcterms:modified>
</cp:coreProperties>
</file>