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0" d="100"/>
          <a:sy n="60" d="100"/>
        </p:scale>
        <p:origin x="-154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DE803B-4157-4846-87A0-DD8009CF9123}"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2129809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E803B-4157-4846-87A0-DD8009CF9123}"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3097024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E803B-4157-4846-87A0-DD8009CF9123}"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1125103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DE803B-4157-4846-87A0-DD8009CF9123}"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1548123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DE803B-4157-4846-87A0-DD8009CF9123}"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3991650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DE803B-4157-4846-87A0-DD8009CF9123}" type="datetimeFigureOut">
              <a:rPr lang="en-US" smtClean="0"/>
              <a:t>11/8/17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707658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DE803B-4157-4846-87A0-DD8009CF9123}" type="datetimeFigureOut">
              <a:rPr lang="en-US" smtClean="0"/>
              <a:t>11/8/17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595375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DE803B-4157-4846-87A0-DD8009CF9123}" type="datetimeFigureOut">
              <a:rPr lang="en-US" smtClean="0"/>
              <a:t>11/8/17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3846779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E803B-4157-4846-87A0-DD8009CF9123}" type="datetimeFigureOut">
              <a:rPr lang="en-US" smtClean="0"/>
              <a:t>11/8/17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4108706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DE803B-4157-4846-87A0-DD8009CF9123}" type="datetimeFigureOut">
              <a:rPr lang="en-US" smtClean="0"/>
              <a:t>11/8/17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1399629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DE803B-4157-4846-87A0-DD8009CF9123}" type="datetimeFigureOut">
              <a:rPr lang="en-US" smtClean="0"/>
              <a:t>11/8/17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64B43C-59DC-C341-83D9-82C8720669D7}" type="slidenum">
              <a:rPr lang="en-US" smtClean="0"/>
              <a:t>‹#›</a:t>
            </a:fld>
            <a:endParaRPr lang="en-US"/>
          </a:p>
        </p:txBody>
      </p:sp>
    </p:spTree>
    <p:extLst>
      <p:ext uri="{BB962C8B-B14F-4D97-AF65-F5344CB8AC3E}">
        <p14:creationId xmlns:p14="http://schemas.microsoft.com/office/powerpoint/2010/main" val="17368058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DE803B-4157-4846-87A0-DD8009CF9123}" type="datetimeFigureOut">
              <a:rPr lang="en-US" smtClean="0"/>
              <a:t>11/8/17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64B43C-59DC-C341-83D9-82C8720669D7}" type="slidenum">
              <a:rPr lang="en-US" smtClean="0"/>
              <a:t>‹#›</a:t>
            </a:fld>
            <a:endParaRPr lang="en-US"/>
          </a:p>
        </p:txBody>
      </p:sp>
    </p:spTree>
    <p:extLst>
      <p:ext uri="{BB962C8B-B14F-4D97-AF65-F5344CB8AC3E}">
        <p14:creationId xmlns:p14="http://schemas.microsoft.com/office/powerpoint/2010/main" val="3747666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73437"/>
            <a:ext cx="7772400" cy="1470025"/>
          </a:xfrm>
        </p:spPr>
        <p:txBody>
          <a:bodyPr>
            <a:normAutofit fontScale="90000"/>
          </a:bodyPr>
          <a:lstStyle/>
          <a:p>
            <a:pPr algn="l"/>
            <a:r>
              <a:rPr lang="en-US" b="1" dirty="0"/>
              <a:t>Amylase Copy Number and </a:t>
            </a:r>
            <a:r>
              <a:rPr lang="en-US" b="1" dirty="0" smtClean="0"/>
              <a:t>Diet, (</a:t>
            </a:r>
            <a:r>
              <a:rPr lang="en-US" sz="3300" b="1" dirty="0" smtClean="0"/>
              <a:t>modified </a:t>
            </a:r>
            <a:r>
              <a:rPr lang="en-US" sz="3300" b="1" dirty="0"/>
              <a:t>HHMI </a:t>
            </a:r>
            <a:r>
              <a:rPr lang="en-US" sz="3300" b="1" dirty="0" smtClean="0"/>
              <a:t>activity)</a:t>
            </a:r>
            <a:r>
              <a:rPr lang="en-US" dirty="0"/>
              <a:t> </a:t>
            </a:r>
            <a:br>
              <a:rPr lang="en-US" dirty="0"/>
            </a:br>
            <a:r>
              <a:rPr lang="en-US" dirty="0"/>
              <a:t/>
            </a:r>
            <a:br>
              <a:rPr lang="en-US" dirty="0"/>
            </a:br>
            <a:endParaRPr lang="en-US" dirty="0"/>
          </a:p>
        </p:txBody>
      </p:sp>
      <p:sp>
        <p:nvSpPr>
          <p:cNvPr id="3" name="Subtitle 2"/>
          <p:cNvSpPr>
            <a:spLocks noGrp="1"/>
          </p:cNvSpPr>
          <p:nvPr>
            <p:ph type="subTitle" idx="1"/>
          </p:nvPr>
        </p:nvSpPr>
        <p:spPr>
          <a:xfrm>
            <a:off x="749300" y="4335462"/>
            <a:ext cx="7708900" cy="2038350"/>
          </a:xfrm>
        </p:spPr>
        <p:txBody>
          <a:bodyPr>
            <a:normAutofit/>
          </a:bodyPr>
          <a:lstStyle/>
          <a:p>
            <a:pPr algn="l"/>
            <a:r>
              <a:rPr lang="en-US" sz="2600" dirty="0"/>
              <a:t>Ruth </a:t>
            </a:r>
            <a:r>
              <a:rPr lang="en-US" sz="2600" dirty="0" err="1"/>
              <a:t>Buskirk</a:t>
            </a:r>
            <a:r>
              <a:rPr lang="en-US" sz="2600" dirty="0"/>
              <a:t>, Ph.D., University of Texas at Austin</a:t>
            </a:r>
          </a:p>
          <a:p>
            <a:pPr algn="l"/>
            <a:r>
              <a:rPr lang="en-US" sz="2600" dirty="0"/>
              <a:t>Kristin Harvey, Ph.D., University of Texas at Austin</a:t>
            </a:r>
          </a:p>
          <a:p>
            <a:pPr algn="l"/>
            <a:r>
              <a:rPr lang="en-US" sz="2600" dirty="0"/>
              <a:t>Rebecca Orr, Ph. D., Collin College</a:t>
            </a:r>
            <a:r>
              <a:rPr lang="en-US" sz="2600" dirty="0" smtClean="0">
                <a:effectLst/>
              </a:rPr>
              <a:t> </a:t>
            </a:r>
            <a:endParaRPr lang="en-US" sz="2600" dirty="0"/>
          </a:p>
        </p:txBody>
      </p:sp>
    </p:spTree>
    <p:extLst>
      <p:ext uri="{BB962C8B-B14F-4D97-AF65-F5344CB8AC3E}">
        <p14:creationId xmlns:p14="http://schemas.microsoft.com/office/powerpoint/2010/main" val="1259617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261" y="542964"/>
            <a:ext cx="8229600" cy="1143000"/>
          </a:xfrm>
        </p:spPr>
        <p:txBody>
          <a:bodyPr>
            <a:noAutofit/>
          </a:bodyPr>
          <a:lstStyle/>
          <a:p>
            <a:pPr algn="l"/>
            <a:r>
              <a:rPr lang="en-US" sz="3000" dirty="0" smtClean="0"/>
              <a:t>How does the distribution of gene frequencies compare in each population?</a:t>
            </a:r>
            <a:br>
              <a:rPr lang="en-US" sz="3000" dirty="0" smtClean="0"/>
            </a:br>
            <a:endParaRPr lang="en-US" sz="3000" dirty="0"/>
          </a:p>
        </p:txBody>
      </p:sp>
      <p:pic>
        <p:nvPicPr>
          <p:cNvPr id="10" name="Picture 9" descr="amylas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695" y="1579041"/>
            <a:ext cx="7485069" cy="4919128"/>
          </a:xfrm>
          <a:prstGeom prst="rect">
            <a:avLst/>
          </a:prstGeom>
        </p:spPr>
      </p:pic>
    </p:spTree>
    <p:extLst>
      <p:ext uri="{BB962C8B-B14F-4D97-AF65-F5344CB8AC3E}">
        <p14:creationId xmlns:p14="http://schemas.microsoft.com/office/powerpoint/2010/main" val="14847504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146"/>
            <a:ext cx="8229600" cy="1143000"/>
          </a:xfrm>
        </p:spPr>
        <p:txBody>
          <a:bodyPr>
            <a:noAutofit/>
          </a:bodyPr>
          <a:lstStyle/>
          <a:p>
            <a:pPr lvl="0" algn="l">
              <a:spcBef>
                <a:spcPts val="0"/>
              </a:spcBef>
            </a:pPr>
            <a:r>
              <a:rPr lang="en-US" sz="2600" dirty="0" smtClean="0"/>
              <a:t>Is there a relationship between the number of AMY1 gene copies and the type of diet (high-starch or low-starch) of a population? </a:t>
            </a:r>
            <a:br>
              <a:rPr lang="en-US" sz="2600" dirty="0" smtClean="0"/>
            </a:br>
            <a:r>
              <a:rPr lang="en-US" sz="2600" dirty="0" smtClean="0"/>
              <a:t>Does your conclusion support or nullify your hypothesis?</a:t>
            </a:r>
            <a:br>
              <a:rPr lang="en-US" sz="2600" dirty="0" smtClean="0"/>
            </a:br>
            <a:endParaRPr lang="en-US" sz="2600" dirty="0"/>
          </a:p>
        </p:txBody>
      </p:sp>
      <p:pic>
        <p:nvPicPr>
          <p:cNvPr id="6" name="Picture 5" descr="amylas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032" y="1975281"/>
            <a:ext cx="7268638" cy="4776891"/>
          </a:xfrm>
          <a:prstGeom prst="rect">
            <a:avLst/>
          </a:prstGeom>
        </p:spPr>
      </p:pic>
    </p:spTree>
    <p:extLst>
      <p:ext uri="{BB962C8B-B14F-4D97-AF65-F5344CB8AC3E}">
        <p14:creationId xmlns:p14="http://schemas.microsoft.com/office/powerpoint/2010/main" val="2030200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839657"/>
          </a:xfrm>
        </p:spPr>
        <p:txBody>
          <a:bodyPr>
            <a:normAutofit fontScale="25000" lnSpcReduction="20000"/>
          </a:bodyPr>
          <a:lstStyle/>
          <a:p>
            <a:pPr marL="0" indent="0">
              <a:buNone/>
            </a:pPr>
            <a:r>
              <a:rPr lang="en-US" sz="9600" i="1" dirty="0"/>
              <a:t>Reflection</a:t>
            </a:r>
            <a:endParaRPr lang="en-US" sz="9600" dirty="0"/>
          </a:p>
          <a:p>
            <a:pPr marL="0" indent="0">
              <a:buNone/>
            </a:pPr>
            <a:r>
              <a:rPr lang="en-US" sz="9600" dirty="0"/>
              <a:t> </a:t>
            </a:r>
          </a:p>
          <a:p>
            <a:r>
              <a:rPr lang="en-US" sz="9600" dirty="0" smtClean="0"/>
              <a:t>State </a:t>
            </a:r>
            <a:r>
              <a:rPr lang="en-US" sz="9600" dirty="0"/>
              <a:t>one thing you learned about using excel to calculate descriptive statistics in this exercise</a:t>
            </a:r>
            <a:r>
              <a:rPr lang="en-US" sz="9600" dirty="0" smtClean="0"/>
              <a:t>.</a:t>
            </a:r>
            <a:endParaRPr lang="en-US" sz="9600" dirty="0"/>
          </a:p>
          <a:p>
            <a:pPr marL="0" indent="0">
              <a:buNone/>
            </a:pPr>
            <a:r>
              <a:rPr lang="en-US" sz="9600" dirty="0"/>
              <a:t> </a:t>
            </a:r>
          </a:p>
          <a:p>
            <a:r>
              <a:rPr lang="en-US" sz="9600" dirty="0" smtClean="0"/>
              <a:t>Write </a:t>
            </a:r>
            <a:r>
              <a:rPr lang="en-US" sz="9600" dirty="0"/>
              <a:t>a specific statement of one way measuring mean, median, and standard deviation values can be used</a:t>
            </a:r>
            <a:r>
              <a:rPr lang="en-US" sz="9600" dirty="0" smtClean="0"/>
              <a:t>.</a:t>
            </a:r>
            <a:endParaRPr lang="en-US" sz="9600" dirty="0"/>
          </a:p>
          <a:p>
            <a:pPr marL="0" indent="0">
              <a:buNone/>
            </a:pPr>
            <a:r>
              <a:rPr lang="en-US" sz="9600" dirty="0"/>
              <a:t> </a:t>
            </a:r>
          </a:p>
          <a:p>
            <a:r>
              <a:rPr lang="en-US" sz="9600" dirty="0" smtClean="0"/>
              <a:t>State </a:t>
            </a:r>
            <a:r>
              <a:rPr lang="en-US" sz="9600" dirty="0"/>
              <a:t>one thing you learned about visualizing data using a histogram in this exercise.</a:t>
            </a:r>
          </a:p>
          <a:p>
            <a:pPr marL="0" indent="0">
              <a:buNone/>
            </a:pPr>
            <a:r>
              <a:rPr lang="en-US" sz="9600" dirty="0"/>
              <a:t> </a:t>
            </a:r>
          </a:p>
          <a:p>
            <a:r>
              <a:rPr lang="en-US" sz="9600" dirty="0" smtClean="0"/>
              <a:t>For </a:t>
            </a:r>
            <a:r>
              <a:rPr lang="en-US" sz="9600" dirty="0"/>
              <a:t>you, what was the most difficult thing about this exercise?</a:t>
            </a:r>
          </a:p>
          <a:p>
            <a:endParaRPr lang="en-US" dirty="0"/>
          </a:p>
        </p:txBody>
      </p:sp>
    </p:spTree>
    <p:extLst>
      <p:ext uri="{BB962C8B-B14F-4D97-AF65-F5344CB8AC3E}">
        <p14:creationId xmlns:p14="http://schemas.microsoft.com/office/powerpoint/2010/main" val="151473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Starch in Human Diets</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a:t>Starch, a plant polysaccharide composed of many building blocks of glucose, is a high-energy component of foods found in nature. As early humans transitioned </a:t>
            </a:r>
            <a:r>
              <a:rPr lang="en-US" dirty="0" smtClean="0"/>
              <a:t>from hunting </a:t>
            </a:r>
            <a:r>
              <a:rPr lang="en-US" dirty="0"/>
              <a:t>and gathering to more agrarian lifestyles, their diets changed to include more high starch foods. Some cultures incorporated more starch into their diets than others, and those cultural differences in human populations are still present in some cultures today. </a:t>
            </a:r>
          </a:p>
        </p:txBody>
      </p:sp>
    </p:spTree>
    <p:extLst>
      <p:ext uri="{BB962C8B-B14F-4D97-AF65-F5344CB8AC3E}">
        <p14:creationId xmlns:p14="http://schemas.microsoft.com/office/powerpoint/2010/main" val="2212531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Salivary Amylase</a:t>
            </a:r>
            <a:endParaRPr lang="en-US" dirty="0"/>
          </a:p>
        </p:txBody>
      </p:sp>
      <p:sp>
        <p:nvSpPr>
          <p:cNvPr id="3" name="Content Placeholder 2"/>
          <p:cNvSpPr>
            <a:spLocks noGrp="1"/>
          </p:cNvSpPr>
          <p:nvPr>
            <p:ph idx="1"/>
          </p:nvPr>
        </p:nvSpPr>
        <p:spPr>
          <a:xfrm>
            <a:off x="457200" y="1600200"/>
            <a:ext cx="8229600" cy="4908550"/>
          </a:xfrm>
        </p:spPr>
        <p:txBody>
          <a:bodyPr>
            <a:normAutofit fontScale="92500" lnSpcReduction="20000"/>
          </a:bodyPr>
          <a:lstStyle/>
          <a:p>
            <a:r>
              <a:rPr lang="en-US" dirty="0"/>
              <a:t>The gene that encodes salivary amylase (AMY1) is somewhat unique, as most humans have more than one diploid copy of the gene; in fact the number of copies ranges from 2 to 15. </a:t>
            </a:r>
            <a:endParaRPr lang="en-US" dirty="0" smtClean="0"/>
          </a:p>
          <a:p>
            <a:r>
              <a:rPr lang="en-US" dirty="0" smtClean="0"/>
              <a:t>The </a:t>
            </a:r>
            <a:r>
              <a:rPr lang="en-US" dirty="0"/>
              <a:t>authors of the paper from which this data was taken investigated whether there is a correlation between the number of AMY1 gene copies and the type of diet (high-starch or low-starch) of a population. A correlation would indicate that having more copies of the AMY1 gene provides a selective advantage, allowing individuals to break down starch more efficiently. </a:t>
            </a:r>
          </a:p>
        </p:txBody>
      </p:sp>
    </p:spTree>
    <p:extLst>
      <p:ext uri="{BB962C8B-B14F-4D97-AF65-F5344CB8AC3E}">
        <p14:creationId xmlns:p14="http://schemas.microsoft.com/office/powerpoint/2010/main" val="1798926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Descriptive Statistics</a:t>
            </a:r>
            <a:endParaRPr lang="en-US" dirty="0"/>
          </a:p>
        </p:txBody>
      </p:sp>
      <p:sp>
        <p:nvSpPr>
          <p:cNvPr id="3" name="Content Placeholder 2"/>
          <p:cNvSpPr>
            <a:spLocks noGrp="1"/>
          </p:cNvSpPr>
          <p:nvPr>
            <p:ph idx="1"/>
          </p:nvPr>
        </p:nvSpPr>
        <p:spPr/>
        <p:txBody>
          <a:bodyPr>
            <a:normAutofit/>
          </a:bodyPr>
          <a:lstStyle/>
          <a:p>
            <a:r>
              <a:rPr lang="en-US" dirty="0" smtClean="0"/>
              <a:t>Sample size: </a:t>
            </a:r>
            <a:r>
              <a:rPr lang="en-US" dirty="0"/>
              <a:t>The sample size (</a:t>
            </a:r>
            <a:r>
              <a:rPr lang="en-US" dirty="0" smtClean="0"/>
              <a:t>n) is calculated </a:t>
            </a:r>
            <a:r>
              <a:rPr lang="en-US" dirty="0"/>
              <a:t>for each population by counting the number of </a:t>
            </a:r>
            <a:r>
              <a:rPr lang="en-US" dirty="0" smtClean="0"/>
              <a:t>individuals.</a:t>
            </a:r>
          </a:p>
          <a:p>
            <a:pPr marL="0" indent="0">
              <a:buNone/>
            </a:pPr>
            <a:endParaRPr lang="en-US" dirty="0" smtClean="0"/>
          </a:p>
          <a:p>
            <a:r>
              <a:rPr lang="en-US" dirty="0" smtClean="0"/>
              <a:t>Mean: The mean (average) is </a:t>
            </a:r>
            <a:r>
              <a:rPr lang="en-US" dirty="0"/>
              <a:t>calculated by summing all the data points in a data set (ΣX) and then dividing this number by the total number of data </a:t>
            </a:r>
            <a:r>
              <a:rPr lang="en-US" dirty="0" smtClean="0"/>
              <a:t>points</a:t>
            </a:r>
            <a:r>
              <a:rPr lang="en-US" dirty="0"/>
              <a:t>.</a:t>
            </a:r>
            <a:endParaRPr lang="en-US" dirty="0" smtClean="0"/>
          </a:p>
          <a:p>
            <a:endParaRPr lang="en-US" dirty="0"/>
          </a:p>
        </p:txBody>
      </p:sp>
    </p:spTree>
    <p:extLst>
      <p:ext uri="{BB962C8B-B14F-4D97-AF65-F5344CB8AC3E}">
        <p14:creationId xmlns:p14="http://schemas.microsoft.com/office/powerpoint/2010/main" val="3965394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t>Using a complete sentence, write a statement that compares the high-starch and low-starch population, indicating in which population the average number of AMY1 gene copies is higher. </a:t>
            </a:r>
          </a:p>
          <a:p>
            <a:pPr marL="0" indent="0">
              <a:buNone/>
            </a:pPr>
            <a:r>
              <a:rPr lang="en-US" dirty="0" smtClean="0"/>
              <a:t> </a:t>
            </a:r>
          </a:p>
          <a:p>
            <a:r>
              <a:rPr lang="en-US" dirty="0"/>
              <a:t>What question can this data </a:t>
            </a:r>
            <a:r>
              <a:rPr lang="en-US" dirty="0" smtClean="0"/>
              <a:t>help </a:t>
            </a:r>
            <a:r>
              <a:rPr lang="en-US" dirty="0"/>
              <a:t>to answer?</a:t>
            </a:r>
          </a:p>
          <a:p>
            <a:pPr marL="0" indent="0">
              <a:buNone/>
            </a:pPr>
            <a:r>
              <a:rPr lang="en-US" dirty="0" smtClean="0"/>
              <a:t> </a:t>
            </a:r>
          </a:p>
          <a:p>
            <a:r>
              <a:rPr lang="en-US" dirty="0" smtClean="0"/>
              <a:t>State a hypothesis that accounts for the difference in AMY1 gene copy number in populations having high-starch vs. low-starch diets.</a:t>
            </a:r>
          </a:p>
        </p:txBody>
      </p:sp>
    </p:spTree>
    <p:extLst>
      <p:ext uri="{BB962C8B-B14F-4D97-AF65-F5344CB8AC3E}">
        <p14:creationId xmlns:p14="http://schemas.microsoft.com/office/powerpoint/2010/main" val="3952684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03800"/>
          </a:xfrm>
        </p:spPr>
        <p:txBody>
          <a:bodyPr>
            <a:normAutofit fontScale="85000" lnSpcReduction="20000"/>
          </a:bodyPr>
          <a:lstStyle/>
          <a:p>
            <a:r>
              <a:rPr lang="en-US" dirty="0" smtClean="0"/>
              <a:t>Median: </a:t>
            </a:r>
            <a:r>
              <a:rPr lang="en-US" dirty="0"/>
              <a:t>When the data are ordered from the largest to the smallest, the median is the midpoint of the data. It is not distorted by extreme values, or even when the distribution is not normal. For this reason, it may be more useful for you to use the median as the main descriptive statistic for a sample of data in which some of the measurements are extremely large or extremely </a:t>
            </a:r>
            <a:r>
              <a:rPr lang="en-US" dirty="0" smtClean="0"/>
              <a:t>small.</a:t>
            </a:r>
          </a:p>
          <a:p>
            <a:pPr marL="0" indent="0">
              <a:buNone/>
            </a:pPr>
            <a:endParaRPr lang="en-US" dirty="0" smtClean="0"/>
          </a:p>
          <a:p>
            <a:r>
              <a:rPr lang="en-US" dirty="0"/>
              <a:t>Compare the mean and median for each population. Which value best describes the center of the data distribution (the central tendency) for each population</a:t>
            </a:r>
            <a:r>
              <a:rPr lang="en-US" dirty="0" smtClean="0"/>
              <a:t>?</a:t>
            </a:r>
            <a:endParaRPr lang="en-US" dirty="0"/>
          </a:p>
        </p:txBody>
      </p:sp>
    </p:spTree>
    <p:extLst>
      <p:ext uri="{BB962C8B-B14F-4D97-AF65-F5344CB8AC3E}">
        <p14:creationId xmlns:p14="http://schemas.microsoft.com/office/powerpoint/2010/main" val="2737053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08550"/>
          </a:xfrm>
        </p:spPr>
        <p:txBody>
          <a:bodyPr>
            <a:normAutofit fontScale="85000" lnSpcReduction="10000"/>
          </a:bodyPr>
          <a:lstStyle/>
          <a:p>
            <a:r>
              <a:rPr lang="en-US" dirty="0"/>
              <a:t>Variability describes the extent to which numbers in a data set diverge from the central tendency. It is a measure of how “spread out” the data are. The standard deviation is the most widely used measure of variability. The sample standard deviation (s) is essentially the average of the deviation between each measurement in the sample and the sample mean (𝑥). The sample standard deviation estimates the standard deviation in the larger population</a:t>
            </a:r>
            <a:r>
              <a:rPr lang="en-US" dirty="0" smtClean="0"/>
              <a:t>.</a:t>
            </a:r>
          </a:p>
          <a:p>
            <a:pPr marL="0" indent="0">
              <a:buNone/>
            </a:pPr>
            <a:endParaRPr lang="en-US" dirty="0" smtClean="0"/>
          </a:p>
          <a:p>
            <a:r>
              <a:rPr lang="en-US" dirty="0"/>
              <a:t>Which population has more variation around the mean</a:t>
            </a:r>
            <a:r>
              <a:rPr lang="en-US" dirty="0" smtClean="0"/>
              <a:t>?</a:t>
            </a:r>
            <a:endParaRPr lang="en-US" dirty="0"/>
          </a:p>
          <a:p>
            <a:endParaRPr lang="en-US" dirty="0"/>
          </a:p>
        </p:txBody>
      </p:sp>
    </p:spTree>
    <p:extLst>
      <p:ext uri="{BB962C8B-B14F-4D97-AF65-F5344CB8AC3E}">
        <p14:creationId xmlns:p14="http://schemas.microsoft.com/office/powerpoint/2010/main" val="3854454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histogram is a graph of frequency distribution. It graphs how many data points fall between a range of values. It is a very useful graph for illustrating data distribution, and allows you to visualize the distribution of the data for high-starch vs. low-starch populations. </a:t>
            </a:r>
          </a:p>
        </p:txBody>
      </p:sp>
    </p:spTree>
    <p:extLst>
      <p:ext uri="{BB962C8B-B14F-4D97-AF65-F5344CB8AC3E}">
        <p14:creationId xmlns:p14="http://schemas.microsoft.com/office/powerpoint/2010/main" val="27414418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0213"/>
            <a:ext cx="8229600" cy="1143000"/>
          </a:xfrm>
        </p:spPr>
        <p:txBody>
          <a:bodyPr>
            <a:normAutofit fontScale="90000"/>
          </a:bodyPr>
          <a:lstStyle/>
          <a:p>
            <a:pPr lvl="0" algn="l"/>
            <a:r>
              <a:rPr lang="en-US" sz="3300" dirty="0" smtClean="0"/>
              <a:t>How do the centers of each population compare with each other?</a:t>
            </a:r>
            <a:r>
              <a:rPr lang="en-US" dirty="0" smtClean="0"/>
              <a:t/>
            </a:r>
            <a:br>
              <a:rPr lang="en-US" dirty="0" smtClean="0"/>
            </a:br>
            <a:endParaRPr lang="en-US" dirty="0"/>
          </a:p>
        </p:txBody>
      </p:sp>
      <p:pic>
        <p:nvPicPr>
          <p:cNvPr id="6" name="Picture 5" descr="amylas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359" y="1552400"/>
            <a:ext cx="7912105" cy="5199773"/>
          </a:xfrm>
          <a:prstGeom prst="rect">
            <a:avLst/>
          </a:prstGeom>
        </p:spPr>
      </p:pic>
    </p:spTree>
    <p:extLst>
      <p:ext uri="{BB962C8B-B14F-4D97-AF65-F5344CB8AC3E}">
        <p14:creationId xmlns:p14="http://schemas.microsoft.com/office/powerpoint/2010/main" val="49624050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TotalTime>
  <Words>629</Words>
  <Application>Microsoft Macintosh PowerPoint</Application>
  <PresentationFormat>On-screen Show (4:3)</PresentationFormat>
  <Paragraphs>37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Amylase Copy Number and Diet, (modified HHMI activity)   </vt:lpstr>
      <vt:lpstr>Starch in Human Diets</vt:lpstr>
      <vt:lpstr>Salivary Amylase</vt:lpstr>
      <vt:lpstr>Exploring Descriptive Statistics</vt:lpstr>
      <vt:lpstr>PowerPoint Presentation</vt:lpstr>
      <vt:lpstr>PowerPoint Presentation</vt:lpstr>
      <vt:lpstr>PowerPoint Presentation</vt:lpstr>
      <vt:lpstr>PowerPoint Presentation</vt:lpstr>
      <vt:lpstr>How do the centers of each population compare with each other? </vt:lpstr>
      <vt:lpstr>How does the distribution of gene frequencies compare in each population? </vt:lpstr>
      <vt:lpstr>Is there a relationship between the number of AMY1 gene copies and the type of diet (high-starch or low-starch) of a population?  Does your conclusion support or nullify your hypothesis? </vt:lpstr>
      <vt:lpstr>PowerPoint Presentation</vt:lpstr>
    </vt:vector>
  </TitlesOfParts>
  <Company>Collin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Amylase Copy Number and Diet, modified from HHMI activity for Higher Ed    </dc:title>
  <dc:creator>Rebecca Orr</dc:creator>
  <cp:lastModifiedBy>Rebecca Orr</cp:lastModifiedBy>
  <cp:revision>8</cp:revision>
  <dcterms:created xsi:type="dcterms:W3CDTF">2017-10-20T15:11:19Z</dcterms:created>
  <dcterms:modified xsi:type="dcterms:W3CDTF">2017-11-08T19:39:31Z</dcterms:modified>
</cp:coreProperties>
</file>