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31"/>
  </p:notesMasterIdLst>
  <p:sldIdLst>
    <p:sldId id="256" r:id="rId2"/>
    <p:sldId id="257" r:id="rId3"/>
    <p:sldId id="261" r:id="rId4"/>
    <p:sldId id="267" r:id="rId5"/>
    <p:sldId id="268" r:id="rId6"/>
    <p:sldId id="283" r:id="rId7"/>
    <p:sldId id="269" r:id="rId8"/>
    <p:sldId id="298" r:id="rId9"/>
    <p:sldId id="273" r:id="rId10"/>
    <p:sldId id="286" r:id="rId11"/>
    <p:sldId id="275" r:id="rId12"/>
    <p:sldId id="272" r:id="rId13"/>
    <p:sldId id="270" r:id="rId14"/>
    <p:sldId id="263" r:id="rId15"/>
    <p:sldId id="300" r:id="rId16"/>
    <p:sldId id="281" r:id="rId17"/>
    <p:sldId id="301" r:id="rId18"/>
    <p:sldId id="297" r:id="rId19"/>
    <p:sldId id="293" r:id="rId20"/>
    <p:sldId id="284" r:id="rId21"/>
    <p:sldId id="258" r:id="rId22"/>
    <p:sldId id="302" r:id="rId23"/>
    <p:sldId id="259" r:id="rId24"/>
    <p:sldId id="299" r:id="rId25"/>
    <p:sldId id="289" r:id="rId26"/>
    <p:sldId id="292" r:id="rId27"/>
    <p:sldId id="290" r:id="rId28"/>
    <p:sldId id="271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elissa Csikari" initials="MMC [7]" lastIdx="1" clrIdx="6">
    <p:extLst/>
  </p:cmAuthor>
  <p:cmAuthor id="1" name="Melissa Csikari" initials="MMC" lastIdx="1" clrIdx="0">
    <p:extLst/>
  </p:cmAuthor>
  <p:cmAuthor id="8" name="Melissa Csikari" initials="MMC [8]" lastIdx="1" clrIdx="7">
    <p:extLst/>
  </p:cmAuthor>
  <p:cmAuthor id="2" name="Melissa Csikari" initials="MMC [2]" lastIdx="1" clrIdx="1">
    <p:extLst/>
  </p:cmAuthor>
  <p:cmAuthor id="9" name="Melissa Csikari" initials="MMC [9]" lastIdx="1" clrIdx="8">
    <p:extLst/>
  </p:cmAuthor>
  <p:cmAuthor id="3" name="Melissa Csikari" initials="MMC [3]" lastIdx="1" clrIdx="2">
    <p:extLst/>
  </p:cmAuthor>
  <p:cmAuthor id="10" name="Melissa Csikari" initials="MMC [10]" lastIdx="1" clrIdx="9">
    <p:extLst/>
  </p:cmAuthor>
  <p:cmAuthor id="4" name="Melissa Csikari" initials="MMC [4]" lastIdx="1" clrIdx="3">
    <p:extLst/>
  </p:cmAuthor>
  <p:cmAuthor id="11" name="Rebecca Orr" initials="" lastIdx="0" clrIdx="10"/>
  <p:cmAuthor id="5" name="Melissa Csikari" initials="MMC [5]" lastIdx="1" clrIdx="4">
    <p:extLst/>
  </p:cmAuthor>
  <p:cmAuthor id="6" name="Melissa Csikari" initials="MM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7"/>
    <p:restoredTop sz="91458"/>
  </p:normalViewPr>
  <p:slideViewPr>
    <p:cSldViewPr snapToGrid="0" snapToObjects="1">
      <p:cViewPr varScale="1">
        <p:scale>
          <a:sx n="82" d="100"/>
          <a:sy n="82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variable 2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16.0</c:v>
                </c:pt>
                <c:pt idx="4">
                  <c:v>20.0</c:v>
                </c:pt>
                <c:pt idx="5">
                  <c:v>24.0</c:v>
                </c:pt>
                <c:pt idx="6">
                  <c:v>28.0</c:v>
                </c:pt>
                <c:pt idx="7">
                  <c:v>32.0</c:v>
                </c:pt>
                <c:pt idx="8">
                  <c:v>36.0</c:v>
                </c:pt>
                <c:pt idx="9">
                  <c:v>40.0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774760"/>
        <c:axId val="-2140848136"/>
      </c:scatterChart>
      <c:valAx>
        <c:axId val="-2117774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0848136"/>
        <c:crosses val="autoZero"/>
        <c:crossBetween val="midCat"/>
      </c:valAx>
      <c:valAx>
        <c:axId val="-2140848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77747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9.0</c:v>
                </c:pt>
                <c:pt idx="2">
                  <c:v>4.0</c:v>
                </c:pt>
                <c:pt idx="3">
                  <c:v>2.0</c:v>
                </c:pt>
                <c:pt idx="4">
                  <c:v>9.0</c:v>
                </c:pt>
                <c:pt idx="5">
                  <c:v>4.0</c:v>
                </c:pt>
                <c:pt idx="6">
                  <c:v>7.0</c:v>
                </c:pt>
                <c:pt idx="7">
                  <c:v>2.0</c:v>
                </c:pt>
                <c:pt idx="8">
                  <c:v>5.0</c:v>
                </c:pt>
                <c:pt idx="9">
                  <c:v>8.0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5.0</c:v>
                </c:pt>
                <c:pt idx="1">
                  <c:v>6.0</c:v>
                </c:pt>
                <c:pt idx="2">
                  <c:v>9.0</c:v>
                </c:pt>
                <c:pt idx="3">
                  <c:v>10.0</c:v>
                </c:pt>
                <c:pt idx="4">
                  <c:v>10.0</c:v>
                </c:pt>
                <c:pt idx="5">
                  <c:v>3.0</c:v>
                </c:pt>
                <c:pt idx="6">
                  <c:v>8.0</c:v>
                </c:pt>
                <c:pt idx="7">
                  <c:v>7.0</c:v>
                </c:pt>
                <c:pt idx="8">
                  <c:v>4.0</c:v>
                </c:pt>
                <c:pt idx="9">
                  <c:v>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039272"/>
        <c:axId val="-2088036312"/>
      </c:scatterChart>
      <c:valAx>
        <c:axId val="-2088039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8036312"/>
        <c:crosses val="autoZero"/>
        <c:crossBetween val="midCat"/>
      </c:valAx>
      <c:valAx>
        <c:axId val="-2088036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80392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453978317572"/>
          <c:y val="0.10660592733153"/>
          <c:w val="0.732391804216111"/>
          <c:h val="0.7078757065931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Sheet1!$A$2:$A$14</c:f>
              <c:numCache>
                <c:formatCode>General</c:formatCode>
                <c:ptCount val="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13.0</c:v>
                </c:pt>
                <c:pt idx="1">
                  <c:v>12.0</c:v>
                </c:pt>
                <c:pt idx="2">
                  <c:v>11.0</c:v>
                </c:pt>
                <c:pt idx="3">
                  <c:v>10.0</c:v>
                </c:pt>
                <c:pt idx="4">
                  <c:v>9.0</c:v>
                </c:pt>
                <c:pt idx="5">
                  <c:v>8.0</c:v>
                </c:pt>
                <c:pt idx="6">
                  <c:v>7.0</c:v>
                </c:pt>
                <c:pt idx="7">
                  <c:v>6.0</c:v>
                </c:pt>
                <c:pt idx="8">
                  <c:v>5.0</c:v>
                </c:pt>
                <c:pt idx="9">
                  <c:v>4.0</c:v>
                </c:pt>
                <c:pt idx="10">
                  <c:v>3.0</c:v>
                </c:pt>
                <c:pt idx="11">
                  <c:v>2.0</c:v>
                </c:pt>
                <c:pt idx="12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321208"/>
        <c:axId val="-2116769176"/>
      </c:scatterChart>
      <c:valAx>
        <c:axId val="-2116321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6769176"/>
        <c:crosses val="autoZero"/>
        <c:crossBetween val="midCat"/>
      </c:valAx>
      <c:valAx>
        <c:axId val="-2116769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3212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17-10-03T08:56:34.842" idx="1">
    <p:pos x="10" y="10"/>
    <p:text>What's supposed to be happening here?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7-10-03T08:57:39.011" idx="1">
    <p:pos x="10" y="10"/>
    <p:text>Are you going to discuss correlation vs. causation?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D3BE-225B-1D48-9F49-7E03A24ED5A7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31109-2A19-5D4B-B9A8-E00A8732D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4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r.cancer.gov" TargetMode="External"/><Relationship Id="rId4" Type="http://schemas.openxmlformats.org/officeDocument/2006/relationships/hyperlink" Target="http://www.cancer.or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greater the number of stem cell divisions (and therefore greater amount of DNA replication) over a person’s lifetime, the greater the overall risk of cancer in that tissue.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Spearman’s rho yields</a:t>
            </a:r>
            <a:r>
              <a:rPr lang="en-US" baseline="0" dirty="0" smtClean="0"/>
              <a:t> same result- raw data or log-transformed, since this test simply ranks the values from high to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6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www.cancer.gov</a:t>
            </a:r>
            <a:r>
              <a:rPr lang="en-US" dirty="0" smtClean="0"/>
              <a:t>/types/pancreatic/patient/</a:t>
            </a:r>
            <a:r>
              <a:rPr lang="en-US" dirty="0" err="1" smtClean="0"/>
              <a:t>pnet</a:t>
            </a:r>
            <a:r>
              <a:rPr lang="en-US" dirty="0" smtClean="0"/>
              <a:t>-treatment-pdq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0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National Cancer Institute, Surveillance, Epidemiology, and End Results Program; </a:t>
            </a:r>
            <a:r>
              <a:rPr lang="en-US" sz="1200" dirty="0" smtClean="0">
                <a:hlinkClick r:id="rId3"/>
              </a:rPr>
              <a:t>http://www.seer.cancer.gov</a:t>
            </a:r>
            <a:r>
              <a:rPr lang="en-US" sz="12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J. C. Yao, M. P. Eisner, C. Leary, C. </a:t>
            </a:r>
            <a:r>
              <a:rPr lang="en-US" sz="1200" dirty="0" err="1" smtClean="0"/>
              <a:t>Dagohoy</a:t>
            </a:r>
            <a:r>
              <a:rPr lang="en-US" sz="1200" dirty="0" smtClean="0"/>
              <a:t>, A. </a:t>
            </a:r>
            <a:r>
              <a:rPr lang="en-US" sz="1200" dirty="0" err="1" smtClean="0"/>
              <a:t>Phan</a:t>
            </a:r>
            <a:r>
              <a:rPr lang="en-US" sz="1200" dirty="0" smtClean="0"/>
              <a:t> , A. Rashid, M. Hassan, D. B. Evans, Population-based study of islet cell carcinoma. Ann. Surg. </a:t>
            </a:r>
            <a:r>
              <a:rPr lang="en-US" sz="1200" i="1" dirty="0" err="1" smtClean="0"/>
              <a:t>Oncol</a:t>
            </a:r>
            <a:r>
              <a:rPr lang="en-US" sz="1200" dirty="0" smtClean="0"/>
              <a:t>. </a:t>
            </a:r>
            <a:r>
              <a:rPr lang="en-US" sz="1200" b="1" dirty="0" smtClean="0"/>
              <a:t>14</a:t>
            </a:r>
            <a:r>
              <a:rPr lang="en-US" sz="1200" dirty="0" smtClean="0"/>
              <a:t>, 3492–3500 (2007).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err="1" smtClean="0"/>
              <a:t>K.Furuyama</a:t>
            </a:r>
            <a:r>
              <a:rPr lang="en-US" sz="1200" dirty="0" smtClean="0"/>
              <a:t>, Y. Kawaguchi, H. Akiyama, M. </a:t>
            </a:r>
            <a:r>
              <a:rPr lang="en-US" sz="1200" dirty="0" err="1" smtClean="0"/>
              <a:t>Horiguchi</a:t>
            </a:r>
            <a:r>
              <a:rPr lang="en-US" sz="1200" dirty="0" smtClean="0"/>
              <a:t>, S. Kodama, T. </a:t>
            </a:r>
            <a:r>
              <a:rPr lang="en-US" sz="1200" dirty="0" err="1" smtClean="0"/>
              <a:t>Kuhara</a:t>
            </a:r>
            <a:r>
              <a:rPr lang="en-US" sz="1200" dirty="0" smtClean="0"/>
              <a:t>, </a:t>
            </a:r>
            <a:r>
              <a:rPr lang="en-US" sz="1200" dirty="0" err="1" smtClean="0"/>
              <a:t>S.Hosokawa</a:t>
            </a:r>
            <a:r>
              <a:rPr lang="en-US" sz="1200" dirty="0" smtClean="0"/>
              <a:t>, A. </a:t>
            </a:r>
            <a:r>
              <a:rPr lang="en-US" sz="1200" dirty="0" err="1" smtClean="0"/>
              <a:t>Elbahrawy</a:t>
            </a:r>
            <a:r>
              <a:rPr lang="en-US" sz="1200" dirty="0" smtClean="0"/>
              <a:t>, T. </a:t>
            </a:r>
            <a:r>
              <a:rPr lang="en-US" sz="1200" dirty="0" err="1" smtClean="0"/>
              <a:t>Soeda</a:t>
            </a:r>
            <a:r>
              <a:rPr lang="en-US" sz="1200" dirty="0" smtClean="0"/>
              <a:t>, M. Koizumi, T. Masui, M. Kawaguchi, K. </a:t>
            </a:r>
            <a:r>
              <a:rPr lang="en-US" sz="1200" dirty="0" err="1" smtClean="0"/>
              <a:t>Takaori</a:t>
            </a:r>
            <a:r>
              <a:rPr lang="en-US" sz="1200" dirty="0" smtClean="0"/>
              <a:t>, R. </a:t>
            </a:r>
            <a:r>
              <a:rPr lang="en-US" sz="1200" dirty="0" err="1" smtClean="0"/>
              <a:t>Doi</a:t>
            </a:r>
            <a:r>
              <a:rPr lang="en-US" sz="1200" dirty="0" smtClean="0"/>
              <a:t> , E. Nishi, R. </a:t>
            </a:r>
            <a:r>
              <a:rPr lang="en-US" sz="1200" dirty="0" err="1" smtClean="0"/>
              <a:t>Kakinoki</a:t>
            </a:r>
            <a:r>
              <a:rPr lang="en-US" sz="1200" dirty="0" smtClean="0"/>
              <a:t>, J. M. Deng, R. </a:t>
            </a:r>
            <a:r>
              <a:rPr lang="en-US" sz="1200" dirty="0" err="1" smtClean="0"/>
              <a:t>R.Behringer</a:t>
            </a:r>
            <a:r>
              <a:rPr lang="en-US" sz="1200" dirty="0" smtClean="0"/>
              <a:t>, T. Nakamura, S. </a:t>
            </a:r>
            <a:r>
              <a:rPr lang="en-US" sz="1200" dirty="0" err="1" smtClean="0"/>
              <a:t>Uemoto</a:t>
            </a:r>
            <a:r>
              <a:rPr lang="en-US" sz="1200" dirty="0" smtClean="0"/>
              <a:t>, Continuous cell supply from a Sox9-expressing progenitor zone in adult liver, exocrine pancreas and intestine. </a:t>
            </a:r>
            <a:r>
              <a:rPr lang="en-US" sz="1200" i="1" dirty="0" smtClean="0"/>
              <a:t>Nat. Genet.</a:t>
            </a:r>
            <a:r>
              <a:rPr lang="en-US" sz="1200" b="1" dirty="0" smtClean="0"/>
              <a:t>43</a:t>
            </a:r>
            <a:r>
              <a:rPr lang="en-US" sz="1200" dirty="0" smtClean="0"/>
              <a:t>, 34–41 (2011).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err="1" smtClean="0"/>
              <a:t>E.Bianconi</a:t>
            </a:r>
            <a:r>
              <a:rPr lang="en-US" sz="1200" dirty="0" smtClean="0"/>
              <a:t>, A. </a:t>
            </a:r>
            <a:r>
              <a:rPr lang="en-US" sz="1200" dirty="0" err="1" smtClean="0"/>
              <a:t>Piovesan</a:t>
            </a:r>
            <a:r>
              <a:rPr lang="en-US" sz="1200" dirty="0" smtClean="0"/>
              <a:t>, F. </a:t>
            </a:r>
            <a:r>
              <a:rPr lang="en-US" sz="1200" dirty="0" err="1" smtClean="0"/>
              <a:t>Facchin</a:t>
            </a:r>
            <a:r>
              <a:rPr lang="en-US" sz="1200" dirty="0" smtClean="0"/>
              <a:t>, A. </a:t>
            </a:r>
            <a:r>
              <a:rPr lang="en-US" sz="1200" dirty="0" err="1" smtClean="0"/>
              <a:t>Beraudi</a:t>
            </a:r>
            <a:r>
              <a:rPr lang="en-US" sz="1200" dirty="0" smtClean="0"/>
              <a:t>, R. </a:t>
            </a:r>
            <a:r>
              <a:rPr lang="en-US" sz="1200" dirty="0" err="1" smtClean="0"/>
              <a:t>Casadei</a:t>
            </a:r>
            <a:r>
              <a:rPr lang="en-US" sz="1200" dirty="0" smtClean="0"/>
              <a:t>, F. </a:t>
            </a:r>
            <a:r>
              <a:rPr lang="en-US" sz="1200" dirty="0" err="1" smtClean="0"/>
              <a:t>Frabetti</a:t>
            </a:r>
            <a:r>
              <a:rPr lang="en-US" sz="1200" dirty="0" smtClean="0"/>
              <a:t>, L. Vitale, M. C. </a:t>
            </a:r>
            <a:r>
              <a:rPr lang="en-US" sz="1200" dirty="0" err="1" smtClean="0"/>
              <a:t>Pelleri</a:t>
            </a:r>
            <a:r>
              <a:rPr lang="en-US" sz="1200" dirty="0" smtClean="0"/>
              <a:t>, S. </a:t>
            </a:r>
            <a:r>
              <a:rPr lang="en-US" sz="1200" dirty="0" err="1" smtClean="0"/>
              <a:t>Tassani</a:t>
            </a:r>
            <a:r>
              <a:rPr lang="en-US" sz="1200" dirty="0" smtClean="0"/>
              <a:t>, F. </a:t>
            </a:r>
            <a:r>
              <a:rPr lang="en-US" sz="1200" dirty="0" err="1" smtClean="0"/>
              <a:t>Piva</a:t>
            </a:r>
            <a:r>
              <a:rPr lang="en-US" sz="1200" dirty="0" smtClean="0"/>
              <a:t>, S. Perez-</a:t>
            </a:r>
            <a:r>
              <a:rPr lang="en-US" sz="1200" dirty="0" err="1" smtClean="0"/>
              <a:t>Amodio</a:t>
            </a:r>
            <a:r>
              <a:rPr lang="en-US" sz="1200" dirty="0" smtClean="0"/>
              <a:t>, P. </a:t>
            </a:r>
            <a:r>
              <a:rPr lang="en-US" sz="1200" dirty="0" err="1" smtClean="0"/>
              <a:t>Strippoli</a:t>
            </a:r>
            <a:r>
              <a:rPr lang="en-US" sz="1200" dirty="0" smtClean="0"/>
              <a:t>, S. </a:t>
            </a:r>
            <a:r>
              <a:rPr lang="en-US" sz="1200" dirty="0" err="1" smtClean="0"/>
              <a:t>Canaider</a:t>
            </a:r>
            <a:r>
              <a:rPr lang="en-US" sz="1200" dirty="0" smtClean="0"/>
              <a:t>, An estimation of 17 the number of cells in the human body. </a:t>
            </a:r>
            <a:r>
              <a:rPr lang="en-US" sz="1200" i="1" dirty="0" smtClean="0"/>
              <a:t>Ann. Hum. Biol. </a:t>
            </a:r>
            <a:r>
              <a:rPr lang="en-US" sz="1200" b="1" dirty="0" smtClean="0"/>
              <a:t>40</a:t>
            </a:r>
            <a:r>
              <a:rPr lang="en-US" sz="1200" dirty="0" smtClean="0"/>
              <a:t>, 463–471 (2013).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E. </a:t>
            </a:r>
            <a:r>
              <a:rPr lang="en-US" sz="1200" dirty="0" err="1" smtClean="0"/>
              <a:t>Sangiorgi</a:t>
            </a:r>
            <a:r>
              <a:rPr lang="en-US" sz="1200" dirty="0" smtClean="0"/>
              <a:t>, M. R. </a:t>
            </a:r>
            <a:r>
              <a:rPr lang="en-US" sz="1200" dirty="0" err="1" smtClean="0"/>
              <a:t>Capecchi</a:t>
            </a:r>
            <a:r>
              <a:rPr lang="en-US" sz="1200" dirty="0" smtClean="0"/>
              <a:t>, Bmi1 lineage tracing identifies a self-renewing pancreatic </a:t>
            </a:r>
            <a:r>
              <a:rPr lang="en-US" sz="1200" dirty="0" err="1" smtClean="0"/>
              <a:t>acinar</a:t>
            </a:r>
            <a:r>
              <a:rPr lang="en-US" sz="1200" dirty="0" smtClean="0"/>
              <a:t> cell subpopulation capable of maintaining pancreatic organ homeostasis. </a:t>
            </a:r>
            <a:r>
              <a:rPr lang="en-US" sz="1200" i="1" dirty="0" smtClean="0"/>
              <a:t>Proc. Natl. Acad. Sci. U.S.A. </a:t>
            </a:r>
            <a:r>
              <a:rPr lang="en-US" sz="1200" b="1" dirty="0" smtClean="0"/>
              <a:t>106</a:t>
            </a:r>
            <a:r>
              <a:rPr lang="en-US" sz="1200" dirty="0" smtClean="0"/>
              <a:t>, 7101–7106 (2009).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A. Inada, C.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H. Katsuta, Y. </a:t>
            </a:r>
            <a:r>
              <a:rPr lang="en-US" sz="1200" dirty="0" err="1" smtClean="0"/>
              <a:t>Fujitani</a:t>
            </a:r>
            <a:r>
              <a:rPr lang="en-US" sz="1200" dirty="0" smtClean="0"/>
              <a:t>, J. Levine, R. Morita, A. Sharma, S. Bonner-Weir , Carbonic Anhydrase II-positive pancreatic cells are progenitors for both endocrine and exocrine pancreas after birth. </a:t>
            </a:r>
            <a:r>
              <a:rPr lang="en-US" sz="1200" i="1" dirty="0" smtClean="0"/>
              <a:t>Proc. Natl. Acad. Sci. U.S.A. </a:t>
            </a:r>
            <a:r>
              <a:rPr lang="en-US" sz="1200" b="1" dirty="0" smtClean="0"/>
              <a:t>105</a:t>
            </a:r>
            <a:r>
              <a:rPr lang="en-US" sz="1200" dirty="0" smtClean="0"/>
              <a:t>, 19915–19919 (2008).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M. </a:t>
            </a:r>
            <a:r>
              <a:rPr lang="en-US" sz="1200" dirty="0" err="1" smtClean="0"/>
              <a:t>Rovira</a:t>
            </a:r>
            <a:r>
              <a:rPr lang="en-US" sz="1200" dirty="0" smtClean="0"/>
              <a:t>, S. G. Scott, A. S. </a:t>
            </a:r>
            <a:r>
              <a:rPr lang="en-US" sz="1200" dirty="0" err="1" smtClean="0"/>
              <a:t>Liss</a:t>
            </a:r>
            <a:r>
              <a:rPr lang="en-US" sz="1200" dirty="0" smtClean="0"/>
              <a:t> , J. Jensen, S. P. Thayer, S. D. Leach, Isolation and characterization of </a:t>
            </a:r>
            <a:r>
              <a:rPr lang="en-US" sz="1200" dirty="0" err="1" smtClean="0"/>
              <a:t>centroacinar</a:t>
            </a:r>
            <a:r>
              <a:rPr lang="en-US" sz="1200" dirty="0" smtClean="0"/>
              <a:t>/terminal ductal progenitor cells in adult mouse pancreas. </a:t>
            </a:r>
            <a:r>
              <a:rPr lang="en-US" sz="1200" i="1" dirty="0" smtClean="0"/>
              <a:t>Proc. Natl. Acad. Sci. U.S.A. </a:t>
            </a:r>
            <a:r>
              <a:rPr lang="en-US" sz="1200" b="1" dirty="0" smtClean="0"/>
              <a:t>107</a:t>
            </a:r>
            <a:r>
              <a:rPr lang="en-US" sz="1200" dirty="0" smtClean="0"/>
              <a:t>, 75–80 (2010).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American Cancer Society; </a:t>
            </a:r>
            <a:r>
              <a:rPr lang="en-US" sz="1200" dirty="0" smtClean="0">
                <a:hlinkClick r:id="rId4"/>
              </a:rPr>
              <a:t>http://www.cancer.org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7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be used with extremely messy data to make it fit</a:t>
            </a:r>
            <a:r>
              <a:rPr lang="en-US" baseline="0" dirty="0"/>
              <a:t> a linear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3441-7F9E-4DCF-9A30-E939EC05E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0" dirty="0"/>
              <a:t>(1000) =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B6825-C64D-4E82-AFB2-1803EFD006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range – values</a:t>
            </a:r>
            <a:r>
              <a:rPr lang="en-US" baseline="0" dirty="0"/>
              <a:t> which don’t fit neatly on a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3441-7F9E-4DCF-9A30-E939EC05E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relationship between the risk of cancer and the number times stem cells divide in different types of body tissue over the course of a person's lifetime</a:t>
            </a:r>
            <a:r>
              <a:rPr lang="en-US" sz="1200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cnx.org</a:t>
            </a:r>
            <a:r>
              <a:rPr lang="en-US" dirty="0" smtClean="0"/>
              <a:t>/contents/esgfrPlv@3/Accessory-Organs-in-Digestion-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5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Most cells in tissues are partially or fully differentiated cells that are typically short-lived and do not divide. These cells are unlikely to be able to initiate a tumor.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2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 smtClean="0"/>
              <a:t>Sample Question: Could chance genetic mutations contribute to the overall rate of cancer incidence in each tissue? </a:t>
            </a:r>
          </a:p>
          <a:p>
            <a:r>
              <a:rPr lang="en-US" sz="1400" i="1" dirty="0" smtClean="0"/>
              <a:t>Sample Hypothesis: T</a:t>
            </a:r>
            <a:r>
              <a:rPr lang="en-US" sz="1200" i="1" dirty="0" smtClean="0"/>
              <a:t>issues with a greater number of stem cell divisions (and therefore greater amount of DNA replication) over a person’s lifetime is related to the overall risk of cancer in that tissue.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9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Prompt students to connect greater number of stem cell divisions with 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resulting</a:t>
            </a:r>
            <a:r>
              <a:rPr lang="en-US" sz="1200" baseline="0" dirty="0" smtClean="0">
                <a:solidFill>
                  <a:srgbClr val="000000"/>
                </a:solidFill>
                <a:latin typeface="+mn-lt"/>
              </a:rPr>
              <a:t> increase in 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DNA replication.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relationship between the risk of cancer and the number times stem cells divide in different types of body tissue over the course of a person's lifetime</a:t>
            </a:r>
            <a:r>
              <a:rPr lang="en-US" sz="1200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8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0.000194</a:t>
            </a:r>
            <a:r>
              <a:rPr lang="en-US" baseline="0" dirty="0" smtClean="0"/>
              <a:t> is a</a:t>
            </a:r>
            <a:r>
              <a:rPr lang="en-US" dirty="0" smtClean="0"/>
              <a:t>bout 0.02%, or 2 in 10,000.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8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lifetime risk of pancreatic endocrine (islet cell) carcinoma is calculated using the multiplication rule,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diagnosis of islet cell carcinoma is dependent on the risk of some sort of pancreatic cancer diagnosis: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0.0149· 0.013 = 0.000194.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1109-2A19-5D4B-B9A8-E00A8732D0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B393-96A5-E540-89DD-5551154115C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F86E8A-6F03-EE43-AF5E-E7C42488E1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65DFB1-9CC3-2A40-9F9F-F883B4867A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sciencemag.org/content/347/6217/78.full" TargetMode="External"/><Relationship Id="rId4" Type="http://schemas.openxmlformats.org/officeDocument/2006/relationships/hyperlink" Target="https://www.hhmi.org/biointeractive/data-points" TargetMode="External"/><Relationship Id="rId5" Type="http://schemas.openxmlformats.org/officeDocument/2006/relationships/hyperlink" Target="https://www.khanacademy.org" TargetMode="External"/><Relationship Id="rId6" Type="http://schemas.openxmlformats.org/officeDocument/2006/relationships/hyperlink" Target="http://mathbench.umd.edu/modules/misc_scaling/page07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3081"/>
            <a:ext cx="7772400" cy="4267200"/>
          </a:xfrm>
        </p:spPr>
        <p:txBody>
          <a:bodyPr/>
          <a:lstStyle/>
          <a:p>
            <a:pPr algn="l"/>
            <a:r>
              <a:rPr lang="en-US" sz="4000" dirty="0" smtClean="0"/>
              <a:t>Calculating Lifetime Cancer Risk Resulting from</a:t>
            </a:r>
            <a:r>
              <a:rPr lang="en-US" sz="4000" dirty="0"/>
              <a:t> D</a:t>
            </a:r>
            <a:r>
              <a:rPr lang="en-US" sz="4000" dirty="0" smtClean="0"/>
              <a:t>NA Replication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1" y="4952999"/>
            <a:ext cx="7550594" cy="15590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+mn-lt"/>
              </a:rPr>
              <a:t>Ruth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Buskirk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Ph.D., University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of Texas at Austin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+mn-lt"/>
              </a:rPr>
              <a:t>Kristin Harvey, Ph.D.,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University of Texas at Austin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+mn-lt"/>
              </a:rPr>
              <a:t>Rebecca Orr, Ph. D., Collin College</a:t>
            </a:r>
          </a:p>
        </p:txBody>
      </p:sp>
    </p:spTree>
    <p:extLst>
      <p:ext uri="{BB962C8B-B14F-4D97-AF65-F5344CB8AC3E}">
        <p14:creationId xmlns:p14="http://schemas.microsoft.com/office/powerpoint/2010/main" val="274801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7700"/>
            <a:ext cx="8229600" cy="1600200"/>
          </a:xfrm>
        </p:spPr>
        <p:txBody>
          <a:bodyPr/>
          <a:lstStyle/>
          <a:p>
            <a:pPr algn="l"/>
            <a:r>
              <a:rPr lang="en-US" sz="4000" dirty="0" smtClean="0"/>
              <a:t>Consulting the literature: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214437"/>
            <a:ext cx="8229600" cy="52498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Question: Does the overall risk of cancer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over a person’s lifetime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for a given tissue increase for tissues with a greater number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of stem cell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divisions?</a:t>
            </a:r>
            <a:endParaRPr lang="en-US" sz="13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Researchers identified 31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tissue types in which stem cells had been quantitatively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assessed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Researchers plotted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the total number of stem cell divisions during the average lifetime of a human on the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axis and the lifetime risk for cancer of that tissue type on the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axis.</a:t>
            </a:r>
          </a:p>
          <a:p>
            <a:endParaRPr lang="en-US" sz="1300" dirty="0" smtClean="0">
              <a:solidFill>
                <a:schemeClr val="tx1"/>
              </a:solidFill>
              <a:latin typeface="+mn-lt"/>
            </a:endParaRPr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1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F1.lar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b="4701"/>
          <a:stretch>
            <a:fillRect/>
          </a:stretch>
        </p:blipFill>
        <p:spPr>
          <a:xfrm>
            <a:off x="129575" y="1676597"/>
            <a:ext cx="8912135" cy="4901331"/>
          </a:xfrm>
        </p:spPr>
      </p:pic>
      <p:sp>
        <p:nvSpPr>
          <p:cNvPr id="5" name="TextBox 4"/>
          <p:cNvSpPr txBox="1"/>
          <p:nvPr/>
        </p:nvSpPr>
        <p:spPr>
          <a:xfrm>
            <a:off x="476618" y="269501"/>
            <a:ext cx="86673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What </a:t>
            </a:r>
            <a:r>
              <a:rPr lang="en-US" sz="2500" dirty="0">
                <a:solidFill>
                  <a:srgbClr val="000000"/>
                </a:solidFill>
              </a:rPr>
              <a:t>trends do you notice in this figure</a:t>
            </a:r>
            <a:r>
              <a:rPr lang="en-US" sz="2500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What </a:t>
            </a:r>
            <a:r>
              <a:rPr lang="en-US" sz="2500" dirty="0">
                <a:solidFill>
                  <a:srgbClr val="000000"/>
                </a:solidFill>
              </a:rPr>
              <a:t>do the trends in this figure tell you about </a:t>
            </a:r>
            <a:r>
              <a:rPr lang="en-US" sz="2500" dirty="0" smtClean="0">
                <a:solidFill>
                  <a:srgbClr val="000000"/>
                </a:solidFill>
              </a:rPr>
              <a:t>the relationship between </a:t>
            </a:r>
            <a:r>
              <a:rPr lang="en-US" sz="2500" dirty="0">
                <a:solidFill>
                  <a:srgbClr val="000000"/>
                </a:solidFill>
              </a:rPr>
              <a:t>stem cell divisions </a:t>
            </a:r>
            <a:r>
              <a:rPr lang="en-US" sz="2500" dirty="0" smtClean="0">
                <a:solidFill>
                  <a:srgbClr val="000000"/>
                </a:solidFill>
              </a:rPr>
              <a:t>and cancer risk?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4778"/>
          </a:xfrm>
        </p:spPr>
        <p:txBody>
          <a:bodyPr/>
          <a:lstStyle/>
          <a:p>
            <a:pPr algn="l"/>
            <a:r>
              <a:rPr lang="en-US" sz="4000" dirty="0" smtClean="0"/>
              <a:t>Interpreting the Graph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823"/>
            <a:ext cx="8376356" cy="534703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x-axis shows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the cumulative number of divisions of all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stem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cells in the lifetime of a particular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tissue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type.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Researchers used statistics to calculate this number based on:</a:t>
            </a:r>
          </a:p>
          <a:p>
            <a:pPr marL="347663" lvl="1" indent="0">
              <a:buFont typeface="Wingdings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The total number of normal stem cells in the developed tissue.</a:t>
            </a:r>
          </a:p>
          <a:p>
            <a:pPr marL="690563" lvl="1" indent="-342900">
              <a:buFont typeface="Wingdings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The total number </a:t>
            </a:r>
          </a:p>
          <a:p>
            <a:pPr marL="347663" lvl="1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of cell division </a:t>
            </a:r>
          </a:p>
          <a:p>
            <a:pPr marL="347663" lvl="1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events of each stem </a:t>
            </a:r>
          </a:p>
          <a:p>
            <a:pPr marL="347663" lvl="1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cell per year.</a:t>
            </a:r>
          </a:p>
          <a:p>
            <a:pPr marL="347663" lvl="1" indent="0">
              <a:spcBef>
                <a:spcPts val="0"/>
              </a:spcBef>
              <a:buNone/>
            </a:pPr>
            <a:endParaRPr lang="en-US" sz="1100" dirty="0" smtClean="0">
              <a:solidFill>
                <a:srgbClr val="000000"/>
              </a:solidFill>
              <a:latin typeface="+mn-lt"/>
            </a:endParaRPr>
          </a:p>
          <a:p>
            <a:pPr marL="347663" lvl="1" indent="-347663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Every time a cell </a:t>
            </a:r>
          </a:p>
          <a:p>
            <a:pPr marL="347663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divides, errors in </a:t>
            </a:r>
          </a:p>
          <a:p>
            <a:pPr marL="347663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DNA replication </a:t>
            </a:r>
          </a:p>
          <a:p>
            <a:pPr marL="347663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ead to the </a:t>
            </a:r>
          </a:p>
          <a:p>
            <a:pPr marL="347663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possibility of </a:t>
            </a:r>
          </a:p>
          <a:p>
            <a:pPr marL="347663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mutation.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3" descr="F1.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2" r="-5192"/>
          <a:stretch>
            <a:fillRect/>
          </a:stretch>
        </p:blipFill>
        <p:spPr>
          <a:xfrm>
            <a:off x="3026439" y="3051796"/>
            <a:ext cx="6303040" cy="34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Interpreting the Graph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376356" cy="5305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Lifetime risk is shown on the y-axis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is expressed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as the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base 10 logarithm of the probability of a person developing the cancer.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Lifetime risk can be expressed in a number of ways: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The y-axis expresses risk as a log scale value, for example, the risk of thyroid follicular cancer is 10</a:t>
            </a:r>
            <a:r>
              <a:rPr lang="en-US" baseline="300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US" baseline="30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Recall that 10</a:t>
            </a:r>
            <a:r>
              <a:rPr lang="en-US" baseline="30000" dirty="0">
                <a:solidFill>
                  <a:srgbClr val="000000"/>
                </a:solidFill>
                <a:latin typeface="+mn-lt"/>
              </a:rPr>
              <a:t>-2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can be </a:t>
            </a:r>
          </a:p>
          <a:p>
            <a:pPr marL="284163" indent="66675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xpressed in terms of </a:t>
            </a:r>
          </a:p>
          <a:p>
            <a:pPr marL="0" indent="350838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percent as a 1% lifetime</a:t>
            </a:r>
          </a:p>
          <a:p>
            <a:pPr marL="0" indent="350838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risk.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It can also be expressed</a:t>
            </a:r>
          </a:p>
          <a:p>
            <a:pPr marL="0" indent="338138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in terms of incidence </a:t>
            </a:r>
          </a:p>
          <a:p>
            <a:pPr marL="0" indent="338138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proportion as a</a:t>
            </a:r>
          </a:p>
          <a:p>
            <a:pPr marL="0" indent="338138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1 in 100 lifetime risk. </a:t>
            </a:r>
          </a:p>
          <a:p>
            <a:pPr marL="457200" lvl="1" indent="0">
              <a:buNone/>
            </a:pPr>
            <a:endParaRPr lang="en-US" sz="10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Content Placeholder 3" descr="F1.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2" r="-5192"/>
          <a:stretch>
            <a:fillRect/>
          </a:stretch>
        </p:blipFill>
        <p:spPr>
          <a:xfrm>
            <a:off x="3869660" y="3739441"/>
            <a:ext cx="5414231" cy="29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4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1"/>
            <a:ext cx="8229600" cy="114300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rgbClr val="2F5897"/>
                </a:solidFill>
                <a:cs typeface="Palatino Linotype"/>
              </a:rPr>
              <a:t>“What </a:t>
            </a:r>
            <a:r>
              <a:rPr lang="en-US" sz="3200" dirty="0" smtClean="0">
                <a:solidFill>
                  <a:srgbClr val="2F5897"/>
                </a:solidFill>
                <a:cs typeface="Palatino Linotype"/>
              </a:rPr>
              <a:t>Are </a:t>
            </a:r>
            <a:r>
              <a:rPr lang="en-US" sz="3200" dirty="0">
                <a:solidFill>
                  <a:srgbClr val="2F5897"/>
                </a:solidFill>
                <a:cs typeface="Palatino Linotype"/>
              </a:rPr>
              <a:t>the </a:t>
            </a:r>
            <a:r>
              <a:rPr lang="en-US" sz="3200" dirty="0" smtClean="0">
                <a:solidFill>
                  <a:srgbClr val="2F5897"/>
                </a:solidFill>
                <a:cs typeface="Palatino Linotype"/>
              </a:rPr>
              <a:t>Chances </a:t>
            </a:r>
            <a:r>
              <a:rPr lang="en-US" sz="3200" dirty="0">
                <a:solidFill>
                  <a:srgbClr val="2F5897"/>
                </a:solidFill>
                <a:cs typeface="Palatino Linotype"/>
              </a:rPr>
              <a:t>of </a:t>
            </a:r>
            <a:r>
              <a:rPr lang="en-US" sz="3200" dirty="0" smtClean="0">
                <a:solidFill>
                  <a:srgbClr val="2F5897"/>
                </a:solidFill>
                <a:cs typeface="Palatino Linotype"/>
              </a:rPr>
              <a:t>Being Diagnosed With Pancreatic </a:t>
            </a:r>
            <a:r>
              <a:rPr lang="en-US" sz="3200" dirty="0">
                <a:solidFill>
                  <a:srgbClr val="2F5897"/>
                </a:solidFill>
                <a:cs typeface="Palatino Linotype"/>
              </a:rPr>
              <a:t>I</a:t>
            </a:r>
            <a:r>
              <a:rPr lang="en-US" sz="3200" dirty="0" smtClean="0">
                <a:solidFill>
                  <a:srgbClr val="2F5897"/>
                </a:solidFill>
                <a:cs typeface="Palatino Linotype"/>
              </a:rPr>
              <a:t>slet </a:t>
            </a:r>
            <a:r>
              <a:rPr lang="en-US" sz="3200" dirty="0">
                <a:solidFill>
                  <a:srgbClr val="2F5897"/>
                </a:solidFill>
                <a:cs typeface="Palatino Linotype"/>
              </a:rPr>
              <a:t>C</a:t>
            </a:r>
            <a:r>
              <a:rPr lang="en-US" sz="3200" dirty="0" smtClean="0">
                <a:solidFill>
                  <a:srgbClr val="2F5897"/>
                </a:solidFill>
                <a:cs typeface="Palatino Linotype"/>
              </a:rPr>
              <a:t>ell Carcinoma?</a:t>
            </a:r>
            <a:r>
              <a:rPr lang="en-US" sz="3200" dirty="0">
                <a:solidFill>
                  <a:srgbClr val="2F5897"/>
                </a:solidFill>
                <a:cs typeface="Palatino Linotype"/>
              </a:rPr>
              <a:t>”</a:t>
            </a:r>
            <a:endParaRPr lang="en-US" sz="3200" dirty="0">
              <a:solidFill>
                <a:srgbClr val="2F58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4"/>
            <a:ext cx="8229600" cy="5017916"/>
          </a:xfrm>
        </p:spPr>
        <p:txBody>
          <a:bodyPr>
            <a:normAutofit fontScale="70000" lnSpcReduction="20000"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+mn-lt"/>
              </a:rPr>
              <a:t>The lifetime risk of all pancreatic cancers is 1.49%.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+mn-lt"/>
              </a:rPr>
              <a:t>Endocrine (islet cell) carcinomas account for about 1.3% of all pancreatic cancers. 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+mn-lt"/>
              </a:rPr>
              <a:t>The multiplication rule is used to assess risk when one event is dependent on the occurrence of another. 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+mn-lt"/>
              </a:rPr>
              <a:t>The addition rule is used to assess the risk of any one of two or more events occurring. 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000000"/>
                </a:solidFill>
                <a:latin typeface="+mn-lt"/>
              </a:rPr>
              <a:t>Calculate: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  <a:latin typeface="+mn-lt"/>
              </a:rPr>
              <a:t>What is the lifetime risk of pancreatic islet cell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+mn-lt"/>
              </a:rPr>
              <a:t>carcinoma?</a:t>
            </a:r>
          </a:p>
          <a:p>
            <a:pPr lvl="2"/>
            <a:r>
              <a:rPr lang="en-US" sz="2500" dirty="0">
                <a:solidFill>
                  <a:srgbClr val="000000"/>
                </a:solidFill>
                <a:latin typeface="+mn-lt"/>
              </a:rPr>
              <a:t>Which rule is used for this </a:t>
            </a:r>
            <a:r>
              <a:rPr lang="en-US" sz="2500" dirty="0" smtClean="0">
                <a:solidFill>
                  <a:srgbClr val="000000"/>
                </a:solidFill>
                <a:latin typeface="+mn-lt"/>
              </a:rPr>
              <a:t>calculation- multiplication or addition?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Lifetime risk is calculated using the multiplication rule,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as diagnosis of islet cell carcinoma is dependent on the risk of some sort of pancreatic cancer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diagnosis. </a:t>
            </a:r>
          </a:p>
          <a:p>
            <a:pPr marL="914400" lvl="2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(0.0149) (0.013)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0.000194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Express lifetime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risk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in scientific notation.	</a:t>
            </a:r>
          </a:p>
          <a:p>
            <a:pPr marL="914400" lvl="2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1.94 x 10</a:t>
            </a:r>
            <a:r>
              <a:rPr lang="en-US" sz="2400" baseline="30000" dirty="0" smtClean="0">
                <a:solidFill>
                  <a:srgbClr val="000000"/>
                </a:solidFill>
                <a:latin typeface="+mn-lt"/>
              </a:rPr>
              <a:t>-4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Express lifetime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risk as a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percentage.</a:t>
            </a:r>
          </a:p>
          <a:p>
            <a:pPr marL="914400" lvl="2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0.0194%</a:t>
            </a:r>
          </a:p>
          <a:p>
            <a:pPr marL="0" lvl="2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The log of </a:t>
            </a:r>
            <a:r>
              <a:rPr lang="en-US" sz="2400" dirty="0" smtClean="0">
                <a:solidFill>
                  <a:srgbClr val="000000"/>
                </a:solidFill>
              </a:rPr>
              <a:t>1.94 x 10</a:t>
            </a:r>
            <a:r>
              <a:rPr lang="en-US" sz="2400" baseline="30000" dirty="0" smtClean="0">
                <a:solidFill>
                  <a:srgbClr val="000000"/>
                </a:solidFill>
              </a:rPr>
              <a:t>-4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is -3.71. Thus, 10</a:t>
            </a:r>
            <a:r>
              <a:rPr lang="en-US" sz="2400" baseline="30000" dirty="0" smtClean="0">
                <a:solidFill>
                  <a:srgbClr val="000000"/>
                </a:solidFill>
              </a:rPr>
              <a:t>-3.71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was used to plot risk on the scatterplot.</a:t>
            </a:r>
          </a:p>
        </p:txBody>
      </p:sp>
    </p:spTree>
    <p:extLst>
      <p:ext uri="{BB962C8B-B14F-4D97-AF65-F5344CB8AC3E}">
        <p14:creationId xmlns:p14="http://schemas.microsoft.com/office/powerpoint/2010/main" val="120325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1.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b="4701"/>
          <a:stretch>
            <a:fillRect/>
          </a:stretch>
        </p:blipFill>
        <p:spPr>
          <a:xfrm>
            <a:off x="457200" y="1600200"/>
            <a:ext cx="8229600" cy="4525963"/>
          </a:xfrm>
          <a:ln>
            <a:noFill/>
          </a:ln>
        </p:spPr>
      </p:pic>
      <p:sp>
        <p:nvSpPr>
          <p:cNvPr id="5" name="Double Bracket 4"/>
          <p:cNvSpPr/>
          <p:nvPr/>
        </p:nvSpPr>
        <p:spPr>
          <a:xfrm>
            <a:off x="4219222" y="4473222"/>
            <a:ext cx="822960" cy="211667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4" y="1896708"/>
            <a:ext cx="8229600" cy="4961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Correlation measures the strength and the direction of the linear relationship between two variables. This can be measured by a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Pearson correlation coefficient (r).</a:t>
            </a:r>
          </a:p>
          <a:p>
            <a:pPr lvl="2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What are the two variables being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analyzed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in this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study?</a:t>
            </a:r>
          </a:p>
          <a:p>
            <a:pPr marL="346075" lvl="1" indent="-346075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When r = +1, the variables are perfectly linearly correlated in the same direction. When one variable increases, the other increases.</a:t>
            </a:r>
          </a:p>
          <a:p>
            <a:pPr marL="346075" lvl="1" indent="-346075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When r = -1,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 variables are perfectly linearly correlated in the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opposite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direction. When one variable increases, the other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decreases.</a:t>
            </a:r>
          </a:p>
          <a:p>
            <a:pPr marL="346075" lvl="1" indent="-346075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When r = 0, no correlation between the two variables.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lvl="1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The greater the absolute value of r, the stronger the linear relationship between the two variables.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619" y="269501"/>
            <a:ext cx="848393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Data Analysis: </a:t>
            </a:r>
            <a:r>
              <a:rPr lang="en-US" sz="2950" dirty="0" smtClean="0">
                <a:solidFill>
                  <a:schemeClr val="tx2"/>
                </a:solidFill>
              </a:rPr>
              <a:t>Does a Correlation Exist </a:t>
            </a:r>
            <a:r>
              <a:rPr lang="en-US" sz="2950" dirty="0">
                <a:solidFill>
                  <a:schemeClr val="tx2"/>
                </a:solidFill>
              </a:rPr>
              <a:t>B</a:t>
            </a:r>
            <a:r>
              <a:rPr lang="en-US" sz="2950" dirty="0" smtClean="0">
                <a:solidFill>
                  <a:schemeClr val="tx2"/>
                </a:solidFill>
              </a:rPr>
              <a:t>etween </a:t>
            </a:r>
            <a:r>
              <a:rPr lang="en-US" sz="2950" dirty="0">
                <a:solidFill>
                  <a:schemeClr val="tx2"/>
                </a:solidFill>
              </a:rPr>
              <a:t>L</a:t>
            </a:r>
            <a:r>
              <a:rPr lang="en-US" sz="2950" dirty="0" smtClean="0">
                <a:solidFill>
                  <a:schemeClr val="tx2"/>
                </a:solidFill>
              </a:rPr>
              <a:t>ifetime </a:t>
            </a:r>
            <a:r>
              <a:rPr lang="en-US" sz="2950" dirty="0">
                <a:solidFill>
                  <a:schemeClr val="tx2"/>
                </a:solidFill>
              </a:rPr>
              <a:t>C</a:t>
            </a:r>
            <a:r>
              <a:rPr lang="en-US" sz="2950" dirty="0" smtClean="0">
                <a:solidFill>
                  <a:schemeClr val="tx2"/>
                </a:solidFill>
              </a:rPr>
              <a:t>ancer </a:t>
            </a:r>
            <a:r>
              <a:rPr lang="en-US" sz="2950" dirty="0">
                <a:solidFill>
                  <a:schemeClr val="tx2"/>
                </a:solidFill>
              </a:rPr>
              <a:t>R</a:t>
            </a:r>
            <a:r>
              <a:rPr lang="en-US" sz="2950" dirty="0" smtClean="0">
                <a:solidFill>
                  <a:schemeClr val="tx2"/>
                </a:solidFill>
              </a:rPr>
              <a:t>isk and the Number of Stem </a:t>
            </a:r>
            <a:r>
              <a:rPr lang="en-US" sz="2950" dirty="0">
                <a:solidFill>
                  <a:schemeClr val="tx2"/>
                </a:solidFill>
              </a:rPr>
              <a:t>C</a:t>
            </a:r>
            <a:r>
              <a:rPr lang="en-US" sz="2950" dirty="0" smtClean="0">
                <a:solidFill>
                  <a:schemeClr val="tx2"/>
                </a:solidFill>
              </a:rPr>
              <a:t>ell </a:t>
            </a:r>
            <a:r>
              <a:rPr lang="en-US" sz="2950" dirty="0">
                <a:solidFill>
                  <a:schemeClr val="tx2"/>
                </a:solidFill>
              </a:rPr>
              <a:t>D</a:t>
            </a:r>
            <a:r>
              <a:rPr lang="en-US" sz="2950" dirty="0" smtClean="0">
                <a:solidFill>
                  <a:schemeClr val="tx2"/>
                </a:solidFill>
              </a:rPr>
              <a:t>ivisions?</a:t>
            </a:r>
            <a:endParaRPr lang="en-US" sz="29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Scatterplots Reflecting Correlation Values of +1, 0, and -1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509448"/>
              </p:ext>
            </p:extLst>
          </p:nvPr>
        </p:nvGraphicFramePr>
        <p:xfrm>
          <a:off x="0" y="2922409"/>
          <a:ext cx="3098799" cy="26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20811623"/>
              </p:ext>
            </p:extLst>
          </p:nvPr>
        </p:nvGraphicFramePr>
        <p:xfrm>
          <a:off x="2977445" y="2899831"/>
          <a:ext cx="3104444" cy="26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0831020"/>
              </p:ext>
            </p:extLst>
          </p:nvPr>
        </p:nvGraphicFramePr>
        <p:xfrm>
          <a:off x="6081889" y="2841976"/>
          <a:ext cx="3062111" cy="269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9743" y="5738336"/>
            <a:ext cx="858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r</a:t>
            </a:r>
            <a:r>
              <a:rPr lang="en-US" sz="2200" b="1" dirty="0" smtClean="0"/>
              <a:t> = +1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47570" y="5712557"/>
            <a:ext cx="717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r</a:t>
            </a:r>
            <a:r>
              <a:rPr lang="en-US" sz="2200" b="1" dirty="0" smtClean="0"/>
              <a:t> = 0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07112" y="5696003"/>
            <a:ext cx="811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r</a:t>
            </a:r>
            <a:r>
              <a:rPr lang="en-US" sz="2200" b="1" dirty="0" smtClean="0"/>
              <a:t> = -1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7040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603"/>
            <a:ext cx="8686800" cy="1600200"/>
          </a:xfrm>
        </p:spPr>
        <p:txBody>
          <a:bodyPr/>
          <a:lstStyle/>
          <a:p>
            <a:pPr algn="l"/>
            <a:r>
              <a:rPr lang="en-US" sz="4500" dirty="0" smtClean="0"/>
              <a:t>Interpreting Pearson correlation (r) values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6285"/>
            <a:ext cx="8229600" cy="4525963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Generate a statement that interprets the meaning of each of the following r values. In your statement, indicate both the </a:t>
            </a:r>
            <a:r>
              <a:rPr lang="en-US" sz="2700" b="1" dirty="0" smtClean="0">
                <a:solidFill>
                  <a:srgbClr val="000000"/>
                </a:solidFill>
                <a:latin typeface="+mn-lt"/>
              </a:rPr>
              <a:t>strength</a:t>
            </a: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 of the correlation as well as the </a:t>
            </a:r>
            <a:r>
              <a:rPr lang="en-US" sz="2700" b="1" dirty="0" smtClean="0">
                <a:solidFill>
                  <a:srgbClr val="000000"/>
                </a:solidFill>
                <a:latin typeface="+mn-lt"/>
              </a:rPr>
              <a:t>direction</a:t>
            </a: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 of the correlation. </a:t>
            </a:r>
          </a:p>
          <a:p>
            <a:pPr lvl="1"/>
            <a:r>
              <a:rPr lang="en-US" sz="2700" dirty="0">
                <a:solidFill>
                  <a:srgbClr val="000000"/>
                </a:solidFill>
                <a:latin typeface="+mn-lt"/>
              </a:rPr>
              <a:t>r</a:t>
            </a: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 -0.2</a:t>
            </a:r>
          </a:p>
          <a:p>
            <a:pPr lvl="1"/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r = +</a:t>
            </a: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0.9</a:t>
            </a:r>
            <a:endParaRPr lang="en-US" sz="27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3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60"/>
            <a:ext cx="8229600" cy="1600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600" dirty="0"/>
              <a:t>Does </a:t>
            </a:r>
            <a:r>
              <a:rPr lang="en-US" sz="3600" dirty="0" smtClean="0"/>
              <a:t>a </a:t>
            </a:r>
            <a:r>
              <a:rPr lang="en-US" sz="3600" dirty="0"/>
              <a:t>Correlation Exist Between Lifetime Cancer Risk and the Number of Stem Cell Divisions?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640"/>
            <a:ext cx="8229600" cy="4525963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Results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Using Pearson’s r, lifetime cancer risk and the number of stem cell divisions were calculated to have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correlation value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0.81.</a:t>
            </a:r>
          </a:p>
          <a:p>
            <a:pPr marL="0" lvl="2" indent="0">
              <a:buNone/>
            </a:pPr>
            <a:endParaRPr lang="en-US" sz="1300" dirty="0" smtClean="0">
              <a:solidFill>
                <a:srgbClr val="000000"/>
              </a:solidFill>
              <a:latin typeface="+mn-lt"/>
            </a:endParaRPr>
          </a:p>
          <a:p>
            <a:pPr marL="0" lvl="2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Is there a correlation between lifetime cancer risk and the number of stem cell divisions? </a:t>
            </a:r>
          </a:p>
          <a:p>
            <a:pPr marL="0" lvl="2" indent="0">
              <a:buNone/>
            </a:pPr>
            <a:endParaRPr lang="en-US" sz="1300" dirty="0" smtClean="0">
              <a:solidFill>
                <a:schemeClr val="tx1"/>
              </a:solidFill>
              <a:latin typeface="+mn-lt"/>
            </a:endParaRPr>
          </a:p>
          <a:p>
            <a:pPr marL="0" lvl="2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These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two variables are positively correlated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because R= 0.81. This number is closer to +1 than it is to 0.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792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5"/>
            <a:ext cx="8229600" cy="1134534"/>
          </a:xfrm>
        </p:spPr>
        <p:txBody>
          <a:bodyPr/>
          <a:lstStyle/>
          <a:p>
            <a:pPr algn="l"/>
            <a:r>
              <a:rPr lang="en-US" sz="4000" dirty="0" smtClean="0"/>
              <a:t>Sally’s Diagnosis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Sally was experiencing symptoms of diarrhea, indigestion,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ain in her abdomen, and her skin seemed to have taken on a yellowish tone. Certain that something wasn’t right, Sally made an appointment with her doctor.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After a physical exam, an abdominal CAT scan, and a number of other tests, her doctor, Dr. Bios, came into the examination room to advise Sally of her results. 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The CAT scan had revealed a mass in her abdomen, and test results pointed to a diagnosis of a cancer called pancreatic endocrine (islet cell) carcinoma.</a:t>
            </a: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Visibly upset, Sally asked, “Can you just take it out?!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Can I live without a pancreas?!”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51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952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What does the phrase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“positively correlated” tell us?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Write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a statement that reflects what you can conclude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about the relationship between the number of stem cell divisions a tissue type incurs and the lifetime cancer risk?</a:t>
            </a:r>
          </a:p>
          <a:p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Why do you think that there is a positive correlation between these two variables?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3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65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Good News for Sally!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556"/>
            <a:ext cx="8229600" cy="503960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Sally was relieved to hear that her diagnosis was not likely due to anything she had done. 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She was also pleased to hear that pancreatic endocrine (islet cell) carcinoma can often be cured. 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Dr. Bios advised her that 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prognosis (chance of recovery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) is good. 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Her tumor had not spread to more than one place in the pancreas or to other parts of the body, and she was diagnosed fairly early in her disease.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A number of things tipped the scales in her favor, including her 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age and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good health. </a:t>
            </a:r>
          </a:p>
          <a:p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Sally was thankful to Dr. Bios for helping her to better understand her disease and was committed to her treatment protocol. She is optimistic about her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1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State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one thing you learned about experimental design in this exercise.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State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one thing you learned about DNA replication in this exercise.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Write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a specific statement of one way measuring Pearson's correlation coefficient values can be used.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For you, what was the most difficult thing about this exercise?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58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974"/>
            <a:ext cx="8229600" cy="48909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Tomasetti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C. &amp; Vogelstein, B. Variation in cancer risk among tissues can be explained by the number of stem cell divisions.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Science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347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78–81 (2015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); </a:t>
            </a:r>
            <a:r>
              <a:rPr lang="en-US" dirty="0">
                <a:solidFill>
                  <a:srgbClr val="000000"/>
                </a:solidFill>
                <a:latin typeface="+mn-lt"/>
                <a:hlinkClick r:id="rId3"/>
              </a:rPr>
              <a:t>http://science.sciencemag.org/content/347/6217/78.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3"/>
              </a:rPr>
              <a:t>full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+mn-lt"/>
              </a:rPr>
              <a:t>OpenStax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CNX; </a:t>
            </a:r>
            <a:r>
              <a:rPr lang="en-US" dirty="0">
                <a:latin typeface="+mn-lt"/>
              </a:rPr>
              <a:t>https://</a:t>
            </a:r>
            <a:r>
              <a:rPr lang="en-US" dirty="0" err="1">
                <a:latin typeface="+mn-lt"/>
              </a:rPr>
              <a:t>cnx.org</a:t>
            </a:r>
            <a:r>
              <a:rPr lang="en-US" dirty="0">
                <a:latin typeface="+mn-lt"/>
              </a:rPr>
              <a:t>/contents/esgfrPlv@3/Accessory-Organs-in-Digestion-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HHMI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Biointeractive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; 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https://www.hhmi.org/biointeractive/data-points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Khan Academy; </a:t>
            </a:r>
            <a:r>
              <a:rPr lang="en-US" dirty="0">
                <a:solidFill>
                  <a:srgbClr val="000000"/>
                </a:solidFill>
                <a:latin typeface="+mn-lt"/>
                <a:hlinkClick r:id="rId5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5"/>
              </a:rPr>
              <a:t>www.khanacademy.org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Math Bench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Biology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Modules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;</a:t>
            </a:r>
            <a:r>
              <a:rPr lang="en-US" dirty="0" err="1" smtClean="0">
                <a:solidFill>
                  <a:srgbClr val="000000"/>
                </a:solidFill>
                <a:latin typeface="+mn-lt"/>
                <a:hlinkClick r:id="rId6"/>
              </a:rPr>
              <a:t>http</a:t>
            </a:r>
            <a:r>
              <a:rPr lang="en-US" dirty="0">
                <a:solidFill>
                  <a:srgbClr val="000000"/>
                </a:solidFill>
                <a:latin typeface="+mn-lt"/>
                <a:hlinkClick r:id="rId6"/>
              </a:rPr>
              <a:t>://mathbench.umd.edu/modules/misc_scaling/page07.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6"/>
              </a:rPr>
              <a:t>htm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6000" dirty="0" smtClean="0"/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4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01700"/>
          </a:xfrm>
        </p:spPr>
        <p:txBody>
          <a:bodyPr/>
          <a:lstStyle/>
          <a:p>
            <a:pPr algn="l"/>
            <a:r>
              <a:rPr lang="en-US" dirty="0"/>
              <a:t>Log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The raw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data: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Lifetime cancer risk ranged from 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0.0000302 (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Osteosarcoma of the head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1 (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Colorectal adenocarcinoma with FAP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1"/>
            <a:r>
              <a:rPr lang="nb-NO" sz="2400" dirty="0">
                <a:solidFill>
                  <a:schemeClr val="tx1"/>
                </a:solidFill>
                <a:latin typeface="+mn-lt"/>
              </a:rPr>
              <a:t>Total 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number of stem 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cell divisions ranged from 3.150 x 10</a:t>
            </a:r>
            <a:r>
              <a:rPr lang="nb-NO" sz="2400" baseline="30000" dirty="0">
                <a:solidFill>
                  <a:schemeClr val="tx1"/>
                </a:solidFill>
                <a:latin typeface="+mn-lt"/>
              </a:rPr>
              <a:t>6 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(osteosarcoma of the pelvis) to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3</a:t>
            </a:r>
            <a:r>
              <a:rPr lang="mr-IN" sz="24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550 x 10</a:t>
            </a:r>
            <a:r>
              <a:rPr lang="en-US" sz="2400" baseline="30000" dirty="0">
                <a:solidFill>
                  <a:schemeClr val="tx1"/>
                </a:solidFill>
                <a:latin typeface="+mn-lt"/>
              </a:rPr>
              <a:t>12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 (basal </a:t>
            </a:r>
            <a:r>
              <a:rPr lang="nb-NO" sz="2400" dirty="0" err="1">
                <a:solidFill>
                  <a:schemeClr val="tx1"/>
                </a:solidFill>
                <a:latin typeface="+mn-lt"/>
              </a:rPr>
              <a:t>cell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nb-NO" sz="2400" dirty="0" err="1">
                <a:solidFill>
                  <a:schemeClr val="tx1"/>
                </a:solidFill>
                <a:latin typeface="+mn-lt"/>
              </a:rPr>
              <a:t>carcinoma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nb-NO" sz="24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Log transformation can be used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to change these large numbers into something more easily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comparable.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For a scatterplot, converting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values to the log scale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can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change weak relationships into a potentially linear relationship. By only plotting exponents we are reducing the variability of the values.</a:t>
            </a:r>
          </a:p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18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3"/>
            <a:ext cx="8229600" cy="762000"/>
          </a:xfrm>
        </p:spPr>
        <p:txBody>
          <a:bodyPr/>
          <a:lstStyle/>
          <a:p>
            <a:pPr algn="l"/>
            <a:r>
              <a:rPr lang="en-US" dirty="0" smtClean="0">
                <a:cs typeface="Palatino Linotype (Body)"/>
              </a:rPr>
              <a:t>Log Transformation</a:t>
            </a:r>
            <a:endParaRPr lang="en-US" dirty="0">
              <a:cs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03"/>
            <a:ext cx="7999512" cy="5909956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Log scale transformation is used when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we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have values that are </a:t>
            </a:r>
            <a:r>
              <a:rPr lang="en-US" sz="2200" b="1" dirty="0" smtClean="0">
                <a:solidFill>
                  <a:srgbClr val="000000"/>
                </a:solidFill>
                <a:latin typeface="+mn-lt"/>
              </a:rPr>
              <a:t>extremely 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large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or 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small numbers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, or those of 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great </a:t>
            </a:r>
            <a:r>
              <a:rPr lang="en-US" sz="2200" b="1" dirty="0" smtClean="0">
                <a:solidFill>
                  <a:srgbClr val="000000"/>
                </a:solidFill>
                <a:latin typeface="+mn-lt"/>
              </a:rPr>
              <a:t>range.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For example:</a:t>
            </a:r>
          </a:p>
          <a:p>
            <a:endParaRPr lang="en-US" sz="2200" b="1" dirty="0" smtClean="0">
              <a:solidFill>
                <a:srgbClr val="000000"/>
              </a:solidFill>
              <a:latin typeface="+mn-lt"/>
            </a:endParaRPr>
          </a:p>
          <a:p>
            <a:endParaRPr lang="en-US" sz="2200" b="1" dirty="0">
              <a:solidFill>
                <a:srgbClr val="000000"/>
              </a:solidFill>
              <a:latin typeface="+mn-lt"/>
            </a:endParaRPr>
          </a:p>
          <a:p>
            <a:endParaRPr lang="en-US" sz="2200" b="1" dirty="0" smtClean="0">
              <a:solidFill>
                <a:srgbClr val="000000"/>
              </a:solidFill>
              <a:latin typeface="+mn-lt"/>
            </a:endParaRPr>
          </a:p>
          <a:p>
            <a:endParaRPr lang="en-US" sz="2200" b="1" dirty="0" smtClean="0">
              <a:solidFill>
                <a:srgbClr val="000000"/>
              </a:solidFill>
              <a:latin typeface="+mn-lt"/>
            </a:endParaRPr>
          </a:p>
          <a:p>
            <a:endParaRPr lang="en-US" sz="2200" b="1" dirty="0">
              <a:solidFill>
                <a:srgbClr val="000000"/>
              </a:solidFill>
              <a:latin typeface="+mn-lt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Log scale transformation consists of taking the log of an original value and plotting the result.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Remember: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log of x will be the exponent on 10 that gives the value of x.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Or: y = log(x) so 10</a:t>
            </a:r>
            <a:r>
              <a:rPr lang="en-US" sz="2000" b="1" baseline="30000" dirty="0" smtClean="0">
                <a:solidFill>
                  <a:srgbClr val="000000"/>
                </a:solidFill>
                <a:latin typeface="+mn-lt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= x, Example: 2= log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(100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because 10</a:t>
            </a:r>
            <a:r>
              <a:rPr lang="en-US" sz="2000" b="1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100</a:t>
            </a:r>
          </a:p>
          <a:p>
            <a:pPr lvl="1"/>
            <a:r>
              <a:rPr lang="en-US" sz="2000" b="1" i="1" dirty="0" smtClean="0">
                <a:solidFill>
                  <a:srgbClr val="000000"/>
                </a:solidFill>
                <a:latin typeface="+mn-lt"/>
              </a:rPr>
              <a:t>The answer to a log is an exponent!</a:t>
            </a:r>
            <a:endParaRPr lang="en-US" sz="2000" b="1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10" y="1818218"/>
            <a:ext cx="6127722" cy="20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2100"/>
            <a:ext cx="7452360" cy="4555066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n-lt"/>
              </a:rPr>
              <a:t>10</a:t>
            </a:r>
            <a:r>
              <a:rPr lang="en-US" sz="2600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= 100  so  2 = log(100)</a:t>
            </a:r>
          </a:p>
          <a:p>
            <a:r>
              <a:rPr lang="en-US" sz="2600" dirty="0">
                <a:solidFill>
                  <a:srgbClr val="000000"/>
                </a:solidFill>
                <a:latin typeface="+mn-lt"/>
              </a:rPr>
              <a:t>10</a:t>
            </a:r>
            <a:r>
              <a:rPr lang="en-US" sz="2600" baseline="30000" dirty="0">
                <a:solidFill>
                  <a:srgbClr val="000000"/>
                </a:solidFill>
                <a:latin typeface="+mn-lt"/>
              </a:rPr>
              <a:t>6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= 1,000,000 so 6 = log(1000000)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But, exponents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are not always whole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numbers.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Calculate the approximate log scale value of 54,321 (without a calculator):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Express this number in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scientific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notation</a:t>
            </a:r>
          </a:p>
          <a:p>
            <a:pPr lvl="2"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5.4321 x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10</a:t>
            </a:r>
            <a:r>
              <a:rPr lang="en-US" sz="2600" baseline="30000" dirty="0" smtClean="0">
                <a:solidFill>
                  <a:srgbClr val="000000"/>
                </a:solidFill>
                <a:latin typeface="+mn-lt"/>
              </a:rPr>
              <a:t>4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so between 10</a:t>
            </a:r>
            <a:r>
              <a:rPr lang="en-US" sz="2600" baseline="30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and 10</a:t>
            </a:r>
            <a:r>
              <a:rPr lang="en-US" sz="2600" baseline="30000" dirty="0">
                <a:solidFill>
                  <a:srgbClr val="000000"/>
                </a:solidFill>
                <a:latin typeface="+mn-lt"/>
              </a:rPr>
              <a:t>5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749300" lvl="2" indent="-293688">
              <a:spcBef>
                <a:spcPts val="0"/>
              </a:spcBef>
              <a:buFont typeface="Courier New"/>
              <a:buChar char="o"/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What is the approximate log scale value?</a:t>
            </a:r>
            <a:endParaRPr lang="en-US" sz="2600" dirty="0">
              <a:solidFill>
                <a:srgbClr val="000000"/>
              </a:solidFill>
              <a:latin typeface="+mn-lt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Between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4 and 5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Checking with the calculator: log(54,321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) = 4.7350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9300"/>
          </a:xfrm>
        </p:spPr>
        <p:txBody>
          <a:bodyPr/>
          <a:lstStyle/>
          <a:p>
            <a:pPr algn="l"/>
            <a:r>
              <a:rPr lang="en-US" dirty="0" smtClean="0"/>
              <a:t>Log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0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F1.lar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2" r="-5192"/>
          <a:stretch>
            <a:fillRect/>
          </a:stretch>
        </p:blipFill>
        <p:spPr>
          <a:xfrm>
            <a:off x="82550" y="1805788"/>
            <a:ext cx="9061450" cy="4983163"/>
          </a:xfrm>
        </p:spPr>
      </p:pic>
      <p:sp>
        <p:nvSpPr>
          <p:cNvPr id="5" name="TextBox 4"/>
          <p:cNvSpPr txBox="1"/>
          <p:nvPr/>
        </p:nvSpPr>
        <p:spPr>
          <a:xfrm>
            <a:off x="476620" y="155541"/>
            <a:ext cx="8210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esearchers plotted total stem cell division data from previously published studies vs. an individual’s lifetime risk for diagnosis with a variety of cancer types.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Using data from the previous slide, find “Melanoma”.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1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9300"/>
          </a:xfrm>
        </p:spPr>
        <p:txBody>
          <a:bodyPr/>
          <a:lstStyle/>
          <a:p>
            <a:pPr algn="l"/>
            <a:r>
              <a:rPr lang="en-US" dirty="0" smtClean="0"/>
              <a:t>Log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641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Where will melanoma be plotted on the chart?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For melanoma, the total stem cell divisions equals 7.638 x 10</a:t>
            </a:r>
            <a:r>
              <a:rPr lang="en-US" sz="2200" baseline="30000" dirty="0" smtClean="0">
                <a:solidFill>
                  <a:srgbClr val="000000"/>
                </a:solidFill>
                <a:latin typeface="+mn-lt"/>
              </a:rPr>
              <a:t>11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. Calculate the value that will be used on the x-axis on the scatterplot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Taking the log(7.638 x 10</a:t>
            </a:r>
            <a:r>
              <a:rPr lang="en-US" sz="2200" baseline="30000" dirty="0" smtClean="0">
                <a:solidFill>
                  <a:srgbClr val="000000"/>
                </a:solidFill>
                <a:latin typeface="+mn-lt"/>
              </a:rPr>
              <a:t>11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) we get 11.88. The x-value for melanoma is 10</a:t>
            </a:r>
            <a:r>
              <a:rPr lang="en-US" sz="2200" baseline="30000" dirty="0" smtClean="0">
                <a:solidFill>
                  <a:srgbClr val="000000"/>
                </a:solidFill>
                <a:latin typeface="+mn-lt"/>
              </a:rPr>
              <a:t>11.88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lvl="2"/>
            <a:endParaRPr lang="en-US" sz="2200" baseline="30000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For melanoma, the lifetime cancer risk is 2.3%. Calculate the value that will be used on the y-axis on the scatterplot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2.3% is equal to 0.0203. This would be 2.03 x 10</a:t>
            </a:r>
            <a:r>
              <a:rPr lang="en-US" sz="2200" baseline="30000" dirty="0" smtClean="0">
                <a:solidFill>
                  <a:srgbClr val="000000"/>
                </a:solidFill>
                <a:latin typeface="+mn-lt"/>
              </a:rPr>
              <a:t>-2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in scientific notation.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Taking the log(0.0203) we get -1.69. The y-value for melanoma is 10</a:t>
            </a:r>
            <a:r>
              <a:rPr lang="en-US" sz="2200" baseline="30000" dirty="0" smtClean="0">
                <a:solidFill>
                  <a:srgbClr val="000000"/>
                </a:solidFill>
                <a:latin typeface="+mn-lt"/>
              </a:rPr>
              <a:t>-1.69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lvl="2"/>
            <a:endParaRPr lang="en-US" sz="20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4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072"/>
            <a:ext cx="8229600" cy="11288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Pancreatic Islet Cell Function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07968" y="1098178"/>
            <a:ext cx="835319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Dr. Bios gently told her that her pancreas plays a</a:t>
            </a:r>
            <a:r>
              <a:rPr lang="en-US" sz="2200" dirty="0" smtClean="0"/>
              <a:t> </a:t>
            </a:r>
            <a:r>
              <a:rPr lang="en-US" sz="2200" dirty="0"/>
              <a:t>key </a:t>
            </a:r>
            <a:r>
              <a:rPr lang="en-US" sz="2200" dirty="0" smtClean="0"/>
              <a:t>role </a:t>
            </a:r>
            <a:r>
              <a:rPr lang="en-US" sz="2200" dirty="0"/>
              <a:t>in digestion, converting food into fuel for her </a:t>
            </a:r>
            <a:r>
              <a:rPr lang="en-US" sz="2200" dirty="0" smtClean="0"/>
              <a:t>body's cells.</a:t>
            </a:r>
          </a:p>
          <a:p>
            <a:endParaRPr lang="en-US" sz="1000" dirty="0" smtClean="0"/>
          </a:p>
          <a:p>
            <a:r>
              <a:rPr lang="en-US" sz="2200" dirty="0" smtClean="0"/>
              <a:t>“The pancreas has two distinct</a:t>
            </a:r>
          </a:p>
          <a:p>
            <a:r>
              <a:rPr lang="en-US" sz="2200" dirty="0"/>
              <a:t>f</a:t>
            </a:r>
            <a:r>
              <a:rPr lang="en-US" sz="2200" dirty="0" smtClean="0"/>
              <a:t>unctions. It has an exocrine function </a:t>
            </a:r>
          </a:p>
          <a:p>
            <a:r>
              <a:rPr lang="en-US" sz="2200" dirty="0" smtClean="0"/>
              <a:t>that secretes digestive enzymes,</a:t>
            </a:r>
          </a:p>
          <a:p>
            <a:r>
              <a:rPr lang="en-US" sz="2200" dirty="0" smtClean="0"/>
              <a:t>and an endocrine function that</a:t>
            </a:r>
          </a:p>
          <a:p>
            <a:r>
              <a:rPr lang="en-US" sz="2200" dirty="0" smtClean="0"/>
              <a:t>secretes hormones that regulate</a:t>
            </a:r>
          </a:p>
          <a:p>
            <a:r>
              <a:rPr lang="en-US" sz="2200" dirty="0" smtClean="0"/>
              <a:t>blood sugar.”</a:t>
            </a:r>
          </a:p>
          <a:p>
            <a:endParaRPr lang="en-US" sz="1000" dirty="0" smtClean="0"/>
          </a:p>
          <a:p>
            <a:r>
              <a:rPr lang="en-US" sz="2200" dirty="0" smtClean="0"/>
              <a:t>Sally then asked, “So what is the </a:t>
            </a:r>
          </a:p>
          <a:p>
            <a:r>
              <a:rPr lang="en-US" sz="2200" dirty="0"/>
              <a:t>f</a:t>
            </a:r>
            <a:r>
              <a:rPr lang="en-US" sz="2200" dirty="0" smtClean="0"/>
              <a:t>unction of the pancreatic </a:t>
            </a:r>
            <a:r>
              <a:rPr lang="en-US" sz="2200" dirty="0"/>
              <a:t>i</a:t>
            </a:r>
            <a:r>
              <a:rPr lang="en-US" sz="2200" dirty="0" smtClean="0"/>
              <a:t>slet 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ells?”</a:t>
            </a:r>
          </a:p>
          <a:p>
            <a:endParaRPr lang="en-US" sz="1000" dirty="0" smtClean="0"/>
          </a:p>
          <a:p>
            <a:r>
              <a:rPr lang="en-US" sz="2200" dirty="0" smtClean="0"/>
              <a:t>“Pancreatic islet cells perform the </a:t>
            </a:r>
          </a:p>
          <a:p>
            <a:r>
              <a:rPr lang="en-US" sz="2200" dirty="0" smtClean="0"/>
              <a:t>endocrine function, secreting </a:t>
            </a:r>
          </a:p>
          <a:p>
            <a:r>
              <a:rPr lang="en-US" sz="2200" dirty="0" smtClean="0"/>
              <a:t>hormones like glucagon and</a:t>
            </a:r>
          </a:p>
          <a:p>
            <a:r>
              <a:rPr lang="en-US" sz="2200" dirty="0" smtClean="0"/>
              <a:t>insulin,” said Dr. Bios.</a:t>
            </a:r>
            <a:endParaRPr lang="en-US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891" y="1891156"/>
            <a:ext cx="3734710" cy="48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How Could This </a:t>
            </a:r>
            <a:r>
              <a:rPr lang="en-US" sz="4000" dirty="0"/>
              <a:t>H</a:t>
            </a:r>
            <a:r>
              <a:rPr lang="en-US" sz="4000" dirty="0" smtClean="0"/>
              <a:t>appen?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Sally had so many questions. She asked Dr. Bios:</a:t>
            </a:r>
          </a:p>
          <a:p>
            <a:pPr marL="0" indent="0">
              <a:buNone/>
            </a:pPr>
            <a:endParaRPr lang="en-US" sz="1100" i="1" dirty="0" smtClean="0">
              <a:latin typeface="+mn-lt"/>
            </a:endParaRPr>
          </a:p>
          <a:p>
            <a:pPr marL="0" indent="0">
              <a:buNone/>
            </a:pPr>
            <a:r>
              <a:rPr lang="en-US" sz="3000" i="1" dirty="0" smtClean="0">
                <a:solidFill>
                  <a:schemeClr val="tx2"/>
                </a:solidFill>
                <a:latin typeface="+mn-lt"/>
              </a:rPr>
              <a:t>“What causes cancer?”</a:t>
            </a:r>
          </a:p>
          <a:p>
            <a:pPr marL="0" indent="0">
              <a:buNone/>
            </a:pPr>
            <a:endParaRPr lang="en-US" sz="1000" i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000" i="1" dirty="0" smtClean="0">
                <a:solidFill>
                  <a:schemeClr val="tx2"/>
                </a:solidFill>
                <a:latin typeface="+mn-lt"/>
              </a:rPr>
              <a:t>“What were the chances of being diagnosed with this type of cancer?”</a:t>
            </a:r>
          </a:p>
          <a:p>
            <a:pPr marL="0" indent="0">
              <a:buNone/>
            </a:pPr>
            <a:endParaRPr lang="en-US" sz="1000" i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000" i="1" dirty="0" smtClean="0">
                <a:solidFill>
                  <a:schemeClr val="tx2"/>
                </a:solidFill>
                <a:latin typeface="+mn-lt"/>
              </a:rPr>
              <a:t>“Could I have done anything to prevent this?”</a:t>
            </a:r>
          </a:p>
          <a:p>
            <a:pPr marL="0" indent="0">
              <a:buNone/>
            </a:pPr>
            <a:endParaRPr lang="en-US" sz="1000" i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000" i="1" dirty="0" smtClean="0">
                <a:solidFill>
                  <a:schemeClr val="tx2"/>
                </a:solidFill>
                <a:latin typeface="+mn-lt"/>
              </a:rPr>
              <a:t>“What is my prognosis?”</a:t>
            </a:r>
          </a:p>
          <a:p>
            <a:pPr marL="0" indent="0">
              <a:buNone/>
            </a:pPr>
            <a:endParaRPr lang="en-US" sz="3000" i="1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sz="1100" i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Dr. Bios kindly answered her questions, understanding her state of shock. He also knew that helping Sally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understand 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her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disease 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would likely increase her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compliance with 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her treatment protocol,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which 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would translate into a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better 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outcome for Sally.</a:t>
            </a:r>
            <a:endParaRPr lang="en-US" sz="30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11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“What Causes </a:t>
            </a:r>
            <a:r>
              <a:rPr lang="en-US" sz="4000" dirty="0"/>
              <a:t>C</a:t>
            </a:r>
            <a:r>
              <a:rPr lang="en-US" sz="4000" dirty="0" smtClean="0"/>
              <a:t>ancer?”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979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Cancer is a disease in which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some of the body’s cells begin to divide without stopping and spread into surrounding tissues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Cancer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risk has been demonstrated to be associated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with: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inherited genetic variation/mutations (5 to 10% of cancers have a heritable component)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environmental risk factors (i.e. smoking, alcohol use, ultraviolet light, human papilloma virus (HPV))</a:t>
            </a:r>
          </a:p>
          <a:p>
            <a:pPr marL="457200" lvl="1" indent="0">
              <a:buNone/>
            </a:pPr>
            <a:endParaRPr lang="en-US" sz="1000" dirty="0">
              <a:solidFill>
                <a:srgbClr val="000000"/>
              </a:solidFill>
              <a:latin typeface="+mn-lt"/>
            </a:endParaRPr>
          </a:p>
          <a:p>
            <a:pPr marL="338138" lvl="2" indent="-338138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These factors alone, however, fail to explain why some of the body’s tissue types give rise to human cancer millions of times more often than others- even in cases where hereditary and environmental risks are equal. </a:t>
            </a:r>
          </a:p>
          <a:p>
            <a:pPr marL="457200" lvl="1" indent="0">
              <a:buNone/>
            </a:pPr>
            <a:endParaRPr lang="en-US" sz="10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09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61022" cy="1600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rgbClr val="2F5897"/>
                </a:solidFill>
              </a:rPr>
              <a:t>What </a:t>
            </a:r>
            <a:r>
              <a:rPr lang="en-US" sz="3600" smtClean="0">
                <a:solidFill>
                  <a:srgbClr val="2F5897"/>
                </a:solidFill>
              </a:rPr>
              <a:t>Else Can </a:t>
            </a:r>
            <a:r>
              <a:rPr lang="en-US" sz="3600" dirty="0" smtClean="0">
                <a:solidFill>
                  <a:srgbClr val="2F5897"/>
                </a:solidFill>
              </a:rPr>
              <a:t>Play </a:t>
            </a:r>
            <a:r>
              <a:rPr lang="en-US" sz="3600" dirty="0">
                <a:solidFill>
                  <a:srgbClr val="2F5897"/>
                </a:solidFill>
              </a:rPr>
              <a:t>a </a:t>
            </a:r>
            <a:r>
              <a:rPr lang="en-US" sz="3600" dirty="0" smtClean="0">
                <a:solidFill>
                  <a:srgbClr val="2F5897"/>
                </a:solidFill>
              </a:rPr>
              <a:t>Role </a:t>
            </a:r>
            <a:r>
              <a:rPr lang="en-US" sz="3600" dirty="0">
                <a:solidFill>
                  <a:srgbClr val="2F5897"/>
                </a:solidFill>
              </a:rPr>
              <a:t>in an </a:t>
            </a:r>
            <a:r>
              <a:rPr lang="en-US" sz="3600" dirty="0" smtClean="0">
                <a:solidFill>
                  <a:srgbClr val="2F5897"/>
                </a:solidFill>
              </a:rPr>
              <a:t>Individual’s Risk </a:t>
            </a:r>
            <a:r>
              <a:rPr lang="en-US" sz="3600" dirty="0">
                <a:solidFill>
                  <a:srgbClr val="2F5897"/>
                </a:solidFill>
              </a:rPr>
              <a:t>of </a:t>
            </a:r>
            <a:r>
              <a:rPr lang="en-US" sz="3600" dirty="0" smtClean="0">
                <a:solidFill>
                  <a:srgbClr val="2F5897"/>
                </a:solidFill>
              </a:rPr>
              <a:t>Developing Cancer</a:t>
            </a:r>
            <a:r>
              <a:rPr lang="en-US" sz="3600" dirty="0">
                <a:solidFill>
                  <a:srgbClr val="2F5897"/>
                </a:solidFill>
              </a:rPr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75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Dr. Bios continued, telling Sally that researchers are investigating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how a third factor—chance genetic mutations that occur during stem cell division—may contribute to the overall rate of cancer incidence in each tissue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“To understand this, we must first understand more about stem cells, and what must happen as they prepare to divide,” said Dr. Bios.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n-US" sz="11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3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564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The Biology of Stem Cells and DNA Replication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978"/>
            <a:ext cx="8588022" cy="513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Stem Cells: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Stem cells often comprise only a small fraction of the total cells in a given tissue.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Stem cells are responsible for the development and maintenance of tissues, and are capable of dividing via mitosis over a long period of time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DNA Replication: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DNA replication is required for all cells to divide, occurring prior to both mitosis and meiosis.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DNA replication results in an error rate of one in 10</a:t>
            </a:r>
            <a:r>
              <a:rPr lang="en-US" sz="2200" baseline="30000" dirty="0" smtClean="0">
                <a:solidFill>
                  <a:schemeClr val="tx1"/>
                </a:solidFill>
                <a:latin typeface="+mn-lt"/>
              </a:rPr>
              <a:t>5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nucleotides.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DNA proofreading reduces this error rate (mutation rate) to only one in 10</a:t>
            </a:r>
            <a:r>
              <a:rPr lang="en-US" sz="2200" baseline="30000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nucleotides. This mutation rate seems to be identical for all cell types. </a:t>
            </a:r>
          </a:p>
        </p:txBody>
      </p:sp>
    </p:spTree>
    <p:extLst>
      <p:ext uri="{BB962C8B-B14F-4D97-AF65-F5344CB8AC3E}">
        <p14:creationId xmlns:p14="http://schemas.microsoft.com/office/powerpoint/2010/main" val="55568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01" y="452573"/>
            <a:ext cx="8229600" cy="1007348"/>
          </a:xfrm>
        </p:spPr>
        <p:txBody>
          <a:bodyPr/>
          <a:lstStyle/>
          <a:p>
            <a:pPr algn="l"/>
            <a:r>
              <a:rPr lang="en-US" sz="3800" dirty="0" smtClean="0"/>
              <a:t>Mechanisms to Reduce Errors in Replication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904" r="1904"/>
          <a:stretch>
            <a:fillRect/>
          </a:stretch>
        </p:blipFill>
        <p:spPr>
          <a:xfrm>
            <a:off x="-856646" y="2441232"/>
            <a:ext cx="6446492" cy="35453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63" y="2224989"/>
            <a:ext cx="5853431" cy="3950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399" y="1582634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DNA Proofreading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48819" y="1553436"/>
            <a:ext cx="2906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Mismatch Repair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290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44"/>
            <a:ext cx="8229600" cy="148166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0642"/>
            <a:ext cx="8229600" cy="4525963"/>
          </a:xfrm>
        </p:spPr>
        <p:txBody>
          <a:bodyPr/>
          <a:lstStyle/>
          <a:p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Generate a scientific question that relates DNA replication to cancer risk.</a:t>
            </a:r>
          </a:p>
          <a:p>
            <a:pPr marL="0" indent="0">
              <a:buNone/>
            </a:pPr>
            <a:endParaRPr lang="en-US" sz="27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Propose a hypothesis to answer this question.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Suggest one way to test your hypothesis.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7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20602</TotalTime>
  <Words>3053</Words>
  <Application>Microsoft Macintosh PowerPoint</Application>
  <PresentationFormat>On-screen Show (4:3)</PresentationFormat>
  <Paragraphs>265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Calculating Lifetime Cancer Risk Resulting from DNA Replication</vt:lpstr>
      <vt:lpstr>Sally’s Diagnosis</vt:lpstr>
      <vt:lpstr>Pancreatic Islet Cell Function</vt:lpstr>
      <vt:lpstr>How Could This Happen?</vt:lpstr>
      <vt:lpstr>“What Causes Cancer?”</vt:lpstr>
      <vt:lpstr>What Else Can Play a Role in an Individual’s Risk of Developing Cancer?</vt:lpstr>
      <vt:lpstr>The Biology of Stem Cells and DNA Replication</vt:lpstr>
      <vt:lpstr>Mechanisms to Reduce Errors in Replication</vt:lpstr>
      <vt:lpstr>PowerPoint Presentation</vt:lpstr>
      <vt:lpstr>Consulting the literature:</vt:lpstr>
      <vt:lpstr> </vt:lpstr>
      <vt:lpstr>Interpreting the Graph</vt:lpstr>
      <vt:lpstr>Interpreting the Graph</vt:lpstr>
      <vt:lpstr>“What Are the Chances of Being Diagnosed With Pancreatic Islet Cell Carcinoma?”</vt:lpstr>
      <vt:lpstr>PowerPoint Presentation</vt:lpstr>
      <vt:lpstr> </vt:lpstr>
      <vt:lpstr>Scatterplots Reflecting Correlation Values of +1, 0, and -1</vt:lpstr>
      <vt:lpstr>Interpreting Pearson correlation (r) values</vt:lpstr>
      <vt:lpstr>Does a Correlation Exist Between Lifetime Cancer Risk and the Number of Stem Cell Divisions?</vt:lpstr>
      <vt:lpstr>PowerPoint Presentation</vt:lpstr>
      <vt:lpstr>  Good News for Sally!</vt:lpstr>
      <vt:lpstr>Reflection</vt:lpstr>
      <vt:lpstr>References</vt:lpstr>
      <vt:lpstr>EXTENSION</vt:lpstr>
      <vt:lpstr>Log Transformation</vt:lpstr>
      <vt:lpstr>Log Transformation</vt:lpstr>
      <vt:lpstr>Log practice</vt:lpstr>
      <vt:lpstr> </vt:lpstr>
      <vt:lpstr>Log practice</vt:lpstr>
    </vt:vector>
  </TitlesOfParts>
  <Company>Collin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Orr</dc:creator>
  <cp:lastModifiedBy>Rebecca Orr</cp:lastModifiedBy>
  <cp:revision>180</cp:revision>
  <dcterms:created xsi:type="dcterms:W3CDTF">2017-06-19T18:23:17Z</dcterms:created>
  <dcterms:modified xsi:type="dcterms:W3CDTF">2017-11-09T16:09:54Z</dcterms:modified>
</cp:coreProperties>
</file>