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notesMasterIdLst>
    <p:notesMasterId r:id="rId64"/>
  </p:notesMasterIdLst>
  <p:handoutMasterIdLst>
    <p:handoutMasterId r:id="rId65"/>
  </p:handoutMasterIdLst>
  <p:sldIdLst>
    <p:sldId id="256" r:id="rId2"/>
    <p:sldId id="313" r:id="rId3"/>
    <p:sldId id="315" r:id="rId4"/>
    <p:sldId id="314" r:id="rId5"/>
    <p:sldId id="258" r:id="rId6"/>
    <p:sldId id="276" r:id="rId7"/>
    <p:sldId id="257" r:id="rId8"/>
    <p:sldId id="259" r:id="rId9"/>
    <p:sldId id="260" r:id="rId10"/>
    <p:sldId id="261" r:id="rId11"/>
    <p:sldId id="262" r:id="rId12"/>
    <p:sldId id="263" r:id="rId13"/>
    <p:sldId id="264" r:id="rId14"/>
    <p:sldId id="277" r:id="rId15"/>
    <p:sldId id="278" r:id="rId16"/>
    <p:sldId id="279" r:id="rId17"/>
    <p:sldId id="322" r:id="rId18"/>
    <p:sldId id="265" r:id="rId19"/>
    <p:sldId id="266" r:id="rId20"/>
    <p:sldId id="267" r:id="rId21"/>
    <p:sldId id="270" r:id="rId22"/>
    <p:sldId id="280" r:id="rId23"/>
    <p:sldId id="281" r:id="rId24"/>
    <p:sldId id="323" r:id="rId25"/>
    <p:sldId id="324" r:id="rId26"/>
    <p:sldId id="325" r:id="rId27"/>
    <p:sldId id="282" r:id="rId28"/>
    <p:sldId id="283" r:id="rId29"/>
    <p:sldId id="268" r:id="rId30"/>
    <p:sldId id="269" r:id="rId31"/>
    <p:sldId id="327" r:id="rId32"/>
    <p:sldId id="328" r:id="rId33"/>
    <p:sldId id="329" r:id="rId34"/>
    <p:sldId id="330" r:id="rId35"/>
    <p:sldId id="331" r:id="rId36"/>
    <p:sldId id="271" r:id="rId37"/>
    <p:sldId id="272" r:id="rId38"/>
    <p:sldId id="273" r:id="rId39"/>
    <p:sldId id="274" r:id="rId40"/>
    <p:sldId id="275" r:id="rId41"/>
    <p:sldId id="289" r:id="rId42"/>
    <p:sldId id="290" r:id="rId43"/>
    <p:sldId id="291" r:id="rId44"/>
    <p:sldId id="293" r:id="rId45"/>
    <p:sldId id="294" r:id="rId46"/>
    <p:sldId id="295" r:id="rId47"/>
    <p:sldId id="296" r:id="rId48"/>
    <p:sldId id="297" r:id="rId49"/>
    <p:sldId id="298" r:id="rId50"/>
    <p:sldId id="299" r:id="rId51"/>
    <p:sldId id="300" r:id="rId52"/>
    <p:sldId id="301" r:id="rId53"/>
    <p:sldId id="302" r:id="rId54"/>
    <p:sldId id="303" r:id="rId55"/>
    <p:sldId id="321" r:id="rId56"/>
    <p:sldId id="308" r:id="rId57"/>
    <p:sldId id="305" r:id="rId58"/>
    <p:sldId id="306" r:id="rId59"/>
    <p:sldId id="307" r:id="rId60"/>
    <p:sldId id="309" r:id="rId61"/>
    <p:sldId id="326" r:id="rId62"/>
    <p:sldId id="312" r:id="rId6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87567" autoAdjust="0"/>
  </p:normalViewPr>
  <p:slideViewPr>
    <p:cSldViewPr>
      <p:cViewPr varScale="1">
        <p:scale>
          <a:sx n="65" d="100"/>
          <a:sy n="65" d="100"/>
        </p:scale>
        <p:origin x="155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0C284B1-EC63-4253-AC8D-1798F4974A38}" type="datetimeFigureOut">
              <a:rPr lang="en-US" smtClean="0"/>
              <a:t>6/14/2015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D08E871-3EF6-455B-83D5-A997B35B8DEB}" type="slidenum">
              <a:rPr lang="en-US" smtClean="0"/>
              <a:t>‹#›</a:t>
            </a:fld>
            <a:endParaRPr lang="en-US"/>
          </a:p>
        </p:txBody>
      </p:sp>
    </p:spTree>
    <p:extLst>
      <p:ext uri="{BB962C8B-B14F-4D97-AF65-F5344CB8AC3E}">
        <p14:creationId xmlns:p14="http://schemas.microsoft.com/office/powerpoint/2010/main" val="1939592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35A268C-248B-45D5-B724-FB252AEFB5EE}" type="datetimeFigureOut">
              <a:rPr lang="en-US" smtClean="0"/>
              <a:t>6/14/2015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6A59E62-3528-458F-95E8-054C1F99F1B8}" type="slidenum">
              <a:rPr lang="en-US" smtClean="0"/>
              <a:t>‹#›</a:t>
            </a:fld>
            <a:endParaRPr lang="en-US"/>
          </a:p>
        </p:txBody>
      </p:sp>
    </p:spTree>
    <p:extLst>
      <p:ext uri="{BB962C8B-B14F-4D97-AF65-F5344CB8AC3E}">
        <p14:creationId xmlns:p14="http://schemas.microsoft.com/office/powerpoint/2010/main" val="2830017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worked on identifying</a:t>
            </a:r>
            <a:r>
              <a:rPr lang="en-US" baseline="0" dirty="0" smtClean="0"/>
              <a:t> mathematical skills and concepts which commonly arose in environmental science, specifically within the environmental science learning progressions being created. Developed QR aspects for environmental science teaching experiments.</a:t>
            </a:r>
            <a:endParaRPr lang="en-US" dirty="0"/>
          </a:p>
        </p:txBody>
      </p:sp>
      <p:sp>
        <p:nvSpPr>
          <p:cNvPr id="4" name="Slide Number Placeholder 3"/>
          <p:cNvSpPr>
            <a:spLocks noGrp="1"/>
          </p:cNvSpPr>
          <p:nvPr>
            <p:ph type="sldNum" sz="quarter" idx="10"/>
          </p:nvPr>
        </p:nvSpPr>
        <p:spPr/>
        <p:txBody>
          <a:bodyPr/>
          <a:lstStyle/>
          <a:p>
            <a:fld id="{D6A59E62-3528-458F-95E8-054C1F99F1B8}" type="slidenum">
              <a:rPr lang="en-US" smtClean="0"/>
              <a:t>4</a:t>
            </a:fld>
            <a:endParaRPr lang="en-US"/>
          </a:p>
        </p:txBody>
      </p:sp>
    </p:spTree>
    <p:extLst>
      <p:ext uri="{BB962C8B-B14F-4D97-AF65-F5344CB8AC3E}">
        <p14:creationId xmlns:p14="http://schemas.microsoft.com/office/powerpoint/2010/main" val="4111527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A59E62-3528-458F-95E8-054C1F99F1B8}" type="slidenum">
              <a:rPr lang="en-US" smtClean="0"/>
              <a:t>13</a:t>
            </a:fld>
            <a:endParaRPr lang="en-US" dirty="0"/>
          </a:p>
        </p:txBody>
      </p:sp>
    </p:spTree>
    <p:extLst>
      <p:ext uri="{BB962C8B-B14F-4D97-AF65-F5344CB8AC3E}">
        <p14:creationId xmlns:p14="http://schemas.microsoft.com/office/powerpoint/2010/main" val="2388992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A59E62-3528-458F-95E8-054C1F99F1B8}" type="slidenum">
              <a:rPr lang="en-US" smtClean="0"/>
              <a:t>18</a:t>
            </a:fld>
            <a:endParaRPr lang="en-US" dirty="0"/>
          </a:p>
        </p:txBody>
      </p:sp>
    </p:spTree>
    <p:extLst>
      <p:ext uri="{BB962C8B-B14F-4D97-AF65-F5344CB8AC3E}">
        <p14:creationId xmlns:p14="http://schemas.microsoft.com/office/powerpoint/2010/main" val="2388992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a:t>
            </a:r>
          </a:p>
          <a:p>
            <a:r>
              <a:rPr lang="en-US" dirty="0"/>
              <a:t>evidence (NE)/not applicable (NA) distribution indicates that overall the assessment</a:t>
            </a:r>
          </a:p>
          <a:p>
            <a:r>
              <a:rPr lang="en-US" dirty="0"/>
              <a:t>interviews failed to elicit responses on QM (16% response rate). This may be due to AQ4</a:t>
            </a:r>
          </a:p>
          <a:p>
            <a:r>
              <a:rPr lang="en-US" dirty="0"/>
              <a:t>limiting the interviews to 30 min, which resulted in the interviews focusing more on</a:t>
            </a:r>
          </a:p>
          <a:p>
            <a:r>
              <a:rPr lang="en-US" dirty="0"/>
              <a:t>QL and QI interview questions which required less response time. In addition, the</a:t>
            </a:r>
          </a:p>
          <a:p>
            <a:r>
              <a:rPr lang="en-US" dirty="0"/>
              <a:t>QM questions were the last questions on the interview. Another trend is that no</a:t>
            </a:r>
          </a:p>
          <a:p>
            <a:r>
              <a:rPr lang="en-US" dirty="0"/>
              <a:t>student response was ranked at Level 4. While this is concerning, the iterative</a:t>
            </a:r>
          </a:p>
          <a:p>
            <a:r>
              <a:rPr lang="en-US" dirty="0"/>
              <a:t>nature of the assessments will tease out if the expectations for the levels need adjusting</a:t>
            </a:r>
          </a:p>
          <a:p>
            <a:r>
              <a:rPr lang="en-US" dirty="0"/>
              <a:t>or if students are not reaching the desired level. Only 14% of rankings were at Level 3,</a:t>
            </a:r>
          </a:p>
          <a:p>
            <a:r>
              <a:rPr lang="en-US" dirty="0"/>
              <a:t>indicating that these students did not display a sophisticated level of QR abilities. The</a:t>
            </a:r>
          </a:p>
          <a:p>
            <a:r>
              <a:rPr lang="en-US" dirty="0"/>
              <a:t>predominate ranking was 2 (66%), which may signify that the learning progression</a:t>
            </a:r>
          </a:p>
          <a:p>
            <a:r>
              <a:rPr lang="en-US" dirty="0"/>
              <a:t>needs to have items at this level distributed to other levels to provide more sensitivity</a:t>
            </a:r>
          </a:p>
          <a:p>
            <a:r>
              <a:rPr lang="en-US" dirty="0"/>
              <a:t>to student differences</a:t>
            </a:r>
          </a:p>
        </p:txBody>
      </p:sp>
      <p:sp>
        <p:nvSpPr>
          <p:cNvPr id="4" name="Slide Number Placeholder 3"/>
          <p:cNvSpPr>
            <a:spLocks noGrp="1"/>
          </p:cNvSpPr>
          <p:nvPr>
            <p:ph type="sldNum" sz="quarter" idx="10"/>
          </p:nvPr>
        </p:nvSpPr>
        <p:spPr/>
        <p:txBody>
          <a:bodyPr/>
          <a:lstStyle/>
          <a:p>
            <a:fld id="{D6A59E62-3528-458F-95E8-054C1F99F1B8}" type="slidenum">
              <a:rPr lang="en-US" smtClean="0"/>
              <a:t>19</a:t>
            </a:fld>
            <a:endParaRPr lang="en-US" dirty="0"/>
          </a:p>
        </p:txBody>
      </p:sp>
    </p:spTree>
    <p:extLst>
      <p:ext uri="{BB962C8B-B14F-4D97-AF65-F5344CB8AC3E}">
        <p14:creationId xmlns:p14="http://schemas.microsoft.com/office/powerpoint/2010/main" val="2388992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hypothesized that students would increase in their understanding</a:t>
            </a:r>
          </a:p>
          <a:p>
            <a:r>
              <a:rPr lang="en-US" dirty="0"/>
              <a:t>and the use of QR across grade levels in rank on the learning progression,</a:t>
            </a:r>
          </a:p>
          <a:p>
            <a:r>
              <a:rPr lang="en-US" dirty="0"/>
              <a:t>specifically at the macro-scale. In fact, this trend was not observed</a:t>
            </a:r>
          </a:p>
          <a:p>
            <a:endParaRPr lang="en-US" dirty="0"/>
          </a:p>
          <a:p>
            <a:r>
              <a:rPr lang="en-US" dirty="0"/>
              <a:t>We hypothesized that students would be more proficient</a:t>
            </a:r>
          </a:p>
          <a:p>
            <a:r>
              <a:rPr lang="en-US" dirty="0"/>
              <a:t>in QR at the macro-scale where they can draw on personal experience. There</a:t>
            </a:r>
          </a:p>
          <a:p>
            <a:r>
              <a:rPr lang="en-US" dirty="0"/>
              <a:t>were no consistent differences. We also hypothesized</a:t>
            </a:r>
          </a:p>
          <a:p>
            <a:r>
              <a:rPr lang="en-US" dirty="0"/>
              <a:t>that moving to the landscape scale would engage students in the inherently</a:t>
            </a:r>
          </a:p>
          <a:p>
            <a:r>
              <a:rPr lang="en-US" dirty="0"/>
              <a:t>quantitative task of generalizing or seeking trends and that moving to the microscopic-</a:t>
            </a:r>
          </a:p>
          <a:p>
            <a:r>
              <a:rPr lang="en-US" dirty="0"/>
              <a:t>atomic scale would engage students in QR accounts about hidden mechanisms</a:t>
            </a:r>
          </a:p>
          <a:p>
            <a:r>
              <a:rPr lang="en-US" dirty="0"/>
              <a:t>explained with quantitative sciences such as physics and chemistry. Yet on both the</a:t>
            </a:r>
          </a:p>
          <a:p>
            <a:r>
              <a:rPr lang="en-US" dirty="0"/>
              <a:t>landscape and micro-atomic scales, the students’ preference appeared to be almost</a:t>
            </a:r>
          </a:p>
          <a:p>
            <a:r>
              <a:rPr lang="en-US" dirty="0"/>
              <a:t>entirely qualitative.</a:t>
            </a:r>
          </a:p>
        </p:txBody>
      </p:sp>
      <p:sp>
        <p:nvSpPr>
          <p:cNvPr id="4" name="Slide Number Placeholder 3"/>
          <p:cNvSpPr>
            <a:spLocks noGrp="1"/>
          </p:cNvSpPr>
          <p:nvPr>
            <p:ph type="sldNum" sz="quarter" idx="10"/>
          </p:nvPr>
        </p:nvSpPr>
        <p:spPr/>
        <p:txBody>
          <a:bodyPr/>
          <a:lstStyle/>
          <a:p>
            <a:fld id="{D6A59E62-3528-458F-95E8-054C1F99F1B8}" type="slidenum">
              <a:rPr lang="en-US" smtClean="0"/>
              <a:t>20</a:t>
            </a:fld>
            <a:endParaRPr lang="en-US" dirty="0"/>
          </a:p>
        </p:txBody>
      </p:sp>
    </p:spTree>
    <p:extLst>
      <p:ext uri="{BB962C8B-B14F-4D97-AF65-F5344CB8AC3E}">
        <p14:creationId xmlns:p14="http://schemas.microsoft.com/office/powerpoint/2010/main" val="601278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A59E62-3528-458F-95E8-054C1F99F1B8}" type="slidenum">
              <a:rPr lang="en-US" smtClean="0"/>
              <a:t>21</a:t>
            </a:fld>
            <a:endParaRPr lang="en-US" dirty="0"/>
          </a:p>
        </p:txBody>
      </p:sp>
    </p:spTree>
    <p:extLst>
      <p:ext uri="{BB962C8B-B14F-4D97-AF65-F5344CB8AC3E}">
        <p14:creationId xmlns:p14="http://schemas.microsoft.com/office/powerpoint/2010/main" val="601278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teachers</a:t>
            </a:r>
            <a:r>
              <a:rPr lang="en-US" baseline="0" dirty="0" smtClean="0"/>
              <a:t> discuss this at their tables.  One topic per table.  First identify what they think they know?  Second, have them read a resource and share what they learned.</a:t>
            </a:r>
            <a:endParaRPr lang="en-US" dirty="0"/>
          </a:p>
        </p:txBody>
      </p:sp>
      <p:sp>
        <p:nvSpPr>
          <p:cNvPr id="4" name="Slide Number Placeholder 3"/>
          <p:cNvSpPr>
            <a:spLocks noGrp="1"/>
          </p:cNvSpPr>
          <p:nvPr>
            <p:ph type="sldNum" sz="quarter" idx="10"/>
          </p:nvPr>
        </p:nvSpPr>
        <p:spPr/>
        <p:txBody>
          <a:bodyPr/>
          <a:lstStyle/>
          <a:p>
            <a:fld id="{3B58A94F-A474-46C5-8F9F-99EE7CBBAFC0}" type="slidenum">
              <a:rPr lang="en-US" smtClean="0"/>
              <a:t>46</a:t>
            </a:fld>
            <a:endParaRPr lang="en-US"/>
          </a:p>
        </p:txBody>
      </p:sp>
    </p:spTree>
    <p:extLst>
      <p:ext uri="{BB962C8B-B14F-4D97-AF65-F5344CB8AC3E}">
        <p14:creationId xmlns:p14="http://schemas.microsoft.com/office/powerpoint/2010/main" val="2166928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Pathways</a:t>
            </a:r>
            <a:r>
              <a:rPr lang="en-US" baseline="0" dirty="0" smtClean="0"/>
              <a:t> Project QR team began to see the need for a QR learning progression that would explore students development of QR in Environmental Science from grades 6-12. Discussion with science team over how QR fit into the LP – only at top levels. QR team disagreed and began to explore.</a:t>
            </a:r>
            <a:endParaRPr lang="en-US" dirty="0"/>
          </a:p>
        </p:txBody>
      </p:sp>
      <p:sp>
        <p:nvSpPr>
          <p:cNvPr id="4" name="Slide Number Placeholder 3"/>
          <p:cNvSpPr>
            <a:spLocks noGrp="1"/>
          </p:cNvSpPr>
          <p:nvPr>
            <p:ph type="sldNum" sz="quarter" idx="10"/>
          </p:nvPr>
        </p:nvSpPr>
        <p:spPr/>
        <p:txBody>
          <a:bodyPr/>
          <a:lstStyle/>
          <a:p>
            <a:fld id="{D6A59E62-3528-458F-95E8-054C1F99F1B8}" type="slidenum">
              <a:rPr lang="en-US" smtClean="0"/>
              <a:t>5</a:t>
            </a:fld>
            <a:endParaRPr lang="en-US"/>
          </a:p>
        </p:txBody>
      </p:sp>
    </p:spTree>
    <p:extLst>
      <p:ext uri="{BB962C8B-B14F-4D97-AF65-F5344CB8AC3E}">
        <p14:creationId xmlns:p14="http://schemas.microsoft.com/office/powerpoint/2010/main" val="3051791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work in Pathways</a:t>
            </a:r>
            <a:r>
              <a:rPr lang="en-US" baseline="0" dirty="0" smtClean="0"/>
              <a:t> led us to the need for a QR learning progression within the context of environmental science.</a:t>
            </a:r>
            <a:endParaRPr lang="en-US" dirty="0"/>
          </a:p>
        </p:txBody>
      </p:sp>
      <p:sp>
        <p:nvSpPr>
          <p:cNvPr id="4" name="Slide Number Placeholder 3"/>
          <p:cNvSpPr>
            <a:spLocks noGrp="1"/>
          </p:cNvSpPr>
          <p:nvPr>
            <p:ph type="sldNum" sz="quarter" idx="10"/>
          </p:nvPr>
        </p:nvSpPr>
        <p:spPr/>
        <p:txBody>
          <a:bodyPr/>
          <a:lstStyle/>
          <a:p>
            <a:fld id="{406B8311-351D-4C20-80B0-8C55B0089695}" type="slidenum">
              <a:rPr lang="en-US" smtClean="0"/>
              <a:t>6</a:t>
            </a:fld>
            <a:endParaRPr lang="en-US"/>
          </a:p>
        </p:txBody>
      </p:sp>
    </p:spTree>
    <p:extLst>
      <p:ext uri="{BB962C8B-B14F-4D97-AF65-F5344CB8AC3E}">
        <p14:creationId xmlns:p14="http://schemas.microsoft.com/office/powerpoint/2010/main" val="2673750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Conducted</a:t>
            </a:r>
            <a:r>
              <a:rPr lang="en-US" baseline="0" dirty="0" smtClean="0"/>
              <a:t> a Delphi study with project participants and intensive literature review to determine a definition of QR from which to work. The literature uses multiple terms like quantitative literacy, numeracy, …. We needed to define what we meant by QR.</a:t>
            </a:r>
            <a:endParaRPr lang="en-US" dirty="0"/>
          </a:p>
        </p:txBody>
      </p:sp>
      <p:sp>
        <p:nvSpPr>
          <p:cNvPr id="4" name="Slide Number Placeholder 3"/>
          <p:cNvSpPr>
            <a:spLocks noGrp="1"/>
          </p:cNvSpPr>
          <p:nvPr>
            <p:ph type="sldNum" sz="quarter" idx="10"/>
          </p:nvPr>
        </p:nvSpPr>
        <p:spPr/>
        <p:txBody>
          <a:bodyPr/>
          <a:lstStyle/>
          <a:p>
            <a:fld id="{D6A59E62-3528-458F-95E8-054C1F99F1B8}" type="slidenum">
              <a:rPr lang="en-US" smtClean="0"/>
              <a:t>7</a:t>
            </a:fld>
            <a:endParaRPr lang="en-US"/>
          </a:p>
        </p:txBody>
      </p:sp>
    </p:spTree>
    <p:extLst>
      <p:ext uri="{BB962C8B-B14F-4D97-AF65-F5344CB8AC3E}">
        <p14:creationId xmlns:p14="http://schemas.microsoft.com/office/powerpoint/2010/main" val="1719928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components interact within a QR cycle when students engage in the process of</a:t>
            </a:r>
          </a:p>
          <a:p>
            <a:r>
              <a:rPr lang="en-US" dirty="0"/>
              <a:t>science as model-building. First, the individual engages in the QA by identifying</a:t>
            </a:r>
          </a:p>
          <a:p>
            <a:r>
              <a:rPr lang="en-US" dirty="0"/>
              <a:t>objects, their attributes, and assigning measures. This provides variables that can be</a:t>
            </a:r>
          </a:p>
          <a:p>
            <a:r>
              <a:rPr lang="en-US" dirty="0"/>
              <a:t>operated on mathematically or statistically. Second, depending on both the query of</a:t>
            </a:r>
          </a:p>
          <a:p>
            <a:r>
              <a:rPr lang="en-US" dirty="0"/>
              <a:t>interest to the individual and the data they access, they engage in QR through the</a:t>
            </a:r>
          </a:p>
          <a:p>
            <a:r>
              <a:rPr lang="en-US" dirty="0"/>
              <a:t>three components of quantitative literacy, QI, or QM. These three components are</a:t>
            </a:r>
          </a:p>
          <a:p>
            <a:r>
              <a:rPr lang="en-US" dirty="0"/>
              <a:t>interconnected and typically engaging in one requires elements of another.</a:t>
            </a:r>
          </a:p>
        </p:txBody>
      </p:sp>
      <p:sp>
        <p:nvSpPr>
          <p:cNvPr id="4" name="Slide Number Placeholder 3"/>
          <p:cNvSpPr>
            <a:spLocks noGrp="1"/>
          </p:cNvSpPr>
          <p:nvPr>
            <p:ph type="sldNum" sz="quarter" idx="10"/>
          </p:nvPr>
        </p:nvSpPr>
        <p:spPr/>
        <p:txBody>
          <a:bodyPr/>
          <a:lstStyle/>
          <a:p>
            <a:fld id="{D6A59E62-3528-458F-95E8-054C1F99F1B8}" type="slidenum">
              <a:rPr lang="en-US" smtClean="0"/>
              <a:t>8</a:t>
            </a:fld>
            <a:endParaRPr lang="en-US"/>
          </a:p>
        </p:txBody>
      </p:sp>
    </p:spTree>
    <p:extLst>
      <p:ext uri="{BB962C8B-B14F-4D97-AF65-F5344CB8AC3E}">
        <p14:creationId xmlns:p14="http://schemas.microsoft.com/office/powerpoint/2010/main" val="2388992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proficiencies</a:t>
            </a:r>
            <a:r>
              <a:rPr lang="en-US" baseline="0" dirty="0" smtClean="0"/>
              <a:t> in science </a:t>
            </a:r>
            <a:r>
              <a:rPr lang="en-US" dirty="0" smtClean="0"/>
              <a:t>which are know, use, and interpret scientific explanations of the natural world, generate and evaluate scientific evidence and explanations, understand the nature and development of scientific knowledge, and participate productively in scientific practices and discourse</a:t>
            </a:r>
            <a:endParaRPr lang="en-US" dirty="0"/>
          </a:p>
        </p:txBody>
      </p:sp>
      <p:sp>
        <p:nvSpPr>
          <p:cNvPr id="4" name="Slide Number Placeholder 3"/>
          <p:cNvSpPr>
            <a:spLocks noGrp="1"/>
          </p:cNvSpPr>
          <p:nvPr>
            <p:ph type="sldNum" sz="quarter" idx="10"/>
          </p:nvPr>
        </p:nvSpPr>
        <p:spPr/>
        <p:txBody>
          <a:bodyPr/>
          <a:lstStyle/>
          <a:p>
            <a:fld id="{D6A59E62-3528-458F-95E8-054C1F99F1B8}" type="slidenum">
              <a:rPr lang="en-US" smtClean="0"/>
              <a:t>9</a:t>
            </a:fld>
            <a:endParaRPr lang="en-US"/>
          </a:p>
        </p:txBody>
      </p:sp>
    </p:spTree>
    <p:extLst>
      <p:ext uri="{BB962C8B-B14F-4D97-AF65-F5344CB8AC3E}">
        <p14:creationId xmlns:p14="http://schemas.microsoft.com/office/powerpoint/2010/main" val="2388992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A59E62-3528-458F-95E8-054C1F99F1B8}" type="slidenum">
              <a:rPr lang="en-US" smtClean="0"/>
              <a:t>10</a:t>
            </a:fld>
            <a:endParaRPr lang="en-US" dirty="0"/>
          </a:p>
        </p:txBody>
      </p:sp>
    </p:spTree>
    <p:extLst>
      <p:ext uri="{BB962C8B-B14F-4D97-AF65-F5344CB8AC3E}">
        <p14:creationId xmlns:p14="http://schemas.microsoft.com/office/powerpoint/2010/main" val="2388992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smtClean="0"/>
              <a:t>Grounding the lower anchor </a:t>
            </a:r>
            <a:r>
              <a:rPr lang="en-US" b="1" dirty="0" smtClean="0"/>
              <a:t>in domains accessible to sixth graders</a:t>
            </a:r>
          </a:p>
          <a:p>
            <a:pPr marL="174708" indent="-174708">
              <a:buFontTx/>
              <a:buChar char="-"/>
            </a:pPr>
            <a:r>
              <a:rPr lang="en-US" dirty="0" smtClean="0"/>
              <a:t>Identifying intermediate levels of understanding </a:t>
            </a:r>
            <a:r>
              <a:rPr lang="en-US" b="1" dirty="0" smtClean="0"/>
              <a:t>through which they pass on their way to attainment of the upper anchor</a:t>
            </a:r>
          </a:p>
          <a:p>
            <a:pPr marL="174708" indent="-174708">
              <a:buFontTx/>
              <a:buChar char="-"/>
            </a:pPr>
            <a:r>
              <a:rPr lang="en-US" dirty="0" smtClean="0"/>
              <a:t>Upper anchor based on expert views of what QR a scientifically literate citizen should know </a:t>
            </a:r>
            <a:r>
              <a:rPr lang="en-US" b="1" dirty="0" smtClean="0"/>
              <a:t>and be able to do by the 12th grade</a:t>
            </a:r>
          </a:p>
          <a:p>
            <a:pPr marL="174708" indent="-174708">
              <a:buFontTx/>
              <a:buChar char="-"/>
            </a:pPr>
            <a:endParaRPr lang="en-US" b="0" dirty="0"/>
          </a:p>
        </p:txBody>
      </p:sp>
      <p:sp>
        <p:nvSpPr>
          <p:cNvPr id="4" name="Slide Number Placeholder 3"/>
          <p:cNvSpPr>
            <a:spLocks noGrp="1"/>
          </p:cNvSpPr>
          <p:nvPr>
            <p:ph type="sldNum" sz="quarter" idx="10"/>
          </p:nvPr>
        </p:nvSpPr>
        <p:spPr/>
        <p:txBody>
          <a:bodyPr/>
          <a:lstStyle/>
          <a:p>
            <a:fld id="{D6A59E62-3528-458F-95E8-054C1F99F1B8}" type="slidenum">
              <a:rPr lang="en-US" smtClean="0"/>
              <a:t>11</a:t>
            </a:fld>
            <a:endParaRPr lang="en-US" dirty="0"/>
          </a:p>
        </p:txBody>
      </p:sp>
    </p:spTree>
    <p:extLst>
      <p:ext uri="{BB962C8B-B14F-4D97-AF65-F5344CB8AC3E}">
        <p14:creationId xmlns:p14="http://schemas.microsoft.com/office/powerpoint/2010/main" val="2388992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Iterative Cycle</a:t>
            </a:r>
          </a:p>
          <a:p>
            <a:pPr marL="174708" indent="-174708">
              <a:buFontTx/>
              <a:buChar char="-"/>
            </a:pPr>
            <a:r>
              <a:rPr lang="en-US" dirty="0" smtClean="0"/>
              <a:t>Literature review informs hypothetical LP with progress variables and attainment levels</a:t>
            </a:r>
          </a:p>
          <a:p>
            <a:pPr marL="174708" indent="-174708">
              <a:buFontTx/>
              <a:buChar char="-"/>
            </a:pPr>
            <a:r>
              <a:rPr lang="en-US" dirty="0" smtClean="0"/>
              <a:t>Qualitative interviews conducted to revise LP (39 middle and high school students in STEM courses), 30-40 minute interview</a:t>
            </a:r>
          </a:p>
          <a:p>
            <a:pPr marL="174708" indent="-174708">
              <a:buFontTx/>
              <a:buChar char="-"/>
            </a:pPr>
            <a:r>
              <a:rPr lang="en-US" dirty="0" smtClean="0"/>
              <a:t>Grounded theory used to analyze interviews, </a:t>
            </a:r>
            <a:r>
              <a:rPr lang="en-US" dirty="0" err="1" smtClean="0"/>
              <a:t>Nvivo</a:t>
            </a:r>
            <a:r>
              <a:rPr lang="en-US" dirty="0" smtClean="0"/>
              <a:t> as tool</a:t>
            </a:r>
          </a:p>
          <a:p>
            <a:pPr marL="174708" indent="-174708">
              <a:buFontTx/>
              <a:buChar char="-"/>
            </a:pPr>
            <a:r>
              <a:rPr lang="en-US" dirty="0" smtClean="0"/>
              <a:t>Descriptive statistics provide preliminary trends across grade levels (6-12), science scales (</a:t>
            </a:r>
            <a:r>
              <a:rPr lang="en-US" dirty="0" err="1" smtClean="0"/>
              <a:t>Macro,Micro,Landscape</a:t>
            </a:r>
            <a:r>
              <a:rPr lang="en-US" dirty="0" smtClean="0"/>
              <a:t>), QR progress variables (QA, QL, QI, QM) and QR process levels</a:t>
            </a:r>
          </a:p>
          <a:p>
            <a:pPr marL="174708" indent="-174708">
              <a:buFontTx/>
              <a:buChar char="-"/>
            </a:pPr>
            <a:r>
              <a:rPr lang="en-US" dirty="0" smtClean="0"/>
              <a:t>Student track: randomly selected one student from each grade level for each of the science strands (Carbon, Water, Biodiversity) to build trajectory of QR</a:t>
            </a:r>
          </a:p>
          <a:p>
            <a:pPr marL="174708" indent="-174708">
              <a:buFontTx/>
              <a:buChar char="-"/>
            </a:pPr>
            <a:endParaRPr lang="en-US" dirty="0" smtClean="0"/>
          </a:p>
          <a:p>
            <a:pPr marL="174708" indent="-174708">
              <a:buFontTx/>
              <a:buChar char="-"/>
            </a:pPr>
            <a:r>
              <a:rPr lang="en-US" dirty="0" smtClean="0"/>
              <a:t>Revised LP and interviews, conducted second round of interviews with 14 students </a:t>
            </a:r>
          </a:p>
          <a:p>
            <a:pPr marL="174708" indent="-174708">
              <a:buFontTx/>
              <a:buChar char="-"/>
            </a:pPr>
            <a:r>
              <a:rPr lang="en-US" dirty="0" smtClean="0"/>
              <a:t>Informed revision of both LP and interview assessments</a:t>
            </a:r>
          </a:p>
          <a:p>
            <a:endParaRPr lang="en-US" dirty="0"/>
          </a:p>
          <a:p>
            <a:r>
              <a:rPr lang="en-US" dirty="0"/>
              <a:t>Each student in the track was then rated on QR ability using the revised learning progression (Appendix 1). Two researchers rated each student on the three scales (macro, landscape, micro/atomic) at three QR component levels (quantification/literacy, interpretation, and modeling), compared the nine scores per student, then came to consensus on the scores for each student. After building consensus on how to rank students using the revised learning progression, all remaining student interviews were scored by one researcher for each strand.</a:t>
            </a:r>
          </a:p>
        </p:txBody>
      </p:sp>
      <p:sp>
        <p:nvSpPr>
          <p:cNvPr id="4" name="Slide Number Placeholder 3"/>
          <p:cNvSpPr>
            <a:spLocks noGrp="1"/>
          </p:cNvSpPr>
          <p:nvPr>
            <p:ph type="sldNum" sz="quarter" idx="10"/>
          </p:nvPr>
        </p:nvSpPr>
        <p:spPr/>
        <p:txBody>
          <a:bodyPr/>
          <a:lstStyle/>
          <a:p>
            <a:fld id="{D6A59E62-3528-458F-95E8-054C1F99F1B8}" type="slidenum">
              <a:rPr lang="en-US" smtClean="0"/>
              <a:t>12</a:t>
            </a:fld>
            <a:endParaRPr lang="en-US"/>
          </a:p>
        </p:txBody>
      </p:sp>
    </p:spTree>
    <p:extLst>
      <p:ext uri="{BB962C8B-B14F-4D97-AF65-F5344CB8AC3E}">
        <p14:creationId xmlns:p14="http://schemas.microsoft.com/office/powerpoint/2010/main" val="2388992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9469A228-33B4-4CED-961A-2E5271191344}" type="datetimeFigureOut">
              <a:rPr lang="en-US" smtClean="0"/>
              <a:t>6/14/2015</a:t>
            </a:fld>
            <a:endParaRPr lang="en-US"/>
          </a:p>
        </p:txBody>
      </p:sp>
      <p:sp>
        <p:nvSpPr>
          <p:cNvPr id="5" name="Footer Placeholder 4"/>
          <p:cNvSpPr>
            <a:spLocks noGrp="1"/>
          </p:cNvSpPr>
          <p:nvPr>
            <p:ph type="ftr" sz="quarter" idx="11"/>
          </p:nvPr>
        </p:nvSpPr>
        <p:spPr>
          <a:xfrm>
            <a:off x="1900237" y="5410202"/>
            <a:ext cx="3843665" cy="365125"/>
          </a:xfrm>
        </p:spPr>
        <p:txBody>
          <a:bodyPr/>
          <a:lstStyle/>
          <a:p>
            <a:endParaRPr lang="en-US"/>
          </a:p>
        </p:txBody>
      </p:sp>
      <p:sp>
        <p:nvSpPr>
          <p:cNvPr id="6" name="Slide Number Placeholder 5"/>
          <p:cNvSpPr>
            <a:spLocks noGrp="1"/>
          </p:cNvSpPr>
          <p:nvPr>
            <p:ph type="sldNum" sz="quarter" idx="12"/>
          </p:nvPr>
        </p:nvSpPr>
        <p:spPr>
          <a:xfrm>
            <a:off x="7915603" y="5410200"/>
            <a:ext cx="578317" cy="365125"/>
          </a:xfrm>
        </p:spPr>
        <p:txBody>
          <a:bodyPr/>
          <a:lstStyle/>
          <a:p>
            <a:fld id="{F0D1252A-F65E-4DD8-B19E-A8036EA0CB02}" type="slidenum">
              <a:rPr lang="en-US" smtClean="0"/>
              <a:t>‹#›</a:t>
            </a:fld>
            <a:endParaRPr lang="en-US"/>
          </a:p>
        </p:txBody>
      </p:sp>
    </p:spTree>
    <p:extLst>
      <p:ext uri="{BB962C8B-B14F-4D97-AF65-F5344CB8AC3E}">
        <p14:creationId xmlns:p14="http://schemas.microsoft.com/office/powerpoint/2010/main" val="370452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69A228-33B4-4CED-961A-2E5271191344}" type="datetimeFigureOut">
              <a:rPr lang="en-US" smtClean="0"/>
              <a:t>6/14/2015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1252A-F65E-4DD8-B19E-A8036EA0CB02}" type="slidenum">
              <a:rPr lang="en-US" smtClean="0"/>
              <a:t>‹#›</a:t>
            </a:fld>
            <a:endParaRPr lang="en-US"/>
          </a:p>
        </p:txBody>
      </p:sp>
    </p:spTree>
    <p:extLst>
      <p:ext uri="{BB962C8B-B14F-4D97-AF65-F5344CB8AC3E}">
        <p14:creationId xmlns:p14="http://schemas.microsoft.com/office/powerpoint/2010/main" val="1589386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69A228-33B4-4CED-961A-2E5271191344}" type="datetimeFigureOut">
              <a:rPr lang="en-US" smtClean="0"/>
              <a:t>6/14/2015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1252A-F65E-4DD8-B19E-A8036EA0CB02}" type="slidenum">
              <a:rPr lang="en-US" smtClean="0"/>
              <a:t>‹#›</a:t>
            </a:fld>
            <a:endParaRPr lang="en-US"/>
          </a:p>
        </p:txBody>
      </p:sp>
    </p:spTree>
    <p:extLst>
      <p:ext uri="{BB962C8B-B14F-4D97-AF65-F5344CB8AC3E}">
        <p14:creationId xmlns:p14="http://schemas.microsoft.com/office/powerpoint/2010/main" val="195569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69A228-33B4-4CED-961A-2E5271191344}" type="datetimeFigureOut">
              <a:rPr lang="en-US" smtClean="0"/>
              <a:t>6/14/2015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1252A-F65E-4DD8-B19E-A8036EA0CB02}" type="slidenum">
              <a:rPr lang="en-US" smtClean="0"/>
              <a:t>‹#›</a:t>
            </a:fld>
            <a:endParaRPr 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3185167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69A228-33B4-4CED-961A-2E5271191344}" type="datetimeFigureOut">
              <a:rPr lang="en-US" smtClean="0"/>
              <a:t>6/14/2015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1252A-F65E-4DD8-B19E-A8036EA0CB02}" type="slidenum">
              <a:rPr lang="en-US" smtClean="0"/>
              <a:t>‹#›</a:t>
            </a:fld>
            <a:endParaRPr lang="en-US"/>
          </a:p>
        </p:txBody>
      </p:sp>
    </p:spTree>
    <p:extLst>
      <p:ext uri="{BB962C8B-B14F-4D97-AF65-F5344CB8AC3E}">
        <p14:creationId xmlns:p14="http://schemas.microsoft.com/office/powerpoint/2010/main" val="3099571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469A228-33B4-4CED-961A-2E5271191344}" type="datetimeFigureOut">
              <a:rPr lang="en-US" smtClean="0"/>
              <a:t>6/14/2015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D1252A-F65E-4DD8-B19E-A8036EA0CB02}" type="slidenum">
              <a:rPr lang="en-US" smtClean="0"/>
              <a:t>‹#›</a:t>
            </a:fld>
            <a:endParaRPr lang="en-US"/>
          </a:p>
        </p:txBody>
      </p:sp>
    </p:spTree>
    <p:extLst>
      <p:ext uri="{BB962C8B-B14F-4D97-AF65-F5344CB8AC3E}">
        <p14:creationId xmlns:p14="http://schemas.microsoft.com/office/powerpoint/2010/main" val="2625653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469A228-33B4-4CED-961A-2E5271191344}" type="datetimeFigureOut">
              <a:rPr lang="en-US" smtClean="0"/>
              <a:t>6/14/2015</a:t>
            </a:fld>
            <a:endParaRPr lang="en-US"/>
          </a:p>
        </p:txBody>
      </p:sp>
      <p:sp>
        <p:nvSpPr>
          <p:cNvPr id="4" name="Footer Placeholder 3"/>
          <p:cNvSpPr>
            <a:spLocks noGrp="1"/>
          </p:cNvSpPr>
          <p:nvPr>
            <p:ph type="ftr" sz="quarter" idx="11"/>
          </p:nvPr>
        </p:nvSpPr>
        <p:spPr/>
        <p:txBody>
          <a:bodyPr/>
          <a:lstStyle>
            <a:lvl1pPr>
              <a:defRPr cap="all" baseline="0"/>
            </a:lvl1pPr>
          </a:lstStyle>
          <a:p>
            <a:endParaRPr lang="en-US"/>
          </a:p>
        </p:txBody>
      </p:sp>
      <p:sp>
        <p:nvSpPr>
          <p:cNvPr id="5" name="Slide Number Placeholder 4"/>
          <p:cNvSpPr>
            <a:spLocks noGrp="1"/>
          </p:cNvSpPr>
          <p:nvPr>
            <p:ph type="sldNum" sz="quarter" idx="12"/>
          </p:nvPr>
        </p:nvSpPr>
        <p:spPr/>
        <p:txBody>
          <a:bodyPr/>
          <a:lstStyle/>
          <a:p>
            <a:fld id="{F0D1252A-F65E-4DD8-B19E-A8036EA0CB02}" type="slidenum">
              <a:rPr lang="en-US" smtClean="0"/>
              <a:t>‹#›</a:t>
            </a:fld>
            <a:endParaRPr lang="en-US"/>
          </a:p>
        </p:txBody>
      </p:sp>
    </p:spTree>
    <p:extLst>
      <p:ext uri="{BB962C8B-B14F-4D97-AF65-F5344CB8AC3E}">
        <p14:creationId xmlns:p14="http://schemas.microsoft.com/office/powerpoint/2010/main" val="2640656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69A228-33B4-4CED-961A-2E5271191344}" type="datetimeFigureOut">
              <a:rPr lang="en-US" smtClean="0"/>
              <a:t>6/14/2015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1252A-F65E-4DD8-B19E-A8036EA0CB02}" type="slidenum">
              <a:rPr lang="en-US" smtClean="0"/>
              <a:t>‹#›</a:t>
            </a:fld>
            <a:endParaRPr lang="en-US"/>
          </a:p>
        </p:txBody>
      </p:sp>
    </p:spTree>
    <p:extLst>
      <p:ext uri="{BB962C8B-B14F-4D97-AF65-F5344CB8AC3E}">
        <p14:creationId xmlns:p14="http://schemas.microsoft.com/office/powerpoint/2010/main" val="3757574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69A228-33B4-4CED-961A-2E5271191344}" type="datetimeFigureOut">
              <a:rPr lang="en-US" smtClean="0"/>
              <a:t>6/14/2015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1252A-F65E-4DD8-B19E-A8036EA0CB02}" type="slidenum">
              <a:rPr lang="en-US" smtClean="0"/>
              <a:t>‹#›</a:t>
            </a:fld>
            <a:endParaRPr lang="en-US"/>
          </a:p>
        </p:txBody>
      </p:sp>
    </p:spTree>
    <p:extLst>
      <p:ext uri="{BB962C8B-B14F-4D97-AF65-F5344CB8AC3E}">
        <p14:creationId xmlns:p14="http://schemas.microsoft.com/office/powerpoint/2010/main" val="1721381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smtClean="0"/>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9469A228-33B4-4CED-961A-2E5271191344}" type="datetimeFigureOut">
              <a:rPr lang="en-US" smtClean="0"/>
              <a:t>6/14/2015</a:t>
            </a:fld>
            <a:endParaRPr lang="en-US"/>
          </a:p>
        </p:txBody>
      </p:sp>
      <p:sp>
        <p:nvSpPr>
          <p:cNvPr id="50" name="Footer Placeholder 4"/>
          <p:cNvSpPr>
            <a:spLocks noGrp="1"/>
          </p:cNvSpPr>
          <p:nvPr>
            <p:ph type="ftr" sz="quarter" idx="11"/>
          </p:nvPr>
        </p:nvSpPr>
        <p:spPr>
          <a:xfrm>
            <a:off x="856059" y="5883276"/>
            <a:ext cx="4679482" cy="365125"/>
          </a:xfrm>
        </p:spPr>
        <p:txBody>
          <a:bodyPr/>
          <a:lstStyle/>
          <a:p>
            <a:endParaRPr lang="en-US"/>
          </a:p>
        </p:txBody>
      </p:sp>
      <p:sp>
        <p:nvSpPr>
          <p:cNvPr id="51" name="Slide Number Placeholder 5"/>
          <p:cNvSpPr>
            <a:spLocks noGrp="1"/>
          </p:cNvSpPr>
          <p:nvPr>
            <p:ph type="sldNum" sz="quarter" idx="12"/>
          </p:nvPr>
        </p:nvSpPr>
        <p:spPr>
          <a:xfrm>
            <a:off x="7707241" y="5883275"/>
            <a:ext cx="578317" cy="365125"/>
          </a:xfrm>
        </p:spPr>
        <p:txBody>
          <a:bodyPr/>
          <a:lstStyle/>
          <a:p>
            <a:fld id="{F0D1252A-F65E-4DD8-B19E-A8036EA0CB02}" type="slidenum">
              <a:rPr lang="en-US" smtClean="0"/>
              <a:t>‹#›</a:t>
            </a:fld>
            <a:endParaRPr lang="en-US"/>
          </a:p>
        </p:txBody>
      </p:sp>
    </p:spTree>
    <p:extLst>
      <p:ext uri="{BB962C8B-B14F-4D97-AF65-F5344CB8AC3E}">
        <p14:creationId xmlns:p14="http://schemas.microsoft.com/office/powerpoint/2010/main" val="2308030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69A228-33B4-4CED-961A-2E5271191344}" type="datetimeFigureOut">
              <a:rPr lang="en-US" smtClean="0"/>
              <a:t>6/14/2015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1252A-F65E-4DD8-B19E-A8036EA0CB02}" type="slidenum">
              <a:rPr lang="en-US" smtClean="0"/>
              <a:t>‹#›</a:t>
            </a:fld>
            <a:endParaRPr lang="en-US"/>
          </a:p>
        </p:txBody>
      </p:sp>
    </p:spTree>
    <p:extLst>
      <p:ext uri="{BB962C8B-B14F-4D97-AF65-F5344CB8AC3E}">
        <p14:creationId xmlns:p14="http://schemas.microsoft.com/office/powerpoint/2010/main" val="4220090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69A228-33B4-4CED-961A-2E5271191344}" type="datetimeFigureOut">
              <a:rPr lang="en-US" smtClean="0"/>
              <a:t>6/14/2015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1252A-F65E-4DD8-B19E-A8036EA0CB02}" type="slidenum">
              <a:rPr lang="en-US" smtClean="0"/>
              <a:t>‹#›</a:t>
            </a:fld>
            <a:endParaRPr lang="en-US"/>
          </a:p>
        </p:txBody>
      </p:sp>
    </p:spTree>
    <p:extLst>
      <p:ext uri="{BB962C8B-B14F-4D97-AF65-F5344CB8AC3E}">
        <p14:creationId xmlns:p14="http://schemas.microsoft.com/office/powerpoint/2010/main" val="324862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69A228-33B4-4CED-961A-2E5271191344}" type="datetimeFigureOut">
              <a:rPr lang="en-US" smtClean="0"/>
              <a:t>6/14/2015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D1252A-F65E-4DD8-B19E-A8036EA0CB02}" type="slidenum">
              <a:rPr lang="en-US" smtClean="0"/>
              <a:t>‹#›</a:t>
            </a:fld>
            <a:endParaRPr lang="en-US"/>
          </a:p>
        </p:txBody>
      </p:sp>
    </p:spTree>
    <p:extLst>
      <p:ext uri="{BB962C8B-B14F-4D97-AF65-F5344CB8AC3E}">
        <p14:creationId xmlns:p14="http://schemas.microsoft.com/office/powerpoint/2010/main" val="637126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469A228-33B4-4CED-961A-2E5271191344}" type="datetimeFigureOut">
              <a:rPr lang="en-US" smtClean="0"/>
              <a:t>6/14/2015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D1252A-F65E-4DD8-B19E-A8036EA0CB02}" type="slidenum">
              <a:rPr lang="en-US" smtClean="0"/>
              <a:t>‹#›</a:t>
            </a:fld>
            <a:endParaRPr lang="en-US"/>
          </a:p>
        </p:txBody>
      </p:sp>
    </p:spTree>
    <p:extLst>
      <p:ext uri="{BB962C8B-B14F-4D97-AF65-F5344CB8AC3E}">
        <p14:creationId xmlns:p14="http://schemas.microsoft.com/office/powerpoint/2010/main" val="663086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9A228-33B4-4CED-961A-2E5271191344}" type="datetimeFigureOut">
              <a:rPr lang="en-US" smtClean="0"/>
              <a:t>6/14/2015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D1252A-F65E-4DD8-B19E-A8036EA0CB02}" type="slidenum">
              <a:rPr lang="en-US" smtClean="0"/>
              <a:t>‹#›</a:t>
            </a:fld>
            <a:endParaRPr lang="en-US"/>
          </a:p>
        </p:txBody>
      </p:sp>
    </p:spTree>
    <p:extLst>
      <p:ext uri="{BB962C8B-B14F-4D97-AF65-F5344CB8AC3E}">
        <p14:creationId xmlns:p14="http://schemas.microsoft.com/office/powerpoint/2010/main" val="3848839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69A228-33B4-4CED-961A-2E5271191344}" type="datetimeFigureOut">
              <a:rPr lang="en-US" smtClean="0"/>
              <a:t>6/14/2015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1252A-F65E-4DD8-B19E-A8036EA0CB02}" type="slidenum">
              <a:rPr lang="en-US" smtClean="0"/>
              <a:t>‹#›</a:t>
            </a:fld>
            <a:endParaRPr lang="en-US"/>
          </a:p>
        </p:txBody>
      </p:sp>
    </p:spTree>
    <p:extLst>
      <p:ext uri="{BB962C8B-B14F-4D97-AF65-F5344CB8AC3E}">
        <p14:creationId xmlns:p14="http://schemas.microsoft.com/office/powerpoint/2010/main" val="2424054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69A228-33B4-4CED-961A-2E5271191344}" type="datetimeFigureOut">
              <a:rPr lang="en-US" smtClean="0"/>
              <a:t>6/14/2015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D1252A-F65E-4DD8-B19E-A8036EA0CB02}" type="slidenum">
              <a:rPr lang="en-US" smtClean="0"/>
              <a:t>‹#›</a:t>
            </a:fld>
            <a:endParaRPr lang="en-US"/>
          </a:p>
        </p:txBody>
      </p:sp>
    </p:spTree>
    <p:extLst>
      <p:ext uri="{BB962C8B-B14F-4D97-AF65-F5344CB8AC3E}">
        <p14:creationId xmlns:p14="http://schemas.microsoft.com/office/powerpoint/2010/main" val="4051177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469A228-33B4-4CED-961A-2E5271191344}" type="datetimeFigureOut">
              <a:rPr lang="en-US" smtClean="0"/>
              <a:t>6/14/2015</a:t>
            </a:fld>
            <a:endParaRPr lang="en-U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0D1252A-F65E-4DD8-B19E-A8036EA0CB02}" type="slidenum">
              <a:rPr lang="en-US" smtClean="0"/>
              <a:t>‹#›</a:t>
            </a:fld>
            <a:endParaRPr lang="en-US"/>
          </a:p>
        </p:txBody>
      </p:sp>
    </p:spTree>
    <p:extLst>
      <p:ext uri="{BB962C8B-B14F-4D97-AF65-F5344CB8AC3E}">
        <p14:creationId xmlns:p14="http://schemas.microsoft.com/office/powerpoint/2010/main" val="1607026843"/>
      </p:ext>
    </p:extLst>
  </p:cSld>
  <p:clrMap bg1="dk1" tx1="lt1" bg2="dk2"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5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thechallenge.dupont.com/essay/challenges/energy.php" TargetMode="External"/><Relationship Id="rId2" Type="http://schemas.openxmlformats.org/officeDocument/2006/relationships/hyperlink" Target="http://thechallenge.dupont.com/essay/challenges/food.php" TargetMode="External"/><Relationship Id="rId1" Type="http://schemas.openxmlformats.org/officeDocument/2006/relationships/slideLayout" Target="../slideLayouts/slideLayout2.xml"/><Relationship Id="rId5" Type="http://schemas.openxmlformats.org/officeDocument/2006/relationships/hyperlink" Target="http://thechallenge.dupont.com/essay/challenges/innovation.php" TargetMode="External"/><Relationship Id="rId4" Type="http://schemas.openxmlformats.org/officeDocument/2006/relationships/hyperlink" Target="http://thechallenge.dupont.com/essay/challenges/protection.php"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mailto:rmayes@georgiasouthern.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24000"/>
            <a:ext cx="7467600" cy="2734268"/>
          </a:xfrm>
        </p:spPr>
        <p:txBody>
          <a:bodyPr>
            <a:normAutofit fontScale="90000"/>
          </a:bodyPr>
          <a:lstStyle/>
          <a:p>
            <a:r>
              <a:rPr lang="en-US" b="1" dirty="0"/>
              <a:t>Quantitative Reasoning: </a:t>
            </a:r>
            <a:r>
              <a:rPr lang="en-US" sz="3600" b="1" dirty="0"/>
              <a:t>Interdisciplinary STEM 21</a:t>
            </a:r>
            <a:r>
              <a:rPr lang="en-US" sz="3600" b="1" baseline="30000" dirty="0"/>
              <a:t>st</a:t>
            </a:r>
            <a:r>
              <a:rPr lang="en-US" sz="3600" b="1" dirty="0"/>
              <a:t> Century Reasoning Modality</a:t>
            </a:r>
            <a:r>
              <a:rPr lang="en-US" dirty="0"/>
              <a:t/>
            </a:r>
            <a:br>
              <a:rPr lang="en-US" dirty="0"/>
            </a:br>
            <a:r>
              <a:rPr lang="en-US" sz="2700" dirty="0" smtClean="0"/>
              <a:t>HHMI/</a:t>
            </a:r>
            <a:r>
              <a:rPr lang="en-US" sz="2700" dirty="0" err="1" smtClean="0"/>
              <a:t>BioQUEST</a:t>
            </a:r>
            <a:r>
              <a:rPr lang="en-US" sz="2700" dirty="0" smtClean="0"/>
              <a:t>/QUBES Workshop</a:t>
            </a:r>
            <a:br>
              <a:rPr lang="en-US" sz="2700" dirty="0" smtClean="0"/>
            </a:br>
            <a:r>
              <a:rPr lang="en-US" sz="2700" dirty="0" smtClean="0"/>
              <a:t>June 13-20, 2015</a:t>
            </a:r>
            <a:endParaRPr lang="en-US" sz="2700" dirty="0"/>
          </a:p>
        </p:txBody>
      </p:sp>
      <p:sp>
        <p:nvSpPr>
          <p:cNvPr id="3" name="Subtitle 2"/>
          <p:cNvSpPr>
            <a:spLocks noGrp="1"/>
          </p:cNvSpPr>
          <p:nvPr>
            <p:ph type="subTitle" idx="1"/>
          </p:nvPr>
        </p:nvSpPr>
        <p:spPr>
          <a:xfrm>
            <a:off x="1981200" y="4381499"/>
            <a:ext cx="6858000" cy="571501"/>
          </a:xfrm>
        </p:spPr>
        <p:txBody>
          <a:bodyPr>
            <a:noAutofit/>
          </a:bodyPr>
          <a:lstStyle/>
          <a:p>
            <a:r>
              <a:rPr lang="en-US" sz="2400" dirty="0" smtClean="0"/>
              <a:t>Robert Mayes Georgia Southern University </a:t>
            </a:r>
            <a:endParaRPr lang="en-US" sz="2400" dirty="0"/>
          </a:p>
        </p:txBody>
      </p:sp>
      <p:sp>
        <p:nvSpPr>
          <p:cNvPr id="4" name="Rectangle 3"/>
          <p:cNvSpPr/>
          <p:nvPr/>
        </p:nvSpPr>
        <p:spPr>
          <a:xfrm>
            <a:off x="381000" y="4953000"/>
            <a:ext cx="8610600" cy="1754326"/>
          </a:xfrm>
          <a:prstGeom prst="rect">
            <a:avLst/>
          </a:prstGeom>
        </p:spPr>
        <p:txBody>
          <a:bodyPr wrap="square">
            <a:spAutoFit/>
          </a:bodyPr>
          <a:lstStyle/>
          <a:p>
            <a:r>
              <a:rPr lang="en-US" dirty="0"/>
              <a:t>This project is supported in part by </a:t>
            </a:r>
            <a:r>
              <a:rPr lang="en-US" dirty="0" smtClean="0"/>
              <a:t>a grant </a:t>
            </a:r>
            <a:r>
              <a:rPr lang="en-US" dirty="0"/>
              <a:t>from the NSF: </a:t>
            </a:r>
            <a:r>
              <a:rPr lang="en-US" b="1" dirty="0"/>
              <a:t>Culturally Relevant Ecology, </a:t>
            </a:r>
            <a:r>
              <a:rPr lang="en-US" b="1" dirty="0" smtClean="0"/>
              <a:t>Learning Progressions</a:t>
            </a:r>
            <a:r>
              <a:rPr lang="en-US" b="1" dirty="0"/>
              <a:t>, and Environmental Literacy</a:t>
            </a:r>
            <a:r>
              <a:rPr lang="en-US" dirty="0"/>
              <a:t> (DUE-0832173), which we refer to as Pathways. </a:t>
            </a:r>
            <a:r>
              <a:rPr lang="en-US" dirty="0" smtClean="0"/>
              <a:t>Also by grants from the U.S. Department of Education and Georgia Office of Student Achievement: </a:t>
            </a:r>
            <a:r>
              <a:rPr lang="en-US" b="1" dirty="0" smtClean="0"/>
              <a:t>Real STEM</a:t>
            </a:r>
            <a:r>
              <a:rPr lang="en-US" dirty="0" smtClean="0"/>
              <a:t>. The </a:t>
            </a:r>
            <a:r>
              <a:rPr lang="en-US" dirty="0"/>
              <a:t>contents of this presentation </a:t>
            </a:r>
            <a:r>
              <a:rPr lang="en-US" dirty="0" smtClean="0"/>
              <a:t>do </a:t>
            </a:r>
            <a:r>
              <a:rPr lang="en-US" dirty="0"/>
              <a:t>not necessarily represent the policy of the U. S. Department of Education, and you should not assume endorsement by the Federal Government.</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7155" y="152400"/>
            <a:ext cx="375444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282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533400"/>
            <a:ext cx="7429499" cy="609600"/>
          </a:xfrm>
        </p:spPr>
        <p:txBody>
          <a:bodyPr/>
          <a:lstStyle/>
          <a:p>
            <a:r>
              <a:rPr lang="en-US" dirty="0" smtClean="0"/>
              <a:t>Research Goals and Questions</a:t>
            </a:r>
            <a:endParaRPr lang="en-US" dirty="0"/>
          </a:p>
        </p:txBody>
      </p:sp>
      <p:sp>
        <p:nvSpPr>
          <p:cNvPr id="3" name="Content Placeholder 2"/>
          <p:cNvSpPr>
            <a:spLocks noGrp="1"/>
          </p:cNvSpPr>
          <p:nvPr>
            <p:ph idx="1"/>
          </p:nvPr>
        </p:nvSpPr>
        <p:spPr>
          <a:xfrm>
            <a:off x="457199" y="1143000"/>
            <a:ext cx="8229600" cy="5410200"/>
          </a:xfrm>
        </p:spPr>
        <p:txBody>
          <a:bodyPr>
            <a:noAutofit/>
          </a:bodyPr>
          <a:lstStyle/>
          <a:p>
            <a:r>
              <a:rPr lang="en-US" sz="2000" dirty="0" smtClean="0"/>
              <a:t>Purpose: establish </a:t>
            </a:r>
            <a:r>
              <a:rPr lang="en-US" sz="2000" dirty="0"/>
              <a:t>a learning progression for QR within </a:t>
            </a:r>
            <a:r>
              <a:rPr lang="en-US" sz="2000" dirty="0" smtClean="0"/>
              <a:t>the context </a:t>
            </a:r>
            <a:r>
              <a:rPr lang="en-US" sz="2000" dirty="0"/>
              <a:t>of environmental </a:t>
            </a:r>
            <a:r>
              <a:rPr lang="en-US" sz="2000" dirty="0" smtClean="0"/>
              <a:t>science </a:t>
            </a:r>
            <a:r>
              <a:rPr lang="en-US" sz="2000" dirty="0"/>
              <a:t>for middle and high school </a:t>
            </a:r>
            <a:r>
              <a:rPr lang="en-US" sz="2000" dirty="0" smtClean="0"/>
              <a:t>students</a:t>
            </a:r>
          </a:p>
          <a:p>
            <a:r>
              <a:rPr lang="en-US" sz="2000" dirty="0"/>
              <a:t>Research questions. </a:t>
            </a:r>
            <a:endParaRPr lang="en-US" sz="2000" dirty="0" smtClean="0"/>
          </a:p>
          <a:p>
            <a:pPr lvl="1"/>
            <a:r>
              <a:rPr lang="en-US" dirty="0" smtClean="0"/>
              <a:t>Central </a:t>
            </a:r>
            <a:r>
              <a:rPr lang="en-US" dirty="0"/>
              <a:t>research </a:t>
            </a:r>
            <a:r>
              <a:rPr lang="en-US" dirty="0" smtClean="0"/>
              <a:t>question:  How </a:t>
            </a:r>
            <a:r>
              <a:rPr lang="en-US" dirty="0"/>
              <a:t>do students develop QR in the context of environmental science across </a:t>
            </a:r>
            <a:r>
              <a:rPr lang="en-US" dirty="0" smtClean="0"/>
              <a:t>6th–12th </a:t>
            </a:r>
            <a:r>
              <a:rPr lang="en-US" dirty="0"/>
              <a:t>grade?</a:t>
            </a:r>
          </a:p>
          <a:p>
            <a:r>
              <a:rPr lang="en-US" sz="2000" dirty="0" smtClean="0"/>
              <a:t>Procedural </a:t>
            </a:r>
            <a:r>
              <a:rPr lang="en-US" sz="2000" dirty="0"/>
              <a:t>questions </a:t>
            </a:r>
            <a:r>
              <a:rPr lang="en-US" sz="2000" dirty="0" smtClean="0"/>
              <a:t>:</a:t>
            </a:r>
            <a:endParaRPr lang="en-US" sz="2000" dirty="0"/>
          </a:p>
          <a:p>
            <a:pPr lvl="1"/>
            <a:r>
              <a:rPr lang="en-US" dirty="0" smtClean="0"/>
              <a:t>What </a:t>
            </a:r>
            <a:r>
              <a:rPr lang="en-US" dirty="0"/>
              <a:t>are the QR progress variables (dimensions of understanding, application, </a:t>
            </a:r>
            <a:r>
              <a:rPr lang="en-US" dirty="0" smtClean="0"/>
              <a:t>and practice</a:t>
            </a:r>
            <a:r>
              <a:rPr lang="en-US" dirty="0"/>
              <a:t>) that support the development of an environmentally literate citizen?</a:t>
            </a:r>
          </a:p>
          <a:p>
            <a:pPr lvl="1"/>
            <a:r>
              <a:rPr lang="en-US" dirty="0" smtClean="0"/>
              <a:t>What </a:t>
            </a:r>
            <a:r>
              <a:rPr lang="en-US" dirty="0"/>
              <a:t>level of QR within the context of environmental science do students bring </a:t>
            </a:r>
            <a:r>
              <a:rPr lang="en-US" dirty="0" smtClean="0"/>
              <a:t>to the </a:t>
            </a:r>
            <a:r>
              <a:rPr lang="en-US" dirty="0"/>
              <a:t>discourse at the sixth grade level?</a:t>
            </a:r>
          </a:p>
          <a:p>
            <a:pPr lvl="1"/>
            <a:r>
              <a:rPr lang="en-US" dirty="0" smtClean="0"/>
              <a:t>What </a:t>
            </a:r>
            <a:r>
              <a:rPr lang="en-US" dirty="0"/>
              <a:t>are the key QR conceptual stepping stones to moving from a novice to </a:t>
            </a:r>
            <a:r>
              <a:rPr lang="en-US" dirty="0" smtClean="0"/>
              <a:t>environmentally literate </a:t>
            </a:r>
            <a:r>
              <a:rPr lang="en-US" dirty="0"/>
              <a:t>citizen? How do these inform a QR learning progression?</a:t>
            </a:r>
          </a:p>
          <a:p>
            <a:pPr lvl="1"/>
            <a:r>
              <a:rPr lang="en-US" dirty="0" smtClean="0"/>
              <a:t>What </a:t>
            </a:r>
            <a:r>
              <a:rPr lang="en-US" dirty="0"/>
              <a:t>are the QR tasks students at a given learning progression level should </a:t>
            </a:r>
            <a:r>
              <a:rPr lang="en-US" dirty="0" smtClean="0"/>
              <a:t>be capable </a:t>
            </a:r>
            <a:r>
              <a:rPr lang="en-US" dirty="0"/>
              <a:t>of performing</a:t>
            </a:r>
            <a:r>
              <a:rPr lang="en-US" dirty="0" smtClean="0"/>
              <a:t>? </a:t>
            </a:r>
            <a:r>
              <a:rPr lang="en-US" dirty="0" smtClean="0"/>
              <a:t>QR it takes to be an environmentally literate citizen.</a:t>
            </a:r>
            <a:endParaRPr lang="en-US" dirty="0"/>
          </a:p>
        </p:txBody>
      </p:sp>
    </p:spTree>
    <p:extLst>
      <p:ext uri="{BB962C8B-B14F-4D97-AF65-F5344CB8AC3E}">
        <p14:creationId xmlns:p14="http://schemas.microsoft.com/office/powerpoint/2010/main" val="3969408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a:xfrm>
            <a:off x="457200" y="1600201"/>
            <a:ext cx="8229600" cy="4191000"/>
          </a:xfrm>
        </p:spPr>
        <p:txBody>
          <a:bodyPr>
            <a:normAutofit/>
          </a:bodyPr>
          <a:lstStyle/>
          <a:p>
            <a:r>
              <a:rPr lang="en-US" dirty="0" smtClean="0"/>
              <a:t>Iterative research design</a:t>
            </a:r>
          </a:p>
          <a:p>
            <a:pPr lvl="1"/>
            <a:r>
              <a:rPr lang="en-US" dirty="0"/>
              <a:t>Creating learning progressions </a:t>
            </a:r>
            <a:r>
              <a:rPr lang="en-US" dirty="0" smtClean="0"/>
              <a:t>involves </a:t>
            </a:r>
          </a:p>
          <a:p>
            <a:pPr lvl="2"/>
            <a:r>
              <a:rPr lang="en-US" sz="2000" dirty="0"/>
              <a:t>G</a:t>
            </a:r>
            <a:r>
              <a:rPr lang="en-US" sz="2000" dirty="0" smtClean="0"/>
              <a:t>rounding the </a:t>
            </a:r>
            <a:r>
              <a:rPr lang="en-US" sz="2000" dirty="0"/>
              <a:t>lower anchor </a:t>
            </a:r>
            <a:endParaRPr lang="en-US" sz="2000" dirty="0" smtClean="0"/>
          </a:p>
          <a:p>
            <a:pPr lvl="2"/>
            <a:r>
              <a:rPr lang="en-US" sz="2000" dirty="0" smtClean="0"/>
              <a:t>Identifying </a:t>
            </a:r>
            <a:r>
              <a:rPr lang="en-US" sz="2000" dirty="0"/>
              <a:t>intermediate levels of understanding </a:t>
            </a:r>
            <a:endParaRPr lang="en-US" sz="2000" dirty="0" smtClean="0"/>
          </a:p>
          <a:p>
            <a:pPr lvl="2"/>
            <a:r>
              <a:rPr lang="en-US" sz="2000" dirty="0" smtClean="0"/>
              <a:t>Upper </a:t>
            </a:r>
            <a:r>
              <a:rPr lang="en-US" sz="2000" dirty="0"/>
              <a:t>anchor </a:t>
            </a:r>
            <a:r>
              <a:rPr lang="en-US" sz="2000" dirty="0" smtClean="0"/>
              <a:t>based on expert </a:t>
            </a:r>
            <a:r>
              <a:rPr lang="en-US" sz="2000" dirty="0"/>
              <a:t>views of what QR a scientifically literate citizen should </a:t>
            </a:r>
            <a:r>
              <a:rPr lang="en-US" sz="2000" dirty="0" smtClean="0"/>
              <a:t>know</a:t>
            </a:r>
            <a:endParaRPr lang="en-US" sz="2000" dirty="0"/>
          </a:p>
        </p:txBody>
      </p:sp>
    </p:spTree>
    <p:extLst>
      <p:ext uri="{BB962C8B-B14F-4D97-AF65-F5344CB8AC3E}">
        <p14:creationId xmlns:p14="http://schemas.microsoft.com/office/powerpoint/2010/main" val="2486368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46587"/>
            <a:ext cx="8229600" cy="4648199"/>
          </a:xfrm>
        </p:spPr>
        <p:txBody>
          <a:bodyPr>
            <a:normAutofit/>
          </a:bodyPr>
          <a:lstStyle/>
          <a:p>
            <a:r>
              <a:rPr lang="en-US" sz="2800" dirty="0" smtClean="0"/>
              <a:t>Methods: First Iterative Cycle</a:t>
            </a:r>
          </a:p>
          <a:p>
            <a:pPr lvl="1"/>
            <a:r>
              <a:rPr lang="en-US" sz="2400" dirty="0" smtClean="0"/>
              <a:t>30-40 </a:t>
            </a:r>
            <a:r>
              <a:rPr lang="en-US" sz="2400" dirty="0"/>
              <a:t>minute </a:t>
            </a:r>
            <a:r>
              <a:rPr lang="en-US" sz="2400" dirty="0" smtClean="0"/>
              <a:t>qualitative interviews (N=39 middle and high school students in STEM courses)</a:t>
            </a:r>
          </a:p>
          <a:p>
            <a:pPr lvl="1"/>
            <a:r>
              <a:rPr lang="en-US" sz="2400" dirty="0" smtClean="0"/>
              <a:t>Grounded theory analysis, </a:t>
            </a:r>
            <a:r>
              <a:rPr lang="en-US" sz="2400" dirty="0" err="1" smtClean="0"/>
              <a:t>NVivo</a:t>
            </a:r>
            <a:r>
              <a:rPr lang="en-US" sz="2400" dirty="0" smtClean="0"/>
              <a:t> </a:t>
            </a:r>
            <a:r>
              <a:rPr lang="en-US" sz="2400" dirty="0" smtClean="0"/>
              <a:t>as tool</a:t>
            </a:r>
          </a:p>
          <a:p>
            <a:pPr lvl="1"/>
            <a:r>
              <a:rPr lang="en-US" sz="2400" dirty="0" smtClean="0"/>
              <a:t>Descriptive statistics to determine trends across grade levels (6-12), science scales (</a:t>
            </a:r>
            <a:r>
              <a:rPr lang="en-US" sz="2400" dirty="0" err="1" smtClean="0"/>
              <a:t>Macro,Micro,Landscape</a:t>
            </a:r>
            <a:r>
              <a:rPr lang="en-US" sz="2400" dirty="0" smtClean="0"/>
              <a:t>), QR progress variables (QA, QI, QM) and QR process levels</a:t>
            </a:r>
          </a:p>
          <a:p>
            <a:r>
              <a:rPr lang="en-US" sz="2400" dirty="0"/>
              <a:t>Revised LP and interviews, conducted second round of interviews </a:t>
            </a:r>
            <a:r>
              <a:rPr lang="en-US" sz="2400" dirty="0" smtClean="0"/>
              <a:t>(N=14) =&gt; Revision of LP and assessments</a:t>
            </a:r>
          </a:p>
          <a:p>
            <a:pPr lvl="1"/>
            <a:endParaRPr lang="en-US" sz="2400" dirty="0" smtClean="0"/>
          </a:p>
          <a:p>
            <a:pPr marL="457200" lvl="1" indent="0">
              <a:buNone/>
            </a:pP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1" y="5029199"/>
            <a:ext cx="9144000" cy="1824314"/>
          </a:xfrm>
          <a:prstGeom prst="rect">
            <a:avLst/>
          </a:prstGeom>
        </p:spPr>
      </p:pic>
    </p:spTree>
    <p:extLst>
      <p:ext uri="{BB962C8B-B14F-4D97-AF65-F5344CB8AC3E}">
        <p14:creationId xmlns:p14="http://schemas.microsoft.com/office/powerpoint/2010/main" val="673679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618518"/>
            <a:ext cx="7429499" cy="612157"/>
          </a:xfrm>
        </p:spPr>
        <p:txBody>
          <a:bodyPr/>
          <a:lstStyle/>
          <a:p>
            <a:r>
              <a:rPr lang="en-US" dirty="0" smtClean="0"/>
              <a:t>Methods</a:t>
            </a:r>
            <a:endParaRPr lang="en-US" dirty="0"/>
          </a:p>
        </p:txBody>
      </p:sp>
      <p:sp>
        <p:nvSpPr>
          <p:cNvPr id="3" name="Content Placeholder 2"/>
          <p:cNvSpPr>
            <a:spLocks noGrp="1"/>
          </p:cNvSpPr>
          <p:nvPr>
            <p:ph idx="1"/>
          </p:nvPr>
        </p:nvSpPr>
        <p:spPr>
          <a:xfrm>
            <a:off x="478971" y="1230675"/>
            <a:ext cx="8229600" cy="4191000"/>
          </a:xfrm>
        </p:spPr>
        <p:txBody>
          <a:bodyPr>
            <a:normAutofit/>
          </a:bodyPr>
          <a:lstStyle/>
          <a:p>
            <a:r>
              <a:rPr lang="en-US" dirty="0" smtClean="0"/>
              <a:t>Second Iterative Cycle</a:t>
            </a:r>
          </a:p>
          <a:p>
            <a:pPr lvl="1"/>
            <a:r>
              <a:rPr lang="en-US" sz="2400" dirty="0" smtClean="0"/>
              <a:t>Closed-form QR assessment items, 5-point </a:t>
            </a:r>
            <a:r>
              <a:rPr lang="en-US" sz="2400" dirty="0" err="1" smtClean="0"/>
              <a:t>Likert</a:t>
            </a:r>
            <a:r>
              <a:rPr lang="en-US" sz="2400" dirty="0" smtClean="0"/>
              <a:t> scale, 96 items </a:t>
            </a:r>
            <a:r>
              <a:rPr lang="en-US" sz="2400" dirty="0"/>
              <a:t>total (</a:t>
            </a:r>
            <a:r>
              <a:rPr lang="en-US" sz="2400" dirty="0" smtClean="0"/>
              <a:t>24 per scale/8 per element)</a:t>
            </a:r>
          </a:p>
          <a:p>
            <a:pPr lvl="1"/>
            <a:r>
              <a:rPr lang="en-US" sz="2400" dirty="0" smtClean="0"/>
              <a:t>Data collected in 3 states (N &gt; 350)</a:t>
            </a:r>
          </a:p>
          <a:p>
            <a:pPr lvl="1"/>
            <a:r>
              <a:rPr lang="en-US" sz="2400" dirty="0" err="1" smtClean="0"/>
              <a:t>Rasch</a:t>
            </a:r>
            <a:r>
              <a:rPr lang="en-US" sz="2400" dirty="0" smtClean="0"/>
              <a:t> model analysis conducted</a:t>
            </a:r>
          </a:p>
          <a:p>
            <a:pPr marL="457200" lvl="1" indent="0">
              <a:buNone/>
            </a:pPr>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4495800" y="4159408"/>
            <a:ext cx="2901950" cy="2099945"/>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1752600" y="4332514"/>
            <a:ext cx="2362200" cy="1731962"/>
          </a:xfrm>
          <a:prstGeom prst="rect">
            <a:avLst/>
          </a:prstGeom>
        </p:spPr>
      </p:pic>
    </p:spTree>
    <p:extLst>
      <p:ext uri="{BB962C8B-B14F-4D97-AF65-F5344CB8AC3E}">
        <p14:creationId xmlns:p14="http://schemas.microsoft.com/office/powerpoint/2010/main" val="3982310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1550" y="502630"/>
            <a:ext cx="7429499" cy="792770"/>
          </a:xfrm>
        </p:spPr>
        <p:txBody>
          <a:bodyPr>
            <a:normAutofit/>
          </a:bodyPr>
          <a:lstStyle/>
          <a:p>
            <a:r>
              <a:rPr lang="en-US" dirty="0" smtClean="0"/>
              <a:t>Pathways QI Task Development</a:t>
            </a:r>
            <a:endParaRPr lang="en-US" dirty="0"/>
          </a:p>
        </p:txBody>
      </p:sp>
      <p:sp>
        <p:nvSpPr>
          <p:cNvPr id="2" name="Content Placeholder 1"/>
          <p:cNvSpPr>
            <a:spLocks noGrp="1"/>
          </p:cNvSpPr>
          <p:nvPr>
            <p:ph idx="1"/>
          </p:nvPr>
        </p:nvSpPr>
        <p:spPr>
          <a:xfrm>
            <a:off x="685800" y="1524000"/>
            <a:ext cx="8001000" cy="5181600"/>
          </a:xfrm>
        </p:spPr>
        <p:txBody>
          <a:bodyPr>
            <a:noAutofit/>
          </a:bodyPr>
          <a:lstStyle/>
          <a:p>
            <a:r>
              <a:rPr lang="en-US" dirty="0" smtClean="0"/>
              <a:t>Quantitative Task Development: closed form QR assessment for science allowing survey of student learning trajectory for QR in science</a:t>
            </a:r>
          </a:p>
          <a:p>
            <a:pPr lvl="1"/>
            <a:r>
              <a:rPr lang="en-US" sz="2400" dirty="0" smtClean="0"/>
              <a:t>Focus on Quantitative Interpretation (QI) progress variable of QR to support environmental literacy goal of Pathways</a:t>
            </a:r>
          </a:p>
          <a:p>
            <a:pPr lvl="1"/>
            <a:r>
              <a:rPr lang="en-US" sz="2400" dirty="0" smtClean="0"/>
              <a:t>Quantitative Act (QA) incorporated as prerequisite to QI, but not focus of analysis</a:t>
            </a:r>
          </a:p>
          <a:p>
            <a:pPr lvl="1"/>
            <a:r>
              <a:rPr lang="en-US" sz="2400" dirty="0" smtClean="0"/>
              <a:t>Tasks structured across 3 science strands, 3 scales, 4 levels of LP, and 4 elements of QI </a:t>
            </a:r>
          </a:p>
          <a:p>
            <a:pPr lvl="1"/>
            <a:r>
              <a:rPr lang="en-US" sz="2400" dirty="0" smtClean="0"/>
              <a:t>Three versions: QI Biodiversity, QI Carbon, QI </a:t>
            </a:r>
            <a:r>
              <a:rPr lang="en-US" sz="2400" dirty="0" smtClean="0"/>
              <a:t>Water</a:t>
            </a:r>
            <a:endParaRPr lang="en-US" sz="2400" dirty="0"/>
          </a:p>
          <a:p>
            <a:pPr marL="0" indent="0">
              <a:buNone/>
            </a:pPr>
            <a:r>
              <a:rPr lang="en-US" sz="2800" dirty="0" smtClean="0"/>
              <a:t>	</a:t>
            </a:r>
          </a:p>
        </p:txBody>
      </p:sp>
    </p:spTree>
    <p:extLst>
      <p:ext uri="{BB962C8B-B14F-4D97-AF65-F5344CB8AC3E}">
        <p14:creationId xmlns:p14="http://schemas.microsoft.com/office/powerpoint/2010/main" val="4118690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7250" y="608686"/>
            <a:ext cx="7429499" cy="600682"/>
          </a:xfrm>
        </p:spPr>
        <p:txBody>
          <a:bodyPr>
            <a:normAutofit/>
          </a:bodyPr>
          <a:lstStyle/>
          <a:p>
            <a:r>
              <a:rPr lang="en-US" dirty="0" smtClean="0"/>
              <a:t>Pathways QI Task</a:t>
            </a:r>
            <a:endParaRPr lang="en-US" dirty="0"/>
          </a:p>
        </p:txBody>
      </p:sp>
      <p:sp>
        <p:nvSpPr>
          <p:cNvPr id="2" name="Content Placeholder 1"/>
          <p:cNvSpPr>
            <a:spLocks noGrp="1"/>
          </p:cNvSpPr>
          <p:nvPr>
            <p:ph idx="1"/>
          </p:nvPr>
        </p:nvSpPr>
        <p:spPr>
          <a:xfrm>
            <a:off x="457200" y="1219200"/>
            <a:ext cx="8229600" cy="5410200"/>
          </a:xfrm>
        </p:spPr>
        <p:txBody>
          <a:bodyPr>
            <a:normAutofit fontScale="92500" lnSpcReduction="10000"/>
          </a:bodyPr>
          <a:lstStyle/>
          <a:p>
            <a:r>
              <a:rPr lang="en-US" sz="2200" dirty="0" smtClean="0"/>
              <a:t>Assessment Format	</a:t>
            </a:r>
          </a:p>
          <a:p>
            <a:pPr lvl="1"/>
            <a:r>
              <a:rPr lang="en-US" sz="2200" dirty="0" err="1" smtClean="0"/>
              <a:t>Qualtrics</a:t>
            </a:r>
            <a:r>
              <a:rPr lang="en-US" sz="2200" dirty="0" smtClean="0"/>
              <a:t> Online Survey</a:t>
            </a:r>
          </a:p>
          <a:p>
            <a:pPr lvl="1"/>
            <a:r>
              <a:rPr lang="en-US" sz="2200" dirty="0" smtClean="0"/>
              <a:t>QA open response items: context passage with 3 questions</a:t>
            </a:r>
          </a:p>
          <a:p>
            <a:pPr lvl="2"/>
            <a:r>
              <a:rPr lang="en-US" sz="2200" dirty="0" smtClean="0"/>
              <a:t>Identify quantitative objects within passage from a list</a:t>
            </a:r>
          </a:p>
          <a:p>
            <a:pPr lvl="2"/>
            <a:r>
              <a:rPr lang="en-US" sz="2200" dirty="0" smtClean="0"/>
              <a:t>For selected object provide attributes</a:t>
            </a:r>
          </a:p>
          <a:p>
            <a:pPr lvl="2"/>
            <a:r>
              <a:rPr lang="en-US" sz="2200" dirty="0" smtClean="0"/>
              <a:t>For selected object explain unit of measure</a:t>
            </a:r>
            <a:endParaRPr lang="en-US" sz="2200" dirty="0"/>
          </a:p>
          <a:p>
            <a:pPr lvl="1"/>
            <a:r>
              <a:rPr lang="en-US" sz="2200" dirty="0" smtClean="0"/>
              <a:t>QI </a:t>
            </a:r>
            <a:r>
              <a:rPr lang="en-US" sz="2200" dirty="0" err="1" smtClean="0"/>
              <a:t>Lickert</a:t>
            </a:r>
            <a:r>
              <a:rPr lang="en-US" sz="2200" dirty="0" smtClean="0"/>
              <a:t> Scale Items with 5 options</a:t>
            </a:r>
          </a:p>
          <a:p>
            <a:pPr lvl="2"/>
            <a:r>
              <a:rPr lang="en-US" sz="2200" dirty="0" smtClean="0"/>
              <a:t>Replicate for 3 scales: micro, macro, landscape</a:t>
            </a:r>
          </a:p>
          <a:p>
            <a:pPr lvl="2"/>
            <a:r>
              <a:rPr lang="en-US" sz="2200" dirty="0" smtClean="0"/>
              <a:t>Across 4 QI elements: trend, translate, prediction, revision</a:t>
            </a:r>
          </a:p>
          <a:p>
            <a:pPr lvl="2"/>
            <a:r>
              <a:rPr lang="en-US" sz="2200" dirty="0" smtClean="0"/>
              <a:t>Within each element 4 levels: novice to expert</a:t>
            </a:r>
          </a:p>
          <a:p>
            <a:pPr lvl="2"/>
            <a:r>
              <a:rPr lang="en-US" sz="2200" dirty="0" smtClean="0"/>
              <a:t>Two questions per element per level</a:t>
            </a:r>
          </a:p>
          <a:p>
            <a:r>
              <a:rPr lang="en-US" dirty="0" smtClean="0"/>
              <a:t>96 total </a:t>
            </a:r>
            <a:r>
              <a:rPr lang="en-US" dirty="0" err="1" smtClean="0"/>
              <a:t>Lickert</a:t>
            </a:r>
            <a:r>
              <a:rPr lang="en-US" dirty="0" smtClean="0"/>
              <a:t> scale items – 40% </a:t>
            </a:r>
            <a:r>
              <a:rPr lang="en-US" dirty="0" smtClean="0"/>
              <a:t>reversed</a:t>
            </a:r>
          </a:p>
          <a:p>
            <a:pPr marL="0" indent="0">
              <a:buNone/>
            </a:pPr>
            <a:r>
              <a:rPr lang="en-US" dirty="0" smtClean="0"/>
              <a:t>		</a:t>
            </a:r>
            <a:endParaRPr lang="en-US" dirty="0"/>
          </a:p>
        </p:txBody>
      </p:sp>
    </p:spTree>
    <p:extLst>
      <p:ext uri="{BB962C8B-B14F-4D97-AF65-F5344CB8AC3E}">
        <p14:creationId xmlns:p14="http://schemas.microsoft.com/office/powerpoint/2010/main" val="2606402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381000"/>
            <a:ext cx="7429499" cy="1478570"/>
          </a:xfrm>
        </p:spPr>
        <p:txBody>
          <a:bodyPr>
            <a:normAutofit/>
          </a:bodyPr>
          <a:lstStyle/>
          <a:p>
            <a:r>
              <a:rPr lang="en-US" dirty="0" smtClean="0"/>
              <a:t>Pathways QI Task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0788731"/>
              </p:ext>
            </p:extLst>
          </p:nvPr>
        </p:nvGraphicFramePr>
        <p:xfrm>
          <a:off x="457200" y="1481138"/>
          <a:ext cx="8229600" cy="3703320"/>
        </p:xfrm>
        <a:graphic>
          <a:graphicData uri="http://schemas.openxmlformats.org/drawingml/2006/table">
            <a:tbl>
              <a:tblPr firstRow="1" bandRow="1">
                <a:tableStyleId>{5C22544A-7EE6-4342-B048-85BDC9FD1C3A}</a:tableStyleId>
              </a:tblPr>
              <a:tblGrid>
                <a:gridCol w="1524000"/>
                <a:gridCol w="1524000"/>
                <a:gridCol w="1889760"/>
                <a:gridCol w="1645920"/>
                <a:gridCol w="1645920"/>
              </a:tblGrid>
              <a:tr h="370840">
                <a:tc>
                  <a:txBody>
                    <a:bodyPr/>
                    <a:lstStyle/>
                    <a:p>
                      <a:r>
                        <a:rPr lang="en-US" dirty="0" smtClean="0"/>
                        <a:t>Strand</a:t>
                      </a:r>
                      <a:endParaRPr lang="en-US" dirty="0"/>
                    </a:p>
                  </a:txBody>
                  <a:tcPr/>
                </a:tc>
                <a:tc>
                  <a:txBody>
                    <a:bodyPr/>
                    <a:lstStyle/>
                    <a:p>
                      <a:r>
                        <a:rPr lang="en-US" dirty="0" smtClean="0"/>
                        <a:t>Scale</a:t>
                      </a:r>
                      <a:endParaRPr lang="en-US" dirty="0"/>
                    </a:p>
                  </a:txBody>
                  <a:tcPr/>
                </a:tc>
                <a:tc>
                  <a:txBody>
                    <a:bodyPr/>
                    <a:lstStyle/>
                    <a:p>
                      <a:r>
                        <a:rPr lang="en-US" dirty="0" smtClean="0"/>
                        <a:t>Element</a:t>
                      </a:r>
                      <a:endParaRPr lang="en-US" dirty="0"/>
                    </a:p>
                  </a:txBody>
                  <a:tcPr/>
                </a:tc>
                <a:tc>
                  <a:txBody>
                    <a:bodyPr/>
                    <a:lstStyle/>
                    <a:p>
                      <a:r>
                        <a:rPr lang="en-US" dirty="0" smtClean="0"/>
                        <a:t>Level</a:t>
                      </a:r>
                      <a:endParaRPr lang="en-US" dirty="0"/>
                    </a:p>
                  </a:txBody>
                  <a:tcPr/>
                </a:tc>
                <a:tc>
                  <a:txBody>
                    <a:bodyPr/>
                    <a:lstStyle/>
                    <a:p>
                      <a:r>
                        <a:rPr lang="en-US" dirty="0" smtClean="0"/>
                        <a:t>Items</a:t>
                      </a:r>
                      <a:endParaRPr lang="en-US" dirty="0"/>
                    </a:p>
                  </a:txBody>
                  <a:tcPr/>
                </a:tc>
              </a:tr>
              <a:tr h="370840">
                <a:tc>
                  <a:txBody>
                    <a:bodyPr/>
                    <a:lstStyle/>
                    <a:p>
                      <a:endParaRPr lang="en-US" dirty="0"/>
                    </a:p>
                  </a:txBody>
                  <a:tcPr/>
                </a:tc>
                <a:tc>
                  <a:txBody>
                    <a:bodyPr/>
                    <a:lstStyle/>
                    <a:p>
                      <a:r>
                        <a:rPr lang="en-US" dirty="0" smtClean="0"/>
                        <a:t>Macro</a:t>
                      </a:r>
                      <a:endParaRPr lang="en-US" dirty="0"/>
                    </a:p>
                  </a:txBody>
                  <a:tcPr/>
                </a:tc>
                <a:tc>
                  <a:txBody>
                    <a:bodyPr/>
                    <a:lstStyle/>
                    <a:p>
                      <a:r>
                        <a:rPr lang="en-US" dirty="0" smtClean="0"/>
                        <a:t>TD-TS-PR-RV</a:t>
                      </a:r>
                      <a:endParaRPr lang="en-US" dirty="0"/>
                    </a:p>
                  </a:txBody>
                  <a:tcPr/>
                </a:tc>
                <a:tc>
                  <a:txBody>
                    <a:bodyPr/>
                    <a:lstStyle/>
                    <a:p>
                      <a:r>
                        <a:rPr lang="en-US" dirty="0" smtClean="0"/>
                        <a:t>LV 1-4</a:t>
                      </a:r>
                      <a:endParaRPr lang="en-US" dirty="0"/>
                    </a:p>
                  </a:txBody>
                  <a:tcPr/>
                </a:tc>
                <a:tc>
                  <a:txBody>
                    <a:bodyPr/>
                    <a:lstStyle/>
                    <a:p>
                      <a:r>
                        <a:rPr lang="en-US" dirty="0" smtClean="0"/>
                        <a:t>2 Items</a:t>
                      </a:r>
                      <a:endParaRPr lang="en-US" dirty="0"/>
                    </a:p>
                  </a:txBody>
                  <a:tcPr/>
                </a:tc>
              </a:tr>
              <a:tr h="370840">
                <a:tc>
                  <a:txBody>
                    <a:bodyPr/>
                    <a:lstStyle/>
                    <a:p>
                      <a:r>
                        <a:rPr lang="en-US" dirty="0" smtClean="0"/>
                        <a:t>Biodiversity</a:t>
                      </a:r>
                      <a:endParaRPr lang="en-US" dirty="0"/>
                    </a:p>
                  </a:txBody>
                  <a:tcPr/>
                </a:tc>
                <a:tc>
                  <a:txBody>
                    <a:bodyPr/>
                    <a:lstStyle/>
                    <a:p>
                      <a:r>
                        <a:rPr lang="en-US" dirty="0" smtClean="0"/>
                        <a:t>Micro</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TD-TS-PR-RV</a:t>
                      </a:r>
                    </a:p>
                  </a:txBody>
                  <a:tcPr/>
                </a:tc>
                <a:tc>
                  <a:txBody>
                    <a:bodyPr/>
                    <a:lstStyle/>
                    <a:p>
                      <a:r>
                        <a:rPr lang="en-US" dirty="0" smtClean="0"/>
                        <a:t>LV 1-4</a:t>
                      </a:r>
                      <a:endParaRPr lang="en-US" dirty="0"/>
                    </a:p>
                  </a:txBody>
                  <a:tcPr/>
                </a:tc>
                <a:tc>
                  <a:txBody>
                    <a:bodyPr/>
                    <a:lstStyle/>
                    <a:p>
                      <a:r>
                        <a:rPr lang="en-US" dirty="0" smtClean="0"/>
                        <a:t>2</a:t>
                      </a:r>
                      <a:r>
                        <a:rPr lang="en-US" baseline="0" dirty="0" smtClean="0"/>
                        <a:t> items</a:t>
                      </a:r>
                      <a:endParaRPr lang="en-US" dirty="0"/>
                    </a:p>
                  </a:txBody>
                  <a:tcPr/>
                </a:tc>
              </a:tr>
              <a:tr h="370840">
                <a:tc>
                  <a:txBody>
                    <a:bodyPr/>
                    <a:lstStyle/>
                    <a:p>
                      <a:endParaRPr lang="en-US"/>
                    </a:p>
                  </a:txBody>
                  <a:tcPr/>
                </a:tc>
                <a:tc>
                  <a:txBody>
                    <a:bodyPr/>
                    <a:lstStyle/>
                    <a:p>
                      <a:r>
                        <a:rPr lang="en-US" dirty="0" smtClean="0"/>
                        <a:t>Landscape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TD-TS-PR-RV</a:t>
                      </a:r>
                    </a:p>
                  </a:txBody>
                  <a:tcPr/>
                </a:tc>
                <a:tc>
                  <a:txBody>
                    <a:bodyPr/>
                    <a:lstStyle/>
                    <a:p>
                      <a:r>
                        <a:rPr lang="en-US" dirty="0" smtClean="0"/>
                        <a:t>LV 1-4</a:t>
                      </a:r>
                      <a:endParaRPr lang="en-US" dirty="0"/>
                    </a:p>
                  </a:txBody>
                  <a:tcPr/>
                </a:tc>
                <a:tc>
                  <a:txBody>
                    <a:bodyPr/>
                    <a:lstStyle/>
                    <a:p>
                      <a:r>
                        <a:rPr lang="en-US" dirty="0" smtClean="0"/>
                        <a:t>2 items</a:t>
                      </a:r>
                      <a:endParaRPr lang="en-US" dirty="0"/>
                    </a:p>
                  </a:txBody>
                  <a:tcPr/>
                </a:tc>
              </a:tr>
              <a:tr h="370840">
                <a:tc>
                  <a:txBody>
                    <a:bodyPr/>
                    <a:lstStyle/>
                    <a:p>
                      <a:endParaRPr lang="en-US" dirty="0"/>
                    </a:p>
                  </a:txBody>
                  <a:tcPr/>
                </a:tc>
                <a:tc>
                  <a:txBody>
                    <a:bodyPr/>
                    <a:lstStyle/>
                    <a:p>
                      <a:r>
                        <a:rPr lang="en-US" dirty="0" smtClean="0"/>
                        <a:t>Macro</a:t>
                      </a:r>
                      <a:endParaRPr lang="en-US" dirty="0"/>
                    </a:p>
                  </a:txBody>
                  <a:tcPr/>
                </a:tc>
                <a:tc>
                  <a:txBody>
                    <a:bodyPr/>
                    <a:lstStyle/>
                    <a:p>
                      <a:r>
                        <a:rPr lang="en-US" dirty="0" smtClean="0"/>
                        <a:t>TD-TS-PR-RV</a:t>
                      </a:r>
                      <a:endParaRPr lang="en-US" dirty="0"/>
                    </a:p>
                  </a:txBody>
                  <a:tcPr/>
                </a:tc>
                <a:tc>
                  <a:txBody>
                    <a:bodyPr/>
                    <a:lstStyle/>
                    <a:p>
                      <a:r>
                        <a:rPr lang="en-US" dirty="0" smtClean="0"/>
                        <a:t>LV 1-4</a:t>
                      </a:r>
                      <a:endParaRPr lang="en-US" dirty="0"/>
                    </a:p>
                  </a:txBody>
                  <a:tcPr/>
                </a:tc>
                <a:tc>
                  <a:txBody>
                    <a:bodyPr/>
                    <a:lstStyle/>
                    <a:p>
                      <a:r>
                        <a:rPr lang="en-US" dirty="0" smtClean="0"/>
                        <a:t>2 Items</a:t>
                      </a:r>
                      <a:endParaRPr lang="en-US" dirty="0"/>
                    </a:p>
                  </a:txBody>
                  <a:tcPr/>
                </a:tc>
              </a:tr>
              <a:tr h="370840">
                <a:tc>
                  <a:txBody>
                    <a:bodyPr/>
                    <a:lstStyle/>
                    <a:p>
                      <a:r>
                        <a:rPr lang="en-US" dirty="0" smtClean="0"/>
                        <a:t>Carbon</a:t>
                      </a:r>
                      <a:endParaRPr lang="en-US" dirty="0"/>
                    </a:p>
                  </a:txBody>
                  <a:tcPr/>
                </a:tc>
                <a:tc>
                  <a:txBody>
                    <a:bodyPr/>
                    <a:lstStyle/>
                    <a:p>
                      <a:r>
                        <a:rPr lang="en-US" dirty="0" smtClean="0"/>
                        <a:t>Micro</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TD-TS-PR-RV</a:t>
                      </a:r>
                    </a:p>
                  </a:txBody>
                  <a:tcPr/>
                </a:tc>
                <a:tc>
                  <a:txBody>
                    <a:bodyPr/>
                    <a:lstStyle/>
                    <a:p>
                      <a:r>
                        <a:rPr lang="en-US" dirty="0" smtClean="0"/>
                        <a:t>LV 1-4</a:t>
                      </a:r>
                      <a:endParaRPr lang="en-US" dirty="0"/>
                    </a:p>
                  </a:txBody>
                  <a:tcPr/>
                </a:tc>
                <a:tc>
                  <a:txBody>
                    <a:bodyPr/>
                    <a:lstStyle/>
                    <a:p>
                      <a:r>
                        <a:rPr lang="en-US" dirty="0" smtClean="0"/>
                        <a:t>2</a:t>
                      </a:r>
                      <a:r>
                        <a:rPr lang="en-US" baseline="0" dirty="0" smtClean="0"/>
                        <a:t> items</a:t>
                      </a:r>
                      <a:endParaRPr lang="en-US" dirty="0"/>
                    </a:p>
                  </a:txBody>
                  <a:tcPr/>
                </a:tc>
              </a:tr>
              <a:tr h="370840">
                <a:tc>
                  <a:txBody>
                    <a:bodyPr/>
                    <a:lstStyle/>
                    <a:p>
                      <a:endParaRPr lang="en-US" dirty="0"/>
                    </a:p>
                  </a:txBody>
                  <a:tcPr/>
                </a:tc>
                <a:tc>
                  <a:txBody>
                    <a:bodyPr/>
                    <a:lstStyle/>
                    <a:p>
                      <a:r>
                        <a:rPr lang="en-US" dirty="0" smtClean="0"/>
                        <a:t>Landscape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TD-TS-PR-RV</a:t>
                      </a:r>
                    </a:p>
                  </a:txBody>
                  <a:tcPr/>
                </a:tc>
                <a:tc>
                  <a:txBody>
                    <a:bodyPr/>
                    <a:lstStyle/>
                    <a:p>
                      <a:r>
                        <a:rPr lang="en-US" dirty="0" smtClean="0"/>
                        <a:t>LV 1-4</a:t>
                      </a:r>
                      <a:endParaRPr lang="en-US" dirty="0"/>
                    </a:p>
                  </a:txBody>
                  <a:tcPr/>
                </a:tc>
                <a:tc>
                  <a:txBody>
                    <a:bodyPr/>
                    <a:lstStyle/>
                    <a:p>
                      <a:r>
                        <a:rPr lang="en-US" dirty="0" smtClean="0"/>
                        <a:t>2 items</a:t>
                      </a:r>
                      <a:endParaRPr lang="en-US" dirty="0"/>
                    </a:p>
                  </a:txBody>
                  <a:tcPr/>
                </a:tc>
              </a:tr>
              <a:tr h="370840">
                <a:tc>
                  <a:txBody>
                    <a:bodyPr/>
                    <a:lstStyle/>
                    <a:p>
                      <a:endParaRPr lang="en-US" dirty="0"/>
                    </a:p>
                  </a:txBody>
                  <a:tcPr/>
                </a:tc>
                <a:tc>
                  <a:txBody>
                    <a:bodyPr/>
                    <a:lstStyle/>
                    <a:p>
                      <a:r>
                        <a:rPr lang="en-US" dirty="0" smtClean="0"/>
                        <a:t>Macro</a:t>
                      </a:r>
                      <a:endParaRPr lang="en-US" dirty="0"/>
                    </a:p>
                  </a:txBody>
                  <a:tcPr/>
                </a:tc>
                <a:tc>
                  <a:txBody>
                    <a:bodyPr/>
                    <a:lstStyle/>
                    <a:p>
                      <a:r>
                        <a:rPr lang="en-US" dirty="0" smtClean="0"/>
                        <a:t>TD-TS-PR-RV</a:t>
                      </a:r>
                      <a:endParaRPr lang="en-US" dirty="0"/>
                    </a:p>
                  </a:txBody>
                  <a:tcPr/>
                </a:tc>
                <a:tc>
                  <a:txBody>
                    <a:bodyPr/>
                    <a:lstStyle/>
                    <a:p>
                      <a:r>
                        <a:rPr lang="en-US" dirty="0" smtClean="0"/>
                        <a:t>LV 1-4</a:t>
                      </a:r>
                      <a:endParaRPr lang="en-US" dirty="0"/>
                    </a:p>
                  </a:txBody>
                  <a:tcPr/>
                </a:tc>
                <a:tc>
                  <a:txBody>
                    <a:bodyPr/>
                    <a:lstStyle/>
                    <a:p>
                      <a:r>
                        <a:rPr lang="en-US" dirty="0" smtClean="0"/>
                        <a:t>2 Items</a:t>
                      </a:r>
                      <a:endParaRPr lang="en-US" dirty="0"/>
                    </a:p>
                  </a:txBody>
                  <a:tcPr/>
                </a:tc>
              </a:tr>
              <a:tr h="352742">
                <a:tc>
                  <a:txBody>
                    <a:bodyPr/>
                    <a:lstStyle/>
                    <a:p>
                      <a:r>
                        <a:rPr lang="en-US" dirty="0" smtClean="0"/>
                        <a:t>Water</a:t>
                      </a:r>
                      <a:endParaRPr lang="en-US" dirty="0"/>
                    </a:p>
                  </a:txBody>
                  <a:tcPr/>
                </a:tc>
                <a:tc>
                  <a:txBody>
                    <a:bodyPr/>
                    <a:lstStyle/>
                    <a:p>
                      <a:r>
                        <a:rPr lang="en-US" dirty="0" smtClean="0"/>
                        <a:t>Micro</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TD-TS-PR-RV</a:t>
                      </a:r>
                    </a:p>
                  </a:txBody>
                  <a:tcPr/>
                </a:tc>
                <a:tc>
                  <a:txBody>
                    <a:bodyPr/>
                    <a:lstStyle/>
                    <a:p>
                      <a:r>
                        <a:rPr lang="en-US" dirty="0" smtClean="0"/>
                        <a:t>LV 1-4</a:t>
                      </a:r>
                      <a:endParaRPr lang="en-US" dirty="0"/>
                    </a:p>
                  </a:txBody>
                  <a:tcPr/>
                </a:tc>
                <a:tc>
                  <a:txBody>
                    <a:bodyPr/>
                    <a:lstStyle/>
                    <a:p>
                      <a:r>
                        <a:rPr lang="en-US" dirty="0" smtClean="0"/>
                        <a:t>2</a:t>
                      </a:r>
                      <a:r>
                        <a:rPr lang="en-US" baseline="0" dirty="0" smtClean="0"/>
                        <a:t> items</a:t>
                      </a:r>
                      <a:endParaRPr lang="en-US" dirty="0"/>
                    </a:p>
                  </a:txBody>
                  <a:tcPr/>
                </a:tc>
              </a:tr>
              <a:tr h="370840">
                <a:tc>
                  <a:txBody>
                    <a:bodyPr/>
                    <a:lstStyle/>
                    <a:p>
                      <a:endParaRPr lang="en-US" dirty="0"/>
                    </a:p>
                  </a:txBody>
                  <a:tcPr/>
                </a:tc>
                <a:tc>
                  <a:txBody>
                    <a:bodyPr/>
                    <a:lstStyle/>
                    <a:p>
                      <a:r>
                        <a:rPr lang="en-US" dirty="0" smtClean="0"/>
                        <a:t>Landscape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TD-TS-PR-RV</a:t>
                      </a:r>
                    </a:p>
                  </a:txBody>
                  <a:tcPr/>
                </a:tc>
                <a:tc>
                  <a:txBody>
                    <a:bodyPr/>
                    <a:lstStyle/>
                    <a:p>
                      <a:r>
                        <a:rPr lang="en-US" dirty="0" smtClean="0"/>
                        <a:t>LV 1-4</a:t>
                      </a:r>
                      <a:endParaRPr lang="en-US" dirty="0"/>
                    </a:p>
                  </a:txBody>
                  <a:tcPr/>
                </a:tc>
                <a:tc>
                  <a:txBody>
                    <a:bodyPr/>
                    <a:lstStyle/>
                    <a:p>
                      <a:r>
                        <a:rPr lang="en-US" dirty="0" smtClean="0"/>
                        <a:t>2 items</a:t>
                      </a:r>
                      <a:endParaRPr lang="en-US" dirty="0"/>
                    </a:p>
                  </a:txBody>
                  <a:tcPr/>
                </a:tc>
              </a:tr>
            </a:tbl>
          </a:graphicData>
        </a:graphic>
      </p:graphicFrame>
      <p:sp>
        <p:nvSpPr>
          <p:cNvPr id="2" name="TextBox 1"/>
          <p:cNvSpPr txBox="1"/>
          <p:nvPr/>
        </p:nvSpPr>
        <p:spPr>
          <a:xfrm>
            <a:off x="1524000" y="5638800"/>
            <a:ext cx="6324600" cy="461665"/>
          </a:xfrm>
          <a:prstGeom prst="rect">
            <a:avLst/>
          </a:prstGeom>
          <a:noFill/>
        </p:spPr>
        <p:txBody>
          <a:bodyPr wrap="square" rtlCol="0">
            <a:spAutoFit/>
          </a:bodyPr>
          <a:lstStyle/>
          <a:p>
            <a:r>
              <a:rPr lang="en-US" sz="2400" dirty="0"/>
              <a:t>Exemplar: QI Biodiversity Assessment</a:t>
            </a:r>
          </a:p>
        </p:txBody>
      </p:sp>
    </p:spTree>
    <p:extLst>
      <p:ext uri="{BB962C8B-B14F-4D97-AF65-F5344CB8AC3E}">
        <p14:creationId xmlns:p14="http://schemas.microsoft.com/office/powerpoint/2010/main" val="3658080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1109525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Interviews</a:t>
            </a:r>
            <a:endParaRPr lang="en-US" dirty="0"/>
          </a:p>
        </p:txBody>
      </p:sp>
      <p:sp>
        <p:nvSpPr>
          <p:cNvPr id="3" name="Content Placeholder 2"/>
          <p:cNvSpPr>
            <a:spLocks noGrp="1"/>
          </p:cNvSpPr>
          <p:nvPr>
            <p:ph idx="1"/>
          </p:nvPr>
        </p:nvSpPr>
        <p:spPr>
          <a:xfrm>
            <a:off x="457200" y="1600201"/>
            <a:ext cx="8229600" cy="4191000"/>
          </a:xfrm>
        </p:spPr>
        <p:txBody>
          <a:bodyPr>
            <a:normAutofit/>
          </a:bodyPr>
          <a:lstStyle/>
          <a:p>
            <a:r>
              <a:rPr lang="en-US" dirty="0" smtClean="0"/>
              <a:t>Sample </a:t>
            </a:r>
            <a:r>
              <a:rPr lang="en-US" dirty="0"/>
              <a:t>distribution across </a:t>
            </a:r>
            <a:r>
              <a:rPr lang="en-US" dirty="0" smtClean="0"/>
              <a:t>grades for </a:t>
            </a:r>
            <a:r>
              <a:rPr lang="en-US" dirty="0"/>
              <a:t>overall </a:t>
            </a:r>
            <a:r>
              <a:rPr lang="en-US" dirty="0" smtClean="0"/>
              <a:t>QR, QA</a:t>
            </a:r>
            <a:r>
              <a:rPr lang="en-US" dirty="0"/>
              <a:t>, </a:t>
            </a:r>
            <a:r>
              <a:rPr lang="en-US" dirty="0" smtClean="0"/>
              <a:t>QI, and </a:t>
            </a:r>
            <a:r>
              <a:rPr lang="en-US" dirty="0"/>
              <a:t>QM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2743200"/>
            <a:ext cx="870585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2242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28600"/>
            <a:ext cx="7429499" cy="1478570"/>
          </a:xfrm>
        </p:spPr>
        <p:txBody>
          <a:bodyPr/>
          <a:lstStyle/>
          <a:p>
            <a:r>
              <a:rPr lang="en-US" dirty="0" smtClean="0"/>
              <a:t>Results - Interviews</a:t>
            </a:r>
            <a:endParaRPr lang="en-US" dirty="0"/>
          </a:p>
        </p:txBody>
      </p:sp>
      <p:sp>
        <p:nvSpPr>
          <p:cNvPr id="3" name="Content Placeholder 2"/>
          <p:cNvSpPr>
            <a:spLocks noGrp="1"/>
          </p:cNvSpPr>
          <p:nvPr>
            <p:ph idx="1"/>
          </p:nvPr>
        </p:nvSpPr>
        <p:spPr>
          <a:xfrm>
            <a:off x="457200" y="1295401"/>
            <a:ext cx="8229600" cy="1905000"/>
          </a:xfrm>
        </p:spPr>
        <p:txBody>
          <a:bodyPr>
            <a:normAutofit fontScale="92500"/>
          </a:bodyPr>
          <a:lstStyle/>
          <a:p>
            <a:r>
              <a:rPr lang="en-US" sz="2800" dirty="0" smtClean="0"/>
              <a:t>39 students ranked from level 1 (lower anchor-novice) to level 4 (upper anchor-expert)</a:t>
            </a:r>
          </a:p>
          <a:p>
            <a:r>
              <a:rPr lang="en-US" sz="2800" dirty="0" smtClean="0"/>
              <a:t>ANOVA on QR x Science Scale: no significant difference</a:t>
            </a:r>
            <a:endParaRPr lang="en-US"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352800"/>
            <a:ext cx="8705850"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500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355146"/>
            <a:ext cx="7429499" cy="787854"/>
          </a:xfrm>
        </p:spPr>
        <p:txBody>
          <a:bodyPr>
            <a:normAutofit fontScale="90000"/>
          </a:bodyPr>
          <a:lstStyle/>
          <a:p>
            <a:r>
              <a:rPr lang="en-US" sz="2800" dirty="0" smtClean="0"/>
              <a:t>How did a math Guy like me end up in a biology place like this?</a:t>
            </a:r>
            <a:endParaRPr lang="en-US" sz="2800" dirty="0"/>
          </a:p>
        </p:txBody>
      </p:sp>
      <p:sp>
        <p:nvSpPr>
          <p:cNvPr id="3" name="Content Placeholder 2"/>
          <p:cNvSpPr>
            <a:spLocks noGrp="1"/>
          </p:cNvSpPr>
          <p:nvPr>
            <p:ph idx="1"/>
          </p:nvPr>
        </p:nvSpPr>
        <p:spPr>
          <a:xfrm>
            <a:off x="856060" y="1143000"/>
            <a:ext cx="7429499" cy="5486400"/>
          </a:xfrm>
        </p:spPr>
        <p:txBody>
          <a:bodyPr>
            <a:normAutofit fontScale="62500" lnSpcReduction="20000"/>
          </a:bodyPr>
          <a:lstStyle/>
          <a:p>
            <a:r>
              <a:rPr lang="en-US" sz="3800" dirty="0" smtClean="0"/>
              <a:t>Mathematical Modeling and Problem Solving </a:t>
            </a:r>
            <a:r>
              <a:rPr lang="en-US" sz="2900" dirty="0" smtClean="0"/>
              <a:t>– passion since dissertation, but focus on puzzle type problems</a:t>
            </a:r>
          </a:p>
          <a:p>
            <a:r>
              <a:rPr lang="en-US" sz="3800" dirty="0" smtClean="0"/>
              <a:t>COSMOS</a:t>
            </a:r>
            <a:r>
              <a:rPr lang="en-US" sz="2900" dirty="0" smtClean="0"/>
              <a:t> – Upward Bound Mathematics and Science project where real world science contexts drove mathematics</a:t>
            </a:r>
          </a:p>
          <a:p>
            <a:r>
              <a:rPr lang="en-US" sz="3800" dirty="0" smtClean="0"/>
              <a:t>ACT in Algebra </a:t>
            </a:r>
            <a:r>
              <a:rPr lang="en-US" sz="2900" dirty="0" smtClean="0"/>
              <a:t>– college algebra text driven by real world applications motivating conceptual understanding through dynamic technology explorations</a:t>
            </a:r>
          </a:p>
          <a:p>
            <a:r>
              <a:rPr lang="en-US" sz="3800" dirty="0" smtClean="0"/>
              <a:t>QR STEM</a:t>
            </a:r>
            <a:r>
              <a:rPr lang="en-US" sz="2900" dirty="0" smtClean="0"/>
              <a:t> – Grand Challenge of Energy and Environment in Wyoming was first attempt to have interdisciplinary real world problem, mostly S&amp;M not much T&amp;E</a:t>
            </a:r>
          </a:p>
          <a:p>
            <a:r>
              <a:rPr lang="en-US" sz="3800" dirty="0" smtClean="0"/>
              <a:t>MSP Pathways Project </a:t>
            </a:r>
            <a:r>
              <a:rPr lang="en-US" sz="2900" dirty="0" smtClean="0"/>
              <a:t>– environmental science learning progression and role of QR, began developing QR framework and progression</a:t>
            </a:r>
          </a:p>
          <a:p>
            <a:r>
              <a:rPr lang="en-US" sz="3800" dirty="0" smtClean="0"/>
              <a:t>Real STEM </a:t>
            </a:r>
            <a:r>
              <a:rPr lang="en-US" sz="2900" dirty="0" smtClean="0"/>
              <a:t>– PD and performance task development to implement authentic real-world interdisciplinary STEM research courses in middle and high school</a:t>
            </a:r>
          </a:p>
          <a:p>
            <a:endParaRPr lang="en-US" dirty="0"/>
          </a:p>
        </p:txBody>
      </p:sp>
    </p:spTree>
    <p:extLst>
      <p:ext uri="{BB962C8B-B14F-4D97-AF65-F5344CB8AC3E}">
        <p14:creationId xmlns:p14="http://schemas.microsoft.com/office/powerpoint/2010/main" val="4292347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Interviews</a:t>
            </a:r>
            <a:endParaRPr lang="en-US" dirty="0"/>
          </a:p>
        </p:txBody>
      </p:sp>
      <p:sp>
        <p:nvSpPr>
          <p:cNvPr id="3" name="Content Placeholder 2"/>
          <p:cNvSpPr>
            <a:spLocks noGrp="1"/>
          </p:cNvSpPr>
          <p:nvPr>
            <p:ph idx="1"/>
          </p:nvPr>
        </p:nvSpPr>
        <p:spPr/>
        <p:txBody>
          <a:bodyPr>
            <a:normAutofit lnSpcReduction="10000"/>
          </a:bodyPr>
          <a:lstStyle/>
          <a:p>
            <a:r>
              <a:rPr lang="en-US" dirty="0" smtClean="0"/>
              <a:t>Qualitative Interview Analysis</a:t>
            </a:r>
          </a:p>
          <a:p>
            <a:pPr lvl="1"/>
            <a:r>
              <a:rPr lang="en-US" dirty="0" smtClean="0"/>
              <a:t>Trajectory issue: </a:t>
            </a:r>
            <a:r>
              <a:rPr lang="en-US" dirty="0"/>
              <a:t>no </a:t>
            </a:r>
            <a:r>
              <a:rPr lang="en-US" dirty="0" smtClean="0"/>
              <a:t>consistent increase </a:t>
            </a:r>
            <a:r>
              <a:rPr lang="en-US" dirty="0"/>
              <a:t>in learning progression levels across grade </a:t>
            </a:r>
            <a:r>
              <a:rPr lang="en-US" dirty="0" smtClean="0"/>
              <a:t>levels</a:t>
            </a:r>
          </a:p>
          <a:p>
            <a:pPr lvl="1"/>
            <a:r>
              <a:rPr lang="en-US" dirty="0" smtClean="0"/>
              <a:t>Scaling issue: </a:t>
            </a:r>
            <a:r>
              <a:rPr lang="en-US" dirty="0"/>
              <a:t>no consistent differences in QR use on the micro/atomic, </a:t>
            </a:r>
            <a:r>
              <a:rPr lang="en-US" dirty="0" smtClean="0"/>
              <a:t>macro and landscape-scale</a:t>
            </a:r>
          </a:p>
          <a:p>
            <a:pPr lvl="1"/>
            <a:r>
              <a:rPr lang="en-US" dirty="0" smtClean="0"/>
              <a:t>Tool implementation issue: </a:t>
            </a:r>
            <a:r>
              <a:rPr lang="en-US" dirty="0"/>
              <a:t>failed to select </a:t>
            </a:r>
            <a:r>
              <a:rPr lang="en-US" dirty="0" smtClean="0"/>
              <a:t>the appropriate </a:t>
            </a:r>
            <a:r>
              <a:rPr lang="en-US" dirty="0"/>
              <a:t>mathematical or statistical tool from their toolbox, and even when </a:t>
            </a:r>
            <a:r>
              <a:rPr lang="en-US" dirty="0" smtClean="0"/>
              <a:t>the correct </a:t>
            </a:r>
            <a:r>
              <a:rPr lang="en-US" dirty="0"/>
              <a:t>tool was selected they failed to use QR to apply the tool within the </a:t>
            </a:r>
            <a:r>
              <a:rPr lang="en-US" dirty="0" smtClean="0"/>
              <a:t>science context</a:t>
            </a:r>
          </a:p>
        </p:txBody>
      </p:sp>
    </p:spTree>
    <p:extLst>
      <p:ext uri="{BB962C8B-B14F-4D97-AF65-F5344CB8AC3E}">
        <p14:creationId xmlns:p14="http://schemas.microsoft.com/office/powerpoint/2010/main" val="198931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Assessment</a:t>
            </a:r>
            <a:endParaRPr lang="en-US" dirty="0"/>
          </a:p>
        </p:txBody>
      </p:sp>
      <p:sp>
        <p:nvSpPr>
          <p:cNvPr id="3" name="Content Placeholder 2"/>
          <p:cNvSpPr>
            <a:spLocks noGrp="1"/>
          </p:cNvSpPr>
          <p:nvPr>
            <p:ph idx="1"/>
          </p:nvPr>
        </p:nvSpPr>
        <p:spPr/>
        <p:txBody>
          <a:bodyPr>
            <a:normAutofit lnSpcReduction="10000"/>
          </a:bodyPr>
          <a:lstStyle/>
          <a:p>
            <a:r>
              <a:rPr lang="en-US" dirty="0" err="1" smtClean="0"/>
              <a:t>Rasch</a:t>
            </a:r>
            <a:r>
              <a:rPr lang="en-US" dirty="0" smtClean="0"/>
              <a:t> Analysis of Assessment</a:t>
            </a:r>
          </a:p>
          <a:p>
            <a:pPr lvl="1"/>
            <a:r>
              <a:rPr lang="en-US" dirty="0" smtClean="0"/>
              <a:t>Analysis of items indicates which items were problematic (difficult item, poorly constructed item, miscoded item)</a:t>
            </a:r>
          </a:p>
          <a:p>
            <a:pPr lvl="1"/>
            <a:r>
              <a:rPr lang="en-US" dirty="0" smtClean="0"/>
              <a:t>Analysis of persons allows removal of students not completing the assessment as intended (student answers are to predictable)</a:t>
            </a:r>
          </a:p>
          <a:p>
            <a:pPr lvl="1"/>
            <a:r>
              <a:rPr lang="en-US" dirty="0" smtClean="0"/>
              <a:t>Analysis of persons x items allows improvement of instrument as well as results of students by scale (macro, micro, landscape scale), by strand (biodiversity, carbon, water) and by QI element (trend, translation, revise, predict)</a:t>
            </a:r>
          </a:p>
          <a:p>
            <a:pPr lvl="1"/>
            <a:endParaRPr lang="en-US" dirty="0" smtClean="0"/>
          </a:p>
          <a:p>
            <a:pPr lvl="1"/>
            <a:endParaRPr lang="en-US" dirty="0" smtClean="0"/>
          </a:p>
        </p:txBody>
      </p:sp>
    </p:spTree>
    <p:extLst>
      <p:ext uri="{BB962C8B-B14F-4D97-AF65-F5344CB8AC3E}">
        <p14:creationId xmlns:p14="http://schemas.microsoft.com/office/powerpoint/2010/main" val="28038536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Rasch</a:t>
            </a:r>
            <a:r>
              <a:rPr lang="en-US" dirty="0" smtClean="0"/>
              <a:t> Analysis of Task</a:t>
            </a:r>
            <a:endParaRPr lang="en-US" dirty="0"/>
          </a:p>
        </p:txBody>
      </p:sp>
      <p:sp>
        <p:nvSpPr>
          <p:cNvPr id="2" name="Content Placeholder 1"/>
          <p:cNvSpPr>
            <a:spLocks noGrp="1"/>
          </p:cNvSpPr>
          <p:nvPr>
            <p:ph idx="1"/>
          </p:nvPr>
        </p:nvSpPr>
        <p:spPr/>
        <p:txBody>
          <a:bodyPr>
            <a:normAutofit/>
          </a:bodyPr>
          <a:lstStyle/>
          <a:p>
            <a:r>
              <a:rPr lang="en-US" dirty="0" err="1" smtClean="0"/>
              <a:t>Rasch</a:t>
            </a:r>
            <a:r>
              <a:rPr lang="en-US" dirty="0" smtClean="0"/>
              <a:t> Analysis conducted on data collected from pilot with 362 students in 3 states</a:t>
            </a:r>
          </a:p>
          <a:p>
            <a:r>
              <a:rPr lang="en-US" dirty="0" smtClean="0"/>
              <a:t>Assessment length concern: some students were fatigued and did not complete assessment with fidelity</a:t>
            </a:r>
          </a:p>
          <a:p>
            <a:pPr lvl="1"/>
            <a:r>
              <a:rPr lang="en-US" dirty="0" smtClean="0"/>
              <a:t>Do we remove replicated items (48)?</a:t>
            </a:r>
          </a:p>
          <a:p>
            <a:pPr lvl="1"/>
            <a:r>
              <a:rPr lang="en-US" dirty="0" smtClean="0"/>
              <a:t>Do we have students complete only one scale (32)?</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343400"/>
            <a:ext cx="9067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251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9906" y="457200"/>
            <a:ext cx="7429499" cy="762000"/>
          </a:xfrm>
        </p:spPr>
        <p:txBody>
          <a:bodyPr/>
          <a:lstStyle/>
          <a:p>
            <a:r>
              <a:rPr lang="en-US" dirty="0" err="1" smtClean="0"/>
              <a:t>Rasch</a:t>
            </a:r>
            <a:r>
              <a:rPr lang="en-US" dirty="0" smtClean="0"/>
              <a:t> Analysis of Task</a:t>
            </a:r>
            <a:endParaRPr lang="en-US" dirty="0"/>
          </a:p>
        </p:txBody>
      </p:sp>
      <p:sp>
        <p:nvSpPr>
          <p:cNvPr id="2" name="Content Placeholder 1"/>
          <p:cNvSpPr>
            <a:spLocks noGrp="1"/>
          </p:cNvSpPr>
          <p:nvPr>
            <p:ph idx="1"/>
          </p:nvPr>
        </p:nvSpPr>
        <p:spPr>
          <a:xfrm>
            <a:off x="889906" y="1481329"/>
            <a:ext cx="7720693" cy="2252472"/>
          </a:xfrm>
        </p:spPr>
        <p:txBody>
          <a:bodyPr>
            <a:normAutofit/>
          </a:bodyPr>
          <a:lstStyle/>
          <a:p>
            <a:r>
              <a:rPr lang="en-US" sz="2400" dirty="0" smtClean="0"/>
              <a:t>Item difficulty did not behave as expected</a:t>
            </a:r>
          </a:p>
          <a:p>
            <a:pPr lvl="1"/>
            <a:r>
              <a:rPr lang="en-US" dirty="0" smtClean="0"/>
              <a:t>Item level difficulty mixed (Level 4 not hardest)</a:t>
            </a:r>
          </a:p>
          <a:p>
            <a:pPr lvl="1"/>
            <a:r>
              <a:rPr lang="en-US" dirty="0" smtClean="0"/>
              <a:t>Reversed items more difficult</a:t>
            </a:r>
          </a:p>
          <a:p>
            <a:pPr lvl="1"/>
            <a:r>
              <a:rPr lang="en-US" dirty="0" smtClean="0"/>
              <a:t>Overall person distribution higher than item distribution, indicating mismatch </a:t>
            </a:r>
            <a:endParaRPr lang="en-US" dirty="0"/>
          </a:p>
        </p:txBody>
      </p:sp>
      <p:pic>
        <p:nvPicPr>
          <p:cNvPr id="5" name="Picture 4"/>
          <p:cNvPicPr>
            <a:picLocks noChangeAspect="1"/>
          </p:cNvPicPr>
          <p:nvPr/>
        </p:nvPicPr>
        <p:blipFill>
          <a:blip r:embed="rId2"/>
          <a:stretch>
            <a:fillRect/>
          </a:stretch>
        </p:blipFill>
        <p:spPr>
          <a:xfrm>
            <a:off x="533400" y="3703421"/>
            <a:ext cx="8277248" cy="2849779"/>
          </a:xfrm>
          <a:prstGeom prst="rect">
            <a:avLst/>
          </a:prstGeom>
        </p:spPr>
      </p:pic>
    </p:spTree>
    <p:extLst>
      <p:ext uri="{BB962C8B-B14F-4D97-AF65-F5344CB8AC3E}">
        <p14:creationId xmlns:p14="http://schemas.microsoft.com/office/powerpoint/2010/main" val="38392932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p:nvPr>
        </p:nvSpPr>
        <p:spPr>
          <a:xfrm>
            <a:off x="1300855" y="736783"/>
            <a:ext cx="6743699" cy="590931"/>
          </a:xfrm>
          <a:prstGeom prst="rect">
            <a:avLst/>
          </a:prstGeom>
          <a:noFill/>
        </p:spPr>
        <p:txBody>
          <a:bodyPr wrap="square" rtlCol="0">
            <a:spAutoFit/>
          </a:bodyPr>
          <a:lstStyle/>
          <a:p>
            <a:r>
              <a:rPr lang="en-US" dirty="0" err="1" smtClean="0"/>
              <a:t>Rasch</a:t>
            </a:r>
            <a:r>
              <a:rPr lang="en-US" dirty="0" smtClean="0"/>
              <a:t> Ruler: QR Biodiversity</a:t>
            </a:r>
            <a:endParaRPr lang="en-US" dirty="0"/>
          </a:p>
        </p:txBody>
      </p:sp>
      <p:pic>
        <p:nvPicPr>
          <p:cNvPr id="6" name="Picture 5"/>
          <p:cNvPicPr>
            <a:picLocks noChangeAspect="1"/>
          </p:cNvPicPr>
          <p:nvPr/>
        </p:nvPicPr>
        <p:blipFill>
          <a:blip r:embed="rId2"/>
          <a:stretch>
            <a:fillRect/>
          </a:stretch>
        </p:blipFill>
        <p:spPr>
          <a:xfrm>
            <a:off x="152400" y="1447800"/>
            <a:ext cx="8941406" cy="4724400"/>
          </a:xfrm>
          <a:prstGeom prst="rect">
            <a:avLst/>
          </a:prstGeom>
        </p:spPr>
      </p:pic>
    </p:spTree>
    <p:extLst>
      <p:ext uri="{BB962C8B-B14F-4D97-AF65-F5344CB8AC3E}">
        <p14:creationId xmlns:p14="http://schemas.microsoft.com/office/powerpoint/2010/main" val="387144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85800"/>
            <a:ext cx="6151959" cy="829282"/>
          </a:xfrm>
        </p:spPr>
        <p:txBody>
          <a:bodyPr/>
          <a:lstStyle/>
          <a:p>
            <a:r>
              <a:rPr lang="en-US" dirty="0" smtClean="0"/>
              <a:t>Scale Variable</a:t>
            </a:r>
            <a:endParaRPr lang="en-US" dirty="0"/>
          </a:p>
        </p:txBody>
      </p:sp>
      <p:pic>
        <p:nvPicPr>
          <p:cNvPr id="4" name="Picture 3"/>
          <p:cNvPicPr>
            <a:picLocks noChangeAspect="1"/>
          </p:cNvPicPr>
          <p:nvPr/>
        </p:nvPicPr>
        <p:blipFill>
          <a:blip r:embed="rId2"/>
          <a:stretch>
            <a:fillRect/>
          </a:stretch>
        </p:blipFill>
        <p:spPr>
          <a:xfrm>
            <a:off x="76955" y="2743200"/>
            <a:ext cx="8858119" cy="2133600"/>
          </a:xfrm>
          <a:prstGeom prst="rect">
            <a:avLst/>
          </a:prstGeom>
        </p:spPr>
      </p:pic>
    </p:spTree>
    <p:extLst>
      <p:ext uri="{BB962C8B-B14F-4D97-AF65-F5344CB8AC3E}">
        <p14:creationId xmlns:p14="http://schemas.microsoft.com/office/powerpoint/2010/main" val="2604127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18518"/>
            <a:ext cx="6228159" cy="1478570"/>
          </a:xfrm>
        </p:spPr>
        <p:txBody>
          <a:bodyPr/>
          <a:lstStyle/>
          <a:p>
            <a:r>
              <a:rPr lang="en-US" dirty="0" smtClean="0"/>
              <a:t>Elements Variable</a:t>
            </a:r>
            <a:endParaRPr lang="en-US" dirty="0"/>
          </a:p>
        </p:txBody>
      </p:sp>
      <p:pic>
        <p:nvPicPr>
          <p:cNvPr id="4" name="Picture 3"/>
          <p:cNvPicPr>
            <a:picLocks noChangeAspect="1"/>
          </p:cNvPicPr>
          <p:nvPr/>
        </p:nvPicPr>
        <p:blipFill>
          <a:blip r:embed="rId2"/>
          <a:stretch>
            <a:fillRect/>
          </a:stretch>
        </p:blipFill>
        <p:spPr>
          <a:xfrm>
            <a:off x="336793" y="2286000"/>
            <a:ext cx="8468032" cy="2431845"/>
          </a:xfrm>
          <a:prstGeom prst="rect">
            <a:avLst/>
          </a:prstGeom>
        </p:spPr>
      </p:pic>
    </p:spTree>
    <p:extLst>
      <p:ext uri="{BB962C8B-B14F-4D97-AF65-F5344CB8AC3E}">
        <p14:creationId xmlns:p14="http://schemas.microsoft.com/office/powerpoint/2010/main" val="18767777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9003" y="228600"/>
            <a:ext cx="7429499" cy="1478570"/>
          </a:xfrm>
        </p:spPr>
        <p:txBody>
          <a:bodyPr/>
          <a:lstStyle/>
          <a:p>
            <a:r>
              <a:rPr lang="en-US" dirty="0" err="1" smtClean="0"/>
              <a:t>Rasch</a:t>
            </a:r>
            <a:r>
              <a:rPr lang="en-US" dirty="0" smtClean="0"/>
              <a:t> Analysis of Task</a:t>
            </a:r>
            <a:endParaRPr lang="en-US" dirty="0"/>
          </a:p>
        </p:txBody>
      </p:sp>
      <p:sp>
        <p:nvSpPr>
          <p:cNvPr id="2" name="Content Placeholder 1"/>
          <p:cNvSpPr>
            <a:spLocks noGrp="1"/>
          </p:cNvSpPr>
          <p:nvPr>
            <p:ph idx="1"/>
          </p:nvPr>
        </p:nvSpPr>
        <p:spPr>
          <a:xfrm>
            <a:off x="457200" y="1481329"/>
            <a:ext cx="8229600" cy="1947672"/>
          </a:xfrm>
        </p:spPr>
        <p:txBody>
          <a:bodyPr>
            <a:normAutofit lnSpcReduction="10000"/>
          </a:bodyPr>
          <a:lstStyle/>
          <a:p>
            <a:r>
              <a:rPr lang="en-US" dirty="0" err="1" smtClean="0"/>
              <a:t>Lickert</a:t>
            </a:r>
            <a:r>
              <a:rPr lang="en-US" dirty="0" smtClean="0"/>
              <a:t> scale of 5 not distinct</a:t>
            </a:r>
          </a:p>
          <a:p>
            <a:pPr lvl="1"/>
            <a:r>
              <a:rPr lang="en-US" dirty="0" smtClean="0"/>
              <a:t>Reduce scale to 4 levels</a:t>
            </a:r>
          </a:p>
          <a:p>
            <a:r>
              <a:rPr lang="en-US" dirty="0" err="1" smtClean="0"/>
              <a:t>Underfit</a:t>
            </a:r>
            <a:r>
              <a:rPr lang="en-US" dirty="0" smtClean="0"/>
              <a:t>, </a:t>
            </a:r>
            <a:r>
              <a:rPr lang="en-US" dirty="0" err="1" smtClean="0"/>
              <a:t>overfit</a:t>
            </a:r>
            <a:r>
              <a:rPr lang="en-US" dirty="0" smtClean="0"/>
              <a:t>, and misfit items and persons may indicate confounding of scale, element, and level</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14974"/>
            <a:ext cx="4495800" cy="3355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3753" y="3657600"/>
            <a:ext cx="4416897" cy="321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07262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3450" y="254738"/>
            <a:ext cx="7429499" cy="1226591"/>
          </a:xfrm>
        </p:spPr>
        <p:txBody>
          <a:bodyPr/>
          <a:lstStyle/>
          <a:p>
            <a:r>
              <a:rPr lang="en-US" dirty="0" err="1" smtClean="0"/>
              <a:t>Rasch</a:t>
            </a:r>
            <a:r>
              <a:rPr lang="en-US" dirty="0" smtClean="0"/>
              <a:t> Analysis of Task</a:t>
            </a:r>
            <a:endParaRPr lang="en-US" dirty="0"/>
          </a:p>
        </p:txBody>
      </p:sp>
      <p:sp>
        <p:nvSpPr>
          <p:cNvPr id="2" name="Content Placeholder 1"/>
          <p:cNvSpPr>
            <a:spLocks noGrp="1"/>
          </p:cNvSpPr>
          <p:nvPr>
            <p:ph idx="1"/>
          </p:nvPr>
        </p:nvSpPr>
        <p:spPr>
          <a:xfrm>
            <a:off x="457200" y="1481329"/>
            <a:ext cx="8229600" cy="2100072"/>
          </a:xfrm>
        </p:spPr>
        <p:txBody>
          <a:bodyPr>
            <a:normAutofit/>
          </a:bodyPr>
          <a:lstStyle/>
          <a:p>
            <a:r>
              <a:rPr lang="en-US" dirty="0" smtClean="0"/>
              <a:t>QR trajectory across grade for </a:t>
            </a:r>
            <a:r>
              <a:rPr lang="en-US" dirty="0" err="1" smtClean="0"/>
              <a:t>Rasch</a:t>
            </a:r>
            <a:r>
              <a:rPr lang="en-US" dirty="0" smtClean="0"/>
              <a:t> supported interview findings</a:t>
            </a:r>
          </a:p>
          <a:p>
            <a:pPr lvl="1"/>
            <a:r>
              <a:rPr lang="en-US" dirty="0" smtClean="0"/>
              <a:t>QR scores increase from grade 6 to 8 or 9, then decrease from grade 9 to 12</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454025"/>
            <a:ext cx="4194175" cy="336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3657600"/>
            <a:ext cx="4114800" cy="1938992"/>
          </a:xfrm>
          <a:prstGeom prst="rect">
            <a:avLst/>
          </a:prstGeom>
          <a:noFill/>
        </p:spPr>
        <p:txBody>
          <a:bodyPr wrap="square" rtlCol="0">
            <a:spAutoFit/>
          </a:bodyPr>
          <a:lstStyle/>
          <a:p>
            <a:pPr lvl="1"/>
            <a:r>
              <a:rPr lang="en-US" sz="2400" dirty="0"/>
              <a:t>Due to proximity of arithmetic methods and environmental science exposure with middle school grades?</a:t>
            </a:r>
          </a:p>
        </p:txBody>
      </p:sp>
    </p:spTree>
    <p:extLst>
      <p:ext uri="{BB962C8B-B14F-4D97-AF65-F5344CB8AC3E}">
        <p14:creationId xmlns:p14="http://schemas.microsoft.com/office/powerpoint/2010/main" val="17927342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381000"/>
            <a:ext cx="7429499" cy="838200"/>
          </a:xfrm>
        </p:spPr>
        <p:txBody>
          <a:bodyPr/>
          <a:lstStyle/>
          <a:p>
            <a:r>
              <a:rPr lang="en-US" dirty="0" smtClean="0"/>
              <a:t>Discussion</a:t>
            </a:r>
            <a:endParaRPr lang="en-US" dirty="0"/>
          </a:p>
        </p:txBody>
      </p:sp>
      <p:sp>
        <p:nvSpPr>
          <p:cNvPr id="3" name="Content Placeholder 2"/>
          <p:cNvSpPr>
            <a:spLocks noGrp="1"/>
          </p:cNvSpPr>
          <p:nvPr>
            <p:ph idx="1"/>
          </p:nvPr>
        </p:nvSpPr>
        <p:spPr>
          <a:xfrm>
            <a:off x="856060" y="1219200"/>
            <a:ext cx="7429499" cy="4953000"/>
          </a:xfrm>
        </p:spPr>
        <p:txBody>
          <a:bodyPr>
            <a:normAutofit/>
          </a:bodyPr>
          <a:lstStyle/>
          <a:p>
            <a:r>
              <a:rPr lang="en-US" sz="2600" dirty="0" smtClean="0"/>
              <a:t>Implications for teaching</a:t>
            </a:r>
          </a:p>
          <a:p>
            <a:pPr lvl="1"/>
            <a:r>
              <a:rPr lang="en-US" sz="2200" dirty="0" smtClean="0"/>
              <a:t>engage in real-world problem-based learning</a:t>
            </a:r>
          </a:p>
          <a:p>
            <a:pPr lvl="1"/>
            <a:r>
              <a:rPr lang="en-US" sz="2200" dirty="0" smtClean="0"/>
              <a:t>require students to provide quantitative as well as qualitative support for their arguments</a:t>
            </a:r>
          </a:p>
          <a:p>
            <a:pPr lvl="1"/>
            <a:r>
              <a:rPr lang="en-US" sz="2200" dirty="0" smtClean="0"/>
              <a:t>provide multiple quantitative representations (tables, graphs, equations, science models) within a science context and use QR to provide data-based informed decisions about critical issues that impact their place</a:t>
            </a:r>
          </a:p>
          <a:p>
            <a:pPr lvl="1"/>
            <a:r>
              <a:rPr lang="en-US" sz="2200" dirty="0"/>
              <a:t>engage in building their own </a:t>
            </a:r>
            <a:r>
              <a:rPr lang="en-US" sz="2200" dirty="0" smtClean="0"/>
              <a:t>models </a:t>
            </a:r>
            <a:r>
              <a:rPr lang="en-US" sz="2200" dirty="0"/>
              <a:t>representing these issues, </a:t>
            </a:r>
            <a:r>
              <a:rPr lang="en-US" sz="2200" dirty="0" smtClean="0"/>
              <a:t>then test </a:t>
            </a:r>
            <a:r>
              <a:rPr lang="en-US" sz="2200" dirty="0"/>
              <a:t>and refine those models</a:t>
            </a:r>
            <a:endParaRPr lang="en-US" sz="2200" dirty="0" smtClean="0"/>
          </a:p>
          <a:p>
            <a:pPr lvl="1"/>
            <a:endParaRPr lang="en-US" dirty="0"/>
          </a:p>
        </p:txBody>
      </p:sp>
    </p:spTree>
    <p:extLst>
      <p:ext uri="{BB962C8B-B14F-4D97-AF65-F5344CB8AC3E}">
        <p14:creationId xmlns:p14="http://schemas.microsoft.com/office/powerpoint/2010/main" val="3237449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561973"/>
          </a:xfrm>
        </p:spPr>
        <p:txBody>
          <a:bodyPr>
            <a:normAutofit fontScale="90000"/>
          </a:bodyPr>
          <a:lstStyle/>
          <a:p>
            <a:r>
              <a:rPr lang="en-US" dirty="0" smtClean="0"/>
              <a:t>NSF Pathways project</a:t>
            </a:r>
            <a:endParaRPr lang="en-US" dirty="0"/>
          </a:p>
        </p:txBody>
      </p:sp>
      <p:sp>
        <p:nvSpPr>
          <p:cNvPr id="3" name="Text Placeholder 2"/>
          <p:cNvSpPr>
            <a:spLocks noGrp="1"/>
          </p:cNvSpPr>
          <p:nvPr>
            <p:ph type="body" idx="1"/>
          </p:nvPr>
        </p:nvSpPr>
        <p:spPr>
          <a:xfrm>
            <a:off x="856058" y="2438400"/>
            <a:ext cx="7429500" cy="3048000"/>
          </a:xfrm>
        </p:spPr>
        <p:txBody>
          <a:bodyPr>
            <a:normAutofit lnSpcReduction="10000"/>
          </a:bodyPr>
          <a:lstStyle/>
          <a:p>
            <a:r>
              <a:rPr lang="en-US" dirty="0" smtClean="0"/>
              <a:t>Develop a learning progression for environmental science for grades 6-12. identified progress variables as biodiversity, carbon cycle, and water cycle</a:t>
            </a:r>
            <a:r>
              <a:rPr lang="en-US" dirty="0" smtClean="0"/>
              <a:t>.</a:t>
            </a:r>
          </a:p>
          <a:p>
            <a:r>
              <a:rPr lang="en-US" dirty="0" smtClean="0"/>
              <a:t>QR </a:t>
            </a:r>
            <a:r>
              <a:rPr lang="en-US" dirty="0" smtClean="0"/>
              <a:t>played support role for LP: What barriers does QR raise for the development of an environmentally literate citizen</a:t>
            </a:r>
            <a:r>
              <a:rPr lang="en-US" dirty="0" smtClean="0"/>
              <a:t>?</a:t>
            </a:r>
          </a:p>
          <a:p>
            <a:r>
              <a:rPr lang="en-US" dirty="0" smtClean="0"/>
              <a:t>Developed QR aspects of the environmental Science teaching experiments</a:t>
            </a:r>
          </a:p>
          <a:p>
            <a:r>
              <a:rPr lang="en-US" dirty="0" smtClean="0"/>
              <a:t>EXEMPLAR: Carbon teaching experiment</a:t>
            </a:r>
            <a:endParaRPr lang="en-US" dirty="0"/>
          </a:p>
        </p:txBody>
      </p:sp>
    </p:spTree>
    <p:extLst>
      <p:ext uri="{BB962C8B-B14F-4D97-AF65-F5344CB8AC3E}">
        <p14:creationId xmlns:p14="http://schemas.microsoft.com/office/powerpoint/2010/main" val="937958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0"/>
            <a:ext cx="7429499" cy="1478570"/>
          </a:xfrm>
        </p:spPr>
        <p:txBody>
          <a:bodyPr/>
          <a:lstStyle/>
          <a:p>
            <a:r>
              <a:rPr lang="en-US" dirty="0" smtClean="0"/>
              <a:t>Discussion</a:t>
            </a:r>
            <a:endParaRPr lang="en-US" dirty="0"/>
          </a:p>
        </p:txBody>
      </p:sp>
      <p:sp>
        <p:nvSpPr>
          <p:cNvPr id="3" name="Content Placeholder 2"/>
          <p:cNvSpPr>
            <a:spLocks noGrp="1"/>
          </p:cNvSpPr>
          <p:nvPr>
            <p:ph idx="1"/>
          </p:nvPr>
        </p:nvSpPr>
        <p:spPr>
          <a:xfrm>
            <a:off x="856060" y="1524000"/>
            <a:ext cx="7429499" cy="5029200"/>
          </a:xfrm>
        </p:spPr>
        <p:txBody>
          <a:bodyPr>
            <a:normAutofit fontScale="85000" lnSpcReduction="20000"/>
          </a:bodyPr>
          <a:lstStyle/>
          <a:p>
            <a:r>
              <a:rPr lang="en-US" dirty="0" smtClean="0"/>
              <a:t>QR Learning Progression</a:t>
            </a:r>
          </a:p>
          <a:p>
            <a:pPr lvl="1"/>
            <a:r>
              <a:rPr lang="en-US" sz="2400" dirty="0" smtClean="0"/>
              <a:t>QA </a:t>
            </a:r>
            <a:r>
              <a:rPr lang="en-US" sz="2400" dirty="0"/>
              <a:t>progress </a:t>
            </a:r>
            <a:r>
              <a:rPr lang="en-US" sz="2400" dirty="0" smtClean="0"/>
              <a:t>variable is the trigger </a:t>
            </a:r>
            <a:r>
              <a:rPr lang="en-US" sz="2400" dirty="0"/>
              <a:t>for </a:t>
            </a:r>
            <a:r>
              <a:rPr lang="en-US" sz="2400" dirty="0" smtClean="0"/>
              <a:t>QR: student </a:t>
            </a:r>
            <a:r>
              <a:rPr lang="en-US" sz="2400" dirty="0"/>
              <a:t>first quantifies an object within a context, allowing </a:t>
            </a:r>
            <a:r>
              <a:rPr lang="en-US" sz="2400" dirty="0" smtClean="0"/>
              <a:t>them to </a:t>
            </a:r>
            <a:r>
              <a:rPr lang="en-US" sz="2400" dirty="0"/>
              <a:t>operate on that quantity using the arithmetic processes within quantitative </a:t>
            </a:r>
            <a:r>
              <a:rPr lang="en-US" sz="2400" dirty="0" smtClean="0"/>
              <a:t>literacy</a:t>
            </a:r>
            <a:endParaRPr lang="en-US" sz="2400" dirty="0"/>
          </a:p>
          <a:p>
            <a:pPr lvl="2"/>
            <a:r>
              <a:rPr lang="en-US" sz="2400" dirty="0" smtClean="0"/>
              <a:t>Elements of QA: Variation, QL, Context,  Variable </a:t>
            </a:r>
          </a:p>
          <a:p>
            <a:pPr lvl="1"/>
            <a:r>
              <a:rPr lang="en-US" sz="2400" dirty="0" smtClean="0"/>
              <a:t>QI progress variable is </a:t>
            </a:r>
            <a:r>
              <a:rPr lang="en-US" sz="2400" dirty="0"/>
              <a:t>the ability to interpret a model provided to the </a:t>
            </a:r>
            <a:r>
              <a:rPr lang="en-US" sz="2400" dirty="0" smtClean="0"/>
              <a:t>student</a:t>
            </a:r>
          </a:p>
          <a:p>
            <a:pPr lvl="2"/>
            <a:r>
              <a:rPr lang="en-US" sz="2400" dirty="0" smtClean="0"/>
              <a:t>Elements of QI: Trends, Predictions, Translation, Revision</a:t>
            </a:r>
            <a:endParaRPr lang="en-US" sz="2400" dirty="0"/>
          </a:p>
          <a:p>
            <a:pPr lvl="1"/>
            <a:r>
              <a:rPr lang="en-US" sz="2400" dirty="0" smtClean="0"/>
              <a:t>QM progress variable is creation of the model by the student</a:t>
            </a:r>
          </a:p>
          <a:p>
            <a:pPr lvl="2"/>
            <a:r>
              <a:rPr lang="en-US" sz="2400" dirty="0" smtClean="0"/>
              <a:t>Elements of QM: Create model, Refine Model, Model Reasoning, </a:t>
            </a:r>
            <a:r>
              <a:rPr lang="en-US" sz="2400" dirty="0" smtClean="0"/>
              <a:t>Statistical</a:t>
            </a:r>
          </a:p>
          <a:p>
            <a:pPr lvl="2"/>
            <a:r>
              <a:rPr lang="en-US" sz="2400" dirty="0" smtClean="0"/>
              <a:t>EXEMPLAR: Revised assessment given to small sample of students in Real STEM project Spring 2015</a:t>
            </a:r>
            <a:endParaRPr lang="en-US" sz="2400" dirty="0"/>
          </a:p>
        </p:txBody>
      </p:sp>
    </p:spTree>
    <p:extLst>
      <p:ext uri="{BB962C8B-B14F-4D97-AF65-F5344CB8AC3E}">
        <p14:creationId xmlns:p14="http://schemas.microsoft.com/office/powerpoint/2010/main" val="27031290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618518"/>
            <a:ext cx="7429499" cy="600682"/>
          </a:xfrm>
        </p:spPr>
        <p:txBody>
          <a:bodyPr/>
          <a:lstStyle/>
          <a:p>
            <a:r>
              <a:rPr lang="en-US" dirty="0" smtClean="0"/>
              <a:t>Revised QI – Micro Scale</a:t>
            </a:r>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86486" y="1219199"/>
            <a:ext cx="7924114" cy="5714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59541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618518"/>
            <a:ext cx="7429499" cy="524482"/>
          </a:xfrm>
        </p:spPr>
        <p:txBody>
          <a:bodyPr>
            <a:normAutofit fontScale="90000"/>
          </a:bodyPr>
          <a:lstStyle/>
          <a:p>
            <a:r>
              <a:rPr lang="en-US" dirty="0" smtClean="0"/>
              <a:t>Trend Questions</a:t>
            </a:r>
            <a:endParaRPr 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09986" y="1752600"/>
            <a:ext cx="9034014" cy="4027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96817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1" y="618518"/>
            <a:ext cx="6687740" cy="372082"/>
          </a:xfrm>
        </p:spPr>
        <p:txBody>
          <a:bodyPr>
            <a:normAutofit fontScale="90000"/>
          </a:bodyPr>
          <a:lstStyle/>
          <a:p>
            <a:r>
              <a:rPr lang="en-US" dirty="0" smtClean="0"/>
              <a:t>Revised QI - Landscape</a:t>
            </a:r>
            <a:endParaRPr lang="en-US"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0796" y="1143000"/>
            <a:ext cx="8359804" cy="542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12301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609599"/>
            <a:ext cx="7498238" cy="6274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93152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618518"/>
            <a:ext cx="7429499" cy="372082"/>
          </a:xfrm>
        </p:spPr>
        <p:txBody>
          <a:bodyPr>
            <a:normAutofit fontScale="90000"/>
          </a:bodyPr>
          <a:lstStyle/>
          <a:p>
            <a:r>
              <a:rPr lang="en-US" dirty="0" smtClean="0"/>
              <a:t>Translation Questions</a:t>
            </a:r>
            <a:endParaRPr lang="en-US"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44921" y="2057400"/>
            <a:ext cx="8999079" cy="3732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77213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3402"/>
            <a:ext cx="9144000" cy="4451195"/>
          </a:xfrm>
          <a:prstGeom prst="rect">
            <a:avLst/>
          </a:prstGeom>
        </p:spPr>
      </p:pic>
    </p:spTree>
    <p:extLst>
      <p:ext uri="{BB962C8B-B14F-4D97-AF65-F5344CB8AC3E}">
        <p14:creationId xmlns:p14="http://schemas.microsoft.com/office/powerpoint/2010/main" val="30598175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8391"/>
            <a:ext cx="9144000" cy="4581218"/>
          </a:xfrm>
          <a:prstGeom prst="rect">
            <a:avLst/>
          </a:prstGeom>
        </p:spPr>
      </p:pic>
    </p:spTree>
    <p:extLst>
      <p:ext uri="{BB962C8B-B14F-4D97-AF65-F5344CB8AC3E}">
        <p14:creationId xmlns:p14="http://schemas.microsoft.com/office/powerpoint/2010/main" val="21301486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2292"/>
            <a:ext cx="9144000" cy="4553415"/>
          </a:xfrm>
          <a:prstGeom prst="rect">
            <a:avLst/>
          </a:prstGeom>
        </p:spPr>
      </p:pic>
    </p:spTree>
    <p:extLst>
      <p:ext uri="{BB962C8B-B14F-4D97-AF65-F5344CB8AC3E}">
        <p14:creationId xmlns:p14="http://schemas.microsoft.com/office/powerpoint/2010/main" val="16168187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0602"/>
            <a:ext cx="9144000" cy="3616795"/>
          </a:xfrm>
          <a:prstGeom prst="rect">
            <a:avLst/>
          </a:prstGeom>
        </p:spPr>
      </p:pic>
    </p:spTree>
    <p:extLst>
      <p:ext uri="{BB962C8B-B14F-4D97-AF65-F5344CB8AC3E}">
        <p14:creationId xmlns:p14="http://schemas.microsoft.com/office/powerpoint/2010/main" val="1565126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2578348"/>
              </p:ext>
            </p:extLst>
          </p:nvPr>
        </p:nvGraphicFramePr>
        <p:xfrm>
          <a:off x="609600" y="-66151"/>
          <a:ext cx="8001000" cy="6953648"/>
        </p:xfrm>
        <a:graphic>
          <a:graphicData uri="http://schemas.openxmlformats.org/drawingml/2006/table">
            <a:tbl>
              <a:tblPr firstRow="1" firstCol="1" bandRow="1"/>
              <a:tblGrid>
                <a:gridCol w="1992249"/>
                <a:gridCol w="1878634"/>
                <a:gridCol w="1971448"/>
                <a:gridCol w="2158669"/>
              </a:tblGrid>
              <a:tr h="220107">
                <a:tc gridSpan="4">
                  <a:txBody>
                    <a:bodyPr/>
                    <a:lstStyle/>
                    <a:p>
                      <a:pPr marL="0" marR="0">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30" marR="5943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20671">
                <a:tc gridSpan="4">
                  <a:txBody>
                    <a:bodyPr/>
                    <a:lstStyle/>
                    <a:p>
                      <a:pPr marL="0" marR="0">
                        <a:lnSpc>
                          <a:spcPct val="107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QR </a:t>
                      </a:r>
                      <a:r>
                        <a:rPr lang="en-US" sz="1400" b="1" dirty="0" smtClean="0">
                          <a:effectLst/>
                          <a:latin typeface="Times New Roman" panose="02020603050405020304" pitchFamily="18" charset="0"/>
                          <a:ea typeface="Calibri" panose="020F0502020204030204" pitchFamily="34" charset="0"/>
                          <a:cs typeface="Times New Roman" panose="02020603050405020304" pitchFamily="18" charset="0"/>
                        </a:rPr>
                        <a:t>Framework identification</a:t>
                      </a:r>
                      <a:r>
                        <a:rPr lang="en-US" sz="1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of mathematical skills/concepts that underpin 6-12 environmental science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430" marR="5943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474366">
                <a:tc>
                  <a:txBody>
                    <a:bodyPr/>
                    <a:lstStyle/>
                    <a:p>
                      <a:pPr marL="0" marR="0" algn="ctr">
                        <a:lnSpc>
                          <a:spcPct val="107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Quantification Act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430" marR="594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Quantitative Literacy</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430" marR="594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Quantitative Interpretation</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430" marR="594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Quantitative Modeling</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430" marR="594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48822">
                <a:tc>
                  <a:txBody>
                    <a:bodyPr/>
                    <a:lstStyle/>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Variable Identification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Object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Attribute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Measure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Communication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Force-dynamic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Scientific discourse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Quantitative discourse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Context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Avoids QR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Computation Driven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Situative</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view</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Variation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Causation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Correlation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Covariation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430" marR="5943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Numeracy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17170" marR="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Number Sense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indent="-24003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Small/large Numbers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indent="-24003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Scientific Notation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indent="-24003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Logic</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34290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Measurement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12573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Accuracy</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indent="-12573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Precision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indent="-12573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Estimation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indent="-12573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Units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Proportional Reasoning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12573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Fraction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indent="-12573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Ratio</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indent="-12573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Percent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indent="-12573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Rates/Change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indent="-12573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Proportions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indent="-125730">
                        <a:lnSpc>
                          <a:spcPct val="115000"/>
                        </a:lnSpc>
                        <a:spcBef>
                          <a:spcPts val="0"/>
                        </a:spcBef>
                        <a:spcAft>
                          <a:spcPts val="10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Dimensional Analysis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Basic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Prob</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/Stats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12573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Empirical Prob.</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indent="-12573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Counting</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indent="-12573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Central tendency</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430" marR="5943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Representations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13081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Tables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indent="-13081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Graphs/diagrams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indent="-13081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Equations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Linear</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indent="-13081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Quadratic</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indent="-13081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Power</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Exponential</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indent="-13081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Statistical displays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indent="-13081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Translation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34290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Science diagrams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45110">
                        <a:lnSpc>
                          <a:spcPct val="107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Complex systems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495300" marR="0" indent="342900">
                        <a:lnSpc>
                          <a:spcPct val="107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Statistics &amp; Probability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13081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Randomness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indent="-13081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Evaluating Risks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indent="-13081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Normal Distribution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indent="-13081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Statistical Plots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indent="-13081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Correlation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indent="-13081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Causality</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indent="-13081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Z-scores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indent="-13081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Confidence Intervals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Logarithmic Scales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430" marR="5943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Logic</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Problem Solving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67335">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Problem Formulation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495300" marR="0" indent="34290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Modeling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153035">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Normal Distribution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indent="-153035">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Regression Model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linear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polynomial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power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exponential</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logarithmic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indent="-153035">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Logistic Growth Model</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indent="-153035">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Multivariate Model</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indent="-153035">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Simulation Model</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indent="-153035">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Scientific Diagram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indent="-153035">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Table &amp; Graph Models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Inference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153035">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Inference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indent="-153035">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Hypothesis Testing</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indent="-153035">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Practical Significance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430" marR="5943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945676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457201"/>
            <a:ext cx="6096000" cy="533400"/>
          </a:xfrm>
        </p:spPr>
        <p:txBody>
          <a:bodyPr>
            <a:noAutofit/>
          </a:bodyPr>
          <a:lstStyle/>
          <a:p>
            <a:r>
              <a:rPr lang="en-US" sz="3200" dirty="0" smtClean="0"/>
              <a:t/>
            </a:r>
            <a:br>
              <a:rPr lang="en-US" sz="3200" dirty="0" smtClean="0"/>
            </a:br>
            <a:r>
              <a:rPr lang="en-US" sz="2800" dirty="0" smtClean="0"/>
              <a:t/>
            </a:r>
            <a:br>
              <a:rPr lang="en-US" sz="2800" dirty="0" smtClean="0"/>
            </a:br>
            <a:r>
              <a:rPr lang="en-US" sz="2800" dirty="0"/>
              <a:t/>
            </a:r>
            <a:br>
              <a:rPr lang="en-US" sz="2800" dirty="0"/>
            </a:br>
            <a:endParaRPr lang="en-US" sz="2800" dirty="0"/>
          </a:p>
        </p:txBody>
      </p:sp>
      <p:sp>
        <p:nvSpPr>
          <p:cNvPr id="5" name="TextBox 4"/>
          <p:cNvSpPr txBox="1"/>
          <p:nvPr/>
        </p:nvSpPr>
        <p:spPr>
          <a:xfrm>
            <a:off x="1790700" y="1752600"/>
            <a:ext cx="7086600" cy="3108543"/>
          </a:xfrm>
          <a:prstGeom prst="rect">
            <a:avLst/>
          </a:prstGeom>
          <a:noFill/>
        </p:spPr>
        <p:txBody>
          <a:bodyPr wrap="square" rtlCol="0">
            <a:spAutoFit/>
          </a:bodyPr>
          <a:lstStyle/>
          <a:p>
            <a:r>
              <a:rPr lang="en-US" sz="2800" dirty="0" smtClean="0"/>
              <a:t>Pathways QR Research Team:</a:t>
            </a:r>
          </a:p>
          <a:p>
            <a:r>
              <a:rPr lang="en-US" sz="2400" dirty="0" smtClean="0"/>
              <a:t>Robert Mayes – Georgia Southern University</a:t>
            </a:r>
          </a:p>
          <a:p>
            <a:r>
              <a:rPr lang="en-US" sz="2400" dirty="0" smtClean="0"/>
              <a:t>Jennifer Harris Forrester – University of Wyoming</a:t>
            </a:r>
          </a:p>
          <a:p>
            <a:r>
              <a:rPr lang="en-US" sz="2400" dirty="0" smtClean="0"/>
              <a:t>Jennifer </a:t>
            </a:r>
            <a:r>
              <a:rPr lang="en-US" sz="2400" dirty="0" err="1" smtClean="0"/>
              <a:t>Schuttlefield</a:t>
            </a:r>
            <a:r>
              <a:rPr lang="en-US" sz="2400" dirty="0" smtClean="0"/>
              <a:t> </a:t>
            </a:r>
            <a:r>
              <a:rPr lang="en-US" sz="2400" dirty="0" err="1" smtClean="0"/>
              <a:t>Christus</a:t>
            </a:r>
            <a:r>
              <a:rPr lang="en-US" sz="2400" dirty="0" smtClean="0"/>
              <a:t> – University of Wisconsin Oshkosh</a:t>
            </a:r>
          </a:p>
          <a:p>
            <a:r>
              <a:rPr lang="en-US" sz="2400" dirty="0" err="1" smtClean="0"/>
              <a:t>Franziska</a:t>
            </a:r>
            <a:r>
              <a:rPr lang="en-US" sz="2400" dirty="0" smtClean="0"/>
              <a:t> Peterson – University of Wyoming</a:t>
            </a:r>
          </a:p>
          <a:p>
            <a:r>
              <a:rPr lang="en-US" sz="2400" dirty="0" smtClean="0"/>
              <a:t>Rachel Bonilla – Georgia Southern University</a:t>
            </a:r>
          </a:p>
          <a:p>
            <a:r>
              <a:rPr lang="en-US" sz="2400" dirty="0" err="1" smtClean="0"/>
              <a:t>Nissa</a:t>
            </a:r>
            <a:r>
              <a:rPr lang="en-US" sz="2400" dirty="0" smtClean="0"/>
              <a:t> </a:t>
            </a:r>
            <a:r>
              <a:rPr lang="en-US" sz="2400" dirty="0" err="1" smtClean="0"/>
              <a:t>Yestness</a:t>
            </a:r>
            <a:r>
              <a:rPr lang="en-US" sz="2400" dirty="0" smtClean="0"/>
              <a:t> – Colorado State University</a:t>
            </a:r>
            <a:endParaRPr lang="en-US" sz="2400" dirty="0"/>
          </a:p>
        </p:txBody>
      </p:sp>
    </p:spTree>
    <p:extLst>
      <p:ext uri="{BB962C8B-B14F-4D97-AF65-F5344CB8AC3E}">
        <p14:creationId xmlns:p14="http://schemas.microsoft.com/office/powerpoint/2010/main" val="20166285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838200"/>
            <a:ext cx="6553200" cy="1981200"/>
          </a:xfrm>
        </p:spPr>
        <p:txBody>
          <a:bodyPr>
            <a:normAutofit/>
          </a:bodyPr>
          <a:lstStyle/>
          <a:p>
            <a:pPr algn="l"/>
            <a:r>
              <a:rPr lang="en-US" sz="3600" dirty="0">
                <a:solidFill>
                  <a:schemeClr val="tx2">
                    <a:lumMod val="75000"/>
                  </a:schemeClr>
                </a:solidFill>
                <a:effectLst>
                  <a:outerShdw blurRad="38100" dist="38100" dir="2700000" algn="tl">
                    <a:srgbClr val="000000">
                      <a:alpha val="43137"/>
                    </a:srgbClr>
                  </a:outerShdw>
                </a:effectLst>
                <a:latin typeface="Arial Black" pitchFamily="34" charset="0"/>
              </a:rPr>
              <a:t>Real STEM </a:t>
            </a:r>
            <a:br>
              <a:rPr lang="en-US" sz="3600" dirty="0">
                <a:solidFill>
                  <a:schemeClr val="tx2">
                    <a:lumMod val="75000"/>
                  </a:schemeClr>
                </a:solidFill>
                <a:effectLst>
                  <a:outerShdw blurRad="38100" dist="38100" dir="2700000" algn="tl">
                    <a:srgbClr val="000000">
                      <a:alpha val="43137"/>
                    </a:srgbClr>
                  </a:outerShdw>
                </a:effectLst>
                <a:latin typeface="Arial Black" pitchFamily="34" charset="0"/>
              </a:rPr>
            </a:br>
            <a:r>
              <a:rPr lang="en-US" sz="3600" dirty="0">
                <a:solidFill>
                  <a:schemeClr val="tx2">
                    <a:lumMod val="75000"/>
                  </a:schemeClr>
                </a:solidFill>
                <a:effectLst>
                  <a:outerShdw blurRad="38100" dist="38100" dir="2700000" algn="tl">
                    <a:srgbClr val="000000">
                      <a:alpha val="43137"/>
                    </a:srgbClr>
                  </a:outerShdw>
                </a:effectLst>
                <a:latin typeface="Arial Black" pitchFamily="34" charset="0"/>
              </a:rPr>
              <a:t>Real STEM Scale-Up</a:t>
            </a:r>
            <a:r>
              <a:rPr lang="en-US" sz="2800" dirty="0">
                <a:solidFill>
                  <a:schemeClr val="tx2">
                    <a:lumMod val="75000"/>
                  </a:schemeClr>
                </a:solidFill>
                <a:effectLst>
                  <a:outerShdw blurRad="38100" dist="38100" dir="2700000" algn="tl">
                    <a:srgbClr val="000000">
                      <a:alpha val="43137"/>
                    </a:srgbClr>
                  </a:outerShdw>
                </a:effectLst>
                <a:latin typeface="Arial Black" pitchFamily="34" charset="0"/>
              </a:rPr>
              <a:t/>
            </a:r>
            <a:br>
              <a:rPr lang="en-US" sz="2800" dirty="0">
                <a:solidFill>
                  <a:schemeClr val="tx2">
                    <a:lumMod val="75000"/>
                  </a:schemeClr>
                </a:solidFill>
                <a:effectLst>
                  <a:outerShdw blurRad="38100" dist="38100" dir="2700000" algn="tl">
                    <a:srgbClr val="000000">
                      <a:alpha val="43137"/>
                    </a:srgbClr>
                  </a:outerShdw>
                </a:effectLst>
                <a:latin typeface="Arial Black" pitchFamily="34" charset="0"/>
              </a:rPr>
            </a:br>
            <a:endParaRPr lang="en-US" sz="3600" dirty="0"/>
          </a:p>
        </p:txBody>
      </p:sp>
      <p:sp>
        <p:nvSpPr>
          <p:cNvPr id="3" name="Subtitle 2"/>
          <p:cNvSpPr>
            <a:spLocks noGrp="1"/>
          </p:cNvSpPr>
          <p:nvPr>
            <p:ph type="subTitle" idx="1"/>
          </p:nvPr>
        </p:nvSpPr>
        <p:spPr>
          <a:xfrm>
            <a:off x="1562389" y="3866331"/>
            <a:ext cx="7614948" cy="1219200"/>
          </a:xfrm>
        </p:spPr>
        <p:txBody>
          <a:bodyPr>
            <a:normAutofit/>
          </a:bodyPr>
          <a:lstStyle/>
          <a:p>
            <a:pPr algn="l"/>
            <a:r>
              <a:rPr lang="en-US" i="1" dirty="0">
                <a:solidFill>
                  <a:schemeClr val="tx2">
                    <a:lumMod val="75000"/>
                  </a:schemeClr>
                </a:solidFill>
                <a:effectLst>
                  <a:outerShdw blurRad="38100" dist="38100" dir="2700000" algn="tl">
                    <a:srgbClr val="000000">
                      <a:alpha val="43137"/>
                    </a:srgbClr>
                  </a:outerShdw>
                </a:effectLst>
              </a:rPr>
              <a:t>Authentic Learning Through </a:t>
            </a:r>
            <a:endParaRPr lang="en-US" i="1" dirty="0" smtClean="0">
              <a:solidFill>
                <a:schemeClr val="tx2">
                  <a:lumMod val="75000"/>
                </a:schemeClr>
              </a:solidFill>
              <a:effectLst>
                <a:outerShdw blurRad="38100" dist="38100" dir="2700000" algn="tl">
                  <a:srgbClr val="000000">
                    <a:alpha val="43137"/>
                  </a:srgbClr>
                </a:outerShdw>
              </a:effectLst>
            </a:endParaRPr>
          </a:p>
          <a:p>
            <a:pPr algn="l"/>
            <a:r>
              <a:rPr lang="en-US" i="1" dirty="0" smtClean="0">
                <a:solidFill>
                  <a:schemeClr val="tx2">
                    <a:lumMod val="75000"/>
                  </a:schemeClr>
                </a:solidFill>
                <a:effectLst>
                  <a:outerShdw blurRad="38100" dist="38100" dir="2700000" algn="tl">
                    <a:srgbClr val="000000">
                      <a:alpha val="43137"/>
                    </a:srgbClr>
                  </a:outerShdw>
                </a:effectLst>
              </a:rPr>
              <a:t>Scientific Research and Engineering design Experiences</a:t>
            </a:r>
            <a:endParaRPr lang="en-US" i="1" dirty="0">
              <a:solidFill>
                <a:schemeClr val="tx2">
                  <a:lumMod val="75000"/>
                </a:schemeClr>
              </a:solidFill>
              <a:effectLst>
                <a:outerShdw blurRad="38100" dist="38100" dir="2700000" algn="tl">
                  <a:srgbClr val="000000">
                    <a:alpha val="43137"/>
                  </a:srgbClr>
                </a:outerShdw>
              </a:effectLst>
            </a:endParaRPr>
          </a:p>
          <a:p>
            <a:pPr algn="l"/>
            <a:endParaRPr lang="en-US" i="1"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7388" y="5257800"/>
            <a:ext cx="4046486" cy="1430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77" y="2590800"/>
            <a:ext cx="4043409" cy="996797"/>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8930" t="9477" r="41893" b="76559"/>
          <a:stretch/>
        </p:blipFill>
        <p:spPr>
          <a:xfrm>
            <a:off x="4495800" y="2590800"/>
            <a:ext cx="4577052" cy="1046112"/>
          </a:xfrm>
          <a:prstGeom prst="rect">
            <a:avLst/>
          </a:prstGeom>
        </p:spPr>
      </p:pic>
    </p:spTree>
    <p:extLst>
      <p:ext uri="{BB962C8B-B14F-4D97-AF65-F5344CB8AC3E}">
        <p14:creationId xmlns:p14="http://schemas.microsoft.com/office/powerpoint/2010/main" val="24424771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618518"/>
            <a:ext cx="7429499" cy="829282"/>
          </a:xfrm>
        </p:spPr>
        <p:txBody>
          <a:bodyPr/>
          <a:lstStyle/>
          <a:p>
            <a:r>
              <a:rPr lang="en-US" dirty="0" smtClean="0"/>
              <a:t>Real STEM Team</a:t>
            </a:r>
            <a:endParaRPr lang="en-US" dirty="0"/>
          </a:p>
        </p:txBody>
      </p:sp>
      <p:sp>
        <p:nvSpPr>
          <p:cNvPr id="3" name="Content Placeholder 2"/>
          <p:cNvSpPr>
            <a:spLocks noGrp="1"/>
          </p:cNvSpPr>
          <p:nvPr>
            <p:ph idx="1"/>
          </p:nvPr>
        </p:nvSpPr>
        <p:spPr>
          <a:xfrm>
            <a:off x="870808" y="1742667"/>
            <a:ext cx="7429499" cy="3541714"/>
          </a:xfrm>
        </p:spPr>
        <p:txBody>
          <a:bodyPr/>
          <a:lstStyle/>
          <a:p>
            <a:r>
              <a:rPr lang="en-US" dirty="0" smtClean="0"/>
              <a:t>Dr. Robert (Bob) Mayes, PI </a:t>
            </a:r>
          </a:p>
          <a:p>
            <a:r>
              <a:rPr lang="en-US" dirty="0" smtClean="0"/>
              <a:t>Dr. Jane </a:t>
            </a:r>
            <a:r>
              <a:rPr lang="en-US" dirty="0" err="1" smtClean="0"/>
              <a:t>Metty</a:t>
            </a:r>
            <a:r>
              <a:rPr lang="en-US" dirty="0" smtClean="0"/>
              <a:t>, Co-PI Mercer University</a:t>
            </a:r>
          </a:p>
          <a:p>
            <a:r>
              <a:rPr lang="en-US" dirty="0" smtClean="0"/>
              <a:t>Debbie Walker, Project Manager</a:t>
            </a:r>
          </a:p>
          <a:p>
            <a:r>
              <a:rPr lang="en-US" dirty="0" smtClean="0"/>
              <a:t>Dr. Charlie Martin &amp; </a:t>
            </a:r>
            <a:r>
              <a:rPr lang="en-US" dirty="0" err="1" smtClean="0"/>
              <a:t>Haly</a:t>
            </a:r>
            <a:r>
              <a:rPr lang="en-US" dirty="0" smtClean="0"/>
              <a:t> Hicks – Evaluation team</a:t>
            </a:r>
          </a:p>
          <a:p>
            <a:r>
              <a:rPr lang="en-US" dirty="0" smtClean="0"/>
              <a:t>In the Office: Dr. Kania Greer, Lori Barfield, Melissa Rhodes</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4964371"/>
            <a:ext cx="4876800" cy="172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3922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618518"/>
            <a:ext cx="7429499" cy="981682"/>
          </a:xfrm>
        </p:spPr>
        <p:txBody>
          <a:bodyPr/>
          <a:lstStyle/>
          <a:p>
            <a:r>
              <a:rPr lang="en-US" dirty="0" smtClean="0"/>
              <a:t>Real STEM partner Schools</a:t>
            </a:r>
            <a:endParaRPr lang="en-US" dirty="0"/>
          </a:p>
        </p:txBody>
      </p:sp>
      <p:sp>
        <p:nvSpPr>
          <p:cNvPr id="3" name="Content Placeholder 2"/>
          <p:cNvSpPr>
            <a:spLocks noGrp="1"/>
          </p:cNvSpPr>
          <p:nvPr>
            <p:ph idx="1"/>
          </p:nvPr>
        </p:nvSpPr>
        <p:spPr>
          <a:xfrm>
            <a:off x="856060" y="1600200"/>
            <a:ext cx="7429499" cy="4800601"/>
          </a:xfrm>
        </p:spPr>
        <p:txBody>
          <a:bodyPr>
            <a:normAutofit fontScale="92500" lnSpcReduction="10000"/>
          </a:bodyPr>
          <a:lstStyle/>
          <a:p>
            <a:r>
              <a:rPr lang="en-US" b="1" i="1" dirty="0" smtClean="0"/>
              <a:t>School year 2013-14 </a:t>
            </a:r>
            <a:r>
              <a:rPr lang="en-US" dirty="0" smtClean="0"/>
              <a:t>– Implement Scientific Research III course at Statesboro HS, Burke County HS, Camden County HS and Ware County HS – implement a module/unit at </a:t>
            </a:r>
            <a:r>
              <a:rPr lang="en-US" dirty="0" err="1" smtClean="0"/>
              <a:t>Snelson</a:t>
            </a:r>
            <a:r>
              <a:rPr lang="en-US" dirty="0" smtClean="0"/>
              <a:t>-Golden MS, Brantley County MS, South East Bulloch HS</a:t>
            </a:r>
          </a:p>
          <a:p>
            <a:r>
              <a:rPr lang="en-US" b="1" i="1" dirty="0" smtClean="0"/>
              <a:t>School year 2014-15 </a:t>
            </a:r>
            <a:r>
              <a:rPr lang="en-US" dirty="0" smtClean="0"/>
              <a:t>– Implement Scientific Research III course at SHS, BCHS, CCHS – Implement module/unit at SGMS, BCMS, Langston Chapel MS, William James MS, Lewis Frasier MS, Richmond Hill MS, Metter HS</a:t>
            </a:r>
          </a:p>
          <a:p>
            <a:r>
              <a:rPr lang="en-US" b="1" i="1" dirty="0" smtClean="0"/>
              <a:t>Jan 2015 – Dec 2016 </a:t>
            </a:r>
            <a:r>
              <a:rPr lang="en-US" dirty="0" smtClean="0"/>
              <a:t>– Real STEM Scale Up – partners:  Bulloch County (SHS, LCMS), Burke County (BCHS,BCMS), Bryan County (RHHS, RHMS), Fulton County (Tri-Cities HS, Paul D West MS), Bibb County (Central HS, Miller MS)</a:t>
            </a:r>
          </a:p>
        </p:txBody>
      </p:sp>
    </p:spTree>
    <p:extLst>
      <p:ext uri="{BB962C8B-B14F-4D97-AF65-F5344CB8AC3E}">
        <p14:creationId xmlns:p14="http://schemas.microsoft.com/office/powerpoint/2010/main" val="27341060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1"/>
            <a:ext cx="7429499" cy="762000"/>
          </a:xfrm>
        </p:spPr>
        <p:txBody>
          <a:bodyPr>
            <a:normAutofit fontScale="90000"/>
          </a:bodyPr>
          <a:lstStyle/>
          <a:p>
            <a:r>
              <a:rPr lang="en-US" dirty="0" smtClean="0"/>
              <a:t>What are our </a:t>
            </a:r>
            <a:r>
              <a:rPr lang="en-US" dirty="0" smtClean="0"/>
              <a:t>proposed outcomes?</a:t>
            </a:r>
            <a:endParaRPr lang="en-US" dirty="0"/>
          </a:p>
        </p:txBody>
      </p:sp>
      <p:sp>
        <p:nvSpPr>
          <p:cNvPr id="3" name="Content Placeholder 2"/>
          <p:cNvSpPr>
            <a:spLocks noGrp="1"/>
          </p:cNvSpPr>
          <p:nvPr>
            <p:ph idx="1"/>
          </p:nvPr>
        </p:nvSpPr>
        <p:spPr>
          <a:xfrm>
            <a:off x="457200" y="1295400"/>
            <a:ext cx="8229600" cy="3886199"/>
          </a:xfrm>
        </p:spPr>
        <p:txBody>
          <a:bodyPr/>
          <a:lstStyle/>
          <a:p>
            <a:r>
              <a:rPr lang="en-US" dirty="0" smtClean="0"/>
              <a:t>Increase the STEM Career Pipeline</a:t>
            </a:r>
          </a:p>
          <a:p>
            <a:r>
              <a:rPr lang="en-US" dirty="0" smtClean="0"/>
              <a:t>Develop STEM Literate citizens</a:t>
            </a:r>
          </a:p>
          <a:p>
            <a:r>
              <a:rPr lang="en-US" dirty="0" smtClean="0"/>
              <a:t>Develop 21</a:t>
            </a:r>
            <a:r>
              <a:rPr lang="en-US" baseline="30000" dirty="0" smtClean="0"/>
              <a:t>st</a:t>
            </a:r>
            <a:r>
              <a:rPr lang="en-US" dirty="0" smtClean="0"/>
              <a:t> Century Problem Solving/Reasoning Skills in students</a:t>
            </a:r>
          </a:p>
          <a:p>
            <a:r>
              <a:rPr lang="en-US" dirty="0"/>
              <a:t>I</a:t>
            </a:r>
            <a:r>
              <a:rPr lang="en-US" dirty="0" smtClean="0"/>
              <a:t>ncrease </a:t>
            </a:r>
            <a:r>
              <a:rPr lang="en-US" dirty="0"/>
              <a:t>student participation, engagement, and performance in STEM</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4579444"/>
            <a:ext cx="4004734" cy="2252663"/>
          </a:xfrm>
          <a:prstGeom prst="rect">
            <a:avLst/>
          </a:prstGeom>
        </p:spPr>
      </p:pic>
    </p:spTree>
    <p:extLst>
      <p:ext uri="{BB962C8B-B14F-4D97-AF65-F5344CB8AC3E}">
        <p14:creationId xmlns:p14="http://schemas.microsoft.com/office/powerpoint/2010/main" val="28414350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97162"/>
          </a:xfrm>
        </p:spPr>
        <p:txBody>
          <a:bodyPr>
            <a:normAutofit/>
          </a:bodyPr>
          <a:lstStyle/>
          <a:p>
            <a:r>
              <a:rPr lang="en-US" dirty="0" smtClean="0"/>
              <a:t>Let’s get started…..                          Setting the stage…..                                   Is there a critical need for Real World, Authentic STEM Learning?</a:t>
            </a:r>
            <a:endParaRPr lang="en-US" dirty="0"/>
          </a:p>
        </p:txBody>
      </p:sp>
      <p:pic>
        <p:nvPicPr>
          <p:cNvPr id="5" name="Content Placeholder 4" descr="http://tallbloke.files.wordpress.com/2013/05/science-v-politics-cartoon.jpg"/>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7200" y="3200400"/>
            <a:ext cx="4038600" cy="3209537"/>
          </a:xfrm>
          <a:prstGeom prst="rect">
            <a:avLst/>
          </a:prstGeom>
          <a:noFill/>
          <a:ln>
            <a:noFill/>
          </a:ln>
        </p:spPr>
      </p:pic>
      <p:pic>
        <p:nvPicPr>
          <p:cNvPr id="6" name="Picture 2" descr="C:\Users\dwalker\Downloads\IMG_20140811_161833694.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200400"/>
            <a:ext cx="40386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1560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0" y="430161"/>
            <a:ext cx="7429499" cy="955675"/>
          </a:xfrm>
        </p:spPr>
        <p:txBody>
          <a:bodyPr>
            <a:normAutofit/>
          </a:bodyPr>
          <a:lstStyle/>
          <a:p>
            <a:r>
              <a:rPr lang="en-US" dirty="0" smtClean="0"/>
              <a:t>Tenets of the Grant</a:t>
            </a:r>
            <a:endParaRPr lang="en-US" dirty="0"/>
          </a:p>
        </p:txBody>
      </p:sp>
      <p:sp>
        <p:nvSpPr>
          <p:cNvPr id="3" name="Content Placeholder 2"/>
          <p:cNvSpPr>
            <a:spLocks noGrp="1"/>
          </p:cNvSpPr>
          <p:nvPr>
            <p:ph idx="1"/>
          </p:nvPr>
        </p:nvSpPr>
        <p:spPr>
          <a:xfrm>
            <a:off x="457200" y="1447800"/>
            <a:ext cx="4343400" cy="4830763"/>
          </a:xfrm>
        </p:spPr>
        <p:txBody>
          <a:bodyPr>
            <a:normAutofit/>
          </a:bodyPr>
          <a:lstStyle/>
          <a:p>
            <a:r>
              <a:rPr lang="en-US" dirty="0" smtClean="0"/>
              <a:t>Authentic Instruction: </a:t>
            </a:r>
          </a:p>
          <a:p>
            <a:pPr lvl="1"/>
            <a:r>
              <a:rPr lang="en-US" dirty="0" smtClean="0"/>
              <a:t>Place </a:t>
            </a:r>
            <a:r>
              <a:rPr lang="en-US" dirty="0"/>
              <a:t>Based Education (PBE</a:t>
            </a:r>
            <a:r>
              <a:rPr lang="en-US" dirty="0" smtClean="0"/>
              <a:t>) </a:t>
            </a:r>
          </a:p>
          <a:p>
            <a:pPr lvl="1"/>
            <a:r>
              <a:rPr lang="en-US" dirty="0" smtClean="0"/>
              <a:t>Problem </a:t>
            </a:r>
            <a:r>
              <a:rPr lang="en-US" dirty="0"/>
              <a:t>Based Learning (PBL</a:t>
            </a:r>
            <a:r>
              <a:rPr lang="en-US" dirty="0" smtClean="0"/>
              <a:t>)</a:t>
            </a:r>
          </a:p>
          <a:p>
            <a:r>
              <a:rPr lang="en-US" dirty="0" smtClean="0"/>
              <a:t>Teaching for Understanding (</a:t>
            </a:r>
            <a:r>
              <a:rPr lang="en-US" dirty="0" err="1" smtClean="0"/>
              <a:t>UbD</a:t>
            </a:r>
            <a:r>
              <a:rPr lang="en-US" dirty="0" smtClean="0"/>
              <a:t>)</a:t>
            </a:r>
          </a:p>
          <a:p>
            <a:r>
              <a:rPr lang="en-US" dirty="0" smtClean="0"/>
              <a:t>Interdisciplinary STEM</a:t>
            </a:r>
          </a:p>
          <a:p>
            <a:r>
              <a:rPr lang="en-US" dirty="0" smtClean="0"/>
              <a:t> 21</a:t>
            </a:r>
            <a:r>
              <a:rPr lang="en-US" baseline="30000" dirty="0" smtClean="0"/>
              <a:t>st</a:t>
            </a:r>
            <a:r>
              <a:rPr lang="en-US" dirty="0" smtClean="0"/>
              <a:t> Century Problem Solving/Reasoning Skills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2514600"/>
            <a:ext cx="4191000" cy="2357438"/>
          </a:xfrm>
          <a:prstGeom prst="rect">
            <a:avLst/>
          </a:prstGeom>
        </p:spPr>
      </p:pic>
    </p:spTree>
    <p:extLst>
      <p:ext uri="{BB962C8B-B14F-4D97-AF65-F5344CB8AC3E}">
        <p14:creationId xmlns:p14="http://schemas.microsoft.com/office/powerpoint/2010/main" val="36229295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52400"/>
          <a:ext cx="8686800" cy="6739128"/>
        </p:xfrm>
        <a:graphic>
          <a:graphicData uri="http://schemas.openxmlformats.org/drawingml/2006/table">
            <a:tbl>
              <a:tblPr firstRow="1" firstCol="1" bandRow="1">
                <a:tableStyleId>{5C22544A-7EE6-4342-B048-85BDC9FD1C3A}</a:tableStyleId>
              </a:tblPr>
              <a:tblGrid>
                <a:gridCol w="2413000"/>
                <a:gridCol w="6273800"/>
              </a:tblGrid>
              <a:tr h="219456">
                <a:tc gridSpan="2">
                  <a:txBody>
                    <a:bodyPr/>
                    <a:lstStyle/>
                    <a:p>
                      <a:pPr marL="0" marR="0" algn="ctr">
                        <a:lnSpc>
                          <a:spcPct val="115000"/>
                        </a:lnSpc>
                        <a:spcBef>
                          <a:spcPts val="0"/>
                        </a:spcBef>
                        <a:spcAft>
                          <a:spcPts val="0"/>
                        </a:spcAft>
                      </a:pPr>
                      <a:r>
                        <a:rPr lang="en-US" sz="1000" dirty="0" smtClean="0">
                          <a:effectLst/>
                        </a:rPr>
                        <a:t>Authentic </a:t>
                      </a:r>
                      <a:r>
                        <a:rPr lang="en-US" sz="1000" dirty="0">
                          <a:effectLst/>
                        </a:rPr>
                        <a:t>Learning Design Elements</a:t>
                      </a:r>
                      <a:endParaRPr lang="en-US" sz="900" dirty="0">
                        <a:effectLst/>
                        <a:latin typeface="Calibri"/>
                        <a:ea typeface="Calibri"/>
                        <a:cs typeface="Times New Roman"/>
                      </a:endParaRPr>
                    </a:p>
                  </a:txBody>
                  <a:tcPr marL="59034" marR="59034" marT="0" marB="0"/>
                </a:tc>
                <a:tc hMerge="1">
                  <a:txBody>
                    <a:bodyPr/>
                    <a:lstStyle/>
                    <a:p>
                      <a:endParaRPr lang="en-US"/>
                    </a:p>
                  </a:txBody>
                  <a:tcPr/>
                </a:tc>
              </a:tr>
              <a:tr h="658368">
                <a:tc>
                  <a:txBody>
                    <a:bodyPr/>
                    <a:lstStyle/>
                    <a:p>
                      <a:pPr marL="0" marR="0">
                        <a:lnSpc>
                          <a:spcPct val="115000"/>
                        </a:lnSpc>
                        <a:spcBef>
                          <a:spcPts val="0"/>
                        </a:spcBef>
                        <a:spcAft>
                          <a:spcPts val="0"/>
                        </a:spcAft>
                      </a:pPr>
                      <a:r>
                        <a:rPr lang="en-US" sz="1800" dirty="0">
                          <a:effectLst/>
                        </a:rPr>
                        <a:t>Real-world relevance</a:t>
                      </a:r>
                      <a:endParaRPr lang="en-US" sz="1800" dirty="0">
                        <a:effectLst/>
                        <a:latin typeface="Calibri"/>
                        <a:ea typeface="Calibri"/>
                        <a:cs typeface="Times New Roman"/>
                      </a:endParaRPr>
                    </a:p>
                  </a:txBody>
                  <a:tcPr marL="59034" marR="59034" marT="0" marB="0"/>
                </a:tc>
                <a:tc>
                  <a:txBody>
                    <a:bodyPr/>
                    <a:lstStyle/>
                    <a:p>
                      <a:pPr marL="0" marR="0" algn="just">
                        <a:lnSpc>
                          <a:spcPct val="115000"/>
                        </a:lnSpc>
                        <a:spcBef>
                          <a:spcPts val="0"/>
                        </a:spcBef>
                        <a:spcAft>
                          <a:spcPts val="0"/>
                        </a:spcAft>
                      </a:pPr>
                      <a:r>
                        <a:rPr lang="en-US" sz="1400" dirty="0">
                          <a:effectLst/>
                        </a:rPr>
                        <a:t>Learning rises to the level of authenticity when it asks students to work actively with abstract concepts, facts, and formulae inside a realistic—and highly social—context mimicking “the ordinary practices of the [disciplinary] culture.”</a:t>
                      </a:r>
                      <a:endParaRPr lang="en-US" sz="1400" dirty="0">
                        <a:effectLst/>
                        <a:latin typeface="Calibri"/>
                        <a:ea typeface="Calibri"/>
                        <a:cs typeface="Times New Roman"/>
                      </a:endParaRPr>
                    </a:p>
                  </a:txBody>
                  <a:tcPr marL="59034" marR="59034" marT="0" marB="0"/>
                </a:tc>
              </a:tr>
              <a:tr h="658368">
                <a:tc>
                  <a:txBody>
                    <a:bodyPr/>
                    <a:lstStyle/>
                    <a:p>
                      <a:pPr marL="0" marR="0">
                        <a:lnSpc>
                          <a:spcPct val="115000"/>
                        </a:lnSpc>
                        <a:spcBef>
                          <a:spcPts val="0"/>
                        </a:spcBef>
                        <a:spcAft>
                          <a:spcPts val="0"/>
                        </a:spcAft>
                      </a:pPr>
                      <a:r>
                        <a:rPr lang="en-US" sz="1800" dirty="0">
                          <a:effectLst/>
                        </a:rPr>
                        <a:t>Ill-defined problem</a:t>
                      </a:r>
                      <a:endParaRPr lang="en-US" sz="1800" dirty="0">
                        <a:effectLst/>
                        <a:latin typeface="Calibri"/>
                        <a:ea typeface="Calibri"/>
                        <a:cs typeface="Times New Roman"/>
                      </a:endParaRPr>
                    </a:p>
                  </a:txBody>
                  <a:tcPr marL="59034" marR="59034" marT="0" marB="0"/>
                </a:tc>
                <a:tc>
                  <a:txBody>
                    <a:bodyPr/>
                    <a:lstStyle/>
                    <a:p>
                      <a:pPr marL="0" marR="0" algn="just">
                        <a:lnSpc>
                          <a:spcPct val="115000"/>
                        </a:lnSpc>
                        <a:spcBef>
                          <a:spcPts val="0"/>
                        </a:spcBef>
                        <a:spcAft>
                          <a:spcPts val="0"/>
                        </a:spcAft>
                      </a:pPr>
                      <a:r>
                        <a:rPr lang="en-US" sz="1400" dirty="0">
                          <a:effectLst/>
                        </a:rPr>
                        <a:t>Challenges cannot be solved easily by the application of an existing algorithm; instead, activities are relatively undefined and open to multiple interpretations, requiring students to identify the tasks and subtasks needed to complete the major task. </a:t>
                      </a:r>
                      <a:endParaRPr lang="en-US" sz="1400" dirty="0">
                        <a:effectLst/>
                        <a:latin typeface="Calibri"/>
                        <a:ea typeface="Calibri"/>
                        <a:cs typeface="Times New Roman"/>
                      </a:endParaRPr>
                    </a:p>
                  </a:txBody>
                  <a:tcPr marL="59034" marR="59034" marT="0" marB="0"/>
                </a:tc>
              </a:tr>
              <a:tr h="438912">
                <a:tc>
                  <a:txBody>
                    <a:bodyPr/>
                    <a:lstStyle/>
                    <a:p>
                      <a:pPr marL="0" marR="0">
                        <a:lnSpc>
                          <a:spcPct val="115000"/>
                        </a:lnSpc>
                        <a:spcBef>
                          <a:spcPts val="0"/>
                        </a:spcBef>
                        <a:spcAft>
                          <a:spcPts val="0"/>
                        </a:spcAft>
                      </a:pPr>
                      <a:r>
                        <a:rPr lang="en-US" sz="1800" dirty="0">
                          <a:effectLst/>
                        </a:rPr>
                        <a:t>Sustained investigation</a:t>
                      </a:r>
                      <a:endParaRPr lang="en-US" sz="1800" dirty="0">
                        <a:effectLst/>
                        <a:latin typeface="Calibri"/>
                        <a:ea typeface="Calibri"/>
                        <a:cs typeface="Times New Roman"/>
                      </a:endParaRPr>
                    </a:p>
                  </a:txBody>
                  <a:tcPr marL="59034" marR="59034" marT="0" marB="0"/>
                </a:tc>
                <a:tc>
                  <a:txBody>
                    <a:bodyPr/>
                    <a:lstStyle/>
                    <a:p>
                      <a:pPr marL="0" marR="0" algn="just">
                        <a:lnSpc>
                          <a:spcPct val="115000"/>
                        </a:lnSpc>
                        <a:spcBef>
                          <a:spcPts val="0"/>
                        </a:spcBef>
                        <a:spcAft>
                          <a:spcPts val="0"/>
                        </a:spcAft>
                      </a:pPr>
                      <a:r>
                        <a:rPr lang="en-US" sz="1400" dirty="0">
                          <a:effectLst/>
                        </a:rPr>
                        <a:t>Authentic activities comprise complex tasks to be investigated by students over a sustained period of time. </a:t>
                      </a:r>
                      <a:endParaRPr lang="en-US" sz="1400" dirty="0">
                        <a:effectLst/>
                        <a:latin typeface="Calibri"/>
                        <a:ea typeface="Calibri"/>
                        <a:cs typeface="Times New Roman"/>
                      </a:endParaRPr>
                    </a:p>
                  </a:txBody>
                  <a:tcPr marL="59034" marR="59034" marT="0" marB="0"/>
                </a:tc>
              </a:tr>
              <a:tr h="658368">
                <a:tc>
                  <a:txBody>
                    <a:bodyPr/>
                    <a:lstStyle/>
                    <a:p>
                      <a:pPr marL="0" marR="0">
                        <a:lnSpc>
                          <a:spcPct val="115000"/>
                        </a:lnSpc>
                        <a:spcBef>
                          <a:spcPts val="0"/>
                        </a:spcBef>
                        <a:spcAft>
                          <a:spcPts val="0"/>
                        </a:spcAft>
                      </a:pPr>
                      <a:r>
                        <a:rPr lang="en-US" sz="1800" dirty="0">
                          <a:effectLst/>
                        </a:rPr>
                        <a:t>Multiple sources and perspectives</a:t>
                      </a:r>
                      <a:endParaRPr lang="en-US" sz="1800" dirty="0">
                        <a:effectLst/>
                        <a:latin typeface="Calibri"/>
                        <a:ea typeface="Calibri"/>
                        <a:cs typeface="Times New Roman"/>
                      </a:endParaRPr>
                    </a:p>
                  </a:txBody>
                  <a:tcPr marL="59034" marR="59034" marT="0" marB="0"/>
                </a:tc>
                <a:tc>
                  <a:txBody>
                    <a:bodyPr/>
                    <a:lstStyle/>
                    <a:p>
                      <a:pPr marL="0" marR="0" algn="just">
                        <a:lnSpc>
                          <a:spcPct val="115000"/>
                        </a:lnSpc>
                        <a:spcBef>
                          <a:spcPts val="0"/>
                        </a:spcBef>
                        <a:spcAft>
                          <a:spcPts val="0"/>
                        </a:spcAft>
                      </a:pPr>
                      <a:r>
                        <a:rPr lang="en-US" sz="1400" dirty="0">
                          <a:effectLst/>
                        </a:rPr>
                        <a:t>Authentic activities provide the opportunity for students to examine the task from a variety of theoretical and practical perspectives, using a variety of resources, which requires students to distinguish relevant information in the process. </a:t>
                      </a:r>
                      <a:endParaRPr lang="en-US" sz="1400" dirty="0">
                        <a:effectLst/>
                        <a:latin typeface="Calibri"/>
                        <a:ea typeface="Calibri"/>
                        <a:cs typeface="Times New Roman"/>
                      </a:endParaRPr>
                    </a:p>
                  </a:txBody>
                  <a:tcPr marL="59034" marR="59034" marT="0" marB="0"/>
                </a:tc>
              </a:tr>
              <a:tr h="438912">
                <a:tc>
                  <a:txBody>
                    <a:bodyPr/>
                    <a:lstStyle/>
                    <a:p>
                      <a:pPr marL="0" marR="0">
                        <a:lnSpc>
                          <a:spcPct val="115000"/>
                        </a:lnSpc>
                        <a:spcBef>
                          <a:spcPts val="0"/>
                        </a:spcBef>
                        <a:spcAft>
                          <a:spcPts val="0"/>
                        </a:spcAft>
                      </a:pPr>
                      <a:r>
                        <a:rPr lang="en-US" sz="1800" dirty="0">
                          <a:effectLst/>
                        </a:rPr>
                        <a:t>Collaboration</a:t>
                      </a:r>
                      <a:endParaRPr lang="en-US" sz="1800" dirty="0">
                        <a:effectLst/>
                        <a:latin typeface="Calibri"/>
                        <a:ea typeface="Calibri"/>
                        <a:cs typeface="Times New Roman"/>
                      </a:endParaRPr>
                    </a:p>
                  </a:txBody>
                  <a:tcPr marL="59034" marR="59034" marT="0" marB="0"/>
                </a:tc>
                <a:tc>
                  <a:txBody>
                    <a:bodyPr/>
                    <a:lstStyle/>
                    <a:p>
                      <a:pPr marL="0" marR="0" algn="just">
                        <a:lnSpc>
                          <a:spcPct val="115000"/>
                        </a:lnSpc>
                        <a:spcBef>
                          <a:spcPts val="0"/>
                        </a:spcBef>
                        <a:spcAft>
                          <a:spcPts val="0"/>
                        </a:spcAft>
                      </a:pPr>
                      <a:r>
                        <a:rPr lang="en-US" sz="1400" dirty="0">
                          <a:effectLst/>
                        </a:rPr>
                        <a:t> Authentic activities make collaboration integral to the task, both within the course and in the real world. </a:t>
                      </a:r>
                      <a:endParaRPr lang="en-US" sz="1400" dirty="0">
                        <a:effectLst/>
                        <a:latin typeface="Calibri"/>
                        <a:ea typeface="Calibri"/>
                        <a:cs typeface="Times New Roman"/>
                      </a:endParaRPr>
                    </a:p>
                  </a:txBody>
                  <a:tcPr marL="59034" marR="59034" marT="0" marB="0"/>
                </a:tc>
              </a:tr>
              <a:tr h="438912">
                <a:tc>
                  <a:txBody>
                    <a:bodyPr/>
                    <a:lstStyle/>
                    <a:p>
                      <a:pPr marL="0" marR="0">
                        <a:lnSpc>
                          <a:spcPct val="115000"/>
                        </a:lnSpc>
                        <a:spcBef>
                          <a:spcPts val="0"/>
                        </a:spcBef>
                        <a:spcAft>
                          <a:spcPts val="0"/>
                        </a:spcAft>
                      </a:pPr>
                      <a:r>
                        <a:rPr lang="en-US" sz="1800" dirty="0">
                          <a:effectLst/>
                        </a:rPr>
                        <a:t>Reflection (metacognition)</a:t>
                      </a:r>
                      <a:endParaRPr lang="en-US" sz="1800" dirty="0">
                        <a:effectLst/>
                        <a:latin typeface="Calibri"/>
                        <a:ea typeface="Calibri"/>
                        <a:cs typeface="Times New Roman"/>
                      </a:endParaRPr>
                    </a:p>
                  </a:txBody>
                  <a:tcPr marL="59034" marR="59034" marT="0" marB="0"/>
                </a:tc>
                <a:tc>
                  <a:txBody>
                    <a:bodyPr/>
                    <a:lstStyle/>
                    <a:p>
                      <a:pPr marL="0" marR="0" algn="just">
                        <a:lnSpc>
                          <a:spcPct val="115000"/>
                        </a:lnSpc>
                        <a:spcBef>
                          <a:spcPts val="0"/>
                        </a:spcBef>
                        <a:spcAft>
                          <a:spcPts val="0"/>
                        </a:spcAft>
                      </a:pPr>
                      <a:r>
                        <a:rPr lang="en-US" sz="1400" dirty="0">
                          <a:effectLst/>
                        </a:rPr>
                        <a:t>Authentic activities enable learners to make choices and reflect on their learning, both individually and as a team . </a:t>
                      </a:r>
                      <a:endParaRPr lang="en-US" sz="1400" dirty="0">
                        <a:effectLst/>
                        <a:latin typeface="Calibri"/>
                        <a:ea typeface="Calibri"/>
                        <a:cs typeface="Times New Roman"/>
                      </a:endParaRPr>
                    </a:p>
                  </a:txBody>
                  <a:tcPr marL="59034" marR="59034" marT="0" marB="0"/>
                </a:tc>
              </a:tr>
              <a:tr h="438912">
                <a:tc>
                  <a:txBody>
                    <a:bodyPr/>
                    <a:lstStyle/>
                    <a:p>
                      <a:pPr marL="0" marR="0">
                        <a:lnSpc>
                          <a:spcPct val="115000"/>
                        </a:lnSpc>
                        <a:spcBef>
                          <a:spcPts val="0"/>
                        </a:spcBef>
                        <a:spcAft>
                          <a:spcPts val="0"/>
                        </a:spcAft>
                      </a:pPr>
                      <a:r>
                        <a:rPr lang="en-US" sz="1800" dirty="0">
                          <a:effectLst/>
                        </a:rPr>
                        <a:t>Interdisciplinary perspective</a:t>
                      </a:r>
                      <a:endParaRPr lang="en-US" sz="1800" dirty="0">
                        <a:effectLst/>
                        <a:latin typeface="Calibri"/>
                        <a:ea typeface="Calibri"/>
                        <a:cs typeface="Times New Roman"/>
                      </a:endParaRPr>
                    </a:p>
                  </a:txBody>
                  <a:tcPr marL="59034" marR="59034" marT="0" marB="0"/>
                </a:tc>
                <a:tc>
                  <a:txBody>
                    <a:bodyPr/>
                    <a:lstStyle/>
                    <a:p>
                      <a:pPr marL="0" marR="0" algn="just">
                        <a:lnSpc>
                          <a:spcPct val="115000"/>
                        </a:lnSpc>
                        <a:spcBef>
                          <a:spcPts val="0"/>
                        </a:spcBef>
                        <a:spcAft>
                          <a:spcPts val="0"/>
                        </a:spcAft>
                      </a:pPr>
                      <a:r>
                        <a:rPr lang="en-US" sz="1400" dirty="0">
                          <a:effectLst/>
                        </a:rPr>
                        <a:t>Instead, authentic activities have consequences that extend beyond a particular discipline, encouraging students to adopt diverse roles and think in interdisciplinary terms. </a:t>
                      </a:r>
                      <a:endParaRPr lang="en-US" sz="1400" dirty="0">
                        <a:effectLst/>
                        <a:latin typeface="Calibri"/>
                        <a:ea typeface="Calibri"/>
                        <a:cs typeface="Times New Roman"/>
                      </a:endParaRPr>
                    </a:p>
                  </a:txBody>
                  <a:tcPr marL="59034" marR="59034" marT="0" marB="0"/>
                </a:tc>
              </a:tr>
              <a:tr h="438912">
                <a:tc>
                  <a:txBody>
                    <a:bodyPr/>
                    <a:lstStyle/>
                    <a:p>
                      <a:pPr marL="0" marR="0">
                        <a:lnSpc>
                          <a:spcPct val="115000"/>
                        </a:lnSpc>
                        <a:spcBef>
                          <a:spcPts val="0"/>
                        </a:spcBef>
                        <a:spcAft>
                          <a:spcPts val="0"/>
                        </a:spcAft>
                      </a:pPr>
                      <a:r>
                        <a:rPr lang="en-US" sz="1800" dirty="0">
                          <a:effectLst/>
                        </a:rPr>
                        <a:t>Integrated assessment</a:t>
                      </a:r>
                      <a:endParaRPr lang="en-US" sz="1800" dirty="0">
                        <a:effectLst/>
                        <a:latin typeface="Calibri"/>
                        <a:ea typeface="Calibri"/>
                        <a:cs typeface="Times New Roman"/>
                      </a:endParaRPr>
                    </a:p>
                  </a:txBody>
                  <a:tcPr marL="59034" marR="59034" marT="0" marB="0"/>
                </a:tc>
                <a:tc>
                  <a:txBody>
                    <a:bodyPr/>
                    <a:lstStyle/>
                    <a:p>
                      <a:pPr marL="0" marR="0" algn="just">
                        <a:lnSpc>
                          <a:spcPct val="115000"/>
                        </a:lnSpc>
                        <a:spcBef>
                          <a:spcPts val="0"/>
                        </a:spcBef>
                        <a:spcAft>
                          <a:spcPts val="0"/>
                        </a:spcAft>
                      </a:pPr>
                      <a:r>
                        <a:rPr lang="en-US" sz="1400" dirty="0">
                          <a:effectLst/>
                        </a:rPr>
                        <a:t>Assessment is not merely summative in authentic activities but is woven seamlessly into the major task in a manner that reflects real-world evaluation processes. </a:t>
                      </a:r>
                      <a:endParaRPr lang="en-US" sz="1400" dirty="0">
                        <a:effectLst/>
                        <a:latin typeface="Calibri"/>
                        <a:ea typeface="Calibri"/>
                        <a:cs typeface="Times New Roman"/>
                      </a:endParaRPr>
                    </a:p>
                  </a:txBody>
                  <a:tcPr marL="59034" marR="59034" marT="0" marB="0"/>
                </a:tc>
              </a:tr>
              <a:tr h="438912">
                <a:tc>
                  <a:txBody>
                    <a:bodyPr/>
                    <a:lstStyle/>
                    <a:p>
                      <a:pPr marL="0" marR="0">
                        <a:lnSpc>
                          <a:spcPct val="115000"/>
                        </a:lnSpc>
                        <a:spcBef>
                          <a:spcPts val="0"/>
                        </a:spcBef>
                        <a:spcAft>
                          <a:spcPts val="0"/>
                        </a:spcAft>
                      </a:pPr>
                      <a:r>
                        <a:rPr lang="en-US" sz="1800" dirty="0">
                          <a:effectLst/>
                        </a:rPr>
                        <a:t>Polished products</a:t>
                      </a:r>
                      <a:endParaRPr lang="en-US" sz="1800" dirty="0">
                        <a:effectLst/>
                        <a:latin typeface="Calibri"/>
                        <a:ea typeface="Calibri"/>
                        <a:cs typeface="Times New Roman"/>
                      </a:endParaRPr>
                    </a:p>
                  </a:txBody>
                  <a:tcPr marL="59034" marR="59034" marT="0" marB="0"/>
                </a:tc>
                <a:tc>
                  <a:txBody>
                    <a:bodyPr/>
                    <a:lstStyle/>
                    <a:p>
                      <a:pPr marL="0" marR="0" algn="just">
                        <a:lnSpc>
                          <a:spcPct val="115000"/>
                        </a:lnSpc>
                        <a:spcBef>
                          <a:spcPts val="0"/>
                        </a:spcBef>
                        <a:spcAft>
                          <a:spcPts val="0"/>
                        </a:spcAft>
                      </a:pPr>
                      <a:r>
                        <a:rPr lang="en-US" sz="1400" dirty="0">
                          <a:effectLst/>
                        </a:rPr>
                        <a:t>Authentic activities culminate in the creation of a whole product, valuable in its own right. </a:t>
                      </a:r>
                      <a:endParaRPr lang="en-US" sz="1400" dirty="0">
                        <a:effectLst/>
                        <a:latin typeface="Calibri"/>
                        <a:ea typeface="Calibri"/>
                        <a:cs typeface="Times New Roman"/>
                      </a:endParaRPr>
                    </a:p>
                  </a:txBody>
                  <a:tcPr marL="59034" marR="59034" marT="0" marB="0"/>
                </a:tc>
              </a:tr>
              <a:tr h="658368">
                <a:tc>
                  <a:txBody>
                    <a:bodyPr/>
                    <a:lstStyle/>
                    <a:p>
                      <a:pPr marL="0" marR="0">
                        <a:lnSpc>
                          <a:spcPct val="115000"/>
                        </a:lnSpc>
                        <a:spcBef>
                          <a:spcPts val="0"/>
                        </a:spcBef>
                        <a:spcAft>
                          <a:spcPts val="0"/>
                        </a:spcAft>
                        <a:tabLst>
                          <a:tab pos="800100" algn="l"/>
                        </a:tabLst>
                      </a:pPr>
                      <a:r>
                        <a:rPr lang="en-US" sz="1800" dirty="0">
                          <a:effectLst/>
                        </a:rPr>
                        <a:t>Multiple interpretations and outcomes</a:t>
                      </a:r>
                      <a:endParaRPr lang="en-US" sz="1800" dirty="0">
                        <a:effectLst/>
                        <a:latin typeface="Calibri"/>
                        <a:ea typeface="Calibri"/>
                        <a:cs typeface="Times New Roman"/>
                      </a:endParaRPr>
                    </a:p>
                  </a:txBody>
                  <a:tcPr marL="59034" marR="59034" marT="0" marB="0"/>
                </a:tc>
                <a:tc>
                  <a:txBody>
                    <a:bodyPr/>
                    <a:lstStyle/>
                    <a:p>
                      <a:pPr marL="0" marR="0" algn="just">
                        <a:lnSpc>
                          <a:spcPct val="115000"/>
                        </a:lnSpc>
                        <a:spcBef>
                          <a:spcPts val="0"/>
                        </a:spcBef>
                        <a:spcAft>
                          <a:spcPts val="0"/>
                        </a:spcAft>
                      </a:pPr>
                      <a:r>
                        <a:rPr lang="en-US" sz="1400" dirty="0">
                          <a:effectLst/>
                        </a:rPr>
                        <a:t>Rather than yielding a single correct answer obtained by the application of rules and procedures, authentic activities allow for diverse interpretations and competing solutions. </a:t>
                      </a:r>
                      <a:endParaRPr lang="en-US" sz="1400" dirty="0">
                        <a:effectLst/>
                        <a:latin typeface="Calibri"/>
                        <a:ea typeface="Calibri"/>
                        <a:cs typeface="Times New Roman"/>
                      </a:endParaRPr>
                    </a:p>
                  </a:txBody>
                  <a:tcPr marL="59034" marR="59034" marT="0" marB="0"/>
                </a:tc>
              </a:tr>
            </a:tbl>
          </a:graphicData>
        </a:graphic>
      </p:graphicFrame>
    </p:spTree>
    <p:extLst>
      <p:ext uri="{BB962C8B-B14F-4D97-AF65-F5344CB8AC3E}">
        <p14:creationId xmlns:p14="http://schemas.microsoft.com/office/powerpoint/2010/main" val="20050717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965" y="223606"/>
            <a:ext cx="4666635" cy="1478570"/>
          </a:xfrm>
        </p:spPr>
        <p:txBody>
          <a:bodyPr>
            <a:normAutofit/>
          </a:bodyPr>
          <a:lstStyle/>
          <a:p>
            <a:r>
              <a:rPr lang="en-US" dirty="0" smtClean="0"/>
              <a:t>Let’s start with our                          </a:t>
            </a:r>
            <a:br>
              <a:rPr lang="en-US" dirty="0" smtClean="0"/>
            </a:br>
            <a:r>
              <a:rPr lang="en-US" dirty="0" smtClean="0"/>
              <a:t>“Place”</a:t>
            </a:r>
            <a:endParaRPr lang="en-US" dirty="0"/>
          </a:p>
        </p:txBody>
      </p:sp>
      <p:sp>
        <p:nvSpPr>
          <p:cNvPr id="3" name="Content Placeholder 2"/>
          <p:cNvSpPr>
            <a:spLocks noGrp="1"/>
          </p:cNvSpPr>
          <p:nvPr>
            <p:ph idx="1"/>
          </p:nvPr>
        </p:nvSpPr>
        <p:spPr>
          <a:xfrm>
            <a:off x="457200" y="1905000"/>
            <a:ext cx="8229600" cy="4572000"/>
          </a:xfrm>
        </p:spPr>
        <p:txBody>
          <a:bodyPr>
            <a:normAutofit/>
          </a:bodyPr>
          <a:lstStyle/>
          <a:p>
            <a:pPr marL="0" indent="0">
              <a:buNone/>
            </a:pPr>
            <a:r>
              <a:rPr lang="en-US" i="1" dirty="0"/>
              <a:t>“</a:t>
            </a:r>
            <a:r>
              <a:rPr lang="en-US" dirty="0"/>
              <a:t>is learning that is rooted in what is local – the unique history, environment, culture, economy, literature, and art of a particular place.  </a:t>
            </a:r>
            <a:r>
              <a:rPr lang="en-US" dirty="0">
                <a:solidFill>
                  <a:schemeClr val="accent3">
                    <a:lumMod val="60000"/>
                    <a:lumOff val="40000"/>
                  </a:schemeClr>
                </a:solidFill>
              </a:rPr>
              <a:t>The community provides the context for learning, student work focuses on community needs and interests, and community members serve as resources and partners in every aspect of teaching and learning.  </a:t>
            </a:r>
            <a:r>
              <a:rPr lang="en-US" dirty="0"/>
              <a:t>This local focus has the </a:t>
            </a:r>
            <a:r>
              <a:rPr lang="en-US" dirty="0">
                <a:solidFill>
                  <a:schemeClr val="accent6"/>
                </a:solidFill>
              </a:rPr>
              <a:t>power to engage students academically, pairing real-world relevance with intellectual rigor, </a:t>
            </a:r>
            <a:r>
              <a:rPr lang="en-US" dirty="0"/>
              <a:t>while promoting genuine citizenship and preparing people to respect and live well in any community they choose.” (Rural School and Community Trust, 2005</a:t>
            </a:r>
            <a:r>
              <a:rPr lang="en-US" i="1" dirty="0"/>
              <a:t>)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20782"/>
            <a:ext cx="2438400" cy="188421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20782"/>
            <a:ext cx="1943100" cy="1884218"/>
          </a:xfrm>
          <a:prstGeom prst="rect">
            <a:avLst/>
          </a:prstGeom>
        </p:spPr>
      </p:pic>
    </p:spTree>
    <p:extLst>
      <p:ext uri="{BB962C8B-B14F-4D97-AF65-F5344CB8AC3E}">
        <p14:creationId xmlns:p14="http://schemas.microsoft.com/office/powerpoint/2010/main" val="9655794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1" y="618518"/>
            <a:ext cx="3563540" cy="2200882"/>
          </a:xfrm>
        </p:spPr>
        <p:txBody>
          <a:bodyPr>
            <a:normAutofit/>
          </a:bodyPr>
          <a:lstStyle/>
          <a:p>
            <a:r>
              <a:rPr lang="en-US" dirty="0" smtClean="0"/>
              <a:t>Why Problem-Based Education?”</a:t>
            </a:r>
            <a:endParaRPr lang="en-US" dirty="0"/>
          </a:p>
        </p:txBody>
      </p:sp>
      <p:sp>
        <p:nvSpPr>
          <p:cNvPr id="3" name="Content Placeholder 2"/>
          <p:cNvSpPr>
            <a:spLocks noGrp="1"/>
          </p:cNvSpPr>
          <p:nvPr>
            <p:ph idx="1"/>
          </p:nvPr>
        </p:nvSpPr>
        <p:spPr>
          <a:xfrm>
            <a:off x="990600" y="2982247"/>
            <a:ext cx="7429499" cy="3541714"/>
          </a:xfrm>
        </p:spPr>
        <p:txBody>
          <a:bodyPr>
            <a:normAutofit lnSpcReduction="10000"/>
          </a:bodyPr>
          <a:lstStyle/>
          <a:p>
            <a:r>
              <a:rPr lang="en-US" dirty="0"/>
              <a:t>“learner-centered approach that </a:t>
            </a:r>
            <a:r>
              <a:rPr lang="en-US" dirty="0">
                <a:solidFill>
                  <a:schemeClr val="accent6">
                    <a:lumMod val="60000"/>
                    <a:lumOff val="40000"/>
                  </a:schemeClr>
                </a:solidFill>
              </a:rPr>
              <a:t>empowers learners </a:t>
            </a:r>
            <a:r>
              <a:rPr lang="en-US" dirty="0"/>
              <a:t>to conduct research, integrate theory and practice, and apply knowledge and skills to develop a viable solution to a defined problem.” (</a:t>
            </a:r>
            <a:r>
              <a:rPr lang="en-US" dirty="0" err="1"/>
              <a:t>Savery</a:t>
            </a:r>
            <a:r>
              <a:rPr lang="en-US" dirty="0"/>
              <a:t>, 2006, p. 9</a:t>
            </a:r>
            <a:r>
              <a:rPr lang="en-US" dirty="0" smtClean="0"/>
              <a:t>)</a:t>
            </a:r>
          </a:p>
          <a:p>
            <a:r>
              <a:rPr lang="en-US" dirty="0">
                <a:solidFill>
                  <a:schemeClr val="accent6">
                    <a:lumMod val="60000"/>
                    <a:lumOff val="40000"/>
                  </a:schemeClr>
                </a:solidFill>
              </a:rPr>
              <a:t>Long-term retention, skill development, and student and teacher satisfaction </a:t>
            </a:r>
            <a:r>
              <a:rPr lang="en-US" dirty="0"/>
              <a:t>have been found to be benefits of problem-based learning when compared with traditional forms of instruction (</a:t>
            </a:r>
            <a:r>
              <a:rPr lang="en-US" dirty="0" err="1"/>
              <a:t>Strobel</a:t>
            </a:r>
            <a:r>
              <a:rPr lang="en-US" dirty="0"/>
              <a:t> &amp; van </a:t>
            </a:r>
            <a:r>
              <a:rPr lang="en-US" dirty="0" smtClean="0"/>
              <a:t>Barneveld, 2009)</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152400"/>
            <a:ext cx="4394200" cy="2800350"/>
          </a:xfrm>
          <a:prstGeom prst="rect">
            <a:avLst/>
          </a:prstGeom>
        </p:spPr>
      </p:pic>
    </p:spTree>
    <p:extLst>
      <p:ext uri="{BB962C8B-B14F-4D97-AF65-F5344CB8AC3E}">
        <p14:creationId xmlns:p14="http://schemas.microsoft.com/office/powerpoint/2010/main" val="2800352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618518"/>
            <a:ext cx="7429499" cy="829282"/>
          </a:xfrm>
        </p:spPr>
        <p:txBody>
          <a:bodyPr>
            <a:normAutofit/>
          </a:bodyPr>
          <a:lstStyle/>
          <a:p>
            <a:r>
              <a:rPr lang="en-US" sz="2800" dirty="0" smtClean="0"/>
              <a:t>Why a learning progression for QR?</a:t>
            </a:r>
            <a:endParaRPr lang="en-US" sz="2800" dirty="0"/>
          </a:p>
        </p:txBody>
      </p:sp>
      <p:sp>
        <p:nvSpPr>
          <p:cNvPr id="3" name="Content Placeholder 2"/>
          <p:cNvSpPr>
            <a:spLocks noGrp="1"/>
          </p:cNvSpPr>
          <p:nvPr>
            <p:ph idx="1"/>
          </p:nvPr>
        </p:nvSpPr>
        <p:spPr>
          <a:xfrm>
            <a:off x="856060" y="1447800"/>
            <a:ext cx="7429499" cy="4876799"/>
          </a:xfrm>
        </p:spPr>
        <p:txBody>
          <a:bodyPr>
            <a:normAutofit/>
          </a:bodyPr>
          <a:lstStyle/>
          <a:p>
            <a:r>
              <a:rPr lang="en-US" dirty="0" smtClean="0"/>
              <a:t>STEM literate citizens require QR to make data-based informed decisions </a:t>
            </a:r>
          </a:p>
          <a:p>
            <a:pPr lvl="1"/>
            <a:r>
              <a:rPr lang="en-US" dirty="0" smtClean="0"/>
              <a:t>qualitative discourse vs. quantitative discourse</a:t>
            </a:r>
          </a:p>
          <a:p>
            <a:r>
              <a:rPr lang="en-US" dirty="0" smtClean="0"/>
              <a:t>Interdisciplinary nature of grand challenges in environment vs. codified abstract school sequences</a:t>
            </a:r>
          </a:p>
          <a:p>
            <a:r>
              <a:rPr lang="en-US" dirty="0" smtClean="0"/>
              <a:t>NGSS &amp; CCSS-M call for modeling emphasis</a:t>
            </a:r>
          </a:p>
          <a:p>
            <a:r>
              <a:rPr lang="en-US" dirty="0" smtClean="0"/>
              <a:t>Learning progression informs long term development of QR and role in interdisciplinary STEM education</a:t>
            </a:r>
          </a:p>
          <a:p>
            <a:endParaRPr lang="en-US" dirty="0"/>
          </a:p>
        </p:txBody>
      </p:sp>
    </p:spTree>
    <p:extLst>
      <p:ext uri="{BB962C8B-B14F-4D97-AF65-F5344CB8AC3E}">
        <p14:creationId xmlns:p14="http://schemas.microsoft.com/office/powerpoint/2010/main" val="42930182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30265"/>
            <a:ext cx="7429499" cy="600682"/>
          </a:xfrm>
        </p:spPr>
        <p:txBody>
          <a:bodyPr>
            <a:normAutofit/>
          </a:bodyPr>
          <a:lstStyle/>
          <a:p>
            <a:r>
              <a:rPr lang="en-US" sz="3200" dirty="0" smtClean="0"/>
              <a:t>“Problems” in my “Place?” </a:t>
            </a:r>
            <a:endParaRPr lang="en-US" sz="3200" dirty="0"/>
          </a:p>
        </p:txBody>
      </p:sp>
      <p:sp>
        <p:nvSpPr>
          <p:cNvPr id="3" name="Content Placeholder 2"/>
          <p:cNvSpPr>
            <a:spLocks noGrp="1"/>
          </p:cNvSpPr>
          <p:nvPr>
            <p:ph sz="half" idx="1"/>
          </p:nvPr>
        </p:nvSpPr>
        <p:spPr>
          <a:xfrm>
            <a:off x="76200" y="1676400"/>
            <a:ext cx="4038600" cy="4724400"/>
          </a:xfrm>
        </p:spPr>
        <p:txBody>
          <a:bodyPr>
            <a:normAutofit fontScale="77500" lnSpcReduction="20000"/>
          </a:bodyPr>
          <a:lstStyle/>
          <a:p>
            <a:pPr marL="0" lvl="0" indent="0">
              <a:buNone/>
            </a:pPr>
            <a:r>
              <a:rPr lang="en-US" sz="2900" u="sng" dirty="0" smtClean="0"/>
              <a:t>Explore:</a:t>
            </a:r>
            <a:endParaRPr lang="en-US" sz="2900" u="sng" dirty="0">
              <a:solidFill>
                <a:prstClr val="white"/>
              </a:solidFill>
            </a:endParaRPr>
          </a:p>
          <a:p>
            <a:pPr marL="0" lvl="0" indent="0">
              <a:buNone/>
            </a:pPr>
            <a:r>
              <a:rPr lang="en-US" sz="2900" dirty="0">
                <a:solidFill>
                  <a:prstClr val="white"/>
                </a:solidFill>
              </a:rPr>
              <a:t>-</a:t>
            </a:r>
            <a:r>
              <a:rPr lang="en-US" sz="2900" b="1" dirty="0">
                <a:solidFill>
                  <a:srgbClr val="9BBB59"/>
                </a:solidFill>
              </a:rPr>
              <a:t>Growing Today For Tomorrow</a:t>
            </a:r>
          </a:p>
          <a:p>
            <a:pPr marL="0" lvl="0" indent="0">
              <a:buNone/>
            </a:pPr>
            <a:r>
              <a:rPr lang="en-US" sz="2900" dirty="0">
                <a:solidFill>
                  <a:prstClr val="white"/>
                </a:solidFill>
              </a:rPr>
              <a:t>https://www.youtube.com/watch?v=ym6biFbr3GQ</a:t>
            </a:r>
          </a:p>
          <a:p>
            <a:pPr marL="0" lvl="0" indent="0">
              <a:buNone/>
            </a:pPr>
            <a:r>
              <a:rPr lang="en-US" sz="2900" dirty="0">
                <a:solidFill>
                  <a:prstClr val="white"/>
                </a:solidFill>
              </a:rPr>
              <a:t>-</a:t>
            </a:r>
            <a:r>
              <a:rPr lang="en-US" sz="2900" b="1" dirty="0">
                <a:solidFill>
                  <a:srgbClr val="9BBB59"/>
                </a:solidFill>
              </a:rPr>
              <a:t>One Hungry Planet</a:t>
            </a:r>
          </a:p>
          <a:p>
            <a:pPr marL="0" lvl="0" indent="0">
              <a:buNone/>
            </a:pPr>
            <a:r>
              <a:rPr lang="en-US" sz="2900" dirty="0">
                <a:solidFill>
                  <a:prstClr val="white"/>
                </a:solidFill>
              </a:rPr>
              <a:t>https://www.youtube.com/watch?v=Jd-48Zw0Tr4&amp;feature=youtu.be</a:t>
            </a:r>
          </a:p>
          <a:p>
            <a:pPr marL="0" lvl="0" indent="0">
              <a:buNone/>
            </a:pPr>
            <a:r>
              <a:rPr lang="en-US" sz="2900" dirty="0">
                <a:solidFill>
                  <a:prstClr val="white"/>
                </a:solidFill>
              </a:rPr>
              <a:t>-</a:t>
            </a:r>
            <a:r>
              <a:rPr lang="en-US" sz="2900" b="1" dirty="0">
                <a:solidFill>
                  <a:srgbClr val="9BBB59"/>
                </a:solidFill>
              </a:rPr>
              <a:t>Great Pacific Garbage Patch </a:t>
            </a:r>
          </a:p>
          <a:p>
            <a:pPr marL="0" lvl="0" indent="0">
              <a:buNone/>
            </a:pPr>
            <a:r>
              <a:rPr lang="en-US" sz="2900" dirty="0">
                <a:solidFill>
                  <a:prstClr val="white"/>
                </a:solidFill>
              </a:rPr>
              <a:t>https://www.youtube.com/watch?v=2VrrxMIiwgQ</a:t>
            </a:r>
          </a:p>
          <a:p>
            <a:pPr marL="0" indent="0">
              <a:buNone/>
            </a:pPr>
            <a:endParaRPr lang="en-US" u="sng"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2743200"/>
            <a:ext cx="2343150" cy="397380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363766" y="3605070"/>
            <a:ext cx="3973806" cy="231933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518" y="894076"/>
            <a:ext cx="3886200" cy="2337955"/>
          </a:xfrm>
          <a:prstGeom prst="rect">
            <a:avLst/>
          </a:prstGeom>
        </p:spPr>
      </p:pic>
    </p:spTree>
    <p:extLst>
      <p:ext uri="{BB962C8B-B14F-4D97-AF65-F5344CB8AC3E}">
        <p14:creationId xmlns:p14="http://schemas.microsoft.com/office/powerpoint/2010/main" val="24800517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618518"/>
            <a:ext cx="7429499" cy="372082"/>
          </a:xfrm>
        </p:spPr>
        <p:txBody>
          <a:bodyPr>
            <a:normAutofit fontScale="90000"/>
          </a:bodyPr>
          <a:lstStyle/>
          <a:p>
            <a:r>
              <a:rPr lang="en-US" dirty="0" smtClean="0"/>
              <a:t>Source of Problems</a:t>
            </a:r>
            <a:endParaRPr lang="en-US" dirty="0"/>
          </a:p>
        </p:txBody>
      </p:sp>
      <p:sp>
        <p:nvSpPr>
          <p:cNvPr id="3" name="Content Placeholder 2"/>
          <p:cNvSpPr>
            <a:spLocks noGrp="1"/>
          </p:cNvSpPr>
          <p:nvPr>
            <p:ph idx="1"/>
          </p:nvPr>
        </p:nvSpPr>
        <p:spPr>
          <a:xfrm>
            <a:off x="875725" y="1197434"/>
            <a:ext cx="3792140" cy="5508166"/>
          </a:xfrm>
        </p:spPr>
        <p:txBody>
          <a:bodyPr>
            <a:normAutofit fontScale="55000" lnSpcReduction="20000"/>
          </a:bodyPr>
          <a:lstStyle/>
          <a:p>
            <a:pPr marL="0" indent="0">
              <a:buNone/>
            </a:pPr>
            <a:r>
              <a:rPr lang="en-US" dirty="0" smtClean="0"/>
              <a:t>Grand Challenges of Engineering:</a:t>
            </a:r>
          </a:p>
          <a:p>
            <a:r>
              <a:rPr lang="en-US" dirty="0" smtClean="0"/>
              <a:t>Make solar energy economical</a:t>
            </a:r>
          </a:p>
          <a:p>
            <a:r>
              <a:rPr lang="en-US" dirty="0" smtClean="0"/>
              <a:t>Provide energy from fusion</a:t>
            </a:r>
          </a:p>
          <a:p>
            <a:r>
              <a:rPr lang="en-US" dirty="0" smtClean="0"/>
              <a:t>Develop carbon sequestration methods</a:t>
            </a:r>
          </a:p>
          <a:p>
            <a:r>
              <a:rPr lang="en-US" dirty="0" smtClean="0"/>
              <a:t>Manage the nitrogen cycle</a:t>
            </a:r>
          </a:p>
          <a:p>
            <a:r>
              <a:rPr lang="en-US" dirty="0" smtClean="0"/>
              <a:t>Provide access to clean water</a:t>
            </a:r>
          </a:p>
          <a:p>
            <a:r>
              <a:rPr lang="en-US" dirty="0" smtClean="0"/>
              <a:t>Restore and improve urban infrastructure</a:t>
            </a:r>
          </a:p>
          <a:p>
            <a:r>
              <a:rPr lang="en-US" dirty="0" smtClean="0"/>
              <a:t>Advance health informatics</a:t>
            </a:r>
          </a:p>
          <a:p>
            <a:r>
              <a:rPr lang="en-US" dirty="0" smtClean="0"/>
              <a:t>Engineer better medicines</a:t>
            </a:r>
          </a:p>
          <a:p>
            <a:r>
              <a:rPr lang="en-US" dirty="0" smtClean="0"/>
              <a:t>Reverse-engineer the brain</a:t>
            </a:r>
          </a:p>
          <a:p>
            <a:r>
              <a:rPr lang="en-US" dirty="0" smtClean="0"/>
              <a:t>Prevent nuclear terror</a:t>
            </a:r>
          </a:p>
          <a:p>
            <a:r>
              <a:rPr lang="en-US" dirty="0" smtClean="0"/>
              <a:t>Secure cyberspace</a:t>
            </a:r>
          </a:p>
          <a:p>
            <a:r>
              <a:rPr lang="en-US" dirty="0" smtClean="0"/>
              <a:t>Enhance virtual reality</a:t>
            </a:r>
          </a:p>
          <a:p>
            <a:r>
              <a:rPr lang="en-US" dirty="0" smtClean="0"/>
              <a:t>Advance personalized learning engineer the tools of scientific discovery</a:t>
            </a:r>
          </a:p>
          <a:p>
            <a:pPr marL="0" indent="0">
              <a:buNone/>
            </a:pPr>
            <a:r>
              <a:rPr lang="en-US" dirty="0" smtClean="0"/>
              <a:t>National Academy of Engineering of the National Academies  www.engineeringchallenges.org</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1400" y="1676400"/>
            <a:ext cx="4064000" cy="3048000"/>
          </a:xfrm>
          <a:prstGeom prst="rect">
            <a:avLst/>
          </a:prstGeom>
        </p:spPr>
      </p:pic>
    </p:spTree>
    <p:extLst>
      <p:ext uri="{BB962C8B-B14F-4D97-AF65-F5344CB8AC3E}">
        <p14:creationId xmlns:p14="http://schemas.microsoft.com/office/powerpoint/2010/main" val="34722749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618518"/>
            <a:ext cx="7429499" cy="524482"/>
          </a:xfrm>
        </p:spPr>
        <p:txBody>
          <a:bodyPr>
            <a:normAutofit fontScale="90000"/>
          </a:bodyPr>
          <a:lstStyle/>
          <a:p>
            <a:r>
              <a:rPr lang="en-US" dirty="0" smtClean="0"/>
              <a:t>Source of Problems</a:t>
            </a:r>
            <a:endParaRPr lang="en-US" dirty="0"/>
          </a:p>
        </p:txBody>
      </p:sp>
      <p:sp>
        <p:nvSpPr>
          <p:cNvPr id="3" name="Content Placeholder 2"/>
          <p:cNvSpPr>
            <a:spLocks noGrp="1"/>
          </p:cNvSpPr>
          <p:nvPr>
            <p:ph idx="1"/>
          </p:nvPr>
        </p:nvSpPr>
        <p:spPr>
          <a:xfrm>
            <a:off x="880641" y="1447800"/>
            <a:ext cx="7429499" cy="3541714"/>
          </a:xfrm>
        </p:spPr>
        <p:txBody>
          <a:bodyPr>
            <a:normAutofit fontScale="70000" lnSpcReduction="20000"/>
          </a:bodyPr>
          <a:lstStyle/>
          <a:p>
            <a:pPr marL="0" indent="0">
              <a:buNone/>
            </a:pPr>
            <a:r>
              <a:rPr lang="en-US" i="1" dirty="0"/>
              <a:t>GRAND CHALLENGES IN ENVIRONMENTAL </a:t>
            </a:r>
            <a:r>
              <a:rPr lang="en-US" i="1" dirty="0" smtClean="0"/>
              <a:t>SCIENCES</a:t>
            </a:r>
          </a:p>
          <a:p>
            <a:pPr marL="514350" indent="-514350">
              <a:buAutoNum type="arabicPeriod"/>
            </a:pPr>
            <a:r>
              <a:rPr lang="en-US" b="1" dirty="0" smtClean="0"/>
              <a:t>Biogeochemical Cycles</a:t>
            </a:r>
          </a:p>
          <a:p>
            <a:pPr marL="514350" indent="-514350">
              <a:buAutoNum type="arabicPeriod"/>
            </a:pPr>
            <a:r>
              <a:rPr lang="en-US" b="1" dirty="0"/>
              <a:t>Biological Diversity and Ecosystem </a:t>
            </a:r>
            <a:r>
              <a:rPr lang="en-US" b="1" dirty="0" smtClean="0"/>
              <a:t>Functioning</a:t>
            </a:r>
          </a:p>
          <a:p>
            <a:pPr marL="514350" indent="-514350">
              <a:buAutoNum type="arabicPeriod"/>
            </a:pPr>
            <a:r>
              <a:rPr lang="en-US" b="1" dirty="0"/>
              <a:t>Climate </a:t>
            </a:r>
            <a:r>
              <a:rPr lang="en-US" b="1" dirty="0" smtClean="0"/>
              <a:t>Variability</a:t>
            </a:r>
          </a:p>
          <a:p>
            <a:pPr marL="514350" indent="-514350">
              <a:buAutoNum type="arabicPeriod"/>
            </a:pPr>
            <a:r>
              <a:rPr lang="en-US" b="1" dirty="0"/>
              <a:t>Hydrologic </a:t>
            </a:r>
            <a:r>
              <a:rPr lang="en-US" b="1" dirty="0" smtClean="0"/>
              <a:t>Forecasting</a:t>
            </a:r>
          </a:p>
          <a:p>
            <a:pPr marL="514350" indent="-514350">
              <a:buAutoNum type="arabicPeriod"/>
            </a:pPr>
            <a:r>
              <a:rPr lang="en-US" b="1" dirty="0"/>
              <a:t>Infectious Disease and the </a:t>
            </a:r>
            <a:r>
              <a:rPr lang="en-US" b="1" dirty="0" smtClean="0"/>
              <a:t>Environment</a:t>
            </a:r>
          </a:p>
          <a:p>
            <a:pPr marL="514350" indent="-514350">
              <a:buAutoNum type="arabicPeriod"/>
            </a:pPr>
            <a:r>
              <a:rPr lang="en-US" b="1" dirty="0"/>
              <a:t>Institutions and Resource </a:t>
            </a:r>
            <a:r>
              <a:rPr lang="en-US" b="1" dirty="0" smtClean="0"/>
              <a:t>Use</a:t>
            </a:r>
          </a:p>
          <a:p>
            <a:pPr marL="514350" indent="-514350">
              <a:buAutoNum type="arabicPeriod"/>
            </a:pPr>
            <a:r>
              <a:rPr lang="en-US" b="1" dirty="0"/>
              <a:t>Land-Use </a:t>
            </a:r>
            <a:r>
              <a:rPr lang="en-US" b="1" dirty="0" smtClean="0"/>
              <a:t>Dynamics</a:t>
            </a:r>
          </a:p>
          <a:p>
            <a:pPr marL="514350" indent="-514350">
              <a:buAutoNum type="arabicPeriod"/>
            </a:pPr>
            <a:r>
              <a:rPr lang="en-US" b="1" dirty="0"/>
              <a:t>Reinventing the Use of Materials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1545" y="4572000"/>
            <a:ext cx="2768600" cy="2076450"/>
          </a:xfrm>
          <a:prstGeom prst="rect">
            <a:avLst/>
          </a:prstGeom>
        </p:spPr>
      </p:pic>
    </p:spTree>
    <p:extLst>
      <p:ext uri="{BB962C8B-B14F-4D97-AF65-F5344CB8AC3E}">
        <p14:creationId xmlns:p14="http://schemas.microsoft.com/office/powerpoint/2010/main" val="15705481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6781800" cy="661885"/>
          </a:xfrm>
        </p:spPr>
        <p:txBody>
          <a:bodyPr/>
          <a:lstStyle/>
          <a:p>
            <a:r>
              <a:rPr lang="en-US" dirty="0" smtClean="0"/>
              <a:t>Source of Problems</a:t>
            </a:r>
            <a:endParaRPr lang="en-US" dirty="0"/>
          </a:p>
        </p:txBody>
      </p:sp>
      <p:sp>
        <p:nvSpPr>
          <p:cNvPr id="3" name="Content Placeholder 2"/>
          <p:cNvSpPr>
            <a:spLocks noGrp="1"/>
          </p:cNvSpPr>
          <p:nvPr>
            <p:ph idx="1"/>
          </p:nvPr>
        </p:nvSpPr>
        <p:spPr>
          <a:xfrm>
            <a:off x="457200" y="1295400"/>
            <a:ext cx="8229600" cy="5334000"/>
          </a:xfrm>
        </p:spPr>
        <p:txBody>
          <a:bodyPr>
            <a:normAutofit fontScale="62500" lnSpcReduction="20000"/>
          </a:bodyPr>
          <a:lstStyle/>
          <a:p>
            <a:pPr marL="0" indent="0">
              <a:buNone/>
            </a:pPr>
            <a:r>
              <a:rPr lang="en-US" dirty="0" smtClean="0">
                <a:solidFill>
                  <a:schemeClr val="accent6"/>
                </a:solidFill>
              </a:rPr>
              <a:t>THE DUPONT CHALLENGE:</a:t>
            </a:r>
          </a:p>
          <a:p>
            <a:pPr fontAlgn="base"/>
            <a:r>
              <a:rPr lang="en-US" b="1" dirty="0">
                <a:hlinkClick r:id="rId2"/>
              </a:rPr>
              <a:t>TOGETHER, WE CAN FEED THE WORLD.</a:t>
            </a:r>
            <a:r>
              <a:rPr lang="en-US" dirty="0">
                <a:solidFill>
                  <a:schemeClr val="accent3"/>
                </a:solidFill>
              </a:rPr>
              <a:t> </a:t>
            </a:r>
            <a:r>
              <a:rPr lang="en-US" dirty="0"/>
              <a:t/>
            </a:r>
            <a:br>
              <a:rPr lang="en-US" dirty="0"/>
            </a:br>
            <a:r>
              <a:rPr lang="en-US" dirty="0"/>
              <a:t>Ensuring that enough healthy, nutritious food is available for people everywhere is one of the most critical challenges facing humanity. </a:t>
            </a:r>
            <a:br>
              <a:rPr lang="en-US" dirty="0"/>
            </a:br>
            <a:endParaRPr lang="en-US" dirty="0"/>
          </a:p>
          <a:p>
            <a:pPr fontAlgn="base"/>
            <a:r>
              <a:rPr lang="en-US" b="1" dirty="0">
                <a:hlinkClick r:id="rId3"/>
              </a:rPr>
              <a:t>TOGETHER, WE CAN BUILD A SECURE ENERGY FUTURE.</a:t>
            </a:r>
            <a:r>
              <a:rPr lang="en-US" dirty="0"/>
              <a:t> </a:t>
            </a:r>
            <a:br>
              <a:rPr lang="en-US" dirty="0"/>
            </a:br>
            <a:r>
              <a:rPr lang="en-US" dirty="0"/>
              <a:t>With a growing population, we will need to use our existing resources as efficiently and effectively as possible and find better ways to harness renewable energy sources. </a:t>
            </a:r>
            <a:br>
              <a:rPr lang="en-US" dirty="0"/>
            </a:br>
            <a:endParaRPr lang="en-US" dirty="0"/>
          </a:p>
          <a:p>
            <a:pPr fontAlgn="base"/>
            <a:r>
              <a:rPr lang="en-US" b="1" dirty="0">
                <a:hlinkClick r:id="rId4"/>
              </a:rPr>
              <a:t>TOGETHER, WE CAN PROTECT PEOPLE AND THE ENVIRONMENT.</a:t>
            </a:r>
            <a:r>
              <a:rPr lang="en-US" dirty="0"/>
              <a:t> </a:t>
            </a:r>
            <a:br>
              <a:rPr lang="en-US" dirty="0"/>
            </a:br>
            <a:r>
              <a:rPr lang="en-US" dirty="0"/>
              <a:t>A growing global population places increased pressure on people and the environment, and as the world develops, humanity places greater value on both life and the earth we all share. </a:t>
            </a:r>
            <a:br>
              <a:rPr lang="en-US" dirty="0"/>
            </a:br>
            <a:endParaRPr lang="en-US" dirty="0"/>
          </a:p>
          <a:p>
            <a:pPr fontAlgn="base"/>
            <a:r>
              <a:rPr lang="en-US" b="1" dirty="0">
                <a:hlinkClick r:id="rId5"/>
              </a:rPr>
              <a:t>TOGETHER, WE CAN BE INNOVATIVE ANYWHERE.</a:t>
            </a:r>
            <a:r>
              <a:rPr lang="en-US" dirty="0"/>
              <a:t> </a:t>
            </a:r>
            <a:br>
              <a:rPr lang="en-US" dirty="0"/>
            </a:br>
            <a:r>
              <a:rPr lang="en-US" dirty="0"/>
              <a:t>Our passions for any topic in science, technology, engineering, and mathematics can lead to innovations that help to make the world a better place. </a:t>
            </a:r>
          </a:p>
          <a:p>
            <a:pPr marL="0" indent="0">
              <a:buNone/>
            </a:pPr>
            <a:r>
              <a:rPr lang="en-US" dirty="0"/>
              <a:t>http://thechallenge.dupont.com/essay/challenges/</a:t>
            </a:r>
          </a:p>
        </p:txBody>
      </p:sp>
    </p:spTree>
    <p:extLst>
      <p:ext uri="{BB962C8B-B14F-4D97-AF65-F5344CB8AC3E}">
        <p14:creationId xmlns:p14="http://schemas.microsoft.com/office/powerpoint/2010/main" val="35958623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can help identify “Problems” in my “Place?”</a:t>
            </a:r>
            <a:endParaRPr lang="en-US" dirty="0"/>
          </a:p>
        </p:txBody>
      </p:sp>
      <p:sp>
        <p:nvSpPr>
          <p:cNvPr id="3" name="Content Placeholder 2"/>
          <p:cNvSpPr>
            <a:spLocks noGrp="1"/>
          </p:cNvSpPr>
          <p:nvPr>
            <p:ph idx="1"/>
          </p:nvPr>
        </p:nvSpPr>
        <p:spPr/>
        <p:txBody>
          <a:bodyPr/>
          <a:lstStyle/>
          <a:p>
            <a:r>
              <a:rPr lang="en-US" dirty="0"/>
              <a:t>1. area research institutes or universities</a:t>
            </a:r>
          </a:p>
          <a:p>
            <a:r>
              <a:rPr lang="en-US" dirty="0"/>
              <a:t>2.  city engineer</a:t>
            </a:r>
          </a:p>
          <a:p>
            <a:r>
              <a:rPr lang="en-US" dirty="0"/>
              <a:t>3.  DNR</a:t>
            </a:r>
          </a:p>
          <a:p>
            <a:r>
              <a:rPr lang="en-US" dirty="0"/>
              <a:t>4. County Extension agent</a:t>
            </a:r>
          </a:p>
          <a:p>
            <a:r>
              <a:rPr lang="en-US" dirty="0"/>
              <a:t>5. local business/industry</a:t>
            </a:r>
          </a:p>
          <a:p>
            <a:r>
              <a:rPr lang="en-US" dirty="0"/>
              <a:t>6.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4457698"/>
            <a:ext cx="4267200" cy="2400301"/>
          </a:xfrm>
          <a:prstGeom prst="rect">
            <a:avLst/>
          </a:prstGeom>
        </p:spPr>
      </p:pic>
    </p:spTree>
    <p:extLst>
      <p:ext uri="{BB962C8B-B14F-4D97-AF65-F5344CB8AC3E}">
        <p14:creationId xmlns:p14="http://schemas.microsoft.com/office/powerpoint/2010/main" val="36850390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429499" cy="524482"/>
          </a:xfrm>
        </p:spPr>
        <p:txBody>
          <a:bodyPr>
            <a:normAutofit/>
          </a:bodyPr>
          <a:lstStyle/>
          <a:p>
            <a:r>
              <a:rPr lang="en-US" sz="2800" dirty="0" smtClean="0"/>
              <a:t>21</a:t>
            </a:r>
            <a:r>
              <a:rPr lang="en-US" sz="2800" baseline="30000" dirty="0" smtClean="0"/>
              <a:t>st</a:t>
            </a:r>
            <a:r>
              <a:rPr lang="en-US" sz="2800" dirty="0" smtClean="0"/>
              <a:t> Century STEM Reasoning Modalities</a:t>
            </a:r>
            <a:endParaRPr lang="en-US" sz="2800" dirty="0"/>
          </a:p>
        </p:txBody>
      </p:sp>
      <p:sp>
        <p:nvSpPr>
          <p:cNvPr id="3" name="Content Placeholder 2"/>
          <p:cNvSpPr>
            <a:spLocks noGrp="1"/>
          </p:cNvSpPr>
          <p:nvPr>
            <p:ph idx="1"/>
          </p:nvPr>
        </p:nvSpPr>
        <p:spPr>
          <a:xfrm>
            <a:off x="856060" y="990600"/>
            <a:ext cx="7429499" cy="5638800"/>
          </a:xfrm>
        </p:spPr>
        <p:txBody>
          <a:bodyPr>
            <a:normAutofit fontScale="92500" lnSpcReduction="10000"/>
          </a:bodyPr>
          <a:lstStyle/>
          <a:p>
            <a:r>
              <a:rPr lang="en-US" dirty="0"/>
              <a:t>Complex Adaptive Systems (CAS) – </a:t>
            </a:r>
          </a:p>
          <a:p>
            <a:pPr lvl="1"/>
            <a:r>
              <a:rPr lang="en-US" dirty="0"/>
              <a:t>study phenomena as system, not in isolation</a:t>
            </a:r>
          </a:p>
          <a:p>
            <a:r>
              <a:rPr lang="en-US" dirty="0"/>
              <a:t>Scientific Reasoning: think like a scientist</a:t>
            </a:r>
          </a:p>
          <a:p>
            <a:pPr lvl="1"/>
            <a:r>
              <a:rPr lang="en-US" dirty="0"/>
              <a:t>Research Design</a:t>
            </a:r>
          </a:p>
          <a:p>
            <a:pPr lvl="1"/>
            <a:r>
              <a:rPr lang="en-US" dirty="0"/>
              <a:t>Model-Based Reasoning</a:t>
            </a:r>
          </a:p>
          <a:p>
            <a:r>
              <a:rPr lang="en-US" dirty="0"/>
              <a:t>Technology: think like a computer scientist</a:t>
            </a:r>
          </a:p>
          <a:p>
            <a:pPr lvl="1"/>
            <a:r>
              <a:rPr lang="en-US" dirty="0"/>
              <a:t>Computational Reasoning– visualizations of data, simulations, thinking like a computer scientist</a:t>
            </a:r>
          </a:p>
          <a:p>
            <a:pPr lvl="1"/>
            <a:r>
              <a:rPr lang="en-US" dirty="0"/>
              <a:t>Data-intensive science – use of large data sets </a:t>
            </a:r>
          </a:p>
          <a:p>
            <a:r>
              <a:rPr lang="en-US" dirty="0"/>
              <a:t>Engineering Design: think like an engineer</a:t>
            </a:r>
          </a:p>
          <a:p>
            <a:r>
              <a:rPr lang="en-US" dirty="0"/>
              <a:t>Mathematical Reasoning: think like a mathematician</a:t>
            </a:r>
          </a:p>
          <a:p>
            <a:pPr lvl="1"/>
            <a:r>
              <a:rPr lang="en-US" dirty="0"/>
              <a:t>Quantitative Reasoning (QR) – mathematics and statistics applied to real-life</a:t>
            </a:r>
          </a:p>
        </p:txBody>
      </p:sp>
    </p:spTree>
    <p:extLst>
      <p:ext uri="{BB962C8B-B14F-4D97-AF65-F5344CB8AC3E}">
        <p14:creationId xmlns:p14="http://schemas.microsoft.com/office/powerpoint/2010/main" val="34489876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31" y="228600"/>
            <a:ext cx="9072469" cy="6371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82391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507" y="533400"/>
            <a:ext cx="7429499" cy="448282"/>
          </a:xfrm>
        </p:spPr>
        <p:txBody>
          <a:bodyPr>
            <a:normAutofit/>
          </a:bodyPr>
          <a:lstStyle/>
          <a:p>
            <a:r>
              <a:rPr lang="en-US" sz="2400" dirty="0" smtClean="0"/>
              <a:t>Scientific Reasoning and Model-Based Reasoning</a:t>
            </a:r>
            <a:endParaRPr lang="en-US" sz="2400" dirty="0"/>
          </a:p>
        </p:txBody>
      </p:sp>
      <p:pic>
        <p:nvPicPr>
          <p:cNvPr id="7" name="Content Placeholder 6" descr="https://lh4.googleusercontent.com/JqyWfz4xfqtXqUbv_8cx06XpdQGjsdY54EO-q2kT7C20QxrGEhFc9wzHNG_AYjM7yaC1aCiY9iRQcjbLmClMQ5sPzcqzJP_UiUyi2itDku6imKmBQkogsXsWfq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7543800" cy="4876800"/>
          </a:xfrm>
          <a:prstGeom prst="rect">
            <a:avLst/>
          </a:prstGeom>
          <a:noFill/>
          <a:ln>
            <a:noFill/>
          </a:ln>
        </p:spPr>
      </p:pic>
      <p:sp>
        <p:nvSpPr>
          <p:cNvPr id="8" name="Rectangle 7"/>
          <p:cNvSpPr/>
          <p:nvPr/>
        </p:nvSpPr>
        <p:spPr>
          <a:xfrm>
            <a:off x="1975282" y="6280666"/>
            <a:ext cx="5181600" cy="369332"/>
          </a:xfrm>
          <a:prstGeom prst="rect">
            <a:avLst/>
          </a:prstGeom>
        </p:spPr>
        <p:txBody>
          <a:bodyPr wrap="square">
            <a:spAutoFit/>
          </a:bodyPr>
          <a:lstStyle/>
          <a:p>
            <a:r>
              <a:rPr lang="en-US" dirty="0"/>
              <a:t>STEM Student Research Handbook, Pg. 3, Fig. 1.1</a:t>
            </a:r>
          </a:p>
        </p:txBody>
      </p:sp>
    </p:spTree>
    <p:extLst>
      <p:ext uri="{BB962C8B-B14F-4D97-AF65-F5344CB8AC3E}">
        <p14:creationId xmlns:p14="http://schemas.microsoft.com/office/powerpoint/2010/main" val="25493293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1" y="381000"/>
            <a:ext cx="7429499" cy="914400"/>
          </a:xfrm>
        </p:spPr>
        <p:txBody>
          <a:bodyPr/>
          <a:lstStyle/>
          <a:p>
            <a:r>
              <a:rPr lang="en-US" dirty="0" smtClean="0"/>
              <a:t>Engineering Design</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600200"/>
            <a:ext cx="8001000" cy="4724399"/>
          </a:xfrm>
          <a:prstGeom prst="rect">
            <a:avLst/>
          </a:prstGeom>
          <a:noFill/>
        </p:spPr>
      </p:pic>
    </p:spTree>
    <p:extLst>
      <p:ext uri="{BB962C8B-B14F-4D97-AF65-F5344CB8AC3E}">
        <p14:creationId xmlns:p14="http://schemas.microsoft.com/office/powerpoint/2010/main" val="15893322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429499" cy="868969"/>
          </a:xfrm>
        </p:spPr>
        <p:txBody>
          <a:bodyPr/>
          <a:lstStyle/>
          <a:p>
            <a:r>
              <a:rPr lang="en-US" dirty="0" smtClean="0"/>
              <a:t>Quantitative Reasoning</a:t>
            </a:r>
            <a:endParaRPr lang="en-US" dirty="0"/>
          </a:p>
        </p:txBody>
      </p:sp>
      <p:sp>
        <p:nvSpPr>
          <p:cNvPr id="3" name="Content Placeholder 2"/>
          <p:cNvSpPr>
            <a:spLocks noGrp="1"/>
          </p:cNvSpPr>
          <p:nvPr>
            <p:ph idx="1"/>
          </p:nvPr>
        </p:nvSpPr>
        <p:spPr>
          <a:xfrm>
            <a:off x="457200" y="1066800"/>
            <a:ext cx="8229600" cy="3048001"/>
          </a:xfrm>
        </p:spPr>
        <p:txBody>
          <a:bodyPr>
            <a:normAutofit fontScale="92500" lnSpcReduction="20000"/>
          </a:bodyPr>
          <a:lstStyle/>
          <a:p>
            <a:r>
              <a:rPr lang="en-US" dirty="0" smtClean="0"/>
              <a:t>Quantitative Act (QA): </a:t>
            </a:r>
            <a:r>
              <a:rPr lang="en-US" sz="2400" dirty="0" smtClean="0"/>
              <a:t>extract from real world context variable, measure and attribute, then can use quantitative literacy skills to compare, contrast, and construct models</a:t>
            </a:r>
          </a:p>
          <a:p>
            <a:r>
              <a:rPr lang="en-US" dirty="0" smtClean="0"/>
              <a:t>Quantitative Interpretation (QI): </a:t>
            </a:r>
            <a:r>
              <a:rPr lang="en-US" sz="2400" dirty="0" smtClean="0"/>
              <a:t>variable and distribution type impact descriptive statistics and statistical display; interpret a model provided for trends, translation, and predictions</a:t>
            </a:r>
          </a:p>
          <a:p>
            <a:r>
              <a:rPr lang="en-US" dirty="0" smtClean="0"/>
              <a:t>Quantitative Modeling (QM): </a:t>
            </a:r>
            <a:r>
              <a:rPr lang="en-US" sz="2400" dirty="0" smtClean="0"/>
              <a:t>create model from data and test hypotheses using statistical methods</a:t>
            </a:r>
            <a:endParaRPr lang="en-US" sz="24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177" y="4038600"/>
            <a:ext cx="5417285"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870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6060" y="304800"/>
            <a:ext cx="7429499" cy="868970"/>
          </a:xfrm>
        </p:spPr>
        <p:txBody>
          <a:bodyPr>
            <a:normAutofit/>
          </a:bodyPr>
          <a:lstStyle/>
          <a:p>
            <a:r>
              <a:rPr lang="en-US" dirty="0" smtClean="0"/>
              <a:t>Pathways QR Task Development</a:t>
            </a:r>
            <a:endParaRPr lang="en-US" dirty="0"/>
          </a:p>
        </p:txBody>
      </p:sp>
      <p:sp>
        <p:nvSpPr>
          <p:cNvPr id="2" name="Content Placeholder 1"/>
          <p:cNvSpPr>
            <a:spLocks noGrp="1"/>
          </p:cNvSpPr>
          <p:nvPr>
            <p:ph idx="1"/>
          </p:nvPr>
        </p:nvSpPr>
        <p:spPr>
          <a:xfrm>
            <a:off x="856060" y="1066800"/>
            <a:ext cx="7429499" cy="5410200"/>
          </a:xfrm>
        </p:spPr>
        <p:txBody>
          <a:bodyPr>
            <a:normAutofit fontScale="92500" lnSpcReduction="20000"/>
          </a:bodyPr>
          <a:lstStyle/>
          <a:p>
            <a:r>
              <a:rPr lang="en-US" sz="2200" dirty="0" smtClean="0"/>
              <a:t>QR learning progression within context of Environmental Science</a:t>
            </a:r>
          </a:p>
          <a:p>
            <a:pPr lvl="1"/>
            <a:r>
              <a:rPr lang="en-US" sz="2200" dirty="0" smtClean="0"/>
              <a:t>Iterative research process where student data grounds learning progression</a:t>
            </a:r>
          </a:p>
          <a:p>
            <a:pPr lvl="1"/>
            <a:r>
              <a:rPr lang="en-US" sz="2200" dirty="0" smtClean="0"/>
              <a:t>Hypothesized QR LP based on literature and prior research team QR project experience</a:t>
            </a:r>
          </a:p>
          <a:p>
            <a:r>
              <a:rPr lang="en-US" sz="2200" dirty="0" smtClean="0"/>
              <a:t>Qualitative Task Development: QR interviews developed that are driven by tasks embedded in real-world environmental science contexts</a:t>
            </a:r>
          </a:p>
          <a:p>
            <a:pPr lvl="1"/>
            <a:r>
              <a:rPr lang="en-US" sz="2200" dirty="0" smtClean="0"/>
              <a:t>3 science strands drive QR context: </a:t>
            </a:r>
          </a:p>
          <a:p>
            <a:pPr lvl="2"/>
            <a:r>
              <a:rPr lang="en-US" sz="2200" dirty="0" smtClean="0"/>
              <a:t>QR Biodiversity, QR Carbon, QR Water</a:t>
            </a:r>
          </a:p>
          <a:p>
            <a:pPr lvl="1"/>
            <a:r>
              <a:rPr lang="en-US" sz="2200" dirty="0" smtClean="0"/>
              <a:t>4 reduced to 3 </a:t>
            </a:r>
            <a:r>
              <a:rPr lang="en-US" sz="2200" dirty="0" smtClean="0"/>
              <a:t>QR progress variables: </a:t>
            </a:r>
          </a:p>
          <a:p>
            <a:pPr lvl="2"/>
            <a:r>
              <a:rPr lang="en-US" sz="2200" dirty="0" smtClean="0"/>
              <a:t>Quantitative Act, Quantitative Interpretation, Quantitative Modeling</a:t>
            </a:r>
          </a:p>
          <a:p>
            <a:pPr lvl="1"/>
            <a:r>
              <a:rPr lang="en-US" sz="2200" dirty="0" smtClean="0"/>
              <a:t>3 science scales: </a:t>
            </a:r>
          </a:p>
          <a:p>
            <a:pPr lvl="2"/>
            <a:r>
              <a:rPr lang="en-US" dirty="0" smtClean="0"/>
              <a:t>macro scale, micro scale, landscape scale</a:t>
            </a:r>
          </a:p>
          <a:p>
            <a:pPr lvl="2"/>
            <a:endParaRPr lang="en-US" dirty="0"/>
          </a:p>
        </p:txBody>
      </p:sp>
    </p:spTree>
    <p:extLst>
      <p:ext uri="{BB962C8B-B14F-4D97-AF65-F5344CB8AC3E}">
        <p14:creationId xmlns:p14="http://schemas.microsoft.com/office/powerpoint/2010/main" val="30329923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05340"/>
            <a:ext cx="7429499" cy="478444"/>
          </a:xfrm>
        </p:spPr>
        <p:txBody>
          <a:bodyPr>
            <a:normAutofit fontScale="90000"/>
          </a:bodyPr>
          <a:lstStyle/>
          <a:p>
            <a:r>
              <a:rPr lang="en-US" dirty="0" err="1" smtClean="0"/>
              <a:t>Soooo</a:t>
            </a:r>
            <a:r>
              <a:rPr lang="en-US" dirty="0" smtClean="0"/>
              <a:t>..…What are we doing?</a:t>
            </a:r>
            <a:endParaRPr lang="en-US" dirty="0"/>
          </a:p>
        </p:txBody>
      </p:sp>
      <p:sp>
        <p:nvSpPr>
          <p:cNvPr id="3" name="Content Placeholder 2"/>
          <p:cNvSpPr>
            <a:spLocks noGrp="1"/>
          </p:cNvSpPr>
          <p:nvPr>
            <p:ph idx="1"/>
          </p:nvPr>
        </p:nvSpPr>
        <p:spPr>
          <a:xfrm>
            <a:off x="457200" y="1600200"/>
            <a:ext cx="4648200" cy="4525963"/>
          </a:xfrm>
        </p:spPr>
        <p:txBody>
          <a:bodyPr>
            <a:normAutofit lnSpcReduction="10000"/>
          </a:bodyPr>
          <a:lstStyle/>
          <a:p>
            <a:r>
              <a:rPr lang="en-US" dirty="0" smtClean="0"/>
              <a:t>STEM Module: </a:t>
            </a:r>
            <a:r>
              <a:rPr lang="en-US" sz="2400" dirty="0" smtClean="0"/>
              <a:t>Introduction through Middle and High School 1-3 week Modules/units</a:t>
            </a:r>
            <a:endParaRPr lang="en-US" dirty="0" smtClean="0"/>
          </a:p>
          <a:p>
            <a:r>
              <a:rPr lang="en-US" dirty="0" smtClean="0"/>
              <a:t>STEM Courses: </a:t>
            </a:r>
            <a:r>
              <a:rPr lang="en-US" sz="2400" dirty="0" smtClean="0"/>
              <a:t>move to interdisciplinary STEM course at Middle and High School </a:t>
            </a:r>
          </a:p>
          <a:p>
            <a:r>
              <a:rPr lang="en-US" dirty="0" smtClean="0"/>
              <a:t>STEM Academic Pathway: </a:t>
            </a:r>
            <a:r>
              <a:rPr lang="en-US" sz="2400" dirty="0" smtClean="0"/>
              <a:t>extend to series of interdisciplinary STEM courses serving as student pathway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447800"/>
            <a:ext cx="3657600" cy="5181601"/>
          </a:xfrm>
          <a:prstGeom prst="rect">
            <a:avLst/>
          </a:prstGeom>
        </p:spPr>
      </p:pic>
    </p:spTree>
    <p:extLst>
      <p:ext uri="{BB962C8B-B14F-4D97-AF65-F5344CB8AC3E}">
        <p14:creationId xmlns:p14="http://schemas.microsoft.com/office/powerpoint/2010/main" val="5922332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Real STEM Professional Development and Task Development	</a:t>
            </a:r>
            <a:endParaRPr lang="en-US" dirty="0"/>
          </a:p>
        </p:txBody>
      </p:sp>
      <p:sp>
        <p:nvSpPr>
          <p:cNvPr id="3" name="Content Placeholder 2"/>
          <p:cNvSpPr>
            <a:spLocks noGrp="1"/>
          </p:cNvSpPr>
          <p:nvPr>
            <p:ph idx="1"/>
          </p:nvPr>
        </p:nvSpPr>
        <p:spPr/>
        <p:txBody>
          <a:bodyPr/>
          <a:lstStyle/>
          <a:p>
            <a:r>
              <a:rPr lang="en-US" dirty="0" smtClean="0"/>
              <a:t>Real STEM Handbook</a:t>
            </a:r>
          </a:p>
          <a:p>
            <a:r>
              <a:rPr lang="en-US" dirty="0" smtClean="0"/>
              <a:t>Real STEM Teacher </a:t>
            </a:r>
            <a:r>
              <a:rPr lang="en-US" dirty="0" smtClean="0"/>
              <a:t>Tasks (HO)</a:t>
            </a:r>
            <a:endParaRPr lang="en-US" dirty="0" smtClean="0"/>
          </a:p>
          <a:p>
            <a:r>
              <a:rPr lang="en-US" dirty="0" smtClean="0"/>
              <a:t>CAS Module</a:t>
            </a:r>
          </a:p>
          <a:p>
            <a:r>
              <a:rPr lang="en-US" dirty="0" smtClean="0"/>
              <a:t>CR Module</a:t>
            </a:r>
            <a:endParaRPr lang="en-US" dirty="0"/>
          </a:p>
        </p:txBody>
      </p:sp>
    </p:spTree>
    <p:extLst>
      <p:ext uri="{BB962C8B-B14F-4D97-AF65-F5344CB8AC3E}">
        <p14:creationId xmlns:p14="http://schemas.microsoft.com/office/powerpoint/2010/main" val="15025221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111" y="838200"/>
            <a:ext cx="7086600" cy="3657600"/>
          </a:xfrm>
        </p:spPr>
        <p:txBody>
          <a:bodyPr>
            <a:normAutofit/>
          </a:bodyPr>
          <a:lstStyle/>
          <a:p>
            <a:r>
              <a:rPr lang="en-US" b="1" dirty="0" smtClean="0"/>
              <a:t>Thank you </a:t>
            </a:r>
            <a:br>
              <a:rPr lang="en-US" b="1" dirty="0" smtClean="0"/>
            </a:br>
            <a:r>
              <a:rPr lang="en-US" b="1" dirty="0" smtClean="0"/>
              <a:t/>
            </a:r>
            <a:br>
              <a:rPr lang="en-US" b="1" dirty="0" smtClean="0"/>
            </a:br>
            <a:r>
              <a:rPr lang="en-US" sz="2400" dirty="0" smtClean="0"/>
              <a:t>Robert Mayes </a:t>
            </a:r>
            <a:br>
              <a:rPr lang="en-US" sz="2400" dirty="0" smtClean="0"/>
            </a:br>
            <a:r>
              <a:rPr lang="en-US" sz="2400" dirty="0" smtClean="0">
                <a:hlinkClick r:id="rId2"/>
              </a:rPr>
              <a:t>rmayes@georgiasouthern.edu</a:t>
            </a:r>
            <a:r>
              <a:rPr lang="en-US" sz="3200" dirty="0" smtClean="0"/>
              <a:t/>
            </a:r>
            <a:br>
              <a:rPr lang="en-US" sz="3200" dirty="0" smtClean="0"/>
            </a:b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09800" y="4800600"/>
            <a:ext cx="4877223" cy="1725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969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533400"/>
          </a:xfrm>
        </p:spPr>
        <p:txBody>
          <a:bodyPr>
            <a:noAutofit/>
          </a:bodyPr>
          <a:lstStyle/>
          <a:p>
            <a:r>
              <a:rPr lang="en-US" dirty="0" smtClean="0"/>
              <a:t>Theoretical Framework</a:t>
            </a:r>
            <a:endParaRPr lang="en-US" dirty="0"/>
          </a:p>
        </p:txBody>
      </p:sp>
      <p:sp>
        <p:nvSpPr>
          <p:cNvPr id="3" name="Content Placeholder 2"/>
          <p:cNvSpPr>
            <a:spLocks noGrp="1"/>
          </p:cNvSpPr>
          <p:nvPr>
            <p:ph idx="1"/>
          </p:nvPr>
        </p:nvSpPr>
        <p:spPr>
          <a:xfrm>
            <a:off x="533400" y="914400"/>
            <a:ext cx="8229600" cy="2667000"/>
          </a:xfrm>
        </p:spPr>
        <p:txBody>
          <a:bodyPr>
            <a:normAutofit/>
          </a:bodyPr>
          <a:lstStyle/>
          <a:p>
            <a:pPr>
              <a:spcBef>
                <a:spcPts val="0"/>
              </a:spcBef>
            </a:pPr>
            <a:r>
              <a:rPr lang="en-US" sz="2800" dirty="0" smtClean="0"/>
              <a:t>QR Definition </a:t>
            </a:r>
            <a:r>
              <a:rPr lang="en-US" sz="2000" dirty="0" smtClean="0"/>
              <a:t>(based on Delphi Study and literature)</a:t>
            </a:r>
            <a:endParaRPr lang="en-US" sz="2800" dirty="0" smtClean="0"/>
          </a:p>
          <a:p>
            <a:pPr marL="457200" lvl="1" indent="0">
              <a:spcBef>
                <a:spcPts val="0"/>
              </a:spcBef>
              <a:buNone/>
            </a:pPr>
            <a:r>
              <a:rPr lang="en-US" dirty="0" smtClean="0"/>
              <a:t>Quantitative reasoning is mathematics and statistics applied in real-life, authentic situations that impact an individual’s life as a constructive, concerned, and reflective citizen. QR problems are context dependent, interdisciplinary, open-ended tasks that require critical thinking and the capacity to communicate  a course of action.</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352800"/>
            <a:ext cx="5402263" cy="3200400"/>
          </a:xfrm>
          <a:prstGeom prst="rect">
            <a:avLst/>
          </a:prstGeom>
          <a:noFill/>
        </p:spPr>
      </p:pic>
    </p:spTree>
    <p:extLst>
      <p:ext uri="{BB962C8B-B14F-4D97-AF65-F5344CB8AC3E}">
        <p14:creationId xmlns:p14="http://schemas.microsoft.com/office/powerpoint/2010/main" val="382144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639762"/>
          </a:xfrm>
        </p:spPr>
        <p:txBody>
          <a:bodyPr>
            <a:normAutofit/>
          </a:bodyPr>
          <a:lstStyle/>
          <a:p>
            <a:r>
              <a:rPr lang="en-US" dirty="0" smtClean="0"/>
              <a:t>Theoretical Framework</a:t>
            </a:r>
            <a:endParaRPr lang="en-US" dirty="0"/>
          </a:p>
        </p:txBody>
      </p:sp>
      <p:sp>
        <p:nvSpPr>
          <p:cNvPr id="3" name="Content Placeholder 2"/>
          <p:cNvSpPr>
            <a:spLocks noGrp="1"/>
          </p:cNvSpPr>
          <p:nvPr>
            <p:ph idx="1"/>
          </p:nvPr>
        </p:nvSpPr>
        <p:spPr>
          <a:xfrm>
            <a:off x="312252" y="914400"/>
            <a:ext cx="8229600" cy="2667000"/>
          </a:xfrm>
        </p:spPr>
        <p:txBody>
          <a:bodyPr>
            <a:normAutofit fontScale="92500" lnSpcReduction="20000"/>
          </a:bodyPr>
          <a:lstStyle/>
          <a:p>
            <a:pPr marL="457200" lvl="1" indent="0">
              <a:buNone/>
            </a:pPr>
            <a:r>
              <a:rPr lang="en-US" sz="2600" b="1" dirty="0" smtClean="0"/>
              <a:t>Quantification Act </a:t>
            </a:r>
            <a:r>
              <a:rPr lang="en-US" sz="2600" b="1" dirty="0"/>
              <a:t>(QA): </a:t>
            </a:r>
            <a:r>
              <a:rPr lang="en-US" sz="2400" dirty="0"/>
              <a:t>mathematical process of conceptualizing an object and </a:t>
            </a:r>
            <a:r>
              <a:rPr lang="en-US" sz="2400" dirty="0" smtClean="0"/>
              <a:t>an attribute </a:t>
            </a:r>
            <a:r>
              <a:rPr lang="en-US" sz="2400" dirty="0"/>
              <a:t>of it so that the attribute has a unit measure, and the attribute’s </a:t>
            </a:r>
            <a:r>
              <a:rPr lang="en-US" sz="2400" dirty="0" smtClean="0"/>
              <a:t>measure entails </a:t>
            </a:r>
            <a:r>
              <a:rPr lang="en-US" sz="2400" dirty="0"/>
              <a:t>a proportional relationship (linear, bi-linear, or multi-linear) with its unit</a:t>
            </a:r>
          </a:p>
          <a:p>
            <a:pPr marL="457200" lvl="1" indent="0">
              <a:buNone/>
            </a:pPr>
            <a:r>
              <a:rPr lang="en-US" sz="2600" b="1" dirty="0" smtClean="0"/>
              <a:t>Quantitative </a:t>
            </a:r>
            <a:r>
              <a:rPr lang="en-US" sz="2600" b="1" dirty="0"/>
              <a:t>literacy (QL): </a:t>
            </a:r>
            <a:r>
              <a:rPr lang="en-US" sz="2400" dirty="0"/>
              <a:t>use of fundamental mathematical concepts in </a:t>
            </a:r>
            <a:r>
              <a:rPr lang="en-US" sz="2400" dirty="0" smtClean="0"/>
              <a:t>sophisticated ways</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9723" y="3352800"/>
            <a:ext cx="3987071"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3352800"/>
            <a:ext cx="4953000" cy="2369880"/>
          </a:xfrm>
          <a:prstGeom prst="rect">
            <a:avLst/>
          </a:prstGeom>
          <a:noFill/>
        </p:spPr>
        <p:txBody>
          <a:bodyPr wrap="square" rtlCol="0">
            <a:spAutoFit/>
          </a:bodyPr>
          <a:lstStyle/>
          <a:p>
            <a:pPr lvl="1"/>
            <a:r>
              <a:rPr lang="en-US" sz="2400" b="1" dirty="0"/>
              <a:t>Quantitative interpretation (QI): </a:t>
            </a:r>
            <a:r>
              <a:rPr lang="en-US" sz="2000" dirty="0"/>
              <a:t>ability to use models to make predictions and discover trends, which is central to a person being a citizen scientist</a:t>
            </a:r>
          </a:p>
          <a:p>
            <a:pPr lvl="1"/>
            <a:r>
              <a:rPr lang="en-US" sz="2400" b="1" dirty="0"/>
              <a:t>Quantitative modeling (QM): </a:t>
            </a:r>
            <a:r>
              <a:rPr lang="en-US" sz="2000" dirty="0"/>
              <a:t>ability to create representations to explain a phenomena</a:t>
            </a:r>
          </a:p>
        </p:txBody>
      </p:sp>
    </p:spTree>
    <p:extLst>
      <p:ext uri="{BB962C8B-B14F-4D97-AF65-F5344CB8AC3E}">
        <p14:creationId xmlns:p14="http://schemas.microsoft.com/office/powerpoint/2010/main" val="3256390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Framework</a:t>
            </a:r>
            <a:endParaRPr lang="en-US" dirty="0"/>
          </a:p>
        </p:txBody>
      </p:sp>
      <p:sp>
        <p:nvSpPr>
          <p:cNvPr id="3" name="Content Placeholder 2"/>
          <p:cNvSpPr>
            <a:spLocks noGrp="1"/>
          </p:cNvSpPr>
          <p:nvPr>
            <p:ph idx="1"/>
          </p:nvPr>
        </p:nvSpPr>
        <p:spPr>
          <a:xfrm>
            <a:off x="457200" y="1600201"/>
            <a:ext cx="8229600" cy="4191000"/>
          </a:xfrm>
        </p:spPr>
        <p:txBody>
          <a:bodyPr>
            <a:normAutofit lnSpcReduction="10000"/>
          </a:bodyPr>
          <a:lstStyle/>
          <a:p>
            <a:r>
              <a:rPr lang="en-US" dirty="0" smtClean="0"/>
              <a:t>Learning progressions are central to the theoretical framework</a:t>
            </a:r>
          </a:p>
          <a:p>
            <a:pPr lvl="1"/>
            <a:r>
              <a:rPr lang="en-US" dirty="0" err="1" smtClean="0"/>
              <a:t>Duschl</a:t>
            </a:r>
            <a:r>
              <a:rPr lang="en-US" dirty="0" smtClean="0"/>
              <a:t> (2007) </a:t>
            </a:r>
            <a:r>
              <a:rPr lang="en-US" dirty="0"/>
              <a:t>learning and </a:t>
            </a:r>
            <a:r>
              <a:rPr lang="en-US" dirty="0" smtClean="0"/>
              <a:t>curriculum designs should be </a:t>
            </a:r>
            <a:r>
              <a:rPr lang="en-US" dirty="0"/>
              <a:t>organized around learning progressions as a means of supporting learners</a:t>
            </a:r>
            <a:r>
              <a:rPr lang="en-US" dirty="0" smtClean="0"/>
              <a:t>’ development </a:t>
            </a:r>
            <a:r>
              <a:rPr lang="en-US" dirty="0"/>
              <a:t>toward attaining the four proficiencies in </a:t>
            </a:r>
            <a:r>
              <a:rPr lang="en-US" dirty="0" smtClean="0"/>
              <a:t>science (know, use and interpret scientific explanations of the natural world; generate and evaluate scientific evidence and explanations; understand the nature and development of scientific knowledge; participate productively in scientific practices and discourse)</a:t>
            </a:r>
          </a:p>
          <a:p>
            <a:pPr lvl="1"/>
            <a:r>
              <a:rPr lang="en-US" dirty="0" smtClean="0"/>
              <a:t>Corcoran</a:t>
            </a:r>
            <a:r>
              <a:rPr lang="en-US" dirty="0"/>
              <a:t>, Mosher, &amp; </a:t>
            </a:r>
            <a:r>
              <a:rPr lang="en-US" dirty="0" err="1" smtClean="0"/>
              <a:t>Rogat</a:t>
            </a:r>
            <a:r>
              <a:rPr lang="en-US" dirty="0" smtClean="0"/>
              <a:t> (2009</a:t>
            </a:r>
            <a:r>
              <a:rPr lang="en-US" dirty="0"/>
              <a:t>) </a:t>
            </a:r>
            <a:r>
              <a:rPr lang="en-US" dirty="0" smtClean="0"/>
              <a:t>identified learning </a:t>
            </a:r>
            <a:r>
              <a:rPr lang="en-US" dirty="0"/>
              <a:t>progressions as a promising model that can advance effective </a:t>
            </a:r>
            <a:r>
              <a:rPr lang="en-US" dirty="0" smtClean="0"/>
              <a:t>adaptive instruction </a:t>
            </a:r>
            <a:r>
              <a:rPr lang="en-US" dirty="0"/>
              <a:t>teaching techniques and thereby change the norms of practice </a:t>
            </a:r>
            <a:r>
              <a:rPr lang="en-US" dirty="0" smtClean="0"/>
              <a:t>in schools</a:t>
            </a:r>
            <a:endParaRPr lang="en-US" dirty="0"/>
          </a:p>
        </p:txBody>
      </p:sp>
    </p:spTree>
    <p:extLst>
      <p:ext uri="{BB962C8B-B14F-4D97-AF65-F5344CB8AC3E}">
        <p14:creationId xmlns:p14="http://schemas.microsoft.com/office/powerpoint/2010/main" val="42916322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TM04033919[[fn=Circuit]]</Template>
  <TotalTime>612</TotalTime>
  <Words>3993</Words>
  <Application>Microsoft Office PowerPoint</Application>
  <PresentationFormat>On-screen Show (4:3)</PresentationFormat>
  <Paragraphs>490</Paragraphs>
  <Slides>62</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Arial Black</vt:lpstr>
      <vt:lpstr>Calibri</vt:lpstr>
      <vt:lpstr>Times New Roman</vt:lpstr>
      <vt:lpstr>Trebuchet MS</vt:lpstr>
      <vt:lpstr>Tw Cen MT</vt:lpstr>
      <vt:lpstr>Circuit</vt:lpstr>
      <vt:lpstr>Quantitative Reasoning: Interdisciplinary STEM 21st Century Reasoning Modality HHMI/BioQUEST/QUBES Workshop June 13-20, 2015</vt:lpstr>
      <vt:lpstr>How did a math Guy like me end up in a biology place like this?</vt:lpstr>
      <vt:lpstr>NSF Pathways project</vt:lpstr>
      <vt:lpstr>PowerPoint Presentation</vt:lpstr>
      <vt:lpstr>Why a learning progression for QR?</vt:lpstr>
      <vt:lpstr>Pathways QR Task Development</vt:lpstr>
      <vt:lpstr>Theoretical Framework</vt:lpstr>
      <vt:lpstr>Theoretical Framework</vt:lpstr>
      <vt:lpstr>Theoretical Framework</vt:lpstr>
      <vt:lpstr>Research Goals and Questions</vt:lpstr>
      <vt:lpstr>Methods</vt:lpstr>
      <vt:lpstr>PowerPoint Presentation</vt:lpstr>
      <vt:lpstr>Methods</vt:lpstr>
      <vt:lpstr>Pathways QI Task Development</vt:lpstr>
      <vt:lpstr>Pathways QI Task</vt:lpstr>
      <vt:lpstr>Pathways QI Task</vt:lpstr>
      <vt:lpstr>PowerPoint Presentation</vt:lpstr>
      <vt:lpstr>Results - Interviews</vt:lpstr>
      <vt:lpstr>Results - Interviews</vt:lpstr>
      <vt:lpstr>Results - Interviews</vt:lpstr>
      <vt:lpstr>Results Assessment</vt:lpstr>
      <vt:lpstr>Rasch Analysis of Task</vt:lpstr>
      <vt:lpstr>Rasch Analysis of Task</vt:lpstr>
      <vt:lpstr>Rasch Ruler: QR Biodiversity</vt:lpstr>
      <vt:lpstr>Scale Variable</vt:lpstr>
      <vt:lpstr>Elements Variable</vt:lpstr>
      <vt:lpstr>Rasch Analysis of Task</vt:lpstr>
      <vt:lpstr>Rasch Analysis of Task</vt:lpstr>
      <vt:lpstr>Discussion</vt:lpstr>
      <vt:lpstr>Discussion</vt:lpstr>
      <vt:lpstr>Revised QI – Micro Scale</vt:lpstr>
      <vt:lpstr>Trend Questions</vt:lpstr>
      <vt:lpstr>Revised QI - Landscape</vt:lpstr>
      <vt:lpstr>PowerPoint Presentation</vt:lpstr>
      <vt:lpstr>Translation Questions</vt:lpstr>
      <vt:lpstr>PowerPoint Presentation</vt:lpstr>
      <vt:lpstr>PowerPoint Presentation</vt:lpstr>
      <vt:lpstr>PowerPoint Presentation</vt:lpstr>
      <vt:lpstr>PowerPoint Presentation</vt:lpstr>
      <vt:lpstr>   </vt:lpstr>
      <vt:lpstr>Real STEM  Real STEM Scale-Up </vt:lpstr>
      <vt:lpstr>Real STEM Team</vt:lpstr>
      <vt:lpstr>Real STEM partner Schools</vt:lpstr>
      <vt:lpstr>What are our proposed outcomes?</vt:lpstr>
      <vt:lpstr>Let’s get started…..                          Setting the stage…..                                   Is there a critical need for Real World, Authentic STEM Learning?</vt:lpstr>
      <vt:lpstr>Tenets of the Grant</vt:lpstr>
      <vt:lpstr>PowerPoint Presentation</vt:lpstr>
      <vt:lpstr>Let’s start with our                           “Place”</vt:lpstr>
      <vt:lpstr>Why Problem-Based Education?”</vt:lpstr>
      <vt:lpstr>“Problems” in my “Place?” </vt:lpstr>
      <vt:lpstr>Source of Problems</vt:lpstr>
      <vt:lpstr>Source of Problems</vt:lpstr>
      <vt:lpstr>Source of Problems</vt:lpstr>
      <vt:lpstr>Who can help identify “Problems” in my “Place?”</vt:lpstr>
      <vt:lpstr>21st Century STEM Reasoning Modalities</vt:lpstr>
      <vt:lpstr>PowerPoint Presentation</vt:lpstr>
      <vt:lpstr>Scientific Reasoning and Model-Based Reasoning</vt:lpstr>
      <vt:lpstr>Engineering Design</vt:lpstr>
      <vt:lpstr>Quantitative Reasoning</vt:lpstr>
      <vt:lpstr>Soooo..…What are we doing?</vt:lpstr>
      <vt:lpstr>Real STEM Professional Development and Task Development </vt:lpstr>
      <vt:lpstr>Thank you   Robert Mayes  rmayes@georgiasouthern.edu </vt:lpstr>
    </vt:vector>
  </TitlesOfParts>
  <Company>Georgia Southern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Quantitative Reasoning in Environmental Science</dc:title>
  <dc:creator>Robert Mayes</dc:creator>
  <cp:lastModifiedBy>Robert Mayes</cp:lastModifiedBy>
  <cp:revision>89</cp:revision>
  <cp:lastPrinted>2013-09-13T12:16:03Z</cp:lastPrinted>
  <dcterms:created xsi:type="dcterms:W3CDTF">2013-07-18T13:14:22Z</dcterms:created>
  <dcterms:modified xsi:type="dcterms:W3CDTF">2015-06-14T15:11:02Z</dcterms:modified>
</cp:coreProperties>
</file>