
<file path=[Content_Types].xml><?xml version="1.0" encoding="utf-8"?>
<Types xmlns="http://schemas.openxmlformats.org/package/2006/content-types">
  <Default Extension="emf" ContentType="image/x-emf"/>
  <Default Extension="img"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68" r:id="rId3"/>
    <p:sldId id="266" r:id="rId4"/>
    <p:sldId id="265" r:id="rId5"/>
    <p:sldId id="267" r:id="rId6"/>
    <p:sldId id="269" r:id="rId7"/>
    <p:sldId id="270" r:id="rId8"/>
    <p:sldId id="271" r:id="rId9"/>
    <p:sldId id="272" r:id="rId10"/>
    <p:sldId id="273" r:id="rId11"/>
    <p:sldId id="274" r:id="rId12"/>
    <p:sldId id="275" r:id="rId13"/>
    <p:sldId id="276"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38886-32AE-42B1-A531-C7E657DCC277}"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EB451-60F4-4326-B600-462C7D02BDE0}" type="slidenum">
              <a:rPr lang="en-US" smtClean="0"/>
              <a:t>‹#›</a:t>
            </a:fld>
            <a:endParaRPr lang="en-US"/>
          </a:p>
        </p:txBody>
      </p:sp>
    </p:spTree>
    <p:extLst>
      <p:ext uri="{BB962C8B-B14F-4D97-AF65-F5344CB8AC3E}">
        <p14:creationId xmlns:p14="http://schemas.microsoft.com/office/powerpoint/2010/main" val="346937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E394-0B96-42F2-A176-DCDF84B2D0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C45F79-1918-483B-881B-A6D3FF34D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FA5875-39B3-400B-A8E9-46EEC6B9BF08}"/>
              </a:ext>
            </a:extLst>
          </p:cNvPr>
          <p:cNvSpPr>
            <a:spLocks noGrp="1"/>
          </p:cNvSpPr>
          <p:nvPr>
            <p:ph type="dt" sz="half" idx="10"/>
          </p:nvPr>
        </p:nvSpPr>
        <p:spPr/>
        <p:txBody>
          <a:bodyPr/>
          <a:lstStyle/>
          <a:p>
            <a:fld id="{205D42F6-1E37-40AA-AA44-166C272E14DB}" type="datetimeFigureOut">
              <a:rPr lang="en-US" smtClean="0"/>
              <a:t>5/24/2022</a:t>
            </a:fld>
            <a:endParaRPr lang="en-US"/>
          </a:p>
        </p:txBody>
      </p:sp>
      <p:sp>
        <p:nvSpPr>
          <p:cNvPr id="5" name="Footer Placeholder 4">
            <a:extLst>
              <a:ext uri="{FF2B5EF4-FFF2-40B4-BE49-F238E27FC236}">
                <a16:creationId xmlns:a16="http://schemas.microsoft.com/office/drawing/2014/main" id="{A289D2AD-E064-49CA-9A2A-E6181708F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51A5B-2594-4FB4-AF7F-C7C9C677CD0C}"/>
              </a:ext>
            </a:extLst>
          </p:cNvPr>
          <p:cNvSpPr>
            <a:spLocks noGrp="1"/>
          </p:cNvSpPr>
          <p:nvPr>
            <p:ph type="sldNum" sz="quarter" idx="12"/>
          </p:nvPr>
        </p:nvSpPr>
        <p:spPr/>
        <p:txBody>
          <a:bodyPr/>
          <a:lstStyle/>
          <a:p>
            <a:fld id="{768119C5-0C9B-4B85-9B31-A55CB8FE31E5}" type="slidenum">
              <a:rPr lang="en-US" smtClean="0"/>
              <a:t>‹#›</a:t>
            </a:fld>
            <a:endParaRPr lang="en-US"/>
          </a:p>
        </p:txBody>
      </p:sp>
    </p:spTree>
    <p:extLst>
      <p:ext uri="{BB962C8B-B14F-4D97-AF65-F5344CB8AC3E}">
        <p14:creationId xmlns:p14="http://schemas.microsoft.com/office/powerpoint/2010/main" val="342286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C783-03DC-4C87-88BC-D4CDD48C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ADD31-E895-4422-82BD-0713342785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B5665-921F-4B91-BD88-6867AEA690D0}"/>
              </a:ext>
            </a:extLst>
          </p:cNvPr>
          <p:cNvSpPr>
            <a:spLocks noGrp="1"/>
          </p:cNvSpPr>
          <p:nvPr>
            <p:ph type="dt" sz="half" idx="10"/>
          </p:nvPr>
        </p:nvSpPr>
        <p:spPr/>
        <p:txBody>
          <a:bodyPr/>
          <a:lstStyle/>
          <a:p>
            <a:fld id="{205D42F6-1E37-40AA-AA44-166C272E14DB}" type="datetimeFigureOut">
              <a:rPr lang="en-US" smtClean="0"/>
              <a:t>5/24/2022</a:t>
            </a:fld>
            <a:endParaRPr lang="en-US"/>
          </a:p>
        </p:txBody>
      </p:sp>
      <p:sp>
        <p:nvSpPr>
          <p:cNvPr id="5" name="Footer Placeholder 4">
            <a:extLst>
              <a:ext uri="{FF2B5EF4-FFF2-40B4-BE49-F238E27FC236}">
                <a16:creationId xmlns:a16="http://schemas.microsoft.com/office/drawing/2014/main" id="{32F04C0A-E6E1-4DD1-869C-DA7BED2B4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E8633-0663-43FE-BE01-A1A277CA7C0D}"/>
              </a:ext>
            </a:extLst>
          </p:cNvPr>
          <p:cNvSpPr>
            <a:spLocks noGrp="1"/>
          </p:cNvSpPr>
          <p:nvPr>
            <p:ph type="sldNum" sz="quarter" idx="12"/>
          </p:nvPr>
        </p:nvSpPr>
        <p:spPr/>
        <p:txBody>
          <a:bodyPr/>
          <a:lstStyle/>
          <a:p>
            <a:fld id="{768119C5-0C9B-4B85-9B31-A55CB8FE31E5}" type="slidenum">
              <a:rPr lang="en-US" smtClean="0"/>
              <a:t>‹#›</a:t>
            </a:fld>
            <a:endParaRPr lang="en-US"/>
          </a:p>
        </p:txBody>
      </p:sp>
    </p:spTree>
    <p:extLst>
      <p:ext uri="{BB962C8B-B14F-4D97-AF65-F5344CB8AC3E}">
        <p14:creationId xmlns:p14="http://schemas.microsoft.com/office/powerpoint/2010/main" val="94777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BC0448-33E0-4DF5-9723-AD56B08DF6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827DC0-F5F7-4912-8681-0C9CA51B83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C3F784-9C85-4058-8ED0-17021772EAFA}"/>
              </a:ext>
            </a:extLst>
          </p:cNvPr>
          <p:cNvSpPr>
            <a:spLocks noGrp="1"/>
          </p:cNvSpPr>
          <p:nvPr>
            <p:ph type="dt" sz="half" idx="10"/>
          </p:nvPr>
        </p:nvSpPr>
        <p:spPr/>
        <p:txBody>
          <a:bodyPr/>
          <a:lstStyle/>
          <a:p>
            <a:fld id="{205D42F6-1E37-40AA-AA44-166C272E14DB}" type="datetimeFigureOut">
              <a:rPr lang="en-US" smtClean="0"/>
              <a:t>5/24/2022</a:t>
            </a:fld>
            <a:endParaRPr lang="en-US"/>
          </a:p>
        </p:txBody>
      </p:sp>
      <p:sp>
        <p:nvSpPr>
          <p:cNvPr id="5" name="Footer Placeholder 4">
            <a:extLst>
              <a:ext uri="{FF2B5EF4-FFF2-40B4-BE49-F238E27FC236}">
                <a16:creationId xmlns:a16="http://schemas.microsoft.com/office/drawing/2014/main" id="{5470D31D-6063-446F-A439-3CDFB473D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0136A-9884-40C6-9718-9AF0297BDC78}"/>
              </a:ext>
            </a:extLst>
          </p:cNvPr>
          <p:cNvSpPr>
            <a:spLocks noGrp="1"/>
          </p:cNvSpPr>
          <p:nvPr>
            <p:ph type="sldNum" sz="quarter" idx="12"/>
          </p:nvPr>
        </p:nvSpPr>
        <p:spPr/>
        <p:txBody>
          <a:bodyPr/>
          <a:lstStyle/>
          <a:p>
            <a:fld id="{768119C5-0C9B-4B85-9B31-A55CB8FE31E5}" type="slidenum">
              <a:rPr lang="en-US" smtClean="0"/>
              <a:t>‹#›</a:t>
            </a:fld>
            <a:endParaRPr lang="en-US"/>
          </a:p>
        </p:txBody>
      </p:sp>
    </p:spTree>
    <p:extLst>
      <p:ext uri="{BB962C8B-B14F-4D97-AF65-F5344CB8AC3E}">
        <p14:creationId xmlns:p14="http://schemas.microsoft.com/office/powerpoint/2010/main" val="52393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EA6B-BD9A-4591-BF90-9B3B2B83D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DD6668-7A10-425A-810B-FC71F4CCB9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A8DFF-66AB-4158-AD9F-414AC0939E56}"/>
              </a:ext>
            </a:extLst>
          </p:cNvPr>
          <p:cNvSpPr>
            <a:spLocks noGrp="1"/>
          </p:cNvSpPr>
          <p:nvPr>
            <p:ph type="dt" sz="half" idx="10"/>
          </p:nvPr>
        </p:nvSpPr>
        <p:spPr/>
        <p:txBody>
          <a:bodyPr/>
          <a:lstStyle/>
          <a:p>
            <a:fld id="{205D42F6-1E37-40AA-AA44-166C272E14DB}" type="datetimeFigureOut">
              <a:rPr lang="en-US" smtClean="0"/>
              <a:t>5/24/2022</a:t>
            </a:fld>
            <a:endParaRPr lang="en-US"/>
          </a:p>
        </p:txBody>
      </p:sp>
      <p:sp>
        <p:nvSpPr>
          <p:cNvPr id="5" name="Footer Placeholder 4">
            <a:extLst>
              <a:ext uri="{FF2B5EF4-FFF2-40B4-BE49-F238E27FC236}">
                <a16:creationId xmlns:a16="http://schemas.microsoft.com/office/drawing/2014/main" id="{7D33AF08-0784-4AE7-89EA-9BA4FACD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B9369-4558-4EDA-AC04-ED63C7B22734}"/>
              </a:ext>
            </a:extLst>
          </p:cNvPr>
          <p:cNvSpPr>
            <a:spLocks noGrp="1"/>
          </p:cNvSpPr>
          <p:nvPr>
            <p:ph type="sldNum" sz="quarter" idx="12"/>
          </p:nvPr>
        </p:nvSpPr>
        <p:spPr/>
        <p:txBody>
          <a:bodyPr/>
          <a:lstStyle/>
          <a:p>
            <a:fld id="{768119C5-0C9B-4B85-9B31-A55CB8FE31E5}" type="slidenum">
              <a:rPr lang="en-US" smtClean="0"/>
              <a:t>‹#›</a:t>
            </a:fld>
            <a:endParaRPr lang="en-US"/>
          </a:p>
        </p:txBody>
      </p:sp>
    </p:spTree>
    <p:extLst>
      <p:ext uri="{BB962C8B-B14F-4D97-AF65-F5344CB8AC3E}">
        <p14:creationId xmlns:p14="http://schemas.microsoft.com/office/powerpoint/2010/main" val="244092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8309-A3F6-4FFA-8DD4-FBBF0FD09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9B0429-4663-420B-BE03-16A631B2DD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B8F785-5F1B-4153-91F3-4DDCF15CAEA4}"/>
              </a:ext>
            </a:extLst>
          </p:cNvPr>
          <p:cNvSpPr>
            <a:spLocks noGrp="1"/>
          </p:cNvSpPr>
          <p:nvPr>
            <p:ph type="dt" sz="half" idx="10"/>
          </p:nvPr>
        </p:nvSpPr>
        <p:spPr/>
        <p:txBody>
          <a:bodyPr/>
          <a:lstStyle/>
          <a:p>
            <a:fld id="{205D42F6-1E37-40AA-AA44-166C272E14DB}" type="datetimeFigureOut">
              <a:rPr lang="en-US" smtClean="0"/>
              <a:t>5/24/2022</a:t>
            </a:fld>
            <a:endParaRPr lang="en-US"/>
          </a:p>
        </p:txBody>
      </p:sp>
      <p:sp>
        <p:nvSpPr>
          <p:cNvPr id="5" name="Footer Placeholder 4">
            <a:extLst>
              <a:ext uri="{FF2B5EF4-FFF2-40B4-BE49-F238E27FC236}">
                <a16:creationId xmlns:a16="http://schemas.microsoft.com/office/drawing/2014/main" id="{9543BE32-DB09-4658-B59A-4BD105A23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8ADF9-6DD8-418B-850E-C23C612CE89B}"/>
              </a:ext>
            </a:extLst>
          </p:cNvPr>
          <p:cNvSpPr>
            <a:spLocks noGrp="1"/>
          </p:cNvSpPr>
          <p:nvPr>
            <p:ph type="sldNum" sz="quarter" idx="12"/>
          </p:nvPr>
        </p:nvSpPr>
        <p:spPr/>
        <p:txBody>
          <a:bodyPr/>
          <a:lstStyle/>
          <a:p>
            <a:fld id="{768119C5-0C9B-4B85-9B31-A55CB8FE31E5}" type="slidenum">
              <a:rPr lang="en-US" smtClean="0"/>
              <a:t>‹#›</a:t>
            </a:fld>
            <a:endParaRPr lang="en-US"/>
          </a:p>
        </p:txBody>
      </p:sp>
    </p:spTree>
    <p:extLst>
      <p:ext uri="{BB962C8B-B14F-4D97-AF65-F5344CB8AC3E}">
        <p14:creationId xmlns:p14="http://schemas.microsoft.com/office/powerpoint/2010/main" val="21866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62435-1CCE-488A-A5B8-B54BB011FE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8FA2E-A2BC-47C3-82CF-D6C82C019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D3DF4E-EAC5-4C36-A5AC-5635BFAE91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FD7F1A-358D-4CD1-8710-BF093B2A58C1}"/>
              </a:ext>
            </a:extLst>
          </p:cNvPr>
          <p:cNvSpPr>
            <a:spLocks noGrp="1"/>
          </p:cNvSpPr>
          <p:nvPr>
            <p:ph type="dt" sz="half" idx="10"/>
          </p:nvPr>
        </p:nvSpPr>
        <p:spPr/>
        <p:txBody>
          <a:bodyPr/>
          <a:lstStyle/>
          <a:p>
            <a:fld id="{205D42F6-1E37-40AA-AA44-166C272E14DB}" type="datetimeFigureOut">
              <a:rPr lang="en-US" smtClean="0"/>
              <a:t>5/24/2022</a:t>
            </a:fld>
            <a:endParaRPr lang="en-US"/>
          </a:p>
        </p:txBody>
      </p:sp>
      <p:sp>
        <p:nvSpPr>
          <p:cNvPr id="6" name="Footer Placeholder 5">
            <a:extLst>
              <a:ext uri="{FF2B5EF4-FFF2-40B4-BE49-F238E27FC236}">
                <a16:creationId xmlns:a16="http://schemas.microsoft.com/office/drawing/2014/main" id="{BE1F8AEA-83E8-4E5B-99D2-F216D7EE8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C3FFC-D111-4D01-BCBA-6717455CE865}"/>
              </a:ext>
            </a:extLst>
          </p:cNvPr>
          <p:cNvSpPr>
            <a:spLocks noGrp="1"/>
          </p:cNvSpPr>
          <p:nvPr>
            <p:ph type="sldNum" sz="quarter" idx="12"/>
          </p:nvPr>
        </p:nvSpPr>
        <p:spPr/>
        <p:txBody>
          <a:bodyPr/>
          <a:lstStyle/>
          <a:p>
            <a:fld id="{768119C5-0C9B-4B85-9B31-A55CB8FE31E5}" type="slidenum">
              <a:rPr lang="en-US" smtClean="0"/>
              <a:t>‹#›</a:t>
            </a:fld>
            <a:endParaRPr lang="en-US"/>
          </a:p>
        </p:txBody>
      </p:sp>
    </p:spTree>
    <p:extLst>
      <p:ext uri="{BB962C8B-B14F-4D97-AF65-F5344CB8AC3E}">
        <p14:creationId xmlns:p14="http://schemas.microsoft.com/office/powerpoint/2010/main" val="395335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22D3-06E4-4722-AF86-A8974AB7F2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B6C5E1-59B0-4877-ADDE-EBB9EF0F8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093053-3FD2-4B3B-B454-D4C97C7408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E6BDE5-2722-4F15-92EB-0C59576DB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591BB9-D1D3-4B96-AE5C-A7576CD53E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0AF3D0-65C7-427D-957B-FDECD9359C88}"/>
              </a:ext>
            </a:extLst>
          </p:cNvPr>
          <p:cNvSpPr>
            <a:spLocks noGrp="1"/>
          </p:cNvSpPr>
          <p:nvPr>
            <p:ph type="dt" sz="half" idx="10"/>
          </p:nvPr>
        </p:nvSpPr>
        <p:spPr/>
        <p:txBody>
          <a:bodyPr/>
          <a:lstStyle/>
          <a:p>
            <a:fld id="{205D42F6-1E37-40AA-AA44-166C272E14DB}" type="datetimeFigureOut">
              <a:rPr lang="en-US" smtClean="0"/>
              <a:t>5/24/2022</a:t>
            </a:fld>
            <a:endParaRPr lang="en-US"/>
          </a:p>
        </p:txBody>
      </p:sp>
      <p:sp>
        <p:nvSpPr>
          <p:cNvPr id="8" name="Footer Placeholder 7">
            <a:extLst>
              <a:ext uri="{FF2B5EF4-FFF2-40B4-BE49-F238E27FC236}">
                <a16:creationId xmlns:a16="http://schemas.microsoft.com/office/drawing/2014/main" id="{B18B6C9A-E67D-4F8B-B8A8-C54277E6F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F29BDA-060F-42B2-9406-ACB459F502A6}"/>
              </a:ext>
            </a:extLst>
          </p:cNvPr>
          <p:cNvSpPr>
            <a:spLocks noGrp="1"/>
          </p:cNvSpPr>
          <p:nvPr>
            <p:ph type="sldNum" sz="quarter" idx="12"/>
          </p:nvPr>
        </p:nvSpPr>
        <p:spPr/>
        <p:txBody>
          <a:bodyPr/>
          <a:lstStyle/>
          <a:p>
            <a:fld id="{768119C5-0C9B-4B85-9B31-A55CB8FE31E5}" type="slidenum">
              <a:rPr lang="en-US" smtClean="0"/>
              <a:t>‹#›</a:t>
            </a:fld>
            <a:endParaRPr lang="en-US"/>
          </a:p>
        </p:txBody>
      </p:sp>
    </p:spTree>
    <p:extLst>
      <p:ext uri="{BB962C8B-B14F-4D97-AF65-F5344CB8AC3E}">
        <p14:creationId xmlns:p14="http://schemas.microsoft.com/office/powerpoint/2010/main" val="96219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E7D2-1CF6-47E0-BD33-3EE677DFCF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8B35F-B9C7-4AD2-A18A-7B1FC8E167CE}"/>
              </a:ext>
            </a:extLst>
          </p:cNvPr>
          <p:cNvSpPr>
            <a:spLocks noGrp="1"/>
          </p:cNvSpPr>
          <p:nvPr>
            <p:ph type="dt" sz="half" idx="10"/>
          </p:nvPr>
        </p:nvSpPr>
        <p:spPr/>
        <p:txBody>
          <a:bodyPr/>
          <a:lstStyle/>
          <a:p>
            <a:fld id="{205D42F6-1E37-40AA-AA44-166C272E14DB}" type="datetimeFigureOut">
              <a:rPr lang="en-US" smtClean="0"/>
              <a:t>5/24/2022</a:t>
            </a:fld>
            <a:endParaRPr lang="en-US"/>
          </a:p>
        </p:txBody>
      </p:sp>
      <p:sp>
        <p:nvSpPr>
          <p:cNvPr id="4" name="Footer Placeholder 3">
            <a:extLst>
              <a:ext uri="{FF2B5EF4-FFF2-40B4-BE49-F238E27FC236}">
                <a16:creationId xmlns:a16="http://schemas.microsoft.com/office/drawing/2014/main" id="{F7D306BA-C5CA-4162-A26D-D5ECF56F1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8573F5-A230-4264-A9BF-8741EFCAE708}"/>
              </a:ext>
            </a:extLst>
          </p:cNvPr>
          <p:cNvSpPr>
            <a:spLocks noGrp="1"/>
          </p:cNvSpPr>
          <p:nvPr>
            <p:ph type="sldNum" sz="quarter" idx="12"/>
          </p:nvPr>
        </p:nvSpPr>
        <p:spPr/>
        <p:txBody>
          <a:bodyPr/>
          <a:lstStyle/>
          <a:p>
            <a:fld id="{768119C5-0C9B-4B85-9B31-A55CB8FE31E5}" type="slidenum">
              <a:rPr lang="en-US" smtClean="0"/>
              <a:t>‹#›</a:t>
            </a:fld>
            <a:endParaRPr lang="en-US"/>
          </a:p>
        </p:txBody>
      </p:sp>
    </p:spTree>
    <p:extLst>
      <p:ext uri="{BB962C8B-B14F-4D97-AF65-F5344CB8AC3E}">
        <p14:creationId xmlns:p14="http://schemas.microsoft.com/office/powerpoint/2010/main" val="107350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6901C6-DE50-4325-99C2-358426ECCA7C}"/>
              </a:ext>
            </a:extLst>
          </p:cNvPr>
          <p:cNvSpPr>
            <a:spLocks noGrp="1"/>
          </p:cNvSpPr>
          <p:nvPr>
            <p:ph type="dt" sz="half" idx="10"/>
          </p:nvPr>
        </p:nvSpPr>
        <p:spPr/>
        <p:txBody>
          <a:bodyPr/>
          <a:lstStyle/>
          <a:p>
            <a:fld id="{205D42F6-1E37-40AA-AA44-166C272E14DB}" type="datetimeFigureOut">
              <a:rPr lang="en-US" smtClean="0"/>
              <a:t>5/24/2022</a:t>
            </a:fld>
            <a:endParaRPr lang="en-US"/>
          </a:p>
        </p:txBody>
      </p:sp>
      <p:sp>
        <p:nvSpPr>
          <p:cNvPr id="3" name="Footer Placeholder 2">
            <a:extLst>
              <a:ext uri="{FF2B5EF4-FFF2-40B4-BE49-F238E27FC236}">
                <a16:creationId xmlns:a16="http://schemas.microsoft.com/office/drawing/2014/main" id="{59C258E9-79D6-4255-B23D-040241CF80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A12F96-804C-4726-8BA1-803CDBA34F70}"/>
              </a:ext>
            </a:extLst>
          </p:cNvPr>
          <p:cNvSpPr>
            <a:spLocks noGrp="1"/>
          </p:cNvSpPr>
          <p:nvPr>
            <p:ph type="sldNum" sz="quarter" idx="12"/>
          </p:nvPr>
        </p:nvSpPr>
        <p:spPr/>
        <p:txBody>
          <a:bodyPr/>
          <a:lstStyle/>
          <a:p>
            <a:fld id="{768119C5-0C9B-4B85-9B31-A55CB8FE31E5}" type="slidenum">
              <a:rPr lang="en-US" smtClean="0"/>
              <a:t>‹#›</a:t>
            </a:fld>
            <a:endParaRPr lang="en-US"/>
          </a:p>
        </p:txBody>
      </p:sp>
    </p:spTree>
    <p:extLst>
      <p:ext uri="{BB962C8B-B14F-4D97-AF65-F5344CB8AC3E}">
        <p14:creationId xmlns:p14="http://schemas.microsoft.com/office/powerpoint/2010/main" val="112912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7DB1-9859-43C5-875D-18CBF4A461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5C8315-4E99-43DE-91AB-CC7D0F612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D9C750-CB0E-4047-8797-EE5429044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8F9EF-5C28-4DE7-8E2E-45BC3E2AAB9F}"/>
              </a:ext>
            </a:extLst>
          </p:cNvPr>
          <p:cNvSpPr>
            <a:spLocks noGrp="1"/>
          </p:cNvSpPr>
          <p:nvPr>
            <p:ph type="dt" sz="half" idx="10"/>
          </p:nvPr>
        </p:nvSpPr>
        <p:spPr/>
        <p:txBody>
          <a:bodyPr/>
          <a:lstStyle/>
          <a:p>
            <a:fld id="{205D42F6-1E37-40AA-AA44-166C272E14DB}" type="datetimeFigureOut">
              <a:rPr lang="en-US" smtClean="0"/>
              <a:t>5/24/2022</a:t>
            </a:fld>
            <a:endParaRPr lang="en-US"/>
          </a:p>
        </p:txBody>
      </p:sp>
      <p:sp>
        <p:nvSpPr>
          <p:cNvPr id="6" name="Footer Placeholder 5">
            <a:extLst>
              <a:ext uri="{FF2B5EF4-FFF2-40B4-BE49-F238E27FC236}">
                <a16:creationId xmlns:a16="http://schemas.microsoft.com/office/drawing/2014/main" id="{6F3B6102-1605-4240-8B32-9C2954655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B7744-4CB1-4550-8037-6070943061DE}"/>
              </a:ext>
            </a:extLst>
          </p:cNvPr>
          <p:cNvSpPr>
            <a:spLocks noGrp="1"/>
          </p:cNvSpPr>
          <p:nvPr>
            <p:ph type="sldNum" sz="quarter" idx="12"/>
          </p:nvPr>
        </p:nvSpPr>
        <p:spPr/>
        <p:txBody>
          <a:bodyPr/>
          <a:lstStyle/>
          <a:p>
            <a:fld id="{768119C5-0C9B-4B85-9B31-A55CB8FE31E5}" type="slidenum">
              <a:rPr lang="en-US" smtClean="0"/>
              <a:t>‹#›</a:t>
            </a:fld>
            <a:endParaRPr lang="en-US"/>
          </a:p>
        </p:txBody>
      </p:sp>
    </p:spTree>
    <p:extLst>
      <p:ext uri="{BB962C8B-B14F-4D97-AF65-F5344CB8AC3E}">
        <p14:creationId xmlns:p14="http://schemas.microsoft.com/office/powerpoint/2010/main" val="329079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9EAE-D088-49A8-A9F1-48FBF10620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7E4462-653E-4EC6-88CD-EDF14EC45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6A9162-E8E7-4F7F-981D-7D9FB7A88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8C5B9-65AB-4D74-B1AD-700869FF4A8D}"/>
              </a:ext>
            </a:extLst>
          </p:cNvPr>
          <p:cNvSpPr>
            <a:spLocks noGrp="1"/>
          </p:cNvSpPr>
          <p:nvPr>
            <p:ph type="dt" sz="half" idx="10"/>
          </p:nvPr>
        </p:nvSpPr>
        <p:spPr/>
        <p:txBody>
          <a:bodyPr/>
          <a:lstStyle/>
          <a:p>
            <a:fld id="{205D42F6-1E37-40AA-AA44-166C272E14DB}" type="datetimeFigureOut">
              <a:rPr lang="en-US" smtClean="0"/>
              <a:t>5/24/2022</a:t>
            </a:fld>
            <a:endParaRPr lang="en-US"/>
          </a:p>
        </p:txBody>
      </p:sp>
      <p:sp>
        <p:nvSpPr>
          <p:cNvPr id="6" name="Footer Placeholder 5">
            <a:extLst>
              <a:ext uri="{FF2B5EF4-FFF2-40B4-BE49-F238E27FC236}">
                <a16:creationId xmlns:a16="http://schemas.microsoft.com/office/drawing/2014/main" id="{C3E9A2DF-8423-4B6E-AFFD-C57734CD7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310142-5DD3-4A7F-8818-8CCCC757507A}"/>
              </a:ext>
            </a:extLst>
          </p:cNvPr>
          <p:cNvSpPr>
            <a:spLocks noGrp="1"/>
          </p:cNvSpPr>
          <p:nvPr>
            <p:ph type="sldNum" sz="quarter" idx="12"/>
          </p:nvPr>
        </p:nvSpPr>
        <p:spPr/>
        <p:txBody>
          <a:bodyPr/>
          <a:lstStyle/>
          <a:p>
            <a:fld id="{768119C5-0C9B-4B85-9B31-A55CB8FE31E5}" type="slidenum">
              <a:rPr lang="en-US" smtClean="0"/>
              <a:t>‹#›</a:t>
            </a:fld>
            <a:endParaRPr lang="en-US"/>
          </a:p>
        </p:txBody>
      </p:sp>
    </p:spTree>
    <p:extLst>
      <p:ext uri="{BB962C8B-B14F-4D97-AF65-F5344CB8AC3E}">
        <p14:creationId xmlns:p14="http://schemas.microsoft.com/office/powerpoint/2010/main" val="95599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14808E-3640-48C8-A0FE-D352D9DE8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83746D-7E0C-4093-B104-E831E5313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FC7BB-B742-4495-A494-2403AAFFE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D42F6-1E37-40AA-AA44-166C272E14DB}" type="datetimeFigureOut">
              <a:rPr lang="en-US" smtClean="0"/>
              <a:t>5/24/2022</a:t>
            </a:fld>
            <a:endParaRPr lang="en-US"/>
          </a:p>
        </p:txBody>
      </p:sp>
      <p:sp>
        <p:nvSpPr>
          <p:cNvPr id="5" name="Footer Placeholder 4">
            <a:extLst>
              <a:ext uri="{FF2B5EF4-FFF2-40B4-BE49-F238E27FC236}">
                <a16:creationId xmlns:a16="http://schemas.microsoft.com/office/drawing/2014/main" id="{E41F204D-6D5D-4584-AD7D-1FBFA1935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DC2B4E-BC11-4396-92A4-7FFBE4D33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119C5-0C9B-4B85-9B31-A55CB8FE31E5}" type="slidenum">
              <a:rPr lang="en-US" smtClean="0"/>
              <a:t>‹#›</a:t>
            </a:fld>
            <a:endParaRPr lang="en-US"/>
          </a:p>
        </p:txBody>
      </p:sp>
    </p:spTree>
    <p:extLst>
      <p:ext uri="{BB962C8B-B14F-4D97-AF65-F5344CB8AC3E}">
        <p14:creationId xmlns:p14="http://schemas.microsoft.com/office/powerpoint/2010/main" val="45135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www.marylandbiodiversity.com/view/259" TargetMode="External"/><Relationship Id="rId7" Type="http://schemas.openxmlformats.org/officeDocument/2006/relationships/hyperlink" Target="https://www.cabi.org/isc/datasheet/83118" TargetMode="Externa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7.img"/><Relationship Id="rId5" Type="http://schemas.openxmlformats.org/officeDocument/2006/relationships/hyperlink" Target="https://www.flickr.com/photos/22837563@N08/3736597731" TargetMode="External"/><Relationship Id="rId4" Type="http://schemas.openxmlformats.org/officeDocument/2006/relationships/image" Target="../media/image16.jpg"/><Relationship Id="rId9" Type="http://schemas.openxmlformats.org/officeDocument/2006/relationships/hyperlink" Target="http://www.flickr.com/photos/walktheline/18076451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36BAE705-4791-45C6-BD64-6D911D78D6F0}"/>
              </a:ext>
            </a:extLst>
          </p:cNvPr>
          <p:cNvPicPr>
            <a:picLocks noGrp="1" noChangeAspect="1"/>
          </p:cNvPicPr>
          <p:nvPr>
            <p:ph sz="half" idx="2"/>
          </p:nvPr>
        </p:nvPicPr>
        <p:blipFill>
          <a:blip r:embed="rId2"/>
          <a:stretch>
            <a:fillRect/>
          </a:stretch>
        </p:blipFill>
        <p:spPr>
          <a:xfrm>
            <a:off x="937485" y="1583793"/>
            <a:ext cx="6288931" cy="3852271"/>
          </a:xfrm>
          <a:prstGeom prst="rect">
            <a:avLst/>
          </a:prstGeom>
        </p:spPr>
      </p:pic>
      <p:pic>
        <p:nvPicPr>
          <p:cNvPr id="13" name="Picture 12">
            <a:extLst>
              <a:ext uri="{FF2B5EF4-FFF2-40B4-BE49-F238E27FC236}">
                <a16:creationId xmlns:a16="http://schemas.microsoft.com/office/drawing/2014/main" id="{0D19C94D-A476-46C2-A5C6-3EA882287CAC}"/>
              </a:ext>
            </a:extLst>
          </p:cNvPr>
          <p:cNvPicPr>
            <a:picLocks noChangeAspect="1"/>
          </p:cNvPicPr>
          <p:nvPr/>
        </p:nvPicPr>
        <p:blipFill>
          <a:blip r:embed="rId3"/>
          <a:stretch>
            <a:fillRect/>
          </a:stretch>
        </p:blipFill>
        <p:spPr>
          <a:xfrm>
            <a:off x="1215774" y="826233"/>
            <a:ext cx="5951220" cy="443484"/>
          </a:xfrm>
          <a:prstGeom prst="rect">
            <a:avLst/>
          </a:prstGeom>
        </p:spPr>
      </p:pic>
      <p:sp>
        <p:nvSpPr>
          <p:cNvPr id="7" name="TextBox 6">
            <a:extLst>
              <a:ext uri="{FF2B5EF4-FFF2-40B4-BE49-F238E27FC236}">
                <a16:creationId xmlns:a16="http://schemas.microsoft.com/office/drawing/2014/main" id="{F5EE2AD4-8FC4-4163-B297-00D995AFD4BC}"/>
              </a:ext>
            </a:extLst>
          </p:cNvPr>
          <p:cNvSpPr txBox="1"/>
          <p:nvPr/>
        </p:nvSpPr>
        <p:spPr>
          <a:xfrm>
            <a:off x="7969541" y="3509928"/>
            <a:ext cx="3640822" cy="646331"/>
          </a:xfrm>
          <a:prstGeom prst="rect">
            <a:avLst/>
          </a:prstGeom>
          <a:noFill/>
        </p:spPr>
        <p:txBody>
          <a:bodyPr wrap="square" rtlCol="0">
            <a:spAutoFit/>
          </a:bodyPr>
          <a:lstStyle/>
          <a:p>
            <a:r>
              <a:rPr lang="en-US" dirty="0"/>
              <a:t>Use Excel to show that the mean for these data was 0.5</a:t>
            </a:r>
          </a:p>
        </p:txBody>
      </p:sp>
    </p:spTree>
    <p:extLst>
      <p:ext uri="{BB962C8B-B14F-4D97-AF65-F5344CB8AC3E}">
        <p14:creationId xmlns:p14="http://schemas.microsoft.com/office/powerpoint/2010/main" val="342989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1C0A0-7AB4-4F78-815E-CFFCD7DF6014}"/>
              </a:ext>
            </a:extLst>
          </p:cNvPr>
          <p:cNvPicPr>
            <a:picLocks noChangeAspect="1"/>
          </p:cNvPicPr>
          <p:nvPr/>
        </p:nvPicPr>
        <p:blipFill rotWithShape="1">
          <a:blip r:embed="rId2"/>
          <a:srcRect l="30757" t="39633" r="49151" b="42140"/>
          <a:stretch/>
        </p:blipFill>
        <p:spPr>
          <a:xfrm>
            <a:off x="1540823" y="805342"/>
            <a:ext cx="9255807" cy="4723003"/>
          </a:xfrm>
          <a:prstGeom prst="rect">
            <a:avLst/>
          </a:prstGeom>
        </p:spPr>
      </p:pic>
    </p:spTree>
    <p:extLst>
      <p:ext uri="{BB962C8B-B14F-4D97-AF65-F5344CB8AC3E}">
        <p14:creationId xmlns:p14="http://schemas.microsoft.com/office/powerpoint/2010/main" val="229179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2189C5-A8C3-4536-8043-C5BAE0443BB4}"/>
              </a:ext>
            </a:extLst>
          </p:cNvPr>
          <p:cNvPicPr>
            <a:picLocks noChangeAspect="1"/>
          </p:cNvPicPr>
          <p:nvPr/>
        </p:nvPicPr>
        <p:blipFill rotWithShape="1">
          <a:blip r:embed="rId2"/>
          <a:srcRect l="29312" t="38451" r="34289" b="28808"/>
          <a:stretch/>
        </p:blipFill>
        <p:spPr>
          <a:xfrm>
            <a:off x="739771" y="595618"/>
            <a:ext cx="10660868" cy="5394121"/>
          </a:xfrm>
          <a:prstGeom prst="rect">
            <a:avLst/>
          </a:prstGeom>
        </p:spPr>
      </p:pic>
    </p:spTree>
    <p:extLst>
      <p:ext uri="{BB962C8B-B14F-4D97-AF65-F5344CB8AC3E}">
        <p14:creationId xmlns:p14="http://schemas.microsoft.com/office/powerpoint/2010/main" val="150252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A691E1-E71D-4F4E-88E7-9A3C81A58A4B}"/>
              </a:ext>
            </a:extLst>
          </p:cNvPr>
          <p:cNvPicPr>
            <a:picLocks noChangeAspect="1"/>
          </p:cNvPicPr>
          <p:nvPr/>
        </p:nvPicPr>
        <p:blipFill>
          <a:blip r:embed="rId2"/>
          <a:stretch>
            <a:fillRect/>
          </a:stretch>
        </p:blipFill>
        <p:spPr>
          <a:xfrm>
            <a:off x="712749" y="356937"/>
            <a:ext cx="10763390" cy="2585419"/>
          </a:xfrm>
          <a:prstGeom prst="rect">
            <a:avLst/>
          </a:prstGeom>
        </p:spPr>
      </p:pic>
      <p:pic>
        <p:nvPicPr>
          <p:cNvPr id="4" name="Picture 3">
            <a:extLst>
              <a:ext uri="{FF2B5EF4-FFF2-40B4-BE49-F238E27FC236}">
                <a16:creationId xmlns:a16="http://schemas.microsoft.com/office/drawing/2014/main" id="{71388A96-1345-4415-BF30-9349EEFBBF38}"/>
              </a:ext>
            </a:extLst>
          </p:cNvPr>
          <p:cNvPicPr>
            <a:picLocks noChangeAspect="1"/>
          </p:cNvPicPr>
          <p:nvPr/>
        </p:nvPicPr>
        <p:blipFill rotWithShape="1">
          <a:blip r:embed="rId3"/>
          <a:srcRect b="30485"/>
          <a:stretch/>
        </p:blipFill>
        <p:spPr>
          <a:xfrm>
            <a:off x="2292117" y="4735082"/>
            <a:ext cx="10735986" cy="1682496"/>
          </a:xfrm>
          <a:prstGeom prst="rect">
            <a:avLst/>
          </a:prstGeom>
        </p:spPr>
      </p:pic>
    </p:spTree>
    <p:extLst>
      <p:ext uri="{BB962C8B-B14F-4D97-AF65-F5344CB8AC3E}">
        <p14:creationId xmlns:p14="http://schemas.microsoft.com/office/powerpoint/2010/main" val="97621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9787E5-A3ED-4755-9A7D-3E42747AE8A3}"/>
              </a:ext>
            </a:extLst>
          </p:cNvPr>
          <p:cNvPicPr>
            <a:picLocks noChangeAspect="1"/>
          </p:cNvPicPr>
          <p:nvPr/>
        </p:nvPicPr>
        <p:blipFill>
          <a:blip r:embed="rId2"/>
          <a:stretch>
            <a:fillRect/>
          </a:stretch>
        </p:blipFill>
        <p:spPr>
          <a:xfrm>
            <a:off x="1963024" y="257924"/>
            <a:ext cx="7673130" cy="4706187"/>
          </a:xfrm>
          <a:prstGeom prst="rect">
            <a:avLst/>
          </a:prstGeom>
        </p:spPr>
      </p:pic>
      <p:sp>
        <p:nvSpPr>
          <p:cNvPr id="4" name="TextBox 3">
            <a:extLst>
              <a:ext uri="{FF2B5EF4-FFF2-40B4-BE49-F238E27FC236}">
                <a16:creationId xmlns:a16="http://schemas.microsoft.com/office/drawing/2014/main" id="{65FD8B03-6AF2-451C-BB2A-AD15C1FC4C00}"/>
              </a:ext>
            </a:extLst>
          </p:cNvPr>
          <p:cNvSpPr txBox="1"/>
          <p:nvPr/>
        </p:nvSpPr>
        <p:spPr>
          <a:xfrm>
            <a:off x="1174459" y="5567365"/>
            <a:ext cx="10259736" cy="923330"/>
          </a:xfrm>
          <a:prstGeom prst="rect">
            <a:avLst/>
          </a:prstGeom>
          <a:noFill/>
        </p:spPr>
        <p:txBody>
          <a:bodyPr wrap="square">
            <a:spAutoFit/>
          </a:bodyPr>
          <a:lstStyle/>
          <a:p>
            <a:r>
              <a:rPr lang="en-US" dirty="0"/>
              <a:t>The p-value of 0.322 is greater than the level of significance of 0.05 (Figure 7).  Therefore, the data supports the null hypothesis, so we would conclude that the average mercury concentration in the population of fish is </a:t>
            </a:r>
            <a:r>
              <a:rPr lang="en-US" b="1" dirty="0"/>
              <a:t>not significantly greater</a:t>
            </a:r>
            <a:r>
              <a:rPr lang="en-US" dirty="0"/>
              <a:t> than 0.5 mg/kg (t = 0.469, p = 0.322, n = 22).</a:t>
            </a:r>
          </a:p>
        </p:txBody>
      </p:sp>
    </p:spTree>
    <p:extLst>
      <p:ext uri="{BB962C8B-B14F-4D97-AF65-F5344CB8AC3E}">
        <p14:creationId xmlns:p14="http://schemas.microsoft.com/office/powerpoint/2010/main" val="202818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4BF8DB-6D94-4476-ADF0-5DF61696005D}"/>
              </a:ext>
            </a:extLst>
          </p:cNvPr>
          <p:cNvSpPr txBox="1"/>
          <p:nvPr/>
        </p:nvSpPr>
        <p:spPr>
          <a:xfrm>
            <a:off x="838900" y="476442"/>
            <a:ext cx="10385570" cy="6186309"/>
          </a:xfrm>
          <a:prstGeom prst="rect">
            <a:avLst/>
          </a:prstGeom>
          <a:noFill/>
        </p:spPr>
        <p:txBody>
          <a:bodyPr wrap="square">
            <a:spAutoFit/>
          </a:bodyPr>
          <a:lstStyle/>
          <a:p>
            <a:r>
              <a:rPr lang="en-US" dirty="0"/>
              <a:t>3.   How would the p-value differ if the sample size was 500 instead of 22 fish, but kept the same mean and standard deviation?  What do you conclude about the effect of sample size?</a:t>
            </a:r>
          </a:p>
          <a:p>
            <a:endParaRPr lang="en-US" dirty="0"/>
          </a:p>
          <a:p>
            <a:endParaRPr lang="en-US" dirty="0"/>
          </a:p>
          <a:p>
            <a:pPr marL="342900" indent="-342900">
              <a:buAutoNum type="arabicPeriod" startAt="4"/>
            </a:pPr>
            <a:r>
              <a:rPr lang="en-US" dirty="0"/>
              <a:t>How would the p-value differ if the standard deviation was 0.03 instead of 0.3, but kept the same mean and a sample size of 22?  What do you conclude about the effect of variation in the sample as determined by standard deviation?</a:t>
            </a:r>
          </a:p>
          <a:p>
            <a:pPr marL="342900" indent="-342900">
              <a:buAutoNum type="arabicPeriod" startAt="4"/>
            </a:pPr>
            <a:endParaRPr lang="en-US" dirty="0"/>
          </a:p>
          <a:p>
            <a:pPr marL="342900" indent="-342900">
              <a:buAutoNum type="arabicPeriod" startAt="4"/>
            </a:pPr>
            <a:endParaRPr lang="en-US" dirty="0"/>
          </a:p>
          <a:p>
            <a:pPr marL="342900" indent="-342900">
              <a:buAutoNum type="arabicPeriod" startAt="4"/>
            </a:pPr>
            <a:endParaRPr lang="en-US" dirty="0"/>
          </a:p>
          <a:p>
            <a:pPr marL="342900" indent="-342900">
              <a:buAutoNum type="arabicPeriod" startAt="4"/>
            </a:pPr>
            <a:endParaRPr lang="en-US" dirty="0"/>
          </a:p>
          <a:p>
            <a:pPr marL="342900" indent="-342900">
              <a:buAutoNum type="arabicPeriod" startAt="4"/>
            </a:pPr>
            <a:endParaRPr lang="en-US" dirty="0"/>
          </a:p>
          <a:p>
            <a:endParaRPr lang="en-US" dirty="0"/>
          </a:p>
          <a:p>
            <a:r>
              <a:rPr lang="en-US" dirty="0"/>
              <a:t>Large-mouth Bass is </a:t>
            </a:r>
            <a:r>
              <a:rPr lang="en-US" b="1" dirty="0"/>
              <a:t>just one of the fish species </a:t>
            </a:r>
            <a:r>
              <a:rPr lang="en-US" dirty="0"/>
              <a:t>most frequently consumed by Grassy Narrows and </a:t>
            </a:r>
            <a:r>
              <a:rPr lang="en-US" dirty="0" err="1"/>
              <a:t>Wabaseemong</a:t>
            </a:r>
            <a:r>
              <a:rPr lang="en-US" dirty="0"/>
              <a:t> First Nation community members.  Walleye (Stizostedion vitreum vitreum), Northern Pike (Esox </a:t>
            </a:r>
            <a:r>
              <a:rPr lang="en-US" dirty="0" err="1"/>
              <a:t>lucuis</a:t>
            </a:r>
            <a:r>
              <a:rPr lang="en-US" dirty="0"/>
              <a:t>) and Whitefish (Coregonus </a:t>
            </a:r>
            <a:r>
              <a:rPr lang="en-US" dirty="0" err="1"/>
              <a:t>clupeaformis</a:t>
            </a:r>
            <a:r>
              <a:rPr lang="en-US" dirty="0"/>
              <a:t>) are three other commonly harvested fish species in the English-Wabigoon river system.</a:t>
            </a:r>
          </a:p>
          <a:p>
            <a:endParaRPr lang="en-US" dirty="0"/>
          </a:p>
          <a:p>
            <a:r>
              <a:rPr lang="en-US" dirty="0"/>
              <a:t>  </a:t>
            </a:r>
          </a:p>
          <a:p>
            <a:r>
              <a:rPr lang="en-US" dirty="0"/>
              <a:t>5.    Would you expect the methylmercury levels to differ among these fish species and Large-mouth Bass?  Why or why not?</a:t>
            </a:r>
          </a:p>
          <a:p>
            <a:endParaRPr lang="en-US" dirty="0"/>
          </a:p>
        </p:txBody>
      </p:sp>
    </p:spTree>
    <p:extLst>
      <p:ext uri="{BB962C8B-B14F-4D97-AF65-F5344CB8AC3E}">
        <p14:creationId xmlns:p14="http://schemas.microsoft.com/office/powerpoint/2010/main" val="326973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ish on a surface&#10;&#10;Description automatically generated with low confidence">
            <a:extLst>
              <a:ext uri="{FF2B5EF4-FFF2-40B4-BE49-F238E27FC236}">
                <a16:creationId xmlns:a16="http://schemas.microsoft.com/office/drawing/2014/main" id="{6E8C3EE8-FD84-4F7C-B6D4-0966F51117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94040" y="2511825"/>
            <a:ext cx="2931784" cy="1955477"/>
          </a:xfrm>
          <a:prstGeom prst="rect">
            <a:avLst/>
          </a:prstGeom>
        </p:spPr>
      </p:pic>
      <p:pic>
        <p:nvPicPr>
          <p:cNvPr id="6" name="Picture 5" descr="A white fish on rocks&#10;&#10;Description automatically generated with low confidence">
            <a:extLst>
              <a:ext uri="{FF2B5EF4-FFF2-40B4-BE49-F238E27FC236}">
                <a16:creationId xmlns:a16="http://schemas.microsoft.com/office/drawing/2014/main" id="{795792EF-0603-43B0-8A25-90806FF224B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60083" y="4225702"/>
            <a:ext cx="2871834" cy="2153876"/>
          </a:xfrm>
          <a:prstGeom prst="rect">
            <a:avLst/>
          </a:prstGeom>
        </p:spPr>
      </p:pic>
      <p:pic>
        <p:nvPicPr>
          <p:cNvPr id="9" name="Picture 8" descr="A fish in the grass&#10;&#10;Description automatically generated with low confidence">
            <a:extLst>
              <a:ext uri="{FF2B5EF4-FFF2-40B4-BE49-F238E27FC236}">
                <a16:creationId xmlns:a16="http://schemas.microsoft.com/office/drawing/2014/main" id="{D18DA987-7240-499D-805A-18460D17FA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43732" y="2635178"/>
            <a:ext cx="4053560" cy="1587644"/>
          </a:xfrm>
          <a:prstGeom prst="rect">
            <a:avLst/>
          </a:prstGeom>
        </p:spPr>
      </p:pic>
      <p:pic>
        <p:nvPicPr>
          <p:cNvPr id="15" name="Picture 14" descr="A person holding a fish&#10;&#10;Description automatically generated">
            <a:extLst>
              <a:ext uri="{FF2B5EF4-FFF2-40B4-BE49-F238E27FC236}">
                <a16:creationId xmlns:a16="http://schemas.microsoft.com/office/drawing/2014/main" id="{DEC60732-DF31-4EB6-9F1D-9C1DCBECAE0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355005" y="90343"/>
            <a:ext cx="3228643" cy="2421482"/>
          </a:xfrm>
          <a:prstGeom prst="rect">
            <a:avLst/>
          </a:prstGeom>
        </p:spPr>
      </p:pic>
      <p:sp>
        <p:nvSpPr>
          <p:cNvPr id="17" name="TextBox 16">
            <a:extLst>
              <a:ext uri="{FF2B5EF4-FFF2-40B4-BE49-F238E27FC236}">
                <a16:creationId xmlns:a16="http://schemas.microsoft.com/office/drawing/2014/main" id="{A97DD5F9-3E29-4557-BE25-7B89305962FE}"/>
              </a:ext>
            </a:extLst>
          </p:cNvPr>
          <p:cNvSpPr txBox="1"/>
          <p:nvPr/>
        </p:nvSpPr>
        <p:spPr>
          <a:xfrm>
            <a:off x="8112154" y="4467302"/>
            <a:ext cx="2147582" cy="369332"/>
          </a:xfrm>
          <a:prstGeom prst="rect">
            <a:avLst/>
          </a:prstGeom>
          <a:noFill/>
        </p:spPr>
        <p:txBody>
          <a:bodyPr wrap="square" rtlCol="0">
            <a:spAutoFit/>
          </a:bodyPr>
          <a:lstStyle/>
          <a:p>
            <a:r>
              <a:rPr lang="en-US" dirty="0"/>
              <a:t>Large mouth bass</a:t>
            </a:r>
          </a:p>
        </p:txBody>
      </p:sp>
      <p:sp>
        <p:nvSpPr>
          <p:cNvPr id="19" name="TextBox 18">
            <a:extLst>
              <a:ext uri="{FF2B5EF4-FFF2-40B4-BE49-F238E27FC236}">
                <a16:creationId xmlns:a16="http://schemas.microsoft.com/office/drawing/2014/main" id="{00E1C98A-6D90-4D81-95E5-6DAF37BE9ADD}"/>
              </a:ext>
            </a:extLst>
          </p:cNvPr>
          <p:cNvSpPr txBox="1"/>
          <p:nvPr/>
        </p:nvSpPr>
        <p:spPr>
          <a:xfrm>
            <a:off x="785069" y="4362275"/>
            <a:ext cx="2759978" cy="369332"/>
          </a:xfrm>
          <a:prstGeom prst="rect">
            <a:avLst/>
          </a:prstGeom>
          <a:noFill/>
        </p:spPr>
        <p:txBody>
          <a:bodyPr wrap="square" rtlCol="0">
            <a:spAutoFit/>
          </a:bodyPr>
          <a:lstStyle/>
          <a:p>
            <a:r>
              <a:rPr lang="en-US" dirty="0"/>
              <a:t>Northern pike </a:t>
            </a:r>
          </a:p>
        </p:txBody>
      </p:sp>
      <p:sp>
        <p:nvSpPr>
          <p:cNvPr id="20" name="TextBox 19">
            <a:extLst>
              <a:ext uri="{FF2B5EF4-FFF2-40B4-BE49-F238E27FC236}">
                <a16:creationId xmlns:a16="http://schemas.microsoft.com/office/drawing/2014/main" id="{68C6B829-C5C9-455D-B175-40CCFC9AD156}"/>
              </a:ext>
            </a:extLst>
          </p:cNvPr>
          <p:cNvSpPr txBox="1"/>
          <p:nvPr/>
        </p:nvSpPr>
        <p:spPr>
          <a:xfrm>
            <a:off x="5349380" y="2613675"/>
            <a:ext cx="2181137" cy="369332"/>
          </a:xfrm>
          <a:prstGeom prst="rect">
            <a:avLst/>
          </a:prstGeom>
          <a:noFill/>
        </p:spPr>
        <p:txBody>
          <a:bodyPr wrap="square" rtlCol="0">
            <a:spAutoFit/>
          </a:bodyPr>
          <a:lstStyle/>
          <a:p>
            <a:r>
              <a:rPr lang="en-US" dirty="0"/>
              <a:t>Walleye</a:t>
            </a:r>
          </a:p>
        </p:txBody>
      </p:sp>
      <p:sp>
        <p:nvSpPr>
          <p:cNvPr id="21" name="TextBox 20">
            <a:extLst>
              <a:ext uri="{FF2B5EF4-FFF2-40B4-BE49-F238E27FC236}">
                <a16:creationId xmlns:a16="http://schemas.microsoft.com/office/drawing/2014/main" id="{170355B5-8BCE-4AA3-A999-7588EE40DAFE}"/>
              </a:ext>
            </a:extLst>
          </p:cNvPr>
          <p:cNvSpPr txBox="1"/>
          <p:nvPr/>
        </p:nvSpPr>
        <p:spPr>
          <a:xfrm>
            <a:off x="5461233" y="6398325"/>
            <a:ext cx="1568742" cy="369332"/>
          </a:xfrm>
          <a:prstGeom prst="rect">
            <a:avLst/>
          </a:prstGeom>
          <a:noFill/>
        </p:spPr>
        <p:txBody>
          <a:bodyPr wrap="square" rtlCol="0">
            <a:spAutoFit/>
          </a:bodyPr>
          <a:lstStyle/>
          <a:p>
            <a:r>
              <a:rPr lang="en-US" dirty="0"/>
              <a:t>Whitefish</a:t>
            </a:r>
          </a:p>
        </p:txBody>
      </p:sp>
    </p:spTree>
    <p:extLst>
      <p:ext uri="{BB962C8B-B14F-4D97-AF65-F5344CB8AC3E}">
        <p14:creationId xmlns:p14="http://schemas.microsoft.com/office/powerpoint/2010/main" val="219178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427F95-4695-4050-BF1D-C9F6D0D62332}"/>
              </a:ext>
            </a:extLst>
          </p:cNvPr>
          <p:cNvPicPr>
            <a:picLocks noGrp="1" noChangeAspect="1"/>
          </p:cNvPicPr>
          <p:nvPr>
            <p:ph sz="half" idx="1"/>
          </p:nvPr>
        </p:nvPicPr>
        <p:blipFill>
          <a:blip r:embed="rId2"/>
          <a:stretch>
            <a:fillRect/>
          </a:stretch>
        </p:blipFill>
        <p:spPr>
          <a:xfrm>
            <a:off x="1618375" y="145503"/>
            <a:ext cx="7508847" cy="5631636"/>
          </a:xfrm>
          <a:prstGeom prst="rect">
            <a:avLst/>
          </a:prstGeom>
        </p:spPr>
      </p:pic>
      <p:sp>
        <p:nvSpPr>
          <p:cNvPr id="6" name="TextBox 5">
            <a:extLst>
              <a:ext uri="{FF2B5EF4-FFF2-40B4-BE49-F238E27FC236}">
                <a16:creationId xmlns:a16="http://schemas.microsoft.com/office/drawing/2014/main" id="{F1B55D20-108D-4A47-A1A2-17AC7BD6D8E3}"/>
              </a:ext>
            </a:extLst>
          </p:cNvPr>
          <p:cNvSpPr txBox="1"/>
          <p:nvPr/>
        </p:nvSpPr>
        <p:spPr>
          <a:xfrm>
            <a:off x="3875713" y="5989739"/>
            <a:ext cx="3363986" cy="369332"/>
          </a:xfrm>
          <a:prstGeom prst="rect">
            <a:avLst/>
          </a:prstGeom>
          <a:noFill/>
        </p:spPr>
        <p:txBody>
          <a:bodyPr wrap="square" rtlCol="0">
            <a:spAutoFit/>
          </a:bodyPr>
          <a:lstStyle/>
          <a:p>
            <a:r>
              <a:rPr lang="en-US" dirty="0"/>
              <a:t>Use Excel to generate a histogram </a:t>
            </a:r>
          </a:p>
        </p:txBody>
      </p:sp>
    </p:spTree>
    <p:extLst>
      <p:ext uri="{BB962C8B-B14F-4D97-AF65-F5344CB8AC3E}">
        <p14:creationId xmlns:p14="http://schemas.microsoft.com/office/powerpoint/2010/main" val="198641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FF1BB0-C97F-492E-8045-4E8ED1CD591D}"/>
              </a:ext>
            </a:extLst>
          </p:cNvPr>
          <p:cNvPicPr>
            <a:picLocks noChangeAspect="1"/>
          </p:cNvPicPr>
          <p:nvPr/>
        </p:nvPicPr>
        <p:blipFill>
          <a:blip r:embed="rId2"/>
          <a:stretch>
            <a:fillRect/>
          </a:stretch>
        </p:blipFill>
        <p:spPr>
          <a:xfrm>
            <a:off x="1551964" y="1325460"/>
            <a:ext cx="5117331" cy="3474537"/>
          </a:xfrm>
          <a:prstGeom prst="rect">
            <a:avLst/>
          </a:prstGeom>
        </p:spPr>
      </p:pic>
      <p:pic>
        <p:nvPicPr>
          <p:cNvPr id="3" name="Picture 2">
            <a:extLst>
              <a:ext uri="{FF2B5EF4-FFF2-40B4-BE49-F238E27FC236}">
                <a16:creationId xmlns:a16="http://schemas.microsoft.com/office/drawing/2014/main" id="{A760592F-A798-4BC4-B515-A1BCF292B824}"/>
              </a:ext>
            </a:extLst>
          </p:cNvPr>
          <p:cNvPicPr>
            <a:picLocks noChangeAspect="1"/>
          </p:cNvPicPr>
          <p:nvPr/>
        </p:nvPicPr>
        <p:blipFill rotWithShape="1">
          <a:blip r:embed="rId3"/>
          <a:srcRect l="27936" t="38288" r="52729" b="39694"/>
          <a:stretch/>
        </p:blipFill>
        <p:spPr>
          <a:xfrm>
            <a:off x="7076753" y="1501327"/>
            <a:ext cx="4403581" cy="2820798"/>
          </a:xfrm>
          <a:prstGeom prst="rect">
            <a:avLst/>
          </a:prstGeom>
        </p:spPr>
      </p:pic>
      <p:sp>
        <p:nvSpPr>
          <p:cNvPr id="2" name="TextBox 1">
            <a:extLst>
              <a:ext uri="{FF2B5EF4-FFF2-40B4-BE49-F238E27FC236}">
                <a16:creationId xmlns:a16="http://schemas.microsoft.com/office/drawing/2014/main" id="{BEBEF0EB-BCA8-4628-896F-2FA15211915C}"/>
              </a:ext>
            </a:extLst>
          </p:cNvPr>
          <p:cNvSpPr txBox="1"/>
          <p:nvPr/>
        </p:nvSpPr>
        <p:spPr>
          <a:xfrm>
            <a:off x="2491531" y="4799997"/>
            <a:ext cx="4954338" cy="369332"/>
          </a:xfrm>
          <a:prstGeom prst="rect">
            <a:avLst/>
          </a:prstGeom>
          <a:noFill/>
        </p:spPr>
        <p:txBody>
          <a:bodyPr wrap="square" rtlCol="0">
            <a:spAutoFit/>
          </a:bodyPr>
          <a:lstStyle/>
          <a:p>
            <a:r>
              <a:rPr lang="en-US" dirty="0"/>
              <a:t>500 sample means n = 5 measurements</a:t>
            </a:r>
          </a:p>
        </p:txBody>
      </p:sp>
      <p:sp>
        <p:nvSpPr>
          <p:cNvPr id="7" name="TextBox 6">
            <a:extLst>
              <a:ext uri="{FF2B5EF4-FFF2-40B4-BE49-F238E27FC236}">
                <a16:creationId xmlns:a16="http://schemas.microsoft.com/office/drawing/2014/main" id="{B12A02A2-D4D7-444E-A374-8CF6433FB2A8}"/>
              </a:ext>
            </a:extLst>
          </p:cNvPr>
          <p:cNvSpPr txBox="1"/>
          <p:nvPr/>
        </p:nvSpPr>
        <p:spPr>
          <a:xfrm>
            <a:off x="9597005" y="2214694"/>
            <a:ext cx="662731" cy="369332"/>
          </a:xfrm>
          <a:prstGeom prst="rect">
            <a:avLst/>
          </a:prstGeom>
          <a:noFill/>
        </p:spPr>
        <p:txBody>
          <a:bodyPr wrap="square" rtlCol="0">
            <a:spAutoFit/>
          </a:bodyPr>
          <a:lstStyle/>
          <a:p>
            <a:r>
              <a:rPr lang="en-US" dirty="0"/>
              <a:t>0.04</a:t>
            </a:r>
          </a:p>
        </p:txBody>
      </p:sp>
      <p:sp>
        <p:nvSpPr>
          <p:cNvPr id="8" name="TextBox 7">
            <a:extLst>
              <a:ext uri="{FF2B5EF4-FFF2-40B4-BE49-F238E27FC236}">
                <a16:creationId xmlns:a16="http://schemas.microsoft.com/office/drawing/2014/main" id="{70AE2485-1F67-4DDA-86AA-9E2BA9AC2982}"/>
              </a:ext>
            </a:extLst>
          </p:cNvPr>
          <p:cNvSpPr txBox="1"/>
          <p:nvPr/>
        </p:nvSpPr>
        <p:spPr>
          <a:xfrm>
            <a:off x="9597005" y="2453630"/>
            <a:ext cx="986299" cy="369332"/>
          </a:xfrm>
          <a:prstGeom prst="rect">
            <a:avLst/>
          </a:prstGeom>
          <a:noFill/>
        </p:spPr>
        <p:txBody>
          <a:bodyPr wrap="square" rtlCol="0">
            <a:spAutoFit/>
          </a:bodyPr>
          <a:lstStyle/>
          <a:p>
            <a:r>
              <a:rPr lang="en-US" dirty="0"/>
              <a:t>0.05</a:t>
            </a:r>
          </a:p>
        </p:txBody>
      </p:sp>
      <p:sp>
        <p:nvSpPr>
          <p:cNvPr id="9" name="TextBox 8">
            <a:extLst>
              <a:ext uri="{FF2B5EF4-FFF2-40B4-BE49-F238E27FC236}">
                <a16:creationId xmlns:a16="http://schemas.microsoft.com/office/drawing/2014/main" id="{513DA95B-D912-48CC-B162-3A4015BD69C5}"/>
              </a:ext>
            </a:extLst>
          </p:cNvPr>
          <p:cNvSpPr txBox="1"/>
          <p:nvPr/>
        </p:nvSpPr>
        <p:spPr>
          <a:xfrm>
            <a:off x="9597005" y="2667399"/>
            <a:ext cx="1719743" cy="369332"/>
          </a:xfrm>
          <a:prstGeom prst="rect">
            <a:avLst/>
          </a:prstGeom>
          <a:noFill/>
        </p:spPr>
        <p:txBody>
          <a:bodyPr wrap="square" rtlCol="0">
            <a:spAutoFit/>
          </a:bodyPr>
          <a:lstStyle/>
          <a:p>
            <a:r>
              <a:rPr lang="en-US" dirty="0"/>
              <a:t>0.05</a:t>
            </a:r>
          </a:p>
        </p:txBody>
      </p:sp>
      <p:sp>
        <p:nvSpPr>
          <p:cNvPr id="10" name="TextBox 9">
            <a:extLst>
              <a:ext uri="{FF2B5EF4-FFF2-40B4-BE49-F238E27FC236}">
                <a16:creationId xmlns:a16="http://schemas.microsoft.com/office/drawing/2014/main" id="{79AC2E48-0AF9-487F-A745-20D5A32AEB65}"/>
              </a:ext>
            </a:extLst>
          </p:cNvPr>
          <p:cNvSpPr txBox="1"/>
          <p:nvPr/>
        </p:nvSpPr>
        <p:spPr>
          <a:xfrm>
            <a:off x="9597005" y="2886410"/>
            <a:ext cx="852075" cy="369332"/>
          </a:xfrm>
          <a:prstGeom prst="rect">
            <a:avLst/>
          </a:prstGeom>
          <a:noFill/>
        </p:spPr>
        <p:txBody>
          <a:bodyPr wrap="square" rtlCol="0">
            <a:spAutoFit/>
          </a:bodyPr>
          <a:lstStyle/>
          <a:p>
            <a:r>
              <a:rPr lang="en-US" dirty="0"/>
              <a:t>0.13</a:t>
            </a:r>
          </a:p>
        </p:txBody>
      </p:sp>
      <p:pic>
        <p:nvPicPr>
          <p:cNvPr id="11" name="Picture 10">
            <a:extLst>
              <a:ext uri="{FF2B5EF4-FFF2-40B4-BE49-F238E27FC236}">
                <a16:creationId xmlns:a16="http://schemas.microsoft.com/office/drawing/2014/main" id="{0B3D1F9F-61E0-4FC9-9077-5181615FB800}"/>
              </a:ext>
            </a:extLst>
          </p:cNvPr>
          <p:cNvPicPr>
            <a:picLocks noChangeAspect="1"/>
          </p:cNvPicPr>
          <p:nvPr/>
        </p:nvPicPr>
        <p:blipFill>
          <a:blip r:embed="rId4"/>
          <a:stretch>
            <a:fillRect/>
          </a:stretch>
        </p:blipFill>
        <p:spPr>
          <a:xfrm>
            <a:off x="9546794" y="3072280"/>
            <a:ext cx="902286" cy="493819"/>
          </a:xfrm>
          <a:prstGeom prst="rect">
            <a:avLst/>
          </a:prstGeom>
        </p:spPr>
      </p:pic>
      <p:sp>
        <p:nvSpPr>
          <p:cNvPr id="12" name="TextBox 11">
            <a:extLst>
              <a:ext uri="{FF2B5EF4-FFF2-40B4-BE49-F238E27FC236}">
                <a16:creationId xmlns:a16="http://schemas.microsoft.com/office/drawing/2014/main" id="{F12F2815-82F6-45ED-A4C8-CBD618D002DE}"/>
              </a:ext>
            </a:extLst>
          </p:cNvPr>
          <p:cNvSpPr txBox="1"/>
          <p:nvPr/>
        </p:nvSpPr>
        <p:spPr>
          <a:xfrm>
            <a:off x="9712649" y="3759446"/>
            <a:ext cx="260059" cy="369332"/>
          </a:xfrm>
          <a:prstGeom prst="rect">
            <a:avLst/>
          </a:prstGeom>
          <a:noFill/>
        </p:spPr>
        <p:txBody>
          <a:bodyPr wrap="square" rtlCol="0">
            <a:spAutoFit/>
          </a:bodyPr>
          <a:lstStyle/>
          <a:p>
            <a:r>
              <a:rPr lang="en-US" dirty="0"/>
              <a:t>1</a:t>
            </a:r>
          </a:p>
        </p:txBody>
      </p:sp>
      <p:sp>
        <p:nvSpPr>
          <p:cNvPr id="13" name="TextBox 12">
            <a:extLst>
              <a:ext uri="{FF2B5EF4-FFF2-40B4-BE49-F238E27FC236}">
                <a16:creationId xmlns:a16="http://schemas.microsoft.com/office/drawing/2014/main" id="{37074EDB-A055-4B4A-A9F9-4B7EFED546A3}"/>
              </a:ext>
            </a:extLst>
          </p:cNvPr>
          <p:cNvSpPr txBox="1"/>
          <p:nvPr/>
        </p:nvSpPr>
        <p:spPr>
          <a:xfrm>
            <a:off x="9712649" y="3310096"/>
            <a:ext cx="260059" cy="369332"/>
          </a:xfrm>
          <a:prstGeom prst="rect">
            <a:avLst/>
          </a:prstGeom>
          <a:noFill/>
        </p:spPr>
        <p:txBody>
          <a:bodyPr wrap="square" rtlCol="0">
            <a:spAutoFit/>
          </a:bodyPr>
          <a:lstStyle/>
          <a:p>
            <a:r>
              <a:rPr lang="en-US" dirty="0"/>
              <a:t>0</a:t>
            </a:r>
          </a:p>
        </p:txBody>
      </p:sp>
      <p:sp>
        <p:nvSpPr>
          <p:cNvPr id="14" name="TextBox 13">
            <a:extLst>
              <a:ext uri="{FF2B5EF4-FFF2-40B4-BE49-F238E27FC236}">
                <a16:creationId xmlns:a16="http://schemas.microsoft.com/office/drawing/2014/main" id="{F6F12AD4-0019-4C5B-B4D1-ED5C1D2F7FC0}"/>
              </a:ext>
            </a:extLst>
          </p:cNvPr>
          <p:cNvSpPr txBox="1"/>
          <p:nvPr/>
        </p:nvSpPr>
        <p:spPr>
          <a:xfrm>
            <a:off x="9712649" y="3536329"/>
            <a:ext cx="194749" cy="369332"/>
          </a:xfrm>
          <a:prstGeom prst="rect">
            <a:avLst/>
          </a:prstGeom>
          <a:noFill/>
        </p:spPr>
        <p:txBody>
          <a:bodyPr wrap="square" rtlCol="0">
            <a:spAutoFit/>
          </a:bodyPr>
          <a:lstStyle/>
          <a:p>
            <a:r>
              <a:rPr lang="en-US" dirty="0"/>
              <a:t>0</a:t>
            </a:r>
          </a:p>
        </p:txBody>
      </p:sp>
    </p:spTree>
    <p:extLst>
      <p:ext uri="{BB962C8B-B14F-4D97-AF65-F5344CB8AC3E}">
        <p14:creationId xmlns:p14="http://schemas.microsoft.com/office/powerpoint/2010/main" val="274950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560018-C938-4B1F-9C8A-364F1673C144}"/>
              </a:ext>
            </a:extLst>
          </p:cNvPr>
          <p:cNvPicPr>
            <a:picLocks noChangeAspect="1"/>
          </p:cNvPicPr>
          <p:nvPr/>
        </p:nvPicPr>
        <p:blipFill rotWithShape="1">
          <a:blip r:embed="rId2"/>
          <a:srcRect l="28217" t="36723" r="37083" b="51777"/>
          <a:stretch/>
        </p:blipFill>
        <p:spPr>
          <a:xfrm>
            <a:off x="1346124" y="1795245"/>
            <a:ext cx="10079682" cy="1879134"/>
          </a:xfrm>
          <a:prstGeom prst="rect">
            <a:avLst/>
          </a:prstGeom>
        </p:spPr>
      </p:pic>
      <p:sp>
        <p:nvSpPr>
          <p:cNvPr id="2" name="TextBox 1">
            <a:extLst>
              <a:ext uri="{FF2B5EF4-FFF2-40B4-BE49-F238E27FC236}">
                <a16:creationId xmlns:a16="http://schemas.microsoft.com/office/drawing/2014/main" id="{D824404F-DCCA-43EB-8E5E-76001CDF07B1}"/>
              </a:ext>
            </a:extLst>
          </p:cNvPr>
          <p:cNvSpPr txBox="1"/>
          <p:nvPr/>
        </p:nvSpPr>
        <p:spPr>
          <a:xfrm>
            <a:off x="4186106" y="1904301"/>
            <a:ext cx="872455" cy="369332"/>
          </a:xfrm>
          <a:prstGeom prst="rect">
            <a:avLst/>
          </a:prstGeom>
          <a:noFill/>
        </p:spPr>
        <p:txBody>
          <a:bodyPr wrap="square" rtlCol="0">
            <a:spAutoFit/>
          </a:bodyPr>
          <a:lstStyle/>
          <a:p>
            <a:r>
              <a:rPr lang="en-US" b="1" dirty="0">
                <a:solidFill>
                  <a:srgbClr val="FF0000"/>
                </a:solidFill>
              </a:rPr>
              <a:t>NULL</a:t>
            </a:r>
          </a:p>
        </p:txBody>
      </p:sp>
      <p:sp>
        <p:nvSpPr>
          <p:cNvPr id="4" name="TextBox 3">
            <a:extLst>
              <a:ext uri="{FF2B5EF4-FFF2-40B4-BE49-F238E27FC236}">
                <a16:creationId xmlns:a16="http://schemas.microsoft.com/office/drawing/2014/main" id="{79F62220-9EA0-49B7-A8E1-96AD08789A2B}"/>
              </a:ext>
            </a:extLst>
          </p:cNvPr>
          <p:cNvSpPr txBox="1"/>
          <p:nvPr/>
        </p:nvSpPr>
        <p:spPr>
          <a:xfrm>
            <a:off x="3775046" y="2273633"/>
            <a:ext cx="1551963" cy="369332"/>
          </a:xfrm>
          <a:prstGeom prst="rect">
            <a:avLst/>
          </a:prstGeom>
          <a:noFill/>
        </p:spPr>
        <p:txBody>
          <a:bodyPr wrap="square" rtlCol="0">
            <a:spAutoFit/>
          </a:bodyPr>
          <a:lstStyle/>
          <a:p>
            <a:r>
              <a:rPr lang="en-US" b="1" dirty="0">
                <a:solidFill>
                  <a:srgbClr val="FF0000"/>
                </a:solidFill>
              </a:rPr>
              <a:t>ALTERNATIVE</a:t>
            </a:r>
          </a:p>
        </p:txBody>
      </p:sp>
    </p:spTree>
    <p:extLst>
      <p:ext uri="{BB962C8B-B14F-4D97-AF65-F5344CB8AC3E}">
        <p14:creationId xmlns:p14="http://schemas.microsoft.com/office/powerpoint/2010/main" val="351668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DE69E3-0289-465F-9BE5-428D5E257B4C}"/>
              </a:ext>
            </a:extLst>
          </p:cNvPr>
          <p:cNvPicPr>
            <a:picLocks noChangeAspect="1"/>
          </p:cNvPicPr>
          <p:nvPr/>
        </p:nvPicPr>
        <p:blipFill rotWithShape="1">
          <a:blip r:embed="rId2"/>
          <a:srcRect l="28212" t="56758" r="38004" b="21346"/>
          <a:stretch/>
        </p:blipFill>
        <p:spPr>
          <a:xfrm>
            <a:off x="715725" y="1266738"/>
            <a:ext cx="10633517" cy="3876576"/>
          </a:xfrm>
          <a:prstGeom prst="rect">
            <a:avLst/>
          </a:prstGeom>
        </p:spPr>
      </p:pic>
    </p:spTree>
    <p:extLst>
      <p:ext uri="{BB962C8B-B14F-4D97-AF65-F5344CB8AC3E}">
        <p14:creationId xmlns:p14="http://schemas.microsoft.com/office/powerpoint/2010/main" val="199226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5308AE-07FB-4732-8388-42C1FDB15E2D}"/>
              </a:ext>
            </a:extLst>
          </p:cNvPr>
          <p:cNvPicPr>
            <a:picLocks noChangeAspect="1"/>
          </p:cNvPicPr>
          <p:nvPr/>
        </p:nvPicPr>
        <p:blipFill rotWithShape="1">
          <a:blip r:embed="rId2"/>
          <a:srcRect l="28968" t="22875" r="36835" b="12048"/>
          <a:stretch/>
        </p:blipFill>
        <p:spPr>
          <a:xfrm>
            <a:off x="2692866" y="209254"/>
            <a:ext cx="5889071" cy="6303794"/>
          </a:xfrm>
          <a:prstGeom prst="rect">
            <a:avLst/>
          </a:prstGeom>
        </p:spPr>
      </p:pic>
    </p:spTree>
    <p:extLst>
      <p:ext uri="{BB962C8B-B14F-4D97-AF65-F5344CB8AC3E}">
        <p14:creationId xmlns:p14="http://schemas.microsoft.com/office/powerpoint/2010/main" val="250438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C0A06B-A4BA-4635-B147-3B11E23D44DB}"/>
              </a:ext>
            </a:extLst>
          </p:cNvPr>
          <p:cNvSpPr txBox="1"/>
          <p:nvPr/>
        </p:nvSpPr>
        <p:spPr>
          <a:xfrm>
            <a:off x="998290" y="460960"/>
            <a:ext cx="10679185" cy="1200329"/>
          </a:xfrm>
          <a:prstGeom prst="rect">
            <a:avLst/>
          </a:prstGeom>
          <a:noFill/>
        </p:spPr>
        <p:txBody>
          <a:bodyPr wrap="square">
            <a:spAutoFit/>
          </a:bodyPr>
          <a:lstStyle/>
          <a:p>
            <a:r>
              <a:rPr lang="en-US" dirty="0"/>
              <a:t>Step 3: Determine the probability of getting our statistic (sample mean) or more extreme values, assuming the null hypothesis is true.  </a:t>
            </a:r>
            <a:r>
              <a:rPr lang="en-US" b="1" u="sng" dirty="0"/>
              <a:t>This probability is called a p-value.</a:t>
            </a:r>
          </a:p>
          <a:p>
            <a:r>
              <a:rPr lang="en-US" dirty="0"/>
              <a:t>			</a:t>
            </a:r>
          </a:p>
          <a:p>
            <a:r>
              <a:rPr lang="en-US" dirty="0"/>
              <a:t>a. If the sample mean was 0.70, the p-value would be 0.01.</a:t>
            </a:r>
          </a:p>
        </p:txBody>
      </p:sp>
      <p:sp>
        <p:nvSpPr>
          <p:cNvPr id="5" name="TextBox 4">
            <a:extLst>
              <a:ext uri="{FF2B5EF4-FFF2-40B4-BE49-F238E27FC236}">
                <a16:creationId xmlns:a16="http://schemas.microsoft.com/office/drawing/2014/main" id="{93BF5314-DBA2-4FC1-AFB4-8E887DBB3C27}"/>
              </a:ext>
            </a:extLst>
          </p:cNvPr>
          <p:cNvSpPr txBox="1"/>
          <p:nvPr/>
        </p:nvSpPr>
        <p:spPr>
          <a:xfrm>
            <a:off x="998290" y="2746718"/>
            <a:ext cx="10679185" cy="2308324"/>
          </a:xfrm>
          <a:prstGeom prst="rect">
            <a:avLst/>
          </a:prstGeom>
          <a:noFill/>
        </p:spPr>
        <p:txBody>
          <a:bodyPr wrap="square">
            <a:spAutoFit/>
          </a:bodyPr>
          <a:lstStyle/>
          <a:p>
            <a:r>
              <a:rPr lang="en-US" dirty="0"/>
              <a:t>Step 4: </a:t>
            </a:r>
            <a:r>
              <a:rPr lang="en-US" b="1" u="sng" dirty="0"/>
              <a:t>Compare the p-value to α.  </a:t>
            </a:r>
          </a:p>
          <a:p>
            <a:endParaRPr lang="en-US" dirty="0"/>
          </a:p>
          <a:p>
            <a:pPr marL="342900" indent="-342900">
              <a:buAutoNum type="alphaLcPeriod"/>
            </a:pPr>
            <a:r>
              <a:rPr lang="en-US" dirty="0"/>
              <a:t>If the p-value ≤ α, the data are significant and support the alternative hypothesis.</a:t>
            </a:r>
          </a:p>
          <a:p>
            <a:endParaRPr lang="en-US" dirty="0"/>
          </a:p>
          <a:p>
            <a:pPr marL="342900" indent="-342900">
              <a:buAutoNum type="alphaLcPeriod" startAt="2"/>
            </a:pPr>
            <a:r>
              <a:rPr lang="en-US" dirty="0"/>
              <a:t>If the p-value &gt; α, the data are not significant and support the null hypothesis.</a:t>
            </a:r>
          </a:p>
          <a:p>
            <a:pPr marL="342900" indent="-342900">
              <a:buAutoNum type="alphaLcPeriod" startAt="2"/>
            </a:pPr>
            <a:endParaRPr lang="en-US" dirty="0"/>
          </a:p>
          <a:p>
            <a:pPr marL="342900" indent="-342900">
              <a:buAutoNum type="alphaLcPeriod" startAt="2"/>
            </a:pPr>
            <a:endParaRPr lang="en-US" dirty="0"/>
          </a:p>
          <a:p>
            <a:r>
              <a:rPr lang="en-US" dirty="0" err="1"/>
              <a:t>i</a:t>
            </a:r>
            <a:r>
              <a:rPr lang="en-US" dirty="0"/>
              <a:t>. If the sample mean was 0.70 mg/kg, the data are significant because the p-value of 0.01 is less than α (0.05).</a:t>
            </a:r>
          </a:p>
        </p:txBody>
      </p:sp>
    </p:spTree>
    <p:extLst>
      <p:ext uri="{BB962C8B-B14F-4D97-AF65-F5344CB8AC3E}">
        <p14:creationId xmlns:p14="http://schemas.microsoft.com/office/powerpoint/2010/main" val="410394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EF6186-6288-4F32-B923-B0B88E045D91}"/>
              </a:ext>
            </a:extLst>
          </p:cNvPr>
          <p:cNvSpPr txBox="1"/>
          <p:nvPr/>
        </p:nvSpPr>
        <p:spPr>
          <a:xfrm>
            <a:off x="587228" y="476442"/>
            <a:ext cx="10805021" cy="5355312"/>
          </a:xfrm>
          <a:prstGeom prst="rect">
            <a:avLst/>
          </a:prstGeom>
          <a:noFill/>
        </p:spPr>
        <p:txBody>
          <a:bodyPr wrap="square">
            <a:spAutoFit/>
          </a:bodyPr>
          <a:lstStyle/>
          <a:p>
            <a:r>
              <a:rPr lang="en-US" dirty="0"/>
              <a:t>Now let’s consider actual data.</a:t>
            </a:r>
          </a:p>
          <a:p>
            <a:endParaRPr lang="en-US" dirty="0"/>
          </a:p>
          <a:p>
            <a:r>
              <a:rPr lang="en-US" dirty="0"/>
              <a:t>In 2003, a project was initiated by the Grand Council Treaty #3 in collaboration with researchers from the Centre for Indigenous Peoples’ Nutrition and Environment at McGill University in Montreal, to study the levels of methylmercury in fish in the English-Wabigoon river system.  The aim of the study was to provide members of Grassy Narrows and </a:t>
            </a:r>
            <a:r>
              <a:rPr lang="en-US" dirty="0" err="1"/>
              <a:t>Wabaseemong</a:t>
            </a:r>
            <a:r>
              <a:rPr lang="en-US" dirty="0"/>
              <a:t> First Nations communities data required to make informed choices on fish consumption from their traditional waterways (</a:t>
            </a:r>
            <a:r>
              <a:rPr lang="en-US" b="1" dirty="0"/>
              <a:t>Kinghorn et al. 2007</a:t>
            </a:r>
            <a:r>
              <a:rPr lang="en-US" dirty="0"/>
              <a:t>).  </a:t>
            </a:r>
          </a:p>
          <a:p>
            <a:endParaRPr lang="en-US" dirty="0"/>
          </a:p>
          <a:p>
            <a:r>
              <a:rPr lang="en-US" dirty="0"/>
              <a:t>As part of the study, 22 Large-Mouthed Bass from Separation Lake were sampled and the mean mercury concentration was found to be 0.53 (+ 0.3 SD) mg/kg. </a:t>
            </a:r>
          </a:p>
          <a:p>
            <a:endParaRPr lang="en-US" dirty="0"/>
          </a:p>
          <a:p>
            <a:r>
              <a:rPr lang="en-US" dirty="0"/>
              <a:t>•	How comfortable would you be if you were to consume a Bass caught from Separation Lake in 2003?  </a:t>
            </a:r>
          </a:p>
          <a:p>
            <a:endParaRPr lang="en-US" dirty="0"/>
          </a:p>
          <a:p>
            <a:r>
              <a:rPr lang="en-US" dirty="0"/>
              <a:t>•	Would you recommend that members of Grassy Narrows and </a:t>
            </a:r>
            <a:r>
              <a:rPr lang="en-US" dirty="0" err="1"/>
              <a:t>Wabaseemong</a:t>
            </a:r>
            <a:r>
              <a:rPr lang="en-US" dirty="0"/>
              <a:t> First Nations consume Bass</a:t>
            </a:r>
          </a:p>
          <a:p>
            <a:r>
              <a:rPr lang="en-US" dirty="0"/>
              <a:t>	 from Separation Lake?  </a:t>
            </a:r>
          </a:p>
          <a:p>
            <a:endParaRPr lang="en-US" dirty="0"/>
          </a:p>
          <a:p>
            <a:r>
              <a:rPr lang="en-US" dirty="0"/>
              <a:t>•	What factors should you consider when making your recommendation?  </a:t>
            </a:r>
          </a:p>
          <a:p>
            <a:endParaRPr lang="en-US" dirty="0"/>
          </a:p>
          <a:p>
            <a:r>
              <a:rPr lang="en-US" dirty="0"/>
              <a:t>•	What impacts will your recommendation have on the members of the First Nations communities?</a:t>
            </a:r>
          </a:p>
        </p:txBody>
      </p:sp>
    </p:spTree>
    <p:extLst>
      <p:ext uri="{BB962C8B-B14F-4D97-AF65-F5344CB8AC3E}">
        <p14:creationId xmlns:p14="http://schemas.microsoft.com/office/powerpoint/2010/main" val="374031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4B7C3-2B1F-430D-8630-C9530C1FA547}"/>
              </a:ext>
            </a:extLst>
          </p:cNvPr>
          <p:cNvPicPr>
            <a:picLocks noChangeAspect="1"/>
          </p:cNvPicPr>
          <p:nvPr/>
        </p:nvPicPr>
        <p:blipFill rotWithShape="1">
          <a:blip r:embed="rId2"/>
          <a:srcRect l="28968" t="45749" r="37317" b="26606"/>
          <a:stretch/>
        </p:blipFill>
        <p:spPr>
          <a:xfrm>
            <a:off x="579571" y="931334"/>
            <a:ext cx="10549005" cy="4865459"/>
          </a:xfrm>
          <a:prstGeom prst="rect">
            <a:avLst/>
          </a:prstGeom>
        </p:spPr>
      </p:pic>
    </p:spTree>
    <p:extLst>
      <p:ext uri="{BB962C8B-B14F-4D97-AF65-F5344CB8AC3E}">
        <p14:creationId xmlns:p14="http://schemas.microsoft.com/office/powerpoint/2010/main" val="1550046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TotalTime>
  <Words>579</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Akin</dc:creator>
  <cp:lastModifiedBy>Jonathan Akin</cp:lastModifiedBy>
  <cp:revision>4</cp:revision>
  <dcterms:created xsi:type="dcterms:W3CDTF">2022-04-06T12:18:59Z</dcterms:created>
  <dcterms:modified xsi:type="dcterms:W3CDTF">2022-05-24T20:01:35Z</dcterms:modified>
</cp:coreProperties>
</file>