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9" r:id="rId3"/>
    <p:sldId id="323" r:id="rId4"/>
    <p:sldId id="322" r:id="rId5"/>
    <p:sldId id="324" r:id="rId6"/>
    <p:sldId id="334" r:id="rId7"/>
    <p:sldId id="328" r:id="rId8"/>
    <p:sldId id="277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D34AAED-98B8-499F-BCC6-474D1E9D8B1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3F5CDCD-42A7-41FF-B0CD-A756B2BF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D0E8-E111-48FA-A6E8-37FA00A159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7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3AFCC-EA56-42AB-AFD6-9B5CA8E49B5A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Observation:</a:t>
            </a:r>
            <a:r>
              <a:rPr lang="en-US" baseline="0" dirty="0" smtClean="0"/>
              <a:t> Relative growth rate of tumor decreases over time. General growth laws connections!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B24F-CE80-4F47-A0E5-74EF8C5242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1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6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5334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7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4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5334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2"/>
            <a:ext cx="4038600" cy="48006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2"/>
            <a:ext cx="4038600" cy="48006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5334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3001"/>
            <a:ext cx="4040188" cy="67369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1782762"/>
            <a:ext cx="4040188" cy="416083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143001"/>
            <a:ext cx="4041775" cy="67369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782762"/>
            <a:ext cx="4041775" cy="416083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7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5334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74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1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43000"/>
            <a:ext cx="3008313" cy="457200"/>
          </a:xfrm>
          <a:prstGeom prst="rect">
            <a:avLst/>
          </a:prstGeo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2"/>
            <a:ext cx="3008313" cy="45259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1"/>
            <a:ext cx="5486400" cy="37369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3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563562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24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1143001"/>
            <a:ext cx="2031357" cy="4800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1"/>
            <a:ext cx="59436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7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3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0377F-D367-4E61-A731-1B22A339A8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17FD-3B85-417D-A230-C6A56F4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3"/>
            <a:ext cx="8229600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D4E0-3759-4149-9009-C138BD830B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emplate ART.t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149096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916781" y="997746"/>
            <a:ext cx="107157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 descr="D-Math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48600" y="5973751"/>
            <a:ext cx="1295400" cy="8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3wHYOEeAsD8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97" y="3366436"/>
            <a:ext cx="3580597" cy="3580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101" y="1291791"/>
            <a:ext cx="7772400" cy="27305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MA153 Project 1 Intro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0000CC"/>
                </a:solidFill>
              </a:rPr>
              <a:t>Comparing Tumor Growth Models</a:t>
            </a:r>
            <a:br>
              <a:rPr lang="en-US" sz="4800" b="1" dirty="0" smtClean="0">
                <a:solidFill>
                  <a:srgbClr val="0000CC"/>
                </a:solidFill>
              </a:rPr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04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519122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Calendar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Motivation</a:t>
            </a:r>
          </a:p>
          <a:p>
            <a:pPr marL="1042988" lvl="1" indent="-742950"/>
            <a:r>
              <a:rPr lang="en-US" sz="3400" dirty="0" smtClean="0"/>
              <a:t>Intro Video</a:t>
            </a:r>
          </a:p>
          <a:p>
            <a:pPr marL="1042988" lvl="1" indent="-742950"/>
            <a:r>
              <a:rPr lang="en-US" sz="3400" dirty="0" smtClean="0"/>
              <a:t>Tumor Growth Diagram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Multi-Tool Reminder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Template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Rubric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416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77730" y="95070"/>
            <a:ext cx="5029200" cy="762000"/>
          </a:xfrm>
        </p:spPr>
        <p:txBody>
          <a:bodyPr anchor="t"/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Calendar Project 1 Timeline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513" y="4548392"/>
            <a:ext cx="7979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Introduced (14 Sep)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C000"/>
                </a:solidFill>
              </a:rPr>
              <a:t>IPR Plan (18-19 Sep)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Due Start of Class (21 Sep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9507" y="2027369"/>
            <a:ext cx="8596792" cy="2164547"/>
            <a:chOff x="375385" y="1347855"/>
            <a:chExt cx="8596792" cy="21645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381" b="49884"/>
            <a:stretch/>
          </p:blipFill>
          <p:spPr>
            <a:xfrm>
              <a:off x="375385" y="1347855"/>
              <a:ext cx="8596792" cy="189585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1244038" y="314307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37758" y="1347855"/>
              <a:ext cx="1520793" cy="616439"/>
            </a:xfrm>
            <a:prstGeom prst="rect">
              <a:avLst/>
            </a:prstGeom>
            <a:noFill/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432" y="1973019"/>
              <a:ext cx="3058788" cy="664303"/>
            </a:xfrm>
            <a:prstGeom prst="rect">
              <a:avLst/>
            </a:prstGeom>
            <a:noFill/>
            <a:ln w="349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37758" y="1996950"/>
              <a:ext cx="1520793" cy="61643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14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ambria Math" panose="02040503050406030204" pitchFamily="18" charset="0"/>
              </a:rPr>
              <a:t>Intro Video: </a:t>
            </a:r>
            <a:r>
              <a:rPr lang="en-US" sz="3200" dirty="0" smtClean="0">
                <a:latin typeface="Cambria Math" panose="02040503050406030204" pitchFamily="18" charset="0"/>
                <a:hlinkClick r:id="rId2"/>
              </a:rPr>
              <a:t>Dr. Komaroff, Harvard Med School</a:t>
            </a:r>
            <a:endParaRPr lang="en-US" sz="3200" dirty="0" smtClean="0">
              <a:latin typeface="Cambria Math" panose="02040503050406030204" pitchFamily="18" charset="0"/>
            </a:endParaRP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49" y="1837527"/>
            <a:ext cx="6276883" cy="47125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204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70935"/>
            <a:ext cx="48768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Model Development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Transform experiment into model using </a:t>
            </a:r>
          </a:p>
          <a:p>
            <a:pPr lvl="1"/>
            <a:r>
              <a:rPr lang="en-US" sz="1800" dirty="0" smtClean="0"/>
              <a:t>Known Laws of Nature</a:t>
            </a:r>
          </a:p>
          <a:p>
            <a:pPr lvl="1"/>
            <a:r>
              <a:rPr lang="en-US" sz="1800" dirty="0" smtClean="0"/>
              <a:t>Observations</a:t>
            </a:r>
          </a:p>
          <a:p>
            <a:pPr lvl="1"/>
            <a:r>
              <a:rPr lang="en-US" sz="1800" dirty="0" smtClean="0"/>
              <a:t>Logic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</a:p>
          <a:p>
            <a:r>
              <a:rPr lang="en-US" sz="2400" dirty="0" smtClean="0"/>
              <a:t>Solving DEs </a:t>
            </a:r>
          </a:p>
          <a:p>
            <a:pPr lvl="1"/>
            <a:r>
              <a:rPr lang="en-US" sz="1800" dirty="0"/>
              <a:t>R</a:t>
            </a:r>
            <a:r>
              <a:rPr lang="en-US" sz="1800" dirty="0" smtClean="0"/>
              <a:t>equires classifying DEs </a:t>
            </a:r>
          </a:p>
          <a:p>
            <a:pPr lvl="1"/>
            <a:r>
              <a:rPr lang="en-US" sz="1800" dirty="0" smtClean="0"/>
              <a:t>Different Approaches</a:t>
            </a:r>
          </a:p>
          <a:p>
            <a:pPr lvl="2"/>
            <a:r>
              <a:rPr lang="en-US" sz="1600" dirty="0" smtClean="0"/>
              <a:t>Graphical  (Qualitative)</a:t>
            </a:r>
          </a:p>
          <a:p>
            <a:pPr lvl="2"/>
            <a:r>
              <a:rPr lang="en-US" sz="1600" dirty="0" smtClean="0"/>
              <a:t>Analytic	</a:t>
            </a:r>
          </a:p>
          <a:p>
            <a:pPr lvl="2"/>
            <a:r>
              <a:rPr lang="en-US" sz="1600" dirty="0" smtClean="0"/>
              <a:t>Numerical</a:t>
            </a:r>
          </a:p>
          <a:p>
            <a:r>
              <a:rPr lang="en-US" sz="2400" dirty="0" smtClean="0"/>
              <a:t>Interpret </a:t>
            </a:r>
          </a:p>
          <a:p>
            <a:pPr lvl="1"/>
            <a:r>
              <a:rPr lang="en-US" sz="2000" dirty="0" smtClean="0"/>
              <a:t>Develops Model</a:t>
            </a:r>
          </a:p>
          <a:p>
            <a:pPr lvl="1"/>
            <a:r>
              <a:rPr lang="en-US" sz="2000" dirty="0" smtClean="0"/>
              <a:t>Initiates Iterative </a:t>
            </a:r>
            <a:r>
              <a:rPr lang="en-US" sz="2000" dirty="0"/>
              <a:t>Process </a:t>
            </a:r>
            <a:endParaRPr lang="en-US" sz="2000" dirty="0" smtClean="0"/>
          </a:p>
          <a:p>
            <a:pPr marL="914400" lvl="2" indent="0">
              <a:buNone/>
            </a:pPr>
            <a:r>
              <a:rPr lang="en-US" sz="1400" dirty="0" smtClean="0"/>
              <a:t>Model Prototype: Simple; </a:t>
            </a:r>
          </a:p>
          <a:p>
            <a:pPr marL="914400" lvl="2" indent="0">
              <a:buNone/>
            </a:pPr>
            <a:r>
              <a:rPr lang="en-US" sz="1400" dirty="0" smtClean="0"/>
              <a:t>Iterative Step: Prototype + Complexity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2" descr="C:\Users\timothy.povich\Documents\Working Stuff\MA255\Math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122" y="2140226"/>
            <a:ext cx="4415559" cy="353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16013" y="4233446"/>
            <a:ext cx="134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(Quantitative)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29386" y="4233446"/>
            <a:ext cx="759565" cy="130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10202" y="4439081"/>
            <a:ext cx="678749" cy="13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3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806154"/>
            <a:ext cx="2543422" cy="58101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-60722" y="-31156"/>
            <a:ext cx="9204721" cy="1219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636" y="1371600"/>
            <a:ext cx="22848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079775" y="3848101"/>
            <a:ext cx="552164" cy="782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432572" y="3028061"/>
            <a:ext cx="362746" cy="3081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30015" y="1188677"/>
            <a:ext cx="989559" cy="9235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079773" y="1652768"/>
            <a:ext cx="705598" cy="11666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7260007">
            <a:off x="3845313" y="2843839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/>
              <a:t>MA153</a:t>
            </a:r>
            <a:endParaRPr lang="en-US" sz="1350" b="1" dirty="0"/>
          </a:p>
        </p:txBody>
      </p:sp>
      <p:sp>
        <p:nvSpPr>
          <p:cNvPr id="2" name="Rectangle 1"/>
          <p:cNvSpPr/>
          <p:nvPr/>
        </p:nvSpPr>
        <p:spPr>
          <a:xfrm>
            <a:off x="2349190" y="200025"/>
            <a:ext cx="4393849" cy="531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ames" panose="02000503080000020003" pitchFamily="2" charset="0"/>
              </a:rPr>
              <a:t>MA153 </a:t>
            </a:r>
            <a:r>
              <a:rPr lang="en-US" sz="2400" b="1" dirty="0">
                <a:solidFill>
                  <a:schemeClr val="bg1"/>
                </a:solidFill>
                <a:latin typeface="Thames" panose="02000503080000020003" pitchFamily="2" charset="0"/>
              </a:rPr>
              <a:t>ODE LEATHERMAN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1835" y="1031453"/>
            <a:ext cx="2219317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Analytic (Exact)</a:t>
            </a:r>
            <a:endParaRPr 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03864" y="1031453"/>
            <a:ext cx="2219317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Graphical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703864" y="2514600"/>
            <a:ext cx="2219317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Numerical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703864" y="4354959"/>
            <a:ext cx="2219317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Power Series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197686" y="1558413"/>
            <a:ext cx="176761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Separation of Variables</a:t>
            </a:r>
            <a:endParaRPr lang="en-US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197686" y="2533200"/>
            <a:ext cx="176761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Integrating Factor</a:t>
            </a:r>
            <a:endParaRPr lang="en-US" sz="1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197686" y="3438525"/>
            <a:ext cx="176761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Characteristic Equation</a:t>
            </a:r>
            <a:endParaRPr lang="en-US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197686" y="4528533"/>
            <a:ext cx="176761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Systems of ODEs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592520" y="1947092"/>
            <a:ext cx="1141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 smtClean="0"/>
              <a:t>1</a:t>
            </a:r>
            <a:r>
              <a:rPr lang="en-US" sz="1050" baseline="30000" dirty="0" smtClean="0"/>
              <a:t>st</a:t>
            </a:r>
            <a:r>
              <a:rPr lang="en-US" sz="1050" dirty="0" smtClean="0"/>
              <a:t> Order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Separable</a:t>
            </a:r>
            <a:endParaRPr lang="en-US" sz="1050" dirty="0"/>
          </a:p>
        </p:txBody>
      </p:sp>
      <p:sp>
        <p:nvSpPr>
          <p:cNvPr id="76" name="TextBox 75"/>
          <p:cNvSpPr txBox="1"/>
          <p:nvPr/>
        </p:nvSpPr>
        <p:spPr>
          <a:xfrm>
            <a:off x="2592520" y="3875236"/>
            <a:ext cx="16270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 smtClean="0"/>
              <a:t>2</a:t>
            </a:r>
            <a:r>
              <a:rPr lang="en-US" sz="1050" baseline="30000" dirty="0" smtClean="0"/>
              <a:t>nd</a:t>
            </a:r>
            <a:r>
              <a:rPr lang="en-US" sz="1050" dirty="0" smtClean="0"/>
              <a:t> Order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Linear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Constant Coefficients</a:t>
            </a:r>
            <a:endParaRPr lang="en-US" sz="1050" dirty="0"/>
          </a:p>
        </p:txBody>
      </p:sp>
      <p:sp>
        <p:nvSpPr>
          <p:cNvPr id="77" name="TextBox 76"/>
          <p:cNvSpPr txBox="1"/>
          <p:nvPr/>
        </p:nvSpPr>
        <p:spPr>
          <a:xfrm>
            <a:off x="2592519" y="4953000"/>
            <a:ext cx="1627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 smtClean="0"/>
              <a:t>1</a:t>
            </a:r>
            <a:r>
              <a:rPr lang="en-US" sz="1050" baseline="30000" dirty="0" smtClean="0"/>
              <a:t>st</a:t>
            </a:r>
            <a:r>
              <a:rPr lang="en-US" sz="1050" dirty="0" smtClean="0"/>
              <a:t> Order 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Solve for Equilibrium Points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Verify a Solution</a:t>
            </a:r>
            <a:endParaRPr lang="en-US" sz="1050" dirty="0"/>
          </a:p>
        </p:txBody>
      </p:sp>
      <p:sp>
        <p:nvSpPr>
          <p:cNvPr id="78" name="TextBox 77"/>
          <p:cNvSpPr txBox="1"/>
          <p:nvPr/>
        </p:nvSpPr>
        <p:spPr>
          <a:xfrm>
            <a:off x="5929715" y="1558413"/>
            <a:ext cx="176761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err="1" smtClean="0"/>
              <a:t>VectorPlot</a:t>
            </a:r>
            <a:r>
              <a:rPr lang="en-US" sz="1200" b="1" dirty="0" smtClean="0"/>
              <a:t> with Tech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929715" y="3065195"/>
            <a:ext cx="176761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Euler’s Method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929715" y="4884091"/>
            <a:ext cx="176761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Assume a Power Series</a:t>
            </a:r>
            <a:endParaRPr lang="en-US" sz="1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7766114" y="1905000"/>
            <a:ext cx="14123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 smtClean="0"/>
              <a:t>Critical Points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Explore Long Term Behavior</a:t>
            </a:r>
            <a:endParaRPr lang="en-US" sz="105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001" y="5221996"/>
            <a:ext cx="2229346" cy="721604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7766114" y="5318894"/>
            <a:ext cx="17207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 smtClean="0"/>
              <a:t>2</a:t>
            </a:r>
            <a:r>
              <a:rPr lang="en-US" sz="1050" baseline="30000" dirty="0" smtClean="0"/>
              <a:t>nd</a:t>
            </a:r>
            <a:r>
              <a:rPr lang="en-US" sz="1050" dirty="0" smtClean="0"/>
              <a:t> Order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Linear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Variable Coefficients</a:t>
            </a:r>
            <a:endParaRPr lang="en-US" sz="105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r="9330"/>
          <a:stretch/>
        </p:blipFill>
        <p:spPr>
          <a:xfrm>
            <a:off x="5671980" y="3447656"/>
            <a:ext cx="2176620" cy="7064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97" y="1893277"/>
            <a:ext cx="2210102" cy="6139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65" y="2857824"/>
            <a:ext cx="1999117" cy="571176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592520" y="2946532"/>
            <a:ext cx="1141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 smtClean="0"/>
              <a:t>1</a:t>
            </a:r>
            <a:r>
              <a:rPr lang="en-US" sz="1050" baseline="30000" dirty="0" smtClean="0"/>
              <a:t>st</a:t>
            </a:r>
            <a:r>
              <a:rPr lang="en-US" sz="1050" dirty="0" smtClean="0"/>
              <a:t> Order</a:t>
            </a:r>
          </a:p>
          <a:p>
            <a:pPr marL="171450" indent="-171450">
              <a:buFontTx/>
              <a:buChar char="-"/>
            </a:pPr>
            <a:r>
              <a:rPr lang="en-US" sz="1050" dirty="0" smtClean="0"/>
              <a:t>Linear</a:t>
            </a:r>
            <a:endParaRPr lang="en-US" sz="105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56" y="4841943"/>
            <a:ext cx="1530533" cy="1049931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5631939" y="1896740"/>
            <a:ext cx="22166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Slope Field: y vs. t (</a:t>
            </a:r>
            <a:r>
              <a:rPr lang="en-US" sz="1050" dirty="0" err="1" smtClean="0"/>
              <a:t>dep</a:t>
            </a:r>
            <a:r>
              <a:rPr lang="en-US" sz="1050" dirty="0" smtClean="0"/>
              <a:t> v. </a:t>
            </a:r>
            <a:r>
              <a:rPr lang="en-US" sz="1050" dirty="0" err="1" smtClean="0"/>
              <a:t>ind</a:t>
            </a:r>
            <a:r>
              <a:rPr lang="en-US" sz="1050" dirty="0" smtClean="0"/>
              <a:t>)</a:t>
            </a:r>
          </a:p>
          <a:p>
            <a:r>
              <a:rPr lang="en-US" sz="1050" dirty="0" smtClean="0"/>
              <a:t>Phase Portrait: y vs. x (</a:t>
            </a:r>
            <a:r>
              <a:rPr lang="en-US" sz="1050" dirty="0" err="1" smtClean="0"/>
              <a:t>dep</a:t>
            </a:r>
            <a:r>
              <a:rPr lang="en-US" sz="1050" dirty="0" smtClean="0"/>
              <a:t> 1 v. </a:t>
            </a:r>
            <a:r>
              <a:rPr lang="en-US" sz="1050" dirty="0" err="1" smtClean="0"/>
              <a:t>dep</a:t>
            </a:r>
            <a:r>
              <a:rPr lang="en-US" sz="1050" dirty="0" smtClean="0"/>
              <a:t> 2)</a:t>
            </a:r>
            <a:endParaRPr lang="en-US" sz="1050" dirty="0"/>
          </a:p>
        </p:txBody>
      </p:sp>
      <p:sp>
        <p:nvSpPr>
          <p:cNvPr id="98" name="TextBox 97"/>
          <p:cNvSpPr txBox="1"/>
          <p:nvPr/>
        </p:nvSpPr>
        <p:spPr>
          <a:xfrm>
            <a:off x="7766114" y="3499720"/>
            <a:ext cx="14123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 smtClean="0"/>
              <a:t>Approximate a solution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648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46" y="147126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181</Words>
  <Application>Microsoft Office PowerPoint</Application>
  <PresentationFormat>On-screen Show (4:3)</PresentationFormat>
  <Paragraphs>68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Thames</vt:lpstr>
      <vt:lpstr>Office Theme</vt:lpstr>
      <vt:lpstr>1_Office Theme</vt:lpstr>
      <vt:lpstr>MA153 Project 1 Intro Comparing Tumor Growth Models   </vt:lpstr>
      <vt:lpstr>Agenda</vt:lpstr>
      <vt:lpstr>Calendar Project 1 Timeline</vt:lpstr>
      <vt:lpstr>Motivation</vt:lpstr>
      <vt:lpstr>Model Development</vt:lpstr>
      <vt:lpstr>PowerPoint Presentation</vt:lpstr>
      <vt:lpstr>Questions?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MA104 Program Director Time  Week 0 5 Jan 2017</dc:title>
  <dc:creator>IETD</dc:creator>
  <cp:lastModifiedBy>DoD Admin</cp:lastModifiedBy>
  <cp:revision>86</cp:revision>
  <cp:lastPrinted>2017-03-27T16:01:19Z</cp:lastPrinted>
  <dcterms:created xsi:type="dcterms:W3CDTF">2017-01-08T18:30:43Z</dcterms:created>
  <dcterms:modified xsi:type="dcterms:W3CDTF">2018-06-04T16:40:25Z</dcterms:modified>
</cp:coreProperties>
</file>