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gkfrnIllyh9KX2MItWBqE7dlnW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91" autoAdjust="0"/>
  </p:normalViewPr>
  <p:slideViewPr>
    <p:cSldViewPr snapToGrid="0">
      <p:cViewPr varScale="1">
        <p:scale>
          <a:sx n="118" d="100"/>
          <a:sy n="118" d="100"/>
        </p:scale>
        <p:origin x="140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55"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csearch.creativecommons.org/photos/cafe94a9-0bd3-452f-a160-f2f7126cd33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Benthos#/media/File:Scheme_eutrophication-en.sv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hesapeakebay.net/channel_files/20963/2003_ambient_water_quality_criteria.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ommons.wikimedia.org/wiki/File:Chesapeake_Bay_-_Dissolved_oxygen_requirements.jp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ondriest.com/environmental-measurements/parameters/water-quality/dissolved-oxyge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ceanservice.noaa.gov/education/tutorial_estuaries/est05_circulation.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Ak9CBB1bTcc&amp;feature=youtu.b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Ak9CBB1bTcc&amp;feature=youtu.b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csearch.creativecommons.org/photos/cafe94a9-0bd3-452f-a160-f2f7126cd33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gulfhypoxia.net/about-hypoxia/"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nesdis.noaa.gov/content/dead-zone-video"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xceluser.com/1069/use-automated-cross-correlations-in-excel-to-find-leading-indicators-part-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arthobservatory.nasa.gov/images/44677/aquatic-dead-zon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limate.gov/news-features/featured-images/climate-change-likely-worsen-us-and-global-dead-zon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Benthos#/media/File:Scheme_eutrophication-en.sv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ondriest.com/environmental-measurements/parameters/water-quality/dissolved-oxyg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Benthos#/media/File:Scheme_eutrophication-en.sv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ommons.wikimedia.org/wiki/File:Zooplankton.jpg" TargetMode="External"/><Relationship Id="rId5" Type="http://schemas.openxmlformats.org/officeDocument/2006/relationships/hyperlink" Target="https://en.wikipedia.org/wiki/Phytoplankton#/media/File:Diatoms_through_the_microscope.jpg" TargetMode="External"/><Relationship Id="rId4" Type="http://schemas.openxmlformats.org/officeDocument/2006/relationships/hyperlink" Target="https://creativecommons.org/licenses/by-sa/3.0/deed.e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Benthos#/media/File:Scheme_eutrophication-en.sv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As an intro to this module, h</a:t>
            </a:r>
            <a:r>
              <a:rPr lang="en" sz="1100" b="0" i="0" u="none" strike="noStrike" cap="none">
                <a:solidFill>
                  <a:srgbClr val="000000"/>
                </a:solidFill>
                <a:latin typeface="Arial"/>
                <a:ea typeface="Arial"/>
                <a:cs typeface="Arial"/>
                <a:sym typeface="Arial"/>
              </a:rPr>
              <a:t>elp students describe their observations and hypothesize what might be going on. </a:t>
            </a:r>
            <a:r>
              <a:rPr lang="en">
                <a:solidFill>
                  <a:schemeClr val="dk1"/>
                </a:solidFill>
              </a:rPr>
              <a:t>Following this 1st step, ask student to complete the Pre-Module questions and discuss before Activity A if time allows.  Their responses may enable instructors to adapt instruction of the rest of the module.</a:t>
            </a:r>
            <a:r>
              <a:rPr lang="en" sz="1100" b="0" i="0" u="none" strike="noStrike" cap="none">
                <a:solidFill>
                  <a:srgbClr val="000000"/>
                </a:solidFill>
                <a:latin typeface="Arial"/>
                <a:ea typeface="Arial"/>
                <a:cs typeface="Arial"/>
                <a:sym typeface="Arial"/>
              </a:rPr>
              <a:t> The pre-module questions in the student handout can be used to stimulate thinking and discussion. Use the students’ ideas to segue to an intro to the topic of hypoxic events.  This module is designed for students to determine possible causes for hypoxic events in the Chesapeake Bay.  </a:t>
            </a:r>
            <a:endParaRPr/>
          </a:p>
          <a:p>
            <a:pPr marL="158750" lvl="0" indent="0" algn="l" rtl="0">
              <a:lnSpc>
                <a:spcPct val="100000"/>
              </a:lnSpc>
              <a:spcBef>
                <a:spcPts val="0"/>
              </a:spcBef>
              <a:spcAft>
                <a:spcPts val="0"/>
              </a:spcAft>
              <a:buSzPts val="1100"/>
              <a:buNone/>
            </a:pPr>
            <a:endParaRPr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158750" lvl="0" indent="0" algn="l" rtl="0">
              <a:lnSpc>
                <a:spcPct val="100000"/>
              </a:lnSpc>
              <a:spcBef>
                <a:spcPts val="0"/>
              </a:spcBef>
              <a:spcAft>
                <a:spcPts val="0"/>
              </a:spcAft>
              <a:buSzPts val="1100"/>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https://ccsearch.creativecommons.org/photos/cafe94a9-0bd3-452f-a160-f2f7126cd333</a:t>
            </a:r>
            <a:endParaRPr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“Fish kill Redondo Beach Marina 3/8/2011.  Millions of Sardines, Mackerel and Anchovies died overnight, possibly due to anoxia (lack of oxygen in the Water).”</a:t>
            </a:r>
            <a:endParaRPr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fish kill as it sinks to the ocean floor" by Tina Hsu is licensed with CC BY-NC-SA 2.0. To view a copy of this license, visit https://creativecommons.org/licenses/by-nc-sa/2.0/</a:t>
            </a:r>
            <a:endParaRPr b="1">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Review the links between the surface and bottom waters, especially the source of O2 for bottom waters (must be mixed down from surface waters; mixing may be blocked by stratification) and the flux of organic matter sinking down from the surface</a:t>
            </a:r>
            <a:endParaRPr/>
          </a:p>
          <a:p>
            <a:pPr marL="0" lvl="0" indent="0" algn="l" rtl="0">
              <a:lnSpc>
                <a:spcPct val="100000"/>
              </a:lnSpc>
              <a:spcBef>
                <a:spcPts val="0"/>
              </a:spcBef>
              <a:spcAft>
                <a:spcPts val="0"/>
              </a:spcAft>
              <a:buSzPts val="1100"/>
              <a:buNone/>
            </a:pPr>
            <a:endParaRPr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100"/>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https://en.wikipedia.org/wiki/Benthos#/media/File:Scheme_eutrophication-en.svg</a:t>
            </a:r>
            <a:r>
              <a:rPr lang="en" sz="1100" b="0" i="0" u="none" strike="noStrike" cap="none">
                <a:solidFill>
                  <a:srgbClr val="000000"/>
                </a:solidFill>
                <a:latin typeface="Arial"/>
                <a:ea typeface="Arial"/>
                <a:cs typeface="Arial"/>
                <a:sym typeface="Arial"/>
              </a:rPr>
              <a:t>; License link: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https://creativecommons.org/licenses/by-sa/3.0/deed.en</a:t>
            </a:r>
            <a:endParaRPr>
              <a:solidFill>
                <a:srgbClr val="0000FF"/>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t>Low DO can have negative effects on many different species, behaviors, and processes. Discuss issues with critically low DO and definitions of hypoxic and anoxic as it relates to this activity. </a:t>
            </a:r>
            <a:endParaRPr/>
          </a:p>
          <a:p>
            <a:pPr marL="0" lvl="0" indent="0" algn="l" rtl="0">
              <a:lnSpc>
                <a:spcPct val="115000"/>
              </a:lnSpc>
              <a:spcBef>
                <a:spcPts val="0"/>
              </a:spcBef>
              <a:spcAft>
                <a:spcPts val="0"/>
              </a:spcAft>
              <a:buSzPts val="1100"/>
              <a:buNone/>
            </a:pPr>
            <a:endParaRPr sz="1200"/>
          </a:p>
          <a:p>
            <a:pPr marL="0" lvl="0" indent="0" algn="l" rtl="0">
              <a:lnSpc>
                <a:spcPct val="115000"/>
              </a:lnSpc>
              <a:spcBef>
                <a:spcPts val="0"/>
              </a:spcBef>
              <a:spcAft>
                <a:spcPts val="0"/>
              </a:spcAft>
              <a:buSzPts val="1100"/>
              <a:buNone/>
            </a:pPr>
            <a:r>
              <a:rPr lang="en" sz="1200"/>
              <a:t>Image created by ABrickley</a:t>
            </a:r>
            <a:endParaRPr sz="1200"/>
          </a:p>
          <a:p>
            <a:pPr marL="0" lvl="0" indent="0" algn="l" rtl="0">
              <a:lnSpc>
                <a:spcPct val="115000"/>
              </a:lnSpc>
              <a:spcBef>
                <a:spcPts val="1600"/>
              </a:spcBef>
              <a:spcAft>
                <a:spcPts val="0"/>
              </a:spcAft>
              <a:buClr>
                <a:schemeClr val="dk1"/>
              </a:buClr>
              <a:buSzPts val="1100"/>
              <a:buFont typeface="Arial"/>
              <a:buNone/>
            </a:pPr>
            <a:r>
              <a:rPr lang="en" sz="1200"/>
              <a:t>Based on image source: https://www.vims.edu/research/topics/dead_zones/impacts/index.php</a:t>
            </a:r>
            <a:endParaRPr sz="1200"/>
          </a:p>
          <a:p>
            <a:pPr marL="0" lvl="0" indent="0" algn="l" rtl="0">
              <a:lnSpc>
                <a:spcPct val="100000"/>
              </a:lnSpc>
              <a:spcBef>
                <a:spcPts val="16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Additional or alternative slide to discuss the negative effects of low DO on survival of organisms. This diagram shows that some species are much more sensitive to low DO than others. It also indicates the approximate distribution of DO in the different areas and depths of the Chesapeake Bay.</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bottom data from this module was collected in the deep channel of the Chesapeake Bay.</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Image from </a:t>
            </a: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https://www.chesapeakebay.net/channel_files/20963/2003_ambient_water_quality_criteria.pdf</a:t>
            </a:r>
            <a:r>
              <a:rPr lang="en" sz="1100" b="0" i="0" u="none" strike="noStrike" cap="none">
                <a:solidFill>
                  <a:srgbClr val="000000"/>
                </a:solidFill>
                <a:latin typeface="Arial"/>
                <a:ea typeface="Arial"/>
                <a:cs typeface="Arial"/>
                <a:sym typeface="Arial"/>
              </a:rPr>
              <a:t> and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Public Domain</a:t>
            </a: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File:Chesapeake Bay - Dissolved oxygen requirements.jpg; Created: 1 January 2010</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Misconception alert:</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After students complete Questions 7-10 and before moving on to Activity B, make sure to discuss with students their thoughts about the effect of temperature or salinity on the DO patterns found in the Chesapeake Bay dataset. If necessary, clear up misconceptions. They should hear from instructor that T or S individually cannot explain the low oxygen events. If DO is present at saturation within the range of temperature or salinity found in the data, the low levels observed in the bottom DO data would not be possible.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Activity B will guide the students to look at other (indirect) effects of temperature and salinity to determine a best explanation. </a:t>
            </a:r>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r>
              <a:rPr lang="en">
                <a:solidFill>
                  <a:srgbClr val="FF0000"/>
                </a:solidFill>
              </a:rPr>
              <a:t>Graphics created by ABrickley, modeled after those in: </a:t>
            </a:r>
            <a:r>
              <a:rPr lang="en" sz="1050">
                <a:solidFill>
                  <a:srgbClr val="4D4D4D"/>
                </a:solidFill>
                <a:highlight>
                  <a:srgbClr val="FFFFFF"/>
                </a:highlight>
              </a:rPr>
              <a:t>Fondriest Environmental, Inc. “Dissolved Oxygen.” Fundamentals of Environmental Measurements. 19 Nov. 2013. Web. </a:t>
            </a:r>
            <a:r>
              <a:rPr lang="en" sz="1050" u="sng">
                <a:solidFill>
                  <a:schemeClr val="hlink"/>
                </a:solidFill>
                <a:highlight>
                  <a:srgbClr val="FFFFFF"/>
                </a:highlight>
                <a:hlinkClick r:id="rId3"/>
              </a:rPr>
              <a:t>https://www.fondriest.com/environmental-measurements/parameters/water-quality/dissolved-oxygen/</a:t>
            </a:r>
            <a:r>
              <a:rPr lang="en" sz="1050">
                <a:solidFill>
                  <a:srgbClr val="4D4D4D"/>
                </a:solidFill>
                <a:highlight>
                  <a:srgbClr val="FFFFFF"/>
                </a:highlight>
              </a:rPr>
              <a:t> </a:t>
            </a:r>
            <a:endParaRPr sz="1050">
              <a:solidFill>
                <a:srgbClr val="4D4D4D"/>
              </a:solidFill>
              <a:highlight>
                <a:srgbClr val="FFFFFF"/>
              </a:highlight>
            </a:endParaRPr>
          </a:p>
          <a:p>
            <a:pPr marL="0" lvl="0" indent="0" algn="l" rtl="0">
              <a:lnSpc>
                <a:spcPct val="100000"/>
              </a:lnSpc>
              <a:spcBef>
                <a:spcPts val="0"/>
              </a:spcBef>
              <a:spcAft>
                <a:spcPts val="0"/>
              </a:spcAft>
              <a:buSzPts val="1100"/>
              <a:buNone/>
            </a:pPr>
            <a:endParaRPr sz="1050">
              <a:solidFill>
                <a:srgbClr val="4D4D4D"/>
              </a:solidFill>
              <a:highlight>
                <a:srgbClr val="FFFFFF"/>
              </a:highlight>
            </a:endParaRPr>
          </a:p>
          <a:p>
            <a:pPr marL="0" lvl="0" indent="0" algn="l" rtl="0">
              <a:lnSpc>
                <a:spcPct val="100000"/>
              </a:lnSpc>
              <a:spcBef>
                <a:spcPts val="0"/>
              </a:spcBef>
              <a:spcAft>
                <a:spcPts val="0"/>
              </a:spcAft>
              <a:buSzPts val="1100"/>
              <a:buNone/>
            </a:pPr>
            <a:r>
              <a:rPr lang="en" sz="1050">
                <a:solidFill>
                  <a:srgbClr val="4D4D4D"/>
                </a:solidFill>
                <a:highlight>
                  <a:srgbClr val="FFFFFF"/>
                </a:highlight>
              </a:rPr>
              <a:t>T, S, and DO data from </a:t>
            </a:r>
            <a:r>
              <a:rPr lang="en" sz="1050" b="0" i="0" u="none" strike="noStrike" cap="none">
                <a:solidFill>
                  <a:srgbClr val="000000"/>
                </a:solidFill>
                <a:highlight>
                  <a:srgbClr val="FFFFFF"/>
                </a:highlight>
                <a:latin typeface="Arial"/>
                <a:ea typeface="Arial"/>
                <a:cs typeface="Arial"/>
                <a:sym typeface="Arial"/>
              </a:rPr>
              <a:t>https://www.chesapeakebay.net/what/downloads/cbp_water_quality_database_1984_present</a:t>
            </a:r>
            <a:endParaRPr sz="1050">
              <a:solidFill>
                <a:srgbClr val="4D4D4D"/>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Disccus student ideas about this question before starting, if possible.  This next activity is designed to investigate the effects of temperature and salinity on additional physical</a:t>
            </a:r>
            <a:r>
              <a:rPr lang="en" sz="1200" b="1">
                <a:solidFill>
                  <a:schemeClr val="dk1"/>
                </a:solidFill>
              </a:rPr>
              <a:t> </a:t>
            </a:r>
            <a:r>
              <a:rPr lang="en" sz="1200">
                <a:solidFill>
                  <a:schemeClr val="dk1"/>
                </a:solidFill>
              </a:rPr>
              <a:t>properties of the surface and bottom water in the estuary: </a:t>
            </a:r>
            <a:r>
              <a:rPr lang="en" sz="1200" b="1">
                <a:solidFill>
                  <a:schemeClr val="dk1"/>
                </a:solidFill>
              </a:rPr>
              <a:t>density </a:t>
            </a:r>
            <a:r>
              <a:rPr lang="en" sz="1200">
                <a:solidFill>
                  <a:schemeClr val="dk1"/>
                </a:solidFill>
              </a:rPr>
              <a:t>and </a:t>
            </a:r>
            <a:r>
              <a:rPr lang="en" sz="1200" b="1">
                <a:solidFill>
                  <a:schemeClr val="dk1"/>
                </a:solidFill>
              </a:rPr>
              <a:t>stratification</a:t>
            </a:r>
            <a:r>
              <a:rPr lang="en" sz="1200">
                <a:solidFill>
                  <a:schemeClr val="dk1"/>
                </a:solidFill>
              </a:rPr>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Review the basics of estuarine circulation as it relates to physical water characteristics and density. The Chesapeake Bay is a partially mixed estuary. Students should understand that estuaries are influenced by water coming from rivers as well as the ocean, and that these water masses differ in their salinity and density. This influences where each water mass is found. </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Freshwater comes from rivers and is found near the surface; saltwater enters the estuary from the ocean and at the bottom. Water masses mix throughout the estuary, leading to a gradual increase of salinity from the river to the ocean. In a partially mixed estuary such as the Chesapeake Bay, the mixing occurs between surface and bottom waters as well, but a salinity (and density) difference is maintained with depth (surface waters are less saline than bottom waters throughout the estuary). On the diagram, this is indicated with the thin blue lines of equal salinity (isohalines).</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NOAA has a site where they explain the different types of water circulation in estuaries: </a:t>
            </a:r>
            <a:r>
              <a:rPr lang="en" u="sng">
                <a:solidFill>
                  <a:schemeClr val="hlink"/>
                </a:solidFill>
                <a:hlinkClick r:id="rId3"/>
              </a:rPr>
              <a:t>https://oceanservice.noaa.gov/education/tutorial_estuaries/est05_circulation.html</a:t>
            </a:r>
            <a:endParaRPr u="sng">
              <a:solidFill>
                <a:schemeClr val="hlink"/>
              </a:solidFill>
            </a:endParaRPr>
          </a:p>
          <a:p>
            <a:pPr marL="0" marR="0" lvl="0" indent="0" algn="l" rtl="0">
              <a:lnSpc>
                <a:spcPct val="100000"/>
              </a:lnSpc>
              <a:spcBef>
                <a:spcPts val="0"/>
              </a:spcBef>
              <a:spcAft>
                <a:spcPts val="0"/>
              </a:spcAft>
              <a:buClr>
                <a:srgbClr val="000000"/>
              </a:buClr>
              <a:buSzPts val="1100"/>
              <a:buFont typeface="Arial"/>
              <a:buNone/>
            </a:pPr>
            <a:r>
              <a:rPr lang="en" u="none">
                <a:solidFill>
                  <a:schemeClr val="hlink"/>
                </a:solidFill>
              </a:rPr>
              <a:t>Instructors might consider including an experiment to study stratification at this point but if not possible, the following video might be shown: </a:t>
            </a:r>
            <a:r>
              <a:rPr lang="en" sz="1100" u="sng">
                <a:solidFill>
                  <a:srgbClr val="CCCCCC"/>
                </a:solidFill>
                <a:hlinkClick r:id="rId4">
                  <a:extLst>
                    <a:ext uri="{A12FA001-AC4F-418D-AE19-62706E023703}">
                      <ahyp:hlinkClr xmlns:ahyp="http://schemas.microsoft.com/office/drawing/2018/hyperlinkcolor" val="tx"/>
                    </a:ext>
                  </a:extLst>
                </a:hlinkClick>
              </a:rPr>
              <a:t>https://www.youtube.com/watch?v=Ak9CBB1bTcc&amp;feature=youtu.be</a:t>
            </a:r>
            <a:endParaRPr sz="1100">
              <a:solidFill>
                <a:srgbClr val="CCCCCC"/>
              </a:solidFill>
            </a:endParaRPr>
          </a:p>
          <a:p>
            <a:pPr marL="0" lvl="0" indent="0" algn="l" rtl="0">
              <a:lnSpc>
                <a:spcPct val="100000"/>
              </a:lnSpc>
              <a:spcBef>
                <a:spcPts val="0"/>
              </a:spcBef>
              <a:spcAft>
                <a:spcPts val="0"/>
              </a:spcAft>
              <a:buSzPts val="1100"/>
              <a:buNone/>
            </a:pPr>
            <a:endParaRPr u="none"/>
          </a:p>
          <a:p>
            <a:pPr marL="0" lvl="0" indent="0" algn="l" rtl="0">
              <a:lnSpc>
                <a:spcPct val="100000"/>
              </a:lnSpc>
              <a:spcBef>
                <a:spcPts val="0"/>
              </a:spcBef>
              <a:spcAft>
                <a:spcPts val="0"/>
              </a:spcAft>
              <a:buSzPts val="1100"/>
              <a:buNone/>
            </a:pPr>
            <a:r>
              <a:rPr lang="en" u="none"/>
              <a:t>Graphic by GSmalley</a:t>
            </a:r>
            <a:endParaRPr u="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Instructor should help students review, or learn anew, this layering including definitions for each layer.</a:t>
            </a:r>
            <a:endParaRPr/>
          </a:p>
          <a:p>
            <a:pPr marL="0" marR="0" lvl="0" indent="0" algn="l" rtl="0">
              <a:lnSpc>
                <a:spcPct val="100000"/>
              </a:lnSpc>
              <a:spcBef>
                <a:spcPts val="0"/>
              </a:spcBef>
              <a:spcAft>
                <a:spcPts val="0"/>
              </a:spcAft>
              <a:buClr>
                <a:srgbClr val="000000"/>
              </a:buClr>
              <a:buSzPts val="1100"/>
              <a:buFont typeface="Arial"/>
              <a:buNone/>
            </a:pPr>
            <a:r>
              <a:rPr lang="en"/>
              <a:t>Thermocline =  depth of rapid temperature change</a:t>
            </a:r>
            <a:endParaRPr/>
          </a:p>
          <a:p>
            <a:pPr marL="0" marR="0" lvl="0" indent="0" algn="l" rtl="0">
              <a:lnSpc>
                <a:spcPct val="100000"/>
              </a:lnSpc>
              <a:spcBef>
                <a:spcPts val="0"/>
              </a:spcBef>
              <a:spcAft>
                <a:spcPts val="0"/>
              </a:spcAft>
              <a:buClr>
                <a:srgbClr val="000000"/>
              </a:buClr>
              <a:buSzPts val="1100"/>
              <a:buFont typeface="Arial"/>
              <a:buNone/>
            </a:pPr>
            <a:r>
              <a:rPr lang="en"/>
              <a:t>In freshwater, thermocline is solely responsible for density and thus pycnocline (=depth of rapid density change)</a:t>
            </a:r>
            <a:endParaRPr/>
          </a:p>
          <a:p>
            <a:pPr marL="0" marR="0" lvl="0" indent="0" algn="l" rtl="0">
              <a:lnSpc>
                <a:spcPct val="100000"/>
              </a:lnSpc>
              <a:spcBef>
                <a:spcPts val="0"/>
              </a:spcBef>
              <a:spcAft>
                <a:spcPts val="0"/>
              </a:spcAft>
              <a:buClr>
                <a:srgbClr val="000000"/>
              </a:buClr>
              <a:buSzPts val="1100"/>
              <a:buFont typeface="Arial"/>
              <a:buNone/>
            </a:pPr>
            <a:r>
              <a:rPr lang="en"/>
              <a:t>Thermocline separates the warm surface water from the colder deep water.</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Graphic by ABrickley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In saltwater, salinity also has an effect on density. While this effect may often be negligible in the open ocean, it is very important and the main driver of density differences in estuaries like the Chesapeake Bay.</a:t>
            </a:r>
            <a:endParaRPr/>
          </a:p>
          <a:p>
            <a:pPr marL="0" marR="0" lvl="0" indent="0" algn="l" rtl="0">
              <a:lnSpc>
                <a:spcPct val="100000"/>
              </a:lnSpc>
              <a:spcBef>
                <a:spcPts val="0"/>
              </a:spcBef>
              <a:spcAft>
                <a:spcPts val="0"/>
              </a:spcAft>
              <a:buClr>
                <a:srgbClr val="000000"/>
              </a:buClr>
              <a:buSzPts val="1100"/>
              <a:buFont typeface="Arial"/>
              <a:buNone/>
            </a:pPr>
            <a:r>
              <a:rPr lang="en"/>
              <a:t>Halocline =  depth of rapid salinity change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Graphic by ABrickley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Review connection between density, stratification, and mixing of water column. Students need to understand this connection to make sense of the data they are asked to calculate and graph for activity B.</a:t>
            </a:r>
            <a:endParaRPr/>
          </a:p>
          <a:p>
            <a:pPr marL="0" marR="0" lvl="0" indent="0" algn="l" rtl="0">
              <a:lnSpc>
                <a:spcPct val="100000"/>
              </a:lnSpc>
              <a:spcBef>
                <a:spcPts val="0"/>
              </a:spcBef>
              <a:spcAft>
                <a:spcPts val="0"/>
              </a:spcAft>
              <a:buClr>
                <a:srgbClr val="000000"/>
              </a:buClr>
              <a:buSzPts val="1100"/>
              <a:buFont typeface="Arial"/>
              <a:buNone/>
            </a:pPr>
            <a:r>
              <a:rPr lang="en" u="none">
                <a:solidFill>
                  <a:schemeClr val="hlink"/>
                </a:solidFill>
              </a:rPr>
              <a:t>Instructors might consider including an experiment to study stratification at this point (if not done earlier) but if not possible, the following video might be shown: </a:t>
            </a:r>
            <a:r>
              <a:rPr lang="en" sz="1100" u="sng">
                <a:solidFill>
                  <a:srgbClr val="CCCCCC"/>
                </a:solidFill>
                <a:hlinkClick r:id="rId3">
                  <a:extLst>
                    <a:ext uri="{A12FA001-AC4F-418D-AE19-62706E023703}">
                      <ahyp:hlinkClr xmlns:ahyp="http://schemas.microsoft.com/office/drawing/2018/hyperlinkcolor" val="tx"/>
                    </a:ext>
                  </a:extLst>
                </a:hlinkClick>
              </a:rPr>
              <a:t>https://www.youtube.com/watch?v=Ak9CBB1bTcc&amp;feature=youtu.be</a:t>
            </a:r>
            <a:endParaRPr sz="1100">
              <a:solidFill>
                <a:srgbClr val="CCCCCC"/>
              </a:solidFill>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Graphic by ABrickley &amp; GSmalley</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After discussion about pre-module questions, start intro to Chesapeake Bay and hypoxic events.</a:t>
            </a:r>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Point out that while this photo was taken in California, many coastal areas can experience hypoxia. In this module, students will work with data from the Chesapeake Bay, which has one of the East Coast’s largest and recurring dead zone.</a:t>
            </a:r>
            <a:endParaRPr/>
          </a:p>
          <a:p>
            <a:pPr marL="158750" lvl="0" indent="0" algn="l" rtl="0">
              <a:lnSpc>
                <a:spcPct val="100000"/>
              </a:lnSpc>
              <a:spcBef>
                <a:spcPts val="0"/>
              </a:spcBef>
              <a:spcAft>
                <a:spcPts val="0"/>
              </a:spcAft>
              <a:buSzPts val="1100"/>
              <a:buNone/>
            </a:pPr>
            <a:endParaRPr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158750" lvl="0" indent="0" algn="l" rtl="0">
              <a:lnSpc>
                <a:spcPct val="100000"/>
              </a:lnSpc>
              <a:spcBef>
                <a:spcPts val="0"/>
              </a:spcBef>
              <a:spcAft>
                <a:spcPts val="0"/>
              </a:spcAft>
              <a:buSzPts val="1100"/>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https://ccsearch.creativecommons.org/photos/cafe94a9-0bd3-452f-a160-f2f7126cd333</a:t>
            </a:r>
            <a:endParaRPr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“Fish kill Redondo Beach Marina 3/8/2011.  Millions of Sardines, Mackerel nd Anchovies died overnight, possibly due to anoxia (lack of oxygen in the Water).”</a:t>
            </a:r>
            <a:endParaRPr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fish kill as it sinks to the ocean floor" by Tina Hsu is licensed with CC BY-NC-SA 2.0. To view a copy of this license, visit https://creativecommons.org/licenses/by-nc-sa/2.0/</a:t>
            </a:r>
            <a:endParaRPr b="1">
              <a:solidFill>
                <a:srgbClr val="FF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We know some basics about how some biological processes can impact DO concentrations, and that density stratification can prohibit mixing.  For some dead zone occurrences, spring runoff adds nutrients to surface waters, stimulating abundant phytoplankton growth. The phytoplankton die off and some of the biomass settles to the seafloor.  Summer stratification, when it occurs, can prohibit mixing causing DO to be depleted near the bottom as the settled biomass is decomposed.</a:t>
            </a:r>
            <a:endParaRPr/>
          </a:p>
          <a:p>
            <a:pPr marL="0" lvl="0" indent="0" algn="l" rtl="0">
              <a:lnSpc>
                <a:spcPct val="100000"/>
              </a:lnSpc>
              <a:spcBef>
                <a:spcPts val="0"/>
              </a:spcBef>
              <a:spcAft>
                <a:spcPts val="0"/>
              </a:spcAft>
              <a:buSzPts val="1100"/>
              <a:buNone/>
            </a:pPr>
            <a:r>
              <a:rPr lang="en"/>
              <a:t>Nest we need to determine if density stratification is relevant for our study site.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Graphic by ABrickley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2"/>
                </a:solidFill>
              </a:rPr>
              <a:t>This slide is included for those who want to show the complexity involved in calculating density from temperature, salinity, and pressure. It is not necessary for students to understand the equation of state. All they need to understand is that density is affected by temperature and salinity (and potentially pressure, but not significantly so in a shallow estuary like the Chesapeake Bay).</a:t>
            </a:r>
            <a:endParaRPr/>
          </a:p>
          <a:p>
            <a:pPr marL="0" lvl="0" indent="0" algn="l" rtl="0">
              <a:lnSpc>
                <a:spcPct val="100000"/>
              </a:lnSpc>
              <a:spcBef>
                <a:spcPts val="0"/>
              </a:spcBef>
              <a:spcAft>
                <a:spcPts val="0"/>
              </a:spcAft>
              <a:buSzPts val="1100"/>
              <a:buNone/>
            </a:pPr>
            <a:endParaRPr>
              <a:solidFill>
                <a:schemeClr val="dk2"/>
              </a:solidFill>
            </a:endParaRPr>
          </a:p>
          <a:p>
            <a:pPr marL="0" lvl="0" indent="0" algn="l" rtl="0">
              <a:lnSpc>
                <a:spcPct val="100000"/>
              </a:lnSpc>
              <a:spcBef>
                <a:spcPts val="0"/>
              </a:spcBef>
              <a:spcAft>
                <a:spcPts val="0"/>
              </a:spcAft>
              <a:buSzPts val="1100"/>
              <a:buNone/>
            </a:pPr>
            <a:r>
              <a:rPr lang="en">
                <a:solidFill>
                  <a:schemeClr val="dk2"/>
                </a:solidFill>
              </a:rPr>
              <a:t>This same equation is already included in the student and instructor Excel file (cells J2 and K2).</a:t>
            </a:r>
            <a:endParaRPr>
              <a:solidFill>
                <a:schemeClr val="dk2"/>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If the previous slide was skipped, remind students that density of water is influenced by both temperature and salinity:  </a:t>
            </a:r>
            <a:endParaRPr/>
          </a:p>
          <a:p>
            <a:pPr marL="114300" lvl="0" indent="0" algn="l" rtl="0">
              <a:lnSpc>
                <a:spcPct val="100000"/>
              </a:lnSpc>
              <a:spcBef>
                <a:spcPts val="0"/>
              </a:spcBef>
              <a:spcAft>
                <a:spcPts val="0"/>
              </a:spcAft>
              <a:buSzPts val="1100"/>
              <a:buNone/>
            </a:pPr>
            <a:r>
              <a:rPr lang="en">
                <a:solidFill>
                  <a:schemeClr val="dk1"/>
                </a:solidFill>
              </a:rPr>
              <a:t>  -a decrease in temperature will increase density</a:t>
            </a:r>
            <a:endParaRPr/>
          </a:p>
          <a:p>
            <a:pPr marL="114300" lvl="0" indent="0" algn="l" rtl="0">
              <a:lnSpc>
                <a:spcPct val="100000"/>
              </a:lnSpc>
              <a:spcBef>
                <a:spcPts val="0"/>
              </a:spcBef>
              <a:spcAft>
                <a:spcPts val="0"/>
              </a:spcAft>
              <a:buSzPts val="1100"/>
              <a:buNone/>
            </a:pPr>
            <a:r>
              <a:rPr lang="en">
                <a:solidFill>
                  <a:schemeClr val="dk1"/>
                </a:solidFill>
              </a:rPr>
              <a:t>  -an increase in salinity will increase density  </a:t>
            </a:r>
            <a:endParaRPr/>
          </a:p>
          <a:p>
            <a:pPr marL="0" lvl="0" indent="0" algn="l" rtl="0">
              <a:lnSpc>
                <a:spcPct val="100000"/>
              </a:lnSpc>
              <a:spcBef>
                <a:spcPts val="0"/>
              </a:spcBef>
              <a:spcAft>
                <a:spcPts val="0"/>
              </a:spcAft>
              <a:buSzPts val="1100"/>
              <a:buNone/>
            </a:pPr>
            <a:r>
              <a:rPr lang="en"/>
              <a:t>The formula in their Excel file thus uses both temperature and salinity values to calculate density for each sampling date.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students are new to Excel, review how to copy and paste cells.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After calculating and plotting surface and bottom densities and describing the patterns (Questions 1-3 in student handout), students are reminded of the link between density differences and water stratification.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To calculate the difference in density, students are instructed to add the appropriate equation to a new column (Excel equation format: =Cell2-Cell1, where Cell2 is the bottom density and Cell1 is the surface density on each sample date).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3" name="Google Shape;3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Students should plot the data for bottom DO because that is where the issue with low DO is found.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When plotting both bottom DO and density difference on the same graph, the different ranges of values make a comparison impossible. Therefore, students should be guided to plot one of the two variables on a 2</a:t>
            </a:r>
            <a:r>
              <a:rPr lang="en" baseline="30000"/>
              <a:t>nd</a:t>
            </a:r>
            <a:r>
              <a:rPr lang="en"/>
              <a:t> y-axis. A discussion of why this is done can me inserted here, as the benefits of two y-axes are very obvious with this data set.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Question 9: Students draw conclusions about the cause of the variations in the data sets and write an explanation to support their conclusion that includes evidence and their understanding of important relevant processes.  </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They may struggle to use sufficient and appropriate evidence and incorporate their understandings of critical science concepts to support their conclusions. If necessary (or if not done previously), additional discussion of background concepts and processes should be conducted here or during lead-in to Activity C.</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sz="1200">
                <a:solidFill>
                  <a:schemeClr val="dk1"/>
                </a:solidFill>
              </a:rPr>
              <a:t>Review relevant background about: cycling of nutrients and sources of nutrients, natural and anthropogenic. Review all the processes that might affect surface and bottom DO concentrations with ties to data students will analyze.   Use next slide to review some of the details about how the listed biologic processes can impact water chemistry.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200">
                <a:solidFill>
                  <a:schemeClr val="dk1"/>
                </a:solidFill>
              </a:rPr>
              <a:t>Review how Oxygen can change from these biologic processes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this slide to review how hypoxic areas form and why they are more prevalent during certain seasons (summer). Review the impact of seasonal variation of density stratification on bottom DO  (which should have been explained by students in Question 9, but this might be a good point to check in with them and discuss their answers).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Graphics by ABrickley</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 discussion of how the different variables in the Excel file relate to hypoxic zone formation can be inserted before or after the students choose and plot their variables. These variables can also be discussed in combination with the previous slide (“Seasonal differences affecting hypoxic zone formation”) or Slide 20 (“How dead zones form”) by pointing out where in the slide each variable can be found (for example: chlorophyll is in the phytoplankton near the surface; nutrients are added at the surface by river runoff, etc…)</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Students may be grouped to cover all options for a final discussion of critical factors.</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Question 1 a &amp; b: Students plot their variable(s) as they choose. Instructors might consider selecting data sets that students would be prepared to analyze.  We recommend that not all variables be used for this activity for students in intro courses.</a:t>
            </a:r>
            <a:endParaRPr/>
          </a:p>
          <a:p>
            <a:pPr marL="457200" lvl="0" indent="-298450" algn="l" rtl="0">
              <a:lnSpc>
                <a:spcPct val="100000"/>
              </a:lnSpc>
              <a:spcBef>
                <a:spcPts val="0"/>
              </a:spcBef>
              <a:spcAft>
                <a:spcPts val="0"/>
              </a:spcAft>
              <a:buSzPts val="1100"/>
              <a:buChar char="●"/>
            </a:pPr>
            <a:r>
              <a:rPr lang="en" sz="1100" b="0" i="0" u="none" strike="noStrike" cap="none">
                <a:solidFill>
                  <a:srgbClr val="000000"/>
                </a:solidFill>
                <a:latin typeface="Arial"/>
                <a:ea typeface="Arial"/>
                <a:cs typeface="Arial"/>
                <a:sym typeface="Arial"/>
              </a:rPr>
              <a:t>Question 2 &amp; 3: Students may need additional help comparing patterns in their newly plotted data set to the bottom DO and making sense of the results.</a:t>
            </a:r>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Have each group report out their results for discussion to help them refine their reasonings. Hone in on plots of variables that can help us explain the setting and the cause/effect of hypoxic events.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the map to guide students to notice different features of the Chesapeake Bay watershed, geology, and land use; for example:</a:t>
            </a:r>
            <a:endParaRPr/>
          </a:p>
          <a:p>
            <a:pPr marL="171450" lvl="0" indent="-171450" algn="l" rtl="0">
              <a:lnSpc>
                <a:spcPct val="100000"/>
              </a:lnSpc>
              <a:spcBef>
                <a:spcPts val="0"/>
              </a:spcBef>
              <a:spcAft>
                <a:spcPts val="0"/>
              </a:spcAft>
              <a:buSzPts val="1100"/>
              <a:buChar char="●"/>
            </a:pPr>
            <a:r>
              <a:rPr lang="en"/>
              <a:t>Large size (portions of 6 states)</a:t>
            </a:r>
            <a:endParaRPr/>
          </a:p>
          <a:p>
            <a:pPr marL="171450" lvl="0" indent="-171450" algn="l" rtl="0">
              <a:lnSpc>
                <a:spcPct val="100000"/>
              </a:lnSpc>
              <a:spcBef>
                <a:spcPts val="0"/>
              </a:spcBef>
              <a:spcAft>
                <a:spcPts val="0"/>
              </a:spcAft>
              <a:buSzPts val="1100"/>
              <a:buChar char="●"/>
            </a:pPr>
            <a:r>
              <a:rPr lang="en"/>
              <a:t>Mountains and coastal plains</a:t>
            </a:r>
            <a:endParaRPr/>
          </a:p>
          <a:p>
            <a:pPr marL="171450" lvl="0" indent="-171450" algn="l" rtl="0">
              <a:lnSpc>
                <a:spcPct val="100000"/>
              </a:lnSpc>
              <a:spcBef>
                <a:spcPts val="0"/>
              </a:spcBef>
              <a:spcAft>
                <a:spcPts val="0"/>
              </a:spcAft>
              <a:buSzPts val="1100"/>
              <a:buChar char="●"/>
            </a:pPr>
            <a:r>
              <a:rPr lang="en"/>
              <a:t>Rural and several major urban centers</a:t>
            </a:r>
            <a:endParaRPr/>
          </a:p>
          <a:p>
            <a:pPr marL="171450" lvl="0" indent="-171450" algn="l" rtl="0">
              <a:lnSpc>
                <a:spcPct val="100000"/>
              </a:lnSpc>
              <a:spcBef>
                <a:spcPts val="0"/>
              </a:spcBef>
              <a:spcAft>
                <a:spcPts val="0"/>
              </a:spcAft>
              <a:buSzPts val="1100"/>
              <a:buChar char="●"/>
            </a:pPr>
            <a:r>
              <a:rPr lang="en"/>
              <a:t>Several large rivers enter the bay</a:t>
            </a:r>
            <a:endParaRPr/>
          </a:p>
          <a:p>
            <a:pPr marL="171450" lvl="0" indent="-101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Help students tie these observations to what might be happening in the Chesapeake Bay by asking the leading questions on the slide.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Students compose a conclusion about the cause of hypoxic events in the Chesapeake Bay and explain their reasoning using all evidence available and their understanding of relevant science concepts introduced in this module (Question 6).  </a:t>
            </a:r>
            <a:r>
              <a:rPr lang="en">
                <a:solidFill>
                  <a:schemeClr val="dk1"/>
                </a:solidFill>
              </a:rPr>
              <a:t>Before letting students start the work, it might be helpful to remind them of their previous work plotting density differences and reviewing the irradiance graph that shows essentially no sunlight makes it below 5 m.</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Some additional resources you might use to help students develop strong explanations:</a:t>
            </a:r>
            <a:endParaRPr/>
          </a:p>
          <a:p>
            <a:pPr marL="914400" lvl="1" indent="-298450" algn="l" rtl="0">
              <a:lnSpc>
                <a:spcPct val="100000"/>
              </a:lnSpc>
              <a:spcBef>
                <a:spcPts val="0"/>
              </a:spcBef>
              <a:spcAft>
                <a:spcPts val="0"/>
              </a:spcAft>
              <a:buSzPts val="1100"/>
              <a:buChar char="○"/>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https://gulfhypoxia.net/about-hypoxia/</a:t>
            </a:r>
            <a:r>
              <a:rPr lang="en" sz="1100" b="0" i="0" u="none" strike="noStrike" cap="none">
                <a:solidFill>
                  <a:srgbClr val="000000"/>
                </a:solidFill>
                <a:latin typeface="Arial"/>
                <a:ea typeface="Arial"/>
                <a:cs typeface="Arial"/>
                <a:sym typeface="Arial"/>
              </a:rPr>
              <a:t> </a:t>
            </a:r>
            <a:endParaRPr/>
          </a:p>
          <a:p>
            <a:pPr marL="914400" lvl="1" indent="-298450" algn="l" rtl="0">
              <a:lnSpc>
                <a:spcPct val="100000"/>
              </a:lnSpc>
              <a:spcBef>
                <a:spcPts val="0"/>
              </a:spcBef>
              <a:spcAft>
                <a:spcPts val="0"/>
              </a:spcAft>
              <a:buSzPts val="1100"/>
              <a:buChar char="○"/>
            </a:pP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https://www.nesdis.noaa.gov/content/dead-zone-video</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Question 7: Help students understand that they should tie their explanation for the cause of the hypoxic events to some activity humans are responsible for and can change somehow.</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This optional extension activity can be used to advance students’ analytical skills for those who are ready for this step, and gain a better appreciation of the need to analyze data mathematically even if they see patterns through visual analyses.</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Excel file used for this activity was created by Dr. Charley Kyd. </a:t>
            </a: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Kyd (2020)</a:t>
            </a:r>
            <a:r>
              <a:rPr lang="en" sz="1100" b="0" i="0" u="none" strike="noStrike" cap="none">
                <a:solidFill>
                  <a:srgbClr val="000000"/>
                </a:solidFill>
                <a:latin typeface="Arial"/>
                <a:ea typeface="Arial"/>
                <a:cs typeface="Arial"/>
                <a:sym typeface="Arial"/>
              </a:rPr>
              <a:t> gives an easy-to-understand example of how and why cross correlations can be used and how to interpret the results. This could be assigned to students as background reading or discussed during class.</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 screenshot of the Report tab is shown on the last slide, showing the results for the cross correlation analysis of density difference and bottom DO. It can be inserted here to guide discussion on interpretation of results.</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Other analyses suggested by students might include tests for significance of the correlation. Instructor should guide discussions and either show additional statistical analyses in their spreadsheet or guide students to complete the analyses. The instructor version of the cross correlation spreadsheet contains two options to calculate the p-value for the correlation coefficient associated with the selected time shift, either by using critical values tables to look up the p-value or by calculating the p-value using Excel’s “Student’s T-test” function.</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5" name="Google Shape;37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a:solidFill>
                  <a:schemeClr val="dk1"/>
                </a:solidFill>
              </a:rPr>
              <a:t>Guide students to make sense of the results, revisit their conclusions from Activity B and C, and compose a revised conclusion that includes the results of statistical analyses.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This activity will help students develop an understanding of how common the coastal low oxygen levels are around the globe, and consider natural instances of higher primary productivity versus anthropogenically stimulated or enhanced instances.</a:t>
            </a:r>
            <a:endParaRPr/>
          </a:p>
          <a:p>
            <a:pPr marL="158750" lvl="0" indent="0" algn="l" rtl="0">
              <a:lnSpc>
                <a:spcPct val="100000"/>
              </a:lnSpc>
              <a:spcBef>
                <a:spcPts val="0"/>
              </a:spcBef>
              <a:spcAft>
                <a:spcPts val="0"/>
              </a:spcAft>
              <a:buSzPts val="1100"/>
              <a:buNone/>
            </a:pPr>
            <a:endParaRPr sz="1400"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Help students notice high and low POC patterns along the coasts as well as in the open oceans, the latter of which might be tied to large-scale ocean circulation phenomena (such as coastal and equatorial upwelling).</a:t>
            </a:r>
            <a:endParaRPr/>
          </a:p>
          <a:p>
            <a:pPr marL="158750" lvl="0" indent="0" algn="l" rtl="0">
              <a:lnSpc>
                <a:spcPct val="100000"/>
              </a:lnSpc>
              <a:spcBef>
                <a:spcPts val="0"/>
              </a:spcBef>
              <a:spcAft>
                <a:spcPts val="0"/>
              </a:spcAft>
              <a:buSzPts val="1100"/>
              <a:buNone/>
            </a:pPr>
            <a:br>
              <a:rPr lang="en" sz="1400" b="0"/>
            </a:br>
            <a:r>
              <a:rPr lang="en" sz="1100" b="0" i="0" u="none" strike="noStrike" cap="none">
                <a:solidFill>
                  <a:srgbClr val="000000"/>
                </a:solidFill>
                <a:latin typeface="Arial"/>
                <a:ea typeface="Arial"/>
                <a:cs typeface="Arial"/>
                <a:sym typeface="Arial"/>
              </a:rPr>
              <a:t>A magnified view of the map can be very helpful to see more detailed patterns, especially near the coast. The url below links to the image, which can be magnified for closer examination. </a:t>
            </a:r>
            <a:endParaRPr/>
          </a:p>
          <a:p>
            <a:pPr marL="0" lvl="0" indent="0" algn="l" rtl="0">
              <a:lnSpc>
                <a:spcPct val="100000"/>
              </a:lnSpc>
              <a:spcBef>
                <a:spcPts val="0"/>
              </a:spcBef>
              <a:spcAft>
                <a:spcPts val="0"/>
              </a:spcAft>
              <a:buSzPts val="1100"/>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Image source: </a:t>
            </a:r>
            <a:r>
              <a:rPr lang="en" u="sng">
                <a:solidFill>
                  <a:schemeClr val="accent5"/>
                </a:solidFill>
                <a:hlinkClick r:id="rId3">
                  <a:extLst>
                    <a:ext uri="{A12FA001-AC4F-418D-AE19-62706E023703}">
                      <ahyp:hlinkClr xmlns:ahyp="http://schemas.microsoft.com/office/drawing/2018/hyperlinkcolor" val="tx"/>
                    </a:ext>
                  </a:extLst>
                </a:hlinkClick>
              </a:rPr>
              <a:t>https://earthobservatory.nasa.gov/images/44677/aquatic-dead-zones</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To help students tie in other environmental issues and revisit a basic principle of water chemistry, the impact of temperature on gas solubility, ask them to consider the impact of climate change and increasing global temperatures on the problem.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data in these maps might be tough for some students to make sense of; consider some guidance to get them started.  The website is a good resource to get them started and does not address the final question completely.</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[Note: This image can be found at url included and can by magnified for closer studies.]  </a:t>
            </a:r>
            <a:r>
              <a:rPr lang="en" u="sng">
                <a:solidFill>
                  <a:schemeClr val="hlink"/>
                </a:solidFill>
                <a:hlinkClick r:id="rId3"/>
              </a:rPr>
              <a:t>https://www.climate.gov/news-features/featured-images/climate-change-likely-worsen-us-and-global-dead-zones</a:t>
            </a:r>
            <a:endParaRPr sz="1400"/>
          </a:p>
          <a:p>
            <a:pPr marL="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en">
                <a:solidFill>
                  <a:srgbClr val="FF0000"/>
                </a:solidFill>
              </a:rPr>
              <a:t>Text from source: The map on the right shows the location of all known dead zones (black and white dots) along with the projected changes in air temperature by the end of the century under a middle-of-the road fossil-fuel-use scenario. Under this scenario, the median global air temperature is projected to be 4.1°F (2.3°C) warmer than the 1980-1999 average.</a:t>
            </a: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en">
                <a:solidFill>
                  <a:srgbClr val="FF0000"/>
                </a:solidFill>
              </a:rPr>
              <a:t>Of the 265 dead zones in the continental United States, 65 percent (black dots) are projected to experience warming of at least the median 4.1°F by 2099. Globally, that statistic increases to include roughly 94 percent of existing dead zones. The white dots are dead zones where the air temperature is projected to increase by less than 4.1°F</a:t>
            </a:r>
            <a:endParaRPr>
              <a:solidFill>
                <a:srgbClr val="FF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To help students tie in other environmental issues and revisit a basic principle of water chemistry, the impact of temperature on gas solubility, ask them to consider the impact of climate change and increasing global temperatures on the problem. </a:t>
            </a:r>
            <a:endParaRPr/>
          </a:p>
          <a:p>
            <a:pPr marL="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data in these maps might be tough for some students to make sense of; consider some guidance to get them started.  The website is a good resource to get them started and does not address the final question completely.</a:t>
            </a:r>
            <a:endParaRPr/>
          </a:p>
          <a:p>
            <a:pPr marL="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en">
                <a:solidFill>
                  <a:srgbClr val="FF0000"/>
                </a:solidFill>
              </a:rPr>
              <a:t>Text from source: “The map on the right shows the location of all known dead zones (black and white dots) in the United States along with the projected changes in air temperature by the end of the century under a middle-of-the road fossil-fuel-use scenario. Under this scenario, the median global air temperature is projected to be 4.1°F (2.3°C) warmer than the 1980-1999 average.</a:t>
            </a: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lnSpc>
                <a:spcPct val="100000"/>
              </a:lnSpc>
              <a:spcBef>
                <a:spcPts val="0"/>
              </a:spcBef>
              <a:spcAft>
                <a:spcPts val="0"/>
              </a:spcAft>
              <a:buClr>
                <a:schemeClr val="dk1"/>
              </a:buClr>
              <a:buSzPts val="1100"/>
              <a:buFont typeface="Arial"/>
              <a:buNone/>
            </a:pPr>
            <a:r>
              <a:rPr lang="en">
                <a:solidFill>
                  <a:srgbClr val="FF0000"/>
                </a:solidFill>
              </a:rPr>
              <a:t>Of the 265 dead zones in the continental United States, 65 percent (black dots) are projected to experience warming of at least the median 4.1°F by 2099. Globally, that statistic increases to include roughly 94 percent of existing dead zones. The white dots are dead zones where the air temperature is projected to increase by less than 4.1°F.”</a:t>
            </a:r>
            <a:endParaRPr>
              <a:solidFill>
                <a:srgbClr val="FF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land use data can be used to confirm observations and expand on details.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Issues with hypoxia in the Chesapeake Bay were so severe by the 1980s that a plan was put in place to monitor the estuary. Since 1984, data have been collected from numerous monitoring stations throughout the Chesapeake Bay watershed on at least a monthly schedule (monitoring stations in Maryland &amp; Virginia are shown on the map).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data for this activity was collected at monitoring station CB4.1C, indicated by the red circle. Some station characteristics are provided to give students a better idea of location, depth, and light conditions.</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Sample irradiance profiles: the two profiles show a high and low range of light intensity with depth. Note that even when irradiance levels at the surface are high and the water column is relatively clear, there is not enough light below about 7 or 8 m (euphotic zone depth: 2-8.5 m). This may have to be reiterated later, as it indicates that photosynthetic O2 production cannot occur in the deeper water regardless of season.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Irradiance data from https://www.chesapeakebay.net/what/downloads/cbp_water_quality_database_1984_present</a:t>
            </a:r>
            <a:endParaRPr b="0"/>
          </a:p>
          <a:p>
            <a:pPr marL="158750" lvl="0" indent="0" algn="l" rtl="0">
              <a:lnSpc>
                <a:spcPct val="100000"/>
              </a:lnSpc>
              <a:spcBef>
                <a:spcPts val="0"/>
              </a:spcBef>
              <a:spcAft>
                <a:spcPts val="0"/>
              </a:spcAft>
              <a:buSzPts val="1100"/>
              <a:buNone/>
            </a:pPr>
            <a:br>
              <a:rPr lang="en"/>
            </a:br>
            <a:endParaRPr>
              <a:solidFill>
                <a:srgbClr val="0000FF"/>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a:t>Guide thru steps to get file, open, peruse contents, and plot top and bottom DO in a scatter plot. </a:t>
            </a:r>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The student spreadsheet provided with this module contains data selected from the database and cleaned up to help students focus on the intended activities.  The raw data was complex and the authors thought asking students to retrieve the data from the CB program would be time consuming.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In their graph of surface and bottom DO, students should notice that DO fluctuates over time.</a:t>
            </a:r>
            <a:endParaRPr/>
          </a:p>
          <a:p>
            <a:pPr marL="158750" lvl="0" indent="0" algn="l" rtl="0">
              <a:lnSpc>
                <a:spcPct val="100000"/>
              </a:lnSpc>
              <a:spcBef>
                <a:spcPts val="0"/>
              </a:spcBef>
              <a:spcAft>
                <a:spcPts val="0"/>
              </a:spcAft>
              <a:buSzPts val="1100"/>
              <a:buNone/>
            </a:pPr>
            <a:endParaRPr sz="11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100000"/>
              </a:lnSpc>
              <a:spcBef>
                <a:spcPts val="0"/>
              </a:spcBef>
              <a:spcAft>
                <a:spcPts val="0"/>
              </a:spcAft>
              <a:buSzPts val="1100"/>
              <a:buNone/>
            </a:pPr>
            <a:r>
              <a:rPr lang="en">
                <a:solidFill>
                  <a:srgbClr val="FF0000"/>
                </a:solidFill>
              </a:rPr>
              <a:t>Review the different factors affecting dissolved oxygen concentrations:</a:t>
            </a:r>
            <a:endParaRPr/>
          </a:p>
          <a:p>
            <a:pPr marL="171450" lvl="0" indent="-171450" algn="l" rtl="0">
              <a:lnSpc>
                <a:spcPct val="100000"/>
              </a:lnSpc>
              <a:spcBef>
                <a:spcPts val="0"/>
              </a:spcBef>
              <a:spcAft>
                <a:spcPts val="0"/>
              </a:spcAft>
              <a:buSzPts val="1100"/>
              <a:buChar char="●"/>
            </a:pPr>
            <a:r>
              <a:rPr lang="en">
                <a:solidFill>
                  <a:srgbClr val="FF0000"/>
                </a:solidFill>
              </a:rPr>
              <a:t>O2 solubility and diffusion is affected by temperature and salinity (colder temperature and lower salinity waters contain more DO)</a:t>
            </a:r>
            <a:endParaRPr/>
          </a:p>
          <a:p>
            <a:pPr marL="171450" lvl="0" indent="-171450" algn="l" rtl="0">
              <a:lnSpc>
                <a:spcPct val="100000"/>
              </a:lnSpc>
              <a:spcBef>
                <a:spcPts val="0"/>
              </a:spcBef>
              <a:spcAft>
                <a:spcPts val="0"/>
              </a:spcAft>
              <a:buSzPts val="1100"/>
              <a:buChar char="●"/>
            </a:pPr>
            <a:r>
              <a:rPr lang="en">
                <a:solidFill>
                  <a:srgbClr val="FF0000"/>
                </a:solidFill>
              </a:rPr>
              <a:t>Wind and waves increase diffusion of O2 from atmosphere into ocean</a:t>
            </a:r>
            <a:endParaRPr/>
          </a:p>
          <a:p>
            <a:pPr marL="171450" lvl="0" indent="-171450" algn="l" rtl="0">
              <a:lnSpc>
                <a:spcPct val="100000"/>
              </a:lnSpc>
              <a:spcBef>
                <a:spcPts val="0"/>
              </a:spcBef>
              <a:spcAft>
                <a:spcPts val="0"/>
              </a:spcAft>
              <a:buSzPts val="1100"/>
              <a:buChar char="●"/>
            </a:pPr>
            <a:r>
              <a:rPr lang="en">
                <a:solidFill>
                  <a:srgbClr val="FF0000"/>
                </a:solidFill>
              </a:rPr>
              <a:t>Mixing moves O2 deeper into the water column</a:t>
            </a:r>
            <a:endParaRPr/>
          </a:p>
          <a:p>
            <a:pPr marL="171450" lvl="0" indent="-171450" algn="l" rtl="0">
              <a:lnSpc>
                <a:spcPct val="100000"/>
              </a:lnSpc>
              <a:spcBef>
                <a:spcPts val="0"/>
              </a:spcBef>
              <a:spcAft>
                <a:spcPts val="0"/>
              </a:spcAft>
              <a:buSzPts val="1100"/>
              <a:buChar char="●"/>
            </a:pPr>
            <a:r>
              <a:rPr lang="en">
                <a:solidFill>
                  <a:srgbClr val="FF0000"/>
                </a:solidFill>
              </a:rPr>
              <a:t>Photosynthesis produces O2, while respiration &amp; decomposition remove O2</a:t>
            </a:r>
            <a:endParaRPr/>
          </a:p>
          <a:p>
            <a:pPr marL="171450" lvl="0" indent="-10160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r>
              <a:rPr lang="en">
                <a:solidFill>
                  <a:srgbClr val="FF0000"/>
                </a:solidFill>
              </a:rPr>
              <a:t>Misconceptions to watch out for:</a:t>
            </a:r>
            <a:endParaRPr/>
          </a:p>
          <a:p>
            <a:pPr marL="171450" lvl="0" indent="-171450" algn="l" rtl="0">
              <a:lnSpc>
                <a:spcPct val="100000"/>
              </a:lnSpc>
              <a:spcBef>
                <a:spcPts val="0"/>
              </a:spcBef>
              <a:spcAft>
                <a:spcPts val="0"/>
              </a:spcAft>
              <a:buSzPts val="1100"/>
              <a:buChar char="●"/>
            </a:pPr>
            <a:r>
              <a:rPr lang="en">
                <a:solidFill>
                  <a:srgbClr val="FF0000"/>
                </a:solidFill>
              </a:rPr>
              <a:t>“Dissolved oxygen comes from the water molecule (H2O)”</a:t>
            </a:r>
            <a:endParaRPr/>
          </a:p>
          <a:p>
            <a:pPr marL="171450" lvl="0" indent="-10160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r>
              <a:rPr lang="en">
                <a:solidFill>
                  <a:srgbClr val="FF0000"/>
                </a:solidFill>
              </a:rPr>
              <a:t>Graphics created by ABrickley, modeled after those in: </a:t>
            </a:r>
            <a:r>
              <a:rPr lang="en" sz="1050">
                <a:solidFill>
                  <a:srgbClr val="4D4D4D"/>
                </a:solidFill>
                <a:highlight>
                  <a:srgbClr val="FFFFFF"/>
                </a:highlight>
              </a:rPr>
              <a:t>Fondriest Environmental, Inc. “Dissolved Oxygen.” Fundamentals of Environmental Measurements. 19 Nov. 2013. Web. </a:t>
            </a:r>
            <a:r>
              <a:rPr lang="en" sz="1050" u="sng">
                <a:solidFill>
                  <a:schemeClr val="hlink"/>
                </a:solidFill>
                <a:highlight>
                  <a:srgbClr val="FFFFFF"/>
                </a:highlight>
                <a:hlinkClick r:id="rId4"/>
              </a:rPr>
              <a:t>https://www.fondriest.com/environmental-measurements/parameters/water-quality/dissolved-oxygen/</a:t>
            </a:r>
            <a:r>
              <a:rPr lang="en" sz="1050">
                <a:solidFill>
                  <a:srgbClr val="4D4D4D"/>
                </a:solidFill>
                <a:highlight>
                  <a:srgbClr val="FFFFFF"/>
                </a:highlight>
              </a:rPr>
              <a:t> </a:t>
            </a:r>
            <a:endParaRPr sz="1050">
              <a:solidFill>
                <a:srgbClr val="4D4D4D"/>
              </a:solidFill>
              <a:highlight>
                <a:srgbClr val="FFFFFF"/>
              </a:highlight>
            </a:endParaRPr>
          </a:p>
          <a:p>
            <a:pPr marL="0" lvl="0" indent="0" algn="l" rtl="0">
              <a:lnSpc>
                <a:spcPct val="100000"/>
              </a:lnSpc>
              <a:spcBef>
                <a:spcPts val="0"/>
              </a:spcBef>
              <a:spcAft>
                <a:spcPts val="0"/>
              </a:spcAft>
              <a:buSzPts val="1100"/>
              <a:buNone/>
            </a:pPr>
            <a:r>
              <a:rPr lang="en" sz="1050">
                <a:solidFill>
                  <a:srgbClr val="4D4D4D"/>
                </a:solidFill>
                <a:highlight>
                  <a:srgbClr val="FFFFFF"/>
                </a:highlight>
              </a:rPr>
              <a:t>Oxygen molecule graphic is public domain.</a:t>
            </a:r>
            <a:endParaRPr sz="1050">
              <a:solidFill>
                <a:srgbClr val="4D4D4D"/>
              </a:solidFill>
              <a:highlight>
                <a:srgbClr val="FFFFFF"/>
              </a:highlight>
            </a:endParaRPr>
          </a:p>
          <a:p>
            <a:pPr marL="0" lvl="0" indent="0" algn="l" rtl="0">
              <a:lnSpc>
                <a:spcPct val="100000"/>
              </a:lnSpc>
              <a:spcBef>
                <a:spcPts val="0"/>
              </a:spcBef>
              <a:spcAft>
                <a:spcPts val="0"/>
              </a:spcAft>
              <a:buSzPts val="1100"/>
              <a:buNone/>
            </a:pPr>
            <a:endParaRPr sz="1050">
              <a:solidFill>
                <a:srgbClr val="4D4D4D"/>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In their graph of surface and bottom DO, students should notice that DO concentrations are different between the surface and the bottom waters.</a:t>
            </a:r>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Review why DO might be different at different depths, and which processes might explain the difference. </a:t>
            </a:r>
            <a:endParaRPr/>
          </a:p>
          <a:p>
            <a:pPr marL="158750" lvl="0" indent="0" algn="l" rtl="0">
              <a:lnSpc>
                <a:spcPct val="100000"/>
              </a:lnSpc>
              <a:spcBef>
                <a:spcPts val="0"/>
              </a:spcBef>
              <a:spcAft>
                <a:spcPts val="0"/>
              </a:spcAft>
              <a:buSzPts val="1100"/>
              <a:buNone/>
            </a:pPr>
            <a:endParaRPr sz="1100" b="0" i="0" u="none" strike="noStrike" cap="none">
              <a:solidFill>
                <a:srgbClr val="000000"/>
              </a:solidFill>
              <a:latin typeface="Arial"/>
              <a:ea typeface="Arial"/>
              <a:cs typeface="Arial"/>
              <a:sym typeface="Arial"/>
            </a:endParaRPr>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Because sun-lit surface waters contain phytoplankton and other photosynthetic organisms, O2 is added to the water by the process of photosynthesis. Oxygen also diffuses across the air-sea interface.</a:t>
            </a:r>
            <a:endParaRPr/>
          </a:p>
          <a:p>
            <a:pPr marL="158750" lvl="0" indent="0" algn="l" rtl="0">
              <a:lnSpc>
                <a:spcPct val="100000"/>
              </a:lnSpc>
              <a:spcBef>
                <a:spcPts val="0"/>
              </a:spcBef>
              <a:spcAft>
                <a:spcPts val="0"/>
              </a:spcAft>
              <a:buSzPts val="1100"/>
              <a:buNone/>
            </a:pPr>
            <a:endParaRPr sz="11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158750" lvl="0" indent="0" algn="l" rtl="0">
              <a:lnSpc>
                <a:spcPct val="100000"/>
              </a:lnSpc>
              <a:spcBef>
                <a:spcPts val="0"/>
              </a:spcBef>
              <a:spcAft>
                <a:spcPts val="0"/>
              </a:spcAft>
              <a:buSzPts val="1100"/>
              <a:buNone/>
            </a:pPr>
            <a:r>
              <a:rPr lang="en" sz="1100" b="0" i="0" u="sng" strike="noStrike" cap="none">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https://en.wikipedia.org/wiki/Benthos#/media/File:Scheme_eutrophication-en.svg</a:t>
            </a:r>
            <a:r>
              <a:rPr lang="en" sz="1100" b="0" i="0" u="none" strike="noStrike" cap="none">
                <a:solidFill>
                  <a:srgbClr val="000000"/>
                </a:solidFill>
                <a:latin typeface="Arial"/>
                <a:ea typeface="Arial"/>
                <a:cs typeface="Arial"/>
                <a:sym typeface="Arial"/>
              </a:rPr>
              <a:t>; License link: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https://creativecommons.org/licenses/by-sa/3.0/deed.en</a:t>
            </a:r>
            <a:r>
              <a:rPr lang="en" sz="1100" b="0" i="0" u="none" strike="noStrike" cap="none">
                <a:solidFill>
                  <a:srgbClr val="000000"/>
                </a:solidFill>
                <a:latin typeface="Arial"/>
                <a:ea typeface="Arial"/>
                <a:cs typeface="Arial"/>
                <a:sym typeface="Arial"/>
              </a:rPr>
              <a:t>, which permits us to adapt</a:t>
            </a:r>
            <a:endParaRPr sz="1200" b="0"/>
          </a:p>
          <a:p>
            <a:pPr marL="158750" lvl="0" indent="0" algn="l" rtl="0">
              <a:lnSpc>
                <a:spcPct val="100000"/>
              </a:lnSpc>
              <a:spcBef>
                <a:spcPts val="0"/>
              </a:spcBef>
              <a:spcAft>
                <a:spcPts val="0"/>
              </a:spcAft>
              <a:buSzPts val="1100"/>
              <a:buNone/>
            </a:pPr>
            <a:br>
              <a:rPr lang="en" sz="1200" b="0"/>
            </a:br>
            <a:r>
              <a:rPr lang="en" sz="1100" b="0" i="0" u="none" strike="noStrike" cap="none">
                <a:solidFill>
                  <a:srgbClr val="000000"/>
                </a:solidFill>
                <a:latin typeface="Arial"/>
                <a:ea typeface="Arial"/>
                <a:cs typeface="Arial"/>
                <a:sym typeface="Arial"/>
              </a:rPr>
              <a:t>Phytoplankton image: (</a:t>
            </a:r>
            <a:r>
              <a:rPr lang="en" sz="11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https://en.wikipedia.org/wiki/Phytoplankton#/media/File:Diatoms_through_the_microscope.jpg</a:t>
            </a:r>
            <a:r>
              <a:rPr lang="en" sz="1100" b="0" i="0" u="none" strike="noStrike" cap="none">
                <a:solidFill>
                  <a:srgbClr val="000000"/>
                </a:solidFill>
                <a:latin typeface="Arial"/>
                <a:ea typeface="Arial"/>
                <a:cs typeface="Arial"/>
                <a:sym typeface="Arial"/>
              </a:rPr>
              <a:t>)</a:t>
            </a:r>
            <a:endParaRPr sz="1200" b="0"/>
          </a:p>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Zooplankton image: (</a:t>
            </a:r>
            <a:r>
              <a:rPr lang="en" sz="11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https://commons.wikimedia.org/wiki/File:Zooplankton.jpg</a:t>
            </a:r>
            <a:r>
              <a:rPr lang="en" sz="1100" b="0" i="0" u="none" strike="noStrike" cap="none">
                <a:solidFill>
                  <a:srgbClr val="000000"/>
                </a:solidFill>
                <a:latin typeface="Arial"/>
                <a:ea typeface="Arial"/>
                <a:cs typeface="Arial"/>
                <a:sym typeface="Arial"/>
              </a:rPr>
              <a:t>)</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sz="1100" b="0" i="0" u="none" strike="noStrike" cap="none">
                <a:solidFill>
                  <a:srgbClr val="000000"/>
                </a:solidFill>
                <a:latin typeface="Arial"/>
                <a:ea typeface="Arial"/>
                <a:cs typeface="Arial"/>
                <a:sym typeface="Arial"/>
              </a:rPr>
              <a:t>Due to a lack of sunlight, most bottom waters do not contain any photosynthetic organisms (no O2 produced); organisms in deeper water consume O2 through respiration</a:t>
            </a:r>
            <a:endParaRPr/>
          </a:p>
          <a:p>
            <a:pPr marL="158750" lvl="0" indent="0" algn="l" rtl="0">
              <a:lnSpc>
                <a:spcPct val="100000"/>
              </a:lnSpc>
              <a:spcBef>
                <a:spcPts val="0"/>
              </a:spcBef>
              <a:spcAft>
                <a:spcPts val="0"/>
              </a:spcAft>
              <a:buSzPts val="1100"/>
              <a:buNone/>
            </a:pPr>
            <a:endParaRPr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a:p>
            <a:pPr marL="158750" lvl="0" indent="0" algn="l" rtl="0">
              <a:lnSpc>
                <a:spcPct val="100000"/>
              </a:lnSpc>
              <a:spcBef>
                <a:spcPts val="0"/>
              </a:spcBef>
              <a:spcAft>
                <a:spcPts val="0"/>
              </a:spcAft>
              <a:buSzPts val="1100"/>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https://en.wikipedia.org/wiki/Benthos#/media/File:Scheme_eutrophication-en.svg</a:t>
            </a:r>
            <a:r>
              <a:rPr lang="en" sz="1100" b="0" i="0" u="none" strike="noStrike" cap="none">
                <a:solidFill>
                  <a:srgbClr val="000000"/>
                </a:solidFill>
                <a:latin typeface="Arial"/>
                <a:ea typeface="Arial"/>
                <a:cs typeface="Arial"/>
                <a:sym typeface="Arial"/>
              </a:rPr>
              <a:t>; License link: </a:t>
            </a: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https://creativecommons.org/licenses/by-sa/3.0/deed.en</a:t>
            </a:r>
            <a:endParaRPr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6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6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5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5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5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5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5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5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6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6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6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6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6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csearch.creativecommons.org/photos/cafe94a9-0bd3-452f-a160-f2f7126cd33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en.wikipedia.org/wiki/Benthos#/media/File:Scheme_eutrophication-en.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ww.chesapeakebay.net/channel_files/20963/2003_ambient_water_quality_criteria.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ccsearch.creativecommons.org/photos/cafe94a9-0bd3-452f-a160-f2f7126cd333"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en.wikipedia.org/wiki/Category:Chesapeake_Bay_watershed#/media/File:Chesapeakewatershedmap.pn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hyperlink" Target="https://earthobservatory.nasa.gov/images/44677/aquatic-dead-zon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hyperlink" Target="https://www.climate.gov/news-features/featured-images/climate-change-likely-worsen-us-and-global-dead-zon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www.climate.gov/news-features/featured-images/climate-change-likely-worsen-us-and-global-dead-zone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usgs.gov/media/images/chesapeake-bay-watershed" TargetMode="External"/><Relationship Id="rId5" Type="http://schemas.openxmlformats.org/officeDocument/2006/relationships/image" Target="../media/image3.png"/><Relationship Id="rId4" Type="http://schemas.openxmlformats.org/officeDocument/2006/relationships/hyperlink" Target="https://en.wikipedia.org/wiki/Category:Chesapeake_Bay_watershed#/media/File:Chesapeakewatershedmap.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usgs.gov/media/images/chesapeake-bay-a-landsat-8-surface-reflectance-mosaic"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www.chesapeakebay.net/documents/3676/map_of_mainstem_and_tributary_monitoring_stations.pdf"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www.chesapeakebay.net/what/downloads/cbp_water_quality_database_1984_present"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Benthos#/media/File:Scheme_eutrophication-en.sv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a:stretch/>
        </p:blipFill>
        <p:spPr>
          <a:xfrm>
            <a:off x="102703" y="0"/>
            <a:ext cx="6877595" cy="5143500"/>
          </a:xfrm>
          <a:prstGeom prst="rect">
            <a:avLst/>
          </a:prstGeom>
          <a:noFill/>
          <a:ln>
            <a:noFill/>
          </a:ln>
        </p:spPr>
      </p:pic>
      <p:sp>
        <p:nvSpPr>
          <p:cNvPr id="55" name="Google Shape;55;p1"/>
          <p:cNvSpPr txBox="1"/>
          <p:nvPr/>
        </p:nvSpPr>
        <p:spPr>
          <a:xfrm>
            <a:off x="1424525" y="4691000"/>
            <a:ext cx="58350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rgbClr val="FFFF00"/>
                </a:solidFill>
                <a:latin typeface="Arial"/>
                <a:ea typeface="Arial"/>
                <a:cs typeface="Arial"/>
                <a:sym typeface="Arial"/>
                <a:hlinkClick r:id="rId4">
                  <a:extLst>
                    <a:ext uri="{A12FA001-AC4F-418D-AE19-62706E023703}">
                      <ahyp:hlinkClr xmlns:ahyp="http://schemas.microsoft.com/office/drawing/2018/hyperlinkcolor" val="tx"/>
                    </a:ext>
                  </a:extLst>
                </a:hlinkClick>
              </a:rPr>
              <a:t>https://ccsearch.creativecommons.org/photos/cafe94a9-0bd3-452f-a160-f2f7126cd333</a:t>
            </a:r>
            <a:endParaRPr sz="1400" b="0" i="0" u="none" strike="noStrike" cap="none">
              <a:solidFill>
                <a:srgbClr val="FFFF00"/>
              </a:solidFill>
              <a:latin typeface="Arial"/>
              <a:ea typeface="Arial"/>
              <a:cs typeface="Arial"/>
              <a:sym typeface="Arial"/>
            </a:endParaRPr>
          </a:p>
        </p:txBody>
      </p:sp>
      <p:sp>
        <p:nvSpPr>
          <p:cNvPr id="56" name="Google Shape;56;p1"/>
          <p:cNvSpPr txBox="1"/>
          <p:nvPr/>
        </p:nvSpPr>
        <p:spPr>
          <a:xfrm>
            <a:off x="194675" y="92200"/>
            <a:ext cx="5835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FFFFFF"/>
                </a:solidFill>
                <a:latin typeface="Arial"/>
                <a:ea typeface="Arial"/>
                <a:cs typeface="Arial"/>
                <a:sym typeface="Arial"/>
              </a:rPr>
              <a:t>What do you think is occurring in this  Coastal Marine Ecosystem?</a:t>
            </a:r>
            <a:endParaRPr sz="2300" b="1"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0"/>
          <p:cNvPicPr preferRelativeResize="0"/>
          <p:nvPr/>
        </p:nvPicPr>
        <p:blipFill rotWithShape="1">
          <a:blip r:embed="rId3">
            <a:alphaModFix/>
          </a:blip>
          <a:srcRect r="16149"/>
          <a:stretch/>
        </p:blipFill>
        <p:spPr>
          <a:xfrm>
            <a:off x="175801" y="67377"/>
            <a:ext cx="6456006" cy="4866447"/>
          </a:xfrm>
          <a:prstGeom prst="rect">
            <a:avLst/>
          </a:prstGeom>
          <a:noFill/>
          <a:ln>
            <a:noFill/>
          </a:ln>
        </p:spPr>
      </p:pic>
      <p:sp>
        <p:nvSpPr>
          <p:cNvPr id="151" name="Google Shape;151;p10"/>
          <p:cNvSpPr txBox="1"/>
          <p:nvPr/>
        </p:nvSpPr>
        <p:spPr>
          <a:xfrm>
            <a:off x="6858000" y="367400"/>
            <a:ext cx="2110200" cy="416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Bottom dwelling or benthic organisms are critical members of the food web, consuming what falls from the surface and being consumed by larger, economically important species.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Benthic communities are also good indicators of the health of the entire estuarine ecosystem.</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10"/>
          <p:cNvSpPr/>
          <p:nvPr/>
        </p:nvSpPr>
        <p:spPr>
          <a:xfrm>
            <a:off x="175800" y="4883848"/>
            <a:ext cx="5349101"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https://en.wikipedia.org/wiki/Benthos#/media/File:Scheme_eutrophication-en.svg</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p:nvPr/>
        </p:nvSpPr>
        <p:spPr>
          <a:xfrm>
            <a:off x="5398975" y="1415225"/>
            <a:ext cx="365700" cy="2374200"/>
          </a:xfrm>
          <a:prstGeom prst="rightBrace">
            <a:avLst>
              <a:gd name="adj1" fmla="val 50000"/>
              <a:gd name="adj2" fmla="val 50000"/>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158" name="Google Shape;158;p11"/>
          <p:cNvSpPr txBox="1"/>
          <p:nvPr/>
        </p:nvSpPr>
        <p:spPr>
          <a:xfrm>
            <a:off x="5828800" y="2310100"/>
            <a:ext cx="2244000" cy="218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660000"/>
                </a:solidFill>
                <a:latin typeface="Arial"/>
                <a:ea typeface="Arial"/>
                <a:cs typeface="Arial"/>
                <a:sym typeface="Arial"/>
              </a:rPr>
              <a:t>Hypoxic </a:t>
            </a:r>
            <a:r>
              <a:rPr lang="en" sz="1700" b="1" i="0" u="sng" strike="noStrike" cap="none">
                <a:solidFill>
                  <a:srgbClr val="660000"/>
                </a:solidFill>
                <a:latin typeface="Arial"/>
                <a:ea typeface="Arial"/>
                <a:cs typeface="Arial"/>
                <a:sym typeface="Arial"/>
              </a:rPr>
              <a:t>&lt;</a:t>
            </a:r>
            <a:r>
              <a:rPr lang="en" sz="1700" b="1" i="0" u="none" strike="noStrike" cap="none">
                <a:solidFill>
                  <a:srgbClr val="660000"/>
                </a:solidFill>
                <a:latin typeface="Arial"/>
                <a:ea typeface="Arial"/>
                <a:cs typeface="Arial"/>
                <a:sym typeface="Arial"/>
              </a:rPr>
              <a:t> 2 mg/L</a:t>
            </a:r>
            <a:endParaRPr sz="1700" b="1" i="0" u="none" strike="noStrike" cap="none">
              <a:solidFill>
                <a:srgbClr val="66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Anoxic = 0 mg/L</a:t>
            </a:r>
            <a:endParaRPr sz="1700" b="1" i="0" u="none" strike="noStrike" cap="none">
              <a:solidFill>
                <a:srgbClr val="000000"/>
              </a:solidFill>
              <a:latin typeface="Arial"/>
              <a:ea typeface="Arial"/>
              <a:cs typeface="Arial"/>
              <a:sym typeface="Arial"/>
            </a:endParaRPr>
          </a:p>
        </p:txBody>
      </p:sp>
      <p:sp>
        <p:nvSpPr>
          <p:cNvPr id="159" name="Google Shape;159;p11"/>
          <p:cNvSpPr txBox="1"/>
          <p:nvPr/>
        </p:nvSpPr>
        <p:spPr>
          <a:xfrm>
            <a:off x="5255425" y="40925"/>
            <a:ext cx="3433500" cy="118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How do lower DO concentrations affect the water column as a habitat?</a:t>
            </a:r>
            <a:endParaRPr sz="2000" b="0" i="0" u="none" strike="noStrike" cap="none">
              <a:solidFill>
                <a:srgbClr val="000000"/>
              </a:solidFill>
              <a:latin typeface="Arial"/>
              <a:ea typeface="Arial"/>
              <a:cs typeface="Arial"/>
              <a:sym typeface="Arial"/>
            </a:endParaRPr>
          </a:p>
        </p:txBody>
      </p:sp>
      <p:pic>
        <p:nvPicPr>
          <p:cNvPr id="160" name="Google Shape;160;p11"/>
          <p:cNvPicPr preferRelativeResize="0"/>
          <p:nvPr/>
        </p:nvPicPr>
        <p:blipFill rotWithShape="1">
          <a:blip r:embed="rId3">
            <a:alphaModFix/>
          </a:blip>
          <a:srcRect t="6510"/>
          <a:stretch/>
        </p:blipFill>
        <p:spPr>
          <a:xfrm>
            <a:off x="259882" y="258618"/>
            <a:ext cx="4960518" cy="47368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12"/>
          <p:cNvGrpSpPr/>
          <p:nvPr/>
        </p:nvGrpSpPr>
        <p:grpSpPr>
          <a:xfrm>
            <a:off x="1126350" y="38100"/>
            <a:ext cx="6891299" cy="4993872"/>
            <a:chOff x="1109700" y="149628"/>
            <a:chExt cx="6891299" cy="4993872"/>
          </a:xfrm>
        </p:grpSpPr>
        <p:pic>
          <p:nvPicPr>
            <p:cNvPr id="166" name="Google Shape;166;p12"/>
            <p:cNvPicPr preferRelativeResize="0"/>
            <p:nvPr/>
          </p:nvPicPr>
          <p:blipFill rotWithShape="1">
            <a:blip r:embed="rId3">
              <a:alphaModFix/>
            </a:blip>
            <a:srcRect t="2909"/>
            <a:stretch/>
          </p:blipFill>
          <p:spPr>
            <a:xfrm>
              <a:off x="1143000" y="149628"/>
              <a:ext cx="6857999" cy="4993872"/>
            </a:xfrm>
            <a:prstGeom prst="rect">
              <a:avLst/>
            </a:prstGeom>
            <a:noFill/>
            <a:ln>
              <a:noFill/>
            </a:ln>
          </p:spPr>
        </p:pic>
        <p:sp>
          <p:nvSpPr>
            <p:cNvPr id="167" name="Google Shape;167;p12"/>
            <p:cNvSpPr/>
            <p:nvPr/>
          </p:nvSpPr>
          <p:spPr>
            <a:xfrm>
              <a:off x="1109700" y="987650"/>
              <a:ext cx="1032000" cy="632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8" name="Google Shape;168;p12"/>
          <p:cNvSpPr txBox="1"/>
          <p:nvPr/>
        </p:nvSpPr>
        <p:spPr>
          <a:xfrm>
            <a:off x="118000" y="3365700"/>
            <a:ext cx="2244000" cy="173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660000"/>
                </a:solidFill>
                <a:latin typeface="Arial"/>
                <a:ea typeface="Arial"/>
                <a:cs typeface="Arial"/>
                <a:sym typeface="Arial"/>
              </a:rPr>
              <a:t>Hypoxic </a:t>
            </a:r>
            <a:r>
              <a:rPr lang="en" sz="1700" b="1" i="0" u="sng" strike="noStrike" cap="none">
                <a:solidFill>
                  <a:srgbClr val="660000"/>
                </a:solidFill>
                <a:latin typeface="Arial"/>
                <a:ea typeface="Arial"/>
                <a:cs typeface="Arial"/>
                <a:sym typeface="Arial"/>
              </a:rPr>
              <a:t>&lt;</a:t>
            </a:r>
            <a:r>
              <a:rPr lang="en" sz="1700" b="1" i="0" u="none" strike="noStrike" cap="none">
                <a:solidFill>
                  <a:srgbClr val="660000"/>
                </a:solidFill>
                <a:latin typeface="Arial"/>
                <a:ea typeface="Arial"/>
                <a:cs typeface="Arial"/>
                <a:sym typeface="Arial"/>
              </a:rPr>
              <a:t> 2 mg/L</a:t>
            </a:r>
            <a:endParaRPr sz="1700" b="1" i="0" u="none" strike="noStrike" cap="none">
              <a:solidFill>
                <a:srgbClr val="66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ial"/>
                <a:ea typeface="Arial"/>
                <a:cs typeface="Arial"/>
                <a:sym typeface="Arial"/>
              </a:rPr>
              <a:t>Anoxic = 0 mg/L</a:t>
            </a:r>
            <a:endParaRPr sz="1700" b="1" i="0" u="none" strike="noStrike" cap="none">
              <a:solidFill>
                <a:srgbClr val="000000"/>
              </a:solidFill>
              <a:latin typeface="Arial"/>
              <a:ea typeface="Arial"/>
              <a:cs typeface="Arial"/>
              <a:sym typeface="Arial"/>
            </a:endParaRPr>
          </a:p>
        </p:txBody>
      </p:sp>
      <p:sp>
        <p:nvSpPr>
          <p:cNvPr id="169" name="Google Shape;169;p12"/>
          <p:cNvSpPr/>
          <p:nvPr/>
        </p:nvSpPr>
        <p:spPr>
          <a:xfrm flipH="1">
            <a:off x="2245025" y="3415550"/>
            <a:ext cx="276300" cy="1194000"/>
          </a:xfrm>
          <a:prstGeom prst="rightBrace">
            <a:avLst>
              <a:gd name="adj1" fmla="val 50000"/>
              <a:gd name="adj2" fmla="val 47648"/>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Arial"/>
              <a:ea typeface="Arial"/>
              <a:cs typeface="Arial"/>
              <a:sym typeface="Arial"/>
            </a:endParaRPr>
          </a:p>
        </p:txBody>
      </p:sp>
      <p:sp>
        <p:nvSpPr>
          <p:cNvPr id="170" name="Google Shape;170;p12"/>
          <p:cNvSpPr/>
          <p:nvPr/>
        </p:nvSpPr>
        <p:spPr>
          <a:xfrm>
            <a:off x="355600" y="4893473"/>
            <a:ext cx="91440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Modified from: https://www.chesapeakebay.net/channel_files/20963/2003_ambient_water_quality_criteria.pdf</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ctrTitle"/>
          </p:nvPr>
        </p:nvSpPr>
        <p:spPr>
          <a:xfrm>
            <a:off x="0" y="0"/>
            <a:ext cx="5071564" cy="115388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200"/>
              <a:t>What affects the amount of DO in water?</a:t>
            </a:r>
            <a:endParaRPr sz="1200" b="1">
              <a:solidFill>
                <a:srgbClr val="FF0000"/>
              </a:solidFill>
            </a:endParaRPr>
          </a:p>
        </p:txBody>
      </p:sp>
      <p:pic>
        <p:nvPicPr>
          <p:cNvPr id="176" name="Google Shape;176;p13"/>
          <p:cNvPicPr preferRelativeResize="0"/>
          <p:nvPr/>
        </p:nvPicPr>
        <p:blipFill rotWithShape="1">
          <a:blip r:embed="rId3">
            <a:alphaModFix/>
          </a:blip>
          <a:srcRect/>
          <a:stretch/>
        </p:blipFill>
        <p:spPr>
          <a:xfrm>
            <a:off x="184459" y="2054876"/>
            <a:ext cx="4321863" cy="3088624"/>
          </a:xfrm>
          <a:prstGeom prst="rect">
            <a:avLst/>
          </a:prstGeom>
          <a:noFill/>
          <a:ln>
            <a:noFill/>
          </a:ln>
        </p:spPr>
      </p:pic>
      <p:pic>
        <p:nvPicPr>
          <p:cNvPr id="177" name="Google Shape;177;p13"/>
          <p:cNvPicPr preferRelativeResize="0"/>
          <p:nvPr/>
        </p:nvPicPr>
        <p:blipFill rotWithShape="1">
          <a:blip r:embed="rId4">
            <a:alphaModFix/>
          </a:blip>
          <a:srcRect/>
          <a:stretch/>
        </p:blipFill>
        <p:spPr>
          <a:xfrm>
            <a:off x="5115417" y="1679384"/>
            <a:ext cx="4028583" cy="1876509"/>
          </a:xfrm>
          <a:prstGeom prst="rect">
            <a:avLst/>
          </a:prstGeom>
          <a:noFill/>
          <a:ln>
            <a:noFill/>
          </a:ln>
        </p:spPr>
      </p:pic>
      <p:pic>
        <p:nvPicPr>
          <p:cNvPr id="178" name="Google Shape;178;p13"/>
          <p:cNvPicPr preferRelativeResize="0"/>
          <p:nvPr/>
        </p:nvPicPr>
        <p:blipFill rotWithShape="1">
          <a:blip r:embed="rId5">
            <a:alphaModFix/>
          </a:blip>
          <a:srcRect/>
          <a:stretch/>
        </p:blipFill>
        <p:spPr>
          <a:xfrm>
            <a:off x="5115417" y="3305612"/>
            <a:ext cx="4030611" cy="1855060"/>
          </a:xfrm>
          <a:prstGeom prst="rect">
            <a:avLst/>
          </a:prstGeom>
          <a:noFill/>
          <a:ln>
            <a:noFill/>
          </a:ln>
        </p:spPr>
      </p:pic>
      <p:sp>
        <p:nvSpPr>
          <p:cNvPr id="179" name="Google Shape;179;p13"/>
          <p:cNvSpPr txBox="1"/>
          <p:nvPr/>
        </p:nvSpPr>
        <p:spPr>
          <a:xfrm>
            <a:off x="255099" y="1197634"/>
            <a:ext cx="4740265"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Is temperature or salinity responsible for the low DO values in bottom water…?</a:t>
            </a:r>
            <a:endParaRPr/>
          </a:p>
        </p:txBody>
      </p:sp>
      <p:pic>
        <p:nvPicPr>
          <p:cNvPr id="180" name="Google Shape;180;p13"/>
          <p:cNvPicPr preferRelativeResize="0"/>
          <p:nvPr/>
        </p:nvPicPr>
        <p:blipFill rotWithShape="1">
          <a:blip r:embed="rId6">
            <a:alphaModFix/>
          </a:blip>
          <a:srcRect/>
          <a:stretch/>
        </p:blipFill>
        <p:spPr>
          <a:xfrm>
            <a:off x="5116430" y="0"/>
            <a:ext cx="4028583" cy="17646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p:nvPr/>
        </p:nvSpPr>
        <p:spPr>
          <a:xfrm>
            <a:off x="3883200" y="2371650"/>
            <a:ext cx="165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End of Activity A</a:t>
            </a:r>
            <a:endParaRPr sz="1400" b="0" i="1" u="none" strike="noStrike" cap="none">
              <a:solidFill>
                <a:srgbClr val="000000"/>
              </a:solidFill>
              <a:latin typeface="Arial"/>
              <a:ea typeface="Arial"/>
              <a:cs typeface="Arial"/>
              <a:sym typeface="Arial"/>
            </a:endParaRPr>
          </a:p>
        </p:txBody>
      </p:sp>
      <p:sp>
        <p:nvSpPr>
          <p:cNvPr id="186" name="Google Shape;186;p14"/>
          <p:cNvSpPr txBox="1"/>
          <p:nvPr/>
        </p:nvSpPr>
        <p:spPr>
          <a:xfrm>
            <a:off x="7135475" y="218100"/>
            <a:ext cx="1724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A</a:t>
            </a:r>
            <a:endParaRPr sz="2400" b="1" i="0" u="none" strike="noStrike" cap="none">
              <a:solidFill>
                <a:srgbClr val="99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ctrTitle"/>
          </p:nvPr>
        </p:nvSpPr>
        <p:spPr>
          <a:xfrm>
            <a:off x="311700" y="1042600"/>
            <a:ext cx="8520600" cy="23418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5200"/>
              <a:buNone/>
            </a:pPr>
            <a:r>
              <a:rPr lang="en" sz="3600">
                <a:solidFill>
                  <a:schemeClr val="dk1"/>
                </a:solidFill>
              </a:rPr>
              <a:t>What else might explain why the surface</a:t>
            </a:r>
            <a:endParaRPr sz="3600">
              <a:solidFill>
                <a:schemeClr val="dk1"/>
              </a:solidFill>
            </a:endParaRPr>
          </a:p>
          <a:p>
            <a:pPr marL="0" lvl="0" indent="0" algn="ctr" rtl="0">
              <a:lnSpc>
                <a:spcPct val="115000"/>
              </a:lnSpc>
              <a:spcBef>
                <a:spcPts val="50"/>
              </a:spcBef>
              <a:spcAft>
                <a:spcPts val="0"/>
              </a:spcAft>
              <a:buSzPts val="5200"/>
              <a:buNone/>
            </a:pPr>
            <a:r>
              <a:rPr lang="en" sz="3600">
                <a:solidFill>
                  <a:schemeClr val="dk1"/>
                </a:solidFill>
              </a:rPr>
              <a:t> and bottom oxygen concentrations are different...?</a:t>
            </a:r>
            <a:endParaRPr>
              <a:solidFill>
                <a:schemeClr val="dk1"/>
              </a:solidFill>
            </a:endParaRPr>
          </a:p>
        </p:txBody>
      </p:sp>
      <p:sp>
        <p:nvSpPr>
          <p:cNvPr id="192" name="Google Shape;192;p15"/>
          <p:cNvSpPr txBox="1"/>
          <p:nvPr/>
        </p:nvSpPr>
        <p:spPr>
          <a:xfrm>
            <a:off x="6761550" y="146700"/>
            <a:ext cx="2070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B</a:t>
            </a:r>
            <a:endParaRPr sz="2400" b="1" i="0" u="none" strike="noStrike" cap="none">
              <a:solidFill>
                <a:srgbClr val="99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7"/>
          <p:cNvSpPr txBox="1">
            <a:spLocks noGrp="1"/>
          </p:cNvSpPr>
          <p:nvPr>
            <p:ph type="title"/>
          </p:nvPr>
        </p:nvSpPr>
        <p:spPr>
          <a:xfrm>
            <a:off x="1774370" y="0"/>
            <a:ext cx="7057929" cy="57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3600">
                <a:solidFill>
                  <a:srgbClr val="000000"/>
                </a:solidFill>
              </a:rPr>
              <a:t>Basic Estuarine Circulation</a:t>
            </a:r>
            <a:endParaRPr sz="3600">
              <a:solidFill>
                <a:srgbClr val="000000"/>
              </a:solidFill>
            </a:endParaRPr>
          </a:p>
        </p:txBody>
      </p:sp>
      <p:sp>
        <p:nvSpPr>
          <p:cNvPr id="198" name="Google Shape;198;p17"/>
          <p:cNvSpPr txBox="1"/>
          <p:nvPr/>
        </p:nvSpPr>
        <p:spPr>
          <a:xfrm>
            <a:off x="152401" y="720359"/>
            <a:ext cx="4260300" cy="1420346"/>
          </a:xfrm>
          <a:prstGeom prst="rect">
            <a:avLst/>
          </a:prstGeom>
          <a:noFill/>
          <a:ln>
            <a:noFill/>
          </a:ln>
        </p:spPr>
        <p:txBody>
          <a:bodyPr spcFirstLastPara="1" wrap="square" lIns="91425" tIns="91425" rIns="91425" bIns="91425" anchor="t" anchorCtr="0">
            <a:noAutofit/>
          </a:bodyPr>
          <a:lstStyle/>
          <a:p>
            <a:pPr marL="381000" marR="0" lvl="0" indent="-342900" algn="l" rtl="0">
              <a:lnSpc>
                <a:spcPct val="100000"/>
              </a:lnSpc>
              <a:spcBef>
                <a:spcPts val="0"/>
              </a:spcBef>
              <a:spcAft>
                <a:spcPts val="0"/>
              </a:spcAft>
              <a:buClr>
                <a:schemeClr val="dk2"/>
              </a:buClr>
              <a:buSzPts val="3000"/>
              <a:buFont typeface="Arial"/>
              <a:buChar char="•"/>
            </a:pPr>
            <a:r>
              <a:rPr lang="en" sz="2400" b="0" i="0" u="none" strike="noStrike" cap="none">
                <a:solidFill>
                  <a:schemeClr val="dk1"/>
                </a:solidFill>
                <a:latin typeface="Arial"/>
                <a:ea typeface="Arial"/>
                <a:cs typeface="Arial"/>
                <a:sym typeface="Arial"/>
              </a:rPr>
              <a:t>Freshwater outflow near surface</a:t>
            </a:r>
            <a:endParaRPr/>
          </a:p>
          <a:p>
            <a:pPr marL="914400" marR="0" lvl="1" indent="-381000" algn="l" rtl="0">
              <a:lnSpc>
                <a:spcPct val="115000"/>
              </a:lnSpc>
              <a:spcBef>
                <a:spcPts val="0"/>
              </a:spcBef>
              <a:spcAft>
                <a:spcPts val="0"/>
              </a:spcAft>
              <a:buClr>
                <a:schemeClr val="dk2"/>
              </a:buClr>
              <a:buSzPts val="2400"/>
              <a:buFont typeface="Arial"/>
              <a:buChar char="-"/>
            </a:pPr>
            <a:r>
              <a:rPr lang="en" sz="2000" b="0" i="0" u="none" strike="noStrike" cap="none">
                <a:solidFill>
                  <a:schemeClr val="dk1"/>
                </a:solidFill>
                <a:latin typeface="Arial"/>
                <a:ea typeface="Arial"/>
                <a:cs typeface="Arial"/>
                <a:sym typeface="Arial"/>
              </a:rPr>
              <a:t>Freshwater is less dense</a:t>
            </a:r>
            <a:endParaRPr/>
          </a:p>
        </p:txBody>
      </p:sp>
      <p:sp>
        <p:nvSpPr>
          <p:cNvPr id="199" name="Google Shape;199;p17"/>
          <p:cNvSpPr/>
          <p:nvPr/>
        </p:nvSpPr>
        <p:spPr>
          <a:xfrm>
            <a:off x="4572000" y="794915"/>
            <a:ext cx="4260299" cy="1138773"/>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3000"/>
              <a:buFont typeface="Arial"/>
              <a:buChar char="•"/>
            </a:pPr>
            <a:r>
              <a:rPr lang="en" sz="2400" b="0" i="0" u="none" strike="noStrike" cap="none">
                <a:solidFill>
                  <a:schemeClr val="dk1"/>
                </a:solidFill>
                <a:latin typeface="Arial"/>
                <a:ea typeface="Arial"/>
                <a:cs typeface="Arial"/>
                <a:sym typeface="Arial"/>
              </a:rPr>
              <a:t>Saltwater inflow near bottom</a:t>
            </a:r>
            <a:endParaRPr/>
          </a:p>
          <a:p>
            <a:pPr marL="457200" marR="0" lvl="4" indent="-152400" algn="l" rtl="0">
              <a:lnSpc>
                <a:spcPct val="100000"/>
              </a:lnSpc>
              <a:spcBef>
                <a:spcPts val="0"/>
              </a:spcBef>
              <a:spcAft>
                <a:spcPts val="0"/>
              </a:spcAft>
              <a:buClr>
                <a:srgbClr val="000000"/>
              </a:buClr>
              <a:buSzPts val="2400"/>
              <a:buFont typeface="Arial"/>
              <a:buChar char="-"/>
            </a:pPr>
            <a:r>
              <a:rPr lang="en" sz="2000" b="0" i="0" u="none" strike="noStrike" cap="none">
                <a:solidFill>
                  <a:schemeClr val="dk1"/>
                </a:solidFill>
                <a:latin typeface="Arial"/>
                <a:ea typeface="Arial"/>
                <a:cs typeface="Arial"/>
                <a:sym typeface="Arial"/>
              </a:rPr>
              <a:t>   Saltwater has higher density</a:t>
            </a:r>
            <a:endParaRPr/>
          </a:p>
        </p:txBody>
      </p:sp>
      <p:pic>
        <p:nvPicPr>
          <p:cNvPr id="200" name="Google Shape;200;p17"/>
          <p:cNvPicPr preferRelativeResize="0"/>
          <p:nvPr/>
        </p:nvPicPr>
        <p:blipFill>
          <a:blip r:embed="rId3">
            <a:alphaModFix/>
          </a:blip>
          <a:stretch>
            <a:fillRect/>
          </a:stretch>
        </p:blipFill>
        <p:spPr>
          <a:xfrm>
            <a:off x="836125" y="2243680"/>
            <a:ext cx="7172250" cy="26979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Density and water column stratification - fresh water</a:t>
            </a:r>
            <a:endParaRPr/>
          </a:p>
        </p:txBody>
      </p:sp>
      <p:sp>
        <p:nvSpPr>
          <p:cNvPr id="206" name="Google Shape;206;p18"/>
          <p:cNvSpPr/>
          <p:nvPr/>
        </p:nvSpPr>
        <p:spPr>
          <a:xfrm>
            <a:off x="701525" y="1248275"/>
            <a:ext cx="2025300" cy="3193500"/>
          </a:xfrm>
          <a:prstGeom prst="rect">
            <a:avLst/>
          </a:prstGeom>
          <a:gradFill>
            <a:gsLst>
              <a:gs pos="0">
                <a:srgbClr val="FFF2CC"/>
              </a:gs>
              <a:gs pos="100000">
                <a:srgbClr val="0B5394"/>
              </a:gs>
            </a:gsLst>
            <a:lin ang="5400700"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18"/>
          <p:cNvSpPr/>
          <p:nvPr/>
        </p:nvSpPr>
        <p:spPr>
          <a:xfrm>
            <a:off x="5293400" y="1227975"/>
            <a:ext cx="2025300" cy="3193500"/>
          </a:xfrm>
          <a:prstGeom prst="rect">
            <a:avLst/>
          </a:prstGeom>
          <a:gradFill>
            <a:gsLst>
              <a:gs pos="0">
                <a:srgbClr val="FFF2CC"/>
              </a:gs>
              <a:gs pos="100000">
                <a:srgbClr val="0B539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8"/>
          <p:cNvSpPr/>
          <p:nvPr/>
        </p:nvSpPr>
        <p:spPr>
          <a:xfrm>
            <a:off x="1031200" y="1243475"/>
            <a:ext cx="1365950"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txBox="1"/>
          <p:nvPr/>
        </p:nvSpPr>
        <p:spPr>
          <a:xfrm>
            <a:off x="618575" y="664400"/>
            <a:ext cx="2191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Temperature</a:t>
            </a:r>
            <a:endParaRPr sz="1400" b="0" i="0" u="none" strike="noStrike" cap="none">
              <a:solidFill>
                <a:srgbClr val="000000"/>
              </a:solidFill>
              <a:latin typeface="Arial"/>
              <a:ea typeface="Arial"/>
              <a:cs typeface="Arial"/>
              <a:sym typeface="Arial"/>
            </a:endParaRPr>
          </a:p>
        </p:txBody>
      </p:sp>
      <p:sp>
        <p:nvSpPr>
          <p:cNvPr id="210" name="Google Shape;210;p18"/>
          <p:cNvSpPr txBox="1"/>
          <p:nvPr/>
        </p:nvSpPr>
        <p:spPr>
          <a:xfrm>
            <a:off x="5279175" y="659125"/>
            <a:ext cx="1879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Density</a:t>
            </a:r>
            <a:endParaRPr sz="1400" b="0" i="0" u="none" strike="noStrike" cap="none">
              <a:solidFill>
                <a:srgbClr val="000000"/>
              </a:solidFill>
              <a:latin typeface="Arial"/>
              <a:ea typeface="Arial"/>
              <a:cs typeface="Arial"/>
              <a:sym typeface="Arial"/>
            </a:endParaRPr>
          </a:p>
        </p:txBody>
      </p:sp>
      <p:sp>
        <p:nvSpPr>
          <p:cNvPr id="211" name="Google Shape;211;p18"/>
          <p:cNvSpPr txBox="1"/>
          <p:nvPr/>
        </p:nvSpPr>
        <p:spPr>
          <a:xfrm rot="-5400000">
            <a:off x="-1381950" y="2599863"/>
            <a:ext cx="3278100" cy="33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Depth</a:t>
            </a:r>
            <a:endParaRPr sz="1400" b="0" i="0" u="none" strike="noStrike" cap="none">
              <a:solidFill>
                <a:srgbClr val="000000"/>
              </a:solidFill>
              <a:latin typeface="Arial"/>
              <a:ea typeface="Arial"/>
              <a:cs typeface="Arial"/>
              <a:sym typeface="Arial"/>
            </a:endParaRPr>
          </a:p>
        </p:txBody>
      </p:sp>
      <p:cxnSp>
        <p:nvCxnSpPr>
          <p:cNvPr id="212" name="Google Shape;212;p18"/>
          <p:cNvCxnSpPr/>
          <p:nvPr/>
        </p:nvCxnSpPr>
        <p:spPr>
          <a:xfrm rot="10800000" flipH="1">
            <a:off x="706800" y="2111750"/>
            <a:ext cx="8125500" cy="900"/>
          </a:xfrm>
          <a:prstGeom prst="straightConnector1">
            <a:avLst/>
          </a:prstGeom>
          <a:noFill/>
          <a:ln w="28575" cap="flat" cmpd="sng">
            <a:solidFill>
              <a:schemeClr val="dk2"/>
            </a:solidFill>
            <a:prstDash val="dash"/>
            <a:round/>
            <a:headEnd type="none" w="sm" len="sm"/>
            <a:tailEnd type="none" w="sm" len="sm"/>
          </a:ln>
        </p:spPr>
      </p:cxnSp>
      <p:cxnSp>
        <p:nvCxnSpPr>
          <p:cNvPr id="213" name="Google Shape;213;p18"/>
          <p:cNvCxnSpPr/>
          <p:nvPr/>
        </p:nvCxnSpPr>
        <p:spPr>
          <a:xfrm>
            <a:off x="706525" y="1610875"/>
            <a:ext cx="8110800" cy="0"/>
          </a:xfrm>
          <a:prstGeom prst="straightConnector1">
            <a:avLst/>
          </a:prstGeom>
          <a:noFill/>
          <a:ln w="28575" cap="flat" cmpd="sng">
            <a:solidFill>
              <a:schemeClr val="dk2"/>
            </a:solidFill>
            <a:prstDash val="dash"/>
            <a:round/>
            <a:headEnd type="none" w="sm" len="sm"/>
            <a:tailEnd type="none" w="sm" len="sm"/>
          </a:ln>
        </p:spPr>
      </p:cxnSp>
      <p:sp>
        <p:nvSpPr>
          <p:cNvPr id="214" name="Google Shape;214;p18"/>
          <p:cNvSpPr txBox="1"/>
          <p:nvPr/>
        </p:nvSpPr>
        <p:spPr>
          <a:xfrm>
            <a:off x="7332225" y="2875050"/>
            <a:ext cx="14904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Deep layer</a:t>
            </a:r>
            <a:endParaRPr sz="900" b="0" i="0" u="none" strike="noStrike" cap="none">
              <a:solidFill>
                <a:srgbClr val="000000"/>
              </a:solidFill>
              <a:latin typeface="Arial"/>
              <a:ea typeface="Arial"/>
              <a:cs typeface="Arial"/>
              <a:sym typeface="Arial"/>
            </a:endParaRPr>
          </a:p>
        </p:txBody>
      </p:sp>
      <p:sp>
        <p:nvSpPr>
          <p:cNvPr id="215" name="Google Shape;215;p18"/>
          <p:cNvSpPr txBox="1"/>
          <p:nvPr/>
        </p:nvSpPr>
        <p:spPr>
          <a:xfrm>
            <a:off x="706525" y="4540600"/>
            <a:ext cx="2025300" cy="43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Water temperature</a:t>
            </a:r>
            <a:endParaRPr sz="1600" b="0" i="0" u="none" strike="noStrike" cap="none">
              <a:solidFill>
                <a:srgbClr val="000000"/>
              </a:solidFill>
              <a:latin typeface="Arial"/>
              <a:ea typeface="Arial"/>
              <a:cs typeface="Arial"/>
              <a:sym typeface="Arial"/>
            </a:endParaRPr>
          </a:p>
        </p:txBody>
      </p:sp>
      <p:sp>
        <p:nvSpPr>
          <p:cNvPr id="216" name="Google Shape;216;p18"/>
          <p:cNvSpPr/>
          <p:nvPr/>
        </p:nvSpPr>
        <p:spPr>
          <a:xfrm flipH="1">
            <a:off x="5676766" y="1257550"/>
            <a:ext cx="1224984"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18"/>
          <p:cNvCxnSpPr/>
          <p:nvPr/>
        </p:nvCxnSpPr>
        <p:spPr>
          <a:xfrm>
            <a:off x="706300" y="1095425"/>
            <a:ext cx="2052300" cy="16500"/>
          </a:xfrm>
          <a:prstGeom prst="straightConnector1">
            <a:avLst/>
          </a:prstGeom>
          <a:noFill/>
          <a:ln w="28575" cap="flat" cmpd="sng">
            <a:solidFill>
              <a:schemeClr val="dk2"/>
            </a:solidFill>
            <a:prstDash val="solid"/>
            <a:round/>
            <a:headEnd type="none" w="sm" len="sm"/>
            <a:tailEnd type="triangle" w="med" len="med"/>
          </a:ln>
        </p:spPr>
      </p:cxnSp>
      <p:cxnSp>
        <p:nvCxnSpPr>
          <p:cNvPr id="218" name="Google Shape;218;p18"/>
          <p:cNvCxnSpPr/>
          <p:nvPr/>
        </p:nvCxnSpPr>
        <p:spPr>
          <a:xfrm>
            <a:off x="5279900" y="1104950"/>
            <a:ext cx="2052300" cy="16500"/>
          </a:xfrm>
          <a:prstGeom prst="straightConnector1">
            <a:avLst/>
          </a:prstGeom>
          <a:noFill/>
          <a:ln w="28575" cap="flat" cmpd="sng">
            <a:solidFill>
              <a:schemeClr val="dk2"/>
            </a:solidFill>
            <a:prstDash val="solid"/>
            <a:round/>
            <a:headEnd type="none" w="sm" len="sm"/>
            <a:tailEnd type="triangle" w="med" len="med"/>
          </a:ln>
        </p:spPr>
      </p:cxnSp>
      <p:cxnSp>
        <p:nvCxnSpPr>
          <p:cNvPr id="219" name="Google Shape;219;p18"/>
          <p:cNvCxnSpPr/>
          <p:nvPr/>
        </p:nvCxnSpPr>
        <p:spPr>
          <a:xfrm flipH="1">
            <a:off x="573550" y="1246400"/>
            <a:ext cx="8100" cy="3190800"/>
          </a:xfrm>
          <a:prstGeom prst="straightConnector1">
            <a:avLst/>
          </a:prstGeom>
          <a:noFill/>
          <a:ln w="28575" cap="flat" cmpd="sng">
            <a:solidFill>
              <a:schemeClr val="dk2"/>
            </a:solidFill>
            <a:prstDash val="solid"/>
            <a:round/>
            <a:headEnd type="none" w="sm" len="sm"/>
            <a:tailEnd type="triangle" w="med" len="med"/>
          </a:ln>
        </p:spPr>
      </p:cxnSp>
      <p:sp>
        <p:nvSpPr>
          <p:cNvPr id="220" name="Google Shape;220;p18"/>
          <p:cNvSpPr txBox="1"/>
          <p:nvPr/>
        </p:nvSpPr>
        <p:spPr>
          <a:xfrm>
            <a:off x="87450" y="1003700"/>
            <a:ext cx="6141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0m</a:t>
            </a:r>
            <a:endParaRPr sz="1400" b="0" i="0" u="none" strike="noStrike" cap="none">
              <a:solidFill>
                <a:srgbClr val="000000"/>
              </a:solidFill>
              <a:latin typeface="Arial"/>
              <a:ea typeface="Arial"/>
              <a:cs typeface="Arial"/>
              <a:sym typeface="Arial"/>
            </a:endParaRPr>
          </a:p>
        </p:txBody>
      </p:sp>
      <p:sp>
        <p:nvSpPr>
          <p:cNvPr id="221" name="Google Shape;221;p18"/>
          <p:cNvSpPr txBox="1"/>
          <p:nvPr/>
        </p:nvSpPr>
        <p:spPr>
          <a:xfrm>
            <a:off x="4848825" y="4528000"/>
            <a:ext cx="2739900" cy="43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contributes to DENSITY</a:t>
            </a:r>
            <a:endParaRPr sz="1600" b="0" i="0" u="none" strike="noStrike" cap="none">
              <a:solidFill>
                <a:srgbClr val="000000"/>
              </a:solidFill>
              <a:latin typeface="Arial"/>
              <a:ea typeface="Arial"/>
              <a:cs typeface="Arial"/>
              <a:sym typeface="Arial"/>
            </a:endParaRPr>
          </a:p>
        </p:txBody>
      </p:sp>
      <p:sp>
        <p:nvSpPr>
          <p:cNvPr id="222" name="Google Shape;222;p18"/>
          <p:cNvSpPr txBox="1"/>
          <p:nvPr/>
        </p:nvSpPr>
        <p:spPr>
          <a:xfrm>
            <a:off x="7318700" y="1534675"/>
            <a:ext cx="1746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Thermocline = pycnocline</a:t>
            </a:r>
            <a:endParaRPr sz="1400" b="0" i="0" u="none" strike="noStrike" cap="none">
              <a:solidFill>
                <a:srgbClr val="000000"/>
              </a:solidFill>
              <a:latin typeface="Arial"/>
              <a:ea typeface="Arial"/>
              <a:cs typeface="Arial"/>
              <a:sym typeface="Arial"/>
            </a:endParaRPr>
          </a:p>
        </p:txBody>
      </p:sp>
      <p:sp>
        <p:nvSpPr>
          <p:cNvPr id="223" name="Google Shape;223;p18"/>
          <p:cNvSpPr txBox="1"/>
          <p:nvPr/>
        </p:nvSpPr>
        <p:spPr>
          <a:xfrm>
            <a:off x="7310050" y="1227975"/>
            <a:ext cx="1811700" cy="38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Mixed surface layer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9"/>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Density and water column stratification - salt water</a:t>
            </a:r>
            <a:endParaRPr/>
          </a:p>
        </p:txBody>
      </p:sp>
      <p:sp>
        <p:nvSpPr>
          <p:cNvPr id="229" name="Google Shape;229;p19"/>
          <p:cNvSpPr/>
          <p:nvPr/>
        </p:nvSpPr>
        <p:spPr>
          <a:xfrm>
            <a:off x="2993150" y="1227975"/>
            <a:ext cx="2025300" cy="3193500"/>
          </a:xfrm>
          <a:prstGeom prst="rect">
            <a:avLst/>
          </a:prstGeom>
          <a:gradFill>
            <a:gsLst>
              <a:gs pos="0">
                <a:srgbClr val="FFF2CC"/>
              </a:gs>
              <a:gs pos="100000">
                <a:srgbClr val="0B539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9"/>
          <p:cNvSpPr/>
          <p:nvPr/>
        </p:nvSpPr>
        <p:spPr>
          <a:xfrm>
            <a:off x="3373325" y="1252900"/>
            <a:ext cx="1305700" cy="3052200"/>
          </a:xfrm>
          <a:custGeom>
            <a:avLst/>
            <a:gdLst/>
            <a:ahLst/>
            <a:cxnLst/>
            <a:rect l="l" t="t" r="r" b="b"/>
            <a:pathLst>
              <a:path w="52228" h="122088" extrusionOk="0">
                <a:moveTo>
                  <a:pt x="0" y="0"/>
                </a:moveTo>
                <a:cubicBezTo>
                  <a:pt x="956" y="2449"/>
                  <a:pt x="-2180" y="8227"/>
                  <a:pt x="5738" y="14696"/>
                </a:cubicBezTo>
                <a:cubicBezTo>
                  <a:pt x="13656" y="21165"/>
                  <a:pt x="39845" y="20913"/>
                  <a:pt x="47509" y="38812"/>
                </a:cubicBezTo>
                <a:cubicBezTo>
                  <a:pt x="55174" y="56711"/>
                  <a:pt x="51022" y="108209"/>
                  <a:pt x="51725" y="122088"/>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txBox="1"/>
          <p:nvPr/>
        </p:nvSpPr>
        <p:spPr>
          <a:xfrm>
            <a:off x="2731825" y="4540600"/>
            <a:ext cx="25107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AND        Salinity </a:t>
            </a:r>
            <a:endParaRPr sz="1600" b="0" i="0" u="none" strike="noStrike" cap="none">
              <a:solidFill>
                <a:srgbClr val="000000"/>
              </a:solidFill>
              <a:latin typeface="Arial"/>
              <a:ea typeface="Arial"/>
              <a:cs typeface="Arial"/>
              <a:sym typeface="Arial"/>
            </a:endParaRPr>
          </a:p>
        </p:txBody>
      </p:sp>
      <p:sp>
        <p:nvSpPr>
          <p:cNvPr id="232" name="Google Shape;232;p19"/>
          <p:cNvSpPr/>
          <p:nvPr/>
        </p:nvSpPr>
        <p:spPr>
          <a:xfrm>
            <a:off x="701525" y="1248275"/>
            <a:ext cx="2025300" cy="3193500"/>
          </a:xfrm>
          <a:prstGeom prst="rect">
            <a:avLst/>
          </a:prstGeom>
          <a:gradFill>
            <a:gsLst>
              <a:gs pos="0">
                <a:srgbClr val="FFF2CC"/>
              </a:gs>
              <a:gs pos="100000">
                <a:srgbClr val="0B5394"/>
              </a:gs>
            </a:gsLst>
            <a:lin ang="5400700"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9"/>
          <p:cNvSpPr/>
          <p:nvPr/>
        </p:nvSpPr>
        <p:spPr>
          <a:xfrm>
            <a:off x="1031200" y="1243475"/>
            <a:ext cx="1365950"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txBox="1"/>
          <p:nvPr/>
        </p:nvSpPr>
        <p:spPr>
          <a:xfrm>
            <a:off x="618575" y="664400"/>
            <a:ext cx="2191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Temperature</a:t>
            </a:r>
            <a:endParaRPr sz="1400" b="0" i="0" u="none" strike="noStrike" cap="none">
              <a:solidFill>
                <a:srgbClr val="000000"/>
              </a:solidFill>
              <a:latin typeface="Arial"/>
              <a:ea typeface="Arial"/>
              <a:cs typeface="Arial"/>
              <a:sym typeface="Arial"/>
            </a:endParaRPr>
          </a:p>
        </p:txBody>
      </p:sp>
      <p:sp>
        <p:nvSpPr>
          <p:cNvPr id="235" name="Google Shape;235;p19"/>
          <p:cNvSpPr txBox="1"/>
          <p:nvPr/>
        </p:nvSpPr>
        <p:spPr>
          <a:xfrm rot="-5400000">
            <a:off x="-1381950" y="2599863"/>
            <a:ext cx="3278100" cy="33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Depth</a:t>
            </a:r>
            <a:endParaRPr sz="1400" b="0" i="0" u="none" strike="noStrike" cap="none">
              <a:solidFill>
                <a:srgbClr val="000000"/>
              </a:solidFill>
              <a:latin typeface="Arial"/>
              <a:ea typeface="Arial"/>
              <a:cs typeface="Arial"/>
              <a:sym typeface="Arial"/>
            </a:endParaRPr>
          </a:p>
        </p:txBody>
      </p:sp>
      <p:cxnSp>
        <p:nvCxnSpPr>
          <p:cNvPr id="236" name="Google Shape;236;p19"/>
          <p:cNvCxnSpPr/>
          <p:nvPr/>
        </p:nvCxnSpPr>
        <p:spPr>
          <a:xfrm>
            <a:off x="706300" y="1095425"/>
            <a:ext cx="2052300" cy="16500"/>
          </a:xfrm>
          <a:prstGeom prst="straightConnector1">
            <a:avLst/>
          </a:prstGeom>
          <a:noFill/>
          <a:ln w="28575" cap="flat" cmpd="sng">
            <a:solidFill>
              <a:schemeClr val="dk2"/>
            </a:solidFill>
            <a:prstDash val="solid"/>
            <a:round/>
            <a:headEnd type="none" w="sm" len="sm"/>
            <a:tailEnd type="triangle" w="med" len="med"/>
          </a:ln>
        </p:spPr>
      </p:cxnSp>
      <p:cxnSp>
        <p:nvCxnSpPr>
          <p:cNvPr id="237" name="Google Shape;237;p19"/>
          <p:cNvCxnSpPr/>
          <p:nvPr/>
        </p:nvCxnSpPr>
        <p:spPr>
          <a:xfrm flipH="1">
            <a:off x="573550" y="1246400"/>
            <a:ext cx="8100" cy="3190800"/>
          </a:xfrm>
          <a:prstGeom prst="straightConnector1">
            <a:avLst/>
          </a:prstGeom>
          <a:noFill/>
          <a:ln w="28575" cap="flat" cmpd="sng">
            <a:solidFill>
              <a:schemeClr val="dk2"/>
            </a:solidFill>
            <a:prstDash val="solid"/>
            <a:round/>
            <a:headEnd type="none" w="sm" len="sm"/>
            <a:tailEnd type="triangle" w="med" len="med"/>
          </a:ln>
        </p:spPr>
      </p:cxnSp>
      <p:sp>
        <p:nvSpPr>
          <p:cNvPr id="238" name="Google Shape;238;p19"/>
          <p:cNvSpPr txBox="1"/>
          <p:nvPr/>
        </p:nvSpPr>
        <p:spPr>
          <a:xfrm>
            <a:off x="87450" y="1095400"/>
            <a:ext cx="6141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0m</a:t>
            </a:r>
            <a:endParaRPr sz="1400" b="0" i="0" u="none" strike="noStrike" cap="none">
              <a:solidFill>
                <a:srgbClr val="000000"/>
              </a:solidFill>
              <a:latin typeface="Arial"/>
              <a:ea typeface="Arial"/>
              <a:cs typeface="Arial"/>
              <a:sym typeface="Arial"/>
            </a:endParaRPr>
          </a:p>
        </p:txBody>
      </p:sp>
      <p:sp>
        <p:nvSpPr>
          <p:cNvPr id="239" name="Google Shape;239;p19"/>
          <p:cNvSpPr/>
          <p:nvPr/>
        </p:nvSpPr>
        <p:spPr>
          <a:xfrm>
            <a:off x="5293400" y="1227975"/>
            <a:ext cx="2025300" cy="3193500"/>
          </a:xfrm>
          <a:prstGeom prst="rect">
            <a:avLst/>
          </a:prstGeom>
          <a:gradFill>
            <a:gsLst>
              <a:gs pos="0">
                <a:srgbClr val="FFF2CC"/>
              </a:gs>
              <a:gs pos="100000">
                <a:srgbClr val="0B539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19"/>
          <p:cNvSpPr txBox="1"/>
          <p:nvPr/>
        </p:nvSpPr>
        <p:spPr>
          <a:xfrm>
            <a:off x="5279175" y="659125"/>
            <a:ext cx="1879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Density</a:t>
            </a:r>
            <a:endParaRPr sz="1400" b="0" i="0" u="none" strike="noStrike" cap="none">
              <a:solidFill>
                <a:srgbClr val="000000"/>
              </a:solidFill>
              <a:latin typeface="Arial"/>
              <a:ea typeface="Arial"/>
              <a:cs typeface="Arial"/>
              <a:sym typeface="Arial"/>
            </a:endParaRPr>
          </a:p>
        </p:txBody>
      </p:sp>
      <p:sp>
        <p:nvSpPr>
          <p:cNvPr id="241" name="Google Shape;241;p19"/>
          <p:cNvSpPr/>
          <p:nvPr/>
        </p:nvSpPr>
        <p:spPr>
          <a:xfrm flipH="1">
            <a:off x="5535800" y="1257538"/>
            <a:ext cx="1365950"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2" name="Google Shape;242;p19"/>
          <p:cNvCxnSpPr/>
          <p:nvPr/>
        </p:nvCxnSpPr>
        <p:spPr>
          <a:xfrm>
            <a:off x="5279900" y="1104950"/>
            <a:ext cx="2052300" cy="16500"/>
          </a:xfrm>
          <a:prstGeom prst="straightConnector1">
            <a:avLst/>
          </a:prstGeom>
          <a:noFill/>
          <a:ln w="28575" cap="flat" cmpd="sng">
            <a:solidFill>
              <a:schemeClr val="dk2"/>
            </a:solidFill>
            <a:prstDash val="solid"/>
            <a:round/>
            <a:headEnd type="none" w="sm" len="sm"/>
            <a:tailEnd type="triangle" w="med" len="med"/>
          </a:ln>
        </p:spPr>
      </p:cxnSp>
      <p:sp>
        <p:nvSpPr>
          <p:cNvPr id="243" name="Google Shape;243;p19"/>
          <p:cNvSpPr txBox="1"/>
          <p:nvPr/>
        </p:nvSpPr>
        <p:spPr>
          <a:xfrm>
            <a:off x="706525" y="4540600"/>
            <a:ext cx="2025300" cy="43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Water temperature</a:t>
            </a:r>
            <a:endParaRPr sz="1600" b="0" i="0" u="none" strike="noStrike" cap="none">
              <a:solidFill>
                <a:srgbClr val="000000"/>
              </a:solidFill>
              <a:latin typeface="Arial"/>
              <a:ea typeface="Arial"/>
              <a:cs typeface="Arial"/>
              <a:sym typeface="Arial"/>
            </a:endParaRPr>
          </a:p>
        </p:txBody>
      </p:sp>
      <p:sp>
        <p:nvSpPr>
          <p:cNvPr id="244" name="Google Shape;244;p19"/>
          <p:cNvSpPr txBox="1"/>
          <p:nvPr/>
        </p:nvSpPr>
        <p:spPr>
          <a:xfrm>
            <a:off x="4848825" y="4528000"/>
            <a:ext cx="2739900" cy="43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ial"/>
                <a:ea typeface="Arial"/>
                <a:cs typeface="Arial"/>
                <a:sym typeface="Arial"/>
              </a:rPr>
              <a:t>contribute to DENSITY</a:t>
            </a:r>
            <a:endParaRPr sz="1600" b="0" i="0" u="none" strike="noStrike" cap="none">
              <a:solidFill>
                <a:srgbClr val="000000"/>
              </a:solidFill>
              <a:latin typeface="Arial"/>
              <a:ea typeface="Arial"/>
              <a:cs typeface="Arial"/>
              <a:sym typeface="Arial"/>
            </a:endParaRPr>
          </a:p>
        </p:txBody>
      </p:sp>
      <p:sp>
        <p:nvSpPr>
          <p:cNvPr id="245" name="Google Shape;245;p19"/>
          <p:cNvSpPr txBox="1"/>
          <p:nvPr/>
        </p:nvSpPr>
        <p:spPr>
          <a:xfrm>
            <a:off x="3159050" y="661325"/>
            <a:ext cx="20253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Salinity</a:t>
            </a:r>
            <a:endParaRPr sz="1400" b="0" i="0" u="none" strike="noStrike" cap="none">
              <a:solidFill>
                <a:srgbClr val="000000"/>
              </a:solidFill>
              <a:latin typeface="Arial"/>
              <a:ea typeface="Arial"/>
              <a:cs typeface="Arial"/>
              <a:sym typeface="Arial"/>
            </a:endParaRPr>
          </a:p>
        </p:txBody>
      </p:sp>
      <p:cxnSp>
        <p:nvCxnSpPr>
          <p:cNvPr id="246" name="Google Shape;246;p19"/>
          <p:cNvCxnSpPr/>
          <p:nvPr/>
        </p:nvCxnSpPr>
        <p:spPr>
          <a:xfrm>
            <a:off x="2979650" y="1106050"/>
            <a:ext cx="2052300" cy="16500"/>
          </a:xfrm>
          <a:prstGeom prst="straightConnector1">
            <a:avLst/>
          </a:prstGeom>
          <a:noFill/>
          <a:ln w="28575" cap="flat" cmpd="sng">
            <a:solidFill>
              <a:schemeClr val="dk2"/>
            </a:solidFill>
            <a:prstDash val="solid"/>
            <a:round/>
            <a:headEnd type="none" w="sm" len="sm"/>
            <a:tailEnd type="triangle" w="med" len="med"/>
          </a:ln>
        </p:spPr>
      </p:cxnSp>
      <p:cxnSp>
        <p:nvCxnSpPr>
          <p:cNvPr id="247" name="Google Shape;247;p19"/>
          <p:cNvCxnSpPr/>
          <p:nvPr/>
        </p:nvCxnSpPr>
        <p:spPr>
          <a:xfrm>
            <a:off x="706525" y="1610875"/>
            <a:ext cx="8110800" cy="0"/>
          </a:xfrm>
          <a:prstGeom prst="straightConnector1">
            <a:avLst/>
          </a:prstGeom>
          <a:noFill/>
          <a:ln w="28575" cap="flat" cmpd="sng">
            <a:solidFill>
              <a:schemeClr val="dk2"/>
            </a:solidFill>
            <a:prstDash val="dash"/>
            <a:round/>
            <a:headEnd type="none" w="sm" len="sm"/>
            <a:tailEnd type="none" w="sm" len="sm"/>
          </a:ln>
        </p:spPr>
      </p:cxnSp>
      <p:cxnSp>
        <p:nvCxnSpPr>
          <p:cNvPr id="248" name="Google Shape;248;p19"/>
          <p:cNvCxnSpPr/>
          <p:nvPr/>
        </p:nvCxnSpPr>
        <p:spPr>
          <a:xfrm rot="10800000" flipH="1">
            <a:off x="706800" y="2111750"/>
            <a:ext cx="8125500" cy="900"/>
          </a:xfrm>
          <a:prstGeom prst="straightConnector1">
            <a:avLst/>
          </a:prstGeom>
          <a:noFill/>
          <a:ln w="28575" cap="flat" cmpd="sng">
            <a:solidFill>
              <a:schemeClr val="dk2"/>
            </a:solidFill>
            <a:prstDash val="dash"/>
            <a:round/>
            <a:headEnd type="none" w="sm" len="sm"/>
            <a:tailEnd type="none" w="sm" len="sm"/>
          </a:ln>
        </p:spPr>
      </p:cxnSp>
      <p:sp>
        <p:nvSpPr>
          <p:cNvPr id="249" name="Google Shape;249;p19"/>
          <p:cNvSpPr txBox="1"/>
          <p:nvPr/>
        </p:nvSpPr>
        <p:spPr>
          <a:xfrm>
            <a:off x="7318700" y="1534675"/>
            <a:ext cx="1746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Thermo + halocline = pycnocline</a:t>
            </a:r>
            <a:endParaRPr sz="1400" b="0" i="0" u="none" strike="noStrike" cap="none">
              <a:solidFill>
                <a:srgbClr val="000000"/>
              </a:solidFill>
              <a:latin typeface="Arial"/>
              <a:ea typeface="Arial"/>
              <a:cs typeface="Arial"/>
              <a:sym typeface="Arial"/>
            </a:endParaRPr>
          </a:p>
        </p:txBody>
      </p:sp>
      <p:sp>
        <p:nvSpPr>
          <p:cNvPr id="250" name="Google Shape;250;p19"/>
          <p:cNvSpPr txBox="1"/>
          <p:nvPr/>
        </p:nvSpPr>
        <p:spPr>
          <a:xfrm>
            <a:off x="7332200" y="2875050"/>
            <a:ext cx="14904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Deep layer</a:t>
            </a:r>
            <a:endParaRPr sz="900" b="0" i="0" u="none" strike="noStrike" cap="none">
              <a:solidFill>
                <a:srgbClr val="000000"/>
              </a:solidFill>
              <a:latin typeface="Arial"/>
              <a:ea typeface="Arial"/>
              <a:cs typeface="Arial"/>
              <a:sym typeface="Arial"/>
            </a:endParaRPr>
          </a:p>
        </p:txBody>
      </p:sp>
      <p:sp>
        <p:nvSpPr>
          <p:cNvPr id="251" name="Google Shape;251;p19"/>
          <p:cNvSpPr txBox="1"/>
          <p:nvPr/>
        </p:nvSpPr>
        <p:spPr>
          <a:xfrm>
            <a:off x="7310050" y="1227975"/>
            <a:ext cx="1811700" cy="38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Mixed surface layer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p:nvPr/>
        </p:nvSpPr>
        <p:spPr>
          <a:xfrm>
            <a:off x="6730221" y="1591185"/>
            <a:ext cx="2025300" cy="3193500"/>
          </a:xfrm>
          <a:prstGeom prst="rect">
            <a:avLst/>
          </a:prstGeom>
          <a:gradFill>
            <a:gsLst>
              <a:gs pos="0">
                <a:srgbClr val="FFF2CC"/>
              </a:gs>
              <a:gs pos="100000">
                <a:srgbClr val="0B539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0"/>
          <p:cNvSpPr txBox="1">
            <a:spLocks noGrp="1"/>
          </p:cNvSpPr>
          <p:nvPr>
            <p:ph type="title"/>
          </p:nvPr>
        </p:nvSpPr>
        <p:spPr>
          <a:xfrm>
            <a:off x="311700" y="181989"/>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Density and water column stratification</a:t>
            </a:r>
            <a:endParaRPr/>
          </a:p>
        </p:txBody>
      </p:sp>
      <p:sp>
        <p:nvSpPr>
          <p:cNvPr id="258" name="Google Shape;258;p20"/>
          <p:cNvSpPr/>
          <p:nvPr/>
        </p:nvSpPr>
        <p:spPr>
          <a:xfrm>
            <a:off x="623587" y="1591185"/>
            <a:ext cx="2025300" cy="3193500"/>
          </a:xfrm>
          <a:prstGeom prst="rect">
            <a:avLst/>
          </a:prstGeom>
          <a:gradFill>
            <a:gsLst>
              <a:gs pos="0">
                <a:srgbClr val="FFF2CC"/>
              </a:gs>
              <a:gs pos="100000">
                <a:srgbClr val="0B5394"/>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20"/>
          <p:cNvSpPr txBox="1"/>
          <p:nvPr/>
        </p:nvSpPr>
        <p:spPr>
          <a:xfrm>
            <a:off x="630626" y="1022335"/>
            <a:ext cx="1879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Density</a:t>
            </a:r>
            <a:endParaRPr sz="1400" b="0" i="0" u="none" strike="noStrike" cap="none">
              <a:solidFill>
                <a:srgbClr val="000000"/>
              </a:solidFill>
              <a:latin typeface="Arial"/>
              <a:ea typeface="Arial"/>
              <a:cs typeface="Arial"/>
              <a:sym typeface="Arial"/>
            </a:endParaRPr>
          </a:p>
        </p:txBody>
      </p:sp>
      <p:sp>
        <p:nvSpPr>
          <p:cNvPr id="260" name="Google Shape;260;p20"/>
          <p:cNvSpPr/>
          <p:nvPr/>
        </p:nvSpPr>
        <p:spPr>
          <a:xfrm flipH="1">
            <a:off x="865987" y="1620748"/>
            <a:ext cx="1365950"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1" name="Google Shape;261;p20"/>
          <p:cNvCxnSpPr/>
          <p:nvPr/>
        </p:nvCxnSpPr>
        <p:spPr>
          <a:xfrm>
            <a:off x="631351" y="1468160"/>
            <a:ext cx="2052300" cy="16500"/>
          </a:xfrm>
          <a:prstGeom prst="straightConnector1">
            <a:avLst/>
          </a:prstGeom>
          <a:noFill/>
          <a:ln w="28575" cap="flat" cmpd="sng">
            <a:solidFill>
              <a:schemeClr val="dk2"/>
            </a:solidFill>
            <a:prstDash val="solid"/>
            <a:round/>
            <a:headEnd type="none" w="sm" len="sm"/>
            <a:tailEnd type="triangle" w="med" len="med"/>
          </a:ln>
        </p:spPr>
      </p:cxnSp>
      <p:cxnSp>
        <p:nvCxnSpPr>
          <p:cNvPr id="262" name="Google Shape;262;p20"/>
          <p:cNvCxnSpPr/>
          <p:nvPr/>
        </p:nvCxnSpPr>
        <p:spPr>
          <a:xfrm>
            <a:off x="630626" y="1953465"/>
            <a:ext cx="8124895" cy="22920"/>
          </a:xfrm>
          <a:prstGeom prst="straightConnector1">
            <a:avLst/>
          </a:prstGeom>
          <a:noFill/>
          <a:ln w="28575" cap="flat" cmpd="sng">
            <a:solidFill>
              <a:schemeClr val="dk2"/>
            </a:solidFill>
            <a:prstDash val="dash"/>
            <a:round/>
            <a:headEnd type="none" w="sm" len="sm"/>
            <a:tailEnd type="none" w="sm" len="sm"/>
          </a:ln>
        </p:spPr>
      </p:cxnSp>
      <p:cxnSp>
        <p:nvCxnSpPr>
          <p:cNvPr id="263" name="Google Shape;263;p20"/>
          <p:cNvCxnSpPr/>
          <p:nvPr/>
        </p:nvCxnSpPr>
        <p:spPr>
          <a:xfrm>
            <a:off x="630626" y="2470585"/>
            <a:ext cx="8124895" cy="0"/>
          </a:xfrm>
          <a:prstGeom prst="straightConnector1">
            <a:avLst/>
          </a:prstGeom>
          <a:noFill/>
          <a:ln w="28575" cap="flat" cmpd="sng">
            <a:solidFill>
              <a:schemeClr val="dk2"/>
            </a:solidFill>
            <a:prstDash val="dash"/>
            <a:round/>
            <a:headEnd type="none" w="sm" len="sm"/>
            <a:tailEnd type="none" w="sm" len="sm"/>
          </a:ln>
        </p:spPr>
      </p:cxnSp>
      <p:sp>
        <p:nvSpPr>
          <p:cNvPr id="264" name="Google Shape;264;p20"/>
          <p:cNvSpPr txBox="1"/>
          <p:nvPr/>
        </p:nvSpPr>
        <p:spPr>
          <a:xfrm>
            <a:off x="2650133" y="2017653"/>
            <a:ext cx="1746900" cy="35444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Pycnocline</a:t>
            </a:r>
            <a:endParaRPr sz="1400" b="0" i="0" u="none" strike="noStrike" cap="none">
              <a:solidFill>
                <a:srgbClr val="000000"/>
              </a:solidFill>
              <a:latin typeface="Arial"/>
              <a:ea typeface="Arial"/>
              <a:cs typeface="Arial"/>
              <a:sym typeface="Arial"/>
            </a:endParaRPr>
          </a:p>
        </p:txBody>
      </p:sp>
      <p:sp>
        <p:nvSpPr>
          <p:cNvPr id="265" name="Google Shape;265;p20"/>
          <p:cNvSpPr txBox="1"/>
          <p:nvPr/>
        </p:nvSpPr>
        <p:spPr>
          <a:xfrm>
            <a:off x="2680583" y="4302312"/>
            <a:ext cx="2217481" cy="4614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Bottom (higher density)</a:t>
            </a:r>
            <a:endParaRPr sz="900" b="0" i="0" u="none" strike="noStrike" cap="none">
              <a:solidFill>
                <a:srgbClr val="000000"/>
              </a:solidFill>
              <a:latin typeface="Arial"/>
              <a:ea typeface="Arial"/>
              <a:cs typeface="Arial"/>
              <a:sym typeface="Arial"/>
            </a:endParaRPr>
          </a:p>
        </p:txBody>
      </p:sp>
      <p:sp>
        <p:nvSpPr>
          <p:cNvPr id="266" name="Google Shape;266;p20"/>
          <p:cNvSpPr txBox="1"/>
          <p:nvPr/>
        </p:nvSpPr>
        <p:spPr>
          <a:xfrm>
            <a:off x="2648887" y="1591185"/>
            <a:ext cx="2249178" cy="38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dk1"/>
                </a:solidFill>
                <a:latin typeface="Arial"/>
                <a:ea typeface="Arial"/>
                <a:cs typeface="Arial"/>
                <a:sym typeface="Arial"/>
              </a:rPr>
              <a:t>Surface (lower density)</a:t>
            </a:r>
            <a:endParaRPr sz="1400" b="0" i="0" u="none" strike="noStrike" cap="none">
              <a:solidFill>
                <a:srgbClr val="000000"/>
              </a:solidFill>
              <a:latin typeface="Arial"/>
              <a:ea typeface="Arial"/>
              <a:cs typeface="Arial"/>
              <a:sym typeface="Arial"/>
            </a:endParaRPr>
          </a:p>
        </p:txBody>
      </p:sp>
      <p:sp>
        <p:nvSpPr>
          <p:cNvPr id="267" name="Google Shape;267;p20"/>
          <p:cNvSpPr txBox="1"/>
          <p:nvPr/>
        </p:nvSpPr>
        <p:spPr>
          <a:xfrm>
            <a:off x="6715996" y="1022335"/>
            <a:ext cx="1879200" cy="3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Density</a:t>
            </a:r>
            <a:endParaRPr sz="1400" b="0" i="0" u="none" strike="noStrike" cap="none">
              <a:solidFill>
                <a:srgbClr val="000000"/>
              </a:solidFill>
              <a:latin typeface="Arial"/>
              <a:ea typeface="Arial"/>
              <a:cs typeface="Arial"/>
              <a:sym typeface="Arial"/>
            </a:endParaRPr>
          </a:p>
        </p:txBody>
      </p:sp>
      <p:sp>
        <p:nvSpPr>
          <p:cNvPr id="268" name="Google Shape;268;p20"/>
          <p:cNvSpPr/>
          <p:nvPr/>
        </p:nvSpPr>
        <p:spPr>
          <a:xfrm flipH="1">
            <a:off x="8172893" y="1620748"/>
            <a:ext cx="165678" cy="3023925"/>
          </a:xfrm>
          <a:custGeom>
            <a:avLst/>
            <a:gdLst/>
            <a:ahLst/>
            <a:cxnLst/>
            <a:rect l="l" t="t" r="r" b="b"/>
            <a:pathLst>
              <a:path w="54638" h="120957" extrusionOk="0">
                <a:moveTo>
                  <a:pt x="54638" y="0"/>
                </a:moveTo>
                <a:cubicBezTo>
                  <a:pt x="53633" y="2638"/>
                  <a:pt x="56711" y="9169"/>
                  <a:pt x="48609" y="15826"/>
                </a:cubicBezTo>
                <a:cubicBezTo>
                  <a:pt x="40508" y="22483"/>
                  <a:pt x="14131" y="22421"/>
                  <a:pt x="6029" y="39943"/>
                </a:cubicBezTo>
                <a:cubicBezTo>
                  <a:pt x="-2072" y="57465"/>
                  <a:pt x="1005" y="107455"/>
                  <a:pt x="0" y="120957"/>
                </a:cubicBezTo>
              </a:path>
            </a:pathLst>
          </a:cu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p20"/>
          <p:cNvCxnSpPr/>
          <p:nvPr/>
        </p:nvCxnSpPr>
        <p:spPr>
          <a:xfrm>
            <a:off x="6716721" y="1468160"/>
            <a:ext cx="2052300" cy="16500"/>
          </a:xfrm>
          <a:prstGeom prst="straightConnector1">
            <a:avLst/>
          </a:prstGeom>
          <a:noFill/>
          <a:ln w="28575" cap="flat" cmpd="sng">
            <a:solidFill>
              <a:schemeClr val="dk2"/>
            </a:solidFill>
            <a:prstDash val="solid"/>
            <a:round/>
            <a:headEnd type="none" w="sm" len="sm"/>
            <a:tailEnd type="triangle" w="med" len="med"/>
          </a:ln>
        </p:spPr>
      </p:cxnSp>
      <p:sp>
        <p:nvSpPr>
          <p:cNvPr id="270" name="Google Shape;270;p20"/>
          <p:cNvSpPr txBox="1"/>
          <p:nvPr/>
        </p:nvSpPr>
        <p:spPr>
          <a:xfrm>
            <a:off x="2751854" y="2616371"/>
            <a:ext cx="1995456"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0" i="0" u="none" strike="noStrike" cap="none">
                <a:solidFill>
                  <a:srgbClr val="C00000"/>
                </a:solidFill>
                <a:latin typeface="Arial"/>
                <a:ea typeface="Arial"/>
                <a:cs typeface="Arial"/>
                <a:sym typeface="Arial"/>
              </a:rPr>
              <a:t>Larger density difference:</a:t>
            </a:r>
            <a:endParaRPr/>
          </a:p>
          <a:p>
            <a:pPr marL="2857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C00000"/>
                </a:solidFill>
                <a:latin typeface="Arial"/>
                <a:ea typeface="Arial"/>
                <a:cs typeface="Arial"/>
                <a:sym typeface="Arial"/>
              </a:rPr>
              <a:t>Stratified (layered)</a:t>
            </a:r>
            <a:endParaRPr/>
          </a:p>
          <a:p>
            <a:pPr marL="2857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C00000"/>
                </a:solidFill>
                <a:latin typeface="Arial"/>
                <a:ea typeface="Arial"/>
                <a:cs typeface="Arial"/>
                <a:sym typeface="Arial"/>
              </a:rPr>
              <a:t>No mixing </a:t>
            </a:r>
            <a:endParaRPr/>
          </a:p>
        </p:txBody>
      </p:sp>
      <p:sp>
        <p:nvSpPr>
          <p:cNvPr id="271" name="Google Shape;271;p20"/>
          <p:cNvSpPr txBox="1"/>
          <p:nvPr/>
        </p:nvSpPr>
        <p:spPr>
          <a:xfrm>
            <a:off x="4816556" y="2656598"/>
            <a:ext cx="191366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0" i="0" u="none" strike="noStrike" cap="none">
                <a:solidFill>
                  <a:srgbClr val="0070C0"/>
                </a:solidFill>
                <a:latin typeface="Arial"/>
                <a:ea typeface="Arial"/>
                <a:cs typeface="Arial"/>
                <a:sym typeface="Arial"/>
              </a:rPr>
              <a:t>Smaller density difference:</a:t>
            </a:r>
            <a:endParaRPr/>
          </a:p>
          <a:p>
            <a:pPr marL="2857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70C0"/>
                </a:solidFill>
                <a:latin typeface="Arial"/>
                <a:ea typeface="Arial"/>
                <a:cs typeface="Arial"/>
                <a:sym typeface="Arial"/>
              </a:rPr>
              <a:t>Less stratified </a:t>
            </a:r>
            <a:endParaRPr/>
          </a:p>
          <a:p>
            <a:pPr marL="2857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70C0"/>
                </a:solidFill>
                <a:latin typeface="Arial"/>
                <a:ea typeface="Arial"/>
                <a:cs typeface="Arial"/>
                <a:sym typeface="Arial"/>
              </a:rPr>
              <a:t>More mixing </a:t>
            </a:r>
            <a:endParaRPr/>
          </a:p>
        </p:txBody>
      </p:sp>
      <p:pic>
        <p:nvPicPr>
          <p:cNvPr id="272" name="Google Shape;272;p20" descr="Arrow, circle, circle arrow, double arrows, recycle, sync, synchronous icon  - Download on Iconfinder"/>
          <p:cNvPicPr preferRelativeResize="0"/>
          <p:nvPr/>
        </p:nvPicPr>
        <p:blipFill rotWithShape="1">
          <a:blip r:embed="rId3">
            <a:alphaModFix/>
          </a:blip>
          <a:srcRect/>
          <a:stretch/>
        </p:blipFill>
        <p:spPr>
          <a:xfrm>
            <a:off x="6973222" y="1659511"/>
            <a:ext cx="870816" cy="2776948"/>
          </a:xfrm>
          <a:prstGeom prst="rect">
            <a:avLst/>
          </a:prstGeom>
          <a:noFill/>
          <a:ln>
            <a:noFill/>
          </a:ln>
        </p:spPr>
      </p:pic>
      <p:pic>
        <p:nvPicPr>
          <p:cNvPr id="273" name="Google Shape;273;p20" descr="Arrow, circle, circle arrow, double arrows, recycle, sync, synchronous icon  - Download on Iconfinder"/>
          <p:cNvPicPr preferRelativeResize="0"/>
          <p:nvPr/>
        </p:nvPicPr>
        <p:blipFill rotWithShape="1">
          <a:blip r:embed="rId3">
            <a:alphaModFix/>
          </a:blip>
          <a:srcRect/>
          <a:stretch/>
        </p:blipFill>
        <p:spPr>
          <a:xfrm>
            <a:off x="1590242" y="1574198"/>
            <a:ext cx="239049" cy="399887"/>
          </a:xfrm>
          <a:prstGeom prst="rect">
            <a:avLst/>
          </a:prstGeom>
          <a:noFill/>
          <a:ln>
            <a:noFill/>
          </a:ln>
        </p:spPr>
      </p:pic>
      <p:sp>
        <p:nvSpPr>
          <p:cNvPr id="274" name="Google Shape;274;p20"/>
          <p:cNvSpPr txBox="1"/>
          <p:nvPr/>
        </p:nvSpPr>
        <p:spPr>
          <a:xfrm rot="-5400000">
            <a:off x="-1381950" y="2757510"/>
            <a:ext cx="3278100" cy="33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Increasing Depth</a:t>
            </a:r>
            <a:endParaRPr sz="1400" b="0" i="0" u="none" strike="noStrike" cap="none">
              <a:solidFill>
                <a:srgbClr val="000000"/>
              </a:solidFill>
              <a:latin typeface="Arial"/>
              <a:ea typeface="Arial"/>
              <a:cs typeface="Arial"/>
              <a:sym typeface="Arial"/>
            </a:endParaRPr>
          </a:p>
        </p:txBody>
      </p:sp>
      <p:cxnSp>
        <p:nvCxnSpPr>
          <p:cNvPr id="275" name="Google Shape;275;p20"/>
          <p:cNvCxnSpPr/>
          <p:nvPr/>
        </p:nvCxnSpPr>
        <p:spPr>
          <a:xfrm flipH="1">
            <a:off x="495582" y="1581255"/>
            <a:ext cx="8100" cy="3190800"/>
          </a:xfrm>
          <a:prstGeom prst="straightConnector1">
            <a:avLst/>
          </a:prstGeom>
          <a:noFill/>
          <a:ln w="28575" cap="flat" cmpd="sng">
            <a:solidFill>
              <a:schemeClr val="dk2"/>
            </a:solidFill>
            <a:prstDash val="solid"/>
            <a:round/>
            <a:headEnd type="none" w="sm" len="sm"/>
            <a:tailEnd type="triangle" w="med" len="med"/>
          </a:ln>
        </p:spPr>
      </p:cxnSp>
      <p:sp>
        <p:nvSpPr>
          <p:cNvPr id="276" name="Google Shape;276;p20"/>
          <p:cNvSpPr txBox="1"/>
          <p:nvPr/>
        </p:nvSpPr>
        <p:spPr>
          <a:xfrm>
            <a:off x="59238" y="1445432"/>
            <a:ext cx="6141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0m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2"/>
          <p:cNvPicPr preferRelativeResize="0"/>
          <p:nvPr/>
        </p:nvPicPr>
        <p:blipFill rotWithShape="1">
          <a:blip r:embed="rId3">
            <a:alphaModFix/>
          </a:blip>
          <a:srcRect/>
          <a:stretch/>
        </p:blipFill>
        <p:spPr>
          <a:xfrm>
            <a:off x="102703" y="0"/>
            <a:ext cx="6877595" cy="5143500"/>
          </a:xfrm>
          <a:prstGeom prst="rect">
            <a:avLst/>
          </a:prstGeom>
          <a:noFill/>
          <a:ln>
            <a:noFill/>
          </a:ln>
        </p:spPr>
      </p:pic>
      <p:sp>
        <p:nvSpPr>
          <p:cNvPr id="62" name="Google Shape;62;p2"/>
          <p:cNvSpPr txBox="1"/>
          <p:nvPr/>
        </p:nvSpPr>
        <p:spPr>
          <a:xfrm>
            <a:off x="1424525" y="4691000"/>
            <a:ext cx="58350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rgbClr val="FFFF00"/>
                </a:solidFill>
                <a:latin typeface="Arial"/>
                <a:ea typeface="Arial"/>
                <a:cs typeface="Arial"/>
                <a:sym typeface="Arial"/>
                <a:hlinkClick r:id="rId4">
                  <a:extLst>
                    <a:ext uri="{A12FA001-AC4F-418D-AE19-62706E023703}">
                      <ahyp:hlinkClr xmlns:ahyp="http://schemas.microsoft.com/office/drawing/2018/hyperlinkcolor" val="tx"/>
                    </a:ext>
                  </a:extLst>
                </a:hlinkClick>
              </a:rPr>
              <a:t>https://ccsearch.creativecommons.org/photos/cafe94a9-0bd3-452f-a160-f2f7126cd333</a:t>
            </a:r>
            <a:endParaRPr sz="1400" b="0" i="0" u="none" strike="noStrike" cap="none">
              <a:solidFill>
                <a:srgbClr val="FFFF00"/>
              </a:solidFill>
              <a:latin typeface="Arial"/>
              <a:ea typeface="Arial"/>
              <a:cs typeface="Arial"/>
              <a:sym typeface="Arial"/>
            </a:endParaRPr>
          </a:p>
        </p:txBody>
      </p:sp>
      <p:sp>
        <p:nvSpPr>
          <p:cNvPr id="63" name="Google Shape;63;p2"/>
          <p:cNvSpPr txBox="1"/>
          <p:nvPr/>
        </p:nvSpPr>
        <p:spPr>
          <a:xfrm>
            <a:off x="7135475" y="218100"/>
            <a:ext cx="1724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A</a:t>
            </a:r>
            <a:endParaRPr sz="2400" b="1" i="0" u="none" strike="noStrike" cap="none">
              <a:solidFill>
                <a:srgbClr val="990000"/>
              </a:solidFill>
              <a:latin typeface="Arial"/>
              <a:ea typeface="Arial"/>
              <a:cs typeface="Arial"/>
              <a:sym typeface="Arial"/>
            </a:endParaRPr>
          </a:p>
        </p:txBody>
      </p:sp>
      <p:sp>
        <p:nvSpPr>
          <p:cNvPr id="64" name="Google Shape;64;p2"/>
          <p:cNvSpPr txBox="1"/>
          <p:nvPr/>
        </p:nvSpPr>
        <p:spPr>
          <a:xfrm>
            <a:off x="6980300" y="1925050"/>
            <a:ext cx="1964400" cy="163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Dead fish settling to seafloor during a fish kill at Redondo Beach Marina, CA, on 3/8/2011.</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Includes sardines, mackerel and anchovies (Christina Hsu)</a:t>
            </a:r>
            <a:endParaRPr sz="1400" b="0" i="0" u="none" strike="noStrike" cap="none">
              <a:solidFill>
                <a:schemeClr val="dk1"/>
              </a:solidFill>
              <a:latin typeface="Arial"/>
              <a:ea typeface="Arial"/>
              <a:cs typeface="Arial"/>
              <a:sym typeface="Arial"/>
            </a:endParaRPr>
          </a:p>
        </p:txBody>
      </p:sp>
      <p:sp>
        <p:nvSpPr>
          <p:cNvPr id="65" name="Google Shape;65;p2"/>
          <p:cNvSpPr txBox="1"/>
          <p:nvPr/>
        </p:nvSpPr>
        <p:spPr>
          <a:xfrm>
            <a:off x="194675" y="92200"/>
            <a:ext cx="5835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FFFFFF"/>
                </a:solidFill>
                <a:latin typeface="Arial"/>
                <a:ea typeface="Arial"/>
                <a:cs typeface="Arial"/>
                <a:sym typeface="Arial"/>
              </a:rPr>
              <a:t>Hypoxia in Coastal Marine Ecosystems:</a:t>
            </a:r>
            <a:endParaRPr/>
          </a:p>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rgbClr val="FFFFFF"/>
                </a:solidFill>
                <a:latin typeface="Arial"/>
                <a:ea typeface="Arial"/>
                <a:cs typeface="Arial"/>
                <a:sym typeface="Arial"/>
              </a:rPr>
              <a:t>The Chesapeake Bay</a:t>
            </a:r>
            <a:endParaRPr sz="2300" b="1" i="0" u="none" strike="noStrike" cap="non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txBox="1">
            <a:spLocks noGrp="1"/>
          </p:cNvSpPr>
          <p:nvPr>
            <p:ph type="title"/>
          </p:nvPr>
        </p:nvSpPr>
        <p:spPr>
          <a:xfrm>
            <a:off x="311700" y="2599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How dead zones form</a:t>
            </a:r>
            <a:endParaRPr>
              <a:solidFill>
                <a:srgbClr val="FF0000"/>
              </a:solidFill>
            </a:endParaRPr>
          </a:p>
        </p:txBody>
      </p:sp>
      <p:pic>
        <p:nvPicPr>
          <p:cNvPr id="282" name="Google Shape;282;p21"/>
          <p:cNvPicPr preferRelativeResize="0"/>
          <p:nvPr/>
        </p:nvPicPr>
        <p:blipFill rotWithShape="1">
          <a:blip r:embed="rId3">
            <a:alphaModFix/>
          </a:blip>
          <a:srcRect/>
          <a:stretch/>
        </p:blipFill>
        <p:spPr>
          <a:xfrm>
            <a:off x="152400" y="2187525"/>
            <a:ext cx="8839198" cy="2486516"/>
          </a:xfrm>
          <a:prstGeom prst="rect">
            <a:avLst/>
          </a:prstGeom>
          <a:noFill/>
          <a:ln>
            <a:noFill/>
          </a:ln>
        </p:spPr>
      </p:pic>
      <p:sp>
        <p:nvSpPr>
          <p:cNvPr id="283" name="Google Shape;283;p21"/>
          <p:cNvSpPr/>
          <p:nvPr/>
        </p:nvSpPr>
        <p:spPr>
          <a:xfrm>
            <a:off x="533475" y="1224775"/>
            <a:ext cx="1545000" cy="755700"/>
          </a:xfrm>
          <a:prstGeom prst="wedgeRectCallout">
            <a:avLst>
              <a:gd name="adj1" fmla="val -20508"/>
              <a:gd name="adj2" fmla="val 83366"/>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Nutrients (N, P) from land enter the river/estuary</a:t>
            </a:r>
            <a:r>
              <a:rPr lang="en" sz="1300" b="0" i="0" u="none" strike="noStrike" cap="none">
                <a:solidFill>
                  <a:srgbClr val="000000"/>
                </a:solidFill>
                <a:latin typeface="Arial"/>
                <a:ea typeface="Arial"/>
                <a:cs typeface="Arial"/>
                <a:sym typeface="Arial"/>
              </a:rPr>
              <a:t> </a:t>
            </a:r>
            <a:endParaRPr sz="1300" b="0" i="0" u="none" strike="noStrike" cap="none">
              <a:solidFill>
                <a:srgbClr val="000000"/>
              </a:solidFill>
              <a:latin typeface="Arial"/>
              <a:ea typeface="Arial"/>
              <a:cs typeface="Arial"/>
              <a:sym typeface="Arial"/>
            </a:endParaRPr>
          </a:p>
        </p:txBody>
      </p:sp>
      <p:sp>
        <p:nvSpPr>
          <p:cNvPr id="284" name="Google Shape;284;p21"/>
          <p:cNvSpPr/>
          <p:nvPr/>
        </p:nvSpPr>
        <p:spPr>
          <a:xfrm>
            <a:off x="2553650" y="1224775"/>
            <a:ext cx="1761600" cy="878025"/>
          </a:xfrm>
          <a:prstGeom prst="wedgeRectCallout">
            <a:avLst>
              <a:gd name="adj1" fmla="val -13310"/>
              <a:gd name="adj2" fmla="val 7341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These nutrients can stimulate excessive phytoplankton growth (“blooms”).</a:t>
            </a:r>
            <a:endParaRPr sz="1200" b="0" i="0" u="none" strike="noStrike" cap="none">
              <a:solidFill>
                <a:srgbClr val="000000"/>
              </a:solidFill>
              <a:latin typeface="Arial"/>
              <a:ea typeface="Arial"/>
              <a:cs typeface="Arial"/>
              <a:sym typeface="Arial"/>
            </a:endParaRPr>
          </a:p>
        </p:txBody>
      </p:sp>
      <p:sp>
        <p:nvSpPr>
          <p:cNvPr id="285" name="Google Shape;285;p21"/>
          <p:cNvSpPr/>
          <p:nvPr/>
        </p:nvSpPr>
        <p:spPr>
          <a:xfrm>
            <a:off x="4790424" y="982975"/>
            <a:ext cx="1913068" cy="1262950"/>
          </a:xfrm>
          <a:prstGeom prst="wedgeRectCallout">
            <a:avLst>
              <a:gd name="adj1" fmla="val 12730"/>
              <a:gd name="adj2" fmla="val 65711"/>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The phytoplankton bloom dies off, settles to the bottom, and is decomposed by bacteria using up oxygen in the bottom waters to do so.</a:t>
            </a:r>
            <a:endParaRPr sz="1200" b="0" i="0" u="none" strike="noStrike" cap="none">
              <a:solidFill>
                <a:srgbClr val="000000"/>
              </a:solidFill>
              <a:latin typeface="Arial"/>
              <a:ea typeface="Arial"/>
              <a:cs typeface="Arial"/>
              <a:sym typeface="Arial"/>
            </a:endParaRPr>
          </a:p>
        </p:txBody>
      </p:sp>
      <p:sp>
        <p:nvSpPr>
          <p:cNvPr id="286" name="Google Shape;286;p21"/>
          <p:cNvSpPr/>
          <p:nvPr/>
        </p:nvSpPr>
        <p:spPr>
          <a:xfrm>
            <a:off x="7363326" y="1170875"/>
            <a:ext cx="1506474" cy="1051400"/>
          </a:xfrm>
          <a:prstGeom prst="wedgeRectCallout">
            <a:avLst>
              <a:gd name="adj1" fmla="val 22570"/>
              <a:gd name="adj2" fmla="val 6922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If the water column is stratified, bottom waters are not reoxygenated and organisms die.</a:t>
            </a:r>
            <a:endParaRPr sz="1200" b="0" i="0" u="none" strike="noStrike" cap="none">
              <a:solidFill>
                <a:srgbClr val="000000"/>
              </a:solidFill>
              <a:latin typeface="Arial"/>
              <a:ea typeface="Arial"/>
              <a:cs typeface="Arial"/>
              <a:sym typeface="Arial"/>
            </a:endParaRPr>
          </a:p>
        </p:txBody>
      </p:sp>
      <p:sp>
        <p:nvSpPr>
          <p:cNvPr id="287" name="Google Shape;287;p21"/>
          <p:cNvSpPr/>
          <p:nvPr/>
        </p:nvSpPr>
        <p:spPr>
          <a:xfrm>
            <a:off x="244925" y="1067225"/>
            <a:ext cx="197825" cy="50597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34343"/>
                </a:solidFill>
                <a:latin typeface="Arial"/>
              </a:rPr>
              <a:t>1</a:t>
            </a:r>
          </a:p>
        </p:txBody>
      </p:sp>
      <p:sp>
        <p:nvSpPr>
          <p:cNvPr id="288" name="Google Shape;288;p21"/>
          <p:cNvSpPr/>
          <p:nvPr/>
        </p:nvSpPr>
        <p:spPr>
          <a:xfrm>
            <a:off x="2232525" y="1204000"/>
            <a:ext cx="244925" cy="50597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34343"/>
                </a:solidFill>
                <a:latin typeface="Arial"/>
              </a:rPr>
              <a:t>2</a:t>
            </a:r>
          </a:p>
        </p:txBody>
      </p:sp>
      <p:sp>
        <p:nvSpPr>
          <p:cNvPr id="289" name="Google Shape;289;p21"/>
          <p:cNvSpPr/>
          <p:nvPr/>
        </p:nvSpPr>
        <p:spPr>
          <a:xfrm>
            <a:off x="4469300" y="914825"/>
            <a:ext cx="242342" cy="51441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34343"/>
                </a:solidFill>
                <a:latin typeface="Arial"/>
              </a:rPr>
              <a:t>3</a:t>
            </a:r>
          </a:p>
        </p:txBody>
      </p:sp>
      <p:sp>
        <p:nvSpPr>
          <p:cNvPr id="290" name="Google Shape;290;p21"/>
          <p:cNvSpPr/>
          <p:nvPr/>
        </p:nvSpPr>
        <p:spPr>
          <a:xfrm>
            <a:off x="6936321" y="1098761"/>
            <a:ext cx="255776" cy="50386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434343"/>
                </a:solidFill>
                <a:latin typeface="Arial"/>
              </a:rPr>
              <a:t>4</a:t>
            </a:r>
          </a:p>
        </p:txBody>
      </p:sp>
      <p:sp>
        <p:nvSpPr>
          <p:cNvPr id="291" name="Google Shape;291;p21"/>
          <p:cNvSpPr txBox="1"/>
          <p:nvPr/>
        </p:nvSpPr>
        <p:spPr>
          <a:xfrm>
            <a:off x="7913175" y="25257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292" name="Google Shape;292;p21"/>
          <p:cNvSpPr txBox="1"/>
          <p:nvPr/>
        </p:nvSpPr>
        <p:spPr>
          <a:xfrm>
            <a:off x="5060375" y="25257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txBox="1">
            <a:spLocks noGrp="1"/>
          </p:cNvSpPr>
          <p:nvPr>
            <p:ph type="title"/>
          </p:nvPr>
        </p:nvSpPr>
        <p:spPr>
          <a:xfrm>
            <a:off x="311700" y="-82056"/>
            <a:ext cx="8520600" cy="99473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2600"/>
              <a:t>Because Density can influence Circulation, you will Calculate Density from your data set</a:t>
            </a:r>
            <a:endParaRPr sz="2600"/>
          </a:p>
        </p:txBody>
      </p:sp>
      <p:sp>
        <p:nvSpPr>
          <p:cNvPr id="298" name="Google Shape;298;p22"/>
          <p:cNvSpPr txBox="1">
            <a:spLocks noGrp="1"/>
          </p:cNvSpPr>
          <p:nvPr>
            <p:ph type="body" idx="1"/>
          </p:nvPr>
        </p:nvSpPr>
        <p:spPr>
          <a:xfrm>
            <a:off x="119513" y="827772"/>
            <a:ext cx="8904973" cy="431572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a:solidFill>
                  <a:schemeClr val="dk1"/>
                </a:solidFill>
              </a:rPr>
              <a:t>Remember, density of water is influenced by both temperature and salinity:  </a:t>
            </a:r>
            <a:endParaRPr/>
          </a:p>
          <a:p>
            <a:pPr marL="114300" lvl="0" indent="0" algn="l" rtl="0">
              <a:lnSpc>
                <a:spcPct val="100000"/>
              </a:lnSpc>
              <a:spcBef>
                <a:spcPts val="0"/>
              </a:spcBef>
              <a:spcAft>
                <a:spcPts val="0"/>
              </a:spcAft>
              <a:buSzPts val="1800"/>
              <a:buNone/>
            </a:pPr>
            <a:r>
              <a:rPr lang="en">
                <a:solidFill>
                  <a:schemeClr val="dk1"/>
                </a:solidFill>
              </a:rPr>
              <a:t>  -a decrease in temperature will increase density</a:t>
            </a:r>
            <a:endParaRPr/>
          </a:p>
          <a:p>
            <a:pPr marL="114300" lvl="0" indent="0" algn="l" rtl="0">
              <a:lnSpc>
                <a:spcPct val="100000"/>
              </a:lnSpc>
              <a:spcBef>
                <a:spcPts val="0"/>
              </a:spcBef>
              <a:spcAft>
                <a:spcPts val="0"/>
              </a:spcAft>
              <a:buSzPts val="1800"/>
              <a:buNone/>
            </a:pPr>
            <a:r>
              <a:rPr lang="en">
                <a:solidFill>
                  <a:schemeClr val="dk1"/>
                </a:solidFill>
              </a:rPr>
              <a:t>  -an increase in salinity will increase density  </a:t>
            </a:r>
            <a:endParaRPr/>
          </a:p>
          <a:p>
            <a:pPr marL="0" lvl="0" indent="0" algn="l" rtl="0">
              <a:lnSpc>
                <a:spcPct val="100000"/>
              </a:lnSpc>
              <a:spcBef>
                <a:spcPts val="0"/>
              </a:spcBef>
              <a:spcAft>
                <a:spcPts val="0"/>
              </a:spcAft>
              <a:buSzPts val="1800"/>
              <a:buNone/>
            </a:pPr>
            <a:endParaRPr sz="1400">
              <a:solidFill>
                <a:schemeClr val="dk1"/>
              </a:solidFill>
            </a:endParaRPr>
          </a:p>
          <a:p>
            <a:pPr marL="0" lvl="0" indent="0" algn="l" rtl="0">
              <a:lnSpc>
                <a:spcPct val="100000"/>
              </a:lnSpc>
              <a:spcBef>
                <a:spcPts val="0"/>
              </a:spcBef>
              <a:spcAft>
                <a:spcPts val="0"/>
              </a:spcAft>
              <a:buSzPts val="1800"/>
              <a:buNone/>
            </a:pPr>
            <a:r>
              <a:rPr lang="en">
                <a:solidFill>
                  <a:schemeClr val="dk1"/>
                </a:solidFill>
              </a:rPr>
              <a:t>The </a:t>
            </a:r>
            <a:r>
              <a:rPr lang="en" sz="2000" b="1">
                <a:solidFill>
                  <a:schemeClr val="dk1"/>
                </a:solidFill>
              </a:rPr>
              <a:t>Equation of State </a:t>
            </a:r>
            <a:r>
              <a:rPr lang="en">
                <a:solidFill>
                  <a:schemeClr val="dk1"/>
                </a:solidFill>
              </a:rPr>
              <a:t>can be used to calculates seawater density from temperature (T), salinity (S), and pressure (p). Your spreadsheet has a simplified version of the equation of state excluding pressure effects and assuming 1 standard atmosphere for pressure:</a:t>
            </a:r>
            <a:endParaRPr>
              <a:solidFill>
                <a:schemeClr val="dk1"/>
              </a:solidFill>
            </a:endParaRPr>
          </a:p>
          <a:p>
            <a:pPr marL="0" lvl="0" indent="0" algn="l" rtl="0">
              <a:lnSpc>
                <a:spcPct val="100000"/>
              </a:lnSpc>
              <a:spcBef>
                <a:spcPts val="0"/>
              </a:spcBef>
              <a:spcAft>
                <a:spcPts val="0"/>
              </a:spcAft>
              <a:buSzPts val="1800"/>
              <a:buNone/>
            </a:pPr>
            <a:endParaRPr sz="1400">
              <a:solidFill>
                <a:schemeClr val="dk1"/>
              </a:solidFill>
            </a:endParaRPr>
          </a:p>
          <a:p>
            <a:pPr marL="1143000" lvl="0" indent="-1143000" algn="l" rtl="0">
              <a:lnSpc>
                <a:spcPct val="115000"/>
              </a:lnSpc>
              <a:spcBef>
                <a:spcPts val="0"/>
              </a:spcBef>
              <a:spcAft>
                <a:spcPts val="0"/>
              </a:spcAft>
              <a:buClr>
                <a:schemeClr val="dk1"/>
              </a:buClr>
              <a:buSzPts val="1100"/>
              <a:buNone/>
            </a:pPr>
            <a:r>
              <a:rPr lang="en">
                <a:solidFill>
                  <a:schemeClr val="dk1"/>
                </a:solidFill>
              </a:rPr>
              <a:t>⍴(S, t, 0) = 999.842594 + 6.793952 x 10</a:t>
            </a:r>
            <a:r>
              <a:rPr lang="en" baseline="30000">
                <a:solidFill>
                  <a:schemeClr val="dk1"/>
                </a:solidFill>
              </a:rPr>
              <a:t>-2 </a:t>
            </a:r>
            <a:r>
              <a:rPr lang="en">
                <a:solidFill>
                  <a:schemeClr val="dk1"/>
                </a:solidFill>
              </a:rPr>
              <a:t>T - 9.095290 x 10</a:t>
            </a:r>
            <a:r>
              <a:rPr lang="en" baseline="30000">
                <a:solidFill>
                  <a:schemeClr val="dk1"/>
                </a:solidFill>
              </a:rPr>
              <a:t>-3 </a:t>
            </a:r>
            <a:r>
              <a:rPr lang="en">
                <a:solidFill>
                  <a:schemeClr val="dk1"/>
                </a:solidFill>
              </a:rPr>
              <a:t>T </a:t>
            </a:r>
            <a:r>
              <a:rPr lang="en" baseline="30000">
                <a:solidFill>
                  <a:schemeClr val="dk1"/>
                </a:solidFill>
              </a:rPr>
              <a:t>2</a:t>
            </a:r>
            <a:r>
              <a:rPr lang="en">
                <a:solidFill>
                  <a:schemeClr val="dk1"/>
                </a:solidFill>
              </a:rPr>
              <a:t> + 1.001685 x 10</a:t>
            </a:r>
            <a:r>
              <a:rPr lang="en" baseline="30000">
                <a:solidFill>
                  <a:schemeClr val="dk1"/>
                </a:solidFill>
              </a:rPr>
              <a:t>-4 </a:t>
            </a:r>
            <a:r>
              <a:rPr lang="en">
                <a:solidFill>
                  <a:schemeClr val="dk1"/>
                </a:solidFill>
              </a:rPr>
              <a:t>T </a:t>
            </a:r>
            <a:r>
              <a:rPr lang="en" baseline="30000">
                <a:solidFill>
                  <a:schemeClr val="dk1"/>
                </a:solidFill>
              </a:rPr>
              <a:t>3</a:t>
            </a:r>
            <a:r>
              <a:rPr lang="en">
                <a:solidFill>
                  <a:schemeClr val="dk1"/>
                </a:solidFill>
              </a:rPr>
              <a:t> - 1.120083 x 10</a:t>
            </a:r>
            <a:r>
              <a:rPr lang="en" baseline="30000">
                <a:solidFill>
                  <a:schemeClr val="dk1"/>
                </a:solidFill>
              </a:rPr>
              <a:t>-6 </a:t>
            </a:r>
            <a:r>
              <a:rPr lang="en">
                <a:solidFill>
                  <a:schemeClr val="dk1"/>
                </a:solidFill>
              </a:rPr>
              <a:t>T </a:t>
            </a:r>
            <a:r>
              <a:rPr lang="en" baseline="30000">
                <a:solidFill>
                  <a:schemeClr val="dk1"/>
                </a:solidFill>
              </a:rPr>
              <a:t>4</a:t>
            </a:r>
            <a:r>
              <a:rPr lang="en">
                <a:solidFill>
                  <a:schemeClr val="dk1"/>
                </a:solidFill>
              </a:rPr>
              <a:t> + 6.56332 x 10</a:t>
            </a:r>
            <a:r>
              <a:rPr lang="en" baseline="30000">
                <a:solidFill>
                  <a:schemeClr val="dk1"/>
                </a:solidFill>
              </a:rPr>
              <a:t>-9 </a:t>
            </a:r>
            <a:r>
              <a:rPr lang="en">
                <a:solidFill>
                  <a:schemeClr val="dk1"/>
                </a:solidFill>
              </a:rPr>
              <a:t>T </a:t>
            </a:r>
            <a:r>
              <a:rPr lang="en" baseline="30000">
                <a:solidFill>
                  <a:schemeClr val="dk1"/>
                </a:solidFill>
              </a:rPr>
              <a:t>5</a:t>
            </a:r>
            <a:r>
              <a:rPr lang="en">
                <a:solidFill>
                  <a:schemeClr val="dk1"/>
                </a:solidFill>
              </a:rPr>
              <a:t> + S(0.824493 - 4.0899 x 10</a:t>
            </a:r>
            <a:r>
              <a:rPr lang="en" baseline="30000">
                <a:solidFill>
                  <a:schemeClr val="dk1"/>
                </a:solidFill>
              </a:rPr>
              <a:t>-3 </a:t>
            </a:r>
            <a:r>
              <a:rPr lang="en">
                <a:solidFill>
                  <a:schemeClr val="dk1"/>
                </a:solidFill>
              </a:rPr>
              <a:t>T + 7.6438 x 10</a:t>
            </a:r>
            <a:r>
              <a:rPr lang="en" baseline="30000">
                <a:solidFill>
                  <a:schemeClr val="dk1"/>
                </a:solidFill>
              </a:rPr>
              <a:t>-5 </a:t>
            </a:r>
            <a:r>
              <a:rPr lang="en">
                <a:solidFill>
                  <a:schemeClr val="dk1"/>
                </a:solidFill>
              </a:rPr>
              <a:t>T </a:t>
            </a:r>
            <a:r>
              <a:rPr lang="en" baseline="30000">
                <a:solidFill>
                  <a:schemeClr val="dk1"/>
                </a:solidFill>
              </a:rPr>
              <a:t>2</a:t>
            </a:r>
            <a:r>
              <a:rPr lang="en">
                <a:solidFill>
                  <a:schemeClr val="dk1"/>
                </a:solidFill>
              </a:rPr>
              <a:t> - 8.2467 x 10</a:t>
            </a:r>
            <a:r>
              <a:rPr lang="en" baseline="30000">
                <a:solidFill>
                  <a:schemeClr val="dk1"/>
                </a:solidFill>
              </a:rPr>
              <a:t>-7 </a:t>
            </a:r>
            <a:r>
              <a:rPr lang="en">
                <a:solidFill>
                  <a:schemeClr val="dk1"/>
                </a:solidFill>
              </a:rPr>
              <a:t>T </a:t>
            </a:r>
            <a:r>
              <a:rPr lang="en" baseline="30000">
                <a:solidFill>
                  <a:schemeClr val="dk1"/>
                </a:solidFill>
              </a:rPr>
              <a:t>3</a:t>
            </a:r>
            <a:r>
              <a:rPr lang="en">
                <a:solidFill>
                  <a:schemeClr val="dk1"/>
                </a:solidFill>
              </a:rPr>
              <a:t> + 5.3875 x 10</a:t>
            </a:r>
            <a:r>
              <a:rPr lang="en" baseline="30000">
                <a:solidFill>
                  <a:schemeClr val="dk1"/>
                </a:solidFill>
              </a:rPr>
              <a:t>-9 </a:t>
            </a:r>
            <a:r>
              <a:rPr lang="en">
                <a:solidFill>
                  <a:schemeClr val="dk1"/>
                </a:solidFill>
              </a:rPr>
              <a:t>T </a:t>
            </a:r>
            <a:r>
              <a:rPr lang="en" baseline="30000">
                <a:solidFill>
                  <a:schemeClr val="dk1"/>
                </a:solidFill>
              </a:rPr>
              <a:t>4</a:t>
            </a:r>
            <a:r>
              <a:rPr lang="en">
                <a:solidFill>
                  <a:schemeClr val="dk1"/>
                </a:solidFill>
              </a:rPr>
              <a:t>) + S</a:t>
            </a:r>
            <a:r>
              <a:rPr lang="en" baseline="30000">
                <a:solidFill>
                  <a:schemeClr val="dk1"/>
                </a:solidFill>
              </a:rPr>
              <a:t>3/2</a:t>
            </a:r>
            <a:r>
              <a:rPr lang="en">
                <a:solidFill>
                  <a:schemeClr val="dk1"/>
                </a:solidFill>
              </a:rPr>
              <a:t>(-5.72466 x 10</a:t>
            </a:r>
            <a:r>
              <a:rPr lang="en" baseline="30000">
                <a:solidFill>
                  <a:schemeClr val="dk1"/>
                </a:solidFill>
              </a:rPr>
              <a:t>-3</a:t>
            </a:r>
            <a:r>
              <a:rPr lang="en">
                <a:solidFill>
                  <a:schemeClr val="dk1"/>
                </a:solidFill>
              </a:rPr>
              <a:t> + 1.0227 x 10</a:t>
            </a:r>
            <a:r>
              <a:rPr lang="en" baseline="30000">
                <a:solidFill>
                  <a:schemeClr val="dk1"/>
                </a:solidFill>
              </a:rPr>
              <a:t>-4 </a:t>
            </a:r>
            <a:r>
              <a:rPr lang="en">
                <a:solidFill>
                  <a:schemeClr val="dk1"/>
                </a:solidFill>
              </a:rPr>
              <a:t>T - 1.6546 x 10</a:t>
            </a:r>
            <a:r>
              <a:rPr lang="en" baseline="30000">
                <a:solidFill>
                  <a:schemeClr val="dk1"/>
                </a:solidFill>
              </a:rPr>
              <a:t>-6 </a:t>
            </a:r>
            <a:r>
              <a:rPr lang="en">
                <a:solidFill>
                  <a:schemeClr val="dk1"/>
                </a:solidFill>
              </a:rPr>
              <a:t>T </a:t>
            </a:r>
            <a:r>
              <a:rPr lang="en" baseline="30000">
                <a:solidFill>
                  <a:schemeClr val="dk1"/>
                </a:solidFill>
              </a:rPr>
              <a:t>2</a:t>
            </a:r>
            <a:r>
              <a:rPr lang="en">
                <a:solidFill>
                  <a:schemeClr val="dk1"/>
                </a:solidFill>
              </a:rPr>
              <a:t>) + 4.8314 x 10</a:t>
            </a:r>
            <a:r>
              <a:rPr lang="en" baseline="30000">
                <a:solidFill>
                  <a:schemeClr val="dk1"/>
                </a:solidFill>
              </a:rPr>
              <a:t>-4 </a:t>
            </a:r>
            <a:r>
              <a:rPr lang="en">
                <a:solidFill>
                  <a:schemeClr val="dk1"/>
                </a:solidFill>
              </a:rPr>
              <a:t>S</a:t>
            </a:r>
            <a:r>
              <a:rPr lang="en" baseline="30000">
                <a:solidFill>
                  <a:schemeClr val="dk1"/>
                </a:solidFill>
              </a:rPr>
              <a:t>2</a:t>
            </a:r>
            <a:endParaRPr baseline="30000">
              <a:solidFill>
                <a:schemeClr val="dk1"/>
              </a:solidFill>
            </a:endParaRPr>
          </a:p>
          <a:p>
            <a:pPr marL="0" lvl="0" indent="0" algn="l" rtl="0">
              <a:lnSpc>
                <a:spcPct val="100000"/>
              </a:lnSpc>
              <a:spcBef>
                <a:spcPts val="0"/>
              </a:spcBef>
              <a:spcAft>
                <a:spcPts val="0"/>
              </a:spcAft>
              <a:buSzPts val="1800"/>
              <a:buNone/>
            </a:pPr>
            <a:endParaRPr sz="1400">
              <a:solidFill>
                <a:schemeClr val="dk1"/>
              </a:solidFill>
            </a:endParaRPr>
          </a:p>
          <a:p>
            <a:pPr marL="0" lvl="0" indent="0" algn="l" rtl="0">
              <a:lnSpc>
                <a:spcPct val="100000"/>
              </a:lnSpc>
              <a:spcBef>
                <a:spcPts val="0"/>
              </a:spcBef>
              <a:spcAft>
                <a:spcPts val="0"/>
              </a:spcAft>
              <a:buSzPts val="1800"/>
              <a:buNone/>
            </a:pPr>
            <a:r>
              <a:rPr lang="en" sz="1400">
                <a:solidFill>
                  <a:schemeClr val="dk1"/>
                </a:solidFill>
              </a:rPr>
              <a:t>From Gill, A. E. 1982. Atmosphere-Ocean Dynamics, Academic Press, San Diego, CA.</a:t>
            </a:r>
            <a:endParaRPr sz="14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3"/>
          <p:cNvSpPr txBox="1">
            <a:spLocks noGrp="1"/>
          </p:cNvSpPr>
          <p:nvPr>
            <p:ph type="title"/>
          </p:nvPr>
        </p:nvSpPr>
        <p:spPr>
          <a:xfrm>
            <a:off x="227880" y="7164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t>To Calculate Density from your data set</a:t>
            </a:r>
            <a:endParaRPr/>
          </a:p>
        </p:txBody>
      </p:sp>
      <p:sp>
        <p:nvSpPr>
          <p:cNvPr id="304" name="Google Shape;304;p23"/>
          <p:cNvSpPr txBox="1">
            <a:spLocks noGrp="1"/>
          </p:cNvSpPr>
          <p:nvPr>
            <p:ph type="body" idx="1"/>
          </p:nvPr>
        </p:nvSpPr>
        <p:spPr>
          <a:xfrm>
            <a:off x="409225" y="1152475"/>
            <a:ext cx="79503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 sz="2400">
                <a:solidFill>
                  <a:schemeClr val="dk1"/>
                </a:solidFill>
              </a:rPr>
              <a:t>The formula can be found in cells J2 and K2 in the columns for surface and bottom Density columns.  </a:t>
            </a:r>
            <a:endParaRPr sz="2400">
              <a:solidFill>
                <a:schemeClr val="dk1"/>
              </a:solidFill>
            </a:endParaRPr>
          </a:p>
          <a:p>
            <a:pPr marL="0" lvl="0" indent="0" algn="l" rtl="0">
              <a:lnSpc>
                <a:spcPct val="115000"/>
              </a:lnSpc>
              <a:spcBef>
                <a:spcPts val="1600"/>
              </a:spcBef>
              <a:spcAft>
                <a:spcPts val="0"/>
              </a:spcAft>
              <a:buSzPts val="1800"/>
              <a:buNone/>
            </a:pPr>
            <a:r>
              <a:rPr lang="en" sz="2400">
                <a:solidFill>
                  <a:schemeClr val="dk1"/>
                </a:solidFill>
              </a:rPr>
              <a:t>Find the equation in your spreadsheet and copy it through the column for all data rows for both surface and bottom data.</a:t>
            </a:r>
            <a:endParaRPr sz="2400">
              <a:solidFill>
                <a:schemeClr val="dk1"/>
              </a:solidFill>
            </a:endParaRPr>
          </a:p>
          <a:p>
            <a:pPr marL="0" lvl="0" indent="0" algn="l" rtl="0">
              <a:lnSpc>
                <a:spcPct val="115000"/>
              </a:lnSpc>
              <a:spcBef>
                <a:spcPts val="1600"/>
              </a:spcBef>
              <a:spcAft>
                <a:spcPts val="0"/>
              </a:spcAft>
              <a:buSzPts val="1800"/>
              <a:buNone/>
            </a:pP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311700" y="178325"/>
            <a:ext cx="8520600" cy="146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Oceanographers sometimes look at the </a:t>
            </a:r>
            <a:r>
              <a:rPr lang="en" i="1"/>
              <a:t>difference </a:t>
            </a:r>
            <a:r>
              <a:rPr lang="en"/>
              <a:t>in density for depths these data are available to study variations in degree of stratification.   </a:t>
            </a:r>
            <a:endParaRPr/>
          </a:p>
        </p:txBody>
      </p:sp>
      <p:sp>
        <p:nvSpPr>
          <p:cNvPr id="310" name="Google Shape;310;p24"/>
          <p:cNvSpPr txBox="1">
            <a:spLocks noGrp="1"/>
          </p:cNvSpPr>
          <p:nvPr>
            <p:ph type="body" idx="1"/>
          </p:nvPr>
        </p:nvSpPr>
        <p:spPr>
          <a:xfrm>
            <a:off x="311700" y="1641724"/>
            <a:ext cx="8520600" cy="34128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How can we determine the </a:t>
            </a:r>
            <a:r>
              <a:rPr lang="en" i="1">
                <a:solidFill>
                  <a:schemeClr val="dk1"/>
                </a:solidFill>
              </a:rPr>
              <a:t>difference</a:t>
            </a:r>
            <a:r>
              <a:rPr lang="en">
                <a:solidFill>
                  <a:schemeClr val="dk1"/>
                </a:solidFill>
              </a:rPr>
              <a:t>?</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In the column to the right of your density calculations, compose the appropriate equation in the cell for the first date to subtract the surface density from the bottom density.  </a:t>
            </a:r>
            <a:endParaRPr/>
          </a:p>
          <a:p>
            <a:pPr marL="0" lvl="0" indent="0" algn="l" rtl="0">
              <a:lnSpc>
                <a:spcPct val="115000"/>
              </a:lnSpc>
              <a:spcBef>
                <a:spcPts val="1600"/>
              </a:spcBef>
              <a:spcAft>
                <a:spcPts val="0"/>
              </a:spcAft>
              <a:buSzPts val="1800"/>
              <a:buNone/>
            </a:pPr>
            <a:r>
              <a:rPr lang="en">
                <a:solidFill>
                  <a:schemeClr val="dk1"/>
                </a:solidFill>
              </a:rPr>
              <a:t>Then copy that equation down through the column.</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Plot the Density Differences vs time in a new graph.</a:t>
            </a:r>
            <a:endParaRPr>
              <a:solidFill>
                <a:schemeClr val="dk1"/>
              </a:solidFill>
            </a:endParaRPr>
          </a:p>
          <a:p>
            <a:pPr marL="0" lvl="0" indent="0" algn="l" rtl="0">
              <a:lnSpc>
                <a:spcPct val="115000"/>
              </a:lnSpc>
              <a:spcBef>
                <a:spcPts val="1600"/>
              </a:spcBef>
              <a:spcAft>
                <a:spcPts val="1600"/>
              </a:spcAft>
              <a:buSzPts val="1800"/>
              <a:buNone/>
            </a:pPr>
            <a:r>
              <a:rPr lang="en">
                <a:solidFill>
                  <a:schemeClr val="dk1"/>
                </a:solidFill>
              </a:rPr>
              <a:t>Describe the patterns in this data and your DO data and draft an explanation for those patterns.</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To make the comparisons easier, you can plot more than one variable on the same graph!</a:t>
            </a:r>
            <a:endParaRPr/>
          </a:p>
        </p:txBody>
      </p:sp>
      <p:sp>
        <p:nvSpPr>
          <p:cNvPr id="316" name="Google Shape;316;p25"/>
          <p:cNvSpPr txBox="1">
            <a:spLocks noGrp="1"/>
          </p:cNvSpPr>
          <p:nvPr>
            <p:ph type="body" idx="1"/>
          </p:nvPr>
        </p:nvSpPr>
        <p:spPr>
          <a:xfrm>
            <a:off x="311700" y="1417100"/>
            <a:ext cx="8520600" cy="372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Compare the density difference and DO: Which DO data set makes the most sense to use, surface or bottom?</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Plot the 2 data sets vs time and change the Density plot to be plotted on a 2nd y-axis (on right side).  Be sure to add units for both y-axis variables.</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Describe trends and patterns in the plot.  </a:t>
            </a:r>
            <a:endParaRPr>
              <a:solidFill>
                <a:schemeClr val="dk1"/>
              </a:solidFill>
            </a:endParaRPr>
          </a:p>
          <a:p>
            <a:pPr marL="0" lvl="0" indent="0" algn="l" rtl="0">
              <a:spcBef>
                <a:spcPts val="1000"/>
              </a:spcBef>
              <a:spcAft>
                <a:spcPts val="0"/>
              </a:spcAft>
              <a:buNone/>
            </a:pPr>
            <a:r>
              <a:rPr lang="en">
                <a:solidFill>
                  <a:schemeClr val="dk1"/>
                </a:solidFill>
              </a:rPr>
              <a:t>From your interpretation of the data and the background provided, how do you think the density differences might be related to the fluctuations of bottom DO?  Draft a conclusion and support it with an explanation using appropriate and sufficient evidence from the data sets we’ve studied so far, tied to your understanding of relevant science background</a:t>
            </a: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p:cNvSpPr txBox="1"/>
          <p:nvPr/>
        </p:nvSpPr>
        <p:spPr>
          <a:xfrm>
            <a:off x="3883200" y="2371650"/>
            <a:ext cx="1563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End of Activity B</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7"/>
          <p:cNvSpPr txBox="1">
            <a:spLocks noGrp="1"/>
          </p:cNvSpPr>
          <p:nvPr>
            <p:ph type="title"/>
          </p:nvPr>
        </p:nvSpPr>
        <p:spPr>
          <a:xfrm>
            <a:off x="311700" y="719400"/>
            <a:ext cx="8520600" cy="1612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If oxygen is depleted in bottom waters when the water column is stratified, what are the possible causes? And what can nearby communities try to manage?</a:t>
            </a:r>
            <a:endParaRPr/>
          </a:p>
        </p:txBody>
      </p:sp>
      <p:sp>
        <p:nvSpPr>
          <p:cNvPr id="327" name="Google Shape;327;p27"/>
          <p:cNvSpPr txBox="1"/>
          <p:nvPr/>
        </p:nvSpPr>
        <p:spPr>
          <a:xfrm>
            <a:off x="6761550" y="146700"/>
            <a:ext cx="2070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C</a:t>
            </a:r>
            <a:endParaRPr sz="2400" b="1" i="0" u="none" strike="noStrike" cap="none">
              <a:solidFill>
                <a:srgbClr val="99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8"/>
          <p:cNvSpPr txBox="1">
            <a:spLocks noGrp="1"/>
          </p:cNvSpPr>
          <p:nvPr>
            <p:ph type="title"/>
          </p:nvPr>
        </p:nvSpPr>
        <p:spPr>
          <a:xfrm>
            <a:off x="735212" y="464276"/>
            <a:ext cx="7378885" cy="334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Processes that affect DO in surface and bottom waters to review:</a:t>
            </a:r>
            <a:endParaRPr/>
          </a:p>
          <a:p>
            <a:pPr marL="793750" lvl="0" indent="-457200" algn="l" rtl="0">
              <a:lnSpc>
                <a:spcPct val="115000"/>
              </a:lnSpc>
              <a:spcBef>
                <a:spcPts val="0"/>
              </a:spcBef>
              <a:spcAft>
                <a:spcPts val="0"/>
              </a:spcAft>
              <a:buSzPts val="2800"/>
              <a:buFont typeface="Arial"/>
              <a:buChar char="•"/>
            </a:pPr>
            <a:r>
              <a:rPr lang="en" sz="2400"/>
              <a:t>Oxygen solubility</a:t>
            </a:r>
            <a:endParaRPr sz="2400"/>
          </a:p>
          <a:p>
            <a:pPr marL="793750" lvl="0" indent="-457200" algn="l" rtl="0">
              <a:lnSpc>
                <a:spcPct val="115000"/>
              </a:lnSpc>
              <a:spcBef>
                <a:spcPts val="0"/>
              </a:spcBef>
              <a:spcAft>
                <a:spcPts val="0"/>
              </a:spcAft>
              <a:buSzPts val="2800"/>
              <a:buFont typeface="Arial"/>
              <a:buChar char="•"/>
            </a:pPr>
            <a:r>
              <a:rPr lang="en" sz="2400"/>
              <a:t>Photosynthesis (produces O</a:t>
            </a:r>
            <a:r>
              <a:rPr lang="en" sz="2400" baseline="-25000"/>
              <a:t>2</a:t>
            </a:r>
            <a:r>
              <a:rPr lang="en" sz="2400"/>
              <a:t>: CO</a:t>
            </a:r>
            <a:r>
              <a:rPr lang="en" sz="2400" baseline="-25000"/>
              <a:t>2</a:t>
            </a:r>
            <a:r>
              <a:rPr lang="en" sz="2400"/>
              <a:t> + H</a:t>
            </a:r>
            <a:r>
              <a:rPr lang="en" sz="2400" baseline="-25000"/>
              <a:t>2</a:t>
            </a:r>
            <a:r>
              <a:rPr lang="en" sz="2400"/>
              <a:t>O → </a:t>
            </a:r>
            <a:r>
              <a:rPr lang="en" sz="2400">
                <a:solidFill>
                  <a:srgbClr val="0000FF"/>
                </a:solidFill>
              </a:rPr>
              <a:t>O</a:t>
            </a:r>
            <a:r>
              <a:rPr lang="en" sz="2400" baseline="-25000">
                <a:solidFill>
                  <a:srgbClr val="0000FF"/>
                </a:solidFill>
              </a:rPr>
              <a:t>2</a:t>
            </a:r>
            <a:r>
              <a:rPr lang="en" sz="2400"/>
              <a:t> + C</a:t>
            </a:r>
            <a:r>
              <a:rPr lang="en" sz="2400" baseline="-25000"/>
              <a:t>6</a:t>
            </a:r>
            <a:r>
              <a:rPr lang="en" sz="2400"/>
              <a:t>H</a:t>
            </a:r>
            <a:r>
              <a:rPr lang="en" sz="2400" baseline="-25000"/>
              <a:t>12</a:t>
            </a:r>
            <a:r>
              <a:rPr lang="en" sz="2400"/>
              <a:t>O</a:t>
            </a:r>
            <a:r>
              <a:rPr lang="en" sz="2400" baseline="-25000"/>
              <a:t>6</a:t>
            </a:r>
            <a:r>
              <a:rPr lang="en" sz="2400"/>
              <a:t>)</a:t>
            </a:r>
            <a:endParaRPr sz="2400"/>
          </a:p>
          <a:p>
            <a:pPr marL="793750" lvl="0" indent="-457200" algn="l" rtl="0">
              <a:lnSpc>
                <a:spcPct val="115000"/>
              </a:lnSpc>
              <a:spcBef>
                <a:spcPts val="0"/>
              </a:spcBef>
              <a:spcAft>
                <a:spcPts val="0"/>
              </a:spcAft>
              <a:buSzPts val="2800"/>
              <a:buFont typeface="Arial"/>
              <a:buChar char="•"/>
            </a:pPr>
            <a:r>
              <a:rPr lang="en" sz="2400"/>
              <a:t>Decomposition (consumes O</a:t>
            </a:r>
            <a:r>
              <a:rPr lang="en" sz="2400" baseline="-25000"/>
              <a:t>2</a:t>
            </a:r>
            <a:r>
              <a:rPr lang="en" sz="2400"/>
              <a:t>: glucose + </a:t>
            </a:r>
            <a:r>
              <a:rPr lang="en" sz="2400">
                <a:solidFill>
                  <a:srgbClr val="0432FF"/>
                </a:solidFill>
              </a:rPr>
              <a:t>O</a:t>
            </a:r>
            <a:r>
              <a:rPr lang="en" sz="2400" baseline="-25000">
                <a:solidFill>
                  <a:srgbClr val="0432FF"/>
                </a:solidFill>
              </a:rPr>
              <a:t>2</a:t>
            </a:r>
            <a:r>
              <a:rPr lang="en" sz="2400"/>
              <a:t> → CO</a:t>
            </a:r>
            <a:r>
              <a:rPr lang="en" sz="2400" baseline="-25000"/>
              <a:t>2</a:t>
            </a:r>
            <a:r>
              <a:rPr lang="en" sz="2400"/>
              <a:t> + H</a:t>
            </a:r>
            <a:r>
              <a:rPr lang="en" sz="2400" baseline="-25000"/>
              <a:t>2</a:t>
            </a:r>
            <a:r>
              <a:rPr lang="en" sz="2400"/>
              <a:t>O)</a:t>
            </a:r>
            <a:endParaRPr sz="2400"/>
          </a:p>
          <a:p>
            <a:pPr marL="793750" lvl="0" indent="-457200" algn="l" rtl="0">
              <a:lnSpc>
                <a:spcPct val="115000"/>
              </a:lnSpc>
              <a:spcBef>
                <a:spcPts val="0"/>
              </a:spcBef>
              <a:spcAft>
                <a:spcPts val="0"/>
              </a:spcAft>
              <a:buSzPts val="2800"/>
              <a:buFont typeface="Arial"/>
              <a:buChar char="•"/>
            </a:pPr>
            <a:r>
              <a:rPr lang="en" sz="2400"/>
              <a:t>Respiration (consumes O</a:t>
            </a:r>
            <a:r>
              <a:rPr lang="en" sz="2400" baseline="-25000"/>
              <a:t>2</a:t>
            </a:r>
            <a:r>
              <a:rPr lang="en" sz="2400"/>
              <a:t>: glucose + </a:t>
            </a:r>
            <a:r>
              <a:rPr lang="en" sz="2400">
                <a:solidFill>
                  <a:srgbClr val="0432FF"/>
                </a:solidFill>
              </a:rPr>
              <a:t>O</a:t>
            </a:r>
            <a:r>
              <a:rPr lang="en" sz="2400" baseline="-25000">
                <a:solidFill>
                  <a:srgbClr val="0432FF"/>
                </a:solidFill>
              </a:rPr>
              <a:t>2</a:t>
            </a:r>
            <a:r>
              <a:rPr lang="en" sz="2400"/>
              <a:t> → CO</a:t>
            </a:r>
            <a:r>
              <a:rPr lang="en" sz="2400" baseline="-25000"/>
              <a:t>2</a:t>
            </a:r>
            <a:r>
              <a:rPr lang="en" sz="2400"/>
              <a:t> + H</a:t>
            </a:r>
            <a:r>
              <a:rPr lang="en" sz="2400" baseline="-25000"/>
              <a:t>2</a:t>
            </a:r>
            <a:r>
              <a:rPr lang="en" sz="2400"/>
              <a:t>O)</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9"/>
          <p:cNvSpPr txBox="1">
            <a:spLocks noGrp="1"/>
          </p:cNvSpPr>
          <p:nvPr>
            <p:ph type="title"/>
          </p:nvPr>
        </p:nvSpPr>
        <p:spPr>
          <a:xfrm>
            <a:off x="311700" y="2663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700"/>
              <a:t>Seasonal differences affecting hypoxic zone formation</a:t>
            </a:r>
            <a:endParaRPr sz="2700"/>
          </a:p>
        </p:txBody>
      </p:sp>
      <p:pic>
        <p:nvPicPr>
          <p:cNvPr id="338" name="Google Shape;338;p29"/>
          <p:cNvPicPr preferRelativeResize="0"/>
          <p:nvPr/>
        </p:nvPicPr>
        <p:blipFill rotWithShape="1">
          <a:blip r:embed="rId3">
            <a:alphaModFix/>
          </a:blip>
          <a:srcRect b="13111"/>
          <a:stretch/>
        </p:blipFill>
        <p:spPr>
          <a:xfrm>
            <a:off x="357475" y="3031025"/>
            <a:ext cx="8197226" cy="2010776"/>
          </a:xfrm>
          <a:prstGeom prst="rect">
            <a:avLst/>
          </a:prstGeom>
          <a:noFill/>
          <a:ln>
            <a:noFill/>
          </a:ln>
        </p:spPr>
      </p:pic>
      <p:pic>
        <p:nvPicPr>
          <p:cNvPr id="339" name="Google Shape;339;p29"/>
          <p:cNvPicPr preferRelativeResize="0"/>
          <p:nvPr/>
        </p:nvPicPr>
        <p:blipFill rotWithShape="1">
          <a:blip r:embed="rId4">
            <a:alphaModFix/>
          </a:blip>
          <a:srcRect b="13111"/>
          <a:stretch/>
        </p:blipFill>
        <p:spPr>
          <a:xfrm>
            <a:off x="342825" y="839000"/>
            <a:ext cx="8226524" cy="2010776"/>
          </a:xfrm>
          <a:prstGeom prst="rect">
            <a:avLst/>
          </a:prstGeom>
          <a:noFill/>
          <a:ln>
            <a:noFill/>
          </a:ln>
        </p:spPr>
      </p:pic>
      <p:sp>
        <p:nvSpPr>
          <p:cNvPr id="340" name="Google Shape;340;p29"/>
          <p:cNvSpPr txBox="1"/>
          <p:nvPr/>
        </p:nvSpPr>
        <p:spPr>
          <a:xfrm>
            <a:off x="357475" y="2194701"/>
            <a:ext cx="5339750" cy="66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1" i="0" u="none" strike="noStrike" cap="none">
                <a:solidFill>
                  <a:srgbClr val="F1C232"/>
                </a:solidFill>
                <a:latin typeface="Arial"/>
                <a:ea typeface="Arial"/>
                <a:cs typeface="Arial"/>
                <a:sym typeface="Arial"/>
              </a:rPr>
              <a:t>Summer:</a:t>
            </a:r>
            <a:r>
              <a:rPr lang="en" sz="1600" b="0" i="0" u="none" strike="noStrike" cap="none">
                <a:solidFill>
                  <a:srgbClr val="000000"/>
                </a:solidFill>
                <a:latin typeface="Arial"/>
                <a:ea typeface="Arial"/>
                <a:cs typeface="Arial"/>
                <a:sym typeface="Arial"/>
              </a:rPr>
              <a:t> larger density difference (lower density surface water, higher density bottom water) leads to stratification</a:t>
            </a:r>
            <a:endParaRPr sz="1600" b="0" i="0" u="none" strike="noStrike" cap="none">
              <a:solidFill>
                <a:srgbClr val="000000"/>
              </a:solidFill>
              <a:latin typeface="Arial"/>
              <a:ea typeface="Arial"/>
              <a:cs typeface="Arial"/>
              <a:sym typeface="Arial"/>
            </a:endParaRPr>
          </a:p>
        </p:txBody>
      </p:sp>
      <p:sp>
        <p:nvSpPr>
          <p:cNvPr id="341" name="Google Shape;341;p29"/>
          <p:cNvSpPr txBox="1"/>
          <p:nvPr/>
        </p:nvSpPr>
        <p:spPr>
          <a:xfrm>
            <a:off x="385399" y="4374601"/>
            <a:ext cx="4561986" cy="66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1C4587"/>
                </a:solidFill>
                <a:latin typeface="Arial"/>
                <a:ea typeface="Arial"/>
                <a:cs typeface="Arial"/>
                <a:sym typeface="Arial"/>
              </a:rPr>
              <a:t>Winter: </a:t>
            </a:r>
            <a:r>
              <a:rPr lang="en" sz="1600" b="0" i="0" u="none" strike="noStrike" cap="none">
                <a:solidFill>
                  <a:srgbClr val="000000"/>
                </a:solidFill>
                <a:latin typeface="Arial"/>
                <a:ea typeface="Arial"/>
                <a:cs typeface="Arial"/>
                <a:sym typeface="Arial"/>
              </a:rPr>
              <a:t>small density difference leads to mixing of water, top to bottom</a:t>
            </a:r>
            <a:endParaRPr sz="1600" b="0" i="0" u="none" strike="noStrike" cap="none">
              <a:solidFill>
                <a:srgbClr val="000000"/>
              </a:solidFill>
              <a:latin typeface="Arial"/>
              <a:ea typeface="Arial"/>
              <a:cs typeface="Arial"/>
              <a:sym typeface="Arial"/>
            </a:endParaRPr>
          </a:p>
        </p:txBody>
      </p:sp>
      <p:sp>
        <p:nvSpPr>
          <p:cNvPr id="342" name="Google Shape;342;p29"/>
          <p:cNvSpPr txBox="1"/>
          <p:nvPr/>
        </p:nvSpPr>
        <p:spPr>
          <a:xfrm>
            <a:off x="6771950" y="4081050"/>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3" name="Google Shape;343;p29"/>
          <p:cNvSpPr txBox="1"/>
          <p:nvPr/>
        </p:nvSpPr>
        <p:spPr>
          <a:xfrm>
            <a:off x="5644100" y="29525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4" name="Google Shape;344;p29"/>
          <p:cNvSpPr txBox="1"/>
          <p:nvPr/>
        </p:nvSpPr>
        <p:spPr>
          <a:xfrm>
            <a:off x="7890975" y="1042600"/>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5" name="Google Shape;345;p29"/>
          <p:cNvSpPr txBox="1"/>
          <p:nvPr/>
        </p:nvSpPr>
        <p:spPr>
          <a:xfrm>
            <a:off x="5644100" y="762800"/>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6" name="Google Shape;346;p29"/>
          <p:cNvSpPr txBox="1"/>
          <p:nvPr/>
        </p:nvSpPr>
        <p:spPr>
          <a:xfrm>
            <a:off x="5038175" y="1042600"/>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7" name="Google Shape;347;p29"/>
          <p:cNvSpPr txBox="1"/>
          <p:nvPr/>
        </p:nvSpPr>
        <p:spPr>
          <a:xfrm>
            <a:off x="5212950" y="32737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8" name="Google Shape;348;p29"/>
          <p:cNvSpPr txBox="1"/>
          <p:nvPr/>
        </p:nvSpPr>
        <p:spPr>
          <a:xfrm>
            <a:off x="5948900" y="32573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
        <p:nvSpPr>
          <p:cNvPr id="349" name="Google Shape;349;p29"/>
          <p:cNvSpPr txBox="1"/>
          <p:nvPr/>
        </p:nvSpPr>
        <p:spPr>
          <a:xfrm>
            <a:off x="7900900" y="3273725"/>
            <a:ext cx="417000" cy="45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C4587"/>
                </a:solidFill>
                <a:latin typeface="Comic Sans MS"/>
                <a:ea typeface="Comic Sans MS"/>
                <a:cs typeface="Comic Sans MS"/>
                <a:sym typeface="Comic Sans MS"/>
              </a:rPr>
              <a:t>O</a:t>
            </a:r>
            <a:r>
              <a:rPr lang="en" sz="1400" b="1" i="0" u="none" strike="noStrike" cap="none" baseline="-25000">
                <a:solidFill>
                  <a:srgbClr val="1C4587"/>
                </a:solidFill>
                <a:latin typeface="Comic Sans MS"/>
                <a:ea typeface="Comic Sans MS"/>
                <a:cs typeface="Comic Sans MS"/>
                <a:sym typeface="Comic Sans MS"/>
              </a:rPr>
              <a:t>2</a:t>
            </a:r>
            <a:endParaRPr sz="1400" b="1" i="0" u="none" strike="noStrike" cap="none" baseline="-25000">
              <a:solidFill>
                <a:srgbClr val="1C4587"/>
              </a:solidFill>
              <a:latin typeface="Comic Sans MS"/>
              <a:ea typeface="Comic Sans MS"/>
              <a:cs typeface="Comic Sans MS"/>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txBox="1">
            <a:spLocks noGrp="1"/>
          </p:cNvSpPr>
          <p:nvPr>
            <p:ph type="title"/>
          </p:nvPr>
        </p:nvSpPr>
        <p:spPr>
          <a:xfrm>
            <a:off x="431443" y="270854"/>
            <a:ext cx="8520600" cy="127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Predict other factors that might explain the low oxygen values in the Chesapeake data</a:t>
            </a:r>
            <a:endParaRPr/>
          </a:p>
        </p:txBody>
      </p:sp>
      <p:sp>
        <p:nvSpPr>
          <p:cNvPr id="355" name="Google Shape;355;p30"/>
          <p:cNvSpPr txBox="1">
            <a:spLocks noGrp="1"/>
          </p:cNvSpPr>
          <p:nvPr>
            <p:ph type="body" idx="1"/>
          </p:nvPr>
        </p:nvSpPr>
        <p:spPr>
          <a:xfrm>
            <a:off x="311700" y="1545554"/>
            <a:ext cx="8520600" cy="293596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solidFill>
                  <a:schemeClr val="dk1"/>
                </a:solidFill>
              </a:rPr>
              <a:t>Select at least one other variable to compare with bottom DO.</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Predict the relationship you think might be shown in the data and explain why you think it makes sense to compare with DO.</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After articulating a prediction, construct the plot(s).</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Describe patterns within each plotted data set and then describe comparisons between the 2 data set plots.  Then explain what you can conclude from the combined data.</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Present your plot, summaries of patterns in the data and explanation for any conclusions you’ve drafted</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311700" y="0"/>
            <a:ext cx="8520600" cy="67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Chesapeake Bay Background Information</a:t>
            </a:r>
            <a:endParaRPr>
              <a:solidFill>
                <a:schemeClr val="dk1"/>
              </a:solidFill>
            </a:endParaRPr>
          </a:p>
        </p:txBody>
      </p:sp>
      <p:sp>
        <p:nvSpPr>
          <p:cNvPr id="71" name="Google Shape;71;p3"/>
          <p:cNvSpPr txBox="1">
            <a:spLocks noGrp="1"/>
          </p:cNvSpPr>
          <p:nvPr>
            <p:ph type="body" idx="1"/>
          </p:nvPr>
        </p:nvSpPr>
        <p:spPr>
          <a:xfrm>
            <a:off x="212850" y="1037974"/>
            <a:ext cx="4481070" cy="315302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The Chesapeake Bay watershed drains a large area of land into the Atlantic Ocean. This watershed is large with a complex geology and multiple land uses.</a:t>
            </a:r>
            <a:endParaRPr>
              <a:solidFill>
                <a:schemeClr val="dk1"/>
              </a:solidFill>
            </a:endParaRPr>
          </a:p>
          <a:p>
            <a:pPr marL="0" lvl="0" indent="0" algn="l" rtl="0">
              <a:lnSpc>
                <a:spcPct val="115000"/>
              </a:lnSpc>
              <a:spcBef>
                <a:spcPts val="1600"/>
              </a:spcBef>
              <a:spcAft>
                <a:spcPts val="1600"/>
              </a:spcAft>
              <a:buSzPts val="1800"/>
              <a:buNone/>
            </a:pPr>
            <a:r>
              <a:rPr lang="en">
                <a:solidFill>
                  <a:schemeClr val="dk1"/>
                </a:solidFill>
              </a:rPr>
              <a:t>What do you know about land use issues in a watershed that might explain deaths in aquatic settings nearby a watershed?  What do you need to know to investigate this further?</a:t>
            </a:r>
            <a:endParaRPr>
              <a:solidFill>
                <a:schemeClr val="dk1"/>
              </a:solidFill>
            </a:endParaRPr>
          </a:p>
        </p:txBody>
      </p:sp>
      <p:pic>
        <p:nvPicPr>
          <p:cNvPr id="72" name="Google Shape;72;p3"/>
          <p:cNvPicPr preferRelativeResize="0"/>
          <p:nvPr/>
        </p:nvPicPr>
        <p:blipFill rotWithShape="1">
          <a:blip r:embed="rId3">
            <a:alphaModFix/>
          </a:blip>
          <a:srcRect/>
          <a:stretch/>
        </p:blipFill>
        <p:spPr>
          <a:xfrm>
            <a:off x="4801275" y="564650"/>
            <a:ext cx="4031025" cy="4364649"/>
          </a:xfrm>
          <a:prstGeom prst="rect">
            <a:avLst/>
          </a:prstGeom>
          <a:noFill/>
          <a:ln>
            <a:noFill/>
          </a:ln>
        </p:spPr>
      </p:pic>
      <p:sp>
        <p:nvSpPr>
          <p:cNvPr id="73" name="Google Shape;73;p3"/>
          <p:cNvSpPr txBox="1"/>
          <p:nvPr/>
        </p:nvSpPr>
        <p:spPr>
          <a:xfrm>
            <a:off x="1699750" y="4858250"/>
            <a:ext cx="7327500" cy="67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https://en.wikipedia.org/wiki/Category:Chesapeake_Bay_watershed#/media/File:Chesapeakewatershedmap.png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1"/>
          <p:cNvSpPr txBox="1">
            <a:spLocks noGrp="1"/>
          </p:cNvSpPr>
          <p:nvPr>
            <p:ph type="title"/>
          </p:nvPr>
        </p:nvSpPr>
        <p:spPr>
          <a:xfrm>
            <a:off x="311700" y="445025"/>
            <a:ext cx="8520600" cy="426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With all the results, explain what you think is the cause of the low oxygen events.  Include:</a:t>
            </a:r>
            <a:endParaRPr/>
          </a:p>
          <a:p>
            <a:pPr marL="508000" lvl="0" indent="-457200" algn="l" rtl="0">
              <a:lnSpc>
                <a:spcPct val="100000"/>
              </a:lnSpc>
              <a:spcBef>
                <a:spcPts val="1000"/>
              </a:spcBef>
              <a:spcAft>
                <a:spcPts val="0"/>
              </a:spcAft>
              <a:buSzPts val="2800"/>
              <a:buFont typeface="Arial"/>
              <a:buChar char="•"/>
            </a:pPr>
            <a:r>
              <a:rPr lang="en"/>
              <a:t>A clear claim/conclusion</a:t>
            </a:r>
            <a:endParaRPr/>
          </a:p>
          <a:p>
            <a:pPr marL="508000" lvl="0" indent="-457200" algn="l" rtl="0">
              <a:lnSpc>
                <a:spcPct val="100000"/>
              </a:lnSpc>
              <a:spcBef>
                <a:spcPts val="1000"/>
              </a:spcBef>
              <a:spcAft>
                <a:spcPts val="0"/>
              </a:spcAft>
              <a:buSzPts val="2800"/>
              <a:buFont typeface="Arial"/>
              <a:buChar char="•"/>
            </a:pPr>
            <a:r>
              <a:rPr lang="en"/>
              <a:t>An explanation combining relevant and sufficient </a:t>
            </a:r>
            <a:r>
              <a:rPr lang="en" b="1"/>
              <a:t>evidence</a:t>
            </a:r>
            <a:r>
              <a:rPr lang="en"/>
              <a:t> from all the data </a:t>
            </a:r>
            <a:r>
              <a:rPr lang="en" u="sng"/>
              <a:t>and</a:t>
            </a:r>
            <a:r>
              <a:rPr lang="en"/>
              <a:t> your understanding of the </a:t>
            </a:r>
            <a:r>
              <a:rPr lang="en" b="1"/>
              <a:t>relevant scientific concepts</a:t>
            </a:r>
            <a:r>
              <a:rPr lang="en"/>
              <a:t> that, together, support your claim/conclusion.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2"/>
          <p:cNvSpPr txBox="1"/>
          <p:nvPr/>
        </p:nvSpPr>
        <p:spPr>
          <a:xfrm>
            <a:off x="3883200" y="2371650"/>
            <a:ext cx="1593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End of Activity C</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Optional:  Statistical Analyses </a:t>
            </a:r>
            <a:endParaRPr/>
          </a:p>
        </p:txBody>
      </p:sp>
      <p:sp>
        <p:nvSpPr>
          <p:cNvPr id="371" name="Google Shape;371;p33"/>
          <p:cNvSpPr txBox="1">
            <a:spLocks noGrp="1"/>
          </p:cNvSpPr>
          <p:nvPr>
            <p:ph type="body" idx="1"/>
          </p:nvPr>
        </p:nvSpPr>
        <p:spPr>
          <a:xfrm>
            <a:off x="311700" y="1152475"/>
            <a:ext cx="8520600" cy="385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b="1">
                <a:solidFill>
                  <a:schemeClr val="dk1"/>
                </a:solidFill>
                <a:highlight>
                  <a:srgbClr val="FFFFFF"/>
                </a:highlight>
                <a:latin typeface="Roboto"/>
                <a:ea typeface="Roboto"/>
                <a:cs typeface="Roboto"/>
                <a:sym typeface="Roboto"/>
              </a:rPr>
              <a:t>Cross Correlation:</a:t>
            </a:r>
            <a:r>
              <a:rPr lang="en">
                <a:solidFill>
                  <a:schemeClr val="dk1"/>
                </a:solidFill>
                <a:highlight>
                  <a:srgbClr val="FFFFFF"/>
                </a:highlight>
                <a:latin typeface="Roboto"/>
                <a:ea typeface="Roboto"/>
                <a:cs typeface="Roboto"/>
                <a:sym typeface="Roboto"/>
              </a:rPr>
              <a:t> a measure of similarity of two series as a function of the displacement of one relative to the other</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Using the Excel spreadsheet created by Dr. Kyd, enter dates and time series for ∆density and bottom oxygen in data tab.</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In report tab, review the calculated correlation coefficients for each of 11 shifts (in increments of months forward and back in time).  The highest correlation shows the best fit lag between DO and density difference.</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For whichever result is highest, how can it be explained?</a:t>
            </a:r>
            <a:endParaRPr>
              <a:solidFill>
                <a:schemeClr val="dk1"/>
              </a:solidFill>
            </a:endParaRPr>
          </a:p>
          <a:p>
            <a:pPr marL="0" lvl="0" indent="0" algn="l" rtl="0">
              <a:lnSpc>
                <a:spcPct val="115000"/>
              </a:lnSpc>
              <a:spcBef>
                <a:spcPts val="1600"/>
              </a:spcBef>
              <a:spcAft>
                <a:spcPts val="1600"/>
              </a:spcAft>
              <a:buSzPts val="1800"/>
              <a:buNone/>
            </a:pPr>
            <a:r>
              <a:rPr lang="en">
                <a:solidFill>
                  <a:schemeClr val="dk1"/>
                </a:solidFill>
              </a:rPr>
              <a:t>What other analyses might you do to determine the best correlation?</a:t>
            </a:r>
            <a:endParaRPr>
              <a:solidFill>
                <a:schemeClr val="dk1"/>
              </a:solidFill>
            </a:endParaRPr>
          </a:p>
        </p:txBody>
      </p:sp>
      <p:sp>
        <p:nvSpPr>
          <p:cNvPr id="372" name="Google Shape;372;p33"/>
          <p:cNvSpPr txBox="1"/>
          <p:nvPr/>
        </p:nvSpPr>
        <p:spPr>
          <a:xfrm>
            <a:off x="6761550" y="146700"/>
            <a:ext cx="20709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D</a:t>
            </a:r>
            <a:endParaRPr sz="2400" b="1" i="0" u="none" strike="noStrike" cap="none">
              <a:solidFill>
                <a:srgbClr val="99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Analyzing statistical results</a:t>
            </a:r>
            <a:endParaRPr/>
          </a:p>
        </p:txBody>
      </p:sp>
      <p:sp>
        <p:nvSpPr>
          <p:cNvPr id="378" name="Google Shape;378;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342900" lvl="0" indent="-285750" algn="l" rtl="0">
              <a:lnSpc>
                <a:spcPct val="115000"/>
              </a:lnSpc>
              <a:spcBef>
                <a:spcPts val="0"/>
              </a:spcBef>
              <a:spcAft>
                <a:spcPts val="0"/>
              </a:spcAft>
              <a:buSzPts val="1800"/>
              <a:buChar char="●"/>
            </a:pPr>
            <a:r>
              <a:rPr lang="en" strike="sngStrike">
                <a:solidFill>
                  <a:schemeClr val="dk1"/>
                </a:solidFill>
              </a:rPr>
              <a:t>In the context of the phenomenon we are studying,</a:t>
            </a:r>
            <a:r>
              <a:rPr lang="en">
                <a:solidFill>
                  <a:schemeClr val="dk1"/>
                </a:solidFill>
              </a:rPr>
              <a:t> What do these results reveal about the phenomenon we are stydying?</a:t>
            </a:r>
            <a:endParaRPr>
              <a:solidFill>
                <a:schemeClr val="dk1"/>
              </a:solidFill>
            </a:endParaRPr>
          </a:p>
          <a:p>
            <a:pPr marL="342900" lvl="0" indent="-285750" algn="l" rtl="0">
              <a:lnSpc>
                <a:spcPct val="115000"/>
              </a:lnSpc>
              <a:spcBef>
                <a:spcPts val="0"/>
              </a:spcBef>
              <a:spcAft>
                <a:spcPts val="0"/>
              </a:spcAft>
              <a:buSzPts val="1800"/>
              <a:buChar char="●"/>
            </a:pPr>
            <a:r>
              <a:rPr lang="en">
                <a:solidFill>
                  <a:schemeClr val="dk1"/>
                </a:solidFill>
              </a:rPr>
              <a:t>With the new results, revise your explanation composed in Activity C to incorporate the more robust analyses and</a:t>
            </a:r>
            <a:endParaRPr>
              <a:solidFill>
                <a:schemeClr val="dk1"/>
              </a:solidFill>
            </a:endParaRPr>
          </a:p>
          <a:p>
            <a:pPr marL="342900" lvl="0" indent="-285750" algn="l" rtl="0">
              <a:lnSpc>
                <a:spcPct val="115000"/>
              </a:lnSpc>
              <a:spcBef>
                <a:spcPts val="0"/>
              </a:spcBef>
              <a:spcAft>
                <a:spcPts val="0"/>
              </a:spcAft>
              <a:buSzPts val="1800"/>
              <a:buChar char="●"/>
            </a:pPr>
            <a:r>
              <a:rPr lang="en">
                <a:solidFill>
                  <a:schemeClr val="dk1"/>
                </a:solidFill>
              </a:rPr>
              <a:t>Revise any part of your conclusions that might need to be adjusted given these additional results.</a:t>
            </a:r>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5"/>
          <p:cNvSpPr txBox="1"/>
          <p:nvPr/>
        </p:nvSpPr>
        <p:spPr>
          <a:xfrm>
            <a:off x="3883200" y="2371650"/>
            <a:ext cx="161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End of Activity D</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6"/>
          <p:cNvSpPr txBox="1">
            <a:spLocks noGrp="1"/>
          </p:cNvSpPr>
          <p:nvPr>
            <p:ph type="title"/>
          </p:nvPr>
        </p:nvSpPr>
        <p:spPr>
          <a:xfrm>
            <a:off x="155850" y="-78125"/>
            <a:ext cx="6163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Optional: How common are hypoxic events around the globe?</a:t>
            </a:r>
            <a:endParaRPr/>
          </a:p>
          <a:p>
            <a:pPr marL="0" lvl="0" indent="0" algn="l" rtl="0">
              <a:lnSpc>
                <a:spcPct val="100000"/>
              </a:lnSpc>
              <a:spcBef>
                <a:spcPts val="0"/>
              </a:spcBef>
              <a:spcAft>
                <a:spcPts val="0"/>
              </a:spcAft>
              <a:buSzPts val="2800"/>
              <a:buNone/>
            </a:pPr>
            <a:endParaRPr/>
          </a:p>
        </p:txBody>
      </p:sp>
      <p:sp>
        <p:nvSpPr>
          <p:cNvPr id="389" name="Google Shape;389;p36"/>
          <p:cNvSpPr txBox="1"/>
          <p:nvPr/>
        </p:nvSpPr>
        <p:spPr>
          <a:xfrm>
            <a:off x="7016875" y="155100"/>
            <a:ext cx="17592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E</a:t>
            </a:r>
            <a:endParaRPr sz="2400" b="1" i="0" u="none" strike="noStrike" cap="none">
              <a:solidFill>
                <a:srgbClr val="990000"/>
              </a:solidFill>
              <a:latin typeface="Arial"/>
              <a:ea typeface="Arial"/>
              <a:cs typeface="Arial"/>
              <a:sym typeface="Arial"/>
            </a:endParaRPr>
          </a:p>
        </p:txBody>
      </p:sp>
      <p:pic>
        <p:nvPicPr>
          <p:cNvPr id="390" name="Google Shape;390;p36"/>
          <p:cNvPicPr preferRelativeResize="0"/>
          <p:nvPr/>
        </p:nvPicPr>
        <p:blipFill rotWithShape="1">
          <a:blip r:embed="rId3">
            <a:alphaModFix/>
          </a:blip>
          <a:srcRect b="13644"/>
          <a:stretch/>
        </p:blipFill>
        <p:spPr>
          <a:xfrm>
            <a:off x="155850" y="877750"/>
            <a:ext cx="5784651" cy="3649699"/>
          </a:xfrm>
          <a:prstGeom prst="rect">
            <a:avLst/>
          </a:prstGeom>
          <a:noFill/>
          <a:ln>
            <a:noFill/>
          </a:ln>
        </p:spPr>
      </p:pic>
      <p:sp>
        <p:nvSpPr>
          <p:cNvPr id="391" name="Google Shape;391;p36"/>
          <p:cNvSpPr txBox="1"/>
          <p:nvPr/>
        </p:nvSpPr>
        <p:spPr>
          <a:xfrm>
            <a:off x="243650" y="4823450"/>
            <a:ext cx="7959300" cy="3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sng" strike="noStrike" cap="none">
                <a:solidFill>
                  <a:schemeClr val="hlink"/>
                </a:solidFill>
                <a:latin typeface="Arial"/>
                <a:ea typeface="Arial"/>
                <a:cs typeface="Arial"/>
                <a:sym typeface="Arial"/>
                <a:hlinkClick r:id="rId4"/>
              </a:rPr>
              <a:t>https://earthobservatory.nasa.gov/images/44677/aquatic-dead-zones</a:t>
            </a:r>
            <a:endParaRPr sz="1400" b="0" i="0" u="none" strike="noStrike" cap="none">
              <a:solidFill>
                <a:srgbClr val="000000"/>
              </a:solidFill>
              <a:latin typeface="Arial"/>
              <a:ea typeface="Arial"/>
              <a:cs typeface="Arial"/>
              <a:sym typeface="Arial"/>
            </a:endParaRPr>
          </a:p>
        </p:txBody>
      </p:sp>
      <p:sp>
        <p:nvSpPr>
          <p:cNvPr id="392" name="Google Shape;392;p36"/>
          <p:cNvSpPr txBox="1"/>
          <p:nvPr/>
        </p:nvSpPr>
        <p:spPr>
          <a:xfrm>
            <a:off x="6211650" y="979725"/>
            <a:ext cx="2776500" cy="31842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What might explain the higher particulate organic carbon (POC) in various locations?</a:t>
            </a:r>
            <a:endParaRPr sz="1600" b="0" i="0" u="none" strike="noStrike" cap="none">
              <a:solidFill>
                <a:srgbClr val="000000"/>
              </a:solidFill>
              <a:latin typeface="Arial"/>
              <a:ea typeface="Arial"/>
              <a:cs typeface="Arial"/>
              <a:sym typeface="Arial"/>
            </a:endParaRPr>
          </a:p>
          <a:p>
            <a:pPr marL="171450" marR="0" lvl="0" indent="-171450" algn="l" rtl="0">
              <a:lnSpc>
                <a:spcPct val="100000"/>
              </a:lnSpc>
              <a:spcBef>
                <a:spcPts val="10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What patterns do you see in the occurrence of “dead zones”?</a:t>
            </a:r>
            <a:endParaRPr sz="1600" b="0" i="0" u="none" strike="noStrike" cap="none">
              <a:solidFill>
                <a:srgbClr val="000000"/>
              </a:solidFill>
              <a:latin typeface="Arial"/>
              <a:ea typeface="Arial"/>
              <a:cs typeface="Arial"/>
              <a:sym typeface="Arial"/>
            </a:endParaRPr>
          </a:p>
          <a:p>
            <a:pPr marL="171450" marR="0" lvl="0" indent="-171450" algn="l" rtl="0">
              <a:lnSpc>
                <a:spcPct val="100000"/>
              </a:lnSpc>
              <a:spcBef>
                <a:spcPts val="1000"/>
              </a:spcBef>
              <a:spcAft>
                <a:spcPts val="100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Why may some higher POCs not be associated with documented dead zones? </a:t>
            </a:r>
            <a:endParaRPr sz="1400" b="0" i="0" u="none" strike="noStrike" cap="none">
              <a:solidFill>
                <a:srgbClr val="000000"/>
              </a:solidFill>
              <a:latin typeface="Arial"/>
              <a:ea typeface="Arial"/>
              <a:cs typeface="Arial"/>
              <a:sym typeface="Arial"/>
            </a:endParaRPr>
          </a:p>
        </p:txBody>
      </p:sp>
      <p:pic>
        <p:nvPicPr>
          <p:cNvPr id="393" name="Google Shape;393;p36"/>
          <p:cNvPicPr preferRelativeResize="0"/>
          <p:nvPr/>
        </p:nvPicPr>
        <p:blipFill rotWithShape="1">
          <a:blip r:embed="rId5">
            <a:alphaModFix/>
          </a:blip>
          <a:srcRect l="28665" t="87464" r="25834"/>
          <a:stretch/>
        </p:blipFill>
        <p:spPr>
          <a:xfrm>
            <a:off x="504825" y="4068600"/>
            <a:ext cx="4604585" cy="754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7"/>
          <p:cNvSpPr txBox="1">
            <a:spLocks noGrp="1"/>
          </p:cNvSpPr>
          <p:nvPr>
            <p:ph type="title"/>
          </p:nvPr>
        </p:nvSpPr>
        <p:spPr>
          <a:xfrm>
            <a:off x="311700" y="356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Will climate change have an impact on this problem?</a:t>
            </a:r>
            <a:endParaRPr/>
          </a:p>
        </p:txBody>
      </p:sp>
      <p:pic>
        <p:nvPicPr>
          <p:cNvPr id="399" name="Google Shape;399;p37"/>
          <p:cNvPicPr preferRelativeResize="0"/>
          <p:nvPr/>
        </p:nvPicPr>
        <p:blipFill rotWithShape="1">
          <a:blip r:embed="rId3">
            <a:alphaModFix/>
          </a:blip>
          <a:srcRect/>
          <a:stretch/>
        </p:blipFill>
        <p:spPr>
          <a:xfrm>
            <a:off x="1450125" y="3747800"/>
            <a:ext cx="6117100" cy="596800"/>
          </a:xfrm>
          <a:prstGeom prst="rect">
            <a:avLst/>
          </a:prstGeom>
          <a:noFill/>
          <a:ln>
            <a:noFill/>
          </a:ln>
        </p:spPr>
      </p:pic>
      <p:sp>
        <p:nvSpPr>
          <p:cNvPr id="400" name="Google Shape;400;p37"/>
          <p:cNvSpPr txBox="1"/>
          <p:nvPr/>
        </p:nvSpPr>
        <p:spPr>
          <a:xfrm>
            <a:off x="165100" y="4332650"/>
            <a:ext cx="8978900" cy="6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Projected changes in air temperature by 2100 considering a middle-of the road fossil-fuel-use scenario.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Median global air temperature projected to be be 4.1°F (2.3°C) warmer than the 1980-1999 average. </a:t>
            </a:r>
            <a:r>
              <a:rPr lang="en" sz="1200" b="0" i="0" u="sng" strike="noStrike" cap="none">
                <a:solidFill>
                  <a:schemeClr val="hlink"/>
                </a:solidFill>
                <a:latin typeface="Arial"/>
                <a:ea typeface="Arial"/>
                <a:cs typeface="Arial"/>
                <a:sym typeface="Arial"/>
                <a:hlinkClick r:id="rId4"/>
              </a:rPr>
              <a:t>https://www.climate.gov/news-features/featured-images/climate-change-likely-worsen-us-and-global-dead-zones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7"/>
          <p:cNvSpPr txBox="1"/>
          <p:nvPr/>
        </p:nvSpPr>
        <p:spPr>
          <a:xfrm>
            <a:off x="278525" y="1982825"/>
            <a:ext cx="1754700" cy="200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Known Continental  US Dead Zones indicated by black and white dots</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94% projected to experience at least 4.1 °F increase.</a:t>
            </a:r>
            <a:endParaRPr sz="1400" b="0" i="0" u="none" strike="noStrike" cap="none">
              <a:solidFill>
                <a:srgbClr val="FFFFFF"/>
              </a:solidFill>
              <a:latin typeface="Arial"/>
              <a:ea typeface="Arial"/>
              <a:cs typeface="Arial"/>
              <a:sym typeface="Arial"/>
            </a:endParaRPr>
          </a:p>
        </p:txBody>
      </p:sp>
      <p:pic>
        <p:nvPicPr>
          <p:cNvPr id="402" name="Google Shape;402;p37"/>
          <p:cNvPicPr preferRelativeResize="0"/>
          <p:nvPr/>
        </p:nvPicPr>
        <p:blipFill rotWithShape="1">
          <a:blip r:embed="rId5">
            <a:alphaModFix/>
          </a:blip>
          <a:srcRect l="9479" t="9666" r="5945" b="19770"/>
          <a:stretch/>
        </p:blipFill>
        <p:spPr>
          <a:xfrm>
            <a:off x="511450" y="544900"/>
            <a:ext cx="8121100" cy="3278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38"/>
          <p:cNvPicPr preferRelativeResize="0"/>
          <p:nvPr/>
        </p:nvPicPr>
        <p:blipFill rotWithShape="1">
          <a:blip r:embed="rId3">
            <a:alphaModFix/>
          </a:blip>
          <a:srcRect/>
          <a:stretch/>
        </p:blipFill>
        <p:spPr>
          <a:xfrm>
            <a:off x="1992200" y="424839"/>
            <a:ext cx="5159600" cy="3905862"/>
          </a:xfrm>
          <a:prstGeom prst="rect">
            <a:avLst/>
          </a:prstGeom>
          <a:noFill/>
          <a:ln>
            <a:noFill/>
          </a:ln>
        </p:spPr>
      </p:pic>
      <p:sp>
        <p:nvSpPr>
          <p:cNvPr id="408" name="Google Shape;408;p38"/>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Will climate change have an impact on this problem?</a:t>
            </a:r>
            <a:endParaRPr/>
          </a:p>
        </p:txBody>
      </p:sp>
      <p:sp>
        <p:nvSpPr>
          <p:cNvPr id="409" name="Google Shape;409;p38"/>
          <p:cNvSpPr txBox="1"/>
          <p:nvPr/>
        </p:nvSpPr>
        <p:spPr>
          <a:xfrm>
            <a:off x="311700" y="4330701"/>
            <a:ext cx="8460300" cy="6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Projected changes in air temperature by 2100 considering a middle-of the road fossil-fuel-use scenario.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Median global air temperature projected to be be 4.1°F (2.3°C) warmer than the 1980-1999 average. </a:t>
            </a:r>
            <a:r>
              <a:rPr lang="en" sz="1200" b="0" i="0" u="sng" strike="noStrike" cap="none">
                <a:solidFill>
                  <a:schemeClr val="hlink"/>
                </a:solidFill>
                <a:latin typeface="Arial"/>
                <a:ea typeface="Arial"/>
                <a:cs typeface="Arial"/>
                <a:sym typeface="Arial"/>
                <a:hlinkClick r:id="rId4"/>
              </a:rPr>
              <a:t>https://www.climate.gov/news-features/featured-images/climate-change-likely-worsen-us-and-global-dead-zones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8"/>
          <p:cNvSpPr txBox="1"/>
          <p:nvPr/>
        </p:nvSpPr>
        <p:spPr>
          <a:xfrm>
            <a:off x="122075" y="1263900"/>
            <a:ext cx="1754700" cy="20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Known Continental  US Dead Zones indicated by black and white dots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65% projected to experience at least 4.1 °F increase.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9"/>
          <p:cNvSpPr txBox="1"/>
          <p:nvPr/>
        </p:nvSpPr>
        <p:spPr>
          <a:xfrm>
            <a:off x="3883200" y="2371650"/>
            <a:ext cx="1613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Arial"/>
                <a:ea typeface="Arial"/>
                <a:cs typeface="Arial"/>
                <a:sym typeface="Arial"/>
              </a:rPr>
              <a:t>End of Activity E</a:t>
            </a:r>
            <a:endParaRPr sz="1400" b="0" i="1"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4"/>
          <p:cNvSpPr txBox="1">
            <a:spLocks noGrp="1"/>
          </p:cNvSpPr>
          <p:nvPr>
            <p:ph type="body" idx="1"/>
          </p:nvPr>
        </p:nvSpPr>
        <p:spPr>
          <a:xfrm>
            <a:off x="151050" y="630525"/>
            <a:ext cx="2293200" cy="101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The Chesapeake Bay watershed drains a large area of land into the Atlantic Ocean (64,000 mi</a:t>
            </a:r>
            <a:r>
              <a:rPr lang="en" baseline="30000">
                <a:solidFill>
                  <a:schemeClr val="dk1"/>
                </a:solidFill>
              </a:rPr>
              <a:t>2</a:t>
            </a:r>
            <a:r>
              <a:rPr lang="en">
                <a:solidFill>
                  <a:schemeClr val="dk1"/>
                </a:solidFill>
              </a:rPr>
              <a:t>). </a:t>
            </a:r>
            <a:endParaRPr>
              <a:solidFill>
                <a:schemeClr val="dk1"/>
              </a:solidFill>
            </a:endParaRPr>
          </a:p>
          <a:p>
            <a:pPr marL="0" lvl="0" indent="0" algn="l" rtl="0">
              <a:lnSpc>
                <a:spcPct val="115000"/>
              </a:lnSpc>
              <a:spcBef>
                <a:spcPts val="1600"/>
              </a:spcBef>
              <a:spcAft>
                <a:spcPts val="0"/>
              </a:spcAft>
              <a:buSzPts val="1800"/>
              <a:buNone/>
            </a:pPr>
            <a:r>
              <a:rPr lang="en">
                <a:solidFill>
                  <a:schemeClr val="dk1"/>
                </a:solidFill>
              </a:rPr>
              <a:t>There are a variety of land uses. </a:t>
            </a:r>
            <a:endParaRPr/>
          </a:p>
          <a:p>
            <a:pPr marL="0" lvl="0" indent="0" algn="l" rtl="0">
              <a:lnSpc>
                <a:spcPct val="115000"/>
              </a:lnSpc>
              <a:spcBef>
                <a:spcPts val="1600"/>
              </a:spcBef>
              <a:spcAft>
                <a:spcPts val="0"/>
              </a:spcAft>
              <a:buSzPts val="1800"/>
              <a:buNone/>
            </a:pPr>
            <a:r>
              <a:rPr lang="en">
                <a:solidFill>
                  <a:schemeClr val="dk1"/>
                </a:solidFill>
              </a:rPr>
              <a:t>Let’s investigate a specific site to see what’s going on!</a:t>
            </a:r>
            <a:endParaRPr>
              <a:solidFill>
                <a:schemeClr val="dk1"/>
              </a:solidFill>
            </a:endParaRPr>
          </a:p>
          <a:p>
            <a:pPr marL="0" lvl="0" indent="0" algn="l" rtl="0">
              <a:lnSpc>
                <a:spcPct val="115000"/>
              </a:lnSpc>
              <a:spcBef>
                <a:spcPts val="1600"/>
              </a:spcBef>
              <a:spcAft>
                <a:spcPts val="1600"/>
              </a:spcAft>
              <a:buSzPts val="1800"/>
              <a:buNone/>
            </a:pPr>
            <a:endParaRPr>
              <a:solidFill>
                <a:schemeClr val="dk1"/>
              </a:solidFill>
            </a:endParaRPr>
          </a:p>
        </p:txBody>
      </p:sp>
      <p:pic>
        <p:nvPicPr>
          <p:cNvPr id="79" name="Google Shape;79;p4"/>
          <p:cNvPicPr preferRelativeResize="0"/>
          <p:nvPr/>
        </p:nvPicPr>
        <p:blipFill rotWithShape="1">
          <a:blip r:embed="rId3">
            <a:alphaModFix/>
          </a:blip>
          <a:srcRect/>
          <a:stretch/>
        </p:blipFill>
        <p:spPr>
          <a:xfrm>
            <a:off x="4801225" y="493601"/>
            <a:ext cx="4031025" cy="4364649"/>
          </a:xfrm>
          <a:prstGeom prst="rect">
            <a:avLst/>
          </a:prstGeom>
          <a:noFill/>
          <a:ln>
            <a:noFill/>
          </a:ln>
        </p:spPr>
      </p:pic>
      <p:sp>
        <p:nvSpPr>
          <p:cNvPr id="80" name="Google Shape;80;p4"/>
          <p:cNvSpPr txBox="1"/>
          <p:nvPr/>
        </p:nvSpPr>
        <p:spPr>
          <a:xfrm>
            <a:off x="5465680" y="4786674"/>
            <a:ext cx="3366570" cy="2852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https://en.wikipedia.org/wiki/Category:Chesapeake_Bay_watershed#/media/File:Chesapeakewatershedmap.png</a:t>
            </a:r>
            <a:endParaRPr sz="1000" b="0" i="0" u="none" strike="noStrike" cap="none">
              <a:solidFill>
                <a:srgbClr val="000000"/>
              </a:solidFill>
              <a:latin typeface="Arial"/>
              <a:ea typeface="Arial"/>
              <a:cs typeface="Arial"/>
              <a:sym typeface="Arial"/>
            </a:endParaRPr>
          </a:p>
        </p:txBody>
      </p:sp>
      <p:pic>
        <p:nvPicPr>
          <p:cNvPr id="81" name="Google Shape;81;p4"/>
          <p:cNvPicPr preferRelativeResize="0"/>
          <p:nvPr/>
        </p:nvPicPr>
        <p:blipFill rotWithShape="1">
          <a:blip r:embed="rId5">
            <a:alphaModFix/>
          </a:blip>
          <a:srcRect/>
          <a:stretch/>
        </p:blipFill>
        <p:spPr>
          <a:xfrm>
            <a:off x="2206143" y="777025"/>
            <a:ext cx="2915707" cy="3589449"/>
          </a:xfrm>
          <a:prstGeom prst="rect">
            <a:avLst/>
          </a:prstGeom>
          <a:noFill/>
          <a:ln>
            <a:noFill/>
          </a:ln>
        </p:spPr>
      </p:pic>
      <p:sp>
        <p:nvSpPr>
          <p:cNvPr id="82" name="Google Shape;82;p4"/>
          <p:cNvSpPr txBox="1"/>
          <p:nvPr/>
        </p:nvSpPr>
        <p:spPr>
          <a:xfrm>
            <a:off x="2760946" y="4330062"/>
            <a:ext cx="2040279" cy="56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6"/>
              </a:rPr>
              <a:t>https://www.usgs.gov/media/images/chesapeake-bay-watershed</a:t>
            </a:r>
            <a:endParaRPr sz="1000" b="0" i="0" u="none" strike="noStrike" cap="none">
              <a:solidFill>
                <a:srgbClr val="000000"/>
              </a:solidFill>
              <a:latin typeface="Arial"/>
              <a:ea typeface="Arial"/>
              <a:cs typeface="Arial"/>
              <a:sym typeface="Arial"/>
            </a:endParaRPr>
          </a:p>
        </p:txBody>
      </p:sp>
      <p:sp>
        <p:nvSpPr>
          <p:cNvPr id="83" name="Google Shape;83;p4"/>
          <p:cNvSpPr/>
          <p:nvPr/>
        </p:nvSpPr>
        <p:spPr>
          <a:xfrm>
            <a:off x="7478825" y="4004575"/>
            <a:ext cx="233700" cy="2328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00"/>
              </a:highlight>
              <a:latin typeface="Arial"/>
              <a:ea typeface="Arial"/>
              <a:cs typeface="Arial"/>
              <a:sym typeface="Arial"/>
            </a:endParaRPr>
          </a:p>
        </p:txBody>
      </p:sp>
      <p:sp>
        <p:nvSpPr>
          <p:cNvPr id="84" name="Google Shape;84;p4"/>
          <p:cNvSpPr txBox="1">
            <a:spLocks noGrp="1"/>
          </p:cNvSpPr>
          <p:nvPr>
            <p:ph type="title"/>
          </p:nvPr>
        </p:nvSpPr>
        <p:spPr>
          <a:xfrm>
            <a:off x="311700" y="0"/>
            <a:ext cx="8520600" cy="67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Chesapeake Bay Background Information</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5"/>
          <p:cNvSpPr txBox="1">
            <a:spLocks noGrp="1"/>
          </p:cNvSpPr>
          <p:nvPr>
            <p:ph type="title"/>
          </p:nvPr>
        </p:nvSpPr>
        <p:spPr>
          <a:xfrm>
            <a:off x="76200" y="-119255"/>
            <a:ext cx="4246800" cy="824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Sampling Station CB4.1C </a:t>
            </a:r>
            <a:endParaRPr>
              <a:solidFill>
                <a:schemeClr val="dk1"/>
              </a:solidFill>
            </a:endParaRPr>
          </a:p>
          <a:p>
            <a:pPr marL="0" lvl="0" indent="0" algn="l" rtl="0">
              <a:lnSpc>
                <a:spcPct val="100000"/>
              </a:lnSpc>
              <a:spcBef>
                <a:spcPts val="0"/>
              </a:spcBef>
              <a:spcAft>
                <a:spcPts val="0"/>
              </a:spcAft>
              <a:buSzPts val="2800"/>
              <a:buNone/>
            </a:pPr>
            <a:r>
              <a:rPr lang="en" sz="1700">
                <a:solidFill>
                  <a:schemeClr val="dk1"/>
                </a:solidFill>
              </a:rPr>
              <a:t>(38.82593 N, 76.39945 W)</a:t>
            </a:r>
            <a:endParaRPr sz="2700">
              <a:solidFill>
                <a:schemeClr val="dk1"/>
              </a:solidFill>
            </a:endParaRPr>
          </a:p>
        </p:txBody>
      </p:sp>
      <p:pic>
        <p:nvPicPr>
          <p:cNvPr id="90" name="Google Shape;90;p5"/>
          <p:cNvPicPr preferRelativeResize="0"/>
          <p:nvPr/>
        </p:nvPicPr>
        <p:blipFill rotWithShape="1">
          <a:blip r:embed="rId3">
            <a:alphaModFix/>
          </a:blip>
          <a:srcRect/>
          <a:stretch/>
        </p:blipFill>
        <p:spPr>
          <a:xfrm>
            <a:off x="2792125" y="2332151"/>
            <a:ext cx="2707249" cy="2811348"/>
          </a:xfrm>
          <a:prstGeom prst="rect">
            <a:avLst/>
          </a:prstGeom>
          <a:noFill/>
          <a:ln>
            <a:noFill/>
          </a:ln>
        </p:spPr>
      </p:pic>
      <p:pic>
        <p:nvPicPr>
          <p:cNvPr id="91" name="Google Shape;91;p5"/>
          <p:cNvPicPr preferRelativeResize="0"/>
          <p:nvPr/>
        </p:nvPicPr>
        <p:blipFill rotWithShape="1">
          <a:blip r:embed="rId4">
            <a:alphaModFix/>
          </a:blip>
          <a:srcRect t="4869"/>
          <a:stretch/>
        </p:blipFill>
        <p:spPr>
          <a:xfrm>
            <a:off x="5584250" y="0"/>
            <a:ext cx="3544300" cy="4892951"/>
          </a:xfrm>
          <a:prstGeom prst="rect">
            <a:avLst/>
          </a:prstGeom>
          <a:noFill/>
          <a:ln>
            <a:noFill/>
          </a:ln>
        </p:spPr>
      </p:pic>
      <p:sp>
        <p:nvSpPr>
          <p:cNvPr id="92" name="Google Shape;92;p5"/>
          <p:cNvSpPr/>
          <p:nvPr/>
        </p:nvSpPr>
        <p:spPr>
          <a:xfrm>
            <a:off x="7739875" y="1257850"/>
            <a:ext cx="280200" cy="267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5"/>
          <p:cNvSpPr txBox="1">
            <a:spLocks noGrp="1"/>
          </p:cNvSpPr>
          <p:nvPr>
            <p:ph type="body" idx="1"/>
          </p:nvPr>
        </p:nvSpPr>
        <p:spPr>
          <a:xfrm>
            <a:off x="3035750" y="582250"/>
            <a:ext cx="3220200" cy="174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a:solidFill>
                  <a:schemeClr val="dk1"/>
                </a:solidFill>
              </a:rPr>
              <a:t>Central Chesapeake Bay:</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deep main channel</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mesohaline region</a:t>
            </a:r>
            <a:endParaRPr>
              <a:solidFill>
                <a:schemeClr val="dk1"/>
              </a:solidFill>
            </a:endParaRPr>
          </a:p>
          <a:p>
            <a:pPr marL="0" lvl="0" indent="0" algn="l" rtl="0">
              <a:lnSpc>
                <a:spcPct val="115000"/>
              </a:lnSpc>
              <a:spcBef>
                <a:spcPts val="0"/>
              </a:spcBef>
              <a:spcAft>
                <a:spcPts val="0"/>
              </a:spcAft>
              <a:buSzPts val="1800"/>
              <a:buNone/>
            </a:pPr>
            <a:r>
              <a:rPr lang="en">
                <a:solidFill>
                  <a:schemeClr val="dk1"/>
                </a:solidFill>
              </a:rPr>
              <a:t>Water depth: ~33 m</a:t>
            </a:r>
            <a:endParaRPr>
              <a:solidFill>
                <a:schemeClr val="dk1"/>
              </a:solidFill>
            </a:endParaRPr>
          </a:p>
          <a:p>
            <a:pPr marL="0" lvl="0" indent="0" algn="l" rtl="0">
              <a:lnSpc>
                <a:spcPct val="115000"/>
              </a:lnSpc>
              <a:spcBef>
                <a:spcPts val="0"/>
              </a:spcBef>
              <a:spcAft>
                <a:spcPts val="0"/>
              </a:spcAft>
              <a:buSzPts val="1800"/>
              <a:buNone/>
            </a:pPr>
            <a:r>
              <a:rPr lang="en">
                <a:solidFill>
                  <a:schemeClr val="dk1"/>
                </a:solidFill>
              </a:rPr>
              <a:t>Euphotic zone depth: 2-8.5m</a:t>
            </a:r>
            <a:endParaRPr>
              <a:solidFill>
                <a:schemeClr val="dk1"/>
              </a:solidFill>
            </a:endParaRPr>
          </a:p>
          <a:p>
            <a:pPr marL="0" lvl="0" indent="0" algn="l" rtl="0">
              <a:lnSpc>
                <a:spcPct val="115000"/>
              </a:lnSpc>
              <a:spcBef>
                <a:spcPts val="0"/>
              </a:spcBef>
              <a:spcAft>
                <a:spcPts val="1600"/>
              </a:spcAft>
              <a:buSzPts val="1800"/>
              <a:buNone/>
            </a:pPr>
            <a:endParaRPr>
              <a:solidFill>
                <a:schemeClr val="dk1"/>
              </a:solidFill>
            </a:endParaRPr>
          </a:p>
        </p:txBody>
      </p:sp>
      <p:sp>
        <p:nvSpPr>
          <p:cNvPr id="94" name="Google Shape;94;p5"/>
          <p:cNvSpPr txBox="1"/>
          <p:nvPr/>
        </p:nvSpPr>
        <p:spPr>
          <a:xfrm>
            <a:off x="5660450" y="4756200"/>
            <a:ext cx="3468000" cy="38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0" i="0" u="sng" strike="noStrike" cap="none">
                <a:solidFill>
                  <a:schemeClr val="hlink"/>
                </a:solidFill>
                <a:latin typeface="Arial"/>
                <a:ea typeface="Arial"/>
                <a:cs typeface="Arial"/>
                <a:sym typeface="Arial"/>
                <a:hlinkClick r:id="rId5"/>
              </a:rPr>
              <a:t>https://www.chesapeakebay.net/documents/3676/map_of_mainstem_and_tributary_monitoring_stations.pdf</a:t>
            </a:r>
            <a:endParaRPr sz="900" b="0" i="0" u="none" strike="noStrike" cap="none">
              <a:solidFill>
                <a:srgbClr val="000000"/>
              </a:solidFill>
              <a:latin typeface="Arial"/>
              <a:ea typeface="Arial"/>
              <a:cs typeface="Arial"/>
              <a:sym typeface="Arial"/>
            </a:endParaRPr>
          </a:p>
        </p:txBody>
      </p:sp>
      <p:grpSp>
        <p:nvGrpSpPr>
          <p:cNvPr id="95" name="Google Shape;95;p5"/>
          <p:cNvGrpSpPr/>
          <p:nvPr/>
        </p:nvGrpSpPr>
        <p:grpSpPr>
          <a:xfrm>
            <a:off x="-1" y="649139"/>
            <a:ext cx="2707250" cy="4180848"/>
            <a:chOff x="-2950874" y="501127"/>
            <a:chExt cx="2191573" cy="3441594"/>
          </a:xfrm>
        </p:grpSpPr>
        <p:pic>
          <p:nvPicPr>
            <p:cNvPr id="96" name="Google Shape;96;p5"/>
            <p:cNvPicPr preferRelativeResize="0"/>
            <p:nvPr/>
          </p:nvPicPr>
          <p:blipFill rotWithShape="1">
            <a:blip r:embed="rId6">
              <a:alphaModFix/>
            </a:blip>
            <a:srcRect l="3795" r="32526"/>
            <a:stretch/>
          </p:blipFill>
          <p:spPr>
            <a:xfrm>
              <a:off x="-2950874" y="501127"/>
              <a:ext cx="2191573" cy="3441594"/>
            </a:xfrm>
            <a:prstGeom prst="rect">
              <a:avLst/>
            </a:prstGeom>
            <a:noFill/>
            <a:ln>
              <a:noFill/>
            </a:ln>
          </p:spPr>
        </p:pic>
        <p:sp>
          <p:nvSpPr>
            <p:cNvPr id="97" name="Google Shape;97;p5"/>
            <p:cNvSpPr/>
            <p:nvPr/>
          </p:nvSpPr>
          <p:spPr>
            <a:xfrm>
              <a:off x="-1804838" y="1437310"/>
              <a:ext cx="226800" cy="219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 name="Google Shape;98;p5"/>
          <p:cNvSpPr/>
          <p:nvPr/>
        </p:nvSpPr>
        <p:spPr>
          <a:xfrm>
            <a:off x="-39868" y="4771857"/>
            <a:ext cx="28318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900" b="0" i="0" u="sng" strike="noStrike" cap="none">
                <a:solidFill>
                  <a:srgbClr val="000000"/>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https://www.usgs.gov/media/images/chesapeake-bay-a-landsat-8-surface-reflectance-mosaic</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6"/>
          <p:cNvSpPr txBox="1">
            <a:spLocks noGrp="1"/>
          </p:cNvSpPr>
          <p:nvPr>
            <p:ph type="title"/>
          </p:nvPr>
        </p:nvSpPr>
        <p:spPr>
          <a:xfrm>
            <a:off x="311700" y="445024"/>
            <a:ext cx="8520600" cy="109222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solidFill>
                  <a:schemeClr val="dk1"/>
                </a:solidFill>
              </a:rPr>
              <a:t>Chesapeake Bay Program Database</a:t>
            </a:r>
            <a:br>
              <a:rPr lang="en">
                <a:solidFill>
                  <a:schemeClr val="dk1"/>
                </a:solidFill>
              </a:rPr>
            </a:br>
            <a:r>
              <a:rPr lang="en">
                <a:solidFill>
                  <a:schemeClr val="dk1"/>
                </a:solidFill>
              </a:rPr>
              <a:t>Plotting Dissolved Oxygen</a:t>
            </a:r>
            <a:br>
              <a:rPr lang="en">
                <a:solidFill>
                  <a:schemeClr val="dk1"/>
                </a:solidFill>
              </a:rPr>
            </a:br>
            <a:br>
              <a:rPr lang="en">
                <a:solidFill>
                  <a:schemeClr val="dk1"/>
                </a:solidFill>
              </a:rPr>
            </a:br>
            <a:endParaRPr>
              <a:solidFill>
                <a:schemeClr val="dk1"/>
              </a:solidFill>
            </a:endParaRPr>
          </a:p>
        </p:txBody>
      </p:sp>
      <p:sp>
        <p:nvSpPr>
          <p:cNvPr id="104" name="Google Shape;104;p6"/>
          <p:cNvSpPr txBox="1">
            <a:spLocks noGrp="1"/>
          </p:cNvSpPr>
          <p:nvPr>
            <p:ph type="body" idx="1"/>
          </p:nvPr>
        </p:nvSpPr>
        <p:spPr>
          <a:xfrm>
            <a:off x="311700" y="1725175"/>
            <a:ext cx="8520600" cy="2637647"/>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2400">
                <a:solidFill>
                  <a:schemeClr val="dk1"/>
                </a:solidFill>
              </a:rPr>
              <a:t>The data set provided was downloaded from Chesapeake Bay Program website. </a:t>
            </a:r>
            <a:r>
              <a:rPr lang="en" sz="2400" u="sng">
                <a:solidFill>
                  <a:schemeClr val="dk1"/>
                </a:solidFill>
                <a:hlinkClick r:id="rId3">
                  <a:extLst>
                    <a:ext uri="{A12FA001-AC4F-418D-AE19-62706E023703}">
                      <ahyp:hlinkClr xmlns:ahyp="http://schemas.microsoft.com/office/drawing/2018/hyperlinkcolor" val="tx"/>
                    </a:ext>
                  </a:extLst>
                </a:hlinkClick>
              </a:rPr>
              <a:t>https://www.chesapeakebay.net/what/downloads/cbp_water_quality_database_1984_present</a:t>
            </a:r>
            <a:endParaRPr sz="2400">
              <a:solidFill>
                <a:schemeClr val="dk1"/>
              </a:solidFill>
            </a:endParaRPr>
          </a:p>
          <a:p>
            <a:pPr marL="457200" lvl="0" indent="-342900" algn="l" rtl="0">
              <a:lnSpc>
                <a:spcPct val="115000"/>
              </a:lnSpc>
              <a:spcBef>
                <a:spcPts val="0"/>
              </a:spcBef>
              <a:spcAft>
                <a:spcPts val="0"/>
              </a:spcAft>
              <a:buSzPts val="1800"/>
              <a:buChar char="●"/>
            </a:pPr>
            <a:r>
              <a:rPr lang="en" sz="2400">
                <a:solidFill>
                  <a:schemeClr val="dk1"/>
                </a:solidFill>
              </a:rPr>
              <a:t>Data from 2010 to 2019 include top and bottom measurements</a:t>
            </a:r>
            <a:endParaRPr/>
          </a:p>
          <a:p>
            <a:pPr marL="0" lvl="0" indent="0" algn="l" rtl="0">
              <a:lnSpc>
                <a:spcPct val="115000"/>
              </a:lnSpc>
              <a:spcBef>
                <a:spcPts val="0"/>
              </a:spcBef>
              <a:spcAft>
                <a:spcPts val="1600"/>
              </a:spcAft>
              <a:buSzPts val="1800"/>
              <a:buNone/>
            </a:pPr>
            <a:endParaRPr sz="2400">
              <a:solidFill>
                <a:schemeClr val="dk1"/>
              </a:solidFill>
            </a:endParaRPr>
          </a:p>
        </p:txBody>
      </p:sp>
      <p:sp>
        <p:nvSpPr>
          <p:cNvPr id="105" name="Google Shape;105;p6"/>
          <p:cNvSpPr txBox="1"/>
          <p:nvPr/>
        </p:nvSpPr>
        <p:spPr>
          <a:xfrm>
            <a:off x="7135475" y="218100"/>
            <a:ext cx="1724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990000"/>
                </a:solidFill>
                <a:latin typeface="Arial"/>
                <a:ea typeface="Arial"/>
                <a:cs typeface="Arial"/>
                <a:sym typeface="Arial"/>
              </a:rPr>
              <a:t>Activity A</a:t>
            </a:r>
            <a:endParaRPr sz="2400" b="1" i="0" u="none" strike="noStrike" cap="none">
              <a:solidFill>
                <a:srgbClr val="99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ctrTitle"/>
          </p:nvPr>
        </p:nvSpPr>
        <p:spPr>
          <a:xfrm>
            <a:off x="0" y="0"/>
            <a:ext cx="9144000" cy="709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3200"/>
              <a:t>What affects the amount of DO in water?</a:t>
            </a:r>
            <a:endParaRPr sz="1200" b="1">
              <a:solidFill>
                <a:srgbClr val="FF0000"/>
              </a:solidFill>
            </a:endParaRPr>
          </a:p>
        </p:txBody>
      </p:sp>
      <p:sp>
        <p:nvSpPr>
          <p:cNvPr id="111" name="Google Shape;111;p7"/>
          <p:cNvSpPr txBox="1"/>
          <p:nvPr/>
        </p:nvSpPr>
        <p:spPr>
          <a:xfrm>
            <a:off x="189975" y="897275"/>
            <a:ext cx="2274900" cy="1287900"/>
          </a:xfrm>
          <a:prstGeom prst="rect">
            <a:avLst/>
          </a:prstGeom>
          <a:noFill/>
          <a:ln>
            <a:noFill/>
          </a:ln>
        </p:spPr>
        <p:txBody>
          <a:bodyPr spcFirstLastPara="1" wrap="square" lIns="91425" tIns="91425" rIns="91425" bIns="91425" anchor="t" anchorCtr="0">
            <a:noAutofit/>
          </a:bodyPr>
          <a:lstStyle/>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Temperature</a:t>
            </a:r>
            <a:endParaRPr sz="1800" b="1" i="0" u="none" strike="noStrike" cap="none">
              <a:solidFill>
                <a:srgbClr val="1C4587"/>
              </a:solidFill>
              <a:latin typeface="Arial"/>
              <a:ea typeface="Arial"/>
              <a:cs typeface="Arial"/>
              <a:sym typeface="Arial"/>
            </a:endParaRPr>
          </a:p>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Salinity </a:t>
            </a:r>
            <a:endParaRPr sz="1800" b="1" i="0" u="none" strike="noStrike" cap="none">
              <a:solidFill>
                <a:srgbClr val="1C4587"/>
              </a:solidFill>
              <a:latin typeface="Arial"/>
              <a:ea typeface="Arial"/>
              <a:cs typeface="Arial"/>
              <a:sym typeface="Arial"/>
            </a:endParaRPr>
          </a:p>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Diffusion</a:t>
            </a:r>
            <a:endParaRPr sz="1800" b="1" i="0" u="none" strike="noStrike" cap="none">
              <a:solidFill>
                <a:srgbClr val="1C4587"/>
              </a:solidFill>
              <a:latin typeface="Arial"/>
              <a:ea typeface="Arial"/>
              <a:cs typeface="Arial"/>
              <a:sym typeface="Arial"/>
            </a:endParaRPr>
          </a:p>
        </p:txBody>
      </p:sp>
      <p:pic>
        <p:nvPicPr>
          <p:cNvPr id="112" name="Google Shape;112;p7"/>
          <p:cNvPicPr preferRelativeResize="0"/>
          <p:nvPr/>
        </p:nvPicPr>
        <p:blipFill rotWithShape="1">
          <a:blip r:embed="rId3">
            <a:alphaModFix/>
          </a:blip>
          <a:srcRect/>
          <a:stretch/>
        </p:blipFill>
        <p:spPr>
          <a:xfrm>
            <a:off x="6155700" y="844990"/>
            <a:ext cx="595500" cy="523650"/>
          </a:xfrm>
          <a:prstGeom prst="rect">
            <a:avLst/>
          </a:prstGeom>
          <a:noFill/>
          <a:ln>
            <a:noFill/>
          </a:ln>
        </p:spPr>
      </p:pic>
      <p:sp>
        <p:nvSpPr>
          <p:cNvPr id="113" name="Google Shape;113;p7"/>
          <p:cNvSpPr txBox="1"/>
          <p:nvPr/>
        </p:nvSpPr>
        <p:spPr>
          <a:xfrm>
            <a:off x="6751200" y="897275"/>
            <a:ext cx="774600" cy="64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ial"/>
                <a:ea typeface="Arial"/>
                <a:cs typeface="Arial"/>
                <a:sym typeface="Arial"/>
              </a:rPr>
              <a:t>= O</a:t>
            </a:r>
            <a:r>
              <a:rPr lang="en" sz="1700" b="0" i="0" u="none" strike="noStrike" cap="none" baseline="-25000">
                <a:solidFill>
                  <a:srgbClr val="000000"/>
                </a:solidFill>
                <a:latin typeface="Arial"/>
                <a:ea typeface="Arial"/>
                <a:cs typeface="Arial"/>
                <a:sym typeface="Arial"/>
              </a:rPr>
              <a:t>2</a:t>
            </a:r>
            <a:endParaRPr sz="1700" b="0" i="0" u="none" strike="noStrike" cap="none" baseline="-25000">
              <a:solidFill>
                <a:srgbClr val="000000"/>
              </a:solidFill>
              <a:latin typeface="Arial"/>
              <a:ea typeface="Arial"/>
              <a:cs typeface="Arial"/>
              <a:sym typeface="Arial"/>
            </a:endParaRPr>
          </a:p>
        </p:txBody>
      </p:sp>
      <p:sp>
        <p:nvSpPr>
          <p:cNvPr id="114" name="Google Shape;114;p7"/>
          <p:cNvSpPr txBox="1"/>
          <p:nvPr/>
        </p:nvSpPr>
        <p:spPr>
          <a:xfrm>
            <a:off x="2067237" y="897275"/>
            <a:ext cx="3420600" cy="1224300"/>
          </a:xfrm>
          <a:prstGeom prst="rect">
            <a:avLst/>
          </a:prstGeom>
          <a:noFill/>
          <a:ln>
            <a:noFill/>
          </a:ln>
        </p:spPr>
        <p:txBody>
          <a:bodyPr spcFirstLastPara="1" wrap="square" lIns="91425" tIns="91425" rIns="91425" bIns="91425" anchor="t" anchorCtr="0">
            <a:noAutofit/>
          </a:bodyPr>
          <a:lstStyle/>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Mixing (wind, waves)</a:t>
            </a:r>
            <a:endParaRPr sz="1800" b="1" i="0" u="none" strike="noStrike" cap="none">
              <a:solidFill>
                <a:srgbClr val="1C4587"/>
              </a:solidFill>
              <a:latin typeface="Arial"/>
              <a:ea typeface="Arial"/>
              <a:cs typeface="Arial"/>
              <a:sym typeface="Arial"/>
            </a:endParaRPr>
          </a:p>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Photosynthesis </a:t>
            </a:r>
            <a:endParaRPr sz="1800" b="1" i="0" u="none" strike="noStrike" cap="none">
              <a:solidFill>
                <a:srgbClr val="1C4587"/>
              </a:solidFill>
              <a:latin typeface="Arial"/>
              <a:ea typeface="Arial"/>
              <a:cs typeface="Arial"/>
              <a:sym typeface="Arial"/>
            </a:endParaRPr>
          </a:p>
          <a:p>
            <a:pPr marL="228600" marR="0" lvl="0" indent="-228600" algn="l" rtl="0">
              <a:lnSpc>
                <a:spcPct val="115000"/>
              </a:lnSpc>
              <a:spcBef>
                <a:spcPts val="0"/>
              </a:spcBef>
              <a:spcAft>
                <a:spcPts val="0"/>
              </a:spcAft>
              <a:buClr>
                <a:srgbClr val="1C4587"/>
              </a:buClr>
              <a:buSzPts val="1800"/>
              <a:buFont typeface="Arial"/>
              <a:buChar char="●"/>
            </a:pPr>
            <a:r>
              <a:rPr lang="en" sz="1800" b="1" i="0" u="none" strike="noStrike" cap="none">
                <a:solidFill>
                  <a:srgbClr val="1C4587"/>
                </a:solidFill>
                <a:latin typeface="Arial"/>
                <a:ea typeface="Arial"/>
                <a:cs typeface="Arial"/>
                <a:sym typeface="Arial"/>
              </a:rPr>
              <a:t>Respiration/decomposition</a:t>
            </a:r>
            <a:endParaRPr sz="1400" b="1" i="0" u="none" strike="noStrike" cap="none">
              <a:solidFill>
                <a:srgbClr val="1C4587"/>
              </a:solidFill>
              <a:latin typeface="Arial"/>
              <a:ea typeface="Arial"/>
              <a:cs typeface="Arial"/>
              <a:sym typeface="Arial"/>
            </a:endParaRPr>
          </a:p>
        </p:txBody>
      </p:sp>
      <p:pic>
        <p:nvPicPr>
          <p:cNvPr id="115" name="Google Shape;115;p7"/>
          <p:cNvPicPr preferRelativeResize="0"/>
          <p:nvPr/>
        </p:nvPicPr>
        <p:blipFill rotWithShape="1">
          <a:blip r:embed="rId4">
            <a:alphaModFix/>
          </a:blip>
          <a:srcRect/>
          <a:stretch/>
        </p:blipFill>
        <p:spPr>
          <a:xfrm>
            <a:off x="514625" y="2185125"/>
            <a:ext cx="3593975" cy="2772225"/>
          </a:xfrm>
          <a:prstGeom prst="rect">
            <a:avLst/>
          </a:prstGeom>
          <a:noFill/>
          <a:ln>
            <a:noFill/>
          </a:ln>
        </p:spPr>
      </p:pic>
      <p:pic>
        <p:nvPicPr>
          <p:cNvPr id="116" name="Google Shape;116;p7"/>
          <p:cNvPicPr preferRelativeResize="0"/>
          <p:nvPr/>
        </p:nvPicPr>
        <p:blipFill rotWithShape="1">
          <a:blip r:embed="rId5">
            <a:alphaModFix/>
          </a:blip>
          <a:srcRect/>
          <a:stretch/>
        </p:blipFill>
        <p:spPr>
          <a:xfrm>
            <a:off x="5487837" y="1693175"/>
            <a:ext cx="3351364" cy="29624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8"/>
          <p:cNvPicPr preferRelativeResize="0"/>
          <p:nvPr/>
        </p:nvPicPr>
        <p:blipFill rotWithShape="1">
          <a:blip r:embed="rId3">
            <a:alphaModFix/>
          </a:blip>
          <a:srcRect l="27225" t="3696" b="47914"/>
          <a:stretch/>
        </p:blipFill>
        <p:spPr>
          <a:xfrm>
            <a:off x="227825" y="2290647"/>
            <a:ext cx="5940774" cy="2540449"/>
          </a:xfrm>
          <a:prstGeom prst="rect">
            <a:avLst/>
          </a:prstGeom>
          <a:noFill/>
          <a:ln>
            <a:noFill/>
          </a:ln>
        </p:spPr>
      </p:pic>
      <p:sp>
        <p:nvSpPr>
          <p:cNvPr id="122" name="Google Shape;122;p8"/>
          <p:cNvSpPr txBox="1">
            <a:spLocks noGrp="1"/>
          </p:cNvSpPr>
          <p:nvPr>
            <p:ph type="ctrTitle"/>
          </p:nvPr>
        </p:nvSpPr>
        <p:spPr>
          <a:xfrm>
            <a:off x="227825" y="93175"/>
            <a:ext cx="8520600" cy="949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900">
                <a:solidFill>
                  <a:schemeClr val="dk1"/>
                </a:solidFill>
              </a:rPr>
              <a:t>What explains different concentrations of DO in </a:t>
            </a:r>
            <a:endParaRPr sz="2900">
              <a:solidFill>
                <a:schemeClr val="dk1"/>
              </a:solidFill>
            </a:endParaRPr>
          </a:p>
          <a:p>
            <a:pPr marL="0" lvl="0" indent="0" algn="ctr" rtl="0">
              <a:lnSpc>
                <a:spcPct val="100000"/>
              </a:lnSpc>
              <a:spcBef>
                <a:spcPts val="0"/>
              </a:spcBef>
              <a:spcAft>
                <a:spcPts val="0"/>
              </a:spcAft>
              <a:buSzPts val="5200"/>
              <a:buNone/>
            </a:pPr>
            <a:r>
              <a:rPr lang="en" sz="2900">
                <a:solidFill>
                  <a:schemeClr val="dk1"/>
                </a:solidFill>
              </a:rPr>
              <a:t>the surface and in the bottom water?</a:t>
            </a:r>
            <a:endParaRPr sz="2900">
              <a:solidFill>
                <a:schemeClr val="dk1"/>
              </a:solidFill>
            </a:endParaRPr>
          </a:p>
        </p:txBody>
      </p:sp>
      <p:sp>
        <p:nvSpPr>
          <p:cNvPr id="123" name="Google Shape;123;p8"/>
          <p:cNvSpPr txBox="1"/>
          <p:nvPr/>
        </p:nvSpPr>
        <p:spPr>
          <a:xfrm>
            <a:off x="145350" y="843894"/>
            <a:ext cx="6162000" cy="1499189"/>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400"/>
              <a:buFont typeface="Arial"/>
              <a:buNone/>
            </a:pPr>
            <a:r>
              <a:rPr lang="en" sz="1400" b="1" i="0" u="none" strike="noStrike" cap="none">
                <a:solidFill>
                  <a:schemeClr val="dk1"/>
                </a:solidFill>
                <a:latin typeface="Arial"/>
                <a:ea typeface="Arial"/>
                <a:cs typeface="Arial"/>
                <a:sym typeface="Arial"/>
              </a:rPr>
              <a:t>Surface water contains:</a:t>
            </a:r>
            <a:endParaRPr sz="1400" b="1" i="0" u="none" strike="noStrike" cap="none">
              <a:solidFill>
                <a:schemeClr val="dk1"/>
              </a:solidFill>
              <a:latin typeface="Arial"/>
              <a:ea typeface="Arial"/>
              <a:cs typeface="Arial"/>
              <a:sym typeface="Arial"/>
            </a:endParaRPr>
          </a:p>
          <a:p>
            <a:pPr marL="285750" marR="0" lvl="0" indent="-203200" algn="l" rtl="0">
              <a:lnSpc>
                <a:spcPct val="115000"/>
              </a:lnSpc>
              <a:spcBef>
                <a:spcPts val="0"/>
              </a:spcBef>
              <a:spcAft>
                <a:spcPts val="0"/>
              </a:spcAft>
              <a:buClr>
                <a:srgbClr val="000000"/>
              </a:buClr>
              <a:buSzPts val="1400"/>
              <a:buFont typeface="Arial"/>
              <a:buChar char="●"/>
            </a:pPr>
            <a:r>
              <a:rPr lang="en" sz="1400" b="0" i="0" u="none" strike="noStrike" cap="none">
                <a:solidFill>
                  <a:schemeClr val="dk1"/>
                </a:solidFill>
                <a:latin typeface="Arial"/>
                <a:ea typeface="Arial"/>
                <a:cs typeface="Arial"/>
                <a:sym typeface="Arial"/>
              </a:rPr>
              <a:t>phytoplankton who need sun to photosynthesize, adding O</a:t>
            </a:r>
            <a:r>
              <a:rPr lang="en" sz="1400" b="0" i="0" u="none" strike="noStrike" cap="none" baseline="-25000">
                <a:solidFill>
                  <a:schemeClr val="dk1"/>
                </a:solidFill>
                <a:latin typeface="Arial"/>
                <a:ea typeface="Arial"/>
                <a:cs typeface="Arial"/>
                <a:sym typeface="Arial"/>
              </a:rPr>
              <a:t>2</a:t>
            </a:r>
            <a:r>
              <a:rPr lang="en"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(CO</a:t>
            </a:r>
            <a:r>
              <a:rPr lang="en" sz="1400" b="0" i="0" u="none" strike="noStrike" cap="none" baseline="-25000">
                <a:solidFill>
                  <a:schemeClr val="dk1"/>
                </a:solidFill>
                <a:latin typeface="Arial"/>
                <a:ea typeface="Arial"/>
                <a:cs typeface="Arial"/>
                <a:sym typeface="Arial"/>
              </a:rPr>
              <a:t>2</a:t>
            </a:r>
            <a:r>
              <a:rPr lang="en" sz="1400" b="0" i="0" u="none" strike="noStrike" cap="none">
                <a:solidFill>
                  <a:schemeClr val="dk1"/>
                </a:solidFill>
                <a:latin typeface="Arial"/>
                <a:ea typeface="Arial"/>
                <a:cs typeface="Arial"/>
                <a:sym typeface="Arial"/>
              </a:rPr>
              <a:t> + H</a:t>
            </a:r>
            <a:r>
              <a:rPr lang="en" sz="1400" b="0" i="0" u="none" strike="noStrike" cap="none" baseline="-25000">
                <a:solidFill>
                  <a:schemeClr val="dk1"/>
                </a:solidFill>
                <a:latin typeface="Arial"/>
                <a:ea typeface="Arial"/>
                <a:cs typeface="Arial"/>
                <a:sym typeface="Arial"/>
              </a:rPr>
              <a:t>2</a:t>
            </a:r>
            <a:r>
              <a:rPr lang="en" sz="1400" b="0" i="0" u="none" strike="noStrike" cap="none">
                <a:solidFill>
                  <a:schemeClr val="dk1"/>
                </a:solidFill>
                <a:latin typeface="Arial"/>
                <a:ea typeface="Arial"/>
                <a:cs typeface="Arial"/>
                <a:sym typeface="Arial"/>
              </a:rPr>
              <a:t>O → glucose + O</a:t>
            </a:r>
            <a:r>
              <a:rPr lang="en" sz="1400" b="0" i="0" u="none" strike="noStrike" cap="none" baseline="-25000">
                <a:solidFill>
                  <a:schemeClr val="dk1"/>
                </a:solidFill>
                <a:latin typeface="Arial"/>
                <a:ea typeface="Arial"/>
                <a:cs typeface="Arial"/>
                <a:sym typeface="Arial"/>
              </a:rPr>
              <a:t>2</a:t>
            </a:r>
            <a:r>
              <a:rPr lang="e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285750" marR="0" lvl="0" indent="-203200" algn="l" rtl="0">
              <a:lnSpc>
                <a:spcPct val="115000"/>
              </a:lnSpc>
              <a:spcBef>
                <a:spcPts val="0"/>
              </a:spcBef>
              <a:spcAft>
                <a:spcPts val="0"/>
              </a:spcAft>
              <a:buClr>
                <a:srgbClr val="000000"/>
              </a:buClr>
              <a:buSzPts val="1400"/>
              <a:buFont typeface="Arial"/>
              <a:buChar char="●"/>
            </a:pPr>
            <a:r>
              <a:rPr lang="en" sz="1400" b="0" i="0" u="none" strike="noStrike" cap="none">
                <a:solidFill>
                  <a:schemeClr val="dk1"/>
                </a:solidFill>
                <a:latin typeface="Arial"/>
                <a:ea typeface="Arial"/>
                <a:cs typeface="Arial"/>
                <a:sym typeface="Arial"/>
              </a:rPr>
              <a:t>mobile consumers (fish, zooplankton) who feed on phytoplankton and other surface organisms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124" name="Google Shape;124;p8"/>
          <p:cNvPicPr preferRelativeResize="0"/>
          <p:nvPr/>
        </p:nvPicPr>
        <p:blipFill rotWithShape="1">
          <a:blip r:embed="rId4">
            <a:alphaModFix/>
          </a:blip>
          <a:srcRect/>
          <a:stretch/>
        </p:blipFill>
        <p:spPr>
          <a:xfrm>
            <a:off x="6500505" y="1042670"/>
            <a:ext cx="2281725" cy="1499190"/>
          </a:xfrm>
          <a:prstGeom prst="rect">
            <a:avLst/>
          </a:prstGeom>
          <a:noFill/>
          <a:ln>
            <a:noFill/>
          </a:ln>
        </p:spPr>
      </p:pic>
      <p:pic>
        <p:nvPicPr>
          <p:cNvPr id="125" name="Google Shape;125;p8"/>
          <p:cNvPicPr preferRelativeResize="0"/>
          <p:nvPr/>
        </p:nvPicPr>
        <p:blipFill rotWithShape="1">
          <a:blip r:embed="rId5">
            <a:alphaModFix/>
          </a:blip>
          <a:srcRect/>
          <a:stretch/>
        </p:blipFill>
        <p:spPr>
          <a:xfrm>
            <a:off x="6517406" y="3071973"/>
            <a:ext cx="2247924" cy="1685979"/>
          </a:xfrm>
          <a:prstGeom prst="rect">
            <a:avLst/>
          </a:prstGeom>
          <a:noFill/>
          <a:ln>
            <a:noFill/>
          </a:ln>
        </p:spPr>
      </p:pic>
      <p:sp>
        <p:nvSpPr>
          <p:cNvPr id="126" name="Google Shape;126;p8"/>
          <p:cNvSpPr txBox="1"/>
          <p:nvPr/>
        </p:nvSpPr>
        <p:spPr>
          <a:xfrm>
            <a:off x="6962618" y="2466288"/>
            <a:ext cx="1357500" cy="37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Phytoplankton</a:t>
            </a:r>
            <a:endParaRPr sz="800" b="0" i="0" u="none" strike="noStrike" cap="none">
              <a:solidFill>
                <a:srgbClr val="000000"/>
              </a:solidFill>
              <a:latin typeface="Arial"/>
              <a:ea typeface="Arial"/>
              <a:cs typeface="Arial"/>
              <a:sym typeface="Arial"/>
            </a:endParaRPr>
          </a:p>
        </p:txBody>
      </p:sp>
      <p:sp>
        <p:nvSpPr>
          <p:cNvPr id="127" name="Google Shape;127;p8"/>
          <p:cNvSpPr txBox="1"/>
          <p:nvPr/>
        </p:nvSpPr>
        <p:spPr>
          <a:xfrm>
            <a:off x="6962618" y="4693200"/>
            <a:ext cx="1357500" cy="37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Zooplankton</a:t>
            </a:r>
            <a:endParaRPr sz="800" b="0" i="0" u="none" strike="noStrike" cap="none">
              <a:solidFill>
                <a:srgbClr val="000000"/>
              </a:solidFill>
              <a:latin typeface="Arial"/>
              <a:ea typeface="Arial"/>
              <a:cs typeface="Arial"/>
              <a:sym typeface="Arial"/>
            </a:endParaRPr>
          </a:p>
        </p:txBody>
      </p:sp>
      <p:sp>
        <p:nvSpPr>
          <p:cNvPr id="128" name="Google Shape;128;p8"/>
          <p:cNvSpPr/>
          <p:nvPr/>
        </p:nvSpPr>
        <p:spPr>
          <a:xfrm>
            <a:off x="191445" y="4874608"/>
            <a:ext cx="671265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Adapted from: https://en.wikipedia.org/wiki/Benthos#/media/File:Scheme_eutrophication-en.svg</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p:nvPr/>
        </p:nvSpPr>
        <p:spPr>
          <a:xfrm>
            <a:off x="227825" y="862112"/>
            <a:ext cx="846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Bottom waters contain:</a:t>
            </a:r>
            <a:endParaRPr sz="1400" b="1" i="0" u="none" strike="noStrike" cap="none">
              <a:solidFill>
                <a:srgbClr val="000000"/>
              </a:solidFill>
              <a:latin typeface="Arial"/>
              <a:ea typeface="Arial"/>
              <a:cs typeface="Arial"/>
              <a:sym typeface="Arial"/>
            </a:endParaRPr>
          </a:p>
          <a:p>
            <a:pPr marL="285750" marR="0" lvl="0" indent="-2032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Sinking organic matter (“flux”) -- land runoff, dead organisms, feces, etc...</a:t>
            </a:r>
            <a:endParaRPr sz="1400" b="0" i="0" u="none" strike="noStrike" cap="none">
              <a:solidFill>
                <a:srgbClr val="000000"/>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Filter feeders -- clams and oysters (bivalves)</a:t>
            </a:r>
            <a:endParaRPr sz="1400" b="0" i="0" u="none" strike="noStrike" cap="none">
              <a:solidFill>
                <a:srgbClr val="000000"/>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Decomposers -- bacteria, snails and worms</a:t>
            </a:r>
            <a:endParaRPr sz="1400" b="0" i="0" u="none" strike="noStrike" cap="none">
              <a:solidFill>
                <a:srgbClr val="000000"/>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Scavengers -- shrimp, crabs, and lobster (crustaceans)</a:t>
            </a:r>
            <a:endParaRPr sz="1400" b="0" i="0" u="none" strike="noStrike" cap="none">
              <a:solidFill>
                <a:srgbClr val="000000"/>
              </a:solidFill>
              <a:latin typeface="Arial"/>
              <a:ea typeface="Arial"/>
              <a:cs typeface="Arial"/>
              <a:sym typeface="Arial"/>
            </a:endParaRPr>
          </a:p>
          <a:p>
            <a:pPr marL="285750" marR="0" lvl="0" indent="-2032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Bottom fish -- toadfish, flounder, and stargazers</a:t>
            </a:r>
            <a:endParaRPr sz="1400" b="0" i="0" u="none" strike="noStrike" cap="none">
              <a:solidFill>
                <a:srgbClr val="000000"/>
              </a:solidFill>
              <a:latin typeface="Arial"/>
              <a:ea typeface="Arial"/>
              <a:cs typeface="Arial"/>
              <a:sym typeface="Arial"/>
            </a:endParaRPr>
          </a:p>
        </p:txBody>
      </p:sp>
      <p:sp>
        <p:nvSpPr>
          <p:cNvPr id="134" name="Google Shape;134;p9"/>
          <p:cNvSpPr txBox="1"/>
          <p:nvPr/>
        </p:nvSpPr>
        <p:spPr>
          <a:xfrm>
            <a:off x="6144000" y="3032750"/>
            <a:ext cx="3000000" cy="116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ALL </a:t>
            </a:r>
            <a:r>
              <a:rPr lang="en" sz="1600" b="1" i="0" u="none" strike="noStrike" cap="none">
                <a:solidFill>
                  <a:schemeClr val="dk1"/>
                </a:solidFill>
                <a:latin typeface="Arial"/>
                <a:ea typeface="Arial"/>
                <a:cs typeface="Arial"/>
                <a:sym typeface="Arial"/>
              </a:rPr>
              <a:t>consuming</a:t>
            </a:r>
            <a:r>
              <a:rPr lang="en" sz="1600" b="0" i="0" u="none" strike="noStrike" cap="none">
                <a:solidFill>
                  <a:schemeClr val="dk1"/>
                </a:solidFill>
                <a:latin typeface="Arial"/>
                <a:ea typeface="Arial"/>
                <a:cs typeface="Arial"/>
                <a:sym typeface="Arial"/>
              </a:rPr>
              <a:t> O</a:t>
            </a:r>
            <a:r>
              <a:rPr lang="en" sz="1600" b="0" i="0" u="none" strike="noStrike" cap="none" baseline="-25000">
                <a:solidFill>
                  <a:schemeClr val="dk1"/>
                </a:solidFill>
                <a:latin typeface="Arial"/>
                <a:ea typeface="Arial"/>
                <a:cs typeface="Arial"/>
                <a:sym typeface="Arial"/>
              </a:rPr>
              <a:t>2</a:t>
            </a:r>
            <a:r>
              <a:rPr lang="en" sz="1600" b="0" i="0" u="none" strike="noStrike" cap="none">
                <a:solidFill>
                  <a:schemeClr val="dk1"/>
                </a:solidFill>
                <a:latin typeface="Arial"/>
                <a:ea typeface="Arial"/>
                <a:cs typeface="Arial"/>
                <a:sym typeface="Arial"/>
              </a:rPr>
              <a:t> in respiration of organic matter:</a:t>
            </a:r>
            <a:endParaRPr sz="1600" b="0" i="0" u="none" strike="noStrike" cap="none">
              <a:solidFill>
                <a:schemeClr val="dk1"/>
              </a:solidFill>
              <a:latin typeface="Arial"/>
              <a:ea typeface="Arial"/>
              <a:cs typeface="Arial"/>
              <a:sym typeface="Arial"/>
            </a:endParaRPr>
          </a:p>
          <a:p>
            <a:pPr marL="285750" marR="0" lvl="0" indent="0" algn="l" rtl="0">
              <a:lnSpc>
                <a:spcPct val="115000"/>
              </a:lnSpc>
              <a:spcBef>
                <a:spcPts val="1000"/>
              </a:spcBef>
              <a:spcAft>
                <a:spcPts val="0"/>
              </a:spcAft>
              <a:buClr>
                <a:srgbClr val="000000"/>
              </a:buClr>
              <a:buSzPts val="1600"/>
              <a:buFont typeface="Arial"/>
              <a:buNone/>
            </a:pPr>
            <a:r>
              <a:rPr lang="en" sz="1600" b="0" i="0" u="none" strike="noStrike" cap="none">
                <a:solidFill>
                  <a:schemeClr val="dk1"/>
                </a:solidFill>
                <a:latin typeface="Arial"/>
                <a:ea typeface="Arial"/>
                <a:cs typeface="Arial"/>
                <a:sym typeface="Arial"/>
              </a:rPr>
              <a:t>glucose + O</a:t>
            </a:r>
            <a:r>
              <a:rPr lang="en" sz="1600" b="0" i="0" u="none" strike="noStrike" cap="none" baseline="-25000">
                <a:solidFill>
                  <a:schemeClr val="dk1"/>
                </a:solidFill>
                <a:latin typeface="Arial"/>
                <a:ea typeface="Arial"/>
                <a:cs typeface="Arial"/>
                <a:sym typeface="Arial"/>
              </a:rPr>
              <a:t>2</a:t>
            </a:r>
            <a:r>
              <a:rPr lang="en" sz="1600" b="0" i="0" u="none" strike="noStrike" cap="none">
                <a:solidFill>
                  <a:schemeClr val="dk1"/>
                </a:solidFill>
                <a:latin typeface="Arial"/>
                <a:ea typeface="Arial"/>
                <a:cs typeface="Arial"/>
                <a:sym typeface="Arial"/>
              </a:rPr>
              <a:t> → CO</a:t>
            </a:r>
            <a:r>
              <a:rPr lang="en" sz="1600" b="0" i="0" u="none" strike="noStrike" cap="none" baseline="-25000">
                <a:solidFill>
                  <a:schemeClr val="dk1"/>
                </a:solidFill>
                <a:latin typeface="Arial"/>
                <a:ea typeface="Arial"/>
                <a:cs typeface="Arial"/>
                <a:sym typeface="Arial"/>
              </a:rPr>
              <a:t>2</a:t>
            </a:r>
            <a:r>
              <a:rPr lang="en" sz="1600" b="0" i="0" u="none" strike="noStrike" cap="none">
                <a:solidFill>
                  <a:schemeClr val="dk1"/>
                </a:solidFill>
                <a:latin typeface="Arial"/>
                <a:ea typeface="Arial"/>
                <a:cs typeface="Arial"/>
                <a:sym typeface="Arial"/>
              </a:rPr>
              <a:t> + H</a:t>
            </a:r>
            <a:r>
              <a:rPr lang="en" sz="1600" b="0" i="0" u="none" strike="noStrike" cap="none" baseline="-25000">
                <a:solidFill>
                  <a:schemeClr val="dk1"/>
                </a:solidFill>
                <a:latin typeface="Arial"/>
                <a:ea typeface="Arial"/>
                <a:cs typeface="Arial"/>
                <a:sym typeface="Arial"/>
              </a:rPr>
              <a:t>2</a:t>
            </a:r>
            <a:r>
              <a:rPr lang="en" sz="1600" b="0" i="0" u="none" strike="noStrike" cap="none">
                <a:solidFill>
                  <a:schemeClr val="dk1"/>
                </a:solidFill>
                <a:latin typeface="Arial"/>
                <a:ea typeface="Arial"/>
                <a:cs typeface="Arial"/>
                <a:sym typeface="Arial"/>
              </a:rPr>
              <a:t>O</a:t>
            </a:r>
            <a:endParaRPr sz="1600" b="0" i="0" u="none" strike="noStrike" cap="none">
              <a:solidFill>
                <a:schemeClr val="dk1"/>
              </a:solidFill>
              <a:latin typeface="Arial"/>
              <a:ea typeface="Arial"/>
              <a:cs typeface="Arial"/>
              <a:sym typeface="Arial"/>
            </a:endParaRPr>
          </a:p>
        </p:txBody>
      </p:sp>
      <p:sp>
        <p:nvSpPr>
          <p:cNvPr id="135" name="Google Shape;135;p9"/>
          <p:cNvSpPr txBox="1">
            <a:spLocks noGrp="1"/>
          </p:cNvSpPr>
          <p:nvPr>
            <p:ph type="ctrTitle"/>
          </p:nvPr>
        </p:nvSpPr>
        <p:spPr>
          <a:xfrm>
            <a:off x="237228" y="76474"/>
            <a:ext cx="8520600" cy="949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 sz="2900"/>
              <a:t>What explains different levels of DO in </a:t>
            </a:r>
            <a:endParaRPr sz="2900"/>
          </a:p>
          <a:p>
            <a:pPr marL="0" lvl="0" indent="0" algn="ctr" rtl="0">
              <a:lnSpc>
                <a:spcPct val="100000"/>
              </a:lnSpc>
              <a:spcBef>
                <a:spcPts val="0"/>
              </a:spcBef>
              <a:spcAft>
                <a:spcPts val="0"/>
              </a:spcAft>
              <a:buSzPts val="5200"/>
              <a:buNone/>
            </a:pPr>
            <a:r>
              <a:rPr lang="en" sz="2900"/>
              <a:t>the surface and in the bottom water?</a:t>
            </a:r>
            <a:endParaRPr sz="2900"/>
          </a:p>
        </p:txBody>
      </p:sp>
      <p:sp>
        <p:nvSpPr>
          <p:cNvPr id="136" name="Google Shape;136;p9"/>
          <p:cNvSpPr/>
          <p:nvPr/>
        </p:nvSpPr>
        <p:spPr>
          <a:xfrm>
            <a:off x="237228" y="4823626"/>
            <a:ext cx="705642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1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Modified from:  https://en.wikipedia.org/wiki/Benthos#/media/File:Scheme_eutrophication-en.svg</a:t>
            </a:r>
            <a:endParaRPr sz="1100" b="0" i="0" u="none" strike="noStrike" cap="none">
              <a:solidFill>
                <a:srgbClr val="000000"/>
              </a:solidFill>
              <a:latin typeface="Arial"/>
              <a:ea typeface="Arial"/>
              <a:cs typeface="Arial"/>
              <a:sym typeface="Arial"/>
            </a:endParaRPr>
          </a:p>
        </p:txBody>
      </p:sp>
      <p:grpSp>
        <p:nvGrpSpPr>
          <p:cNvPr id="137" name="Google Shape;137;p9"/>
          <p:cNvGrpSpPr/>
          <p:nvPr/>
        </p:nvGrpSpPr>
        <p:grpSpPr>
          <a:xfrm>
            <a:off x="227825" y="2393599"/>
            <a:ext cx="5878300" cy="2380225"/>
            <a:chOff x="227825" y="2393599"/>
            <a:chExt cx="5878300" cy="2380225"/>
          </a:xfrm>
        </p:grpSpPr>
        <p:grpSp>
          <p:nvGrpSpPr>
            <p:cNvPr id="138" name="Google Shape;138;p9"/>
            <p:cNvGrpSpPr/>
            <p:nvPr/>
          </p:nvGrpSpPr>
          <p:grpSpPr>
            <a:xfrm>
              <a:off x="227825" y="2393599"/>
              <a:ext cx="5878300" cy="2380225"/>
              <a:chOff x="227825" y="1865024"/>
              <a:chExt cx="5878300" cy="2380225"/>
            </a:xfrm>
          </p:grpSpPr>
          <p:pic>
            <p:nvPicPr>
              <p:cNvPr id="139" name="Google Shape;139;p9"/>
              <p:cNvPicPr preferRelativeResize="0"/>
              <p:nvPr/>
            </p:nvPicPr>
            <p:blipFill rotWithShape="1">
              <a:blip r:embed="rId4">
                <a:alphaModFix/>
              </a:blip>
              <a:srcRect l="7653" t="44982" r="16264" b="7116"/>
              <a:stretch/>
            </p:blipFill>
            <p:spPr>
              <a:xfrm>
                <a:off x="227825" y="1865025"/>
                <a:ext cx="5878300" cy="2380224"/>
              </a:xfrm>
              <a:prstGeom prst="rect">
                <a:avLst/>
              </a:prstGeom>
              <a:noFill/>
              <a:ln>
                <a:noFill/>
              </a:ln>
            </p:spPr>
          </p:pic>
          <p:pic>
            <p:nvPicPr>
              <p:cNvPr id="140" name="Google Shape;140;p9"/>
              <p:cNvPicPr preferRelativeResize="0"/>
              <p:nvPr/>
            </p:nvPicPr>
            <p:blipFill rotWithShape="1">
              <a:blip r:embed="rId4">
                <a:alphaModFix/>
              </a:blip>
              <a:srcRect l="8875" t="50000" r="83199" b="38624"/>
              <a:stretch/>
            </p:blipFill>
            <p:spPr>
              <a:xfrm>
                <a:off x="227825" y="1865024"/>
                <a:ext cx="612326" cy="565225"/>
              </a:xfrm>
              <a:prstGeom prst="rect">
                <a:avLst/>
              </a:prstGeom>
              <a:noFill/>
              <a:ln>
                <a:noFill/>
              </a:ln>
            </p:spPr>
          </p:pic>
          <p:pic>
            <p:nvPicPr>
              <p:cNvPr id="141" name="Google Shape;141;p9"/>
              <p:cNvPicPr preferRelativeResize="0"/>
              <p:nvPr/>
            </p:nvPicPr>
            <p:blipFill rotWithShape="1">
              <a:blip r:embed="rId4">
                <a:alphaModFix/>
              </a:blip>
              <a:srcRect l="62028" t="51138" r="29070" b="38245"/>
              <a:stretch/>
            </p:blipFill>
            <p:spPr>
              <a:xfrm>
                <a:off x="3370800" y="2176100"/>
                <a:ext cx="687675" cy="527524"/>
              </a:xfrm>
              <a:prstGeom prst="rect">
                <a:avLst/>
              </a:prstGeom>
              <a:noFill/>
              <a:ln>
                <a:noFill/>
              </a:ln>
            </p:spPr>
          </p:pic>
          <p:pic>
            <p:nvPicPr>
              <p:cNvPr id="142" name="Google Shape;142;p9"/>
              <p:cNvPicPr preferRelativeResize="0"/>
              <p:nvPr/>
            </p:nvPicPr>
            <p:blipFill rotWithShape="1">
              <a:blip r:embed="rId4">
                <a:alphaModFix/>
              </a:blip>
              <a:srcRect l="62028" t="51138" r="32028" b="38245"/>
              <a:stretch/>
            </p:blipFill>
            <p:spPr>
              <a:xfrm>
                <a:off x="4052125" y="2176100"/>
                <a:ext cx="373825" cy="527524"/>
              </a:xfrm>
              <a:prstGeom prst="rect">
                <a:avLst/>
              </a:prstGeom>
              <a:noFill/>
              <a:ln>
                <a:noFill/>
              </a:ln>
            </p:spPr>
          </p:pic>
          <p:pic>
            <p:nvPicPr>
              <p:cNvPr id="143" name="Google Shape;143;p9"/>
              <p:cNvPicPr preferRelativeResize="0"/>
              <p:nvPr/>
            </p:nvPicPr>
            <p:blipFill rotWithShape="1">
              <a:blip r:embed="rId4">
                <a:alphaModFix/>
              </a:blip>
              <a:srcRect l="56421" t="70629" r="36649" b="5824"/>
              <a:stretch/>
            </p:blipFill>
            <p:spPr>
              <a:xfrm>
                <a:off x="4514850" y="3278824"/>
                <a:ext cx="609600" cy="901852"/>
              </a:xfrm>
              <a:prstGeom prst="rect">
                <a:avLst/>
              </a:prstGeom>
              <a:noFill/>
              <a:ln>
                <a:noFill/>
              </a:ln>
            </p:spPr>
          </p:pic>
          <p:pic>
            <p:nvPicPr>
              <p:cNvPr id="144" name="Google Shape;144;p9"/>
              <p:cNvPicPr preferRelativeResize="0"/>
              <p:nvPr/>
            </p:nvPicPr>
            <p:blipFill rotWithShape="1">
              <a:blip r:embed="rId4">
                <a:alphaModFix/>
              </a:blip>
              <a:srcRect l="56156" t="70630" r="36650" b="10557"/>
              <a:stretch/>
            </p:blipFill>
            <p:spPr>
              <a:xfrm rot="1059037">
                <a:off x="4946698" y="3466648"/>
                <a:ext cx="914781" cy="655330"/>
              </a:xfrm>
              <a:prstGeom prst="rect">
                <a:avLst/>
              </a:prstGeom>
              <a:noFill/>
              <a:ln>
                <a:noFill/>
              </a:ln>
            </p:spPr>
          </p:pic>
        </p:grpSp>
        <p:sp>
          <p:nvSpPr>
            <p:cNvPr id="145" name="Google Shape;145;p9"/>
            <p:cNvSpPr/>
            <p:nvPr/>
          </p:nvSpPr>
          <p:spPr>
            <a:xfrm>
              <a:off x="2863850" y="3359150"/>
              <a:ext cx="685800" cy="393700"/>
            </a:xfrm>
            <a:custGeom>
              <a:avLst/>
              <a:gdLst/>
              <a:ahLst/>
              <a:cxnLst/>
              <a:rect l="l" t="t" r="r" b="b"/>
              <a:pathLst>
                <a:path w="685800" h="393700" extrusionOk="0">
                  <a:moveTo>
                    <a:pt x="0" y="31750"/>
                  </a:moveTo>
                  <a:lnTo>
                    <a:pt x="647700" y="393700"/>
                  </a:lnTo>
                  <a:lnTo>
                    <a:pt x="685800" y="165100"/>
                  </a:lnTo>
                  <a:lnTo>
                    <a:pt x="393700" y="0"/>
                  </a:lnTo>
                  <a:lnTo>
                    <a:pt x="0" y="31750"/>
                  </a:lnTo>
                  <a:close/>
                </a:path>
              </a:pathLst>
            </a:custGeom>
            <a:solidFill>
              <a:srgbClr val="6BC2E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6089</Words>
  <Application>Microsoft Office PowerPoint</Application>
  <PresentationFormat>On-screen Show (16:9)</PresentationFormat>
  <Paragraphs>394</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Comic Sans MS</vt:lpstr>
      <vt:lpstr>Roboto</vt:lpstr>
      <vt:lpstr>Simple Light</vt:lpstr>
      <vt:lpstr>PowerPoint Presentation</vt:lpstr>
      <vt:lpstr>PowerPoint Presentation</vt:lpstr>
      <vt:lpstr>Chesapeake Bay Background Information</vt:lpstr>
      <vt:lpstr>Chesapeake Bay Background Information</vt:lpstr>
      <vt:lpstr>Sampling Station CB4.1C  (38.82593 N, 76.39945 W)</vt:lpstr>
      <vt:lpstr>Chesapeake Bay Program Database Plotting Dissolved Oxygen  </vt:lpstr>
      <vt:lpstr>What affects the amount of DO in water?</vt:lpstr>
      <vt:lpstr>What explains different concentrations of DO in  the surface and in the bottom water?</vt:lpstr>
      <vt:lpstr>What explains different levels of DO in  the surface and in the bottom water?</vt:lpstr>
      <vt:lpstr>PowerPoint Presentation</vt:lpstr>
      <vt:lpstr>PowerPoint Presentation</vt:lpstr>
      <vt:lpstr>PowerPoint Presentation</vt:lpstr>
      <vt:lpstr>What affects the amount of DO in water?</vt:lpstr>
      <vt:lpstr>PowerPoint Presentation</vt:lpstr>
      <vt:lpstr>What else might explain why the surface  and bottom oxygen concentrations are different...?</vt:lpstr>
      <vt:lpstr>Basic Estuarine Circulation</vt:lpstr>
      <vt:lpstr>Density and water column stratification - fresh water</vt:lpstr>
      <vt:lpstr>Density and water column stratification - salt water</vt:lpstr>
      <vt:lpstr>Density and water column stratification</vt:lpstr>
      <vt:lpstr>How dead zones form</vt:lpstr>
      <vt:lpstr>Because Density can influence Circulation, you will Calculate Density from your data set</vt:lpstr>
      <vt:lpstr>To Calculate Density from your data set</vt:lpstr>
      <vt:lpstr>Oceanographers sometimes look at the difference in density for depths these data are available to study variations in degree of stratification.   </vt:lpstr>
      <vt:lpstr>To make the comparisons easier, you can plot more than one variable on the same graph!</vt:lpstr>
      <vt:lpstr>PowerPoint Presentation</vt:lpstr>
      <vt:lpstr>If oxygen is depleted in bottom waters when the water column is stratified, what are the possible causes? And what can nearby communities try to manage?</vt:lpstr>
      <vt:lpstr>Processes that affect DO in surface and bottom waters to review: Oxygen solubility Photosynthesis (produces O2: CO2 + H2O → O2 + C6H12O6) Decomposition (consumes O2: glucose + O2 → CO2 + H2O) Respiration (consumes O2: glucose + O2 → CO2 + H2O)</vt:lpstr>
      <vt:lpstr>Seasonal differences affecting hypoxic zone formation</vt:lpstr>
      <vt:lpstr>Predict other factors that might explain the low oxygen values in the Chesapeake data</vt:lpstr>
      <vt:lpstr>With all the results, explain what you think is the cause of the low oxygen events.  Include: A clear claim/conclusion An explanation combining relevant and sufficient evidence from all the data and your understanding of the relevant scientific concepts that, together, support your claim/conclusion.</vt:lpstr>
      <vt:lpstr>PowerPoint Presentation</vt:lpstr>
      <vt:lpstr>Optional:  Statistical Analyses </vt:lpstr>
      <vt:lpstr>Analyzing statistical results</vt:lpstr>
      <vt:lpstr>PowerPoint Presentation</vt:lpstr>
      <vt:lpstr>Optional: How common are hypoxic events around the globe? </vt:lpstr>
      <vt:lpstr>Will climate change have an impact on this problem?</vt:lpstr>
      <vt:lpstr>Will climate change have an impact on this problem?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Browne</dc:creator>
  <cp:lastModifiedBy>Derek Sollberger</cp:lastModifiedBy>
  <cp:revision>2</cp:revision>
  <dcterms:modified xsi:type="dcterms:W3CDTF">2022-04-18T02:22:38Z</dcterms:modified>
</cp:coreProperties>
</file>