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Average"/>
      <p:regular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Average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cb568a758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1cb568a758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1cb568a758_0_4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1cb568a758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2f15512c66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2f15512c66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2f15512c6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2f15512c6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2f15512c6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2f15512c6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you can search all posters by </a:t>
            </a:r>
            <a:r>
              <a:rPr lang="en"/>
              <a:t>clicking</a:t>
            </a:r>
            <a:r>
              <a:rPr lang="en"/>
              <a:t> on the tag.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2f15512c6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2f15512c6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f15512c6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2f15512c6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b91094467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fb91094467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0c6f8bc0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e0c6f8bc0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b9109446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b9109446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Format of the </a:t>
            </a:r>
            <a:r>
              <a:rPr lang="en"/>
              <a:t>session 15 minutes of presentation then discussion.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4002c5a63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04002c5a63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at the end has additional information on publishing.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cb568a758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1cb568a758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Full citation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4002c5a63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04002c5a63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https://qubeshub.org/community/groups/riverfieldstudiesnetwork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f15512c6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2f15512c6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cb568a758_0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1cb568a758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cb568a758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cb568a758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cb568a758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1cb568a758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I follow the link to Kaitlin Bonner - I can see what else she has published.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qubeshub.org/kb/resources" TargetMode="External"/><Relationship Id="rId4" Type="http://schemas.openxmlformats.org/officeDocument/2006/relationships/hyperlink" Target="https://qubeshub.org/publications/submitresource/submit" TargetMode="External"/><Relationship Id="rId9" Type="http://schemas.openxmlformats.org/officeDocument/2006/relationships/hyperlink" Target="https://qubeshub.org/tags/conferencematerial/publications" TargetMode="External"/><Relationship Id="rId5" Type="http://schemas.openxmlformats.org/officeDocument/2006/relationships/hyperlink" Target="https://qubeshub.org/community/groups/bqpartnerfmn22/" TargetMode="External"/><Relationship Id="rId6" Type="http://schemas.openxmlformats.org/officeDocument/2006/relationships/hyperlink" Target="https://qubeshub.org/community/groups/bioquest/about/office_hours_and_webinars" TargetMode="External"/><Relationship Id="rId7" Type="http://schemas.openxmlformats.org/officeDocument/2006/relationships/hyperlink" Target="https://qubeshub.org/tags/poster/publications?sort=date" TargetMode="External"/><Relationship Id="rId8" Type="http://schemas.openxmlformats.org/officeDocument/2006/relationships/hyperlink" Target="https://qubeshub.org/tags/workshopmaterial/publications?sort=date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22.png"/><Relationship Id="rId6" Type="http://schemas.openxmlformats.org/officeDocument/2006/relationships/image" Target="../media/image20.png"/><Relationship Id="rId7" Type="http://schemas.openxmlformats.org/officeDocument/2006/relationships/hyperlink" Target="https://qubeshub.org/news/newsletter/subscrib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5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671258" y="59138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Publishing Conference Materials on QUBES</a:t>
            </a:r>
            <a:endParaRPr/>
          </a:p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671250" y="1650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BioQUEST Community Conversation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Shared 5/26/22</a:t>
            </a:r>
            <a:endParaRPr/>
          </a:p>
        </p:txBody>
      </p:sp>
      <p:sp>
        <p:nvSpPr>
          <p:cNvPr id="67" name="Google Shape;67;p14"/>
          <p:cNvSpPr txBox="1"/>
          <p:nvPr>
            <p:ph idx="1" type="subTitle"/>
          </p:nvPr>
        </p:nvSpPr>
        <p:spPr>
          <a:xfrm>
            <a:off x="671250" y="29955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webinar discusses ways to leverage the QUBES platform to support professional meetings for both organizers and participants. 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7023" y="406145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00" y="4061450"/>
            <a:ext cx="3299155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4930" y="4059540"/>
            <a:ext cx="3343275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 by author to see what else they have published</a:t>
            </a:r>
            <a:endParaRPr/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41525"/>
            <a:ext cx="8839204" cy="3979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 by author to see what else they have published</a:t>
            </a:r>
            <a:endParaRPr/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41525"/>
            <a:ext cx="8839204" cy="3949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Reasons for publishing conference and workshop materials</a:t>
            </a:r>
            <a:endParaRPr/>
          </a:p>
        </p:txBody>
      </p:sp>
      <p:sp>
        <p:nvSpPr>
          <p:cNvPr id="164" name="Google Shape;16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1"/>
                </a:solidFill>
              </a:rPr>
              <a:t>Individuals</a:t>
            </a:r>
            <a:endParaRPr sz="2200"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>
                <a:solidFill>
                  <a:schemeClr val="accent1"/>
                </a:solidFill>
              </a:rPr>
              <a:t>Get a publication citation and stable, public citation for your scholarship.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>
                <a:solidFill>
                  <a:schemeClr val="accent1"/>
                </a:solidFill>
              </a:rPr>
              <a:t>Use versioning and adaptations to evolve your materials.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>
                <a:solidFill>
                  <a:schemeClr val="accent1"/>
                </a:solidFill>
              </a:rPr>
              <a:t>Use the comments to solicit input and make connections with others.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2"/>
                </a:solidFill>
              </a:rPr>
              <a:t>Meeting Organizers</a:t>
            </a:r>
            <a:endParaRPr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>
                <a:solidFill>
                  <a:schemeClr val="lt2"/>
                </a:solidFill>
              </a:rPr>
              <a:t>Create a permanent record of your event (very helpful for reporting to funders).</a:t>
            </a:r>
            <a:endParaRPr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>
                <a:solidFill>
                  <a:schemeClr val="lt2"/>
                </a:solidFill>
              </a:rPr>
              <a:t>Foster pre- and post- meeting work and collaboration.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type="title"/>
          </p:nvPr>
        </p:nvSpPr>
        <p:spPr>
          <a:xfrm>
            <a:off x="311700" y="181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Organize an online poster session</a:t>
            </a:r>
            <a:endParaRPr/>
          </a:p>
        </p:txBody>
      </p:sp>
      <p:sp>
        <p:nvSpPr>
          <p:cNvPr id="170" name="Google Shape;170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578" y="947125"/>
            <a:ext cx="6775127" cy="395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Easy to access posters</a:t>
            </a:r>
            <a:endParaRPr/>
          </a:p>
        </p:txBody>
      </p:sp>
      <p:sp>
        <p:nvSpPr>
          <p:cNvPr id="177" name="Google Shape;17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875" y="1152825"/>
            <a:ext cx="8978924" cy="323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Easy to access posters</a:t>
            </a:r>
            <a:endParaRPr/>
          </a:p>
        </p:txBody>
      </p:sp>
      <p:sp>
        <p:nvSpPr>
          <p:cNvPr id="184" name="Google Shape;184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276" y="0"/>
            <a:ext cx="854945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type="title"/>
          </p:nvPr>
        </p:nvSpPr>
        <p:spPr>
          <a:xfrm>
            <a:off x="311700" y="181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Workshop materials and pre-work</a:t>
            </a:r>
            <a:endParaRPr/>
          </a:p>
        </p:txBody>
      </p:sp>
      <p:pic>
        <p:nvPicPr>
          <p:cNvPr id="191" name="Google Shape;19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976" y="860425"/>
            <a:ext cx="7138898" cy="413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ctrTitle"/>
          </p:nvPr>
        </p:nvSpPr>
        <p:spPr>
          <a:xfrm>
            <a:off x="601725" y="434750"/>
            <a:ext cx="78015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Resources</a:t>
            </a:r>
            <a:endParaRPr/>
          </a:p>
        </p:txBody>
      </p:sp>
      <p:sp>
        <p:nvSpPr>
          <p:cNvPr id="197" name="Google Shape;197;p30"/>
          <p:cNvSpPr txBox="1"/>
          <p:nvPr>
            <p:ph idx="1" type="subTitle"/>
          </p:nvPr>
        </p:nvSpPr>
        <p:spPr>
          <a:xfrm>
            <a:off x="441925" y="1783400"/>
            <a:ext cx="7801500" cy="30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Links to Publishing Help Files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Submit a Resource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Partner Support Group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Office Hours and Webinars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View Posters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View Workshops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9"/>
              </a:rPr>
              <a:t>View Presentations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8" name="Google Shape;198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60600" y="2125525"/>
            <a:ext cx="356235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>
            <p:ph idx="1" type="body"/>
          </p:nvPr>
        </p:nvSpPr>
        <p:spPr>
          <a:xfrm>
            <a:off x="141975" y="491425"/>
            <a:ext cx="2064000" cy="159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en" sz="1865"/>
              <a:t>Thanks for joining us. Please feel free to share questions and comments.</a:t>
            </a:r>
            <a:endParaRPr sz="1865"/>
          </a:p>
        </p:txBody>
      </p:sp>
      <p:pic>
        <p:nvPicPr>
          <p:cNvPr id="204" name="Google Shape;20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40827"/>
            <a:ext cx="9143999" cy="702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8912" y="2364193"/>
            <a:ext cx="4506914" cy="193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4078" y="143769"/>
            <a:ext cx="4495843" cy="1939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8174" y="2364205"/>
            <a:ext cx="3044278" cy="193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1"/>
          <p:cNvSpPr txBox="1"/>
          <p:nvPr>
            <p:ph idx="1" type="body"/>
          </p:nvPr>
        </p:nvSpPr>
        <p:spPr>
          <a:xfrm>
            <a:off x="6938025" y="143825"/>
            <a:ext cx="2064000" cy="19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865"/>
              <a:t>Follow us for updates and announcements.</a:t>
            </a:r>
            <a:endParaRPr sz="1865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865"/>
              <a:t>@BioQUESTed</a:t>
            </a:r>
            <a:br>
              <a:rPr lang="en" sz="1865"/>
            </a:br>
            <a:r>
              <a:rPr lang="en" sz="1865"/>
              <a:t>@QUBES</a:t>
            </a:r>
            <a:endParaRPr sz="1865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en" sz="1865" u="sng">
                <a:solidFill>
                  <a:schemeClr val="hlink"/>
                </a:solidFill>
                <a:hlinkClick r:id="rId7"/>
              </a:rPr>
              <a:t>Newsletter</a:t>
            </a:r>
            <a:endParaRPr sz="1865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362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webinar will address: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027700"/>
            <a:ext cx="8520600" cy="29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115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30"/>
              <a:buAutoNum type="arabicPeriod"/>
            </a:pPr>
            <a:r>
              <a:rPr lang="en" sz="1929"/>
              <a:t>Brief overview of publishing on QUBES</a:t>
            </a:r>
            <a:endParaRPr sz="1929"/>
          </a:p>
          <a:p>
            <a:pPr indent="0" lvl="0" marL="914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29"/>
              <a:t>Tagging, versioning, adapting, commenting</a:t>
            </a:r>
            <a:endParaRPr sz="1929"/>
          </a:p>
          <a:p>
            <a:pPr indent="-351155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930"/>
              <a:buAutoNum type="arabicPeriod"/>
            </a:pPr>
            <a:r>
              <a:rPr lang="en" sz="1929"/>
              <a:t>Conference/workshop related publishing</a:t>
            </a:r>
            <a:endParaRPr sz="1929"/>
          </a:p>
          <a:p>
            <a:pPr indent="-351155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30"/>
              <a:buAutoNum type="alphaLcPeriod"/>
            </a:pPr>
            <a:r>
              <a:rPr lang="en" sz="1929"/>
              <a:t>Conference participants</a:t>
            </a:r>
            <a:endParaRPr sz="1929"/>
          </a:p>
          <a:p>
            <a:pPr indent="-351155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30"/>
              <a:buAutoNum type="alphaLcPeriod"/>
            </a:pPr>
            <a:r>
              <a:rPr lang="en" sz="1929"/>
              <a:t>Conference organizers</a:t>
            </a:r>
            <a:endParaRPr sz="1929"/>
          </a:p>
          <a:p>
            <a:pPr indent="-35115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30"/>
              <a:buAutoNum type="arabicPeriod"/>
            </a:pPr>
            <a:r>
              <a:rPr lang="en" sz="1929"/>
              <a:t>Additional resources and examples</a:t>
            </a:r>
            <a:endParaRPr sz="1929"/>
          </a:p>
          <a:p>
            <a:pPr indent="-35115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30"/>
              <a:buAutoNum type="arabicPeriod"/>
            </a:pPr>
            <a:r>
              <a:rPr lang="en" sz="1929"/>
              <a:t>Questions, discussion and hands-on help</a:t>
            </a:r>
            <a:endParaRPr sz="1929"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40827"/>
            <a:ext cx="9143999" cy="702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235500" y="276600"/>
            <a:ext cx="3780600" cy="86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Overview of publishing on QUBES</a:t>
            </a:r>
            <a:endParaRPr sz="2700"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4255425" y="216125"/>
            <a:ext cx="4819500" cy="25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Full support for the OER lifecycle including versioning and adaptations.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Today (5/26/22) there are 1947 resources available.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Every resource is associated with authors and a group.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/>
              <a:t>Resources draw many visitors to QUBES. </a:t>
            </a:r>
            <a:endParaRPr sz="1700"/>
          </a:p>
        </p:txBody>
      </p:sp>
      <p:sp>
        <p:nvSpPr>
          <p:cNvPr id="84" name="Google Shape;84;p16"/>
          <p:cNvSpPr txBox="1"/>
          <p:nvPr/>
        </p:nvSpPr>
        <p:spPr>
          <a:xfrm>
            <a:off x="4687200" y="200400"/>
            <a:ext cx="4464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50" y="1220388"/>
            <a:ext cx="3467100" cy="1143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16"/>
          <p:cNvGrpSpPr/>
          <p:nvPr/>
        </p:nvGrpSpPr>
        <p:grpSpPr>
          <a:xfrm>
            <a:off x="905491" y="2703309"/>
            <a:ext cx="6694560" cy="2378393"/>
            <a:chOff x="372091" y="2703309"/>
            <a:chExt cx="6694560" cy="2378393"/>
          </a:xfrm>
        </p:grpSpPr>
        <p:pic>
          <p:nvPicPr>
            <p:cNvPr id="87" name="Google Shape;87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2091" y="2703309"/>
              <a:ext cx="6694560" cy="23783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16"/>
            <p:cNvSpPr txBox="1"/>
            <p:nvPr/>
          </p:nvSpPr>
          <p:spPr>
            <a:xfrm>
              <a:off x="4418671" y="4224309"/>
              <a:ext cx="2598900" cy="708000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0000"/>
                  </a:solidFill>
                  <a:latin typeface="Average"/>
                  <a:ea typeface="Average"/>
                  <a:cs typeface="Average"/>
                  <a:sym typeface="Average"/>
                </a:rPr>
                <a:t>Visit group or author to </a:t>
              </a:r>
              <a:br>
                <a:rPr lang="en" sz="1700">
                  <a:solidFill>
                    <a:srgbClr val="FF0000"/>
                  </a:solidFill>
                  <a:latin typeface="Average"/>
                  <a:ea typeface="Average"/>
                  <a:cs typeface="Average"/>
                  <a:sym typeface="Average"/>
                </a:rPr>
              </a:br>
              <a:r>
                <a:rPr lang="en" sz="1700">
                  <a:solidFill>
                    <a:srgbClr val="FF0000"/>
                  </a:solidFill>
                  <a:latin typeface="Average"/>
                  <a:ea typeface="Average"/>
                  <a:cs typeface="Average"/>
                  <a:sym typeface="Average"/>
                </a:rPr>
                <a:t>find related resources</a:t>
              </a:r>
              <a:endParaRPr sz="1700">
                <a:solidFill>
                  <a:srgbClr val="FF0000"/>
                </a:solidFill>
                <a:latin typeface="Average"/>
                <a:ea typeface="Average"/>
                <a:cs typeface="Average"/>
                <a:sym typeface="Average"/>
              </a:endParaRPr>
            </a:p>
          </p:txBody>
        </p:sp>
        <p:cxnSp>
          <p:nvCxnSpPr>
            <p:cNvPr id="89" name="Google Shape;89;p16"/>
            <p:cNvCxnSpPr/>
            <p:nvPr/>
          </p:nvCxnSpPr>
          <p:spPr>
            <a:xfrm rot="10800000">
              <a:off x="2329369" y="3328630"/>
              <a:ext cx="3248700" cy="7977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90" name="Google Shape;90;p16"/>
            <p:cNvCxnSpPr/>
            <p:nvPr/>
          </p:nvCxnSpPr>
          <p:spPr>
            <a:xfrm rot="10800000">
              <a:off x="1234489" y="4336417"/>
              <a:ext cx="30351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1110875"/>
            <a:ext cx="8039750" cy="3560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17"/>
          <p:cNvGrpSpPr/>
          <p:nvPr/>
        </p:nvGrpSpPr>
        <p:grpSpPr>
          <a:xfrm>
            <a:off x="3366525" y="1614875"/>
            <a:ext cx="4409400" cy="761400"/>
            <a:chOff x="3366525" y="1614875"/>
            <a:chExt cx="4409400" cy="761400"/>
          </a:xfrm>
        </p:grpSpPr>
        <p:sp>
          <p:nvSpPr>
            <p:cNvPr id="97" name="Google Shape;97;p17"/>
            <p:cNvSpPr txBox="1"/>
            <p:nvPr/>
          </p:nvSpPr>
          <p:spPr>
            <a:xfrm>
              <a:off x="3366525" y="1929875"/>
              <a:ext cx="2598600" cy="44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Average"/>
                  <a:ea typeface="Average"/>
                  <a:cs typeface="Average"/>
                  <a:sym typeface="Average"/>
                </a:rPr>
                <a:t>Commenting &amp; Adapting</a:t>
              </a:r>
              <a:endParaRPr sz="1700">
                <a:solidFill>
                  <a:schemeClr val="accent2"/>
                </a:solidFill>
                <a:latin typeface="Average"/>
                <a:ea typeface="Average"/>
                <a:cs typeface="Average"/>
                <a:sym typeface="Average"/>
              </a:endParaRPr>
            </a:p>
          </p:txBody>
        </p:sp>
        <p:cxnSp>
          <p:nvCxnSpPr>
            <p:cNvPr id="98" name="Google Shape;98;p17"/>
            <p:cNvCxnSpPr/>
            <p:nvPr/>
          </p:nvCxnSpPr>
          <p:spPr>
            <a:xfrm flipH="1" rot="10800000">
              <a:off x="5965125" y="1885775"/>
              <a:ext cx="1810800" cy="380100"/>
            </a:xfrm>
            <a:prstGeom prst="straightConnector1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99" name="Google Shape;99;p17"/>
            <p:cNvCxnSpPr>
              <a:stCxn id="97" idx="3"/>
            </p:cNvCxnSpPr>
            <p:nvPr/>
          </p:nvCxnSpPr>
          <p:spPr>
            <a:xfrm flipH="1" rot="10800000">
              <a:off x="5965125" y="1614875"/>
              <a:ext cx="1073400" cy="538200"/>
            </a:xfrm>
            <a:prstGeom prst="straightConnector1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sp>
        <p:nvSpPr>
          <p:cNvPr id="100" name="Google Shape;100;p17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QUBES OER Library- For Authors</a:t>
            </a:r>
            <a:endParaRPr/>
          </a:p>
        </p:txBody>
      </p:sp>
      <p:grpSp>
        <p:nvGrpSpPr>
          <p:cNvPr id="101" name="Google Shape;101;p17"/>
          <p:cNvGrpSpPr/>
          <p:nvPr/>
        </p:nvGrpSpPr>
        <p:grpSpPr>
          <a:xfrm>
            <a:off x="3942250" y="1049350"/>
            <a:ext cx="3886200" cy="446400"/>
            <a:chOff x="3942250" y="1049350"/>
            <a:chExt cx="3886200" cy="446400"/>
          </a:xfrm>
        </p:grpSpPr>
        <p:sp>
          <p:nvSpPr>
            <p:cNvPr id="102" name="Google Shape;102;p17"/>
            <p:cNvSpPr txBox="1"/>
            <p:nvPr/>
          </p:nvSpPr>
          <p:spPr>
            <a:xfrm>
              <a:off x="3942250" y="1049350"/>
              <a:ext cx="2598600" cy="44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Average"/>
                  <a:ea typeface="Average"/>
                  <a:cs typeface="Average"/>
                  <a:sym typeface="Average"/>
                </a:rPr>
                <a:t>Total Views &amp; Downloads</a:t>
              </a:r>
              <a:endParaRPr sz="1700">
                <a:solidFill>
                  <a:schemeClr val="accent2"/>
                </a:solidFill>
                <a:latin typeface="Average"/>
                <a:ea typeface="Average"/>
                <a:cs typeface="Average"/>
                <a:sym typeface="Average"/>
              </a:endParaRPr>
            </a:p>
          </p:txBody>
        </p:sp>
        <p:cxnSp>
          <p:nvCxnSpPr>
            <p:cNvPr id="103" name="Google Shape;103;p17"/>
            <p:cNvCxnSpPr/>
            <p:nvPr/>
          </p:nvCxnSpPr>
          <p:spPr>
            <a:xfrm>
              <a:off x="6540850" y="1385350"/>
              <a:ext cx="432300" cy="61500"/>
            </a:xfrm>
            <a:prstGeom prst="straightConnector1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04" name="Google Shape;104;p17"/>
            <p:cNvCxnSpPr>
              <a:stCxn id="102" idx="3"/>
            </p:cNvCxnSpPr>
            <p:nvPr/>
          </p:nvCxnSpPr>
          <p:spPr>
            <a:xfrm>
              <a:off x="6540850" y="1272550"/>
              <a:ext cx="1287600" cy="112800"/>
            </a:xfrm>
            <a:prstGeom prst="straightConnector1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grpSp>
        <p:nvGrpSpPr>
          <p:cNvPr id="105" name="Google Shape;105;p17"/>
          <p:cNvGrpSpPr/>
          <p:nvPr/>
        </p:nvGrpSpPr>
        <p:grpSpPr>
          <a:xfrm>
            <a:off x="1558600" y="3229875"/>
            <a:ext cx="2598600" cy="932400"/>
            <a:chOff x="1558600" y="3229875"/>
            <a:chExt cx="2598600" cy="932400"/>
          </a:xfrm>
        </p:grpSpPr>
        <p:sp>
          <p:nvSpPr>
            <p:cNvPr id="106" name="Google Shape;106;p17"/>
            <p:cNvSpPr txBox="1"/>
            <p:nvPr/>
          </p:nvSpPr>
          <p:spPr>
            <a:xfrm>
              <a:off x="1558600" y="3715875"/>
              <a:ext cx="2598600" cy="44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Average"/>
                  <a:ea typeface="Average"/>
                  <a:cs typeface="Average"/>
                  <a:sym typeface="Average"/>
                </a:rPr>
                <a:t>Versions &amp; DOIs</a:t>
              </a:r>
              <a:endParaRPr sz="1700">
                <a:solidFill>
                  <a:schemeClr val="accent2"/>
                </a:solidFill>
                <a:latin typeface="Average"/>
                <a:ea typeface="Average"/>
                <a:cs typeface="Average"/>
                <a:sym typeface="Average"/>
              </a:endParaRPr>
            </a:p>
          </p:txBody>
        </p:sp>
        <p:cxnSp>
          <p:nvCxnSpPr>
            <p:cNvPr id="107" name="Google Shape;107;p17"/>
            <p:cNvCxnSpPr/>
            <p:nvPr/>
          </p:nvCxnSpPr>
          <p:spPr>
            <a:xfrm flipH="1" rot="10800000">
              <a:off x="3313875" y="3229875"/>
              <a:ext cx="267600" cy="485400"/>
            </a:xfrm>
            <a:prstGeom prst="straightConnector1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08" name="Google Shape;108;p17"/>
            <p:cNvCxnSpPr/>
            <p:nvPr/>
          </p:nvCxnSpPr>
          <p:spPr>
            <a:xfrm rot="10800000">
              <a:off x="2062900" y="3243825"/>
              <a:ext cx="298800" cy="457500"/>
            </a:xfrm>
            <a:prstGeom prst="straightConnector1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pic>
        <p:nvPicPr>
          <p:cNvPr id="109" name="Google Shape;10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4551" y="3764150"/>
            <a:ext cx="6093251" cy="130315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311700" y="200400"/>
            <a:ext cx="31983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Publishing conference and workshop materials</a:t>
            </a:r>
            <a:endParaRPr/>
          </a:p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311700" y="1296600"/>
            <a:ext cx="34251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Most people think about publishing teaching materials.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Reference materials offer other metadata.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You can make custom tags for your meetings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	NABT2022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	ASMCUE2022</a:t>
            </a:r>
            <a:endParaRPr sz="1600"/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5750" y="57675"/>
            <a:ext cx="2028775" cy="502815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7675" y="3567775"/>
            <a:ext cx="356235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Reasons for publishing conference and workshop materials</a:t>
            </a:r>
            <a:endParaRPr/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Individuals</a:t>
            </a:r>
            <a:endParaRPr sz="22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Get a publication citation and stable, public citation for your scholarship.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versioning and adaptations to evolve your materials.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the comments to solicit input and make connections with others.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1"/>
                </a:solidFill>
              </a:rPr>
              <a:t>Meeting </a:t>
            </a:r>
            <a:r>
              <a:rPr lang="en" sz="2200">
                <a:solidFill>
                  <a:schemeClr val="accent1"/>
                </a:solidFill>
              </a:rPr>
              <a:t>Organizers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>
                <a:solidFill>
                  <a:schemeClr val="accent1"/>
                </a:solidFill>
              </a:rPr>
              <a:t>Create a permanent record of your event (very helpful for reporting to funders).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>
                <a:solidFill>
                  <a:schemeClr val="accent1"/>
                </a:solidFill>
              </a:rPr>
              <a:t>Foster pre- and post- meeting work and collaboration.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328950" y="337325"/>
            <a:ext cx="51939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access your profile through the </a:t>
            </a:r>
            <a:r>
              <a:rPr lang="en">
                <a:solidFill>
                  <a:srgbClr val="CC4125"/>
                </a:solidFill>
              </a:rPr>
              <a:t>mini-dashboard</a:t>
            </a:r>
            <a:r>
              <a:rPr lang="en"/>
              <a:t>.</a:t>
            </a:r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6500" y="1426925"/>
            <a:ext cx="4683151" cy="36403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30" name="Google Shape;130;p20"/>
          <p:cNvGrpSpPr/>
          <p:nvPr/>
        </p:nvGrpSpPr>
        <p:grpSpPr>
          <a:xfrm>
            <a:off x="5658450" y="159675"/>
            <a:ext cx="2676525" cy="840450"/>
            <a:chOff x="5658450" y="159675"/>
            <a:chExt cx="2676525" cy="840450"/>
          </a:xfrm>
        </p:grpSpPr>
        <p:pic>
          <p:nvPicPr>
            <p:cNvPr id="131" name="Google Shape;131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58450" y="438150"/>
              <a:ext cx="2676525" cy="561975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132" name="Google Shape;132;p20"/>
            <p:cNvCxnSpPr/>
            <p:nvPr/>
          </p:nvCxnSpPr>
          <p:spPr>
            <a:xfrm>
              <a:off x="6513425" y="159675"/>
              <a:ext cx="218400" cy="3447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id="133" name="Google Shape;13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400" y="1426925"/>
            <a:ext cx="6396273" cy="36403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34" name="Google Shape;134;p20"/>
          <p:cNvCxnSpPr/>
          <p:nvPr/>
        </p:nvCxnSpPr>
        <p:spPr>
          <a:xfrm>
            <a:off x="6156000" y="1110925"/>
            <a:ext cx="218400" cy="344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While you are there - you can make sure your profile is up to date</a:t>
            </a:r>
            <a:endParaRPr/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399" y="789125"/>
            <a:ext cx="7738025" cy="42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profile has a summary of activities - including publications</a:t>
            </a:r>
            <a:endParaRPr/>
          </a:p>
        </p:txBody>
      </p:sp>
      <p:pic>
        <p:nvPicPr>
          <p:cNvPr id="146" name="Google Shape;1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675" y="1006675"/>
            <a:ext cx="7794724" cy="396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