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Nunito"/>
      <p:regular r:id="rId23"/>
      <p:bold r:id="rId24"/>
      <p:italic r:id="rId25"/>
      <p:boldItalic r:id="rId26"/>
    </p:embeddedFont>
    <p:embeddedFont>
      <p:font typeface="Maven Pro"/>
      <p:regular r:id="rId27"/>
      <p:bold r:id="rId28"/>
    </p:embeddedFont>
    <p:embeddedFont>
      <p:font typeface="Maven Pro ExtraBold"/>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Nunito-bold.fntdata"/><Relationship Id="rId23" Type="http://schemas.openxmlformats.org/officeDocument/2006/relationships/font" Target="fonts/Nunit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Nunito-boldItalic.fntdata"/><Relationship Id="rId25" Type="http://schemas.openxmlformats.org/officeDocument/2006/relationships/font" Target="fonts/Nunito-italic.fntdata"/><Relationship Id="rId28" Type="http://schemas.openxmlformats.org/officeDocument/2006/relationships/font" Target="fonts/MavenPro-bold.fntdata"/><Relationship Id="rId27" Type="http://schemas.openxmlformats.org/officeDocument/2006/relationships/font" Target="fonts/MavenPr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avenProExtraBold-bold.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qubeshub.org/community/groups/qbcc/forum/resources/events-and-opportunities/13787" TargetMode="External"/><Relationship Id="rId3" Type="http://schemas.openxmlformats.org/officeDocument/2006/relationships/hyperlink" Target="https://qubeshub.org/community/groups/qbccfmnfa22/apply" TargetMode="External"/><Relationship Id="rId4" Type="http://schemas.openxmlformats.org/officeDocument/2006/relationships/hyperlink" Target="https://qubeshub.org/publications/2747" TargetMode="External"/><Relationship Id="rId9" Type="http://schemas.openxmlformats.org/officeDocument/2006/relationships/hyperlink" Target="https://qubeshub.org/community/groups/qbccfmnfa21" TargetMode="External"/><Relationship Id="rId5" Type="http://schemas.openxmlformats.org/officeDocument/2006/relationships/hyperlink" Target="https://qubeshub.org/publications/2434" TargetMode="External"/><Relationship Id="rId6" Type="http://schemas.openxmlformats.org/officeDocument/2006/relationships/hyperlink" Target="https://qubeshub.org/publications/2427" TargetMode="External"/><Relationship Id="rId7" Type="http://schemas.openxmlformats.org/officeDocument/2006/relationships/hyperlink" Target="https://qubeshub.org/community/groups/qbccfmnfa22/requirements" TargetMode="External"/><Relationship Id="rId8" Type="http://schemas.openxmlformats.org/officeDocument/2006/relationships/hyperlink" Target="https://qubeshub.org/community/groups/qbccfmnfa22/apply"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qubeshub.org/community/groups/qbcc/forum/resources/events-and-opportunities/13787" TargetMode="External"/><Relationship Id="rId3" Type="http://schemas.openxmlformats.org/officeDocument/2006/relationships/hyperlink" Target="https://qubeshub.org/community/groups/qbccfmnfa22/apply" TargetMode="External"/><Relationship Id="rId4" Type="http://schemas.openxmlformats.org/officeDocument/2006/relationships/hyperlink" Target="https://qubeshub.org/publications/2747" TargetMode="External"/><Relationship Id="rId9" Type="http://schemas.openxmlformats.org/officeDocument/2006/relationships/hyperlink" Target="https://qubeshub.org/community/groups/qbccfmnfa21" TargetMode="External"/><Relationship Id="rId5" Type="http://schemas.openxmlformats.org/officeDocument/2006/relationships/hyperlink" Target="https://qubeshub.org/publications/2434" TargetMode="External"/><Relationship Id="rId6" Type="http://schemas.openxmlformats.org/officeDocument/2006/relationships/hyperlink" Target="https://qubeshub.org/publications/2427" TargetMode="External"/><Relationship Id="rId7" Type="http://schemas.openxmlformats.org/officeDocument/2006/relationships/hyperlink" Target="https://qubeshub.org/community/groups/qbccfmnfa22/requirements" TargetMode="External"/><Relationship Id="rId8" Type="http://schemas.openxmlformats.org/officeDocument/2006/relationships/hyperlink" Target="https://qubeshub.org/community/groups/qbccfmnfa22/apply"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AyXjuCYtifw" TargetMode="External"/><Relationship Id="rId3" Type="http://schemas.openxmlformats.org/officeDocument/2006/relationships/hyperlink" Target="https://youtu.be/AyXjuCYtifw"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forms/d/e/1FAIpQLSf46IU8HetTgXqOA9OBpwV0myS46ya87eUpsMGDr3UFWmPFBA/viewform?embedded=true"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qubeshub.org/community/groups/qbcc" TargetMode="External"/><Relationship Id="rId3" Type="http://schemas.openxmlformats.org/officeDocument/2006/relationships/hyperlink" Target="https://qubeshub.org/community/groups/qbcc/incubatorad" TargetMode="External"/><Relationship Id="rId4" Type="http://schemas.openxmlformats.org/officeDocument/2006/relationships/hyperlink" Target="https://qubeshub.org/community/groups/qbccfmnfa22/apply"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qubeshub.org/community/groups/qbcc"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qubeshub.org/community/groups/qbcc"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F5Le3COMmzc" TargetMode="External"/><Relationship Id="rId3" Type="http://schemas.openxmlformats.org/officeDocument/2006/relationships/hyperlink" Target="https://youtu.be/F5Le3COMmzc"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qubeshub.org/community/groups/qbcc/qb_modules"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qubeshub.org/community/groups/qbcc/incubatorad"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qubeshub.org/community/groups/qbcc/incubatorad"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Calibri"/>
                <a:ea typeface="Calibri"/>
                <a:cs typeface="Calibri"/>
                <a:sym typeface="Calibri"/>
              </a:rPr>
              <a:t>5 min - </a:t>
            </a:r>
            <a:r>
              <a:rPr b="1" lang="en">
                <a:solidFill>
                  <a:schemeClr val="dk1"/>
                </a:solidFill>
              </a:rPr>
              <a:t>In Chat</a:t>
            </a:r>
            <a:r>
              <a:rPr lang="en">
                <a:solidFill>
                  <a:schemeClr val="dk1"/>
                </a:solidFill>
              </a:rPr>
              <a:t>: Introduce yourself by sharing your Name, Institution, the subjects you typically teach, and let us know if you are teaching, having fun, or doing both this summer?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136551d2436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136551d2436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FMN Fall 2022 Information: </a:t>
            </a:r>
            <a:r>
              <a:rPr lang="en" u="sng">
                <a:solidFill>
                  <a:schemeClr val="hlink"/>
                </a:solidFill>
                <a:hlinkClick r:id="rId2"/>
              </a:rPr>
              <a:t>https://qubeshub.org/community/groups/qbcc/forum/resources/events-and-opportunities/13787</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Fall 2022 Application: </a:t>
            </a:r>
            <a:r>
              <a:rPr lang="en" u="sng">
                <a:solidFill>
                  <a:schemeClr val="hlink"/>
                </a:solidFill>
                <a:hlinkClick r:id="rId3"/>
              </a:rPr>
              <a:t>https://qubeshub.org/community/groups/qbccfmnfa22/apply</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focus is statistics. </a:t>
            </a:r>
            <a:endParaRPr/>
          </a:p>
          <a:p>
            <a:pPr indent="0" lvl="0" marL="0" rtl="0" algn="l">
              <a:lnSpc>
                <a:spcPct val="115000"/>
              </a:lnSpc>
              <a:spcBef>
                <a:spcPts val="1400"/>
              </a:spcBef>
              <a:spcAft>
                <a:spcPts val="0"/>
              </a:spcAft>
              <a:buClr>
                <a:schemeClr val="dk1"/>
              </a:buClr>
              <a:buSzPts val="1100"/>
              <a:buFont typeface="Arial"/>
              <a:buNone/>
            </a:pPr>
            <a:r>
              <a:rPr lang="en" sz="1200">
                <a:solidFill>
                  <a:srgbClr val="2B2B2B"/>
                </a:solidFill>
                <a:highlight>
                  <a:srgbClr val="FFFFFF"/>
                </a:highlight>
              </a:rPr>
              <a:t>The modules were developed by cross-disciplinary teams of biology and math faculty from the QB@CC network to help teach statistical skills. </a:t>
            </a:r>
            <a:endParaRPr sz="1200">
              <a:solidFill>
                <a:srgbClr val="2B2B2B"/>
              </a:solidFill>
              <a:highlight>
                <a:srgbClr val="FFFFFF"/>
              </a:highlight>
            </a:endParaRPr>
          </a:p>
          <a:p>
            <a:pPr indent="-304800" lvl="0" marL="736600" rtl="0" algn="l">
              <a:lnSpc>
                <a:spcPct val="115000"/>
              </a:lnSpc>
              <a:spcBef>
                <a:spcPts val="1400"/>
              </a:spcBef>
              <a:spcAft>
                <a:spcPts val="0"/>
              </a:spcAft>
              <a:buClr>
                <a:srgbClr val="2B2B2B"/>
              </a:buClr>
              <a:buSzPts val="1200"/>
              <a:buChar char="●"/>
            </a:pPr>
            <a:r>
              <a:rPr lang="en" sz="1200">
                <a:solidFill>
                  <a:srgbClr val="597F2F"/>
                </a:solidFill>
                <a:highlight>
                  <a:srgbClr val="FFFFFF"/>
                </a:highlight>
                <a:uFill>
                  <a:noFill/>
                </a:uFill>
                <a:hlinkClick r:id="rId4">
                  <a:extLst>
                    <a:ext uri="{A12FA001-AC4F-418D-AE19-62706E023703}">
                      <ahyp:hlinkClr val="tx"/>
                    </a:ext>
                  </a:extLst>
                </a:hlinkClick>
              </a:rPr>
              <a:t>Exploring Marine Primary Productivity with Descriptive Statistics and Graphing in Excel</a:t>
            </a:r>
            <a:endParaRPr sz="1200">
              <a:solidFill>
                <a:srgbClr val="597F2F"/>
              </a:solidFill>
              <a:highlight>
                <a:srgbClr val="FFFFFF"/>
              </a:highlight>
            </a:endParaRPr>
          </a:p>
          <a:p>
            <a:pPr indent="-304800" lvl="0" marL="736600" rtl="0" algn="l">
              <a:lnSpc>
                <a:spcPct val="115000"/>
              </a:lnSpc>
              <a:spcBef>
                <a:spcPts val="0"/>
              </a:spcBef>
              <a:spcAft>
                <a:spcPts val="0"/>
              </a:spcAft>
              <a:buClr>
                <a:srgbClr val="2B2B2B"/>
              </a:buClr>
              <a:buSzPts val="1200"/>
              <a:buChar char="●"/>
            </a:pPr>
            <a:r>
              <a:rPr lang="en" sz="1200">
                <a:solidFill>
                  <a:srgbClr val="597F2F"/>
                </a:solidFill>
                <a:highlight>
                  <a:srgbClr val="FFFFFF"/>
                </a:highlight>
                <a:uFill>
                  <a:noFill/>
                </a:uFill>
                <a:hlinkClick r:id="rId5">
                  <a:extLst>
                    <a:ext uri="{A12FA001-AC4F-418D-AE19-62706E023703}">
                      <ahyp:hlinkClr val="tx"/>
                    </a:ext>
                  </a:extLst>
                </a:hlinkClick>
              </a:rPr>
              <a:t>Grassy Narrows and Muskrat Falls Dam: Hypothesis Testing and t-Tests</a:t>
            </a:r>
            <a:endParaRPr sz="1200">
              <a:solidFill>
                <a:srgbClr val="597F2F"/>
              </a:solidFill>
              <a:highlight>
                <a:srgbClr val="FFFFFF"/>
              </a:highlight>
            </a:endParaRPr>
          </a:p>
          <a:p>
            <a:pPr indent="-304800" lvl="0" marL="736600" rtl="0" algn="l">
              <a:lnSpc>
                <a:spcPct val="115000"/>
              </a:lnSpc>
              <a:spcBef>
                <a:spcPts val="0"/>
              </a:spcBef>
              <a:spcAft>
                <a:spcPts val="0"/>
              </a:spcAft>
              <a:buClr>
                <a:srgbClr val="2B2B2B"/>
              </a:buClr>
              <a:buSzPts val="1200"/>
              <a:buChar char="●"/>
            </a:pPr>
            <a:r>
              <a:rPr lang="en" sz="1200">
                <a:solidFill>
                  <a:srgbClr val="597F2F"/>
                </a:solidFill>
                <a:highlight>
                  <a:srgbClr val="FFFFFF"/>
                </a:highlight>
                <a:uFill>
                  <a:noFill/>
                </a:uFill>
                <a:hlinkClick r:id="rId6">
                  <a:extLst>
                    <a:ext uri="{A12FA001-AC4F-418D-AE19-62706E023703}">
                      <ahyp:hlinkClr val="tx"/>
                    </a:ext>
                  </a:extLst>
                </a:hlinkClick>
              </a:rPr>
              <a:t>Choosing healthy data for healthy relationships: how to use 5-point summaries, box and whisker plots, and correlation to understand global health trends.</a:t>
            </a:r>
            <a:endParaRPr sz="1200">
              <a:solidFill>
                <a:srgbClr val="597F2F"/>
              </a:solidFill>
              <a:highlight>
                <a:srgbClr val="FFFFFF"/>
              </a:highlight>
            </a:endParaRPr>
          </a:p>
          <a:p>
            <a:pPr indent="0" lvl="0" marL="0" rtl="0" algn="l">
              <a:lnSpc>
                <a:spcPct val="115000"/>
              </a:lnSpc>
              <a:spcBef>
                <a:spcPts val="1400"/>
              </a:spcBef>
              <a:spcAft>
                <a:spcPts val="0"/>
              </a:spcAft>
              <a:buClr>
                <a:schemeClr val="dk1"/>
              </a:buClr>
              <a:buSzPts val="1100"/>
              <a:buFont typeface="Arial"/>
              <a:buNone/>
            </a:pPr>
            <a:r>
              <a:rPr lang="en" sz="1200">
                <a:solidFill>
                  <a:srgbClr val="2B2B2B"/>
                </a:solidFill>
                <a:highlight>
                  <a:srgbClr val="FFFFFF"/>
                </a:highlight>
              </a:rPr>
              <a:t>The FMN will meet every other week for an hour from mid-September through early December. As a participant, you will earn a certificate of completion at the end of the FMN provided that you:</a:t>
            </a:r>
            <a:endParaRPr sz="1200">
              <a:solidFill>
                <a:srgbClr val="2B2B2B"/>
              </a:solidFill>
              <a:highlight>
                <a:srgbClr val="FFFFFF"/>
              </a:highlight>
            </a:endParaRPr>
          </a:p>
          <a:p>
            <a:pPr indent="-304800" lvl="0" marL="736600" rtl="0" algn="l">
              <a:lnSpc>
                <a:spcPct val="115000"/>
              </a:lnSpc>
              <a:spcBef>
                <a:spcPts val="1400"/>
              </a:spcBef>
              <a:spcAft>
                <a:spcPts val="0"/>
              </a:spcAft>
              <a:buClr>
                <a:srgbClr val="2B2B2B"/>
              </a:buClr>
              <a:buSzPts val="1200"/>
              <a:buChar char="●"/>
            </a:pPr>
            <a:r>
              <a:rPr lang="en" sz="1200">
                <a:solidFill>
                  <a:srgbClr val="2B2B2B"/>
                </a:solidFill>
                <a:highlight>
                  <a:srgbClr val="FFFFFF"/>
                </a:highlight>
              </a:rPr>
              <a:t>Are an active participant in the FMN</a:t>
            </a:r>
            <a:endParaRPr sz="1200">
              <a:solidFill>
                <a:srgbClr val="2B2B2B"/>
              </a:solidFill>
              <a:highlight>
                <a:srgbClr val="FFFFFF"/>
              </a:highlight>
            </a:endParaRPr>
          </a:p>
          <a:p>
            <a:pPr indent="-304800" lvl="0" marL="736600" rtl="0" algn="l">
              <a:lnSpc>
                <a:spcPct val="115000"/>
              </a:lnSpc>
              <a:spcBef>
                <a:spcPts val="0"/>
              </a:spcBef>
              <a:spcAft>
                <a:spcPts val="0"/>
              </a:spcAft>
              <a:buClr>
                <a:srgbClr val="2B2B2B"/>
              </a:buClr>
              <a:buSzPts val="1200"/>
              <a:buChar char="●"/>
            </a:pPr>
            <a:r>
              <a:rPr lang="en" sz="1200">
                <a:solidFill>
                  <a:srgbClr val="2B2B2B"/>
                </a:solidFill>
                <a:highlight>
                  <a:srgbClr val="FFFFFF"/>
                </a:highlight>
              </a:rPr>
              <a:t>Implement materials in at least two lessons in Fall quarter/semester</a:t>
            </a:r>
            <a:endParaRPr sz="1200">
              <a:solidFill>
                <a:srgbClr val="2B2B2B"/>
              </a:solidFill>
              <a:highlight>
                <a:srgbClr val="FFFFFF"/>
              </a:highlight>
            </a:endParaRPr>
          </a:p>
          <a:p>
            <a:pPr indent="-304800" lvl="0" marL="736600" rtl="0" algn="l">
              <a:lnSpc>
                <a:spcPct val="115000"/>
              </a:lnSpc>
              <a:spcBef>
                <a:spcPts val="0"/>
              </a:spcBef>
              <a:spcAft>
                <a:spcPts val="0"/>
              </a:spcAft>
              <a:buClr>
                <a:srgbClr val="2B2B2B"/>
              </a:buClr>
              <a:buSzPts val="1200"/>
              <a:buChar char="●"/>
            </a:pPr>
            <a:r>
              <a:rPr lang="en" sz="1200">
                <a:solidFill>
                  <a:srgbClr val="2B2B2B"/>
                </a:solidFill>
                <a:highlight>
                  <a:srgbClr val="FFFFFF"/>
                </a:highlight>
              </a:rPr>
              <a:t>Share your final products on the QUBES hub</a:t>
            </a:r>
            <a:endParaRPr sz="1200">
              <a:solidFill>
                <a:srgbClr val="2B2B2B"/>
              </a:solidFill>
              <a:highlight>
                <a:srgbClr val="FFFFFF"/>
              </a:highlight>
            </a:endParaRPr>
          </a:p>
          <a:p>
            <a:pPr indent="0" lvl="0" marL="0" rtl="0" algn="l">
              <a:lnSpc>
                <a:spcPct val="115000"/>
              </a:lnSpc>
              <a:spcBef>
                <a:spcPts val="1400"/>
              </a:spcBef>
              <a:spcAft>
                <a:spcPts val="0"/>
              </a:spcAft>
              <a:buClr>
                <a:schemeClr val="dk1"/>
              </a:buClr>
              <a:buSzPts val="1100"/>
              <a:buFont typeface="Arial"/>
              <a:buNone/>
            </a:pPr>
            <a:r>
              <a:rPr lang="en" sz="1200">
                <a:solidFill>
                  <a:srgbClr val="2B2B2B"/>
                </a:solidFill>
                <a:highlight>
                  <a:srgbClr val="FFFFFF"/>
                </a:highlight>
              </a:rPr>
              <a:t>For more information on requirements, visit the </a:t>
            </a:r>
            <a:r>
              <a:rPr lang="en" sz="1200">
                <a:solidFill>
                  <a:srgbClr val="597F2F"/>
                </a:solidFill>
                <a:highlight>
                  <a:srgbClr val="FFFFFF"/>
                </a:highlight>
                <a:uFill>
                  <a:noFill/>
                </a:uFill>
                <a:hlinkClick r:id="rId7">
                  <a:extLst>
                    <a:ext uri="{A12FA001-AC4F-418D-AE19-62706E023703}">
                      <ahyp:hlinkClr val="tx"/>
                    </a:ext>
                  </a:extLst>
                </a:hlinkClick>
              </a:rPr>
              <a:t>FMN Requirements page</a:t>
            </a:r>
            <a:r>
              <a:rPr lang="en" sz="1200">
                <a:solidFill>
                  <a:srgbClr val="2B2B2B"/>
                </a:solidFill>
                <a:highlight>
                  <a:srgbClr val="FFFFFF"/>
                </a:highlight>
              </a:rPr>
              <a:t>.</a:t>
            </a:r>
            <a:endParaRPr sz="1200">
              <a:solidFill>
                <a:srgbClr val="2B2B2B"/>
              </a:solidFill>
              <a:highlight>
                <a:srgbClr val="FFFFFF"/>
              </a:highlight>
            </a:endParaRPr>
          </a:p>
          <a:p>
            <a:pPr indent="0" lvl="0" marL="0" rtl="0" algn="l">
              <a:lnSpc>
                <a:spcPct val="115000"/>
              </a:lnSpc>
              <a:spcBef>
                <a:spcPts val="1400"/>
              </a:spcBef>
              <a:spcAft>
                <a:spcPts val="0"/>
              </a:spcAft>
              <a:buClr>
                <a:schemeClr val="dk1"/>
              </a:buClr>
              <a:buSzPts val="1100"/>
              <a:buFont typeface="Arial"/>
              <a:buNone/>
            </a:pPr>
            <a:r>
              <a:rPr lang="en" sz="1200">
                <a:solidFill>
                  <a:srgbClr val="2B2B2B"/>
                </a:solidFill>
                <a:highlight>
                  <a:srgbClr val="FFFFFF"/>
                </a:highlight>
              </a:rPr>
              <a:t>The deadline to apply for the FMN is August 31st, 2022 but we encourage you to </a:t>
            </a:r>
            <a:r>
              <a:rPr lang="en" sz="1200">
                <a:solidFill>
                  <a:srgbClr val="597F2F"/>
                </a:solidFill>
                <a:highlight>
                  <a:srgbClr val="FFFFFF"/>
                </a:highlight>
                <a:uFill>
                  <a:noFill/>
                </a:uFill>
                <a:hlinkClick r:id="rId8">
                  <a:extLst>
                    <a:ext uri="{A12FA001-AC4F-418D-AE19-62706E023703}">
                      <ahyp:hlinkClr val="tx"/>
                    </a:ext>
                  </a:extLst>
                </a:hlinkClick>
              </a:rPr>
              <a:t>apply now</a:t>
            </a:r>
            <a:r>
              <a:rPr lang="en" sz="1200">
                <a:solidFill>
                  <a:srgbClr val="2B2B2B"/>
                </a:solidFill>
                <a:highlight>
                  <a:srgbClr val="FFFFFF"/>
                </a:highlight>
              </a:rPr>
              <a:t>! Space is limited; only 15 participants will be selected.</a:t>
            </a:r>
            <a:endParaRPr sz="1200">
              <a:solidFill>
                <a:srgbClr val="2B2B2B"/>
              </a:solidFill>
              <a:highlight>
                <a:srgbClr val="FFFFFF"/>
              </a:highlight>
            </a:endParaRPr>
          </a:p>
          <a:p>
            <a:pPr indent="0" lvl="0" marL="0" rtl="0" algn="l">
              <a:lnSpc>
                <a:spcPct val="115000"/>
              </a:lnSpc>
              <a:spcBef>
                <a:spcPts val="1400"/>
              </a:spcBef>
              <a:spcAft>
                <a:spcPts val="0"/>
              </a:spcAft>
              <a:buClr>
                <a:schemeClr val="dk1"/>
              </a:buClr>
              <a:buSzPts val="1100"/>
              <a:buFont typeface="Arial"/>
              <a:buNone/>
            </a:pPr>
            <a:r>
              <a:rPr lang="en" sz="1200">
                <a:solidFill>
                  <a:srgbClr val="2B2B2B"/>
                </a:solidFill>
                <a:highlight>
                  <a:srgbClr val="FFFFFF"/>
                </a:highlight>
              </a:rPr>
              <a:t>For more information, visit the </a:t>
            </a:r>
            <a:r>
              <a:rPr lang="en" sz="1200">
                <a:solidFill>
                  <a:srgbClr val="597F2F"/>
                </a:solidFill>
                <a:highlight>
                  <a:srgbClr val="FFFFFF"/>
                </a:highlight>
                <a:uFill>
                  <a:noFill/>
                </a:uFill>
                <a:hlinkClick r:id="rId9">
                  <a:extLst>
                    <a:ext uri="{A12FA001-AC4F-418D-AE19-62706E023703}">
                      <ahyp:hlinkClr val="tx"/>
                    </a:ext>
                  </a:extLst>
                </a:hlinkClick>
              </a:rPr>
              <a:t>FMN Overview Page</a:t>
            </a:r>
            <a:r>
              <a:rPr lang="en" sz="1200">
                <a:solidFill>
                  <a:srgbClr val="2B2B2B"/>
                </a:solidFill>
                <a:highlight>
                  <a:srgbClr val="FFFFFF"/>
                </a:highlight>
              </a:rPr>
              <a:t>. If you have questions, please feel free to contact Alys Hugo at ahugo@everettcc.edu or Irene Corriette at irene.corriette@sfcollege.edu.</a:t>
            </a:r>
            <a:endParaRPr sz="1200">
              <a:solidFill>
                <a:srgbClr val="2B2B2B"/>
              </a:solidFill>
              <a:highlight>
                <a:srgbClr val="FFFFFF"/>
              </a:highlight>
            </a:endParaRPr>
          </a:p>
          <a:p>
            <a:pPr indent="0" lvl="0" marL="0" rtl="0" algn="l">
              <a:spcBef>
                <a:spcPts val="140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136551d2436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136551d2436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FMN Fall 2022 Information: </a:t>
            </a:r>
            <a:r>
              <a:rPr lang="en" u="sng">
                <a:solidFill>
                  <a:schemeClr val="hlink"/>
                </a:solidFill>
                <a:hlinkClick r:id="rId2"/>
              </a:rPr>
              <a:t>https://qubeshub.org/community/groups/qbcc/forum/resources/events-and-opportunities/13787</a:t>
            </a:r>
            <a:r>
              <a:rPr lang="en">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Fall 2022 Application: </a:t>
            </a:r>
            <a:r>
              <a:rPr lang="en" u="sng">
                <a:solidFill>
                  <a:schemeClr val="hlink"/>
                </a:solidFill>
                <a:hlinkClick r:id="rId3"/>
              </a:rPr>
              <a:t>https://qubeshub.org/community/groups/qbccfmnfa22/apply</a:t>
            </a:r>
            <a:r>
              <a:rPr lang="en">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focus is statistics. </a:t>
            </a:r>
            <a:endParaRPr>
              <a:solidFill>
                <a:schemeClr val="dk1"/>
              </a:solidFill>
            </a:endParaRPr>
          </a:p>
          <a:p>
            <a:pPr indent="0" lvl="0" marL="0" rtl="0" algn="l">
              <a:lnSpc>
                <a:spcPct val="115000"/>
              </a:lnSpc>
              <a:spcBef>
                <a:spcPts val="1400"/>
              </a:spcBef>
              <a:spcAft>
                <a:spcPts val="0"/>
              </a:spcAft>
              <a:buClr>
                <a:schemeClr val="dk1"/>
              </a:buClr>
              <a:buSzPts val="1100"/>
              <a:buFont typeface="Arial"/>
              <a:buNone/>
            </a:pPr>
            <a:r>
              <a:rPr lang="en" sz="1200">
                <a:solidFill>
                  <a:srgbClr val="2B2B2B"/>
                </a:solidFill>
                <a:highlight>
                  <a:srgbClr val="FFFFFF"/>
                </a:highlight>
              </a:rPr>
              <a:t>The modules were developed by cross-disciplinary teams of biology and math faculty from the QB@CC network to help teach statistical skills. </a:t>
            </a:r>
            <a:endParaRPr sz="1200">
              <a:solidFill>
                <a:srgbClr val="2B2B2B"/>
              </a:solidFill>
              <a:highlight>
                <a:srgbClr val="FFFFFF"/>
              </a:highlight>
            </a:endParaRPr>
          </a:p>
          <a:p>
            <a:pPr indent="-304800" lvl="0" marL="736600" rtl="0" algn="l">
              <a:lnSpc>
                <a:spcPct val="115000"/>
              </a:lnSpc>
              <a:spcBef>
                <a:spcPts val="1400"/>
              </a:spcBef>
              <a:spcAft>
                <a:spcPts val="0"/>
              </a:spcAft>
              <a:buClr>
                <a:srgbClr val="2B2B2B"/>
              </a:buClr>
              <a:buSzPts val="1200"/>
              <a:buChar char="●"/>
            </a:pPr>
            <a:r>
              <a:rPr lang="en" sz="1200">
                <a:solidFill>
                  <a:srgbClr val="597F2F"/>
                </a:solidFill>
                <a:highlight>
                  <a:srgbClr val="FFFFFF"/>
                </a:highlight>
                <a:uFill>
                  <a:noFill/>
                </a:uFill>
                <a:hlinkClick r:id="rId4">
                  <a:extLst>
                    <a:ext uri="{A12FA001-AC4F-418D-AE19-62706E023703}">
                      <ahyp:hlinkClr val="tx"/>
                    </a:ext>
                  </a:extLst>
                </a:hlinkClick>
              </a:rPr>
              <a:t>Exploring Marine Primary Productivity with Descriptive Statistics and Graphing in Excel</a:t>
            </a:r>
            <a:endParaRPr sz="1200">
              <a:solidFill>
                <a:srgbClr val="597F2F"/>
              </a:solidFill>
              <a:highlight>
                <a:srgbClr val="FFFFFF"/>
              </a:highlight>
            </a:endParaRPr>
          </a:p>
          <a:p>
            <a:pPr indent="-304800" lvl="0" marL="736600" rtl="0" algn="l">
              <a:lnSpc>
                <a:spcPct val="115000"/>
              </a:lnSpc>
              <a:spcBef>
                <a:spcPts val="0"/>
              </a:spcBef>
              <a:spcAft>
                <a:spcPts val="0"/>
              </a:spcAft>
              <a:buClr>
                <a:srgbClr val="2B2B2B"/>
              </a:buClr>
              <a:buSzPts val="1200"/>
              <a:buChar char="●"/>
            </a:pPr>
            <a:r>
              <a:rPr lang="en" sz="1200">
                <a:solidFill>
                  <a:srgbClr val="597F2F"/>
                </a:solidFill>
                <a:highlight>
                  <a:srgbClr val="FFFFFF"/>
                </a:highlight>
                <a:uFill>
                  <a:noFill/>
                </a:uFill>
                <a:hlinkClick r:id="rId5">
                  <a:extLst>
                    <a:ext uri="{A12FA001-AC4F-418D-AE19-62706E023703}">
                      <ahyp:hlinkClr val="tx"/>
                    </a:ext>
                  </a:extLst>
                </a:hlinkClick>
              </a:rPr>
              <a:t>Grassy Narrows and Muskrat Falls Dam: Hypothesis Testing and t-Tests</a:t>
            </a:r>
            <a:endParaRPr sz="1200">
              <a:solidFill>
                <a:srgbClr val="597F2F"/>
              </a:solidFill>
              <a:highlight>
                <a:srgbClr val="FFFFFF"/>
              </a:highlight>
            </a:endParaRPr>
          </a:p>
          <a:p>
            <a:pPr indent="-304800" lvl="0" marL="736600" rtl="0" algn="l">
              <a:lnSpc>
                <a:spcPct val="115000"/>
              </a:lnSpc>
              <a:spcBef>
                <a:spcPts val="0"/>
              </a:spcBef>
              <a:spcAft>
                <a:spcPts val="0"/>
              </a:spcAft>
              <a:buClr>
                <a:srgbClr val="2B2B2B"/>
              </a:buClr>
              <a:buSzPts val="1200"/>
              <a:buChar char="●"/>
            </a:pPr>
            <a:r>
              <a:rPr lang="en" sz="1200">
                <a:solidFill>
                  <a:srgbClr val="597F2F"/>
                </a:solidFill>
                <a:highlight>
                  <a:srgbClr val="FFFFFF"/>
                </a:highlight>
                <a:uFill>
                  <a:noFill/>
                </a:uFill>
                <a:hlinkClick r:id="rId6">
                  <a:extLst>
                    <a:ext uri="{A12FA001-AC4F-418D-AE19-62706E023703}">
                      <ahyp:hlinkClr val="tx"/>
                    </a:ext>
                  </a:extLst>
                </a:hlinkClick>
              </a:rPr>
              <a:t>Choosing healthy data for healthy relationships: how to use 5-point summaries, box and whisker plots, and correlation to understand global health trends.</a:t>
            </a:r>
            <a:endParaRPr sz="1200">
              <a:solidFill>
                <a:srgbClr val="597F2F"/>
              </a:solidFill>
              <a:highlight>
                <a:srgbClr val="FFFFFF"/>
              </a:highlight>
            </a:endParaRPr>
          </a:p>
          <a:p>
            <a:pPr indent="0" lvl="0" marL="0" rtl="0" algn="l">
              <a:lnSpc>
                <a:spcPct val="115000"/>
              </a:lnSpc>
              <a:spcBef>
                <a:spcPts val="1400"/>
              </a:spcBef>
              <a:spcAft>
                <a:spcPts val="0"/>
              </a:spcAft>
              <a:buClr>
                <a:schemeClr val="dk1"/>
              </a:buClr>
              <a:buSzPts val="1100"/>
              <a:buFont typeface="Arial"/>
              <a:buNone/>
            </a:pPr>
            <a:r>
              <a:rPr lang="en" sz="1200">
                <a:solidFill>
                  <a:srgbClr val="2B2B2B"/>
                </a:solidFill>
                <a:highlight>
                  <a:srgbClr val="FFFFFF"/>
                </a:highlight>
              </a:rPr>
              <a:t>The FMN will meet every other week for an hour from mid-September through early December. As a participant, you will earn a certificate of completion at the end of the FMN provided that you:</a:t>
            </a:r>
            <a:endParaRPr sz="1200">
              <a:solidFill>
                <a:srgbClr val="2B2B2B"/>
              </a:solidFill>
              <a:highlight>
                <a:srgbClr val="FFFFFF"/>
              </a:highlight>
            </a:endParaRPr>
          </a:p>
          <a:p>
            <a:pPr indent="-304800" lvl="0" marL="736600" rtl="0" algn="l">
              <a:lnSpc>
                <a:spcPct val="115000"/>
              </a:lnSpc>
              <a:spcBef>
                <a:spcPts val="1400"/>
              </a:spcBef>
              <a:spcAft>
                <a:spcPts val="0"/>
              </a:spcAft>
              <a:buClr>
                <a:srgbClr val="2B2B2B"/>
              </a:buClr>
              <a:buSzPts val="1200"/>
              <a:buChar char="●"/>
            </a:pPr>
            <a:r>
              <a:rPr lang="en" sz="1200">
                <a:solidFill>
                  <a:srgbClr val="2B2B2B"/>
                </a:solidFill>
                <a:highlight>
                  <a:srgbClr val="FFFFFF"/>
                </a:highlight>
              </a:rPr>
              <a:t>Are an active participant in the FMN</a:t>
            </a:r>
            <a:endParaRPr sz="1200">
              <a:solidFill>
                <a:srgbClr val="2B2B2B"/>
              </a:solidFill>
              <a:highlight>
                <a:srgbClr val="FFFFFF"/>
              </a:highlight>
            </a:endParaRPr>
          </a:p>
          <a:p>
            <a:pPr indent="-304800" lvl="0" marL="736600" rtl="0" algn="l">
              <a:lnSpc>
                <a:spcPct val="115000"/>
              </a:lnSpc>
              <a:spcBef>
                <a:spcPts val="0"/>
              </a:spcBef>
              <a:spcAft>
                <a:spcPts val="0"/>
              </a:spcAft>
              <a:buClr>
                <a:srgbClr val="2B2B2B"/>
              </a:buClr>
              <a:buSzPts val="1200"/>
              <a:buChar char="●"/>
            </a:pPr>
            <a:r>
              <a:rPr lang="en" sz="1200">
                <a:solidFill>
                  <a:srgbClr val="2B2B2B"/>
                </a:solidFill>
                <a:highlight>
                  <a:srgbClr val="FFFFFF"/>
                </a:highlight>
              </a:rPr>
              <a:t>Implement materials in at least two lessons in Fall quarter/semester</a:t>
            </a:r>
            <a:endParaRPr sz="1200">
              <a:solidFill>
                <a:srgbClr val="2B2B2B"/>
              </a:solidFill>
              <a:highlight>
                <a:srgbClr val="FFFFFF"/>
              </a:highlight>
            </a:endParaRPr>
          </a:p>
          <a:p>
            <a:pPr indent="-304800" lvl="0" marL="736600" rtl="0" algn="l">
              <a:lnSpc>
                <a:spcPct val="115000"/>
              </a:lnSpc>
              <a:spcBef>
                <a:spcPts val="0"/>
              </a:spcBef>
              <a:spcAft>
                <a:spcPts val="0"/>
              </a:spcAft>
              <a:buClr>
                <a:srgbClr val="2B2B2B"/>
              </a:buClr>
              <a:buSzPts val="1200"/>
              <a:buChar char="●"/>
            </a:pPr>
            <a:r>
              <a:rPr lang="en" sz="1200">
                <a:solidFill>
                  <a:srgbClr val="2B2B2B"/>
                </a:solidFill>
                <a:highlight>
                  <a:srgbClr val="FFFFFF"/>
                </a:highlight>
              </a:rPr>
              <a:t>Share your final products on the QUBES hub</a:t>
            </a:r>
            <a:endParaRPr sz="1200">
              <a:solidFill>
                <a:srgbClr val="2B2B2B"/>
              </a:solidFill>
              <a:highlight>
                <a:srgbClr val="FFFFFF"/>
              </a:highlight>
            </a:endParaRPr>
          </a:p>
          <a:p>
            <a:pPr indent="0" lvl="0" marL="0" rtl="0" algn="l">
              <a:lnSpc>
                <a:spcPct val="115000"/>
              </a:lnSpc>
              <a:spcBef>
                <a:spcPts val="1400"/>
              </a:spcBef>
              <a:spcAft>
                <a:spcPts val="0"/>
              </a:spcAft>
              <a:buClr>
                <a:schemeClr val="dk1"/>
              </a:buClr>
              <a:buSzPts val="1100"/>
              <a:buFont typeface="Arial"/>
              <a:buNone/>
            </a:pPr>
            <a:r>
              <a:rPr lang="en" sz="1200">
                <a:solidFill>
                  <a:srgbClr val="2B2B2B"/>
                </a:solidFill>
                <a:highlight>
                  <a:srgbClr val="FFFFFF"/>
                </a:highlight>
              </a:rPr>
              <a:t>For more information on requirements, visit the </a:t>
            </a:r>
            <a:r>
              <a:rPr lang="en" sz="1200">
                <a:solidFill>
                  <a:srgbClr val="597F2F"/>
                </a:solidFill>
                <a:highlight>
                  <a:srgbClr val="FFFFFF"/>
                </a:highlight>
                <a:uFill>
                  <a:noFill/>
                </a:uFill>
                <a:hlinkClick r:id="rId7">
                  <a:extLst>
                    <a:ext uri="{A12FA001-AC4F-418D-AE19-62706E023703}">
                      <ahyp:hlinkClr val="tx"/>
                    </a:ext>
                  </a:extLst>
                </a:hlinkClick>
              </a:rPr>
              <a:t>FMN Requirements page</a:t>
            </a:r>
            <a:r>
              <a:rPr lang="en" sz="1200">
                <a:solidFill>
                  <a:srgbClr val="2B2B2B"/>
                </a:solidFill>
                <a:highlight>
                  <a:srgbClr val="FFFFFF"/>
                </a:highlight>
              </a:rPr>
              <a:t>.</a:t>
            </a:r>
            <a:endParaRPr sz="1200">
              <a:solidFill>
                <a:srgbClr val="2B2B2B"/>
              </a:solidFill>
              <a:highlight>
                <a:srgbClr val="FFFFFF"/>
              </a:highlight>
            </a:endParaRPr>
          </a:p>
          <a:p>
            <a:pPr indent="0" lvl="0" marL="0" rtl="0" algn="l">
              <a:lnSpc>
                <a:spcPct val="115000"/>
              </a:lnSpc>
              <a:spcBef>
                <a:spcPts val="1400"/>
              </a:spcBef>
              <a:spcAft>
                <a:spcPts val="0"/>
              </a:spcAft>
              <a:buClr>
                <a:schemeClr val="dk1"/>
              </a:buClr>
              <a:buSzPts val="1100"/>
              <a:buFont typeface="Arial"/>
              <a:buNone/>
            </a:pPr>
            <a:r>
              <a:rPr lang="en" sz="1200">
                <a:solidFill>
                  <a:srgbClr val="2B2B2B"/>
                </a:solidFill>
                <a:highlight>
                  <a:srgbClr val="FFFFFF"/>
                </a:highlight>
              </a:rPr>
              <a:t>The deadline to apply for the FMN is August 31st, 2022 but we encourage you to </a:t>
            </a:r>
            <a:r>
              <a:rPr lang="en" sz="1200">
                <a:solidFill>
                  <a:srgbClr val="597F2F"/>
                </a:solidFill>
                <a:highlight>
                  <a:srgbClr val="FFFFFF"/>
                </a:highlight>
                <a:uFill>
                  <a:noFill/>
                </a:uFill>
                <a:hlinkClick r:id="rId8">
                  <a:extLst>
                    <a:ext uri="{A12FA001-AC4F-418D-AE19-62706E023703}">
                      <ahyp:hlinkClr val="tx"/>
                    </a:ext>
                  </a:extLst>
                </a:hlinkClick>
              </a:rPr>
              <a:t>apply now</a:t>
            </a:r>
            <a:r>
              <a:rPr lang="en" sz="1200">
                <a:solidFill>
                  <a:srgbClr val="2B2B2B"/>
                </a:solidFill>
                <a:highlight>
                  <a:srgbClr val="FFFFFF"/>
                </a:highlight>
              </a:rPr>
              <a:t>! Space is limited; only 15 participants will be selected.</a:t>
            </a:r>
            <a:endParaRPr sz="1200">
              <a:solidFill>
                <a:srgbClr val="2B2B2B"/>
              </a:solidFill>
              <a:highlight>
                <a:srgbClr val="FFFFFF"/>
              </a:highlight>
            </a:endParaRPr>
          </a:p>
          <a:p>
            <a:pPr indent="0" lvl="0" marL="0" rtl="0" algn="l">
              <a:lnSpc>
                <a:spcPct val="115000"/>
              </a:lnSpc>
              <a:spcBef>
                <a:spcPts val="1400"/>
              </a:spcBef>
              <a:spcAft>
                <a:spcPts val="0"/>
              </a:spcAft>
              <a:buClr>
                <a:schemeClr val="dk1"/>
              </a:buClr>
              <a:buSzPts val="1100"/>
              <a:buFont typeface="Arial"/>
              <a:buNone/>
            </a:pPr>
            <a:r>
              <a:rPr lang="en" sz="1200">
                <a:solidFill>
                  <a:srgbClr val="2B2B2B"/>
                </a:solidFill>
                <a:highlight>
                  <a:srgbClr val="FFFFFF"/>
                </a:highlight>
              </a:rPr>
              <a:t>For more information, visit the </a:t>
            </a:r>
            <a:r>
              <a:rPr lang="en" sz="1200">
                <a:solidFill>
                  <a:srgbClr val="597F2F"/>
                </a:solidFill>
                <a:highlight>
                  <a:srgbClr val="FFFFFF"/>
                </a:highlight>
                <a:uFill>
                  <a:noFill/>
                </a:uFill>
                <a:hlinkClick r:id="rId9">
                  <a:extLst>
                    <a:ext uri="{A12FA001-AC4F-418D-AE19-62706E023703}">
                      <ahyp:hlinkClr val="tx"/>
                    </a:ext>
                  </a:extLst>
                </a:hlinkClick>
              </a:rPr>
              <a:t>FMN Overview Page</a:t>
            </a:r>
            <a:r>
              <a:rPr lang="en" sz="1200">
                <a:solidFill>
                  <a:srgbClr val="2B2B2B"/>
                </a:solidFill>
                <a:highlight>
                  <a:srgbClr val="FFFFFF"/>
                </a:highlight>
              </a:rPr>
              <a:t>. If you have questions, please feel free to contact Alys Hugo at ahugo@everettcc.edu or Irene Corriette at irene.corriette@sfcollege.edu.</a:t>
            </a:r>
            <a:endParaRPr sz="1200">
              <a:solidFill>
                <a:srgbClr val="2B2B2B"/>
              </a:solidFill>
              <a:highlight>
                <a:srgbClr val="FFFFFF"/>
              </a:highlight>
            </a:endParaRPr>
          </a:p>
          <a:p>
            <a:pPr indent="0" lvl="0" marL="0" rtl="0" algn="l">
              <a:spcBef>
                <a:spcPts val="140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136551d2436_1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136551d2436_1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136551d2436_1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136551d2436_1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1202c81363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1202c81363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2B2B2B"/>
                </a:solidFill>
                <a:highlight>
                  <a:srgbClr val="FFFFFF"/>
                </a:highlight>
                <a:latin typeface="Calibri"/>
                <a:ea typeface="Calibri"/>
                <a:cs typeface="Calibri"/>
                <a:sym typeface="Calibri"/>
              </a:rPr>
              <a:t>Video about equity – Stem for All 2022</a:t>
            </a:r>
            <a:r>
              <a:rPr lang="en" sz="1200">
                <a:solidFill>
                  <a:srgbClr val="2B2B2B"/>
                </a:solidFill>
                <a:highlight>
                  <a:srgbClr val="FFFFFF"/>
                </a:highlight>
                <a:uFill>
                  <a:noFill/>
                </a:uFill>
                <a:latin typeface="Calibri"/>
                <a:ea typeface="Calibri"/>
                <a:cs typeface="Calibri"/>
                <a:sym typeface="Calibri"/>
                <a:hlinkClick r:id="rId2">
                  <a:extLst>
                    <a:ext uri="{A12FA001-AC4F-418D-AE19-62706E023703}">
                      <ahyp:hlinkClr val="tx"/>
                    </a:ext>
                  </a:extLst>
                </a:hlinkClick>
              </a:rPr>
              <a:t> </a:t>
            </a:r>
            <a:r>
              <a:rPr lang="en" sz="1200" u="sng">
                <a:solidFill>
                  <a:schemeClr val="hlink"/>
                </a:solidFill>
                <a:highlight>
                  <a:srgbClr val="FFFFFF"/>
                </a:highlight>
                <a:latin typeface="Calibri"/>
                <a:ea typeface="Calibri"/>
                <a:cs typeface="Calibri"/>
                <a:sym typeface="Calibri"/>
                <a:hlinkClick r:id="rId3"/>
              </a:rPr>
              <a:t>https://youtu.be/AyXjuCYtifw</a:t>
            </a:r>
            <a:r>
              <a:rPr lang="en"/>
              <a: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136551d2436_1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136551d2436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Breakout rooms or time for participants to respond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What future topics and classroom settings would you like to see in the modules?</a:t>
            </a:r>
            <a:endParaRPr/>
          </a:p>
          <a:p>
            <a:pPr indent="0" lvl="0" marL="0" rtl="0" algn="l">
              <a:spcBef>
                <a:spcPts val="0"/>
              </a:spcBef>
              <a:spcAft>
                <a:spcPts val="0"/>
              </a:spcAft>
              <a:buNone/>
            </a:pPr>
            <a:r>
              <a:rPr lang="en"/>
              <a:t>What would need to change for you to collaborate outside of your institution? </a:t>
            </a:r>
            <a:endParaRPr/>
          </a:p>
          <a:p>
            <a:pPr indent="0" lvl="0" marL="0" rtl="0" algn="l">
              <a:spcBef>
                <a:spcPts val="0"/>
              </a:spcBef>
              <a:spcAft>
                <a:spcPts val="0"/>
              </a:spcAft>
              <a:buNone/>
            </a:pPr>
            <a:r>
              <a:rPr lang="en"/>
              <a:t>What changes right now would help you collaborate outside your institution?</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133531d3d7b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133531d3d7b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highlight>
                  <a:srgbClr val="FFFFFF"/>
                </a:highlight>
              </a:rPr>
              <a:t>What changes could increase your collaboration with STEM faculty outside your institution? - 3 min</a:t>
            </a:r>
            <a:endParaRPr sz="1200">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 sz="1200">
                <a:highlight>
                  <a:srgbClr val="FFFFFF"/>
                </a:highlight>
              </a:rPr>
              <a:t>QB@CC Wish List    </a:t>
            </a:r>
            <a:endParaRPr sz="1200">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 sz="1200" u="sng">
                <a:highlight>
                  <a:srgbClr val="FFFFFF"/>
                </a:highlight>
                <a:hlinkClick r:id="rId2"/>
              </a:rPr>
              <a:t>https://docs.google.com/forms/d/e/1FAIpQLSf46IU8HetTgXqOA9OBpwV0myS46ya87eUpsMGDr3UFWmPFBA/viewform?embedded=true</a:t>
            </a:r>
            <a:endParaRPr sz="1200">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sz="1200">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sz="1200">
              <a:solidFill>
                <a:srgbClr val="4A86E8"/>
              </a:solidFill>
              <a:highlight>
                <a:srgbClr val="FFFFFF"/>
              </a:highligh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136551d2436_1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3" name="Google Shape;403;g136551d2436_1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QB@CC Website and OER Library: </a:t>
            </a:r>
            <a:r>
              <a:rPr lang="en" u="sng">
                <a:solidFill>
                  <a:schemeClr val="hlink"/>
                </a:solidFill>
                <a:hlinkClick r:id="rId2"/>
              </a:rPr>
              <a:t>https://qubeshub.org/community/groups/qbcc</a:t>
            </a:r>
            <a:r>
              <a:rPr lang="en"/>
              <a:t> </a:t>
            </a:r>
            <a:endParaRPr/>
          </a:p>
          <a:p>
            <a:pPr indent="0" lvl="0" marL="0" rtl="0" algn="l">
              <a:spcBef>
                <a:spcPts val="0"/>
              </a:spcBef>
              <a:spcAft>
                <a:spcPts val="0"/>
              </a:spcAft>
              <a:buNone/>
            </a:pPr>
            <a:r>
              <a:rPr lang="en"/>
              <a:t>Incubator Application:</a:t>
            </a:r>
            <a:r>
              <a:rPr lang="en">
                <a:solidFill>
                  <a:schemeClr val="dk1"/>
                </a:solidFill>
              </a:rPr>
              <a:t> </a:t>
            </a:r>
            <a:r>
              <a:rPr lang="en" u="sng">
                <a:solidFill>
                  <a:schemeClr val="hlink"/>
                </a:solidFill>
                <a:hlinkClick r:id="rId3"/>
              </a:rPr>
              <a:t>https://qubeshub.org/community/groups/qbcc/incubatorad</a:t>
            </a:r>
            <a:r>
              <a:rPr lang="en">
                <a:solidFill>
                  <a:schemeClr val="dk1"/>
                </a:solidFill>
              </a:rPr>
              <a:t> </a:t>
            </a:r>
            <a:endParaRPr>
              <a:solidFill>
                <a:schemeClr val="dk1"/>
              </a:solidFill>
            </a:endParaRPr>
          </a:p>
          <a:p>
            <a:pPr indent="0" lvl="0" marL="0" rtl="0" algn="l">
              <a:spcBef>
                <a:spcPts val="0"/>
              </a:spcBef>
              <a:spcAft>
                <a:spcPts val="0"/>
              </a:spcAft>
              <a:buNone/>
            </a:pPr>
            <a:r>
              <a:rPr lang="en"/>
              <a:t>FMN </a:t>
            </a:r>
            <a:r>
              <a:rPr lang="en">
                <a:solidFill>
                  <a:schemeClr val="dk1"/>
                </a:solidFill>
              </a:rPr>
              <a:t>Fall 2022 Application: </a:t>
            </a:r>
            <a:r>
              <a:rPr lang="en" u="sng">
                <a:solidFill>
                  <a:schemeClr val="hlink"/>
                </a:solidFill>
                <a:hlinkClick r:id="rId4"/>
              </a:rPr>
              <a:t>https://qubeshub.org/community/groups/qbccfmnfa22/apply</a:t>
            </a:r>
            <a:r>
              <a:rPr lang="en">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133531d3d7b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133531d3d7b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Send a </a:t>
            </a:r>
            <a:r>
              <a:rPr lang="en"/>
              <a:t>thumbs</a:t>
            </a:r>
            <a:r>
              <a:rPr lang="en"/>
              <a:t> up if you’ve heard of the QB@CC </a:t>
            </a:r>
            <a:endParaRPr/>
          </a:p>
          <a:p>
            <a:pPr indent="0" lvl="0" marL="0" rtl="0" algn="l">
              <a:spcBef>
                <a:spcPts val="0"/>
              </a:spcBef>
              <a:spcAft>
                <a:spcPts val="0"/>
              </a:spcAft>
              <a:buNone/>
            </a:pPr>
            <a:r>
              <a:rPr lang="en"/>
              <a:t>QB@CC website: </a:t>
            </a:r>
            <a:r>
              <a:rPr lang="en" u="sng">
                <a:solidFill>
                  <a:schemeClr val="hlink"/>
                </a:solidFill>
                <a:hlinkClick r:id="rId2"/>
              </a:rPr>
              <a:t>https://qubeshub.org/community/groups/qbcc</a:t>
            </a:r>
            <a:r>
              <a:rPr lang="en"/>
              <a:t> </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133531d3d7b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133531d3d7b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Participants a</a:t>
            </a:r>
            <a:r>
              <a:rPr b="1" lang="en"/>
              <a:t>nswer in the chat or raise their hand to answer. </a:t>
            </a:r>
            <a:r>
              <a:rPr lang="en" sz="1200">
                <a:solidFill>
                  <a:schemeClr val="dk1"/>
                </a:solidFill>
              </a:rPr>
              <a:t>Tell us a few of your successes and a few challenges</a:t>
            </a:r>
            <a:endParaRPr sz="12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33531d3d7b_0_16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133531d3d7b_0_16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Website: </a:t>
            </a:r>
            <a:r>
              <a:rPr lang="en" u="sng">
                <a:solidFill>
                  <a:schemeClr val="hlink"/>
                </a:solidFill>
                <a:hlinkClick r:id="rId2"/>
              </a:rPr>
              <a:t>https://qubeshub.org/community/groups/qbcc</a:t>
            </a:r>
            <a:r>
              <a:rPr lang="en"/>
              <a:t>    </a:t>
            </a:r>
            <a:endParaRPr b="1"/>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133531d3d7b_0_16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133531d3d7b_0_16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0000"/>
              </a:lnSpc>
              <a:spcBef>
                <a:spcPts val="0"/>
              </a:spcBef>
              <a:spcAft>
                <a:spcPts val="0"/>
              </a:spcAft>
              <a:buClr>
                <a:schemeClr val="dk1"/>
              </a:buClr>
              <a:buSzPts val="1100"/>
              <a:buFont typeface="Arial"/>
              <a:buNone/>
            </a:pPr>
            <a:r>
              <a:rPr lang="en" sz="1200">
                <a:solidFill>
                  <a:srgbClr val="1C1B20"/>
                </a:solidFill>
                <a:highlight>
                  <a:srgbClr val="FFFFFF"/>
                </a:highlight>
              </a:rPr>
              <a:t>Specific Goals of QB@CC -</a:t>
            </a:r>
            <a:r>
              <a:rPr b="1" lang="en" sz="1200">
                <a:solidFill>
                  <a:srgbClr val="1C1B20"/>
                </a:solidFill>
                <a:highlight>
                  <a:srgbClr val="FFFFFF"/>
                </a:highlight>
              </a:rPr>
              <a:t> Talk over each of the goals</a:t>
            </a:r>
            <a:r>
              <a:rPr lang="en" sz="1200">
                <a:solidFill>
                  <a:srgbClr val="1C1B20"/>
                </a:solidFill>
                <a:highlight>
                  <a:srgbClr val="FFFFFF"/>
                </a:highlight>
              </a:rPr>
              <a:t> - spend a minute explaining and giving examples </a:t>
            </a:r>
            <a:endParaRPr sz="1200">
              <a:solidFill>
                <a:srgbClr val="1C1B20"/>
              </a:solidFill>
              <a:highlight>
                <a:srgbClr val="FFFFFF"/>
              </a:highlight>
            </a:endParaRPr>
          </a:p>
          <a:p>
            <a:pPr indent="-304800" lvl="0" marL="736600" rtl="0" algn="l">
              <a:lnSpc>
                <a:spcPct val="115000"/>
              </a:lnSpc>
              <a:spcBef>
                <a:spcPts val="800"/>
              </a:spcBef>
              <a:spcAft>
                <a:spcPts val="0"/>
              </a:spcAft>
              <a:buClr>
                <a:srgbClr val="2B2B2B"/>
              </a:buClr>
              <a:buSzPts val="1200"/>
              <a:buAutoNum type="arabicPeriod"/>
            </a:pPr>
            <a:r>
              <a:rPr lang="en" sz="1200">
                <a:solidFill>
                  <a:srgbClr val="2B2B2B"/>
                </a:solidFill>
                <a:highlight>
                  <a:srgbClr val="FFFFFF"/>
                </a:highlight>
              </a:rPr>
              <a:t>Building a network of life science and mathematics faculty from community colleges passionate about quantitative biology education.</a:t>
            </a:r>
            <a:endParaRPr sz="1200">
              <a:solidFill>
                <a:srgbClr val="2B2B2B"/>
              </a:solidFill>
              <a:highlight>
                <a:srgbClr val="FFFFFF"/>
              </a:highlight>
            </a:endParaRPr>
          </a:p>
          <a:p>
            <a:pPr indent="-304800" lvl="0" marL="736600" rtl="0" algn="l">
              <a:lnSpc>
                <a:spcPct val="115000"/>
              </a:lnSpc>
              <a:spcBef>
                <a:spcPts val="0"/>
              </a:spcBef>
              <a:spcAft>
                <a:spcPts val="0"/>
              </a:spcAft>
              <a:buClr>
                <a:srgbClr val="2B2B2B"/>
              </a:buClr>
              <a:buSzPts val="1200"/>
              <a:buAutoNum type="arabicPeriod"/>
            </a:pPr>
            <a:r>
              <a:rPr lang="en" sz="1200">
                <a:solidFill>
                  <a:srgbClr val="2B2B2B"/>
                </a:solidFill>
                <a:highlight>
                  <a:srgbClr val="FFFFFF"/>
                </a:highlight>
              </a:rPr>
              <a:t>Providing professional development for this network with in-person meetings and virtual mentoring networks.</a:t>
            </a:r>
            <a:endParaRPr sz="1200">
              <a:solidFill>
                <a:srgbClr val="2B2B2B"/>
              </a:solidFill>
              <a:highlight>
                <a:srgbClr val="FFFFFF"/>
              </a:highlight>
            </a:endParaRPr>
          </a:p>
          <a:p>
            <a:pPr indent="-304800" lvl="0" marL="736600" rtl="0" algn="l">
              <a:lnSpc>
                <a:spcPct val="115000"/>
              </a:lnSpc>
              <a:spcBef>
                <a:spcPts val="0"/>
              </a:spcBef>
              <a:spcAft>
                <a:spcPts val="0"/>
              </a:spcAft>
              <a:buClr>
                <a:srgbClr val="2B2B2B"/>
              </a:buClr>
              <a:buSzPts val="1200"/>
              <a:buAutoNum type="arabicPeriod"/>
            </a:pPr>
            <a:r>
              <a:rPr lang="en" sz="1200">
                <a:solidFill>
                  <a:srgbClr val="2B2B2B"/>
                </a:solidFill>
                <a:highlight>
                  <a:srgbClr val="FFFFFF"/>
                </a:highlight>
              </a:rPr>
              <a:t>Creating a collection of Open Educational Resources (OERs), appropriate for community colleges, that fully integrate quantitative skills in a biological context.</a:t>
            </a:r>
            <a:endParaRPr sz="1200">
              <a:solidFill>
                <a:srgbClr val="2B2B2B"/>
              </a:solidFill>
              <a:highlight>
                <a:srgbClr val="FFFFFF"/>
              </a:highlight>
            </a:endParaRPr>
          </a:p>
          <a:p>
            <a:pPr indent="-304800" lvl="0" marL="736600" rtl="0" algn="l">
              <a:lnSpc>
                <a:spcPct val="115000"/>
              </a:lnSpc>
              <a:spcBef>
                <a:spcPts val="0"/>
              </a:spcBef>
              <a:spcAft>
                <a:spcPts val="0"/>
              </a:spcAft>
              <a:buClr>
                <a:srgbClr val="2B2B2B"/>
              </a:buClr>
              <a:buSzPts val="1200"/>
              <a:buAutoNum type="arabicPeriod"/>
            </a:pPr>
            <a:r>
              <a:rPr lang="en" sz="1200">
                <a:solidFill>
                  <a:srgbClr val="2B2B2B"/>
                </a:solidFill>
                <a:highlight>
                  <a:srgbClr val="FFFFFF"/>
                </a:highlight>
              </a:rPr>
              <a:t>Disseminating these modules throughout the OER webspace and the QB@CC website</a:t>
            </a:r>
            <a:endParaRPr sz="1200">
              <a:solidFill>
                <a:srgbClr val="2B2B2B"/>
              </a:solidFill>
              <a:highlight>
                <a:srgbClr val="FFFFFF"/>
              </a:highlight>
            </a:endParaRPr>
          </a:p>
          <a:p>
            <a:pPr indent="0" lvl="0" marL="0" rtl="0" algn="l">
              <a:spcBef>
                <a:spcPts val="700"/>
              </a:spcBef>
              <a:spcAft>
                <a:spcPts val="0"/>
              </a:spcAft>
              <a:buNone/>
            </a:pPr>
            <a:r>
              <a:t/>
            </a:r>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133531d3d7b_0_16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133531d3d7b_0_16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 sz="1200">
                <a:solidFill>
                  <a:schemeClr val="dk1"/>
                </a:solidFill>
              </a:rPr>
              <a:t>Video</a:t>
            </a:r>
            <a:r>
              <a:rPr lang="en" sz="1200">
                <a:solidFill>
                  <a:schemeClr val="dk1"/>
                </a:solidFill>
              </a:rPr>
              <a:t> on goals of the QB@CC – Stem for All 2021</a:t>
            </a:r>
            <a:r>
              <a:rPr lang="en" sz="1200">
                <a:solidFill>
                  <a:schemeClr val="dk1"/>
                </a:solidFill>
                <a:uFill>
                  <a:noFill/>
                </a:uFill>
                <a:hlinkClick r:id="rId2">
                  <a:extLst>
                    <a:ext uri="{A12FA001-AC4F-418D-AE19-62706E023703}">
                      <ahyp:hlinkClr val="tx"/>
                    </a:ext>
                  </a:extLst>
                </a:hlinkClick>
              </a:rPr>
              <a:t> </a:t>
            </a:r>
            <a:r>
              <a:rPr lang="en" sz="1200" u="sng">
                <a:solidFill>
                  <a:schemeClr val="hlink"/>
                </a:solidFill>
                <a:hlinkClick r:id="rId3"/>
              </a:rPr>
              <a:t>https://youtu.be/F5Le3COMmzc</a:t>
            </a:r>
            <a:endParaRPr sz="1200">
              <a:solidFill>
                <a:srgbClr val="4A86E8"/>
              </a:solidFill>
              <a:highlight>
                <a:srgbClr val="FFFFFF"/>
              </a:highlight>
            </a:endParaRPr>
          </a:p>
          <a:p>
            <a:pPr indent="0" lvl="0" marL="0" rtl="0" algn="l">
              <a:spcBef>
                <a:spcPts val="120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133531d3d7b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133531d3d7b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400">
                <a:highlight>
                  <a:srgbClr val="FFFFFF"/>
                </a:highlight>
              </a:rPr>
              <a:t>Give everyone the website on the chat and ask them to search for a module based on your subject that you teach -   10 min </a:t>
            </a:r>
            <a:endParaRPr sz="1400">
              <a:highlight>
                <a:srgbClr val="FFFFFF"/>
              </a:highlight>
            </a:endParaRPr>
          </a:p>
          <a:p>
            <a:pPr indent="0" lvl="0" marL="0" rtl="0" algn="l">
              <a:lnSpc>
                <a:spcPct val="115000"/>
              </a:lnSpc>
              <a:spcBef>
                <a:spcPts val="0"/>
              </a:spcBef>
              <a:spcAft>
                <a:spcPts val="0"/>
              </a:spcAft>
              <a:buNone/>
            </a:pPr>
            <a:r>
              <a:t/>
            </a:r>
            <a:endParaRPr sz="1400">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 sz="1300" u="sng">
                <a:latin typeface="Nunito"/>
                <a:ea typeface="Nunito"/>
                <a:cs typeface="Nunito"/>
                <a:sym typeface="Nunito"/>
                <a:hlinkClick r:id="rId2"/>
              </a:rPr>
              <a:t>All QBCC Modules</a:t>
            </a:r>
            <a:endParaRPr sz="1400">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136551d243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136551d243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Information and application for Fall 2022: </a:t>
            </a:r>
            <a:r>
              <a:rPr lang="en" u="sng">
                <a:solidFill>
                  <a:schemeClr val="hlink"/>
                </a:solidFill>
                <a:hlinkClick r:id="rId2"/>
              </a:rPr>
              <a:t>https://qubeshub.org/community/groups/qbcc/incubatorad</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Applications are due August 15 2022</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200">
                <a:solidFill>
                  <a:srgbClr val="2B2B2B"/>
                </a:solidFill>
                <a:highlight>
                  <a:srgbClr val="FFFFFF"/>
                </a:highlight>
              </a:rPr>
              <a:t>Participants in incubators will focus on developing modules with a strong focus on quantitative skills that can be used in both undergraduate life science and mathematics courses. Accepted applicants will work in groups that include math and biology faculty, select a mutually interesting quantitative biology topic, and collaborate to develop educational modules appropriate for use in their own classrooms.</a:t>
            </a:r>
            <a:endParaRP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136551d2436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136551d2436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Information and application for Fall 2022: </a:t>
            </a:r>
            <a:r>
              <a:rPr lang="en" u="sng">
                <a:solidFill>
                  <a:schemeClr val="hlink"/>
                </a:solidFill>
                <a:hlinkClick r:id="rId2"/>
              </a:rPr>
              <a:t>https://qubeshub.org/community/groups/qbcc/incubatorad</a:t>
            </a:r>
            <a:r>
              <a:rPr lang="en">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Applications are due August 15 2022</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sz="1200">
                <a:solidFill>
                  <a:srgbClr val="2B2B2B"/>
                </a:solidFill>
                <a:highlight>
                  <a:srgbClr val="FFFFFF"/>
                </a:highlight>
              </a:rPr>
              <a:t>Participants in incubators will focus on developing modules with a strong focus on quantitative skills that can be used in both undergraduate life science and mathematics courses. Accepted applicants will work in groups that include math and biology faculty, select a mutually interesting quantitative biology topic, and collaborate to develop educational modules appropriate for use in their own classrooms.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14:prism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hyperlink" Target="http://www.youtube.com/watch?v=F5Le3COMmzc" TargetMode="External"/><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hyperlink" Target="https://qubeshub.org/community/groups/qbcc/wishlist__requests" TargetMode="Externa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hyperlink" Target="https://qubeshub.org/community/groups/qbcc" TargetMode="Externa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hyperlink" Target="https://youtu.be/AyXjuCYtifw" TargetMode="External"/><Relationship Id="rId4" Type="http://schemas.openxmlformats.org/officeDocument/2006/relationships/hyperlink" Target="http://www.youtube.com/watch?v=AyXjuCYtifw" TargetMode="External"/><Relationship Id="rId5"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3"/>
          <p:cNvSpPr txBox="1"/>
          <p:nvPr>
            <p:ph idx="1" type="subTitle"/>
          </p:nvPr>
        </p:nvSpPr>
        <p:spPr>
          <a:xfrm>
            <a:off x="395750" y="3556875"/>
            <a:ext cx="4262400" cy="12108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SzPts val="852"/>
              <a:buNone/>
            </a:pPr>
            <a:r>
              <a:rPr b="1" lang="en" sz="1407">
                <a:solidFill>
                  <a:srgbClr val="FFFFFF"/>
                </a:solidFill>
                <a:latin typeface="Arial"/>
                <a:ea typeface="Arial"/>
                <a:cs typeface="Arial"/>
                <a:sym typeface="Arial"/>
              </a:rPr>
              <a:t>Sheela Vemu, Waubonsee Community College and Irene Corriette, Santa Fe College</a:t>
            </a:r>
            <a:endParaRPr b="1" sz="1407">
              <a:solidFill>
                <a:srgbClr val="FFFFFF"/>
              </a:solidFill>
              <a:latin typeface="Arial"/>
              <a:ea typeface="Arial"/>
              <a:cs typeface="Arial"/>
              <a:sym typeface="Arial"/>
            </a:endParaRPr>
          </a:p>
          <a:p>
            <a:pPr indent="0" lvl="0" marL="0" rtl="0" algn="l">
              <a:lnSpc>
                <a:spcPct val="80000"/>
              </a:lnSpc>
              <a:spcBef>
                <a:spcPts val="0"/>
              </a:spcBef>
              <a:spcAft>
                <a:spcPts val="0"/>
              </a:spcAft>
              <a:buSzPts val="852"/>
              <a:buNone/>
            </a:pPr>
            <a:r>
              <a:t/>
            </a:r>
            <a:endParaRPr b="1" sz="1407">
              <a:solidFill>
                <a:srgbClr val="FFFFFF"/>
              </a:solidFill>
              <a:latin typeface="Arial"/>
              <a:ea typeface="Arial"/>
              <a:cs typeface="Arial"/>
              <a:sym typeface="Arial"/>
            </a:endParaRPr>
          </a:p>
          <a:p>
            <a:pPr indent="0" lvl="0" marL="0" rtl="0" algn="l">
              <a:spcBef>
                <a:spcPts val="0"/>
              </a:spcBef>
              <a:spcAft>
                <a:spcPts val="0"/>
              </a:spcAft>
              <a:buNone/>
            </a:pPr>
            <a:r>
              <a:rPr b="1" lang="en">
                <a:solidFill>
                  <a:srgbClr val="FFFFFF"/>
                </a:solidFill>
                <a:latin typeface="Arial"/>
                <a:ea typeface="Arial"/>
                <a:cs typeface="Arial"/>
                <a:sym typeface="Arial"/>
              </a:rPr>
              <a:t>2022 Biology and Mathematics Educators (BIOME) Institute</a:t>
            </a:r>
            <a:endParaRPr b="1">
              <a:latin typeface="Arial"/>
              <a:ea typeface="Arial"/>
              <a:cs typeface="Arial"/>
              <a:sym typeface="Arial"/>
            </a:endParaRPr>
          </a:p>
          <a:p>
            <a:pPr indent="0" lvl="0" marL="0" rtl="0" algn="l">
              <a:lnSpc>
                <a:spcPct val="80000"/>
              </a:lnSpc>
              <a:spcBef>
                <a:spcPts val="0"/>
              </a:spcBef>
              <a:spcAft>
                <a:spcPts val="0"/>
              </a:spcAft>
              <a:buSzPts val="852"/>
              <a:buNone/>
            </a:pPr>
            <a:r>
              <a:t/>
            </a:r>
            <a:endParaRPr sz="1407">
              <a:solidFill>
                <a:srgbClr val="FFFFFF"/>
              </a:solidFill>
              <a:latin typeface="Arial"/>
              <a:ea typeface="Arial"/>
              <a:cs typeface="Arial"/>
              <a:sym typeface="Arial"/>
            </a:endParaRPr>
          </a:p>
        </p:txBody>
      </p:sp>
      <p:pic>
        <p:nvPicPr>
          <p:cNvPr id="278" name="Google Shape;278;p13"/>
          <p:cNvPicPr preferRelativeResize="0"/>
          <p:nvPr/>
        </p:nvPicPr>
        <p:blipFill>
          <a:blip r:embed="rId3">
            <a:alphaModFix/>
          </a:blip>
          <a:stretch>
            <a:fillRect/>
          </a:stretch>
        </p:blipFill>
        <p:spPr>
          <a:xfrm>
            <a:off x="6889690" y="3932700"/>
            <a:ext cx="2254310" cy="1210800"/>
          </a:xfrm>
          <a:prstGeom prst="rect">
            <a:avLst/>
          </a:prstGeom>
          <a:noFill/>
          <a:ln>
            <a:noFill/>
          </a:ln>
        </p:spPr>
      </p:pic>
      <p:sp>
        <p:nvSpPr>
          <p:cNvPr id="279" name="Google Shape;279;p13"/>
          <p:cNvSpPr txBox="1"/>
          <p:nvPr>
            <p:ph type="ctrTitle"/>
          </p:nvPr>
        </p:nvSpPr>
        <p:spPr>
          <a:xfrm>
            <a:off x="309650" y="571500"/>
            <a:ext cx="8384700" cy="2514600"/>
          </a:xfrm>
          <a:prstGeom prst="rect">
            <a:avLst/>
          </a:prstGeom>
        </p:spPr>
        <p:txBody>
          <a:bodyPr anchorCtr="0" anchor="ctr" bIns="91425" lIns="91425" spcFirstLastPara="1" rIns="91425" wrap="square" tIns="91425">
            <a:noAutofit/>
          </a:bodyPr>
          <a:lstStyle/>
          <a:p>
            <a:pPr indent="0" lvl="0" marL="0" rtl="0" algn="l">
              <a:lnSpc>
                <a:spcPct val="110000"/>
              </a:lnSpc>
              <a:spcBef>
                <a:spcPts val="0"/>
              </a:spcBef>
              <a:spcAft>
                <a:spcPts val="1000"/>
              </a:spcAft>
              <a:buNone/>
            </a:pPr>
            <a:r>
              <a:rPr b="0" lang="en" sz="3500">
                <a:solidFill>
                  <a:srgbClr val="FFFFFF"/>
                </a:solidFill>
                <a:latin typeface="Maven Pro ExtraBold"/>
                <a:ea typeface="Maven Pro ExtraBold"/>
                <a:cs typeface="Maven Pro ExtraBold"/>
                <a:sym typeface="Maven Pro ExtraBold"/>
              </a:rPr>
              <a:t>Exploring Interdisciplinary Professional Development Opportunities Through The Quantitative Biology At Community Colleges QB@CC Project</a:t>
            </a:r>
            <a:endParaRPr b="0" sz="3500">
              <a:solidFill>
                <a:srgbClr val="FFFFFF"/>
              </a:solidFill>
              <a:latin typeface="Maven Pro ExtraBold"/>
              <a:ea typeface="Maven Pro ExtraBold"/>
              <a:cs typeface="Maven Pro ExtraBold"/>
              <a:sym typeface="Maven Pro ExtraBo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22"/>
          <p:cNvSpPr txBox="1"/>
          <p:nvPr>
            <p:ph type="title"/>
          </p:nvPr>
        </p:nvSpPr>
        <p:spPr>
          <a:xfrm>
            <a:off x="494975" y="516500"/>
            <a:ext cx="8156400" cy="1032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en" sz="5400"/>
              <a:t>Faculty Mentor Network</a:t>
            </a:r>
            <a:endParaRPr sz="5400"/>
          </a:p>
        </p:txBody>
      </p:sp>
      <p:pic>
        <p:nvPicPr>
          <p:cNvPr id="357" name="Google Shape;357;p22"/>
          <p:cNvPicPr preferRelativeResize="0"/>
          <p:nvPr/>
        </p:nvPicPr>
        <p:blipFill rotWithShape="1">
          <a:blip r:embed="rId3">
            <a:alphaModFix/>
          </a:blip>
          <a:srcRect b="10927" l="32011" r="26478" t="18480"/>
          <a:stretch/>
        </p:blipFill>
        <p:spPr>
          <a:xfrm>
            <a:off x="5509375" y="2571750"/>
            <a:ext cx="2344679" cy="2124000"/>
          </a:xfrm>
          <a:prstGeom prst="rect">
            <a:avLst/>
          </a:prstGeom>
          <a:noFill/>
          <a:ln>
            <a:noFill/>
          </a:ln>
        </p:spPr>
      </p:pic>
      <p:sp>
        <p:nvSpPr>
          <p:cNvPr id="358" name="Google Shape;358;p22"/>
          <p:cNvSpPr txBox="1"/>
          <p:nvPr/>
        </p:nvSpPr>
        <p:spPr>
          <a:xfrm>
            <a:off x="494975" y="2031100"/>
            <a:ext cx="4411500" cy="2124000"/>
          </a:xfrm>
          <a:prstGeom prst="rect">
            <a:avLst/>
          </a:prstGeom>
          <a:noFill/>
          <a:ln>
            <a:noFill/>
          </a:ln>
        </p:spPr>
        <p:txBody>
          <a:bodyPr anchorCtr="0" anchor="t" bIns="91425" lIns="91425" spcFirstLastPara="1" rIns="91425" wrap="square" tIns="91425">
            <a:spAutoFit/>
          </a:bodyPr>
          <a:lstStyle/>
          <a:p>
            <a:pPr indent="-342900" lvl="0" marL="457200" rtl="0" algn="l">
              <a:lnSpc>
                <a:spcPct val="150000"/>
              </a:lnSpc>
              <a:spcBef>
                <a:spcPts val="0"/>
              </a:spcBef>
              <a:spcAft>
                <a:spcPts val="0"/>
              </a:spcAft>
              <a:buClr>
                <a:schemeClr val="lt1"/>
              </a:buClr>
              <a:buSzPts val="1800"/>
              <a:buChar char="❖"/>
            </a:pPr>
            <a:r>
              <a:rPr b="1" lang="en" sz="1800">
                <a:solidFill>
                  <a:schemeClr val="lt1"/>
                </a:solidFill>
                <a:latin typeface="Trebuchet MS"/>
                <a:ea typeface="Trebuchet MS"/>
                <a:cs typeface="Trebuchet MS"/>
                <a:sym typeface="Trebuchet MS"/>
              </a:rPr>
              <a:t>A</a:t>
            </a:r>
            <a:r>
              <a:rPr b="1" lang="en" sz="1800">
                <a:solidFill>
                  <a:schemeClr val="lt1"/>
                </a:solidFill>
                <a:latin typeface="Trebuchet MS"/>
                <a:ea typeface="Trebuchet MS"/>
                <a:cs typeface="Trebuchet MS"/>
                <a:sym typeface="Trebuchet MS"/>
              </a:rPr>
              <a:t>dapt and implement existing OER</a:t>
            </a:r>
            <a:endParaRPr b="1" sz="1800">
              <a:solidFill>
                <a:schemeClr val="lt1"/>
              </a:solidFill>
              <a:latin typeface="Trebuchet MS"/>
              <a:ea typeface="Trebuchet MS"/>
              <a:cs typeface="Trebuchet MS"/>
              <a:sym typeface="Trebuchet MS"/>
            </a:endParaRPr>
          </a:p>
          <a:p>
            <a:pPr indent="-342900" lvl="0" marL="457200" rtl="0" algn="l">
              <a:lnSpc>
                <a:spcPct val="150000"/>
              </a:lnSpc>
              <a:spcBef>
                <a:spcPts val="0"/>
              </a:spcBef>
              <a:spcAft>
                <a:spcPts val="0"/>
              </a:spcAft>
              <a:buClr>
                <a:schemeClr val="lt1"/>
              </a:buClr>
              <a:buSzPts val="1800"/>
              <a:buChar char="❖"/>
            </a:pPr>
            <a:r>
              <a:rPr b="1" lang="en" sz="1800">
                <a:solidFill>
                  <a:schemeClr val="lt1"/>
                </a:solidFill>
                <a:latin typeface="Trebuchet MS"/>
                <a:ea typeface="Trebuchet MS"/>
                <a:cs typeface="Trebuchet MS"/>
                <a:sym typeface="Trebuchet MS"/>
              </a:rPr>
              <a:t>Groups of </a:t>
            </a:r>
            <a:r>
              <a:rPr b="1" lang="en" sz="1800">
                <a:solidFill>
                  <a:schemeClr val="lt1"/>
                </a:solidFill>
                <a:latin typeface="Trebuchet MS"/>
                <a:ea typeface="Trebuchet MS"/>
                <a:cs typeface="Trebuchet MS"/>
                <a:sym typeface="Trebuchet MS"/>
              </a:rPr>
              <a:t>3</a:t>
            </a:r>
            <a:r>
              <a:rPr b="1" lang="en" sz="1800">
                <a:solidFill>
                  <a:schemeClr val="lt1"/>
                </a:solidFill>
                <a:latin typeface="Trebuchet MS"/>
                <a:ea typeface="Trebuchet MS"/>
                <a:cs typeface="Trebuchet MS"/>
                <a:sym typeface="Trebuchet MS"/>
              </a:rPr>
              <a:t> to 4 Math &amp; Bio Faculty</a:t>
            </a:r>
            <a:endParaRPr b="1" sz="1800">
              <a:solidFill>
                <a:schemeClr val="lt1"/>
              </a:solidFill>
              <a:latin typeface="Trebuchet MS"/>
              <a:ea typeface="Trebuchet MS"/>
              <a:cs typeface="Trebuchet MS"/>
              <a:sym typeface="Trebuchet MS"/>
            </a:endParaRPr>
          </a:p>
          <a:p>
            <a:pPr indent="-342900" lvl="0" marL="457200" rtl="0" algn="l">
              <a:lnSpc>
                <a:spcPct val="150000"/>
              </a:lnSpc>
              <a:spcBef>
                <a:spcPts val="0"/>
              </a:spcBef>
              <a:spcAft>
                <a:spcPts val="0"/>
              </a:spcAft>
              <a:buClr>
                <a:schemeClr val="lt1"/>
              </a:buClr>
              <a:buSzPts val="1800"/>
              <a:buChar char="❖"/>
            </a:pPr>
            <a:r>
              <a:rPr b="1" lang="en" sz="1800">
                <a:solidFill>
                  <a:schemeClr val="lt1"/>
                </a:solidFill>
                <a:latin typeface="Trebuchet MS"/>
                <a:ea typeface="Trebuchet MS"/>
                <a:cs typeface="Trebuchet MS"/>
                <a:sym typeface="Trebuchet MS"/>
              </a:rPr>
              <a:t>Facilitated by a steering committee member</a:t>
            </a:r>
            <a:endParaRPr b="1" sz="1800">
              <a:solidFill>
                <a:schemeClr val="lt1"/>
              </a:solidFill>
              <a:latin typeface="Trebuchet MS"/>
              <a:ea typeface="Trebuchet MS"/>
              <a:cs typeface="Trebuchet MS"/>
              <a:sym typeface="Trebuchet MS"/>
            </a:endParaRPr>
          </a:p>
        </p:txBody>
      </p:sp>
      <p:sp>
        <p:nvSpPr>
          <p:cNvPr id="359" name="Google Shape;359;p22"/>
          <p:cNvSpPr txBox="1"/>
          <p:nvPr/>
        </p:nvSpPr>
        <p:spPr>
          <a:xfrm>
            <a:off x="5090975" y="2031100"/>
            <a:ext cx="3560400" cy="548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100"/>
              </a:spcBef>
              <a:spcAft>
                <a:spcPts val="1100"/>
              </a:spcAft>
              <a:buNone/>
            </a:pPr>
            <a:r>
              <a:rPr b="1" lang="en" sz="1100">
                <a:solidFill>
                  <a:schemeClr val="lt1"/>
                </a:solidFill>
              </a:rPr>
              <a:t>Percentage of participants who plan to use the lesson they adapted in their FMN in their class</a:t>
            </a:r>
            <a:endParaRPr b="1" sz="1100">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23"/>
          <p:cNvSpPr txBox="1"/>
          <p:nvPr/>
        </p:nvSpPr>
        <p:spPr>
          <a:xfrm>
            <a:off x="3981375" y="1610213"/>
            <a:ext cx="4995900" cy="1693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0B5394"/>
                </a:solidFill>
                <a:latin typeface="Nunito"/>
                <a:ea typeface="Nunito"/>
                <a:cs typeface="Nunito"/>
                <a:sym typeface="Nunito"/>
              </a:rPr>
              <a:t>“I do fully remote teaching as synchronously…but because it's remote teaching I hear a lot of frustrations from students about having difficulty working with others because of settings, timing, work, and everything. So, it's the individual work where I do see I can make a lot of modifications and when I go back to campus I will teach this way again for face to face classes."</a:t>
            </a:r>
            <a:endParaRPr b="1">
              <a:solidFill>
                <a:srgbClr val="0B5394"/>
              </a:solidFill>
              <a:latin typeface="Nunito"/>
              <a:ea typeface="Nunito"/>
              <a:cs typeface="Nunito"/>
              <a:sym typeface="Nunito"/>
            </a:endParaRPr>
          </a:p>
        </p:txBody>
      </p:sp>
      <p:sp>
        <p:nvSpPr>
          <p:cNvPr id="365" name="Google Shape;365;p23"/>
          <p:cNvSpPr txBox="1"/>
          <p:nvPr/>
        </p:nvSpPr>
        <p:spPr>
          <a:xfrm>
            <a:off x="4056675" y="3590875"/>
            <a:ext cx="4845300" cy="10467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BF9000"/>
                </a:solidFill>
                <a:latin typeface="Nunito"/>
                <a:ea typeface="Nunito"/>
                <a:cs typeface="Nunito"/>
                <a:sym typeface="Nunito"/>
              </a:rPr>
              <a:t>“I put it my annual report, and you know people are generally supportive but you know it's kind of like, do your own thing as long as you're doing some service some personal development you’re in good shape."</a:t>
            </a:r>
            <a:endParaRPr b="1">
              <a:solidFill>
                <a:srgbClr val="BF9000"/>
              </a:solidFill>
              <a:latin typeface="Nunito"/>
              <a:ea typeface="Nunito"/>
              <a:cs typeface="Nunito"/>
              <a:sym typeface="Nunito"/>
            </a:endParaRPr>
          </a:p>
        </p:txBody>
      </p:sp>
      <p:sp>
        <p:nvSpPr>
          <p:cNvPr id="366" name="Google Shape;366;p23"/>
          <p:cNvSpPr txBox="1"/>
          <p:nvPr/>
        </p:nvSpPr>
        <p:spPr>
          <a:xfrm>
            <a:off x="387375" y="522350"/>
            <a:ext cx="61482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000">
                <a:solidFill>
                  <a:schemeClr val="lt1"/>
                </a:solidFill>
                <a:latin typeface="Maven Pro"/>
                <a:ea typeface="Maven Pro"/>
                <a:cs typeface="Maven Pro"/>
                <a:sym typeface="Maven Pro"/>
              </a:rPr>
              <a:t>Faculty Mentor Network</a:t>
            </a:r>
            <a:endParaRPr sz="100">
              <a:latin typeface="Nunito"/>
              <a:ea typeface="Nunito"/>
              <a:cs typeface="Nunito"/>
              <a:sym typeface="Nunito"/>
            </a:endParaRPr>
          </a:p>
        </p:txBody>
      </p:sp>
      <p:pic>
        <p:nvPicPr>
          <p:cNvPr id="367" name="Google Shape;367;p23"/>
          <p:cNvPicPr preferRelativeResize="0"/>
          <p:nvPr/>
        </p:nvPicPr>
        <p:blipFill>
          <a:blip r:embed="rId3">
            <a:alphaModFix/>
          </a:blip>
          <a:stretch>
            <a:fillRect/>
          </a:stretch>
        </p:blipFill>
        <p:spPr>
          <a:xfrm>
            <a:off x="387375" y="1428825"/>
            <a:ext cx="3350525" cy="2509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pic>
        <p:nvPicPr>
          <p:cNvPr id="372" name="Google Shape;372;p24"/>
          <p:cNvPicPr preferRelativeResize="0"/>
          <p:nvPr/>
        </p:nvPicPr>
        <p:blipFill>
          <a:blip r:embed="rId3">
            <a:alphaModFix/>
          </a:blip>
          <a:stretch>
            <a:fillRect/>
          </a:stretch>
        </p:blipFill>
        <p:spPr>
          <a:xfrm>
            <a:off x="2678765" y="0"/>
            <a:ext cx="6465235" cy="5143500"/>
          </a:xfrm>
          <a:prstGeom prst="rect">
            <a:avLst/>
          </a:prstGeom>
          <a:noFill/>
          <a:ln>
            <a:noFill/>
          </a:ln>
        </p:spPr>
      </p:pic>
      <p:sp>
        <p:nvSpPr>
          <p:cNvPr id="373" name="Google Shape;373;p24"/>
          <p:cNvSpPr txBox="1"/>
          <p:nvPr/>
        </p:nvSpPr>
        <p:spPr>
          <a:xfrm>
            <a:off x="494975" y="1592550"/>
            <a:ext cx="1678500" cy="243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lt1"/>
                </a:solidFill>
              </a:rPr>
              <a:t>Together the OER  Library, Incubators, and FMNs help </a:t>
            </a:r>
            <a:r>
              <a:rPr b="1" lang="en" sz="1800">
                <a:solidFill>
                  <a:schemeClr val="lt1"/>
                </a:solidFill>
              </a:rPr>
              <a:t>facilitate</a:t>
            </a:r>
            <a:r>
              <a:rPr b="1" lang="en" sz="1800">
                <a:solidFill>
                  <a:schemeClr val="lt1"/>
                </a:solidFill>
              </a:rPr>
              <a:t> the OER Lifecycle</a:t>
            </a:r>
            <a:endParaRPr b="1" sz="1800">
              <a:solidFill>
                <a:schemeClr val="lt1"/>
              </a:solidFill>
            </a:endParaRPr>
          </a:p>
        </p:txBody>
      </p:sp>
      <p:sp>
        <p:nvSpPr>
          <p:cNvPr id="374" name="Google Shape;374;p24"/>
          <p:cNvSpPr txBox="1"/>
          <p:nvPr/>
        </p:nvSpPr>
        <p:spPr>
          <a:xfrm>
            <a:off x="215075" y="408900"/>
            <a:ext cx="2238300" cy="62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4000">
                <a:solidFill>
                  <a:schemeClr val="lt1"/>
                </a:solidFill>
                <a:latin typeface="Maven Pro ExtraBold"/>
                <a:ea typeface="Maven Pro ExtraBold"/>
                <a:cs typeface="Maven Pro ExtraBold"/>
                <a:sym typeface="Maven Pro ExtraBold"/>
              </a:rPr>
              <a:t>Benefits </a:t>
            </a:r>
            <a:endParaRPr sz="4000">
              <a:solidFill>
                <a:schemeClr val="lt1"/>
              </a:solidFill>
              <a:latin typeface="Maven Pro ExtraBold"/>
              <a:ea typeface="Maven Pro ExtraBold"/>
              <a:cs typeface="Maven Pro ExtraBold"/>
              <a:sym typeface="Maven Pro Extra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1000"/>
                                        <p:tgtEl>
                                          <p:spTgt spid="3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25"/>
          <p:cNvSpPr txBox="1"/>
          <p:nvPr>
            <p:ph type="title"/>
          </p:nvPr>
        </p:nvSpPr>
        <p:spPr>
          <a:xfrm>
            <a:off x="1995225" y="794250"/>
            <a:ext cx="5153700" cy="819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en" sz="6000"/>
              <a:t>Benefits</a:t>
            </a:r>
            <a:endParaRPr sz="6000"/>
          </a:p>
        </p:txBody>
      </p:sp>
      <p:sp>
        <p:nvSpPr>
          <p:cNvPr id="380" name="Google Shape;380;p25"/>
          <p:cNvSpPr txBox="1"/>
          <p:nvPr>
            <p:ph idx="1" type="body"/>
          </p:nvPr>
        </p:nvSpPr>
        <p:spPr>
          <a:xfrm>
            <a:off x="1388625" y="2066000"/>
            <a:ext cx="6366900" cy="2345700"/>
          </a:xfrm>
          <a:prstGeom prst="rect">
            <a:avLst/>
          </a:prstGeom>
          <a:noFill/>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Font typeface="Arial"/>
              <a:buChar char="❖"/>
            </a:pPr>
            <a:r>
              <a:rPr b="1" lang="en" sz="1800">
                <a:latin typeface="Arial"/>
                <a:ea typeface="Arial"/>
                <a:cs typeface="Arial"/>
                <a:sym typeface="Arial"/>
              </a:rPr>
              <a:t>OER development, publishing, adaptations </a:t>
            </a:r>
            <a:endParaRPr b="1" sz="1800">
              <a:latin typeface="Arial"/>
              <a:ea typeface="Arial"/>
              <a:cs typeface="Arial"/>
              <a:sym typeface="Arial"/>
            </a:endParaRPr>
          </a:p>
          <a:p>
            <a:pPr indent="-342900" lvl="0" marL="457200" rtl="0" algn="l">
              <a:lnSpc>
                <a:spcPct val="150000"/>
              </a:lnSpc>
              <a:spcBef>
                <a:spcPts val="0"/>
              </a:spcBef>
              <a:spcAft>
                <a:spcPts val="0"/>
              </a:spcAft>
              <a:buSzPts val="1800"/>
              <a:buFont typeface="Arial"/>
              <a:buChar char="❖"/>
            </a:pPr>
            <a:r>
              <a:rPr b="1" lang="en" sz="1800">
                <a:latin typeface="Arial"/>
                <a:ea typeface="Arial"/>
                <a:cs typeface="Arial"/>
                <a:sym typeface="Arial"/>
              </a:rPr>
              <a:t>Collaborations with faculty</a:t>
            </a:r>
            <a:endParaRPr b="1" sz="1800">
              <a:latin typeface="Arial"/>
              <a:ea typeface="Arial"/>
              <a:cs typeface="Arial"/>
              <a:sym typeface="Arial"/>
            </a:endParaRPr>
          </a:p>
          <a:p>
            <a:pPr indent="-342900" lvl="0" marL="457200" rtl="0" algn="l">
              <a:lnSpc>
                <a:spcPct val="150000"/>
              </a:lnSpc>
              <a:spcBef>
                <a:spcPts val="0"/>
              </a:spcBef>
              <a:spcAft>
                <a:spcPts val="0"/>
              </a:spcAft>
              <a:buSzPts val="1800"/>
              <a:buFont typeface="Arial"/>
              <a:buChar char="❖"/>
            </a:pPr>
            <a:r>
              <a:rPr b="1" lang="en" sz="1800">
                <a:latin typeface="Arial"/>
                <a:ea typeface="Arial"/>
                <a:cs typeface="Arial"/>
                <a:sym typeface="Arial"/>
              </a:rPr>
              <a:t>Faculty Network Building</a:t>
            </a:r>
            <a:endParaRPr b="1" sz="1800">
              <a:latin typeface="Arial"/>
              <a:ea typeface="Arial"/>
              <a:cs typeface="Arial"/>
              <a:sym typeface="Arial"/>
            </a:endParaRPr>
          </a:p>
          <a:p>
            <a:pPr indent="-342900" lvl="0" marL="457200" rtl="0" algn="l">
              <a:lnSpc>
                <a:spcPct val="150000"/>
              </a:lnSpc>
              <a:spcBef>
                <a:spcPts val="0"/>
              </a:spcBef>
              <a:spcAft>
                <a:spcPts val="0"/>
              </a:spcAft>
              <a:buSzPts val="1800"/>
              <a:buFont typeface="Arial"/>
              <a:buChar char="❖"/>
            </a:pPr>
            <a:r>
              <a:rPr b="1" lang="en" sz="1800">
                <a:latin typeface="Arial"/>
                <a:ea typeface="Arial"/>
                <a:cs typeface="Arial"/>
                <a:sym typeface="Arial"/>
              </a:rPr>
              <a:t>OER Lifecycle</a:t>
            </a:r>
            <a:endParaRPr b="1" sz="1800">
              <a:latin typeface="Arial"/>
              <a:ea typeface="Arial"/>
              <a:cs typeface="Arial"/>
              <a:sym typeface="Arial"/>
            </a:endParaRPr>
          </a:p>
          <a:p>
            <a:pPr indent="-342900" lvl="0" marL="457200" rtl="0" algn="l">
              <a:lnSpc>
                <a:spcPct val="150000"/>
              </a:lnSpc>
              <a:spcBef>
                <a:spcPts val="0"/>
              </a:spcBef>
              <a:spcAft>
                <a:spcPts val="0"/>
              </a:spcAft>
              <a:buSzPts val="1800"/>
              <a:buFont typeface="Arial"/>
              <a:buChar char="❖"/>
            </a:pPr>
            <a:r>
              <a:rPr b="1" lang="en" sz="1800">
                <a:latin typeface="Arial"/>
                <a:ea typeface="Arial"/>
                <a:cs typeface="Arial"/>
                <a:sym typeface="Arial"/>
              </a:rPr>
              <a:t>Helping to </a:t>
            </a:r>
            <a:r>
              <a:rPr b="1" lang="en" sz="1800">
                <a:latin typeface="Arial"/>
                <a:ea typeface="Arial"/>
                <a:cs typeface="Arial"/>
                <a:sym typeface="Arial"/>
              </a:rPr>
              <a:t>facilitate</a:t>
            </a:r>
            <a:r>
              <a:rPr b="1" lang="en" sz="1800">
                <a:latin typeface="Arial"/>
                <a:ea typeface="Arial"/>
                <a:cs typeface="Arial"/>
                <a:sym typeface="Arial"/>
              </a:rPr>
              <a:t> Equity</a:t>
            </a:r>
            <a:endParaRPr b="1" sz="1800">
              <a:latin typeface="Arial"/>
              <a:ea typeface="Arial"/>
              <a:cs typeface="Arial"/>
              <a:sym typeface="Arial"/>
            </a:endParaRPr>
          </a:p>
        </p:txBody>
      </p:sp>
      <p:pic>
        <p:nvPicPr>
          <p:cNvPr id="381" name="Google Shape;381;p25"/>
          <p:cNvPicPr preferRelativeResize="0"/>
          <p:nvPr/>
        </p:nvPicPr>
        <p:blipFill>
          <a:blip r:embed="rId3">
            <a:alphaModFix/>
          </a:blip>
          <a:stretch>
            <a:fillRect/>
          </a:stretch>
        </p:blipFill>
        <p:spPr>
          <a:xfrm>
            <a:off x="6889690" y="3932700"/>
            <a:ext cx="2254310" cy="1210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385" name="Shape 385"/>
        <p:cNvGrpSpPr/>
        <p:nvPr/>
      </p:nvGrpSpPr>
      <p:grpSpPr>
        <a:xfrm>
          <a:off x="0" y="0"/>
          <a:ext cx="0" cy="0"/>
          <a:chOff x="0" y="0"/>
          <a:chExt cx="0" cy="0"/>
        </a:xfrm>
      </p:grpSpPr>
      <p:pic>
        <p:nvPicPr>
          <p:cNvPr id="386" name="Google Shape;386;p26" title="QB@CC STEM For All 2022">
            <a:hlinkClick r:id="rId3"/>
          </p:cNvPr>
          <p:cNvPicPr preferRelativeResize="0"/>
          <p:nvPr/>
        </p:nvPicPr>
        <p:blipFill>
          <a:blip r:embed="rId4">
            <a:alphaModFix/>
          </a:blip>
          <a:stretch>
            <a:fillRect/>
          </a:stretch>
        </p:blipFill>
        <p:spPr>
          <a:xfrm>
            <a:off x="1089750" y="0"/>
            <a:ext cx="6756400"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1000"/>
                                        <p:tgtEl>
                                          <p:spTgt spid="3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27"/>
          <p:cNvSpPr txBox="1"/>
          <p:nvPr>
            <p:ph type="title"/>
          </p:nvPr>
        </p:nvSpPr>
        <p:spPr>
          <a:xfrm>
            <a:off x="644475" y="643600"/>
            <a:ext cx="7855200" cy="1013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b="0" lang="en" sz="4000">
                <a:latin typeface="Maven Pro ExtraBold"/>
                <a:ea typeface="Maven Pro ExtraBold"/>
                <a:cs typeface="Maven Pro ExtraBold"/>
                <a:sym typeface="Maven Pro ExtraBold"/>
              </a:rPr>
              <a:t>Future of the QB@CC Project</a:t>
            </a:r>
            <a:endParaRPr b="0" sz="4000">
              <a:latin typeface="Maven Pro ExtraBold"/>
              <a:ea typeface="Maven Pro ExtraBold"/>
              <a:cs typeface="Maven Pro ExtraBold"/>
              <a:sym typeface="Maven Pro ExtraBold"/>
            </a:endParaRPr>
          </a:p>
        </p:txBody>
      </p:sp>
      <p:sp>
        <p:nvSpPr>
          <p:cNvPr id="392" name="Google Shape;392;p27"/>
          <p:cNvSpPr txBox="1"/>
          <p:nvPr>
            <p:ph idx="1" type="body"/>
          </p:nvPr>
        </p:nvSpPr>
        <p:spPr>
          <a:xfrm>
            <a:off x="1054525" y="1915350"/>
            <a:ext cx="7317300" cy="2324400"/>
          </a:xfrm>
          <a:prstGeom prst="rect">
            <a:avLst/>
          </a:prstGeom>
        </p:spPr>
        <p:txBody>
          <a:bodyPr anchorCtr="0" anchor="t" bIns="91425" lIns="91425" spcFirstLastPara="1" rIns="91425" wrap="square" tIns="91425">
            <a:normAutofit fontScale="25000" lnSpcReduction="20000"/>
          </a:bodyPr>
          <a:lstStyle/>
          <a:p>
            <a:pPr indent="-342900" lvl="0" marL="457200" rtl="0" algn="l">
              <a:spcBef>
                <a:spcPts val="0"/>
              </a:spcBef>
              <a:spcAft>
                <a:spcPts val="0"/>
              </a:spcAft>
              <a:buSzPct val="100000"/>
              <a:buFont typeface="Arial"/>
              <a:buAutoNum type="arabicPeriod"/>
            </a:pPr>
            <a:r>
              <a:rPr b="1" lang="en" sz="7200">
                <a:latin typeface="Arial"/>
                <a:ea typeface="Arial"/>
                <a:cs typeface="Arial"/>
                <a:sym typeface="Arial"/>
              </a:rPr>
              <a:t>What future topics and classroom settings  would you like to see in the modules? </a:t>
            </a:r>
            <a:endParaRPr b="1" sz="7200">
              <a:latin typeface="Arial"/>
              <a:ea typeface="Arial"/>
              <a:cs typeface="Arial"/>
              <a:sym typeface="Arial"/>
            </a:endParaRPr>
          </a:p>
          <a:p>
            <a:pPr indent="0" lvl="0" marL="914400" rtl="0" algn="l">
              <a:spcBef>
                <a:spcPts val="0"/>
              </a:spcBef>
              <a:spcAft>
                <a:spcPts val="0"/>
              </a:spcAft>
              <a:buNone/>
            </a:pPr>
            <a:r>
              <a:t/>
            </a:r>
            <a:endParaRPr b="1" sz="7200">
              <a:latin typeface="Arial"/>
              <a:ea typeface="Arial"/>
              <a:cs typeface="Arial"/>
              <a:sym typeface="Arial"/>
            </a:endParaRPr>
          </a:p>
          <a:p>
            <a:pPr indent="-342900" lvl="0" marL="457200" rtl="0" algn="l">
              <a:spcBef>
                <a:spcPts val="0"/>
              </a:spcBef>
              <a:spcAft>
                <a:spcPts val="0"/>
              </a:spcAft>
              <a:buSzPct val="100000"/>
              <a:buFont typeface="Arial"/>
              <a:buAutoNum type="arabicPeriod"/>
            </a:pPr>
            <a:r>
              <a:rPr b="1" lang="en" sz="7200">
                <a:latin typeface="Arial"/>
                <a:ea typeface="Arial"/>
                <a:cs typeface="Arial"/>
                <a:sym typeface="Arial"/>
              </a:rPr>
              <a:t>What would need to change for you to collaborate outside of your institution? </a:t>
            </a:r>
            <a:endParaRPr b="1" sz="7200">
              <a:latin typeface="Arial"/>
              <a:ea typeface="Arial"/>
              <a:cs typeface="Arial"/>
              <a:sym typeface="Arial"/>
            </a:endParaRPr>
          </a:p>
          <a:p>
            <a:pPr indent="0" lvl="0" marL="914400" rtl="0" algn="l">
              <a:spcBef>
                <a:spcPts val="0"/>
              </a:spcBef>
              <a:spcAft>
                <a:spcPts val="0"/>
              </a:spcAft>
              <a:buNone/>
            </a:pPr>
            <a:r>
              <a:t/>
            </a:r>
            <a:endParaRPr b="1" sz="7200">
              <a:latin typeface="Arial"/>
              <a:ea typeface="Arial"/>
              <a:cs typeface="Arial"/>
              <a:sym typeface="Arial"/>
            </a:endParaRPr>
          </a:p>
          <a:p>
            <a:pPr indent="-342900" lvl="0" marL="457200" rtl="0" algn="l">
              <a:spcBef>
                <a:spcPts val="0"/>
              </a:spcBef>
              <a:spcAft>
                <a:spcPts val="0"/>
              </a:spcAft>
              <a:buSzPct val="100000"/>
              <a:buFont typeface="Arial"/>
              <a:buAutoNum type="arabicPeriod"/>
            </a:pPr>
            <a:r>
              <a:rPr b="1" lang="en" sz="7200">
                <a:latin typeface="Arial"/>
                <a:ea typeface="Arial"/>
                <a:cs typeface="Arial"/>
                <a:sym typeface="Arial"/>
              </a:rPr>
              <a:t>What changes right now would help you collaborate outside your institution?</a:t>
            </a:r>
            <a:endParaRPr b="1" sz="7200">
              <a:latin typeface="Arial"/>
              <a:ea typeface="Arial"/>
              <a:cs typeface="Arial"/>
              <a:sym typeface="Arial"/>
            </a:endParaRPr>
          </a:p>
          <a:p>
            <a:pPr indent="0" lvl="0" marL="0" rtl="0" algn="ctr">
              <a:spcBef>
                <a:spcPts val="0"/>
              </a:spcBef>
              <a:spcAft>
                <a:spcPts val="1200"/>
              </a:spcAft>
              <a:buNone/>
            </a:pPr>
            <a:r>
              <a:t/>
            </a:r>
            <a:endParaRPr>
              <a:latin typeface="Arial"/>
              <a:ea typeface="Arial"/>
              <a:cs typeface="Arial"/>
              <a:sym typeface="Arial"/>
            </a:endParaRPr>
          </a:p>
        </p:txBody>
      </p:sp>
      <p:pic>
        <p:nvPicPr>
          <p:cNvPr id="393" name="Google Shape;393;p27"/>
          <p:cNvPicPr preferRelativeResize="0"/>
          <p:nvPr/>
        </p:nvPicPr>
        <p:blipFill>
          <a:blip r:embed="rId3">
            <a:alphaModFix/>
          </a:blip>
          <a:stretch>
            <a:fillRect/>
          </a:stretch>
        </p:blipFill>
        <p:spPr>
          <a:xfrm>
            <a:off x="6889690" y="3932700"/>
            <a:ext cx="2254310" cy="1210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28"/>
          <p:cNvSpPr txBox="1"/>
          <p:nvPr>
            <p:ph type="title"/>
          </p:nvPr>
        </p:nvSpPr>
        <p:spPr>
          <a:xfrm>
            <a:off x="1388550" y="127100"/>
            <a:ext cx="6366900" cy="1111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sz="3500"/>
              <a:t>Future of the QB@CC Project</a:t>
            </a:r>
            <a:endParaRPr sz="3500"/>
          </a:p>
        </p:txBody>
      </p:sp>
      <p:sp>
        <p:nvSpPr>
          <p:cNvPr id="399" name="Google Shape;399;p28"/>
          <p:cNvSpPr txBox="1"/>
          <p:nvPr>
            <p:ph idx="1" type="body"/>
          </p:nvPr>
        </p:nvSpPr>
        <p:spPr>
          <a:xfrm>
            <a:off x="6015625" y="1463400"/>
            <a:ext cx="2721900" cy="2776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800">
                <a:latin typeface="Arial"/>
                <a:ea typeface="Arial"/>
                <a:cs typeface="Arial"/>
                <a:sym typeface="Arial"/>
              </a:rPr>
              <a:t>We welcome your suggestions for future Modules</a:t>
            </a:r>
            <a:endParaRPr b="1" sz="1800">
              <a:latin typeface="Arial"/>
              <a:ea typeface="Arial"/>
              <a:cs typeface="Arial"/>
              <a:sym typeface="Arial"/>
            </a:endParaRPr>
          </a:p>
          <a:p>
            <a:pPr indent="0" lvl="0" marL="0" rtl="0" algn="ctr">
              <a:spcBef>
                <a:spcPts val="1200"/>
              </a:spcBef>
              <a:spcAft>
                <a:spcPts val="0"/>
              </a:spcAft>
              <a:buNone/>
            </a:pPr>
            <a:r>
              <a:rPr b="1" lang="en" sz="1800">
                <a:latin typeface="Arial"/>
                <a:ea typeface="Arial"/>
                <a:cs typeface="Arial"/>
                <a:sym typeface="Arial"/>
              </a:rPr>
              <a:t>Add your voice here:</a:t>
            </a:r>
            <a:endParaRPr b="1" sz="1800">
              <a:latin typeface="Arial"/>
              <a:ea typeface="Arial"/>
              <a:cs typeface="Arial"/>
              <a:sym typeface="Arial"/>
            </a:endParaRPr>
          </a:p>
          <a:p>
            <a:pPr indent="0" lvl="0" marL="0" rtl="0" algn="ctr">
              <a:spcBef>
                <a:spcPts val="1200"/>
              </a:spcBef>
              <a:spcAft>
                <a:spcPts val="0"/>
              </a:spcAft>
              <a:buNone/>
            </a:pPr>
            <a:r>
              <a:rPr b="1" lang="en" sz="1800" u="sng">
                <a:latin typeface="Arial"/>
                <a:ea typeface="Arial"/>
                <a:cs typeface="Arial"/>
                <a:sym typeface="Arial"/>
                <a:hlinkClick r:id="rId3"/>
              </a:rPr>
              <a:t>https://qubeshub.org/community/groups/qbcc/wishlist__requests</a:t>
            </a:r>
            <a:endParaRPr b="1" sz="1800">
              <a:latin typeface="Arial"/>
              <a:ea typeface="Arial"/>
              <a:cs typeface="Arial"/>
              <a:sym typeface="Arial"/>
            </a:endParaRPr>
          </a:p>
          <a:p>
            <a:pPr indent="0" lvl="0" marL="0" rtl="0" algn="ctr">
              <a:spcBef>
                <a:spcPts val="1200"/>
              </a:spcBef>
              <a:spcAft>
                <a:spcPts val="0"/>
              </a:spcAft>
              <a:buNone/>
            </a:pPr>
            <a:r>
              <a:t/>
            </a:r>
            <a:endParaRPr b="1" sz="1800">
              <a:latin typeface="Arial"/>
              <a:ea typeface="Arial"/>
              <a:cs typeface="Arial"/>
              <a:sym typeface="Arial"/>
            </a:endParaRPr>
          </a:p>
          <a:p>
            <a:pPr indent="0" lvl="0" marL="0" rtl="0" algn="ctr">
              <a:spcBef>
                <a:spcPts val="1200"/>
              </a:spcBef>
              <a:spcAft>
                <a:spcPts val="1200"/>
              </a:spcAft>
              <a:buNone/>
            </a:pPr>
            <a:r>
              <a:t/>
            </a:r>
            <a:endParaRPr>
              <a:latin typeface="Arial"/>
              <a:ea typeface="Arial"/>
              <a:cs typeface="Arial"/>
              <a:sym typeface="Arial"/>
            </a:endParaRPr>
          </a:p>
        </p:txBody>
      </p:sp>
      <p:pic>
        <p:nvPicPr>
          <p:cNvPr id="400" name="Google Shape;400;p28"/>
          <p:cNvPicPr preferRelativeResize="0"/>
          <p:nvPr/>
        </p:nvPicPr>
        <p:blipFill>
          <a:blip r:embed="rId4">
            <a:alphaModFix/>
          </a:blip>
          <a:stretch>
            <a:fillRect/>
          </a:stretch>
        </p:blipFill>
        <p:spPr>
          <a:xfrm>
            <a:off x="585875" y="1463388"/>
            <a:ext cx="5255474" cy="29483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29"/>
          <p:cNvSpPr txBox="1"/>
          <p:nvPr>
            <p:ph type="title"/>
          </p:nvPr>
        </p:nvSpPr>
        <p:spPr>
          <a:xfrm>
            <a:off x="1388550" y="579025"/>
            <a:ext cx="6366900" cy="10350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Questions?</a:t>
            </a:r>
            <a:endParaRPr/>
          </a:p>
        </p:txBody>
      </p:sp>
      <p:sp>
        <p:nvSpPr>
          <p:cNvPr id="406" name="Google Shape;406;p29"/>
          <p:cNvSpPr txBox="1"/>
          <p:nvPr/>
        </p:nvSpPr>
        <p:spPr>
          <a:xfrm>
            <a:off x="171000" y="3981325"/>
            <a:ext cx="8802000" cy="892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800"/>
              </a:spcBef>
              <a:spcAft>
                <a:spcPts val="0"/>
              </a:spcAft>
              <a:buNone/>
            </a:pPr>
            <a:r>
              <a:rPr b="1" lang="en" sz="2200">
                <a:solidFill>
                  <a:schemeClr val="lt1"/>
                </a:solidFill>
                <a:latin typeface="Maven Pro"/>
                <a:ea typeface="Maven Pro"/>
                <a:cs typeface="Maven Pro"/>
                <a:sym typeface="Maven Pro"/>
              </a:rPr>
              <a:t>Check us out: </a:t>
            </a:r>
            <a:r>
              <a:rPr b="1" lang="en" sz="2200" u="sng">
                <a:solidFill>
                  <a:schemeClr val="lt1"/>
                </a:solidFill>
                <a:latin typeface="Maven Pro"/>
                <a:ea typeface="Maven Pro"/>
                <a:cs typeface="Maven Pro"/>
                <a:sym typeface="Maven Pro"/>
                <a:hlinkClick r:id="rId3">
                  <a:extLst>
                    <a:ext uri="{A12FA001-AC4F-418D-AE19-62706E023703}">
                      <ahyp:hlinkClr val="tx"/>
                    </a:ext>
                  </a:extLst>
                </a:hlinkClick>
              </a:rPr>
              <a:t>https://qubeshub.org/community/groups/qbcc</a:t>
            </a:r>
            <a:endParaRPr b="1" sz="2200">
              <a:solidFill>
                <a:schemeClr val="lt1"/>
              </a:solidFill>
              <a:latin typeface="Maven Pro"/>
              <a:ea typeface="Maven Pro"/>
              <a:cs typeface="Maven Pro"/>
              <a:sym typeface="Maven Pro"/>
            </a:endParaRPr>
          </a:p>
          <a:p>
            <a:pPr indent="0" lvl="0" marL="0" rtl="0" algn="l">
              <a:lnSpc>
                <a:spcPct val="115000"/>
              </a:lnSpc>
              <a:spcBef>
                <a:spcPts val="800"/>
              </a:spcBef>
              <a:spcAft>
                <a:spcPts val="0"/>
              </a:spcAft>
              <a:buNone/>
            </a:pPr>
            <a:r>
              <a:t/>
            </a:r>
            <a:endParaRPr b="1">
              <a:solidFill>
                <a:schemeClr val="lt1"/>
              </a:solidFill>
              <a:latin typeface="Maven Pro"/>
              <a:ea typeface="Maven Pro"/>
              <a:cs typeface="Maven Pro"/>
              <a:sym typeface="Maven Pro"/>
            </a:endParaRPr>
          </a:p>
        </p:txBody>
      </p:sp>
      <p:pic>
        <p:nvPicPr>
          <p:cNvPr id="407" name="Google Shape;407;p29"/>
          <p:cNvPicPr preferRelativeResize="0"/>
          <p:nvPr/>
        </p:nvPicPr>
        <p:blipFill>
          <a:blip r:embed="rId4">
            <a:alphaModFix/>
          </a:blip>
          <a:stretch>
            <a:fillRect/>
          </a:stretch>
        </p:blipFill>
        <p:spPr>
          <a:xfrm>
            <a:off x="2793929" y="1842663"/>
            <a:ext cx="3556146" cy="1910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14"/>
          <p:cNvSpPr txBox="1"/>
          <p:nvPr>
            <p:ph type="title"/>
          </p:nvPr>
        </p:nvSpPr>
        <p:spPr>
          <a:xfrm>
            <a:off x="1388625" y="772725"/>
            <a:ext cx="3046200" cy="9417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4000"/>
              <a:t>Outline</a:t>
            </a:r>
            <a:endParaRPr sz="4000"/>
          </a:p>
        </p:txBody>
      </p:sp>
      <p:sp>
        <p:nvSpPr>
          <p:cNvPr id="285" name="Google Shape;285;p14"/>
          <p:cNvSpPr txBox="1"/>
          <p:nvPr>
            <p:ph idx="1" type="body"/>
          </p:nvPr>
        </p:nvSpPr>
        <p:spPr>
          <a:xfrm>
            <a:off x="1388625" y="2011675"/>
            <a:ext cx="6366900" cy="1811700"/>
          </a:xfrm>
          <a:prstGeom prst="rect">
            <a:avLst/>
          </a:prstGeom>
        </p:spPr>
        <p:txBody>
          <a:bodyPr anchorCtr="0" anchor="t" bIns="91425" lIns="91425" spcFirstLastPara="1" rIns="91425" wrap="square" tIns="91425">
            <a:noAutofit/>
          </a:bodyPr>
          <a:lstStyle/>
          <a:p>
            <a:pPr indent="-355600" lvl="0" marL="457200" rtl="0" algn="l">
              <a:lnSpc>
                <a:spcPct val="95000"/>
              </a:lnSpc>
              <a:spcBef>
                <a:spcPts val="0"/>
              </a:spcBef>
              <a:spcAft>
                <a:spcPts val="0"/>
              </a:spcAft>
              <a:buClr>
                <a:schemeClr val="lt1"/>
              </a:buClr>
              <a:buSzPts val="2000"/>
              <a:buFont typeface="Arial"/>
              <a:buChar char="❖"/>
            </a:pPr>
            <a:r>
              <a:rPr b="1" lang="en" sz="2000">
                <a:latin typeface="Arial"/>
                <a:ea typeface="Arial"/>
                <a:cs typeface="Arial"/>
                <a:sym typeface="Arial"/>
              </a:rPr>
              <a:t>What is the QB@CC Project?</a:t>
            </a:r>
            <a:endParaRPr b="1" sz="2000">
              <a:latin typeface="Arial"/>
              <a:ea typeface="Arial"/>
              <a:cs typeface="Arial"/>
              <a:sym typeface="Arial"/>
            </a:endParaRPr>
          </a:p>
          <a:p>
            <a:pPr indent="-355600" lvl="0" marL="457200" rtl="0" algn="l">
              <a:lnSpc>
                <a:spcPct val="95000"/>
              </a:lnSpc>
              <a:spcBef>
                <a:spcPts val="0"/>
              </a:spcBef>
              <a:spcAft>
                <a:spcPts val="0"/>
              </a:spcAft>
              <a:buClr>
                <a:schemeClr val="lt1"/>
              </a:buClr>
              <a:buSzPts val="2000"/>
              <a:buFont typeface="Arial"/>
              <a:buChar char="❖"/>
            </a:pPr>
            <a:r>
              <a:rPr b="1" lang="en" sz="2000">
                <a:latin typeface="Arial"/>
                <a:ea typeface="Arial"/>
                <a:cs typeface="Arial"/>
                <a:sym typeface="Arial"/>
              </a:rPr>
              <a:t>Project Goals</a:t>
            </a:r>
            <a:endParaRPr b="1" sz="2000">
              <a:latin typeface="Arial"/>
              <a:ea typeface="Arial"/>
              <a:cs typeface="Arial"/>
              <a:sym typeface="Arial"/>
            </a:endParaRPr>
          </a:p>
          <a:p>
            <a:pPr indent="-355600" lvl="0" marL="457200" rtl="0" algn="l">
              <a:lnSpc>
                <a:spcPct val="95000"/>
              </a:lnSpc>
              <a:spcBef>
                <a:spcPts val="0"/>
              </a:spcBef>
              <a:spcAft>
                <a:spcPts val="0"/>
              </a:spcAft>
              <a:buClr>
                <a:schemeClr val="lt1"/>
              </a:buClr>
              <a:buSzPts val="2000"/>
              <a:buFont typeface="Arial"/>
              <a:buChar char="❖"/>
            </a:pPr>
            <a:r>
              <a:rPr b="1" lang="en" sz="2000">
                <a:latin typeface="Arial"/>
                <a:ea typeface="Arial"/>
                <a:cs typeface="Arial"/>
                <a:sym typeface="Arial"/>
              </a:rPr>
              <a:t>How do you Participate in QB@CC? </a:t>
            </a:r>
            <a:endParaRPr b="1" sz="2000">
              <a:latin typeface="Arial"/>
              <a:ea typeface="Arial"/>
              <a:cs typeface="Arial"/>
              <a:sym typeface="Arial"/>
            </a:endParaRPr>
          </a:p>
          <a:p>
            <a:pPr indent="-355600" lvl="0" marL="457200" rtl="0" algn="l">
              <a:lnSpc>
                <a:spcPct val="95000"/>
              </a:lnSpc>
              <a:spcBef>
                <a:spcPts val="0"/>
              </a:spcBef>
              <a:spcAft>
                <a:spcPts val="0"/>
              </a:spcAft>
              <a:buClr>
                <a:schemeClr val="lt1"/>
              </a:buClr>
              <a:buSzPts val="2000"/>
              <a:buFont typeface="Arial"/>
              <a:buChar char="❖"/>
            </a:pPr>
            <a:r>
              <a:rPr b="1" lang="en" sz="2000">
                <a:latin typeface="Arial"/>
                <a:ea typeface="Arial"/>
                <a:cs typeface="Arial"/>
                <a:sym typeface="Arial"/>
              </a:rPr>
              <a:t>The Future of the QB@CC Project</a:t>
            </a:r>
            <a:endParaRPr b="1" sz="2000">
              <a:latin typeface="Arial"/>
              <a:ea typeface="Arial"/>
              <a:cs typeface="Arial"/>
              <a:sym typeface="Arial"/>
            </a:endParaRPr>
          </a:p>
        </p:txBody>
      </p:sp>
      <p:pic>
        <p:nvPicPr>
          <p:cNvPr id="286" name="Google Shape;286;p14"/>
          <p:cNvPicPr preferRelativeResize="0"/>
          <p:nvPr/>
        </p:nvPicPr>
        <p:blipFill>
          <a:blip r:embed="rId3">
            <a:alphaModFix/>
          </a:blip>
          <a:stretch>
            <a:fillRect/>
          </a:stretch>
        </p:blipFill>
        <p:spPr>
          <a:xfrm>
            <a:off x="6889690" y="3932700"/>
            <a:ext cx="2254310" cy="1210800"/>
          </a:xfrm>
          <a:prstGeom prst="rect">
            <a:avLst/>
          </a:prstGeom>
          <a:noFill/>
          <a:ln>
            <a:noFill/>
          </a:ln>
        </p:spPr>
      </p:pic>
      <p:sp>
        <p:nvSpPr>
          <p:cNvPr id="287" name="Google Shape;287;p14"/>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15"/>
          <p:cNvSpPr txBox="1"/>
          <p:nvPr>
            <p:ph type="title"/>
          </p:nvPr>
        </p:nvSpPr>
        <p:spPr>
          <a:xfrm>
            <a:off x="558450" y="310550"/>
            <a:ext cx="8027100" cy="9228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1200"/>
              </a:spcAft>
              <a:buNone/>
            </a:pPr>
            <a:r>
              <a:rPr b="0" lang="en" sz="3000">
                <a:latin typeface="Maven Pro ExtraBold"/>
                <a:ea typeface="Maven Pro ExtraBold"/>
                <a:cs typeface="Maven Pro ExtraBold"/>
                <a:sym typeface="Maven Pro ExtraBold"/>
              </a:rPr>
              <a:t>D</a:t>
            </a:r>
            <a:r>
              <a:rPr b="0" lang="en" sz="3000">
                <a:latin typeface="Maven Pro ExtraBold"/>
                <a:ea typeface="Maven Pro ExtraBold"/>
                <a:cs typeface="Maven Pro ExtraBold"/>
                <a:sym typeface="Maven Pro ExtraBold"/>
              </a:rPr>
              <a:t>o you consider the following successes or challenges in your teaching?</a:t>
            </a:r>
            <a:endParaRPr b="0" sz="3000">
              <a:latin typeface="Maven Pro ExtraBold"/>
              <a:ea typeface="Maven Pro ExtraBold"/>
              <a:cs typeface="Maven Pro ExtraBold"/>
              <a:sym typeface="Maven Pro ExtraBold"/>
            </a:endParaRPr>
          </a:p>
        </p:txBody>
      </p:sp>
      <p:sp>
        <p:nvSpPr>
          <p:cNvPr id="293" name="Google Shape;293;p15"/>
          <p:cNvSpPr txBox="1"/>
          <p:nvPr/>
        </p:nvSpPr>
        <p:spPr>
          <a:xfrm rot="271481">
            <a:off x="403636" y="2507373"/>
            <a:ext cx="1517329" cy="845052"/>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 sz="1300">
                <a:solidFill>
                  <a:schemeClr val="lt1"/>
                </a:solidFill>
              </a:rPr>
              <a:t>Including </a:t>
            </a:r>
            <a:r>
              <a:rPr b="1" lang="en" sz="1300">
                <a:solidFill>
                  <a:schemeClr val="lt1"/>
                </a:solidFill>
              </a:rPr>
              <a:t>Mathematical reasoning,</a:t>
            </a:r>
            <a:endParaRPr b="1"/>
          </a:p>
        </p:txBody>
      </p:sp>
      <p:sp>
        <p:nvSpPr>
          <p:cNvPr id="294" name="Google Shape;294;p15"/>
          <p:cNvSpPr txBox="1"/>
          <p:nvPr/>
        </p:nvSpPr>
        <p:spPr>
          <a:xfrm>
            <a:off x="1948275" y="1685700"/>
            <a:ext cx="1798800" cy="845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 sz="1300">
                <a:solidFill>
                  <a:schemeClr val="lt1"/>
                </a:solidFill>
              </a:rPr>
              <a:t> Including Biological concepts in a quantitative fashion,</a:t>
            </a:r>
            <a:endParaRPr b="1"/>
          </a:p>
        </p:txBody>
      </p:sp>
      <p:sp>
        <p:nvSpPr>
          <p:cNvPr id="295" name="Google Shape;295;p15"/>
          <p:cNvSpPr txBox="1"/>
          <p:nvPr/>
        </p:nvSpPr>
        <p:spPr>
          <a:xfrm rot="1343976">
            <a:off x="6609243" y="3493890"/>
            <a:ext cx="1440703" cy="844922"/>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300">
                <a:solidFill>
                  <a:schemeClr val="lt1"/>
                </a:solidFill>
              </a:rPr>
              <a:t>Interdisciplinary collaboration of faculty</a:t>
            </a:r>
            <a:endParaRPr/>
          </a:p>
        </p:txBody>
      </p:sp>
      <p:sp>
        <p:nvSpPr>
          <p:cNvPr id="296" name="Google Shape;296;p15"/>
          <p:cNvSpPr txBox="1"/>
          <p:nvPr/>
        </p:nvSpPr>
        <p:spPr>
          <a:xfrm>
            <a:off x="7200975" y="1570650"/>
            <a:ext cx="1579500" cy="1075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 sz="1300">
                <a:solidFill>
                  <a:schemeClr val="lt1"/>
                </a:solidFill>
              </a:rPr>
              <a:t>Curriculum design with interdisciplinary focus </a:t>
            </a:r>
            <a:endParaRPr b="1"/>
          </a:p>
        </p:txBody>
      </p:sp>
      <p:sp>
        <p:nvSpPr>
          <p:cNvPr id="297" name="Google Shape;297;p15"/>
          <p:cNvSpPr txBox="1"/>
          <p:nvPr/>
        </p:nvSpPr>
        <p:spPr>
          <a:xfrm rot="895232">
            <a:off x="117410" y="1533683"/>
            <a:ext cx="1730237" cy="614835"/>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 sz="1300">
                <a:solidFill>
                  <a:schemeClr val="lt1"/>
                </a:solidFill>
              </a:rPr>
              <a:t>Maintaining</a:t>
            </a:r>
            <a:r>
              <a:rPr b="1" lang="en" sz="1300">
                <a:solidFill>
                  <a:schemeClr val="lt1"/>
                </a:solidFill>
              </a:rPr>
              <a:t> the r</a:t>
            </a:r>
            <a:r>
              <a:rPr b="1" lang="en" sz="1300">
                <a:solidFill>
                  <a:schemeClr val="lt1"/>
                </a:solidFill>
              </a:rPr>
              <a:t>igor of the course</a:t>
            </a:r>
            <a:endParaRPr b="1"/>
          </a:p>
        </p:txBody>
      </p:sp>
      <p:sp>
        <p:nvSpPr>
          <p:cNvPr id="298" name="Google Shape;298;p15"/>
          <p:cNvSpPr txBox="1"/>
          <p:nvPr/>
        </p:nvSpPr>
        <p:spPr>
          <a:xfrm rot="-905731">
            <a:off x="3306365" y="2425620"/>
            <a:ext cx="1841961" cy="844899"/>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lang="en" sz="1300">
                <a:solidFill>
                  <a:schemeClr val="lt1"/>
                </a:solidFill>
              </a:rPr>
              <a:t>Completing learning objectives for T</a:t>
            </a:r>
            <a:r>
              <a:rPr lang="en" sz="1300">
                <a:solidFill>
                  <a:schemeClr val="lt1"/>
                </a:solidFill>
              </a:rPr>
              <a:t>ransfer Requirements</a:t>
            </a:r>
            <a:endParaRPr/>
          </a:p>
        </p:txBody>
      </p:sp>
      <p:sp>
        <p:nvSpPr>
          <p:cNvPr id="299" name="Google Shape;299;p15"/>
          <p:cNvSpPr txBox="1"/>
          <p:nvPr/>
        </p:nvSpPr>
        <p:spPr>
          <a:xfrm rot="608949">
            <a:off x="4535950" y="1731157"/>
            <a:ext cx="1876157" cy="615011"/>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 sz="1300">
                <a:solidFill>
                  <a:schemeClr val="lt1"/>
                </a:solidFill>
              </a:rPr>
              <a:t>Instructional </a:t>
            </a:r>
            <a:r>
              <a:rPr b="1" lang="en" sz="1300">
                <a:solidFill>
                  <a:schemeClr val="lt1"/>
                </a:solidFill>
              </a:rPr>
              <a:t>Content Completion, </a:t>
            </a:r>
            <a:endParaRPr b="1"/>
          </a:p>
        </p:txBody>
      </p:sp>
      <p:sp>
        <p:nvSpPr>
          <p:cNvPr id="300" name="Google Shape;300;p15"/>
          <p:cNvSpPr txBox="1"/>
          <p:nvPr/>
        </p:nvSpPr>
        <p:spPr>
          <a:xfrm rot="922011">
            <a:off x="414533" y="3660611"/>
            <a:ext cx="1807936" cy="1075178"/>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 sz="1300">
                <a:solidFill>
                  <a:schemeClr val="lt1"/>
                </a:solidFill>
              </a:rPr>
              <a:t>Competency based assessments both formative and summative</a:t>
            </a:r>
            <a:endParaRPr b="1"/>
          </a:p>
        </p:txBody>
      </p:sp>
      <p:sp>
        <p:nvSpPr>
          <p:cNvPr id="301" name="Google Shape;301;p15"/>
          <p:cNvSpPr txBox="1"/>
          <p:nvPr/>
        </p:nvSpPr>
        <p:spPr>
          <a:xfrm>
            <a:off x="1952038" y="2983150"/>
            <a:ext cx="1377300" cy="615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 sz="1300">
                <a:solidFill>
                  <a:schemeClr val="lt1"/>
                </a:solidFill>
              </a:rPr>
              <a:t> Student financial needs</a:t>
            </a:r>
            <a:endParaRPr b="1"/>
          </a:p>
        </p:txBody>
      </p:sp>
      <p:sp>
        <p:nvSpPr>
          <p:cNvPr id="302" name="Google Shape;302;p15"/>
          <p:cNvSpPr txBox="1"/>
          <p:nvPr/>
        </p:nvSpPr>
        <p:spPr>
          <a:xfrm rot="696331">
            <a:off x="7047861" y="2816279"/>
            <a:ext cx="1585208" cy="614837"/>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 sz="1300">
                <a:solidFill>
                  <a:schemeClr val="lt1"/>
                </a:solidFill>
              </a:rPr>
              <a:t>Accessibility for all learners</a:t>
            </a:r>
            <a:endParaRPr b="1"/>
          </a:p>
        </p:txBody>
      </p:sp>
      <p:sp>
        <p:nvSpPr>
          <p:cNvPr id="303" name="Google Shape;303;p15"/>
          <p:cNvSpPr txBox="1"/>
          <p:nvPr/>
        </p:nvSpPr>
        <p:spPr>
          <a:xfrm rot="580391">
            <a:off x="2772744" y="3775651"/>
            <a:ext cx="2171068" cy="845098"/>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 sz="1300">
                <a:solidFill>
                  <a:schemeClr val="lt1"/>
                </a:solidFill>
              </a:rPr>
              <a:t>Access to </a:t>
            </a:r>
            <a:r>
              <a:rPr b="1" lang="en" sz="1300">
                <a:solidFill>
                  <a:schemeClr val="lt1"/>
                </a:solidFill>
              </a:rPr>
              <a:t>Digital resources from student perspective </a:t>
            </a:r>
            <a:endParaRPr b="1"/>
          </a:p>
        </p:txBody>
      </p:sp>
      <p:sp>
        <p:nvSpPr>
          <p:cNvPr id="304" name="Google Shape;304;p15"/>
          <p:cNvSpPr txBox="1"/>
          <p:nvPr/>
        </p:nvSpPr>
        <p:spPr>
          <a:xfrm rot="646849">
            <a:off x="5468980" y="2440047"/>
            <a:ext cx="1388914" cy="844966"/>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 sz="1300">
                <a:solidFill>
                  <a:schemeClr val="lt1"/>
                </a:solidFill>
              </a:rPr>
              <a:t>Instructional </a:t>
            </a:r>
            <a:r>
              <a:rPr b="1" lang="en" sz="1300">
                <a:solidFill>
                  <a:schemeClr val="lt1"/>
                </a:solidFill>
              </a:rPr>
              <a:t>Modality Choices</a:t>
            </a:r>
            <a:endParaRPr b="1"/>
          </a:p>
        </p:txBody>
      </p:sp>
      <p:sp>
        <p:nvSpPr>
          <p:cNvPr id="305" name="Google Shape;305;p15"/>
          <p:cNvSpPr txBox="1"/>
          <p:nvPr/>
        </p:nvSpPr>
        <p:spPr>
          <a:xfrm>
            <a:off x="4572000" y="3270450"/>
            <a:ext cx="15993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rPr>
              <a:t>Student Mental health</a:t>
            </a:r>
            <a:endParaRPr b="1">
              <a:solidFill>
                <a:schemeClr val="lt1"/>
              </a:solidFill>
            </a:endParaRPr>
          </a:p>
        </p:txBody>
      </p:sp>
      <p:sp>
        <p:nvSpPr>
          <p:cNvPr id="306" name="Google Shape;306;p15"/>
          <p:cNvSpPr txBox="1"/>
          <p:nvPr/>
        </p:nvSpPr>
        <p:spPr>
          <a:xfrm>
            <a:off x="5384050" y="4074275"/>
            <a:ext cx="13050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lt1"/>
                </a:solidFill>
              </a:rPr>
              <a:t>Student prior knowledge</a:t>
            </a:r>
            <a:endParaRPr b="1">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16"/>
          <p:cNvSpPr txBox="1"/>
          <p:nvPr>
            <p:ph type="title"/>
          </p:nvPr>
        </p:nvSpPr>
        <p:spPr>
          <a:xfrm>
            <a:off x="685850" y="452675"/>
            <a:ext cx="7772400" cy="78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0" lang="en" sz="4000">
                <a:latin typeface="Maven Pro ExtraBold"/>
                <a:ea typeface="Maven Pro ExtraBold"/>
                <a:cs typeface="Maven Pro ExtraBold"/>
                <a:sym typeface="Maven Pro ExtraBold"/>
              </a:rPr>
              <a:t>What is the QB@CC Project?</a:t>
            </a:r>
            <a:endParaRPr b="0" sz="4000">
              <a:latin typeface="Maven Pro ExtraBold"/>
              <a:ea typeface="Maven Pro ExtraBold"/>
              <a:cs typeface="Maven Pro ExtraBold"/>
              <a:sym typeface="Maven Pro ExtraBold"/>
            </a:endParaRPr>
          </a:p>
        </p:txBody>
      </p:sp>
      <p:sp>
        <p:nvSpPr>
          <p:cNvPr id="312" name="Google Shape;312;p16"/>
          <p:cNvSpPr txBox="1"/>
          <p:nvPr>
            <p:ph idx="1" type="body"/>
          </p:nvPr>
        </p:nvSpPr>
        <p:spPr>
          <a:xfrm>
            <a:off x="344325" y="2571750"/>
            <a:ext cx="8522400" cy="2055000"/>
          </a:xfrm>
          <a:prstGeom prst="rect">
            <a:avLst/>
          </a:prstGeom>
          <a:noFill/>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Arial"/>
                <a:ea typeface="Arial"/>
                <a:cs typeface="Arial"/>
                <a:sym typeface="Arial"/>
              </a:rPr>
              <a:t>The Quantitative Biology at Community Colleges (QB@CC) Project is a National Science Foundation (NSF) supported project. The goal of QB@CC is to drive the disciplinary expectation that biology courses should enhance student's quantitative skills. QB@CC does this by providing educational materials and professional development for faculty. </a:t>
            </a:r>
            <a:endParaRPr b="1" sz="1800"/>
          </a:p>
        </p:txBody>
      </p:sp>
      <p:pic>
        <p:nvPicPr>
          <p:cNvPr id="313" name="Google Shape;313;p16"/>
          <p:cNvPicPr preferRelativeResize="0"/>
          <p:nvPr/>
        </p:nvPicPr>
        <p:blipFill>
          <a:blip r:embed="rId3">
            <a:alphaModFix/>
          </a:blip>
          <a:stretch>
            <a:fillRect/>
          </a:stretch>
        </p:blipFill>
        <p:spPr>
          <a:xfrm>
            <a:off x="3444845" y="1297700"/>
            <a:ext cx="2254310" cy="1210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17"/>
          <p:cNvSpPr txBox="1"/>
          <p:nvPr>
            <p:ph type="title"/>
          </p:nvPr>
        </p:nvSpPr>
        <p:spPr>
          <a:xfrm>
            <a:off x="2165850" y="521250"/>
            <a:ext cx="4440600" cy="9189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b="0" lang="en" sz="4000">
                <a:latin typeface="Maven Pro ExtraBold"/>
                <a:ea typeface="Maven Pro ExtraBold"/>
                <a:cs typeface="Maven Pro ExtraBold"/>
                <a:sym typeface="Maven Pro ExtraBold"/>
              </a:rPr>
              <a:t>QB@CC Goals</a:t>
            </a:r>
            <a:endParaRPr b="0" sz="4000">
              <a:latin typeface="Maven Pro ExtraBold"/>
              <a:ea typeface="Maven Pro ExtraBold"/>
              <a:cs typeface="Maven Pro ExtraBold"/>
              <a:sym typeface="Maven Pro ExtraBold"/>
            </a:endParaRPr>
          </a:p>
        </p:txBody>
      </p:sp>
      <p:sp>
        <p:nvSpPr>
          <p:cNvPr id="319" name="Google Shape;319;p17"/>
          <p:cNvSpPr txBox="1"/>
          <p:nvPr>
            <p:ph idx="1" type="body"/>
          </p:nvPr>
        </p:nvSpPr>
        <p:spPr>
          <a:xfrm>
            <a:off x="1388550" y="3741000"/>
            <a:ext cx="6366900" cy="11112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t/>
            </a:r>
            <a:endParaRPr/>
          </a:p>
        </p:txBody>
      </p:sp>
      <p:pic>
        <p:nvPicPr>
          <p:cNvPr id="320" name="Google Shape;320;p17"/>
          <p:cNvPicPr preferRelativeResize="0"/>
          <p:nvPr/>
        </p:nvPicPr>
        <p:blipFill>
          <a:blip r:embed="rId3">
            <a:alphaModFix/>
          </a:blip>
          <a:stretch>
            <a:fillRect/>
          </a:stretch>
        </p:blipFill>
        <p:spPr>
          <a:xfrm>
            <a:off x="608850" y="1577350"/>
            <a:ext cx="7926301" cy="2386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324" name="Shape 324"/>
        <p:cNvGrpSpPr/>
        <p:nvPr/>
      </p:nvGrpSpPr>
      <p:grpSpPr>
        <a:xfrm>
          <a:off x="0" y="0"/>
          <a:ext cx="0" cy="0"/>
          <a:chOff x="0" y="0"/>
          <a:chExt cx="0" cy="0"/>
        </a:xfrm>
      </p:grpSpPr>
      <p:sp>
        <p:nvSpPr>
          <p:cNvPr id="325" name="Google Shape;325;p18"/>
          <p:cNvSpPr txBox="1"/>
          <p:nvPr>
            <p:ph type="title"/>
          </p:nvPr>
        </p:nvSpPr>
        <p:spPr>
          <a:xfrm>
            <a:off x="1388625" y="772725"/>
            <a:ext cx="6366900" cy="18633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t/>
            </a:r>
            <a:endParaRPr/>
          </a:p>
        </p:txBody>
      </p:sp>
      <p:sp>
        <p:nvSpPr>
          <p:cNvPr id="326" name="Google Shape;326;p18"/>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u="sng">
                <a:solidFill>
                  <a:schemeClr val="hlink"/>
                </a:solidFill>
                <a:hlinkClick r:id="rId3"/>
              </a:rPr>
              <a:t>https://youtu.be/AyXjuCYtifw</a:t>
            </a:r>
            <a:endParaRPr/>
          </a:p>
          <a:p>
            <a:pPr indent="0" lvl="0" marL="0" rtl="0" algn="ctr">
              <a:spcBef>
                <a:spcPts val="1200"/>
              </a:spcBef>
              <a:spcAft>
                <a:spcPts val="1200"/>
              </a:spcAft>
              <a:buNone/>
            </a:pPr>
            <a:r>
              <a:t/>
            </a:r>
            <a:endParaRPr/>
          </a:p>
        </p:txBody>
      </p:sp>
      <p:pic>
        <p:nvPicPr>
          <p:cNvPr id="327" name="Google Shape;327;p18" title="QB@CC Stem for All Showcase Video">
            <a:hlinkClick r:id="rId4"/>
          </p:cNvPr>
          <p:cNvPicPr preferRelativeResize="0"/>
          <p:nvPr/>
        </p:nvPicPr>
        <p:blipFill>
          <a:blip r:embed="rId5">
            <a:alphaModFix/>
          </a:blip>
          <a:stretch>
            <a:fillRect/>
          </a:stretch>
        </p:blipFill>
        <p:spPr>
          <a:xfrm>
            <a:off x="1388625" y="184100"/>
            <a:ext cx="6366900" cy="477518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1000"/>
                                        <p:tgtEl>
                                          <p:spTgt spid="3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19"/>
          <p:cNvSpPr txBox="1"/>
          <p:nvPr>
            <p:ph type="title"/>
          </p:nvPr>
        </p:nvSpPr>
        <p:spPr>
          <a:xfrm>
            <a:off x="874275" y="391725"/>
            <a:ext cx="7863300" cy="11112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0" lang="en" sz="5000">
                <a:latin typeface="Maven Pro ExtraBold"/>
                <a:ea typeface="Maven Pro ExtraBold"/>
                <a:cs typeface="Maven Pro ExtraBold"/>
                <a:sym typeface="Maven Pro ExtraBold"/>
              </a:rPr>
              <a:t>The OER Online Library</a:t>
            </a:r>
            <a:endParaRPr b="0" sz="5000">
              <a:latin typeface="Maven Pro ExtraBold"/>
              <a:ea typeface="Maven Pro ExtraBold"/>
              <a:cs typeface="Maven Pro ExtraBold"/>
              <a:sym typeface="Maven Pro ExtraBold"/>
            </a:endParaRPr>
          </a:p>
        </p:txBody>
      </p:sp>
      <p:sp>
        <p:nvSpPr>
          <p:cNvPr id="333" name="Google Shape;333;p19"/>
          <p:cNvSpPr txBox="1"/>
          <p:nvPr>
            <p:ph idx="1" type="body"/>
          </p:nvPr>
        </p:nvSpPr>
        <p:spPr>
          <a:xfrm>
            <a:off x="504150" y="1722225"/>
            <a:ext cx="3886200" cy="27111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Font typeface="Arial"/>
              <a:buChar char="❖"/>
            </a:pPr>
            <a:r>
              <a:rPr b="1" lang="en" sz="1800">
                <a:latin typeface="Arial"/>
                <a:ea typeface="Arial"/>
                <a:cs typeface="Arial"/>
                <a:sym typeface="Arial"/>
              </a:rPr>
              <a:t>Free to use</a:t>
            </a:r>
            <a:endParaRPr b="1" sz="1800">
              <a:latin typeface="Arial"/>
              <a:ea typeface="Arial"/>
              <a:cs typeface="Arial"/>
              <a:sym typeface="Arial"/>
            </a:endParaRPr>
          </a:p>
          <a:p>
            <a:pPr indent="-342900" lvl="0" marL="457200" rtl="0" algn="l">
              <a:lnSpc>
                <a:spcPct val="150000"/>
              </a:lnSpc>
              <a:spcBef>
                <a:spcPts val="0"/>
              </a:spcBef>
              <a:spcAft>
                <a:spcPts val="0"/>
              </a:spcAft>
              <a:buSzPts val="1800"/>
              <a:buFont typeface="Arial"/>
              <a:buChar char="❖"/>
            </a:pPr>
            <a:r>
              <a:rPr b="1" lang="en" sz="1800">
                <a:latin typeface="Arial"/>
                <a:ea typeface="Arial"/>
                <a:cs typeface="Arial"/>
                <a:sym typeface="Arial"/>
              </a:rPr>
              <a:t>Sort by what you need</a:t>
            </a:r>
            <a:endParaRPr b="1" sz="1800">
              <a:latin typeface="Arial"/>
              <a:ea typeface="Arial"/>
              <a:cs typeface="Arial"/>
              <a:sym typeface="Arial"/>
            </a:endParaRPr>
          </a:p>
          <a:p>
            <a:pPr indent="-342900" lvl="0" marL="457200" rtl="0" algn="l">
              <a:lnSpc>
                <a:spcPct val="150000"/>
              </a:lnSpc>
              <a:spcBef>
                <a:spcPts val="0"/>
              </a:spcBef>
              <a:spcAft>
                <a:spcPts val="0"/>
              </a:spcAft>
              <a:buSzPts val="1800"/>
              <a:buFont typeface="Arial"/>
              <a:buChar char="❖"/>
            </a:pPr>
            <a:r>
              <a:rPr b="1" lang="en" sz="1800">
                <a:latin typeface="Arial"/>
                <a:ea typeface="Arial"/>
                <a:cs typeface="Arial"/>
                <a:sym typeface="Arial"/>
              </a:rPr>
              <a:t>Includes almost 2,000 educational resources</a:t>
            </a:r>
            <a:endParaRPr b="1" sz="1800">
              <a:latin typeface="Arial"/>
              <a:ea typeface="Arial"/>
              <a:cs typeface="Arial"/>
              <a:sym typeface="Arial"/>
            </a:endParaRPr>
          </a:p>
          <a:p>
            <a:pPr indent="-342900" lvl="0" marL="457200" rtl="0" algn="l">
              <a:lnSpc>
                <a:spcPct val="150000"/>
              </a:lnSpc>
              <a:spcBef>
                <a:spcPts val="0"/>
              </a:spcBef>
              <a:spcAft>
                <a:spcPts val="0"/>
              </a:spcAft>
              <a:buSzPts val="1800"/>
              <a:buFont typeface="Arial"/>
              <a:buChar char="❖"/>
            </a:pPr>
            <a:r>
              <a:rPr b="1" lang="en" sz="1800">
                <a:latin typeface="Arial"/>
                <a:ea typeface="Arial"/>
                <a:cs typeface="Arial"/>
                <a:sym typeface="Arial"/>
              </a:rPr>
              <a:t>A living collection of faculty scholarship</a:t>
            </a:r>
            <a:endParaRPr b="1" sz="1800">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a:p>
            <a:pPr indent="0" lvl="0" marL="0" rtl="0" algn="l">
              <a:spcBef>
                <a:spcPts val="0"/>
              </a:spcBef>
              <a:spcAft>
                <a:spcPts val="0"/>
              </a:spcAft>
              <a:buNone/>
            </a:pPr>
            <a:r>
              <a:t/>
            </a:r>
            <a:endParaRPr>
              <a:latin typeface="Arial"/>
              <a:ea typeface="Arial"/>
              <a:cs typeface="Arial"/>
              <a:sym typeface="Arial"/>
            </a:endParaRPr>
          </a:p>
        </p:txBody>
      </p:sp>
      <p:pic>
        <p:nvPicPr>
          <p:cNvPr id="334" name="Google Shape;334;p19"/>
          <p:cNvPicPr preferRelativeResize="0"/>
          <p:nvPr/>
        </p:nvPicPr>
        <p:blipFill rotWithShape="1">
          <a:blip r:embed="rId3">
            <a:alphaModFix/>
          </a:blip>
          <a:srcRect b="26119" l="50000" r="15507" t="19556"/>
          <a:stretch/>
        </p:blipFill>
        <p:spPr>
          <a:xfrm>
            <a:off x="4390346" y="1830314"/>
            <a:ext cx="4326779" cy="21232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20"/>
          <p:cNvSpPr txBox="1"/>
          <p:nvPr>
            <p:ph type="title"/>
          </p:nvPr>
        </p:nvSpPr>
        <p:spPr>
          <a:xfrm>
            <a:off x="1388550" y="406875"/>
            <a:ext cx="6366900" cy="862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en" sz="6000"/>
              <a:t>Incubators</a:t>
            </a:r>
            <a:endParaRPr sz="6000"/>
          </a:p>
        </p:txBody>
      </p:sp>
      <p:sp>
        <p:nvSpPr>
          <p:cNvPr id="340" name="Google Shape;340;p20"/>
          <p:cNvSpPr txBox="1"/>
          <p:nvPr>
            <p:ph idx="1" type="body"/>
          </p:nvPr>
        </p:nvSpPr>
        <p:spPr>
          <a:xfrm>
            <a:off x="839325" y="1794325"/>
            <a:ext cx="3732600" cy="2380800"/>
          </a:xfrm>
          <a:prstGeom prst="rect">
            <a:avLst/>
          </a:prstGeom>
        </p:spPr>
        <p:txBody>
          <a:bodyPr anchorCtr="0" anchor="t" bIns="91425" lIns="91425" spcFirstLastPara="1" rIns="91425" wrap="square" tIns="91425">
            <a:noAutofit/>
          </a:bodyPr>
          <a:lstStyle/>
          <a:p>
            <a:pPr indent="-344535" lvl="0" marL="457200" rtl="0" algn="l">
              <a:lnSpc>
                <a:spcPct val="150000"/>
              </a:lnSpc>
              <a:spcBef>
                <a:spcPts val="0"/>
              </a:spcBef>
              <a:spcAft>
                <a:spcPts val="0"/>
              </a:spcAft>
              <a:buSzPts val="1826"/>
              <a:buFont typeface="Arial"/>
              <a:buChar char="❖"/>
            </a:pPr>
            <a:r>
              <a:rPr b="1" lang="en" sz="1825">
                <a:latin typeface="Arial"/>
                <a:ea typeface="Arial"/>
                <a:cs typeface="Arial"/>
                <a:sym typeface="Arial"/>
              </a:rPr>
              <a:t>Create OER Module</a:t>
            </a:r>
            <a:endParaRPr b="1" sz="1825">
              <a:latin typeface="Arial"/>
              <a:ea typeface="Arial"/>
              <a:cs typeface="Arial"/>
              <a:sym typeface="Arial"/>
            </a:endParaRPr>
          </a:p>
          <a:p>
            <a:pPr indent="-344535" lvl="0" marL="457200" rtl="0" algn="l">
              <a:lnSpc>
                <a:spcPct val="150000"/>
              </a:lnSpc>
              <a:spcBef>
                <a:spcPts val="0"/>
              </a:spcBef>
              <a:spcAft>
                <a:spcPts val="0"/>
              </a:spcAft>
              <a:buSzPts val="1826"/>
              <a:buFont typeface="Arial"/>
              <a:buChar char="❖"/>
            </a:pPr>
            <a:r>
              <a:rPr b="1" lang="en" sz="1825">
                <a:latin typeface="Arial"/>
                <a:ea typeface="Arial"/>
                <a:cs typeface="Arial"/>
                <a:sym typeface="Arial"/>
              </a:rPr>
              <a:t>Teams of 3 to 5 Math &amp; Bio Faculty</a:t>
            </a:r>
            <a:endParaRPr b="1" sz="1825">
              <a:latin typeface="Arial"/>
              <a:ea typeface="Arial"/>
              <a:cs typeface="Arial"/>
              <a:sym typeface="Arial"/>
            </a:endParaRPr>
          </a:p>
          <a:p>
            <a:pPr indent="-344535" lvl="0" marL="457200" rtl="0" algn="l">
              <a:lnSpc>
                <a:spcPct val="150000"/>
              </a:lnSpc>
              <a:spcBef>
                <a:spcPts val="0"/>
              </a:spcBef>
              <a:spcAft>
                <a:spcPts val="0"/>
              </a:spcAft>
              <a:buSzPts val="1826"/>
              <a:buFont typeface="Arial"/>
              <a:buChar char="❖"/>
            </a:pPr>
            <a:r>
              <a:rPr b="1" lang="en" sz="1825">
                <a:latin typeface="Arial"/>
                <a:ea typeface="Arial"/>
                <a:cs typeface="Arial"/>
                <a:sym typeface="Arial"/>
              </a:rPr>
              <a:t>Facilitated by past participants and/or a steering committee member</a:t>
            </a:r>
            <a:endParaRPr b="1" sz="1825">
              <a:latin typeface="Arial"/>
              <a:ea typeface="Arial"/>
              <a:cs typeface="Arial"/>
              <a:sym typeface="Arial"/>
            </a:endParaRPr>
          </a:p>
          <a:p>
            <a:pPr indent="0" lvl="0" marL="0" rtl="0" algn="ctr">
              <a:spcBef>
                <a:spcPts val="0"/>
              </a:spcBef>
              <a:spcAft>
                <a:spcPts val="1200"/>
              </a:spcAft>
              <a:buNone/>
            </a:pPr>
            <a:r>
              <a:t/>
            </a:r>
            <a:endParaRPr>
              <a:latin typeface="Arial"/>
              <a:ea typeface="Arial"/>
              <a:cs typeface="Arial"/>
              <a:sym typeface="Arial"/>
            </a:endParaRPr>
          </a:p>
        </p:txBody>
      </p:sp>
      <p:pic>
        <p:nvPicPr>
          <p:cNvPr id="341" name="Google Shape;341;p20"/>
          <p:cNvPicPr preferRelativeResize="0"/>
          <p:nvPr/>
        </p:nvPicPr>
        <p:blipFill>
          <a:blip r:embed="rId3">
            <a:alphaModFix/>
          </a:blip>
          <a:stretch>
            <a:fillRect/>
          </a:stretch>
        </p:blipFill>
        <p:spPr>
          <a:xfrm>
            <a:off x="4571925" y="1811826"/>
            <a:ext cx="3959825" cy="248862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21"/>
          <p:cNvSpPr txBox="1"/>
          <p:nvPr>
            <p:ph type="title"/>
          </p:nvPr>
        </p:nvSpPr>
        <p:spPr>
          <a:xfrm>
            <a:off x="193700" y="525350"/>
            <a:ext cx="3852000" cy="712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en" sz="5500"/>
              <a:t>Incubators</a:t>
            </a:r>
            <a:endParaRPr sz="5500"/>
          </a:p>
        </p:txBody>
      </p:sp>
      <p:pic>
        <p:nvPicPr>
          <p:cNvPr id="347" name="Google Shape;347;p21"/>
          <p:cNvPicPr preferRelativeResize="0"/>
          <p:nvPr/>
        </p:nvPicPr>
        <p:blipFill>
          <a:blip r:embed="rId3">
            <a:alphaModFix/>
          </a:blip>
          <a:stretch>
            <a:fillRect/>
          </a:stretch>
        </p:blipFill>
        <p:spPr>
          <a:xfrm>
            <a:off x="393850" y="1410500"/>
            <a:ext cx="3218650" cy="2322500"/>
          </a:xfrm>
          <a:prstGeom prst="rect">
            <a:avLst/>
          </a:prstGeom>
          <a:noFill/>
          <a:ln>
            <a:noFill/>
          </a:ln>
        </p:spPr>
      </p:pic>
      <p:sp>
        <p:nvSpPr>
          <p:cNvPr id="348" name="Google Shape;348;p21"/>
          <p:cNvSpPr txBox="1"/>
          <p:nvPr/>
        </p:nvSpPr>
        <p:spPr>
          <a:xfrm>
            <a:off x="9457225" y="835838"/>
            <a:ext cx="3183600" cy="400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Nunito"/>
              <a:ea typeface="Nunito"/>
              <a:cs typeface="Nunito"/>
              <a:sym typeface="Nunito"/>
            </a:endParaRPr>
          </a:p>
        </p:txBody>
      </p:sp>
      <p:sp>
        <p:nvSpPr>
          <p:cNvPr id="349" name="Google Shape;349;p21"/>
          <p:cNvSpPr txBox="1"/>
          <p:nvPr/>
        </p:nvSpPr>
        <p:spPr>
          <a:xfrm>
            <a:off x="4045875" y="2305300"/>
            <a:ext cx="4878300" cy="12621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CC4125"/>
                </a:solidFill>
                <a:latin typeface="Nunito"/>
                <a:ea typeface="Nunito"/>
                <a:cs typeface="Nunito"/>
                <a:sym typeface="Nunito"/>
              </a:rPr>
              <a:t>“…one challenge I think that our group has faced and it's not unusual is just timing, finding times when we can meet and then our respective schedules on when one or more people can't make it or can make it for only part of the time and I think that's to be expected."</a:t>
            </a:r>
            <a:endParaRPr b="1">
              <a:solidFill>
                <a:srgbClr val="CC4125"/>
              </a:solidFill>
              <a:latin typeface="Nunito"/>
              <a:ea typeface="Nunito"/>
              <a:cs typeface="Nunito"/>
              <a:sym typeface="Nunito"/>
            </a:endParaRPr>
          </a:p>
        </p:txBody>
      </p:sp>
      <p:sp>
        <p:nvSpPr>
          <p:cNvPr id="350" name="Google Shape;350;p21"/>
          <p:cNvSpPr txBox="1"/>
          <p:nvPr/>
        </p:nvSpPr>
        <p:spPr>
          <a:xfrm>
            <a:off x="4279525" y="1355763"/>
            <a:ext cx="4644600" cy="8313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F9900"/>
                </a:solidFill>
                <a:latin typeface="Nunito"/>
                <a:ea typeface="Nunito"/>
                <a:cs typeface="Nunito"/>
                <a:sym typeface="Nunito"/>
              </a:rPr>
              <a:t>“…faculty development that goes into your package for promotion. I’m tenure track so I'm highly motivated to do this thing."</a:t>
            </a:r>
            <a:endParaRPr b="1">
              <a:solidFill>
                <a:srgbClr val="FF9900"/>
              </a:solidFill>
              <a:latin typeface="Nunito"/>
              <a:ea typeface="Nunito"/>
              <a:cs typeface="Nunito"/>
              <a:sym typeface="Nunito"/>
            </a:endParaRPr>
          </a:p>
        </p:txBody>
      </p:sp>
      <p:sp>
        <p:nvSpPr>
          <p:cNvPr id="351" name="Google Shape;351;p21"/>
          <p:cNvSpPr txBox="1"/>
          <p:nvPr/>
        </p:nvSpPr>
        <p:spPr>
          <a:xfrm>
            <a:off x="3483375" y="3685625"/>
            <a:ext cx="5440800" cy="12621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6AA84F"/>
                </a:solidFill>
                <a:latin typeface="Nunito"/>
                <a:ea typeface="Nunito"/>
                <a:cs typeface="Nunito"/>
                <a:sym typeface="Nunito"/>
              </a:rPr>
              <a:t>“…my students half of them are not going to science because they have no confidence in their math skills. They think that they can't do it and so this is going to be kind of a nice, structured way to get into this a little bit more and also learn from other instructors too."</a:t>
            </a:r>
            <a:endParaRPr b="1">
              <a:solidFill>
                <a:srgbClr val="6AA84F"/>
              </a:solidFill>
              <a:latin typeface="Nunito"/>
              <a:ea typeface="Nunito"/>
              <a:cs typeface="Nunito"/>
              <a:sym typeface="Nuni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