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2" r:id="rId2"/>
    <p:sldId id="263" r:id="rId3"/>
    <p:sldId id="264" r:id="rId4"/>
    <p:sldId id="265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66" r:id="rId18"/>
    <p:sldId id="267" r:id="rId19"/>
    <p:sldId id="257" r:id="rId20"/>
    <p:sldId id="301" r:id="rId21"/>
    <p:sldId id="259" r:id="rId22"/>
    <p:sldId id="260" r:id="rId23"/>
    <p:sldId id="261" r:id="rId24"/>
    <p:sldId id="256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268" r:id="rId33"/>
    <p:sldId id="271" r:id="rId34"/>
    <p:sldId id="269" r:id="rId35"/>
    <p:sldId id="272" r:id="rId36"/>
    <p:sldId id="273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83" autoAdjust="0"/>
  </p:normalViewPr>
  <p:slideViewPr>
    <p:cSldViewPr snapToGrid="0">
      <p:cViewPr varScale="1">
        <p:scale>
          <a:sx n="56" d="100"/>
          <a:sy n="56" d="100"/>
        </p:scale>
        <p:origin x="3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C5127-BFD6-49BC-9664-AB23CD4F0A0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13A22-26C7-4B35-9750-A612D1605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0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13A22-26C7-4B35-9750-A612D1605C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15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c5dbc7c0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c5dbc7c0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c5dbc7c0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c5dbc7c0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c5dbc7c0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3c5dbc7c00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c5dbc7c0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c5dbc7c00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4f09fdc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4f09fdc0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d4f09fd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d4f09fd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d4f09fd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3d4f09fd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3d4f09fdc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3d4f09fdc0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d4f09fdc0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3d4f09fdc0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3c5dbc7c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3c5dbc7c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d4f09fdc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d4f09fdc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d4f09fdc0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d4f09fdc0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13A22-26C7-4B35-9750-A612D1605C6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1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c5dbc7c0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c5dbc7c0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d41d1c9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d41d1c9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c5dbc7c0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c5dbc7c0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c5dbc7c0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3c5dbc7c0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c5dbc7c0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c5dbc7c0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c5dbc7c0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c5dbc7c0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c5dbc7c0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3c5dbc7c0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6DC3-D4C8-4535-6CDC-E5296FC8C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629C2-2212-5E2B-B78A-9A9532ECE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62C67-9A7D-AAA7-8BA6-57622E29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EE2A9-DC77-5B91-B62F-D53B8DF5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8DBD2-5E76-0E96-C7D5-0BF625E3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388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C4F4-9F1F-0F70-991B-D14D3A85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A79D7-D22E-844B-7AEC-0CCD69277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1135A-E211-2861-823E-E518ABA1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4B29F-D1EC-2600-806E-0F100EAB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1B96C-667D-B89E-9E59-2A13A626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218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99804-9868-1741-E3B7-1B84E071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CD017-CB18-C8FD-5894-CEBE2DF8E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79A96-74DE-7742-B966-FF12CE40D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108F5-8400-94EB-359E-99472ED3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C02B7-89BB-039C-195E-1280A467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780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633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CACD-94F9-C685-4BB6-EC7761BA8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4D297-0296-79BB-A089-5E80B94E0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BBA5E-A093-62C2-3C45-84FCA40D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BAA77-BAB3-CE1D-DFC7-C40F71A0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6DB48-B6AB-C5F4-2C14-AD44BCD0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84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4702-B7E8-3ECA-460D-D0D0676A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88082-069D-EF58-8F97-1E7E1ACA5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78E6D-2074-CD7D-5DCA-BDE42FEA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E530-1D63-1463-C16B-952BD732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88A61-85DF-5EF7-A354-3ABB1742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743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3E6A-18F7-7FA9-BF67-23084D77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F4C1-544A-7C86-5EF9-AC6B9D11D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5661B-BDA0-CA1A-4BEB-96094766B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CAED0-E1EC-60B7-74C8-AE48E9EB9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30CA2-5DE8-43F8-45E7-F861891E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F2FE9-7266-A0D7-A2F2-5A7D1217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722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25F5-E1E5-745B-74E1-C66C3663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1EE6C-C114-44B3-796D-033E34768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65C76-32C2-97A3-F53D-796AD59B6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7DB75-B5BB-05C6-1A36-02FCAA89E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4FD77-F47F-CAFC-41EF-18B275EF5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831737-7C7E-3645-EB4C-71EEB22E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CC541-9D61-2A85-125B-855BE522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559C5-BF9B-E857-21CB-C028197F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247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6E27-CE81-815E-49E6-4AAA6924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820A8-9AC7-07DD-EFF7-32A2D622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2AAFD-4138-4F80-05AF-AA147824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6BAA6-1732-ED22-7714-B2D40BB9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127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655A2-DB6C-F880-44E6-2A771AB0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00A40-8442-063A-EF2D-8030E24C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3E042-EA8C-6A76-FFA4-77B2803D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4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C8BA-58E3-1D64-E01F-C4DE86F4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9EC49-B5F4-3DF9-8724-646E2378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3BD7F-D19D-2E27-10BA-7010387F0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116B7-6856-17D4-84E2-8CE283F27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66D2B-B41E-7827-3921-4805038A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31C09-86F6-3411-3649-989E5D74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4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97D2-3D7F-C031-D9E5-1E048B9B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49FF-C659-D304-7746-FFDB2A2F8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36FCD-D9F8-0240-3ABA-B0B7959D1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1EE59-DC9A-B422-3BC4-EDE556AB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B85E8-4FA2-B85B-B3B8-EEBB1DF3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07985-392D-4D0F-0D4F-E2E1299C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11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BA0EF9-3945-9FDB-8380-3C036EC0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683F4-6DC2-1671-B2A3-97C142E01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8E52A-52D0-6E80-EECE-DA94131CB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AF453-DB36-42D0-BC4F-9ABADA67C42A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E40A-E198-5007-111E-D6620F58B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466CE-E4FC-A9C8-9B2F-7DECCF8DC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7A8A-5C14-42EB-A5EC-5603328D2A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65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growthandgoalsindependen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qubeshub.org/community/groups/udlcases2022/collection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nsta.org/case_study_docs/case_studies/canadian_canola.pdf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DBUJrh2OSc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melissa.zwick@stockton.edu" TargetMode="External"/><Relationship Id="rId3" Type="http://schemas.openxmlformats.org/officeDocument/2006/relationships/hyperlink" Target="mailto:elaine.beaulieu@uottawa.ca" TargetMode="External"/><Relationship Id="rId7" Type="http://schemas.openxmlformats.org/officeDocument/2006/relationships/hyperlink" Target="mailto:lrezende@arizona.edu" TargetMode="External"/><Relationship Id="rId2" Type="http://schemas.openxmlformats.org/officeDocument/2006/relationships/hyperlink" Target="mailto:pmars@emory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san.gass@dal.ca" TargetMode="External"/><Relationship Id="rId5" Type="http://schemas.openxmlformats.org/officeDocument/2006/relationships/hyperlink" Target="mailto:flaherdb@eckerd.edu" TargetMode="External"/><Relationship Id="rId4" Type="http://schemas.openxmlformats.org/officeDocument/2006/relationships/hyperlink" Target="mailto:bbill@biology.msstate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8391-82E2-8561-7EBF-020CE145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1"/>
              <a:t>Applying Universal Design for Learning (UDL) Principles to Case Studies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305471-FD84-DDE1-201D-A152F782F1BC}"/>
              </a:ext>
            </a:extLst>
          </p:cNvPr>
          <p:cNvSpPr txBox="1">
            <a:spLocks/>
          </p:cNvSpPr>
          <p:nvPr/>
        </p:nvSpPr>
        <p:spPr>
          <a:xfrm>
            <a:off x="7917288" y="748242"/>
            <a:ext cx="3210202" cy="505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EB3396-EFC3-D026-DD35-7AEB3ED5DE5B}"/>
              </a:ext>
            </a:extLst>
          </p:cNvPr>
          <p:cNvSpPr txBox="1"/>
          <p:nvPr/>
        </p:nvSpPr>
        <p:spPr>
          <a:xfrm>
            <a:off x="7943850" y="406482"/>
            <a:ext cx="394335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Pat </a:t>
            </a:r>
            <a:r>
              <a:rPr lang="en-US" sz="2800" dirty="0" err="1">
                <a:latin typeface="+mn-lt"/>
              </a:rPr>
              <a:t>Marsteller</a:t>
            </a:r>
            <a:endParaRPr lang="en-US" sz="2800" dirty="0">
              <a:latin typeface="+mn-lt"/>
            </a:endParaRPr>
          </a:p>
          <a:p>
            <a:r>
              <a:rPr lang="en-US" sz="2800" dirty="0"/>
              <a:t>	</a:t>
            </a:r>
            <a:r>
              <a:rPr lang="en-US" sz="2400" dirty="0">
                <a:latin typeface="+mn-lt"/>
              </a:rPr>
              <a:t>Emory University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Elaine Beaulieu </a:t>
            </a:r>
          </a:p>
          <a:p>
            <a:r>
              <a:rPr lang="en-US" sz="28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University of Ottawa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Brian Bill</a:t>
            </a:r>
            <a:endParaRPr lang="en-US" sz="2800" dirty="0"/>
          </a:p>
          <a:p>
            <a:r>
              <a:rPr lang="en-US" sz="28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Mississippi State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Denise Flaherty</a:t>
            </a:r>
            <a:endParaRPr lang="en-US" sz="2800" dirty="0"/>
          </a:p>
          <a:p>
            <a:r>
              <a:rPr lang="en-US" sz="28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Eckerd College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Sue </a:t>
            </a:r>
            <a:r>
              <a:rPr lang="en-US" sz="2800" dirty="0" err="1">
                <a:latin typeface="+mn-lt"/>
              </a:rPr>
              <a:t>Gass</a:t>
            </a:r>
            <a:endParaRPr lang="en-US" sz="2800" dirty="0"/>
          </a:p>
          <a:p>
            <a:r>
              <a:rPr lang="en-US" sz="28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Dalhousie University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Lisa Rezende</a:t>
            </a:r>
            <a:endParaRPr lang="en-US" sz="2800" dirty="0"/>
          </a:p>
          <a:p>
            <a:r>
              <a:rPr lang="en-US" sz="28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University of Arizona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Melissa Zwick</a:t>
            </a:r>
          </a:p>
          <a:p>
            <a:r>
              <a:rPr lang="en-US" sz="2800" dirty="0"/>
              <a:t>	</a:t>
            </a:r>
            <a:r>
              <a:rPr lang="en-US" sz="2400" dirty="0">
                <a:latin typeface="+mn-lt"/>
              </a:rPr>
              <a:t>Stockton University</a:t>
            </a:r>
          </a:p>
        </p:txBody>
      </p:sp>
    </p:spTree>
    <p:extLst>
      <p:ext uri="{BB962C8B-B14F-4D97-AF65-F5344CB8AC3E}">
        <p14:creationId xmlns:p14="http://schemas.microsoft.com/office/powerpoint/2010/main" val="329707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Students receive simulated patient samples containing unknown bacteria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1768" y="2300700"/>
            <a:ext cx="2655667" cy="353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967" y="2300701"/>
            <a:ext cx="2655669" cy="353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6867" y="2300701"/>
            <a:ext cx="4718260" cy="353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The students are responsible for creating a protocol to isolate and identify the unknown the bacteria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415600" y="2401690"/>
            <a:ext cx="11360800" cy="429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Information is presented in multiple different formats:</a:t>
            </a:r>
            <a:endParaRPr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>
              <a:spcBef>
                <a:spcPts val="1600"/>
              </a:spcBef>
              <a:buClr>
                <a:schemeClr val="dk1"/>
              </a:buClr>
              <a:buFont typeface="Lexend"/>
              <a:buChar char="●"/>
            </a:pPr>
            <a:r>
              <a:rPr lang="en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lab manual (text and images)</a:t>
            </a:r>
            <a:endParaRPr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>
              <a:buClr>
                <a:schemeClr val="dk1"/>
              </a:buClr>
              <a:buFont typeface="Lexend"/>
              <a:buChar char="●"/>
            </a:pPr>
            <a:r>
              <a:rPr lang="en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Online videos</a:t>
            </a:r>
            <a:endParaRPr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>
              <a:buClr>
                <a:schemeClr val="dk1"/>
              </a:buClr>
              <a:buFont typeface="Lexend"/>
              <a:buChar char="●"/>
            </a:pPr>
            <a:r>
              <a:rPr lang="en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Demonstrations</a:t>
            </a:r>
            <a:endParaRPr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>
              <a:buClr>
                <a:schemeClr val="dk1"/>
              </a:buClr>
              <a:buFont typeface="Lexend"/>
              <a:buChar char="●"/>
            </a:pPr>
            <a:r>
              <a:rPr lang="en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instructor and teaching assistants (one graduate, one undergraduate)</a:t>
            </a:r>
            <a:endParaRPr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>
              <a:buClr>
                <a:schemeClr val="dk1"/>
              </a:buClr>
              <a:buFont typeface="Lexend"/>
              <a:buChar char="●"/>
            </a:pPr>
            <a:r>
              <a:rPr lang="en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Peers (each patient is covered by at least two students)</a:t>
            </a:r>
            <a:endParaRPr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After identifying the pathogen, the students prescribe appropriate treatment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133" y="2181867"/>
            <a:ext cx="6294400" cy="37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8133" y="1884970"/>
            <a:ext cx="3284368" cy="438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5465600" cy="56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On the last day of each unit, students use their peer’s data to diagnose a subset of the other seven patients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800" y="205151"/>
            <a:ext cx="5677933" cy="63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127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These exercises have improved student engagement, confidence, and laboratory proficiency.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415600" y="4900400"/>
            <a:ext cx="11360800" cy="1582800"/>
          </a:xfrm>
          <a:prstGeom prst="rect">
            <a:avLst/>
          </a:prstGeom>
          <a:solidFill>
            <a:schemeClr val="lt2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95000"/>
              </a:lnSpc>
              <a:spcAft>
                <a:spcPts val="1600"/>
              </a:spcAft>
              <a:buSzPts val="688"/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“It appears that [the changes are] working quite well.  [Mississippi State students] are much more knowledgeable about media and identifying organisms. They have an edge  over the non-MSU students when it comes to the microbiology labs.”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t="18253"/>
          <a:stretch/>
        </p:blipFill>
        <p:spPr>
          <a:xfrm>
            <a:off x="415600" y="2438227"/>
            <a:ext cx="6624168" cy="220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7173600" y="2197914"/>
            <a:ext cx="4602800" cy="24621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latin typeface="Lexend"/>
                <a:ea typeface="Lexend"/>
                <a:cs typeface="Lexend"/>
                <a:sym typeface="Lexend"/>
              </a:rPr>
              <a:t>“The structure of the lab was definitely intimidating at first, but I felt so much more knowledgeable and confident in my abilities by the end…</a:t>
            </a:r>
            <a:r>
              <a:rPr lang="en" sz="2400" dirty="0">
                <a:highlight>
                  <a:schemeClr val="accent6"/>
                </a:highlight>
                <a:latin typeface="Lexend"/>
                <a:ea typeface="Lexend"/>
                <a:cs typeface="Lexend"/>
                <a:sym typeface="Lexend"/>
              </a:rPr>
              <a:t>I actually felt like a scientist.</a:t>
            </a:r>
            <a:r>
              <a:rPr lang="en" sz="2400" dirty="0">
                <a:latin typeface="Lexend"/>
                <a:ea typeface="Lexend"/>
                <a:cs typeface="Lexend"/>
                <a:sym typeface="Lexend"/>
              </a:rPr>
              <a:t>”</a:t>
            </a:r>
            <a:endParaRPr sz="2400" dirty="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 b="12472"/>
          <a:stretch/>
        </p:blipFill>
        <p:spPr>
          <a:xfrm>
            <a:off x="1101618" y="163351"/>
            <a:ext cx="9988767" cy="653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" name="Google Shape;142;p25"/>
          <p:cNvGraphicFramePr/>
          <p:nvPr/>
        </p:nvGraphicFramePr>
        <p:xfrm>
          <a:off x="203200" y="203200"/>
          <a:ext cx="11812700" cy="651459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93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1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Bigger Impact</a:t>
                      </a:r>
                      <a:endParaRPr sz="2400" b="1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Smaller Impact</a:t>
                      </a:r>
                      <a:endParaRPr sz="2400" b="1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389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High time investment</a:t>
                      </a:r>
                      <a:endParaRPr sz="2400" b="1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Adapt </a:t>
                      </a:r>
                      <a:r>
                        <a:rPr lang="en" sz="2400" u="sng">
                          <a:solidFill>
                            <a:srgbClr val="1155CC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Growth &amp; Goals: a module for any context, designed to develop learning skills</a:t>
                      </a:r>
                      <a:r>
                        <a:rPr lang="en" sz="2400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, by Flynn et al. to allow students to reflect on their learning, goals, and progress. </a:t>
                      </a:r>
                      <a:endParaRPr sz="2400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Apply the image accessibility in STEM guidelines to images on Canvas.</a:t>
                      </a:r>
                      <a:endParaRPr sz="2400" b="1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Low time investment</a:t>
                      </a:r>
                      <a:endParaRPr sz="2400" b="1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Improve the lab manual by having the students create a gallery of lab images to reference.</a:t>
                      </a:r>
                      <a:r>
                        <a:rPr lang="en" sz="2400" b="1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 </a:t>
                      </a:r>
                      <a:endParaRPr sz="2400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2400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Allow student access to electronic devices in lab.</a:t>
                      </a:r>
                      <a:endParaRPr sz="2400" b="1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Allow students to set their own difficulty by giving them the option to attempt multiple patients at the same time.</a:t>
                      </a:r>
                      <a:endParaRPr sz="2400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2B2B2B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Use theatre students as the patients have our students will do the intake interview.</a:t>
                      </a:r>
                      <a:endParaRPr sz="2400">
                        <a:solidFill>
                          <a:srgbClr val="2B2B2B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84667" marR="84667" marT="84667" marB="846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Flaherty Universal Design Case">
            <a:hlinkClick r:id="" action="ppaction://media"/>
            <a:extLst>
              <a:ext uri="{FF2B5EF4-FFF2-40B4-BE49-F238E27FC236}">
                <a16:creationId xmlns:a16="http://schemas.microsoft.com/office/drawing/2014/main" id="{0F30E447-E0BA-7317-EA29-6D8182DFF8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2660" y="1657350"/>
            <a:ext cx="6733514" cy="378750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F2A52-0F65-E0BA-2B82-1353B000F8DB}"/>
              </a:ext>
            </a:extLst>
          </p:cNvPr>
          <p:cNvSpPr txBox="1"/>
          <p:nvPr/>
        </p:nvSpPr>
        <p:spPr>
          <a:xfrm>
            <a:off x="240030" y="4326945"/>
            <a:ext cx="3088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Hover over the black video box with your mouse and press play  to start the video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8A98D7-0D6F-9B51-1D2E-E30AA4C6ECCE}"/>
              </a:ext>
            </a:extLst>
          </p:cNvPr>
          <p:cNvSpPr txBox="1">
            <a:spLocks/>
          </p:cNvSpPr>
          <p:nvPr/>
        </p:nvSpPr>
        <p:spPr>
          <a:xfrm>
            <a:off x="240030" y="93529"/>
            <a:ext cx="65532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Dr. Denise Flaherty</a:t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Associate Professor of Biology</a:t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Eckerd College</a:t>
            </a:r>
            <a:br>
              <a:rPr lang="en-US" altLang="en-US" sz="3200" b="1" dirty="0">
                <a:latin typeface="+mn-lt"/>
              </a:rPr>
            </a:b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 err="1">
                <a:latin typeface="+mn-lt"/>
              </a:rPr>
              <a:t>BioQUEST</a:t>
            </a:r>
            <a:r>
              <a:rPr lang="en-US" altLang="en-US" sz="3200" b="1" dirty="0">
                <a:latin typeface="+mn-lt"/>
              </a:rPr>
              <a:t>/QUBES</a:t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Faculty Mentoring Network</a:t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Editing case studies for</a:t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Universal Design</a:t>
            </a:r>
          </a:p>
        </p:txBody>
      </p:sp>
    </p:spTree>
    <p:extLst>
      <p:ext uri="{BB962C8B-B14F-4D97-AF65-F5344CB8AC3E}">
        <p14:creationId xmlns:p14="http://schemas.microsoft.com/office/powerpoint/2010/main" val="13879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D16EB2-6FBA-3501-702E-2CC5B052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Applying UDL to Case Study Teaching in Science – Dr. Sue Gass, Dalhousie University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B574F5-DF53-4D84-8246-C212C76B7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35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“The purpose of education is not to make information accessible, but rather to teach learners how to transform accessible information into usable knowledge.”</a:t>
            </a:r>
          </a:p>
          <a:p>
            <a:pPr marL="0" indent="0">
              <a:buNone/>
            </a:pPr>
            <a:endParaRPr lang="en-US" b="0" i="0" dirty="0">
              <a:solidFill>
                <a:srgbClr val="363636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363636"/>
                </a:solidFill>
                <a:effectLst/>
                <a:latin typeface="Open Sans" panose="020B0606030504020204" pitchFamily="34" charset="0"/>
              </a:rPr>
              <a:t>Introduction to the UDL Guidelines (CAST, 2012)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0169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EA26-A70D-1CB5-40B1-173A7FAC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92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effectLst/>
                <a:latin typeface="Geogrotesque Cond W01 Medium"/>
              </a:rPr>
              <a:t>The Canadian Canola Controversy</a:t>
            </a:r>
            <a:r>
              <a:rPr lang="en-US" b="0" i="0" dirty="0">
                <a:effectLst/>
                <a:latin typeface="Geogrotesque Cond W01 Medium"/>
              </a:rPr>
              <a:t>:</a:t>
            </a:r>
            <a:br>
              <a:rPr lang="en-US" b="0" i="0" dirty="0">
                <a:effectLst/>
                <a:latin typeface="Geogrotesque Cond W01 Medium"/>
              </a:rPr>
            </a:br>
            <a:r>
              <a:rPr lang="en-US" sz="3100" i="0" dirty="0">
                <a:effectLst/>
                <a:latin typeface="Rubik-Medium"/>
              </a:rPr>
              <a:t>The Role of Genetically Modified Organisms in Agriculture</a:t>
            </a:r>
            <a:br>
              <a:rPr lang="en-US" b="0" i="0" dirty="0">
                <a:effectLst/>
                <a:latin typeface="Geogrotesque Cond W01 Medium"/>
              </a:rPr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90B6-597D-0EEB-B0D2-EA373F3BD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7" y="2291789"/>
            <a:ext cx="9272562" cy="3921975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Case study used in Foundations of Environmental Science – 140 students – 20 per tutorial</a:t>
            </a:r>
          </a:p>
          <a:p>
            <a:endParaRPr lang="en-CA" dirty="0"/>
          </a:p>
          <a:p>
            <a:r>
              <a:rPr lang="en-CA" dirty="0"/>
              <a:t>Various methods used in the course: Small and large group discussions, lecture, videos, and different styles of case studies </a:t>
            </a:r>
          </a:p>
          <a:p>
            <a:endParaRPr lang="en-CA" dirty="0"/>
          </a:p>
          <a:p>
            <a:r>
              <a:rPr lang="en-CA" dirty="0"/>
              <a:t>Active learning rather than lecturing is already one step towards implementing UDL</a:t>
            </a:r>
          </a:p>
          <a:p>
            <a:endParaRPr lang="en-CA" dirty="0"/>
          </a:p>
          <a:p>
            <a:r>
              <a:rPr lang="en-CA" dirty="0"/>
              <a:t>My work focused on ensuring that the active learning activity adhered as much as possible to UDL principles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2" descr="The Canadian Canola Controversy">
            <a:extLst>
              <a:ext uri="{FF2B5EF4-FFF2-40B4-BE49-F238E27FC236}">
                <a16:creationId xmlns:a16="http://schemas.microsoft.com/office/drawing/2014/main" id="{B36B8111-0B8A-5A45-4135-F6C78B121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23226" r="2183" b="63765"/>
          <a:stretch/>
        </p:blipFill>
        <p:spPr bwMode="auto">
          <a:xfrm>
            <a:off x="0" y="5962454"/>
            <a:ext cx="12264272" cy="89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5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723F-3EA6-1D94-0334-E902B954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>
                <a:effectLst/>
              </a:rPr>
              <a:t>Applying Universal Design for Learning (UDL) Principles to Existing Cases</a:t>
            </a:r>
            <a:br>
              <a:rPr lang="en-US" sz="4000" b="1">
                <a:effectLst/>
              </a:rPr>
            </a:br>
            <a:r>
              <a:rPr lang="en-US" sz="4000" b="1">
                <a:effectLst/>
              </a:rPr>
              <a:t>Faculty Mentoring Network (FMN)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C06DB-E230-A369-F27C-741C72187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6"/>
            <a:ext cx="10515600" cy="4590733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Description</a:t>
            </a:r>
            <a:r>
              <a:rPr lang="en-US" sz="2800" dirty="0"/>
              <a:t>: </a:t>
            </a:r>
            <a:br>
              <a:rPr lang="en-US" sz="2800" dirty="0"/>
            </a:br>
            <a:r>
              <a:rPr lang="en-US" sz="2800" dirty="0"/>
              <a:t>We invite any case writers or users to apply for a Faculty Mentoring Network that will apply UDL principles to adapt existing cases.</a:t>
            </a:r>
          </a:p>
          <a:p>
            <a:r>
              <a:rPr lang="en-US" sz="2800" dirty="0"/>
              <a:t>We will discuss UDL principles, consider applying inclusive mapping to the case and do a mapping activity &amp; pinch point activity with the case you're revising (Tobin &amp; Behling, 2018).</a:t>
            </a:r>
          </a:p>
          <a:p>
            <a:r>
              <a:rPr lang="en-US" sz="2800" dirty="0"/>
              <a:t>We hope to have a guide to identifying the nature of your students and what revisions might be first priority.</a:t>
            </a:r>
          </a:p>
          <a:p>
            <a:r>
              <a:rPr lang="en-US" sz="2800" b="1" dirty="0"/>
              <a:t>Mentor: </a:t>
            </a:r>
            <a:br>
              <a:rPr lang="en-US" sz="2800" b="1" dirty="0"/>
            </a:br>
            <a:r>
              <a:rPr lang="en-US" sz="2800" dirty="0"/>
              <a:t>Pat </a:t>
            </a:r>
            <a:r>
              <a:rPr lang="en-US" sz="2800" dirty="0" err="1"/>
              <a:t>Marsteller</a:t>
            </a:r>
            <a:r>
              <a:rPr lang="en-US" sz="2800" dirty="0"/>
              <a:t>, Emory University</a:t>
            </a:r>
          </a:p>
          <a:p>
            <a:r>
              <a:rPr lang="en-US" sz="2800" b="1" dirty="0"/>
              <a:t>Resources: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</a:t>
            </a:r>
            <a:r>
              <a:rPr lang="en-US" dirty="0">
                <a:hlinkClick r:id="rId2"/>
              </a:rPr>
              <a:t>https://qubeshub.org/community/groups/udlcases2022/collections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36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BEF36-65A6-840F-F2A1-A4D915CC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2295221"/>
            <a:ext cx="10515600" cy="4351338"/>
          </a:xfrm>
        </p:spPr>
        <p:txBody>
          <a:bodyPr>
            <a:normAutofit/>
          </a:bodyPr>
          <a:lstStyle/>
          <a:p>
            <a:r>
              <a:rPr lang="en-CA" sz="2000" dirty="0"/>
              <a:t>Based on a real world story of farmer Percy </a:t>
            </a:r>
            <a:r>
              <a:rPr lang="en-CA" sz="2000" dirty="0" err="1"/>
              <a:t>Schmeiser</a:t>
            </a:r>
            <a:r>
              <a:rPr lang="en-CA" sz="2000" dirty="0"/>
              <a:t> </a:t>
            </a:r>
          </a:p>
          <a:p>
            <a:r>
              <a:rPr lang="en-CA" sz="2000" dirty="0"/>
              <a:t>Homework required ahead of time</a:t>
            </a:r>
          </a:p>
          <a:p>
            <a:r>
              <a:rPr lang="en-CA" sz="2000" dirty="0"/>
              <a:t>Handout provided </a:t>
            </a:r>
          </a:p>
          <a:p>
            <a:r>
              <a:rPr lang="en-CA" sz="2000" dirty="0"/>
              <a:t>Students take on stakeholder roles in the debate of GM Canola and the case of </a:t>
            </a:r>
            <a:r>
              <a:rPr lang="en-CA" sz="2000" dirty="0" err="1"/>
              <a:t>Schmeiser</a:t>
            </a:r>
            <a:r>
              <a:rPr lang="en-CA" sz="2000" dirty="0"/>
              <a:t> v. Monsanto</a:t>
            </a:r>
          </a:p>
          <a:p>
            <a:r>
              <a:rPr lang="en-CA" sz="2000" dirty="0"/>
              <a:t>I use jigsaw to allow students to first discuss and decide on their stakeholder’s point of view in a single stakeholder group and then they break out into multiple stakeholder groups and each student has to share their stakeholder’s view with the rest of the stakeholders</a:t>
            </a:r>
          </a:p>
          <a:p>
            <a:r>
              <a:rPr lang="en-CA" sz="2000" dirty="0"/>
              <a:t>As a group they have to decide on the top recommendations for next steps in science and/or policy of GM crops in Canada</a:t>
            </a:r>
          </a:p>
          <a:p>
            <a:endParaRPr lang="en-CA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350E1A-D822-DBC2-6239-B84738782BA4}"/>
              </a:ext>
            </a:extLst>
          </p:cNvPr>
          <p:cNvSpPr txBox="1">
            <a:spLocks/>
          </p:cNvSpPr>
          <p:nvPr/>
        </p:nvSpPr>
        <p:spPr>
          <a:xfrm>
            <a:off x="838200" y="681038"/>
            <a:ext cx="10515600" cy="742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b="1" dirty="0">
                <a:latin typeface="Geogrotesque Cond W01 Medium"/>
              </a:rPr>
              <a:t>The Canadian Canola Controversy</a:t>
            </a:r>
            <a:r>
              <a:rPr lang="en-US" sz="8500" dirty="0">
                <a:latin typeface="Geogrotesque Cond W01 Medium"/>
              </a:rPr>
              <a:t>:</a:t>
            </a:r>
            <a:br>
              <a:rPr lang="en-US" sz="8500" dirty="0">
                <a:latin typeface="Geogrotesque Cond W01 Medium"/>
              </a:rPr>
            </a:br>
            <a:r>
              <a:rPr lang="en-US" sz="8500" dirty="0">
                <a:latin typeface="Rubik-Medium"/>
              </a:rPr>
              <a:t>The Role of Genetically Modified Organisms in Agriculture</a:t>
            </a:r>
          </a:p>
        </p:txBody>
      </p:sp>
      <p:pic>
        <p:nvPicPr>
          <p:cNvPr id="5" name="Picture 2" descr="The Canadian Canola Controversy">
            <a:extLst>
              <a:ext uri="{FF2B5EF4-FFF2-40B4-BE49-F238E27FC236}">
                <a16:creationId xmlns:a16="http://schemas.microsoft.com/office/drawing/2014/main" id="{D8589868-9A4A-ED92-BAC1-CF5895C50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23226" r="2183" b="63765"/>
          <a:stretch/>
        </p:blipFill>
        <p:spPr bwMode="auto">
          <a:xfrm>
            <a:off x="-36136" y="5962454"/>
            <a:ext cx="12264272" cy="89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CF4D35-7141-5E18-C89D-5FEAB8708697}"/>
              </a:ext>
            </a:extLst>
          </p:cNvPr>
          <p:cNvSpPr txBox="1"/>
          <p:nvPr/>
        </p:nvSpPr>
        <p:spPr>
          <a:xfrm>
            <a:off x="845127" y="1187225"/>
            <a:ext cx="9466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>
              <a:latin typeface="Geogrotesque Cond W01 Medium"/>
            </a:endParaRPr>
          </a:p>
          <a:p>
            <a:r>
              <a:rPr lang="en-CA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Gass, S.E. and D. Scriven (2019). The Canadian Canola Controversy: the Role of Genetically Modified Organisms in Agriculture. A teaching case study in Environmental Science. National Center for Case Study Teaching in Science, University at Buffalo, State University of New York. Accessible from: </a:t>
            </a:r>
            <a:r>
              <a:rPr lang="en-CA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https://static.nsta.org/case_study_docs/case_studies/canadian_canola.pdf</a:t>
            </a:r>
            <a:r>
              <a:rPr lang="en-CA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en-US" sz="1100" dirty="0">
                <a:latin typeface="Geogrotesque Cond W01 Medium"/>
              </a:rPr>
            </a:b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74155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9639-F140-FF90-55C4-A5B540CA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What makes the learning universal? </a:t>
            </a:r>
            <a:br>
              <a:rPr lang="en-CA" dirty="0"/>
            </a:br>
            <a:r>
              <a:rPr lang="en-CA" b="1" dirty="0"/>
              <a:t>Engagement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1FCC-984C-3C82-1C69-3A7E3733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83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/>
              <a:t>Socio-scientific issue</a:t>
            </a:r>
          </a:p>
          <a:p>
            <a:pPr marL="0" indent="0">
              <a:buNone/>
            </a:pPr>
            <a:r>
              <a:rPr lang="en-CA" dirty="0"/>
              <a:t>Consider various perspectives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/>
              <a:t>Organization and being explicit</a:t>
            </a:r>
          </a:p>
          <a:p>
            <a:pPr marL="0" indent="0">
              <a:buNone/>
            </a:pPr>
            <a:r>
              <a:rPr lang="en-CA" dirty="0"/>
              <a:t>Refresher on background knowledge</a:t>
            </a:r>
          </a:p>
          <a:p>
            <a:pPr marL="0" indent="0">
              <a:buNone/>
            </a:pPr>
            <a:r>
              <a:rPr lang="en-CA" dirty="0"/>
              <a:t>Students do some preparation ahead of time</a:t>
            </a:r>
          </a:p>
          <a:p>
            <a:pPr marL="0" indent="0">
              <a:buNone/>
            </a:pPr>
            <a:r>
              <a:rPr lang="en-CA" dirty="0"/>
              <a:t>Learning objectives are made clear</a:t>
            </a:r>
          </a:p>
          <a:p>
            <a:pPr marL="0" indent="0">
              <a:buNone/>
            </a:pPr>
            <a:r>
              <a:rPr lang="en-CA" dirty="0"/>
              <a:t>Timeline and expectations are provided</a:t>
            </a:r>
          </a:p>
          <a:p>
            <a:pPr marL="0" indent="0">
              <a:buNone/>
            </a:pPr>
            <a:r>
              <a:rPr lang="en-CA" dirty="0"/>
              <a:t>Group discussions include explicit student roles</a:t>
            </a:r>
          </a:p>
          <a:p>
            <a:pPr marL="0" indent="0">
              <a:buNone/>
            </a:pPr>
            <a:r>
              <a:rPr lang="en-CA" dirty="0"/>
              <a:t>Reflection as a whole class and individual assignment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DC98BD-B701-BB28-2589-DBAEBC722640}"/>
              </a:ext>
            </a:extLst>
          </p:cNvPr>
          <p:cNvGrpSpPr/>
          <p:nvPr/>
        </p:nvGrpSpPr>
        <p:grpSpPr>
          <a:xfrm>
            <a:off x="8481154" y="1825625"/>
            <a:ext cx="3560513" cy="2373096"/>
            <a:chOff x="8509435" y="2960380"/>
            <a:chExt cx="3560513" cy="2373096"/>
          </a:xfrm>
        </p:grpSpPr>
        <p:pic>
          <p:nvPicPr>
            <p:cNvPr id="5" name="Picture 4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D3DB6CF7-505C-FA05-5CA4-907D58109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435" y="2960380"/>
              <a:ext cx="3560513" cy="23730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7C641C-3963-3F70-C342-D97DFDD72F3C}"/>
                </a:ext>
              </a:extLst>
            </p:cNvPr>
            <p:cNvSpPr/>
            <p:nvPr/>
          </p:nvSpPr>
          <p:spPr>
            <a:xfrm>
              <a:off x="10514714" y="5131347"/>
              <a:ext cx="1555234" cy="1734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  <a:latin typeface="Proxima Nova"/>
                </a:rPr>
                <a:t>U.S. Embassy Phnom Penh</a:t>
              </a:r>
              <a:endParaRPr lang="en-US" sz="900" b="0" i="0" dirty="0">
                <a:solidFill>
                  <a:srgbClr val="FFFFFF"/>
                </a:solidFill>
                <a:effectLst/>
                <a:latin typeface="Proxima Nova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F475F2-4BE2-9951-A251-E2726F35327C}"/>
              </a:ext>
            </a:extLst>
          </p:cNvPr>
          <p:cNvGrpSpPr/>
          <p:nvPr/>
        </p:nvGrpSpPr>
        <p:grpSpPr>
          <a:xfrm>
            <a:off x="8481154" y="4310263"/>
            <a:ext cx="3891853" cy="2373095"/>
            <a:chOff x="8509435" y="445862"/>
            <a:chExt cx="3891853" cy="2373095"/>
          </a:xfrm>
        </p:grpSpPr>
        <p:pic>
          <p:nvPicPr>
            <p:cNvPr id="8" name="Picture 7" descr="A group of people sitting at a table using a computer&#10;&#10;Description automatically generated">
              <a:extLst>
                <a:ext uri="{FF2B5EF4-FFF2-40B4-BE49-F238E27FC236}">
                  <a16:creationId xmlns:a16="http://schemas.microsoft.com/office/drawing/2014/main" id="{1470DCB8-6870-7184-4C1C-B034FA2FE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435" y="445862"/>
              <a:ext cx="3560512" cy="23730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BE4F96-D2C8-A33D-74DA-2448896D4995}"/>
                </a:ext>
              </a:extLst>
            </p:cNvPr>
            <p:cNvSpPr txBox="1"/>
            <p:nvPr/>
          </p:nvSpPr>
          <p:spPr>
            <a:xfrm>
              <a:off x="10514714" y="2614340"/>
              <a:ext cx="1886574" cy="889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CA" sz="900" dirty="0">
                  <a:solidFill>
                    <a:schemeClr val="bg1"/>
                  </a:solidFill>
                </a:rPr>
                <a:t>University of Saskatchewan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09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105F-0C81-1A1A-6EA7-BBAB22F5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C541F-F8E1-7C52-548F-33E43189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Case study handout</a:t>
            </a:r>
          </a:p>
          <a:p>
            <a:pPr lvl="1"/>
            <a:r>
              <a:rPr lang="en-CA" dirty="0"/>
              <a:t>typography  </a:t>
            </a:r>
          </a:p>
          <a:p>
            <a:pPr lvl="1"/>
            <a:r>
              <a:rPr lang="en-CA" dirty="0"/>
              <a:t>available electronically </a:t>
            </a:r>
          </a:p>
          <a:p>
            <a:pPr lvl="1"/>
            <a:r>
              <a:rPr lang="en-CA" dirty="0"/>
              <a:t>Contains glossary</a:t>
            </a:r>
          </a:p>
          <a:p>
            <a:r>
              <a:rPr lang="en-CA" dirty="0"/>
              <a:t>Session starts with a review of important background knowledge</a:t>
            </a:r>
          </a:p>
          <a:p>
            <a:r>
              <a:rPr lang="en-CA" dirty="0"/>
              <a:t>Template provided to guide organization of homework</a:t>
            </a:r>
          </a:p>
          <a:p>
            <a:r>
              <a:rPr lang="en-CA" dirty="0"/>
              <a:t>Information comes in chunks</a:t>
            </a:r>
          </a:p>
          <a:p>
            <a:r>
              <a:rPr lang="en-CA" dirty="0"/>
              <a:t>Summary reflection: I used to think…..Now I think</a:t>
            </a:r>
          </a:p>
          <a:p>
            <a:r>
              <a:rPr lang="en-CA" dirty="0"/>
              <a:t>Reflection on contribution to group discussions</a:t>
            </a:r>
          </a:p>
          <a:p>
            <a:endParaRPr lang="en-CA" dirty="0"/>
          </a:p>
        </p:txBody>
      </p:sp>
      <p:pic>
        <p:nvPicPr>
          <p:cNvPr id="5" name="Graphic 4" descr="Scroll with solid fill">
            <a:extLst>
              <a:ext uri="{FF2B5EF4-FFF2-40B4-BE49-F238E27FC236}">
                <a16:creationId xmlns:a16="http://schemas.microsoft.com/office/drawing/2014/main" id="{716106B8-AC99-C7D2-0EC3-D6685C5A2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8018" y="1825625"/>
            <a:ext cx="1666009" cy="16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2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C2FA-03A6-9BFE-B212-AADD30DE7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Action and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2874-147F-E98A-0AE7-FCACD3311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Run over two classes – so time to catch up in between</a:t>
            </a:r>
          </a:p>
          <a:p>
            <a:r>
              <a:rPr lang="en-CA" dirty="0"/>
              <a:t>Group feedback can be done orally (instructors writes notes on the board) or by students writing notes on the board</a:t>
            </a:r>
          </a:p>
          <a:p>
            <a:r>
              <a:rPr lang="en-CA" dirty="0"/>
              <a:t>Templates provided to organize group thoughts</a:t>
            </a:r>
          </a:p>
          <a:p>
            <a:r>
              <a:rPr lang="en-CA" dirty="0"/>
              <a:t>Prompts are provided for each stakeholder group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05CF23F0-AFD3-43D9-328B-C43F22F92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4397" y="4661080"/>
            <a:ext cx="1281545" cy="1281545"/>
          </a:xfrm>
          <a:prstGeom prst="rect">
            <a:avLst/>
          </a:prstGeom>
        </p:spPr>
      </p:pic>
      <p:pic>
        <p:nvPicPr>
          <p:cNvPr id="9" name="Graphic 8" descr="Clipboard Checked with solid fill">
            <a:extLst>
              <a:ext uri="{FF2B5EF4-FFF2-40B4-BE49-F238E27FC236}">
                <a16:creationId xmlns:a16="http://schemas.microsoft.com/office/drawing/2014/main" id="{A61FBC7D-1F1F-109D-5272-692ABAEA0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6062" y="4624711"/>
            <a:ext cx="1354282" cy="1354282"/>
          </a:xfrm>
          <a:prstGeom prst="rect">
            <a:avLst/>
          </a:prstGeom>
        </p:spPr>
      </p:pic>
      <p:pic>
        <p:nvPicPr>
          <p:cNvPr id="11" name="Graphic 10" descr="Blackboard with solid fill">
            <a:extLst>
              <a:ext uri="{FF2B5EF4-FFF2-40B4-BE49-F238E27FC236}">
                <a16:creationId xmlns:a16="http://schemas.microsoft.com/office/drawing/2014/main" id="{4322A769-4632-31AD-B632-FF91F0EA1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93429" y="4436287"/>
            <a:ext cx="2020093" cy="20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Employing Universal Design in a Planned Case Revision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82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dk1"/>
                </a:solidFill>
              </a:rPr>
              <a:t>Lisa Rezende, PhD</a:t>
            </a:r>
            <a:endParaRPr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</a:pPr>
            <a:r>
              <a:rPr lang="en">
                <a:solidFill>
                  <a:schemeClr val="dk1"/>
                </a:solidFill>
              </a:rPr>
              <a:t>Department of Molecular and Cellular Biology</a:t>
            </a:r>
            <a:endParaRPr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</a:pPr>
            <a:r>
              <a:rPr lang="en">
                <a:solidFill>
                  <a:schemeClr val="dk1"/>
                </a:solidFill>
              </a:rPr>
              <a:t>University of Arizona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Pilot: MCB 325 Biology of Cancer Honors Discussion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566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indent="-445758"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Fall 2021</a:t>
            </a:r>
            <a:endParaRPr>
              <a:solidFill>
                <a:schemeClr val="dk1"/>
              </a:solidFill>
            </a:endParaRPr>
          </a:p>
          <a:p>
            <a:pPr indent="-445758"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14 Students</a:t>
            </a:r>
            <a:endParaRPr>
              <a:solidFill>
                <a:schemeClr val="dk1"/>
              </a:solidFill>
            </a:endParaRPr>
          </a:p>
          <a:p>
            <a:pPr indent="-445758"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In-person discussion</a:t>
            </a:r>
            <a:endParaRPr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chemeClr val="dk1"/>
                </a:solidFill>
              </a:rPr>
              <a:t>First day of class we built a syllabus together in terms of topics and skills.  I developed this case study to address:</a:t>
            </a:r>
            <a:endParaRPr>
              <a:solidFill>
                <a:schemeClr val="dk1"/>
              </a:solidFill>
            </a:endParaRPr>
          </a:p>
          <a:p>
            <a:pPr indent="-445758">
              <a:spcBef>
                <a:spcPts val="1600"/>
              </a:spcBef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Interested in “alternative medicine” and cancer</a:t>
            </a:r>
            <a:endParaRPr>
              <a:solidFill>
                <a:schemeClr val="dk1"/>
              </a:solidFill>
            </a:endParaRPr>
          </a:p>
          <a:p>
            <a:pPr indent="-445758"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Interested in communicating with the public</a:t>
            </a:r>
            <a:endParaRPr>
              <a:solidFill>
                <a:schemeClr val="dk1"/>
              </a:solidFill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6096000" y="5687284"/>
            <a:ext cx="59820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Image Credit: National Center for Complementary</a:t>
            </a:r>
            <a:endParaRPr sz="2400" dirty="0"/>
          </a:p>
          <a:p>
            <a:r>
              <a:rPr lang="en" sz="2400" dirty="0"/>
              <a:t>And Integrative Health </a:t>
            </a:r>
            <a:endParaRPr sz="2400"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767" y="1517617"/>
            <a:ext cx="4169667" cy="4169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The Truth About Cancer? A Case Study on Evidence and Information Sources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156800" y="2125682"/>
            <a:ext cx="6022400" cy="47323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867" b="1" dirty="0">
                <a:solidFill>
                  <a:schemeClr val="dk1"/>
                </a:solidFill>
              </a:rPr>
              <a:t>L</a:t>
            </a:r>
            <a:r>
              <a:rPr lang="en" sz="2000" b="1" dirty="0">
                <a:solidFill>
                  <a:schemeClr val="dk1"/>
                </a:solidFill>
              </a:rPr>
              <a:t>earning Objectives</a:t>
            </a:r>
            <a:endParaRPr sz="2000" b="1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2000" b="1" dirty="0">
                <a:solidFill>
                  <a:schemeClr val="dk1"/>
                </a:solidFill>
              </a:rPr>
              <a:t> </a:t>
            </a:r>
            <a:endParaRPr sz="2000" b="1" dirty="0">
              <a:solidFill>
                <a:schemeClr val="dk1"/>
              </a:solidFill>
            </a:endParaRPr>
          </a:p>
          <a:p>
            <a:pPr indent="-431789">
              <a:buClr>
                <a:schemeClr val="dk1"/>
              </a:buClr>
              <a:buSzPts val="1500"/>
              <a:buAutoNum type="arabicPeriod"/>
            </a:pPr>
            <a:r>
              <a:rPr lang="en" sz="2000" dirty="0">
                <a:solidFill>
                  <a:schemeClr val="dk1"/>
                </a:solidFill>
              </a:rPr>
              <a:t>Identify the evidence provided for claims made in popular science or health articles.</a:t>
            </a:r>
            <a:endParaRPr sz="2000" dirty="0">
              <a:solidFill>
                <a:schemeClr val="dk1"/>
              </a:solidFill>
            </a:endParaRPr>
          </a:p>
          <a:p>
            <a:pPr indent="0"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31789">
              <a:buClr>
                <a:schemeClr val="dk1"/>
              </a:buClr>
              <a:buSzPts val="1500"/>
              <a:buAutoNum type="arabicPeriod"/>
            </a:pPr>
            <a:r>
              <a:rPr lang="en" sz="2000" dirty="0">
                <a:solidFill>
                  <a:schemeClr val="dk1"/>
                </a:solidFill>
              </a:rPr>
              <a:t>Use the evidence-based medicine pyramid to evaluate health claims in a popular science or health articles.</a:t>
            </a:r>
            <a:endParaRPr sz="2000" dirty="0">
              <a:solidFill>
                <a:schemeClr val="dk1"/>
              </a:solidFill>
            </a:endParaRPr>
          </a:p>
          <a:p>
            <a:pPr indent="0"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31789">
              <a:buClr>
                <a:schemeClr val="dk1"/>
              </a:buClr>
              <a:buSzPts val="1500"/>
              <a:buAutoNum type="arabicPeriod"/>
            </a:pPr>
            <a:r>
              <a:rPr lang="en" sz="2000" dirty="0">
                <a:solidFill>
                  <a:schemeClr val="dk1"/>
                </a:solidFill>
              </a:rPr>
              <a:t>Find reputable sources of scientific information for the general public.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31789">
              <a:buClr>
                <a:schemeClr val="dk1"/>
              </a:buClr>
              <a:buSzPts val="1500"/>
              <a:buAutoNum type="arabicPeriod"/>
            </a:pPr>
            <a:r>
              <a:rPr lang="en" sz="2000" dirty="0">
                <a:solidFill>
                  <a:schemeClr val="dk1"/>
                </a:solidFill>
              </a:rPr>
              <a:t>Explain how medical scientists use evidence in decision-making to a general audience.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9201" y="1560167"/>
            <a:ext cx="5809604" cy="435493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7096805" y="6242487"/>
            <a:ext cx="9784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Image Credit: CFCF Creative Commons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20667" y="2705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Embedding Universal Design in the Revision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521200" y="6419101"/>
            <a:ext cx="11149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Image Credit: </a:t>
            </a:r>
            <a:r>
              <a:rPr lang="en" sz="1400">
                <a:solidFill>
                  <a:srgbClr val="292929"/>
                </a:solidFill>
              </a:rPr>
              <a:t>CAST (2018). Universal Design for Learning Guidelines version 2.2. Retrieved from http://udlguidelines.cast.org</a:t>
            </a:r>
            <a:endParaRPr sz="240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132" y="1034150"/>
            <a:ext cx="8187365" cy="5384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Where do I start? How do I prioritize? 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4522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Reviewed case for engagement, representation, action and expression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Decide if want to make changes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Group similar changes</a:t>
            </a:r>
            <a:endParaRPr>
              <a:solidFill>
                <a:schemeClr val="dk1"/>
              </a:solidFill>
            </a:endParaRPr>
          </a:p>
          <a:p>
            <a:r>
              <a:rPr lang="en">
                <a:solidFill>
                  <a:schemeClr val="dk1"/>
                </a:solidFill>
              </a:rPr>
              <a:t>Developed priority list of revision</a:t>
            </a:r>
            <a:r>
              <a:rPr lang="en"/>
              <a:t>s  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599" y="1560167"/>
            <a:ext cx="7051200" cy="438742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4937599" y="5971129"/>
            <a:ext cx="745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Example from my planning document: Color coding by </a:t>
            </a:r>
            <a:endParaRPr sz="2400" dirty="0"/>
          </a:p>
          <a:p>
            <a:r>
              <a:rPr lang="en" sz="2400" dirty="0"/>
              <a:t>similar activity</a:t>
            </a:r>
            <a:endParaRPr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15600" y="3085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My Surprise:  6 Revisions Addressed 17 Guideline! 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0" y="1232767"/>
            <a:ext cx="11947200" cy="501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0">
              <a:buClr>
                <a:schemeClr val="dk1"/>
              </a:buClr>
              <a:buSzPts val="1100"/>
              <a:buNone/>
            </a:pPr>
            <a:r>
              <a:rPr lang="en" sz="2267" b="1">
                <a:solidFill>
                  <a:schemeClr val="dk1"/>
                </a:solidFill>
              </a:rPr>
              <a:t>1.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en" sz="2267">
                <a:solidFill>
                  <a:schemeClr val="dk1"/>
                </a:solidFill>
              </a:rPr>
              <a:t>Add final question that gives students choice of related topic and modality of response</a:t>
            </a:r>
            <a:endParaRPr sz="2267">
              <a:solidFill>
                <a:schemeClr val="dk1"/>
              </a:solidFill>
            </a:endParaRPr>
          </a:p>
          <a:p>
            <a:pPr indent="0">
              <a:buClr>
                <a:schemeClr val="dk1"/>
              </a:buClr>
              <a:buSzPts val="1100"/>
              <a:buNone/>
            </a:pPr>
            <a:r>
              <a:rPr lang="en" sz="2267" b="1">
                <a:solidFill>
                  <a:schemeClr val="dk1"/>
                </a:solidFill>
              </a:rPr>
              <a:t>2.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en" sz="2267">
                <a:solidFill>
                  <a:schemeClr val="dk1"/>
                </a:solidFill>
              </a:rPr>
              <a:t>Replace website links with fictional article</a:t>
            </a:r>
            <a:endParaRPr sz="2267" b="1">
              <a:solidFill>
                <a:schemeClr val="dk1"/>
              </a:solidFill>
            </a:endParaRPr>
          </a:p>
          <a:p>
            <a:pPr indent="0">
              <a:buClr>
                <a:schemeClr val="dk1"/>
              </a:buClr>
              <a:buSzPts val="1100"/>
              <a:buNone/>
            </a:pPr>
            <a:r>
              <a:rPr lang="en" sz="2267" b="1">
                <a:solidFill>
                  <a:schemeClr val="dk1"/>
                </a:solidFill>
              </a:rPr>
              <a:t>3.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en" sz="2267">
                <a:solidFill>
                  <a:schemeClr val="dk1"/>
                </a:solidFill>
              </a:rPr>
              <a:t>Add a debrief before the point where the case branches off (end of formal questions in part two)</a:t>
            </a:r>
            <a:endParaRPr sz="2267" b="1">
              <a:solidFill>
                <a:schemeClr val="dk1"/>
              </a:solidFill>
            </a:endParaRPr>
          </a:p>
          <a:p>
            <a:pPr indent="0">
              <a:buClr>
                <a:schemeClr val="dk1"/>
              </a:buClr>
              <a:buSzPts val="1100"/>
              <a:buNone/>
            </a:pPr>
            <a:r>
              <a:rPr lang="en" sz="2267" b="1">
                <a:solidFill>
                  <a:schemeClr val="dk1"/>
                </a:solidFill>
              </a:rPr>
              <a:t>4.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en" sz="2267">
                <a:solidFill>
                  <a:schemeClr val="dk1"/>
                </a:solidFill>
              </a:rPr>
              <a:t>Edit text for vocabulary, syntax, structure, accessibility, cultural sensitivity and motivation</a:t>
            </a:r>
            <a:endParaRPr sz="2267" b="1">
              <a:solidFill>
                <a:schemeClr val="dk1"/>
              </a:solidFill>
            </a:endParaRPr>
          </a:p>
          <a:p>
            <a:pPr indent="0">
              <a:buClr>
                <a:schemeClr val="dk1"/>
              </a:buClr>
              <a:buSzPts val="1100"/>
              <a:buNone/>
            </a:pPr>
            <a:r>
              <a:rPr lang="en" sz="2267" b="1">
                <a:solidFill>
                  <a:schemeClr val="dk1"/>
                </a:solidFill>
              </a:rPr>
              <a:t>5.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en" sz="2267">
                <a:solidFill>
                  <a:schemeClr val="dk1"/>
                </a:solidFill>
              </a:rPr>
              <a:t>Add reflective question at the end of part one (after first diagnosis)</a:t>
            </a:r>
            <a:endParaRPr sz="2267" b="1">
              <a:solidFill>
                <a:schemeClr val="dk1"/>
              </a:solidFill>
            </a:endParaRPr>
          </a:p>
          <a:p>
            <a:pPr indent="0">
              <a:buNone/>
            </a:pPr>
            <a:r>
              <a:rPr lang="en" sz="2267" b="1">
                <a:solidFill>
                  <a:schemeClr val="dk1"/>
                </a:solidFill>
              </a:rPr>
              <a:t>6.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en" sz="2267">
                <a:solidFill>
                  <a:schemeClr val="dk1"/>
                </a:solidFill>
              </a:rPr>
              <a:t>Add graphic organizer to facilitate evidence analysis in part II, group work at part two</a:t>
            </a:r>
            <a:endParaRPr sz="2267">
              <a:solidFill>
                <a:schemeClr val="dk1"/>
              </a:solidFill>
            </a:endParaRPr>
          </a:p>
          <a:p>
            <a:pPr indent="0">
              <a:buNone/>
            </a:pPr>
            <a:endParaRPr sz="2267">
              <a:solidFill>
                <a:schemeClr val="dk1"/>
              </a:solidFill>
            </a:endParaRPr>
          </a:p>
          <a:p>
            <a:pPr indent="0">
              <a:buClr>
                <a:schemeClr val="dk1"/>
              </a:buClr>
              <a:buSzPts val="1100"/>
              <a:buNone/>
            </a:pPr>
            <a:r>
              <a:rPr lang="en" sz="2267">
                <a:solidFill>
                  <a:schemeClr val="dk1"/>
                </a:solidFill>
              </a:rPr>
              <a:t> For Publication: Develop teaching notes to position the case as a capstone in the curriculum and provide teaching resources if it is not serving as a capstone in  the instructor’s class</a:t>
            </a:r>
            <a:endParaRPr sz="2267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AF20-C1E9-66AE-C669-F6A3A49B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+mn-lt"/>
              </a:rPr>
              <a:t>Elaine Beaulieu </a:t>
            </a:r>
            <a:br>
              <a:rPr lang="en-US" sz="5400" dirty="0">
                <a:latin typeface="+mn-lt"/>
              </a:rPr>
            </a:br>
            <a:r>
              <a:rPr lang="en-US" sz="5400" dirty="0">
                <a:latin typeface="+mn-lt"/>
              </a:rPr>
              <a:t>	</a:t>
            </a:r>
            <a:r>
              <a:rPr lang="en-US" sz="4800" dirty="0">
                <a:latin typeface="+mn-lt"/>
              </a:rPr>
              <a:t>University of Ottawa</a:t>
            </a:r>
            <a:endParaRPr lang="en-US" dirty="0"/>
          </a:p>
        </p:txBody>
      </p:sp>
      <p:pic>
        <p:nvPicPr>
          <p:cNvPr id="4" name="Online Media 3" title="UDL mentoring group (QUBES)">
            <a:hlinkClick r:id="" action="ppaction://media"/>
            <a:extLst>
              <a:ext uri="{FF2B5EF4-FFF2-40B4-BE49-F238E27FC236}">
                <a16:creationId xmlns:a16="http://schemas.microsoft.com/office/drawing/2014/main" id="{FC9ADCAC-7FC6-6BEF-DB5F-20D0D25BC18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6031" y="2220837"/>
            <a:ext cx="711993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Revised Case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187700" y="1574600"/>
            <a:ext cx="4199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Three Parts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More choice for students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Flexibility for instructors</a:t>
            </a:r>
            <a:endParaRPr>
              <a:solidFill>
                <a:schemeClr val="dk1"/>
              </a:solidFill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902" y="274200"/>
            <a:ext cx="7532801" cy="551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4483432" y="5788467"/>
            <a:ext cx="774954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Example of flexible “article” from case.  Instructors can change to align with topics that will work in their course </a:t>
            </a:r>
            <a:endParaRPr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Teaching Revised Case: MCB 657: Cancer Biology for Teachers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415600" y="1922967"/>
            <a:ext cx="4484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Summer 2022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6 Students, all in-service Arizona high school biology teachers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Asynchronous Online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Final Course Reflection: 3 out of 6 students wrote about this assignment</a:t>
            </a:r>
            <a:endParaRPr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7" name="Google Shape;107;p20"/>
          <p:cNvSpPr/>
          <p:nvPr/>
        </p:nvSpPr>
        <p:spPr>
          <a:xfrm>
            <a:off x="5394200" y="1356967"/>
            <a:ext cx="6095600" cy="43868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133">
                <a:solidFill>
                  <a:schemeClr val="dk1"/>
                </a:solidFill>
                <a:highlight>
                  <a:srgbClr val="FFFFFF"/>
                </a:highlight>
              </a:rPr>
              <a:t>“This is great example of a real life scenario that</a:t>
            </a:r>
            <a:endParaRPr sz="2133"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133">
                <a:solidFill>
                  <a:schemeClr val="dk1"/>
                </a:solidFill>
                <a:highlight>
                  <a:srgbClr val="FFFFFF"/>
                </a:highlight>
              </a:rPr>
              <a:t>could happen. It makes students think about different cancer treatments and helps them</a:t>
            </a:r>
            <a:endParaRPr sz="2133"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133">
                <a:solidFill>
                  <a:schemeClr val="dk1"/>
                </a:solidFill>
                <a:highlight>
                  <a:srgbClr val="FFFFFF"/>
                </a:highlight>
              </a:rPr>
              <a:t>understand what evidence based research is and how some people can use some research to</a:t>
            </a:r>
            <a:endParaRPr sz="2133"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133">
                <a:solidFill>
                  <a:schemeClr val="dk1"/>
                </a:solidFill>
                <a:highlight>
                  <a:srgbClr val="FFFFFF"/>
                </a:highlight>
              </a:rPr>
              <a:t>support ideas that may not be entirely true. In today’s world it is very easy to get sucked in by</a:t>
            </a:r>
            <a:endParaRPr sz="2133"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133">
                <a:solidFill>
                  <a:schemeClr val="dk1"/>
                </a:solidFill>
                <a:highlight>
                  <a:srgbClr val="FFFFFF"/>
                </a:highlight>
              </a:rPr>
              <a:t>claims seen on the internet and then a person does not get the treatment they need.”</a:t>
            </a:r>
            <a:endParaRPr sz="2133">
              <a:solidFill>
                <a:schemeClr val="dk1"/>
              </a:solidFill>
              <a:highlight>
                <a:srgbClr val="FFFFFF"/>
              </a:highlight>
            </a:endParaRPr>
          </a:p>
          <a:p>
            <a:endParaRPr sz="2400"/>
          </a:p>
        </p:txBody>
      </p:sp>
      <p:sp>
        <p:nvSpPr>
          <p:cNvPr id="108" name="Google Shape;108;p20"/>
          <p:cNvSpPr txBox="1"/>
          <p:nvPr/>
        </p:nvSpPr>
        <p:spPr>
          <a:xfrm>
            <a:off x="5394200" y="6324400"/>
            <a:ext cx="745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Comment from Summer 2022 Teacher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D16EB2-6FBA-3501-702E-2CC5B052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50" y="96822"/>
            <a:ext cx="11766014" cy="213570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/>
              <a:t>Applying UDL Principles to Case Study Narratives</a:t>
            </a:r>
            <a:br>
              <a:rPr lang="en-CA" dirty="0"/>
            </a:br>
            <a:br>
              <a:rPr lang="en-CA" dirty="0"/>
            </a:br>
            <a:r>
              <a:rPr lang="en-CA" sz="3100" dirty="0"/>
              <a:t>Melissa Zwick, PhD      </a:t>
            </a:r>
            <a:br>
              <a:rPr lang="en-CA" sz="3100" dirty="0"/>
            </a:br>
            <a:r>
              <a:rPr lang="en-CA" sz="3100" dirty="0"/>
              <a:t>Stockton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69E0-9EDC-80E7-4F99-0C219A5C7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757" y="2283894"/>
            <a:ext cx="10515600" cy="3378679"/>
          </a:xfrm>
        </p:spPr>
        <p:txBody>
          <a:bodyPr>
            <a:normAutofit/>
          </a:bodyPr>
          <a:lstStyle/>
          <a:p>
            <a:r>
              <a:rPr lang="en-US" dirty="0"/>
              <a:t>Focus on providing multiple means of Engagement</a:t>
            </a:r>
          </a:p>
          <a:p>
            <a:pPr lvl="1"/>
            <a:r>
              <a:rPr lang="en-US" sz="2800" dirty="0"/>
              <a:t>Rewriting or altering the case study narrative or story to optimize student engagement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D0284-8D9B-8CB2-FAAB-0D4DC409E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05" y="3744634"/>
            <a:ext cx="8615190" cy="2622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C3D64B-FCB6-1C84-19F1-9CDA655AD66D}"/>
              </a:ext>
            </a:extLst>
          </p:cNvPr>
          <p:cNvSpPr txBox="1"/>
          <p:nvPr/>
        </p:nvSpPr>
        <p:spPr>
          <a:xfrm>
            <a:off x="755757" y="6391846"/>
            <a:ext cx="11059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92929"/>
                </a:solidFill>
              </a:rPr>
              <a:t>CAST (2018). Universal Design for Learning Guidelines version 2.2. Retrieved from http://udlguidelines.cast.org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5248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9B48-2D06-5C05-FA98-5FDB08F1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br>
              <a:rPr lang="en-US" dirty="0"/>
            </a:br>
            <a:r>
              <a:rPr lang="en-US" dirty="0"/>
              <a:t>Locate the Lesion by Michele Lemons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F3A36-D914-E2F2-B4A4-AF80B0440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UDL Features Already in the Case Study</a:t>
            </a:r>
          </a:p>
          <a:p>
            <a:pPr lvl="1"/>
            <a:r>
              <a:rPr lang="en-US" sz="2800" dirty="0"/>
              <a:t>Clearly defined learning outcomes</a:t>
            </a:r>
          </a:p>
          <a:p>
            <a:pPr lvl="1"/>
            <a:r>
              <a:rPr lang="en-US" sz="2800" dirty="0"/>
              <a:t>Scaffolded activities</a:t>
            </a:r>
          </a:p>
          <a:p>
            <a:pPr lvl="1"/>
            <a:r>
              <a:rPr lang="en-US" sz="2800" dirty="0"/>
              <a:t>Clear prompts</a:t>
            </a:r>
          </a:p>
          <a:p>
            <a:endParaRPr lang="en-US" dirty="0"/>
          </a:p>
          <a:p>
            <a:r>
              <a:rPr lang="en-US" sz="2400" dirty="0"/>
              <a:t>Lemons ML. Locate the Lesion: A Project-Based Learning Case that Stimulates Comprehension and Application of Neuroanatomy. J Undergrad </a:t>
            </a:r>
            <a:r>
              <a:rPr lang="en-US" sz="2400" dirty="0" err="1"/>
              <a:t>Neurosci</a:t>
            </a:r>
            <a:r>
              <a:rPr lang="en-US" sz="2400" dirty="0"/>
              <a:t> Educ. 2017 Jun 15;15(2):C7-C10. PMID: 28690440; PMCID: PMC5480848.</a:t>
            </a:r>
          </a:p>
        </p:txBody>
      </p:sp>
    </p:spTree>
    <p:extLst>
      <p:ext uri="{BB962C8B-B14F-4D97-AF65-F5344CB8AC3E}">
        <p14:creationId xmlns:p14="http://schemas.microsoft.com/office/powerpoint/2010/main" val="4132289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B412-D72B-A572-BAAC-C310DA4C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UDL 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17E5B-573E-232F-C247-115D71FCA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CAST Guideline 7</a:t>
            </a:r>
          </a:p>
          <a:p>
            <a:r>
              <a:rPr lang="en-US" dirty="0"/>
              <a:t>Provide options for recruiting Interest</a:t>
            </a:r>
          </a:p>
          <a:p>
            <a:pPr lvl="1"/>
            <a:r>
              <a:rPr lang="en-US" sz="2800" dirty="0"/>
              <a:t>“learners differ significantly in what attracts their attention and engages their interest. Even the same learner will differ over time and circumstance; their “interests” change as they develop and gain new knowledge and skills, as their biological environments change, and as they develop into self-determined adolescents and adults. It is, therefore, important to have alternative ways to recruit learner interest, ways that reflect the important inter- and intra-individual differences amongst learners.”</a:t>
            </a:r>
          </a:p>
        </p:txBody>
      </p:sp>
    </p:spTree>
    <p:extLst>
      <p:ext uri="{BB962C8B-B14F-4D97-AF65-F5344CB8AC3E}">
        <p14:creationId xmlns:p14="http://schemas.microsoft.com/office/powerpoint/2010/main" val="2968545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D333-650B-7B8E-3E38-9AFE9229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 of Narrative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DAF8-0F4C-071A-3E29-D87826568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8336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Original text</a:t>
            </a:r>
          </a:p>
          <a:p>
            <a:pPr algn="l"/>
            <a:r>
              <a:rPr lang="en-US" b="0" i="0" u="none" strike="noStrike" baseline="0" dirty="0"/>
              <a:t>Imagine you are volunteering in the emergency room </a:t>
            </a:r>
            <a:r>
              <a:rPr lang="en-US" b="0" i="0" u="none" strike="noStrike" baseline="0" dirty="0">
                <a:highlight>
                  <a:srgbClr val="FFFF00"/>
                </a:highlight>
              </a:rPr>
              <a:t>at a local teaching hospital</a:t>
            </a:r>
            <a:r>
              <a:rPr lang="en-US" b="0" i="0" u="none" strike="noStrike" baseline="0" dirty="0"/>
              <a:t>. You want to impress the M.D. and medical student that you are shadowing in hopes of getting a good letter of recommendation. A patient called </a:t>
            </a:r>
            <a:r>
              <a:rPr lang="en-US" b="0" i="0" u="none" strike="noStrike" baseline="0" dirty="0">
                <a:highlight>
                  <a:srgbClr val="00FF00"/>
                </a:highlight>
              </a:rPr>
              <a:t>Mr. Challenge </a:t>
            </a:r>
            <a:r>
              <a:rPr lang="en-US" b="0" i="0" u="none" strike="noStrike" baseline="0" dirty="0"/>
              <a:t>is brought into the ER and you are able to hear some of the conversation between the </a:t>
            </a:r>
            <a:r>
              <a:rPr lang="en-US" b="0" i="0" u="none" strike="noStrike" baseline="0" dirty="0">
                <a:highlight>
                  <a:srgbClr val="00FFFF"/>
                </a:highlight>
              </a:rPr>
              <a:t>M.D</a:t>
            </a:r>
            <a:r>
              <a:rPr lang="en-US" b="0" i="0" u="none" strike="noStrike" baseline="0" dirty="0"/>
              <a:t>. and medical student regarding the patient.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369AE-2B1F-BE30-8FA6-10D76B3B3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8336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New text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are currently volunteering in the emergency room at </a:t>
            </a:r>
            <a:r>
              <a:rPr lang="en-US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AtlantiCare</a:t>
            </a:r>
            <a:r>
              <a:rPr lang="en-US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Mainland Hospital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One afternoon a patient, </a:t>
            </a:r>
            <a:r>
              <a:rPr lang="en-US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Harold Potts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is brought into the E.R. and you can overhear some of the conversation between the physician, </a:t>
            </a:r>
            <a:r>
              <a:rPr lang="en-US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Elmira Ros</a:t>
            </a:r>
            <a:r>
              <a:rPr lang="en-US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é</a:t>
            </a:r>
            <a:r>
              <a:rPr lang="en-US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medical student regarding the patient.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478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D1C07-E06C-8C02-A179-413D1BBD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0F12-328F-D90A-B367-D7332FDFC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0735" cy="4351338"/>
          </a:xfrm>
        </p:spPr>
        <p:txBody>
          <a:bodyPr>
            <a:noAutofit/>
          </a:bodyPr>
          <a:lstStyle/>
          <a:p>
            <a:r>
              <a:rPr lang="en-US" dirty="0"/>
              <a:t>Tether the story to a local setting that all students would be familiar with</a:t>
            </a:r>
          </a:p>
          <a:p>
            <a:pPr lvl="1"/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AtlantiCare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Mainland Hospital is the hospital on the University campus </a:t>
            </a:r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Give the patient and physician names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Use a variety of names and pronouns to be inclusive of gender, race, culture, etc.</a:t>
            </a:r>
          </a:p>
        </p:txBody>
      </p:sp>
      <p:pic>
        <p:nvPicPr>
          <p:cNvPr id="5" name="Picture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E2DA0F05-0086-2B63-3291-4C6BA7A8A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88" y="2409519"/>
            <a:ext cx="5080182" cy="3380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BF8E47-1DC3-8A11-6262-9C1F823B2617}"/>
              </a:ext>
            </a:extLst>
          </p:cNvPr>
          <p:cNvSpPr txBox="1"/>
          <p:nvPr/>
        </p:nvSpPr>
        <p:spPr>
          <a:xfrm>
            <a:off x="6706553" y="5790149"/>
            <a:ext cx="51940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Atlanticare.org</a:t>
            </a:r>
          </a:p>
        </p:txBody>
      </p:sp>
    </p:spTree>
    <p:extLst>
      <p:ext uri="{BB962C8B-B14F-4D97-AF65-F5344CB8AC3E}">
        <p14:creationId xmlns:p14="http://schemas.microsoft.com/office/powerpoint/2010/main" val="454033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AD90-927D-29C3-24B7-A8332CFF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35511-50F6-6F1F-21D3-6C829F8D1E7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57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Pat </a:t>
            </a:r>
            <a:r>
              <a:rPr lang="en-US" sz="2800" dirty="0" err="1">
                <a:latin typeface="+mn-lt"/>
              </a:rPr>
              <a:t>Marsteller</a:t>
            </a:r>
            <a:r>
              <a:rPr lang="en-US" sz="2800" dirty="0">
                <a:latin typeface="+mn-lt"/>
              </a:rPr>
              <a:t>: </a:t>
            </a:r>
            <a:r>
              <a:rPr lang="en-US" dirty="0">
                <a:hlinkClick r:id="rId2"/>
              </a:rPr>
              <a:t>pmars@emory.edu</a:t>
            </a:r>
            <a:r>
              <a:rPr lang="en-US" dirty="0"/>
              <a:t> </a:t>
            </a:r>
          </a:p>
          <a:p>
            <a:r>
              <a:rPr lang="en-US" sz="2800" dirty="0">
                <a:latin typeface="+mn-lt"/>
              </a:rPr>
              <a:t>Elaine Beaulieu: </a:t>
            </a:r>
            <a:r>
              <a:rPr lang="en-US" sz="2800" dirty="0">
                <a:latin typeface="+mn-lt"/>
                <a:hlinkClick r:id="rId3"/>
              </a:rPr>
              <a:t>elaine.beaulieu@uottawa.ca</a:t>
            </a:r>
            <a:r>
              <a:rPr lang="en-US" sz="2800" dirty="0">
                <a:latin typeface="+mn-lt"/>
              </a:rPr>
              <a:t> </a:t>
            </a:r>
          </a:p>
          <a:p>
            <a:r>
              <a:rPr lang="en-US" sz="2800" dirty="0">
                <a:latin typeface="+mn-lt"/>
              </a:rPr>
              <a:t>Brian Bill: </a:t>
            </a:r>
            <a:r>
              <a:rPr lang="en-US" sz="2800" dirty="0">
                <a:latin typeface="+mn-lt"/>
                <a:hlinkClick r:id="rId4"/>
              </a:rPr>
              <a:t>bbill@biology.msstate.edu</a:t>
            </a:r>
            <a:r>
              <a:rPr lang="en-US" sz="2800" dirty="0">
                <a:latin typeface="+mn-lt"/>
              </a:rPr>
              <a:t> </a:t>
            </a:r>
            <a:endParaRPr lang="en-US" sz="2800" dirty="0"/>
          </a:p>
          <a:p>
            <a:r>
              <a:rPr lang="en-US" sz="2800" dirty="0">
                <a:latin typeface="+mn-lt"/>
              </a:rPr>
              <a:t>Denise Flaherty: </a:t>
            </a:r>
            <a:r>
              <a:rPr lang="en-US" sz="2800" dirty="0">
                <a:latin typeface="+mn-lt"/>
                <a:hlinkClick r:id="rId5"/>
              </a:rPr>
              <a:t>flaherdb@eckerd.edu</a:t>
            </a:r>
            <a:r>
              <a:rPr lang="en-US" sz="2800" dirty="0">
                <a:latin typeface="+mn-lt"/>
              </a:rPr>
              <a:t> </a:t>
            </a:r>
            <a:endParaRPr lang="en-US" sz="2800" dirty="0"/>
          </a:p>
          <a:p>
            <a:r>
              <a:rPr lang="en-US" dirty="0"/>
              <a:t>S</a:t>
            </a:r>
            <a:r>
              <a:rPr lang="en-US" sz="2800" dirty="0">
                <a:latin typeface="+mn-lt"/>
              </a:rPr>
              <a:t>ue </a:t>
            </a:r>
            <a:r>
              <a:rPr lang="en-US" sz="2800" dirty="0" err="1">
                <a:latin typeface="+mn-lt"/>
              </a:rPr>
              <a:t>Gass</a:t>
            </a:r>
            <a:r>
              <a:rPr lang="en-US" sz="2800" dirty="0">
                <a:latin typeface="+mn-lt"/>
              </a:rPr>
              <a:t>: </a:t>
            </a:r>
            <a:r>
              <a:rPr lang="en-US" sz="2800" dirty="0">
                <a:latin typeface="+mn-lt"/>
                <a:hlinkClick r:id="rId6"/>
              </a:rPr>
              <a:t>susan.gass@dal.ca</a:t>
            </a:r>
            <a:r>
              <a:rPr lang="en-US" sz="2800" dirty="0">
                <a:latin typeface="+mn-lt"/>
              </a:rPr>
              <a:t> </a:t>
            </a:r>
            <a:endParaRPr lang="en-US" sz="2800" dirty="0"/>
          </a:p>
          <a:p>
            <a:r>
              <a:rPr lang="en-US" sz="2800" dirty="0">
                <a:latin typeface="+mn-lt"/>
              </a:rPr>
              <a:t>Lisa Rezende: </a:t>
            </a:r>
            <a:r>
              <a:rPr lang="en-US" sz="2800" dirty="0">
                <a:latin typeface="+mn-lt"/>
                <a:hlinkClick r:id="rId7"/>
              </a:rPr>
              <a:t>lrezende@arizona.edu</a:t>
            </a:r>
            <a:r>
              <a:rPr lang="en-US" sz="2800" dirty="0">
                <a:latin typeface="+mn-lt"/>
              </a:rPr>
              <a:t> </a:t>
            </a:r>
            <a:endParaRPr lang="en-US" sz="2800" dirty="0"/>
          </a:p>
          <a:p>
            <a:r>
              <a:rPr lang="en-US" sz="2800" dirty="0">
                <a:latin typeface="+mn-lt"/>
              </a:rPr>
              <a:t>Melissa Zwick: </a:t>
            </a:r>
            <a:r>
              <a:rPr lang="en-US" sz="2800" dirty="0">
                <a:latin typeface="+mn-lt"/>
                <a:hlinkClick r:id="rId8"/>
              </a:rPr>
              <a:t>melissa.zwick@stockton.edu</a:t>
            </a:r>
            <a:r>
              <a:rPr lang="en-US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346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950C-D934-A2D1-6B40-66CF06D6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+mn-lt"/>
              </a:rPr>
              <a:t>Brian Bill</a:t>
            </a:r>
            <a:br>
              <a:rPr lang="en-US" sz="5400" dirty="0"/>
            </a:br>
            <a:r>
              <a:rPr lang="en-US" sz="5400" dirty="0">
                <a:latin typeface="+mn-lt"/>
              </a:rPr>
              <a:t>	</a:t>
            </a:r>
            <a:r>
              <a:rPr lang="en-US" sz="4800" dirty="0">
                <a:latin typeface="+mn-lt"/>
              </a:rPr>
              <a:t>Mississippi State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14AD4-C2EA-648E-58EF-E59C93230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" dirty="0">
              <a:latin typeface="Lexend"/>
              <a:ea typeface="Lexend"/>
              <a:cs typeface="Lexend"/>
              <a:sym typeface="Lexend"/>
            </a:endParaRPr>
          </a:p>
          <a:p>
            <a:pPr marL="0" indent="0">
              <a:buNone/>
            </a:pPr>
            <a:endParaRPr lang="en" dirty="0">
              <a:latin typeface="Lexend"/>
              <a:ea typeface="Lexend"/>
              <a:cs typeface="Lexend"/>
              <a:sym typeface="Lexend"/>
            </a:endParaRPr>
          </a:p>
          <a:p>
            <a:pPr marL="0" indent="0">
              <a:buNone/>
            </a:pPr>
            <a:endParaRPr lang="en" dirty="0">
              <a:latin typeface="Lexend"/>
              <a:ea typeface="Lexend"/>
              <a:cs typeface="Lexend"/>
              <a:sym typeface="Lexend"/>
            </a:endParaRPr>
          </a:p>
          <a:p>
            <a:pPr marL="0" indent="0" algn="ctr">
              <a:buNone/>
            </a:pPr>
            <a:r>
              <a:rPr lang="en" sz="4000" dirty="0">
                <a:latin typeface="Lexend"/>
                <a:ea typeface="Lexend"/>
                <a:cs typeface="Lexend"/>
                <a:sym typeface="Lexend"/>
              </a:rPr>
              <a:t>Applying gamification principles to UDL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800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Pathogenic Microbiology is a senior-level course that meets for two hours twice a week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505" y="2201567"/>
            <a:ext cx="4928499" cy="328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00" y="2201567"/>
            <a:ext cx="5839736" cy="328483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93367" y="5654133"/>
            <a:ext cx="5839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latin typeface="Lexend"/>
                <a:ea typeface="Lexend"/>
                <a:cs typeface="Lexend"/>
                <a:sym typeface="Lexend"/>
              </a:rPr>
              <a:t>Pathogenic Microbiology 2019</a:t>
            </a:r>
            <a:endParaRPr sz="24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6774500" y="5654134"/>
            <a:ext cx="492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latin typeface="Lexend"/>
                <a:ea typeface="Lexend"/>
                <a:cs typeface="Lexend"/>
                <a:sym typeface="Lexend"/>
              </a:rPr>
              <a:t>Pathogenic Microbiology 2022</a:t>
            </a:r>
            <a:endParaRPr sz="24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The lab exercises revolve around diagnosing and treating patients in six different units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15600" y="1776167"/>
            <a:ext cx="11360800" cy="431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507987">
              <a:buClr>
                <a:schemeClr val="dk1"/>
              </a:buClr>
              <a:buSzPts val="2400"/>
              <a:buFont typeface="Lexend"/>
              <a:buAutoNum type="arabicParenR"/>
            </a:pPr>
            <a:r>
              <a:rPr lang="en" sz="3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HIV</a:t>
            </a:r>
            <a:endParaRPr sz="3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507987">
              <a:buClr>
                <a:schemeClr val="dk1"/>
              </a:buClr>
              <a:buSzPts val="2400"/>
              <a:buFont typeface="Lexend"/>
              <a:buAutoNum type="arabicParenR"/>
            </a:pPr>
            <a:r>
              <a:rPr lang="en" sz="3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Urinary tract Infections</a:t>
            </a:r>
            <a:endParaRPr sz="3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507987">
              <a:buClr>
                <a:schemeClr val="dk1"/>
              </a:buClr>
              <a:buSzPts val="2400"/>
              <a:buFont typeface="Lexend"/>
              <a:buAutoNum type="arabicParenR"/>
            </a:pPr>
            <a:r>
              <a:rPr lang="en" sz="3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Bacterial pneumonia</a:t>
            </a:r>
            <a:endParaRPr sz="3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507987">
              <a:buClr>
                <a:schemeClr val="dk1"/>
              </a:buClr>
              <a:buSzPts val="2400"/>
              <a:buFont typeface="Lexend"/>
              <a:buAutoNum type="arabicParenR"/>
            </a:pPr>
            <a:r>
              <a:rPr lang="en" sz="3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Sepsis</a:t>
            </a:r>
            <a:endParaRPr sz="3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507987">
              <a:buClr>
                <a:schemeClr val="dk1"/>
              </a:buClr>
              <a:buSzPts val="2400"/>
              <a:buFont typeface="Lexend"/>
              <a:buAutoNum type="arabicParenR"/>
            </a:pPr>
            <a:r>
              <a:rPr lang="en" sz="3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Skin and soft tissue infections</a:t>
            </a:r>
            <a:endParaRPr sz="3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507987">
              <a:buClr>
                <a:schemeClr val="dk1"/>
              </a:buClr>
              <a:buSzPts val="2400"/>
              <a:buFont typeface="Lexend"/>
              <a:buAutoNum type="arabicParenR"/>
            </a:pPr>
            <a:r>
              <a:rPr lang="en" sz="3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Multi-state diarrhea outbreak</a:t>
            </a:r>
            <a:endParaRPr sz="3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15600" y="5427200"/>
            <a:ext cx="11360800" cy="123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These exercises have been developed over three years!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Students pick one of eight patients for each exercise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l="28941"/>
          <a:stretch/>
        </p:blipFill>
        <p:spPr>
          <a:xfrm>
            <a:off x="757468" y="1456768"/>
            <a:ext cx="2347433" cy="220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11730"/>
          <a:stretch/>
        </p:blipFill>
        <p:spPr>
          <a:xfrm>
            <a:off x="3325468" y="1432232"/>
            <a:ext cx="1871201" cy="220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5">
            <a:alphaModFix/>
          </a:blip>
          <a:srcRect t="6594"/>
          <a:stretch/>
        </p:blipFill>
        <p:spPr>
          <a:xfrm>
            <a:off x="5414280" y="3834701"/>
            <a:ext cx="2150656" cy="267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457" y="3834701"/>
            <a:ext cx="1977943" cy="267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8201" y="3834700"/>
            <a:ext cx="2070327" cy="267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45035" y="1432234"/>
            <a:ext cx="3605683" cy="239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0700" y="4116968"/>
            <a:ext cx="3654355" cy="239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10">
            <a:alphaModFix/>
          </a:blip>
          <a:srcRect r="38927"/>
          <a:stretch/>
        </p:blipFill>
        <p:spPr>
          <a:xfrm>
            <a:off x="5485677" y="1427938"/>
            <a:ext cx="2070336" cy="225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ts val="990"/>
            </a:pPr>
            <a:r>
              <a:rPr lang="en" sz="3227">
                <a:latin typeface="Lexend"/>
                <a:ea typeface="Lexend"/>
                <a:cs typeface="Lexend"/>
                <a:sym typeface="Lexend"/>
              </a:rPr>
              <a:t>Each patient has a medical history, interview transcript</a:t>
            </a:r>
            <a:endParaRPr sz="3227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700" y="1356967"/>
            <a:ext cx="4883301" cy="31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b="5024"/>
          <a:stretch/>
        </p:blipFill>
        <p:spPr>
          <a:xfrm>
            <a:off x="1776151" y="4626500"/>
            <a:ext cx="3756400" cy="21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1868" y="1356967"/>
            <a:ext cx="4164233" cy="541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5011600" cy="57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>
                <a:latin typeface="Lexend"/>
                <a:ea typeface="Lexend"/>
                <a:cs typeface="Lexend"/>
                <a:sym typeface="Lexend"/>
              </a:rPr>
              <a:t>This Fall, we will be collaborating with the drama department to give the students real people as patients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4098" y="326867"/>
            <a:ext cx="6244401" cy="62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2148</Words>
  <Application>Microsoft Office PowerPoint</Application>
  <PresentationFormat>Widescreen</PresentationFormat>
  <Paragraphs>207</Paragraphs>
  <Slides>37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Geogrotesque Cond W01 Medium</vt:lpstr>
      <vt:lpstr>Lexend</vt:lpstr>
      <vt:lpstr>Open Sans</vt:lpstr>
      <vt:lpstr>Proxima Nova</vt:lpstr>
      <vt:lpstr>Rubik-Medium</vt:lpstr>
      <vt:lpstr>Times New Roman</vt:lpstr>
      <vt:lpstr>Office Theme</vt:lpstr>
      <vt:lpstr>Applying Universal Design for Learning (UDL) Principles to Case Studies</vt:lpstr>
      <vt:lpstr>Applying Universal Design for Learning (UDL) Principles to Existing Cases Faculty Mentoring Network (FMN)</vt:lpstr>
      <vt:lpstr>Elaine Beaulieu   University of Ottawa</vt:lpstr>
      <vt:lpstr>Brian Bill  Mississippi State</vt:lpstr>
      <vt:lpstr>Pathogenic Microbiology is a senior-level course that meets for two hours twice a week</vt:lpstr>
      <vt:lpstr>The lab exercises revolve around diagnosing and treating patients in six different units</vt:lpstr>
      <vt:lpstr>Students pick one of eight patients for each exercise</vt:lpstr>
      <vt:lpstr>Each patient has a medical history, interview transcript</vt:lpstr>
      <vt:lpstr>This Fall, we will be collaborating with the drama department to give the students real people as patients</vt:lpstr>
      <vt:lpstr>Students receive simulated patient samples containing unknown bacteria</vt:lpstr>
      <vt:lpstr>The students are responsible for creating a protocol to isolate and identify the unknown the bacteria</vt:lpstr>
      <vt:lpstr>After identifying the pathogen, the students prescribe appropriate treatment</vt:lpstr>
      <vt:lpstr>On the last day of each unit, students use their peer’s data to diagnose a subset of the other seven patients</vt:lpstr>
      <vt:lpstr>These exercises have improved student engagement, confidence, and laboratory proficiency.</vt:lpstr>
      <vt:lpstr>PowerPoint Presentation</vt:lpstr>
      <vt:lpstr>PowerPoint Presentation</vt:lpstr>
      <vt:lpstr>PowerPoint Presentation</vt:lpstr>
      <vt:lpstr>Applying UDL to Case Study Teaching in Science – Dr. Sue Gass, Dalhousie University</vt:lpstr>
      <vt:lpstr>The Canadian Canola Controversy: The Role of Genetically Modified Organisms in Agriculture </vt:lpstr>
      <vt:lpstr>PowerPoint Presentation</vt:lpstr>
      <vt:lpstr>What makes the learning universal?  Engagement</vt:lpstr>
      <vt:lpstr>Representation</vt:lpstr>
      <vt:lpstr>Action and Expression</vt:lpstr>
      <vt:lpstr>Employing Universal Design in a Planned Case Revision</vt:lpstr>
      <vt:lpstr>Pilot: MCB 325 Biology of Cancer Honors Discussion</vt:lpstr>
      <vt:lpstr>The Truth About Cancer? A Case Study on Evidence and Information Sources</vt:lpstr>
      <vt:lpstr>Embedding Universal Design in the Revision</vt:lpstr>
      <vt:lpstr>Where do I start? How do I prioritize? </vt:lpstr>
      <vt:lpstr>My Surprise:  6 Revisions Addressed 17 Guideline! </vt:lpstr>
      <vt:lpstr>Revised Case</vt:lpstr>
      <vt:lpstr>Teaching Revised Case: MCB 657: Cancer Biology for Teachers</vt:lpstr>
      <vt:lpstr>Applying UDL Principles to Case Study Narratives  Melissa Zwick, PhD       Stockton University</vt:lpstr>
      <vt:lpstr>Case Study:  Locate the Lesion by Michele Lemons</vt:lpstr>
      <vt:lpstr>UDL Guiding Principles</vt:lpstr>
      <vt:lpstr>Modification of Narrative</vt:lpstr>
      <vt:lpstr>Small Changes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Gass</dc:creator>
  <cp:lastModifiedBy>Zwick, Melissa</cp:lastModifiedBy>
  <cp:revision>7</cp:revision>
  <dcterms:created xsi:type="dcterms:W3CDTF">2022-07-18T00:43:28Z</dcterms:created>
  <dcterms:modified xsi:type="dcterms:W3CDTF">2022-07-19T14:53:28Z</dcterms:modified>
</cp:coreProperties>
</file>