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Lst>
  <p:sldSz cy="5143500" cx="9144000"/>
  <p:notesSz cx="6858000" cy="9144000"/>
  <p:embeddedFontLst>
    <p:embeddedFont>
      <p:font typeface="Roboto"/>
      <p:regular r:id="rId75"/>
      <p:bold r:id="rId76"/>
      <p:italic r:id="rId77"/>
      <p:boldItalic r:id="rId78"/>
    </p:embeddedFont>
    <p:embeddedFont>
      <p:font typeface="Playfair Display"/>
      <p:regular r:id="rId79"/>
      <p:bold r:id="rId80"/>
      <p:italic r:id="rId81"/>
      <p:boldItalic r:id="rId82"/>
    </p:embeddedFont>
    <p:embeddedFont>
      <p:font typeface="Helvetica Neue"/>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HelveticaNeue-bold.fntdata"/><Relationship Id="rId83" Type="http://schemas.openxmlformats.org/officeDocument/2006/relationships/font" Target="fonts/HelveticaNeue-regular.fntdata"/><Relationship Id="rId42" Type="http://schemas.openxmlformats.org/officeDocument/2006/relationships/slide" Target="slides/slide36.xml"/><Relationship Id="rId86" Type="http://schemas.openxmlformats.org/officeDocument/2006/relationships/font" Target="fonts/HelveticaNeue-boldItalic.fntdata"/><Relationship Id="rId41" Type="http://schemas.openxmlformats.org/officeDocument/2006/relationships/slide" Target="slides/slide35.xml"/><Relationship Id="rId85" Type="http://schemas.openxmlformats.org/officeDocument/2006/relationships/font" Target="fonts/HelveticaNeue-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PlayfairDisplay-bold.fntdata"/><Relationship Id="rId82" Type="http://schemas.openxmlformats.org/officeDocument/2006/relationships/font" Target="fonts/PlayfairDisplay-boldItalic.fntdata"/><Relationship Id="rId81" Type="http://schemas.openxmlformats.org/officeDocument/2006/relationships/font" Target="fonts/PlayfairDisplay-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Roboto-regular.fntdata"/><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Roboto-italic.fntdata"/><Relationship Id="rId32" Type="http://schemas.openxmlformats.org/officeDocument/2006/relationships/slide" Target="slides/slide26.xml"/><Relationship Id="rId76" Type="http://schemas.openxmlformats.org/officeDocument/2006/relationships/font" Target="fonts/Roboto-bold.fntdata"/><Relationship Id="rId35" Type="http://schemas.openxmlformats.org/officeDocument/2006/relationships/slide" Target="slides/slide29.xml"/><Relationship Id="rId79" Type="http://schemas.openxmlformats.org/officeDocument/2006/relationships/font" Target="fonts/PlayfairDisplay-regular.fntdata"/><Relationship Id="rId34" Type="http://schemas.openxmlformats.org/officeDocument/2006/relationships/slide" Target="slides/slide28.xml"/><Relationship Id="rId78" Type="http://schemas.openxmlformats.org/officeDocument/2006/relationships/font" Target="fonts/Roboto-boldItalic.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ast.org/" TargetMode="External"/><Relationship Id="rId3" Type="http://schemas.openxmlformats.org/officeDocument/2006/relationships/hyperlink" Target="https://visionandchange.org/wp-content/uploads/2011/03/Revised-Vision-and-Change-Final-Report.pdf"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‘and we’ll discuss how to incorporate these ideas into educational activities’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353c0e2b76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353c0e2b76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many reasons labels may be difficult for machines to read, including the addition of institutional stamps, the aging and fading of labels, old fashioned writing styles, and edits and additions to labels.Currently, it is therefore necessary for humans to be a part of the workflow, and a common way to do this is to start with an image of the label.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353c0e2b76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353c0e2b76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an image of the label has been taken, the image can be easily shared and label information can be transcribed by </a:t>
            </a:r>
            <a:r>
              <a:rPr lang="en"/>
              <a:t>anyone</a:t>
            </a:r>
            <a:r>
              <a:rPr lang="en"/>
              <a:t> with a computer and </a:t>
            </a:r>
            <a:r>
              <a:rPr lang="en"/>
              <a:t>internet</a:t>
            </a:r>
            <a:r>
              <a:rPr lang="en"/>
              <a:t> access. Projects like Notes from Nature are enabling label transcription, and even annotations of the specimens themselves through online projects. I encourage you to check it out and contribute to mobilizing biodiversity data! And, if you’re interested in transcribing with friends, check out the bi-annual global transcription event, WeDigBio. Specimen digitization – including imaging and transcription – make possible the work that we’re describing today to find, credit, and connect people to specimen information.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3d23fd28d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3d23fd28d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3af5e2d4ca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3af5e2d4ca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3d23fd28df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3d23fd28df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3d23fd28d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3d23fd28d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353c0e2b76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353c0e2b76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3d23fd28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3d23fd28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af5e2d4ca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3af5e2d4ca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3af5e2d4ca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3af5e2d4ca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af5e2d4c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af5e2d4c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study of biodiversity relies on having access to broad taxonomic, geographic, and </a:t>
            </a:r>
            <a:r>
              <a:rPr lang="en"/>
              <a:t>temporal</a:t>
            </a:r>
            <a:r>
              <a:rPr lang="en"/>
              <a:t> data. That is, data from lots of species, from all over the world, from different periods of time. Natural history collections are the best way to capture earth’s biodiversity as they are physical, verifiable sources of information that can be revisited time and time again.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3af5e2d4ca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3af5e2d4ca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353c0e2b76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353c0e2b76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3af5e2d4ca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3af5e2d4ca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3af5e2d4ca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3af5e2d4ca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3d23fd28df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3d23fd28d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3d23fd28df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3d23fd28d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3b77e6fa1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3b77e6fa1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my </a:t>
            </a:r>
            <a:r>
              <a:rPr lang="en"/>
              <a:t>colleague</a:t>
            </a:r>
            <a:r>
              <a:rPr lang="en"/>
              <a:t> will shed light on in a few, there is missing information for some of the folks who have collected or were impactful in document our biodiversity. It is therefore very important to help tell and share the stories of these folks, especially those most marginalized in museum spaces, who were actually able to “occupy” different roles and contribute in one way or another. The Black folx in Natural History is such a group and a non-profit has started compiling the documentation of these historical figures.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3b77e6fa1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3b77e6fa1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example </a:t>
            </a:r>
            <a:r>
              <a:rPr lang="en" sz="1200">
                <a:solidFill>
                  <a:srgbClr val="073B39"/>
                </a:solidFill>
                <a:highlight>
                  <a:srgbClr val="FFFFFF"/>
                </a:highlight>
              </a:rPr>
              <a:t>Carl W. Cotton had a hobby of doig taxidermy….. Given his interest  he began seeking employment as a taxidermist in 1940 by first sending a letter to the Field Museum of Chicago. He was politely turned down because the taxidermy department not only didn’t have any vacancies, but also because 22-year-old Cotton did not have a doctorate or professional reputation--which the museum director wrote was “practically a uniform requirement.” 7 years later after serving in WWII still interested he asked to volunteer.  </a:t>
            </a:r>
            <a:endParaRPr sz="1200">
              <a:solidFill>
                <a:srgbClr val="073B39"/>
              </a:solidFill>
              <a:highlight>
                <a:srgbClr val="FFFFFF"/>
              </a:highlight>
            </a:endParaRPr>
          </a:p>
          <a:p>
            <a:pPr indent="0" lvl="0" marL="0" rtl="0" algn="l">
              <a:spcBef>
                <a:spcPts val="0"/>
              </a:spcBef>
              <a:spcAft>
                <a:spcPts val="0"/>
              </a:spcAft>
              <a:buNone/>
            </a:pPr>
            <a:r>
              <a:t/>
            </a:r>
            <a:endParaRPr sz="1200">
              <a:solidFill>
                <a:srgbClr val="073B39"/>
              </a:solidFill>
              <a:highlight>
                <a:srgbClr val="FFFFFF"/>
              </a:highlight>
            </a:endParaRPr>
          </a:p>
          <a:p>
            <a:pPr indent="0" lvl="0" marL="0" rtl="0" algn="l">
              <a:spcBef>
                <a:spcPts val="0"/>
              </a:spcBef>
              <a:spcAft>
                <a:spcPts val="0"/>
              </a:spcAft>
              <a:buNone/>
            </a:pPr>
            <a:r>
              <a:rPr lang="en" sz="1200">
                <a:solidFill>
                  <a:srgbClr val="073B39"/>
                </a:solidFill>
                <a:highlight>
                  <a:srgbClr val="FFFFFF"/>
                </a:highlight>
              </a:rPr>
              <a:t>Most taxidermists specialize in one class of animals. While he specialized in birds, Cotton was also well versed in mounting insects, mammals, reptiles, and fish--with fish being especially difficult to taxidermy.</a:t>
            </a:r>
            <a:endParaRPr sz="1200">
              <a:solidFill>
                <a:srgbClr val="073B39"/>
              </a:solidFill>
              <a:highlight>
                <a:srgbClr val="FFFFFF"/>
              </a:highlight>
            </a:endParaRPr>
          </a:p>
          <a:p>
            <a:pPr indent="0" lvl="0" marL="0" rtl="0" algn="l">
              <a:spcBef>
                <a:spcPts val="0"/>
              </a:spcBef>
              <a:spcAft>
                <a:spcPts val="0"/>
              </a:spcAft>
              <a:buNone/>
            </a:pPr>
            <a:r>
              <a:t/>
            </a:r>
            <a:endParaRPr sz="1200">
              <a:solidFill>
                <a:srgbClr val="073B39"/>
              </a:solidFill>
              <a:highlight>
                <a:srgbClr val="FFFFFF"/>
              </a:highlight>
            </a:endParaRPr>
          </a:p>
          <a:p>
            <a:pPr indent="0" lvl="0" marL="0" rtl="0" algn="l">
              <a:spcBef>
                <a:spcPts val="0"/>
              </a:spcBef>
              <a:spcAft>
                <a:spcPts val="0"/>
              </a:spcAft>
              <a:buNone/>
            </a:pPr>
            <a:r>
              <a:rPr lang="en" sz="1200">
                <a:solidFill>
                  <a:srgbClr val="073B39"/>
                </a:solidFill>
                <a:highlight>
                  <a:srgbClr val="FFFFFF"/>
                </a:highlight>
              </a:rPr>
              <a:t>In 1966, Cotton took on the responsibility of designing and creating exhibits as the first staff member of the Field Museum’s exhibitions department. This opportunity granted him the ability to curate many museum displays. In this way, he bridged the “Golden Age” of taxidermy with modern practices in making dioramas. Cotton’s most famous diorama work, titled “Marsh Birds of the Upper Nile,” is still on display in the Field Museum as well as other displays of his hard work and artistry. </a:t>
            </a:r>
            <a:endParaRPr sz="1200">
              <a:solidFill>
                <a:srgbClr val="073B39"/>
              </a:solidFill>
              <a:highlight>
                <a:srgbClr val="FFFFFF"/>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3b77e6fa1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3b77e6fa1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There were also many African slaves who </a:t>
            </a:r>
            <a:r>
              <a:rPr b="1" lang="en" sz="1400">
                <a:solidFill>
                  <a:schemeClr val="dk1"/>
                </a:solidFill>
              </a:rPr>
              <a:t>contributed to the collection of specimens</a:t>
            </a:r>
            <a:r>
              <a:rPr lang="en" sz="1400">
                <a:solidFill>
                  <a:schemeClr val="dk1"/>
                </a:solidFill>
              </a:rPr>
              <a:t> or </a:t>
            </a:r>
            <a:r>
              <a:rPr b="1" lang="en" sz="1400">
                <a:solidFill>
                  <a:schemeClr val="dk1"/>
                </a:solidFill>
              </a:rPr>
              <a:t>offered natural knowledge, whose names were never recorded, or minimal information at best</a:t>
            </a:r>
            <a:r>
              <a:rPr lang="en" sz="1200">
                <a:solidFill>
                  <a:schemeClr val="dk1"/>
                </a:solidFill>
                <a:latin typeface="Times New Roman"/>
                <a:ea typeface="Times New Roman"/>
                <a:cs typeface="Times New Roman"/>
                <a:sym typeface="Times New Roman"/>
              </a:rPr>
              <a:t>. </a:t>
            </a:r>
            <a:r>
              <a:rPr lang="en" sz="1400">
                <a:solidFill>
                  <a:schemeClr val="dk1"/>
                </a:solidFill>
              </a:rPr>
              <a:t>An enslaved woman by the name of Majoe</a:t>
            </a:r>
            <a:r>
              <a:rPr lang="en" sz="1200">
                <a:solidFill>
                  <a:schemeClr val="dk1"/>
                </a:solidFill>
                <a:latin typeface="Times New Roman"/>
                <a:ea typeface="Times New Roman"/>
                <a:cs typeface="Times New Roman"/>
                <a:sym typeface="Times New Roman"/>
              </a:rPr>
              <a:t> contributed </a:t>
            </a:r>
            <a:r>
              <a:rPr b="1" lang="en" sz="1400">
                <a:solidFill>
                  <a:schemeClr val="dk1"/>
                </a:solidFill>
              </a:rPr>
              <a:t>Natural knowledge</a:t>
            </a:r>
            <a:r>
              <a:rPr lang="en" sz="1400">
                <a:solidFill>
                  <a:schemeClr val="dk1"/>
                </a:solidFill>
              </a:rPr>
              <a:t>. </a:t>
            </a:r>
            <a:r>
              <a:rPr i="1" lang="en" sz="1400">
                <a:solidFill>
                  <a:schemeClr val="dk1"/>
                </a:solidFill>
              </a:rPr>
              <a:t>Picramnia antidesma</a:t>
            </a:r>
            <a:r>
              <a:rPr lang="en" sz="1400">
                <a:solidFill>
                  <a:schemeClr val="dk1"/>
                </a:solidFill>
              </a:rPr>
              <a:t> was </a:t>
            </a:r>
            <a:r>
              <a:rPr b="1" lang="en" sz="1400">
                <a:solidFill>
                  <a:schemeClr val="dk1"/>
                </a:solidFill>
              </a:rPr>
              <a:t>discovered by Majoe </a:t>
            </a:r>
            <a:r>
              <a:rPr lang="en" sz="1400">
                <a:solidFill>
                  <a:schemeClr val="dk1"/>
                </a:solidFill>
              </a:rPr>
              <a:t>for the use of treating several diseases. Its commonly called, Majoe bitters or Macary bitters</a:t>
            </a:r>
            <a:endParaRPr sz="1400">
              <a:solidFill>
                <a:schemeClr val="dk1"/>
              </a:solidFill>
            </a:endParaRPr>
          </a:p>
          <a:p>
            <a:pPr indent="0" lvl="0" marL="0" rtl="0" algn="l">
              <a:spcBef>
                <a:spcPts val="0"/>
              </a:spcBef>
              <a:spcAft>
                <a:spcPts val="0"/>
              </a:spcAft>
              <a:buNone/>
            </a:pPr>
            <a:r>
              <a:t/>
            </a:r>
            <a:endParaRPr sz="1200">
              <a:solidFill>
                <a:srgbClr val="073B39"/>
              </a:solidFill>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3b77e6fa1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3b77e6fa1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Sophie Lutterlough was another contributor, who began working in the Smithsonian National Museum in 1940 as an Elevator Operator because</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rgbClr val="202122"/>
                </a:solidFill>
                <a:highlight>
                  <a:srgbClr val="FFFFFF"/>
                </a:highlight>
              </a:rPr>
              <a:t>discriminatory hiring practices prevented African-Americans from working in a curatorial or scientific capacity at the Museum</a:t>
            </a:r>
            <a:r>
              <a:rPr lang="en" sz="1200">
                <a:solidFill>
                  <a:schemeClr val="dk1"/>
                </a:solidFill>
                <a:latin typeface="Times New Roman"/>
                <a:ea typeface="Times New Roman"/>
                <a:cs typeface="Times New Roman"/>
                <a:sym typeface="Times New Roman"/>
              </a:rPr>
              <a:t>. In </a:t>
            </a:r>
            <a:r>
              <a:rPr lang="en" sz="1400">
                <a:solidFill>
                  <a:schemeClr val="dk1"/>
                </a:solidFill>
              </a:rPr>
              <a:t>1950 after 10 years of accumulating extensive knowledge of the museum's exhibitions, she asked for and achieved a role in entomological work, eventually restoring hundreds of thousands of insects, classifying thousands</a:t>
            </a:r>
            <a:r>
              <a:rPr lang="en" sz="1200">
                <a:solidFill>
                  <a:schemeClr val="dk1"/>
                </a:solidFill>
                <a:latin typeface="Times New Roman"/>
                <a:ea typeface="Times New Roman"/>
                <a:cs typeface="Times New Roman"/>
                <a:sym typeface="Times New Roman"/>
              </a:rPr>
              <a:t>. </a:t>
            </a:r>
            <a:r>
              <a:rPr lang="en" sz="1400">
                <a:solidFill>
                  <a:schemeClr val="dk1"/>
                </a:solidFill>
              </a:rPr>
              <a:t>She co-identified 40 type specimens</a:t>
            </a:r>
            <a:r>
              <a:rPr lang="en" sz="1200">
                <a:solidFill>
                  <a:schemeClr val="dk1"/>
                </a:solidFill>
                <a:latin typeface="Times New Roman"/>
                <a:ea typeface="Times New Roman"/>
                <a:cs typeface="Times New Roman"/>
                <a:sym typeface="Times New Roman"/>
              </a:rPr>
              <a:t> and in </a:t>
            </a:r>
            <a:r>
              <a:rPr lang="en" sz="1400">
                <a:solidFill>
                  <a:schemeClr val="dk1"/>
                </a:solidFill>
              </a:rPr>
              <a:t>1979, a mite was named in her honor</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However like so many Black or African American people to day we are </a:t>
            </a:r>
            <a:r>
              <a:rPr b="1" lang="en" sz="1400">
                <a:solidFill>
                  <a:schemeClr val="dk1"/>
                </a:solidFill>
              </a:rPr>
              <a:t>Missing Documentation about her contributions</a:t>
            </a:r>
            <a:endParaRPr b="1" sz="1400">
              <a:solidFill>
                <a:schemeClr val="dk1"/>
              </a:solidFill>
            </a:endParaRPr>
          </a:p>
          <a:p>
            <a:pPr indent="0" lvl="0" marL="0" rtl="0" algn="l">
              <a:spcBef>
                <a:spcPts val="0"/>
              </a:spcBef>
              <a:spcAft>
                <a:spcPts val="0"/>
              </a:spcAft>
              <a:buNone/>
            </a:pPr>
            <a:r>
              <a:t/>
            </a:r>
            <a:endParaRPr sz="1200">
              <a:solidFill>
                <a:srgbClr val="073B39"/>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3af5e2d4c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3af5e2d4c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natural history museums display only a small percentage of their </a:t>
            </a:r>
            <a:r>
              <a:rPr lang="en"/>
              <a:t>collections</a:t>
            </a:r>
            <a:r>
              <a:rPr lang="en"/>
              <a:t> and behind the scenes hundreds, thousands, or even millions of preserved specimens are carefully cared for. Collections all around the world are tasked with maintaining these records of biodiversity to inform current and future research, education, and policy.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3af5e2d4ca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3af5e2d4ca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Therefore, it is critical that we help tell the stories of these hidden figures. I invite you to visit the BlackInNHMs website and follow the information for you or your students to help us document these stories. If you use collections in teaching or are planning to this could be a neat way to fold in some culturally relevant pedagogy for those students who often don’t see themselves represented in NHMs or STEM spaces even.</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3d23fd28df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3d23fd28df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3c614b2a7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3c614b2a7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3c614b2a72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3c614b2a72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3c614b2a72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3c614b2a72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Now when I volunteer for Bionomia Tracker helping to make these connections I tend to concentrate on historic women collectors.  There are </a:t>
            </a:r>
            <a:r>
              <a:rPr lang="en" sz="1200">
                <a:solidFill>
                  <a:schemeClr val="dk1"/>
                </a:solidFill>
                <a:highlight>
                  <a:srgbClr val="FFFFFF"/>
                </a:highlight>
              </a:rPr>
              <a:t>numerous under acknowledged women who have contributed to scientific knowledge by collecting specimens. These collections continue to be held and studied in museums or herbariums. As more and more of these collections are digitised and their datasets are published in GBIF, more and more historically significant women collectors can be recognised via Bionomia Tracker.</a:t>
            </a:r>
            <a:endParaRPr sz="1200">
              <a:solidFill>
                <a:schemeClr val="dk1"/>
              </a:solidFill>
              <a:highlight>
                <a:srgbClr val="FFFFFF"/>
              </a:highlight>
            </a:endParaRPr>
          </a:p>
          <a:p>
            <a:pPr indent="0" lvl="0" marL="0" rtl="0" algn="l">
              <a:lnSpc>
                <a:spcPct val="115000"/>
              </a:lnSpc>
              <a:spcBef>
                <a:spcPts val="0"/>
              </a:spcBef>
              <a:spcAft>
                <a:spcPts val="0"/>
              </a:spcAft>
              <a:buNone/>
            </a:pPr>
            <a:r>
              <a:t/>
            </a:r>
            <a:endParaRPr sz="1200">
              <a:solidFill>
                <a:schemeClr val="dk1"/>
              </a:solidFill>
              <a:highlight>
                <a:srgbClr val="FFFFFF"/>
              </a:highlight>
            </a:endParaRPr>
          </a:p>
          <a:p>
            <a:pPr indent="0" lvl="0" marL="0" rtl="0" algn="l">
              <a:lnSpc>
                <a:spcPct val="115000"/>
              </a:lnSpc>
              <a:spcBef>
                <a:spcPts val="0"/>
              </a:spcBef>
              <a:spcAft>
                <a:spcPts val="0"/>
              </a:spcAft>
              <a:buNone/>
            </a:pPr>
            <a:r>
              <a:rPr lang="en" sz="1200">
                <a:solidFill>
                  <a:schemeClr val="dk1"/>
                </a:solidFill>
                <a:highlight>
                  <a:srgbClr val="FFFFFF"/>
                </a:highlight>
              </a:rPr>
              <a:t>This information is also a rich vein of data on early women scientists particularly as at that time when they may have been reluctant or unable to obtain academic positions, publish scientific works or join scientific societies or clubs due to the social norms of the day.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3c614b2a72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3c614b2a72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3c614b2a72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3c614b2a72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But in order to link these women to their collecting via Bionomia Tracker the fi</a:t>
            </a:r>
            <a:r>
              <a:rPr lang="en" sz="1200">
                <a:solidFill>
                  <a:schemeClr val="dk1"/>
                </a:solidFill>
                <a:highlight>
                  <a:srgbClr val="FFFFFF"/>
                </a:highlight>
              </a:rPr>
              <a:t>rst thing I have to do is get these women in Wikidata. I’ve often only got a name on a specimen label to work from. I undertake research. I’m attempting to find the woman’s birth and married names, their date of birth and death, where they lived, where they collected and where their archives and collections have been donated. I’m also aiming to find a reusable image of them as well as a sample of their handwriting to assist others to identify their specimens.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I want to add all this information to Wikidata as I have to disambiguate the person I’m researching. I want to be sure the specimens are being attributed to the correct collector.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3c614b2a72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3c614b2a72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3c614b2a72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3c614b2a72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Much of this research work relies on my ability to have open access to a wide variety of heritage content. That is the ability to reuse the information, data and images in documents such as birth, death and marriage certificates, passport applications, genealogy websites and databases, town property records, high school and university yearbooks, archive records, field books ... the list goes on.</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So I tend to rely heavily not just on Open Access content sourced from the BHL but also content in sites such as the Internet Archive which links to year books and archive records, as well as genealogy websites that link to open access primary sources such as birth certificates or passport applications.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3c614b2a72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3c614b2a72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3af5e2d4c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3af5e2d4c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Collections are usually organized according to a specific type of organism, allowing researchers to visit, collect samples, and learn from these libraries of life.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3c614b2a7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3c614b2a7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BUT there are websites and tools that are being developed that use open access data sourced from Natural History collections to overcome this issue.</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One site that does this is Bionomia Tracker. This is a website that has been developed to help provide metrics and visualisations to ensure the numerous people making significant contributions to science through their collecting, curating or identifying of species get the same recognition as those scientists who do the writing of scientific papers describing those species. Bionomia Tracker was specifically created as a way to help acknowledge the importance of this type of work.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Bionomia tracker uses either the contributor’s ORCID ID or, if they are deceased, their Wikidata item, to link the collector to their collections. It uses data that natural history organisations have shared with the Global Biodiversity Information Facility (GBIF) to help make this connection.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Natural history collections ADD specimen datasets to GBIF. These datasets list the collectors of the specimens. Bionomia Tracker links those specimens to the collectors ORCID or Wikidata item.</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GBIF also tracks the scientific papers that reuse and cite those specimen datasets. Bionomia Tracker uses that citation data to link those papers to the specimens and in turn to the collectors of those specimens. This linking helps to illustrate how this important collection work is in supporting the generation of those scientific papers.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3c614b2a72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3c614b2a72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3c614b2a72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3c614b2a7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3c614b2a72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3c614b2a7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3c614b2a72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3c614b2a72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3c614b2a7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3c614b2a7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3c614b2a7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3c614b2a7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3c614b2a72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3c614b2a72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In this way Bionomia Tracker gives metrics that show the impact of a person’s collecting work. You can see here the profile of the amazing Agnes Chase.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3c614b2a72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3c614b2a7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Once I’ve added all the necessary data, identifiers and images to the woman collector’s wikidata item, Bionomia Tracker can automatically ingest that information from wikidata. Bionomia Tracker can do this because Wikidata is itself open access.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Once the woman is in Bionomia tracker </a:t>
            </a:r>
            <a:r>
              <a:rPr lang="en" sz="1200">
                <a:solidFill>
                  <a:schemeClr val="dk1"/>
                </a:solidFill>
                <a:highlight>
                  <a:srgbClr val="FFFFFF"/>
                </a:highlight>
              </a:rPr>
              <a:t>volunteers can help those women “claim” their collections, enriching not just the linked open data about the specimens themselves but also ensuring these women get credit for their vital work. </a:t>
            </a:r>
            <a:r>
              <a:rPr lang="en"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And then Bionomia tracker identifier can also be added back into Wikidata making another virtuous cycle of reuse.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3c614b2a72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3c614b2a72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3af5e2d4c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3af5e2d4c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collections span hundreds of years, </a:t>
            </a:r>
            <a:r>
              <a:rPr lang="en"/>
              <a:t>thereby</a:t>
            </a:r>
            <a:r>
              <a:rPr lang="en"/>
              <a:t> providing an entirely unique source of information about life on earth before and during many of our current global issues.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3c614b2a72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3c614b2a72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3c614b2a72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3c614b2a72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3c614b2a72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3c614b2a72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3c614b2a72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3c614b2a72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3c614b2a72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3c614b2a72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3c614b2a72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13c614b2a72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3c614b2a72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3c614b2a72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3c614b2a72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13c614b2a72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3c614b2a72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3c614b2a72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3c614b2a72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3c614b2a72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3af5e2d4ca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3af5e2d4c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Collections contain specimens that document the introduction of invasive species, the loss of rare species, life before climate change, as well as diseases, parasites, and other complex associations.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3c614b2a72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13c614b2a72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3c614b2a72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13c614b2a72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3c614b2a72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3c614b2a72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3c614b2a72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13c614b2a72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3c614b2a72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13c614b2a72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3c614b2a72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13c614b2a72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Ending with a word of caution about facilitating an </a:t>
            </a:r>
            <a:r>
              <a:rPr lang="en"/>
              <a:t>exercise</a:t>
            </a:r>
            <a:r>
              <a:rPr lang="en"/>
              <a:t> on representation into the classroom when we are working in a </a:t>
            </a:r>
            <a:r>
              <a:rPr lang="en"/>
              <a:t>patriarchal</a:t>
            </a:r>
            <a:r>
              <a:rPr lang="en"/>
              <a:t> and racist system… First a question: How many new scientists did you learn about just in this little workshop? Put the number in the chat! (it can be a guess).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this work we need to be mindful that for every person we find, there are </a:t>
            </a:r>
            <a:r>
              <a:rPr lang="en"/>
              <a:t>countless</a:t>
            </a:r>
            <a:r>
              <a:rPr lang="en"/>
              <a:t> others still hidden because the documentation doesn’t exist or was destroyed or hidden…</a:t>
            </a:r>
            <a:endParaRPr/>
          </a:p>
          <a:p>
            <a:pPr indent="0" lvl="0" marL="0" rtl="0" algn="l">
              <a:spcBef>
                <a:spcPts val="0"/>
              </a:spcBef>
              <a:spcAft>
                <a:spcPts val="0"/>
              </a:spcAft>
              <a:buNone/>
            </a:pPr>
            <a:br>
              <a:rPr lang="en"/>
            </a:br>
            <a:r>
              <a:rPr lang="en"/>
              <a:t>So it is crucial to remember that just because it is hard to find women, Black scientists, Indegenous scholars and other collectors of color does not mean that they do not exist!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need to be intentional and explicit when we bring this to the classroom so that BIPOC and other marginalized students are not harmed, and also to make sure we are not reinforcing </a:t>
            </a:r>
            <a:r>
              <a:rPr lang="en"/>
              <a:t>stereotypes</a:t>
            </a:r>
            <a:r>
              <a:rPr lang="en"/>
              <a:t> that </a:t>
            </a:r>
            <a:r>
              <a:rPr lang="en"/>
              <a:t>marginalized</a:t>
            </a:r>
            <a:r>
              <a:rPr lang="en"/>
              <a:t> people are just not involved. The work is hard because their voices have been systematically erased, not because there are not present. This is something that is crucial and a big part of the work for our next steps as we think of adapting this to the classroom…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3c614b2a72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13c614b2a72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3af5e2d4ca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13af5e2d4ca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Universal Design for Learning (UDL) is a practical tool for guiding course design to ensure that every learner succeeds, based on scientific insights into how humans learn (</a:t>
            </a:r>
            <a:r>
              <a:rPr lang="en" u="sng">
                <a:solidFill>
                  <a:schemeClr val="hlink"/>
                </a:solidFill>
                <a:hlinkClick r:id="rId2"/>
              </a:rPr>
              <a:t>cast.org</a:t>
            </a:r>
            <a:r>
              <a:rPr lang="en">
                <a:solidFill>
                  <a:schemeClr val="dk1"/>
                </a:solidFill>
              </a:rPr>
              <a:t>). There are three main principles of UDL: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hlink"/>
                </a:solidFill>
                <a:hlinkClick r:id="rId3"/>
              </a:rPr>
              <a:t>Vision and Change in Undergraduate Biology Education: A Call to Action</a:t>
            </a:r>
            <a:r>
              <a:rPr lang="en">
                <a:solidFill>
                  <a:schemeClr val="dk1"/>
                </a:solidFill>
              </a:rPr>
              <a:t> provided a set of principles to guide undergraduate biology education reform. Importantly, it also provided important guidance for best practices in pedagogy, the input of undergraduate students, and a lens for broadening participation and truly making biology inclusive of </a:t>
            </a:r>
            <a:r>
              <a:rPr i="1" lang="en">
                <a:solidFill>
                  <a:schemeClr val="dk1"/>
                </a:solidFill>
              </a:rPr>
              <a:t>all</a:t>
            </a:r>
            <a:r>
              <a:rPr lang="en">
                <a:solidFill>
                  <a:schemeClr val="dk1"/>
                </a:solidFill>
              </a:rPr>
              <a:t> students.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CUREnet was established in 2012 by Erin Dolan (University of Georgia), Dave Micklos (Cold Spring Harbor Laboratory), and Nancy Trautmann (Cornell Lab of Ornithology) to support networking among faculty developing, teaching, and assessing CUREs, to share CURE projects and resources, and to develop new tools and strategies for CURE instruction and assessment.</a:t>
            </a: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3c614b2a72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3c614b2a72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3af5e2d4c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3af5e2d4c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Each specimen provides unique information and may serve a key role in helping answer future questions, that we haven’t even thought to ask.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3af5e2d4c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3af5e2d4c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necessary to make specimen data open and accessible for all, especially the label information that allows researchers to search for specific information without </a:t>
            </a:r>
            <a:r>
              <a:rPr lang="en"/>
              <a:t>needing to have the physical specimen in front of them.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353c0e2b76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353c0e2b76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Each and every specimen has a </a:t>
            </a:r>
            <a:r>
              <a:rPr lang="en"/>
              <a:t>label</a:t>
            </a:r>
            <a:r>
              <a:rPr lang="en"/>
              <a:t> and specimen labels provide information that is critical to being able to use the specimen data for research, policy and education. This, in turn, allows experts to link these data to associated data that may include things like ecological data, trait data, field notes, genetic information, and images. However, the data are only useful if people know the data exist and can easily access them. A critical part of this is adding digital information to physical specimens, most importantly the labels. Advances in technology have made it possible for computers to transcribe some typed or neatly written labels, but many labels, especially historic ones, are not machine readable with today’s technology.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ckland museum"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A86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3.jp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orcid.org/0000-0002-5398-7721" TargetMode="External"/><Relationship Id="rId4" Type="http://schemas.openxmlformats.org/officeDocument/2006/relationships/hyperlink" Target="mailto:siobhan_leachman@yahoo.co.nz" TargetMode="External"/><Relationship Id="rId10" Type="http://schemas.openxmlformats.org/officeDocument/2006/relationships/hyperlink" Target="https://commons.wikimedia.org/w/index.php?curid=103670729" TargetMode="External"/><Relationship Id="rId9" Type="http://schemas.openxmlformats.org/officeDocument/2006/relationships/hyperlink" Target="http://quod.lib.umich.edu/b/bhl/x-bl018575/bl018575" TargetMode="External"/><Relationship Id="rId5" Type="http://schemas.openxmlformats.org/officeDocument/2006/relationships/hyperlink" Target="https://en.wikipedia.org/wiki/User:Ambrosia10" TargetMode="External"/><Relationship Id="rId6" Type="http://schemas.openxmlformats.org/officeDocument/2006/relationships/hyperlink" Target="https://twitter.com/SiobhanLeachman" TargetMode="External"/><Relationship Id="rId7" Type="http://schemas.openxmlformats.org/officeDocument/2006/relationships/image" Target="../media/image32.jpg"/><Relationship Id="rId8" Type="http://schemas.openxmlformats.org/officeDocument/2006/relationships/hyperlink" Target="https://en.wikipedia.org/wiki/Winifred_B._Chas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hyperlink" Target="https://commons.wikimedia.org/wiki/File:Orra_White_Hitchcock,_ca._1860.jpg" TargetMode="External"/><Relationship Id="rId4" Type="http://schemas.openxmlformats.org/officeDocument/2006/relationships/hyperlink" Target="https://en.wikipedia.org/wiki/Orra_White_Hitchcock" TargetMode="External"/><Relationship Id="rId11" Type="http://schemas.openxmlformats.org/officeDocument/2006/relationships/image" Target="../media/image55.jpg"/><Relationship Id="rId10" Type="http://schemas.openxmlformats.org/officeDocument/2006/relationships/image" Target="../media/image45.jpg"/><Relationship Id="rId9" Type="http://schemas.openxmlformats.org/officeDocument/2006/relationships/image" Target="../media/image38.png"/><Relationship Id="rId5" Type="http://schemas.openxmlformats.org/officeDocument/2006/relationships/hyperlink" Target="https://commons.wikimedia.org/wiki/File:Anna_Antoinette_Weber-van_Bosse.jpg" TargetMode="External"/><Relationship Id="rId6" Type="http://schemas.openxmlformats.org/officeDocument/2006/relationships/hyperlink" Target="https://en.wikipedia.org/wiki/Anna_Weber-van_Bosse" TargetMode="External"/><Relationship Id="rId7" Type="http://schemas.openxmlformats.org/officeDocument/2006/relationships/hyperlink" Target="https://commons.wikimedia.org/wiki/File:Janet_Russell_Perkins_Passport_photo.png" TargetMode="External"/><Relationship Id="rId8" Type="http://schemas.openxmlformats.org/officeDocument/2006/relationships/hyperlink" Target="https://en.wikipedia.org/wiki/Janet_Russell_Perkin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9.jpg"/><Relationship Id="rId4" Type="http://schemas.openxmlformats.org/officeDocument/2006/relationships/hyperlink" Target="https://en.wikipedia.org/wiki/George_Washington_Carver" TargetMode="External"/><Relationship Id="rId5" Type="http://schemas.openxmlformats.org/officeDocument/2006/relationships/hyperlink" Target="https://commons.wikimedia.org/w/index.php?curid=9551819" TargetMode="External"/><Relationship Id="rId6" Type="http://schemas.openxmlformats.org/officeDocument/2006/relationships/hyperlink" Target="https://en.wikipedia.org/wiki/Sophie_Lutterlough" TargetMode="External"/><Relationship Id="rId7" Type="http://schemas.openxmlformats.org/officeDocument/2006/relationships/hyperlink" Target="https://upload.wikimedia.org/wikipedia/commons/f/f8/Sophie_Lutterlough_at_a_Microscope%2C_1983.jpg%20ad" TargetMode="External"/><Relationship Id="rId8"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58.jpg"/><Relationship Id="rId4" Type="http://schemas.openxmlformats.org/officeDocument/2006/relationships/hyperlink" Target="https://www.gbif.org/occurrence/1843258166" TargetMode="External"/><Relationship Id="rId5" Type="http://schemas.openxmlformats.org/officeDocument/2006/relationships/hyperlink" Target="https://www.aucklandmuseum.com/" TargetMode="External"/><Relationship Id="rId6" Type="http://schemas.openxmlformats.org/officeDocument/2006/relationships/hyperlink" Target="https://www.gbif.org/" TargetMode="External"/><Relationship Id="rId7" Type="http://schemas.openxmlformats.org/officeDocument/2006/relationships/hyperlink" Target="https://creativecommons.org/licenses/by/4.0/legalcode" TargetMode="External"/><Relationship Id="rId8"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4.png"/><Relationship Id="rId4" Type="http://schemas.openxmlformats.org/officeDocument/2006/relationships/hyperlink" Target="https://www.biodiversitylibrary.org/page/2748430" TargetMode="External"/><Relationship Id="rId10" Type="http://schemas.openxmlformats.org/officeDocument/2006/relationships/image" Target="../media/image41.png"/><Relationship Id="rId9" Type="http://schemas.openxmlformats.org/officeDocument/2006/relationships/image" Target="../media/image53.png"/><Relationship Id="rId5" Type="http://schemas.openxmlformats.org/officeDocument/2006/relationships/hyperlink" Target="https://creativecommons.org/publicdomain/zero/1.0/deed.en" TargetMode="External"/><Relationship Id="rId6" Type="http://schemas.openxmlformats.org/officeDocument/2006/relationships/hyperlink" Target="https://commons.wikimedia.org/wiki/File:Hypericum_laricifolium_Juss_botantical_specimen.jpg" TargetMode="External"/><Relationship Id="rId7" Type="http://schemas.openxmlformats.org/officeDocument/2006/relationships/hyperlink" Target="https://collections.nmnh.si.edu/search/botany/" TargetMode="External"/><Relationship Id="rId8" Type="http://schemas.openxmlformats.org/officeDocument/2006/relationships/hyperlink" Target="https://www.legislation.govt.nz/act/public/1994/0143/latest/DLM345962.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hyperlink" Target="https://commons.wikimedia.org/wiki/File:Internet_Archive_logo_and_wordmark.svg" TargetMode="External"/><Relationship Id="rId4" Type="http://schemas.openxmlformats.org/officeDocument/2006/relationships/hyperlink" Target="https://commons.wikimedia.org/wiki/File:Biodiversity_Heritage_Library_Logo.png" TargetMode="External"/><Relationship Id="rId5" Type="http://schemas.openxmlformats.org/officeDocument/2006/relationships/hyperlink" Target="https://www.familysearch.org/ark:/61903/3:1:3QS7-89MR-6GJ8" TargetMode="External"/><Relationship Id="rId6" Type="http://schemas.openxmlformats.org/officeDocument/2006/relationships/image" Target="../media/image74.png"/><Relationship Id="rId7" Type="http://schemas.openxmlformats.org/officeDocument/2006/relationships/image" Target="../media/image43.png"/><Relationship Id="rId8"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2.png"/><Relationship Id="rId4" Type="http://schemas.openxmlformats.org/officeDocument/2006/relationships/hyperlink" Target="https://www.wikidata.org/wiki/Q19865330" TargetMode="External"/><Relationship Id="rId5"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89.png"/><Relationship Id="rId4" Type="http://schemas.openxmlformats.org/officeDocument/2006/relationships/hyperlink" Target="https://bionomia.ne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hyperlink" Target="https://orcid.org/" TargetMode="External"/><Relationship Id="rId4" Type="http://schemas.openxmlformats.org/officeDocument/2006/relationships/image" Target="../media/image54.png"/><Relationship Id="rId5" Type="http://schemas.openxmlformats.org/officeDocument/2006/relationships/hyperlink" Target="https://bionomia.ne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0.png"/><Relationship Id="rId4" Type="http://schemas.openxmlformats.org/officeDocument/2006/relationships/image" Target="../media/image47.png"/><Relationship Id="rId5" Type="http://schemas.openxmlformats.org/officeDocument/2006/relationships/hyperlink" Target="https://orcid.org/" TargetMode="External"/><Relationship Id="rId6" Type="http://schemas.openxmlformats.org/officeDocument/2006/relationships/hyperlink" Target="https://www.legislation.govt.nz/act/public/1994/0143/latest/DLM345962.html#:~:text=43%20Research%20or%20private%20study,-(1)&amp;text=Fair%20dealing%20with%20a%20work,infringe%20copyright%20in%20the%20work."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hyperlink" Target="https://bionomia.net/" TargetMode="External"/><Relationship Id="rId4" Type="http://schemas.openxmlformats.org/officeDocument/2006/relationships/hyperlink" Target="https://orcid.org/" TargetMode="External"/><Relationship Id="rId5" Type="http://schemas.openxmlformats.org/officeDocument/2006/relationships/hyperlink" Target="https://www.legislation.govt.nz/act/public/1994/0143/latest/DLM345962.html#:~:text=43%20Research%20or%20private%20study,-(1)&amp;text=Fair%20dealing%20with%20a%20work,infringe%20copyright%20in%20the%20work." TargetMode="External"/><Relationship Id="rId6" Type="http://schemas.openxmlformats.org/officeDocument/2006/relationships/image" Target="../media/image52.png"/><Relationship Id="rId7"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hyperlink" Target="https://docs.google.com/spreadsheets/d/1RVPUuSoxtAg5QwKRxIZCDDgUrdAK1odev1sMJJoMePk/edit#gid=0" TargetMode="External"/><Relationship Id="rId4" Type="http://schemas.openxmlformats.org/officeDocument/2006/relationships/image" Target="../media/image46.png"/><Relationship Id="rId5" Type="http://schemas.openxmlformats.org/officeDocument/2006/relationships/hyperlink" Target="https://docs.google.com/spreadsheets/d/1RVPUuSoxtAg5QwKRxIZCDDgUrdAK1odev1sMJJoMePk/edit?usp=sharing" TargetMode="External"/><Relationship Id="rId6" Type="http://schemas.openxmlformats.org/officeDocument/2006/relationships/hyperlink" Target="https://creativecommons.org/publicdomain/zero/1.0/deed.e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64.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9.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2.png"/><Relationship Id="rId4" Type="http://schemas.openxmlformats.org/officeDocument/2006/relationships/hyperlink" Target="https://www.gbif.org/occurrence/3016566337" TargetMode="External"/><Relationship Id="rId5" Type="http://schemas.openxmlformats.org/officeDocument/2006/relationships/hyperlink" Target="https://creativecommons.org/licenses/by-nc/4.0/" TargetMode="External"/><Relationship Id="rId6"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hyperlink" Target="https://www.gbif.org/occurrence/1989557474" TargetMode="External"/><Relationship Id="rId4" Type="http://schemas.openxmlformats.org/officeDocument/2006/relationships/hyperlink" Target="http://creativecommons.org/licenses/by-nc/4.0/legalcode" TargetMode="External"/><Relationship Id="rId5" Type="http://schemas.openxmlformats.org/officeDocument/2006/relationships/image" Target="../media/image65.png"/><Relationship Id="rId6" Type="http://schemas.openxmlformats.org/officeDocument/2006/relationships/image" Target="../media/image75.png"/><Relationship Id="rId7" Type="http://schemas.openxmlformats.org/officeDocument/2006/relationships/image" Target="../media/image8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8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72.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82.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79.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hyperlink" Target="https://docs.google.com/document/d/1x4ravzr4iXT11VGlNqPFxeBUbgGK0nt6aLEcK3P1PYc/edit?usp=sharing" TargetMode="External"/><Relationship Id="rId4" Type="http://schemas.openxmlformats.org/officeDocument/2006/relationships/hyperlink" Target="https://bionomia.net/help" TargetMode="External"/><Relationship Id="rId5" Type="http://schemas.openxmlformats.org/officeDocument/2006/relationships/hyperlink" Target="https://bionomia.net/workshops" TargetMode="External"/><Relationship Id="rId6" Type="http://schemas.openxmlformats.org/officeDocument/2006/relationships/hyperlink" Target="https://www.youtube.com/watch?v=645bk8HQ4aw" TargetMode="External"/><Relationship Id="rId7" Type="http://schemas.openxmlformats.org/officeDocument/2006/relationships/hyperlink" Target="https://www.wikidata.org/wiki/Wikidata:Tours" TargetMode="External"/><Relationship Id="rId8" Type="http://schemas.openxmlformats.org/officeDocument/2006/relationships/hyperlink" Target="https://www.youtube.com/watch?v=BYvoXKBSGA8&amp;t=3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hyperlink" Target="https://creativecommons.org/licenses/by-sa/3.0/" TargetMode="Externa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5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26.png"/><Relationship Id="rId4" Type="http://schemas.openxmlformats.org/officeDocument/2006/relationships/image" Target="../media/image49.jpg"/><Relationship Id="rId5" Type="http://schemas.openxmlformats.org/officeDocument/2006/relationships/image" Target="../media/image55.jpg"/><Relationship Id="rId6" Type="http://schemas.openxmlformats.org/officeDocument/2006/relationships/image" Target="../media/image35.png"/><Relationship Id="rId7" Type="http://schemas.openxmlformats.org/officeDocument/2006/relationships/image" Target="../media/image29.png"/><Relationship Id="rId8" Type="http://schemas.openxmlformats.org/officeDocument/2006/relationships/image" Target="../media/image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hyperlink" Target="mailto:phillips.map@gmail.com" TargetMode="Externa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visionandchange.org/" TargetMode="External"/><Relationship Id="rId4" Type="http://schemas.openxmlformats.org/officeDocument/2006/relationships/image" Target="../media/image83.png"/><Relationship Id="rId5" Type="http://schemas.openxmlformats.org/officeDocument/2006/relationships/image" Target="../media/image81.png"/><Relationship Id="rId6" Type="http://schemas.openxmlformats.org/officeDocument/2006/relationships/hyperlink" Target="https://udlguidelines.cast.org/" TargetMode="External"/><Relationship Id="rId7" Type="http://schemas.openxmlformats.org/officeDocument/2006/relationships/image" Target="../media/image80.png"/><Relationship Id="rId8" Type="http://schemas.openxmlformats.org/officeDocument/2006/relationships/hyperlink" Target="https://serc.carleton.edu/curenet/index.html"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hyperlink" Target="https://creativecommons.org/publicdomain/zero/1.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p:nvPr/>
        </p:nvSpPr>
        <p:spPr>
          <a:xfrm>
            <a:off x="5667500" y="1421975"/>
            <a:ext cx="2567700" cy="2526900"/>
          </a:xfrm>
          <a:prstGeom prst="rect">
            <a:avLst/>
          </a:prstGeom>
          <a:solidFill>
            <a:srgbClr val="E0DBDB">
              <a:alpha val="85710"/>
            </a:srgbClr>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 name="Google Shape;100;p25"/>
          <p:cNvPicPr preferRelativeResize="0"/>
          <p:nvPr/>
        </p:nvPicPr>
        <p:blipFill>
          <a:blip r:embed="rId3">
            <a:alphaModFix/>
          </a:blip>
          <a:stretch>
            <a:fillRect/>
          </a:stretch>
        </p:blipFill>
        <p:spPr>
          <a:xfrm>
            <a:off x="157675" y="4306963"/>
            <a:ext cx="1875599" cy="581412"/>
          </a:xfrm>
          <a:prstGeom prst="rect">
            <a:avLst/>
          </a:prstGeom>
          <a:noFill/>
          <a:ln>
            <a:noFill/>
          </a:ln>
        </p:spPr>
      </p:pic>
      <p:sp>
        <p:nvSpPr>
          <p:cNvPr id="101" name="Google Shape;101;p25"/>
          <p:cNvSpPr txBox="1"/>
          <p:nvPr/>
        </p:nvSpPr>
        <p:spPr>
          <a:xfrm>
            <a:off x="177300" y="152400"/>
            <a:ext cx="8806800" cy="1087800"/>
          </a:xfrm>
          <a:prstGeom prst="rect">
            <a:avLst/>
          </a:prstGeom>
          <a:noFill/>
          <a:ln>
            <a:noFill/>
          </a:ln>
        </p:spPr>
        <p:txBody>
          <a:bodyPr anchorCtr="0" anchor="ctr" bIns="91425" lIns="91425" spcFirstLastPara="1" rIns="91425" wrap="square" tIns="91425">
            <a:noAutofit/>
          </a:bodyPr>
          <a:lstStyle/>
          <a:p>
            <a:pPr indent="0" lvl="0" marL="0" rtl="0" algn="ctr">
              <a:lnSpc>
                <a:spcPct val="110000"/>
              </a:lnSpc>
              <a:spcBef>
                <a:spcPts val="0"/>
              </a:spcBef>
              <a:spcAft>
                <a:spcPts val="1000"/>
              </a:spcAft>
              <a:buNone/>
            </a:pPr>
            <a:r>
              <a:rPr b="1" lang="en" sz="2600">
                <a:solidFill>
                  <a:srgbClr val="1C1B20"/>
                </a:solidFill>
                <a:latin typeface="Helvetica Neue"/>
                <a:ea typeface="Helvetica Neue"/>
                <a:cs typeface="Helvetica Neue"/>
                <a:sym typeface="Helvetica Neue"/>
              </a:rPr>
              <a:t>REVEALING HIDDEN FIGURES WITHIN NATURAL HISTORY COLLECTIONS THROUGH DATA SLEUTHING</a:t>
            </a:r>
            <a:endParaRPr b="1" sz="2100">
              <a:solidFill>
                <a:srgbClr val="2B2B2B"/>
              </a:solidFill>
              <a:latin typeface="Helvetica Neue"/>
              <a:ea typeface="Helvetica Neue"/>
              <a:cs typeface="Helvetica Neue"/>
              <a:sym typeface="Helvetica Neue"/>
            </a:endParaRPr>
          </a:p>
        </p:txBody>
      </p:sp>
      <p:sp>
        <p:nvSpPr>
          <p:cNvPr id="102" name="Google Shape;102;p25"/>
          <p:cNvSpPr txBox="1"/>
          <p:nvPr/>
        </p:nvSpPr>
        <p:spPr>
          <a:xfrm>
            <a:off x="48625" y="4081975"/>
            <a:ext cx="90117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Helvetica Neue"/>
                <a:ea typeface="Helvetica Neue"/>
                <a:cs typeface="Helvetica Neue"/>
                <a:sym typeface="Helvetica Neue"/>
              </a:rPr>
              <a:t>Siobhan Leachman (Wikimedian and Data Curator)</a:t>
            </a:r>
            <a:endParaRPr sz="1100">
              <a:latin typeface="Helvetica Neue"/>
              <a:ea typeface="Helvetica Neue"/>
              <a:cs typeface="Helvetica Neue"/>
              <a:sym typeface="Helvetica Neue"/>
            </a:endParaRPr>
          </a:p>
          <a:p>
            <a:pPr indent="0" lvl="0" marL="0" rtl="0" algn="ctr">
              <a:spcBef>
                <a:spcPts val="0"/>
              </a:spcBef>
              <a:spcAft>
                <a:spcPts val="0"/>
              </a:spcAft>
              <a:buNone/>
            </a:pPr>
            <a:r>
              <a:rPr lang="en" sz="1100">
                <a:latin typeface="Helvetica Neue"/>
                <a:ea typeface="Helvetica Neue"/>
                <a:cs typeface="Helvetica Neue"/>
                <a:sym typeface="Helvetica Neue"/>
              </a:rPr>
              <a:t>Molly Phillips (iDigBio, Florida Museum)</a:t>
            </a:r>
            <a:endParaRPr sz="1100">
              <a:latin typeface="Helvetica Neue"/>
              <a:ea typeface="Helvetica Neue"/>
              <a:cs typeface="Helvetica Neue"/>
              <a:sym typeface="Helvetica Neue"/>
            </a:endParaRPr>
          </a:p>
          <a:p>
            <a:pPr indent="0" lvl="0" marL="0" rtl="0" algn="ctr">
              <a:spcBef>
                <a:spcPts val="0"/>
              </a:spcBef>
              <a:spcAft>
                <a:spcPts val="0"/>
              </a:spcAft>
              <a:buNone/>
            </a:pPr>
            <a:r>
              <a:rPr lang="en" sz="1100">
                <a:latin typeface="Helvetica Neue"/>
                <a:ea typeface="Helvetica Neue"/>
                <a:cs typeface="Helvetica Neue"/>
                <a:sym typeface="Helvetica Neue"/>
              </a:rPr>
              <a:t>Makenzie E. Mabry (iDigBio, Florida Museum, University of Florida)</a:t>
            </a:r>
            <a:endParaRPr sz="1100">
              <a:latin typeface="Helvetica Neue"/>
              <a:ea typeface="Helvetica Neue"/>
              <a:cs typeface="Helvetica Neue"/>
              <a:sym typeface="Helvetica Neue"/>
            </a:endParaRPr>
          </a:p>
          <a:p>
            <a:pPr indent="0" lvl="0" marL="0" rtl="0" algn="ctr">
              <a:spcBef>
                <a:spcPts val="0"/>
              </a:spcBef>
              <a:spcAft>
                <a:spcPts val="0"/>
              </a:spcAft>
              <a:buNone/>
            </a:pPr>
            <a:r>
              <a:rPr lang="en" sz="1100">
                <a:latin typeface="Helvetica Neue"/>
                <a:ea typeface="Helvetica Neue"/>
                <a:cs typeface="Helvetica Neue"/>
                <a:sym typeface="Helvetica Neue"/>
              </a:rPr>
              <a:t>Adania Flemming (iDigBio, Florida Museum, University of Florida)</a:t>
            </a:r>
            <a:endParaRPr sz="1100">
              <a:latin typeface="Helvetica Neue"/>
              <a:ea typeface="Helvetica Neue"/>
              <a:cs typeface="Helvetica Neue"/>
              <a:sym typeface="Helvetica Neue"/>
            </a:endParaRPr>
          </a:p>
          <a:p>
            <a:pPr indent="0" lvl="0" marL="0" rtl="0" algn="ctr">
              <a:spcBef>
                <a:spcPts val="0"/>
              </a:spcBef>
              <a:spcAft>
                <a:spcPts val="0"/>
              </a:spcAft>
              <a:buNone/>
            </a:pPr>
            <a:r>
              <a:rPr lang="en" sz="1100">
                <a:latin typeface="Helvetica Neue"/>
                <a:ea typeface="Helvetica Neue"/>
                <a:cs typeface="Helvetica Neue"/>
                <a:sym typeface="Helvetica Neue"/>
              </a:rPr>
              <a:t>Libby Ellwood (iDigBio, Florida Museum, University of Florida)</a:t>
            </a:r>
            <a:endParaRPr sz="1100">
              <a:latin typeface="Helvetica Neue"/>
              <a:ea typeface="Helvetica Neue"/>
              <a:cs typeface="Helvetica Neue"/>
              <a:sym typeface="Helvetica Neue"/>
            </a:endParaRPr>
          </a:p>
        </p:txBody>
      </p:sp>
      <p:pic>
        <p:nvPicPr>
          <p:cNvPr id="103" name="Google Shape;103;p25"/>
          <p:cNvPicPr preferRelativeResize="0"/>
          <p:nvPr/>
        </p:nvPicPr>
        <p:blipFill>
          <a:blip r:embed="rId4">
            <a:alphaModFix/>
          </a:blip>
          <a:stretch>
            <a:fillRect/>
          </a:stretch>
        </p:blipFill>
        <p:spPr>
          <a:xfrm>
            <a:off x="982500" y="1421975"/>
            <a:ext cx="2487875" cy="2487875"/>
          </a:xfrm>
          <a:prstGeom prst="rect">
            <a:avLst/>
          </a:prstGeom>
          <a:noFill/>
          <a:ln cap="flat" cmpd="sng" w="28575">
            <a:solidFill>
              <a:schemeClr val="accent1"/>
            </a:solidFill>
            <a:prstDash val="solid"/>
            <a:round/>
            <a:headEnd len="sm" w="sm" type="none"/>
            <a:tailEnd len="sm" w="sm" type="none"/>
          </a:ln>
        </p:spPr>
      </p:pic>
      <p:sp>
        <p:nvSpPr>
          <p:cNvPr id="104" name="Google Shape;104;p25"/>
          <p:cNvSpPr txBox="1"/>
          <p:nvPr/>
        </p:nvSpPr>
        <p:spPr>
          <a:xfrm>
            <a:off x="982500" y="1461650"/>
            <a:ext cx="248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r>
              <a:rPr lang="en"/>
              <a:t>Mrs. Oliver C. James”</a:t>
            </a:r>
            <a:endParaRPr/>
          </a:p>
        </p:txBody>
      </p:sp>
      <p:sp>
        <p:nvSpPr>
          <p:cNvPr id="105" name="Google Shape;105;p25"/>
          <p:cNvSpPr/>
          <p:nvPr/>
        </p:nvSpPr>
        <p:spPr>
          <a:xfrm>
            <a:off x="3658475" y="2628275"/>
            <a:ext cx="1875600" cy="40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25"/>
          <p:cNvPicPr preferRelativeResize="0"/>
          <p:nvPr/>
        </p:nvPicPr>
        <p:blipFill>
          <a:blip r:embed="rId5">
            <a:alphaModFix amt="62000"/>
          </a:blip>
          <a:stretch>
            <a:fillRect/>
          </a:stretch>
        </p:blipFill>
        <p:spPr>
          <a:xfrm>
            <a:off x="5828015" y="1665088"/>
            <a:ext cx="2270778" cy="2177634"/>
          </a:xfrm>
          <a:prstGeom prst="rect">
            <a:avLst/>
          </a:prstGeom>
          <a:noFill/>
          <a:ln>
            <a:noFill/>
          </a:ln>
        </p:spPr>
      </p:pic>
      <p:sp>
        <p:nvSpPr>
          <p:cNvPr id="107" name="Google Shape;107;p25"/>
          <p:cNvSpPr txBox="1"/>
          <p:nvPr/>
        </p:nvSpPr>
        <p:spPr>
          <a:xfrm>
            <a:off x="5667425" y="1384600"/>
            <a:ext cx="256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Rosaltha Sampson James</a:t>
            </a:r>
            <a:endParaRPr/>
          </a:p>
        </p:txBody>
      </p:sp>
      <p:pic>
        <p:nvPicPr>
          <p:cNvPr id="108" name="Google Shape;108;p25"/>
          <p:cNvPicPr preferRelativeResize="0"/>
          <p:nvPr/>
        </p:nvPicPr>
        <p:blipFill>
          <a:blip r:embed="rId6">
            <a:alphaModFix/>
          </a:blip>
          <a:stretch>
            <a:fillRect/>
          </a:stretch>
        </p:blipFill>
        <p:spPr>
          <a:xfrm>
            <a:off x="6892125" y="4171625"/>
            <a:ext cx="852100" cy="852100"/>
          </a:xfrm>
          <a:prstGeom prst="rect">
            <a:avLst/>
          </a:prstGeom>
          <a:noFill/>
          <a:ln>
            <a:noFill/>
          </a:ln>
        </p:spPr>
      </p:pic>
      <p:pic>
        <p:nvPicPr>
          <p:cNvPr id="109" name="Google Shape;109;p25"/>
          <p:cNvPicPr preferRelativeResize="0"/>
          <p:nvPr/>
        </p:nvPicPr>
        <p:blipFill>
          <a:blip r:embed="rId7">
            <a:alphaModFix/>
          </a:blip>
          <a:stretch>
            <a:fillRect/>
          </a:stretch>
        </p:blipFill>
        <p:spPr>
          <a:xfrm>
            <a:off x="7817776" y="4230775"/>
            <a:ext cx="1077267" cy="686750"/>
          </a:xfrm>
          <a:prstGeom prst="rect">
            <a:avLst/>
          </a:prstGeom>
          <a:noFill/>
          <a:ln>
            <a:noFill/>
          </a:ln>
        </p:spPr>
      </p:pic>
      <p:pic>
        <p:nvPicPr>
          <p:cNvPr id="110" name="Google Shape;110;p25"/>
          <p:cNvPicPr preferRelativeResize="0"/>
          <p:nvPr/>
        </p:nvPicPr>
        <p:blipFill>
          <a:blip r:embed="rId8">
            <a:alphaModFix/>
          </a:blip>
          <a:stretch>
            <a:fillRect/>
          </a:stretch>
        </p:blipFill>
        <p:spPr>
          <a:xfrm>
            <a:off x="4186800" y="1985302"/>
            <a:ext cx="686751" cy="6867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4"/>
          <p:cNvPicPr preferRelativeResize="0"/>
          <p:nvPr/>
        </p:nvPicPr>
        <p:blipFill>
          <a:blip r:embed="rId3">
            <a:alphaModFix/>
          </a:blip>
          <a:stretch>
            <a:fillRect/>
          </a:stretch>
        </p:blipFill>
        <p:spPr>
          <a:xfrm>
            <a:off x="152400" y="152400"/>
            <a:ext cx="5574017" cy="4838700"/>
          </a:xfrm>
          <a:prstGeom prst="rect">
            <a:avLst/>
          </a:prstGeom>
          <a:noFill/>
          <a:ln>
            <a:noFill/>
          </a:ln>
        </p:spPr>
      </p:pic>
      <p:sp>
        <p:nvSpPr>
          <p:cNvPr id="189" name="Google Shape;189;p34"/>
          <p:cNvSpPr txBox="1"/>
          <p:nvPr/>
        </p:nvSpPr>
        <p:spPr>
          <a:xfrm>
            <a:off x="5865000" y="4375500"/>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Forin et al. 2018. </a:t>
            </a:r>
            <a:r>
              <a:rPr lang="en"/>
              <a:t>www.frontiersin.org/articles/10.3389/fevo.2018.00129/full</a:t>
            </a:r>
            <a:endParaRPr/>
          </a:p>
        </p:txBody>
      </p:sp>
      <p:sp>
        <p:nvSpPr>
          <p:cNvPr id="190" name="Google Shape;190;p34"/>
          <p:cNvSpPr txBox="1"/>
          <p:nvPr/>
        </p:nvSpPr>
        <p:spPr>
          <a:xfrm>
            <a:off x="5865000" y="955650"/>
            <a:ext cx="3000000" cy="161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t>But not all labels are as easy to read</a:t>
            </a:r>
            <a:endParaRPr sz="3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5"/>
          <p:cNvPicPr preferRelativeResize="0"/>
          <p:nvPr/>
        </p:nvPicPr>
        <p:blipFill>
          <a:blip r:embed="rId3">
            <a:alphaModFix/>
          </a:blip>
          <a:stretch>
            <a:fillRect/>
          </a:stretch>
        </p:blipFill>
        <p:spPr>
          <a:xfrm>
            <a:off x="319088" y="152400"/>
            <a:ext cx="6258234" cy="4838700"/>
          </a:xfrm>
          <a:prstGeom prst="rect">
            <a:avLst/>
          </a:prstGeom>
          <a:noFill/>
          <a:ln>
            <a:noFill/>
          </a:ln>
        </p:spPr>
      </p:pic>
      <p:sp>
        <p:nvSpPr>
          <p:cNvPr id="196" name="Google Shape;196;p35"/>
          <p:cNvSpPr txBox="1"/>
          <p:nvPr/>
        </p:nvSpPr>
        <p:spPr>
          <a:xfrm>
            <a:off x="4434650" y="4495125"/>
            <a:ext cx="180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notesfromnature.org</a:t>
            </a:r>
            <a:endParaRPr/>
          </a:p>
        </p:txBody>
      </p:sp>
      <p:pic>
        <p:nvPicPr>
          <p:cNvPr id="197" name="Google Shape;197;p35"/>
          <p:cNvPicPr preferRelativeResize="0"/>
          <p:nvPr/>
        </p:nvPicPr>
        <p:blipFill>
          <a:blip r:embed="rId4">
            <a:alphaModFix/>
          </a:blip>
          <a:stretch>
            <a:fillRect/>
          </a:stretch>
        </p:blipFill>
        <p:spPr>
          <a:xfrm>
            <a:off x="6729709" y="952000"/>
            <a:ext cx="2261879" cy="2324337"/>
          </a:xfrm>
          <a:prstGeom prst="rect">
            <a:avLst/>
          </a:prstGeom>
          <a:noFill/>
          <a:ln>
            <a:noFill/>
          </a:ln>
        </p:spPr>
      </p:pic>
      <p:sp>
        <p:nvSpPr>
          <p:cNvPr id="198" name="Google Shape;198;p35"/>
          <p:cNvSpPr txBox="1"/>
          <p:nvPr/>
        </p:nvSpPr>
        <p:spPr>
          <a:xfrm>
            <a:off x="7254502" y="3372450"/>
            <a:ext cx="121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wedigbio.org</a:t>
            </a:r>
            <a:endParaRPr/>
          </a:p>
        </p:txBody>
      </p:sp>
      <p:cxnSp>
        <p:nvCxnSpPr>
          <p:cNvPr id="199" name="Google Shape;199;p35"/>
          <p:cNvCxnSpPr/>
          <p:nvPr/>
        </p:nvCxnSpPr>
        <p:spPr>
          <a:xfrm>
            <a:off x="6613075" y="626725"/>
            <a:ext cx="2400" cy="36273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6"/>
          <p:cNvPicPr preferRelativeResize="0"/>
          <p:nvPr/>
        </p:nvPicPr>
        <p:blipFill rotWithShape="1">
          <a:blip r:embed="rId3">
            <a:alphaModFix/>
          </a:blip>
          <a:srcRect b="0" l="65936" r="0" t="0"/>
          <a:stretch/>
        </p:blipFill>
        <p:spPr>
          <a:xfrm>
            <a:off x="3615275" y="336950"/>
            <a:ext cx="2379450" cy="4383975"/>
          </a:xfrm>
          <a:prstGeom prst="rect">
            <a:avLst/>
          </a:prstGeom>
          <a:noFill/>
          <a:ln>
            <a:noFill/>
          </a:ln>
        </p:spPr>
      </p:pic>
      <p:sp>
        <p:nvSpPr>
          <p:cNvPr id="205" name="Google Shape;205;p36"/>
          <p:cNvSpPr txBox="1"/>
          <p:nvPr/>
        </p:nvSpPr>
        <p:spPr>
          <a:xfrm>
            <a:off x="3921025" y="4441325"/>
            <a:ext cx="180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notesfromnature.org</a:t>
            </a:r>
            <a:endParaRPr/>
          </a:p>
        </p:txBody>
      </p:sp>
      <p:pic>
        <p:nvPicPr>
          <p:cNvPr id="206" name="Google Shape;206;p36"/>
          <p:cNvPicPr preferRelativeResize="0"/>
          <p:nvPr/>
        </p:nvPicPr>
        <p:blipFill>
          <a:blip r:embed="rId4">
            <a:alphaModFix/>
          </a:blip>
          <a:stretch>
            <a:fillRect/>
          </a:stretch>
        </p:blipFill>
        <p:spPr>
          <a:xfrm>
            <a:off x="6729709" y="952000"/>
            <a:ext cx="2261879" cy="2324337"/>
          </a:xfrm>
          <a:prstGeom prst="rect">
            <a:avLst/>
          </a:prstGeom>
          <a:noFill/>
          <a:ln>
            <a:noFill/>
          </a:ln>
        </p:spPr>
      </p:pic>
      <p:sp>
        <p:nvSpPr>
          <p:cNvPr id="207" name="Google Shape;207;p36"/>
          <p:cNvSpPr txBox="1"/>
          <p:nvPr/>
        </p:nvSpPr>
        <p:spPr>
          <a:xfrm>
            <a:off x="7254502" y="3372450"/>
            <a:ext cx="121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wedigbio.org</a:t>
            </a:r>
            <a:endParaRPr/>
          </a:p>
        </p:txBody>
      </p:sp>
      <p:pic>
        <p:nvPicPr>
          <p:cNvPr id="208" name="Google Shape;208;p36"/>
          <p:cNvPicPr preferRelativeResize="0"/>
          <p:nvPr/>
        </p:nvPicPr>
        <p:blipFill>
          <a:blip r:embed="rId5">
            <a:alphaModFix/>
          </a:blip>
          <a:stretch>
            <a:fillRect/>
          </a:stretch>
        </p:blipFill>
        <p:spPr>
          <a:xfrm>
            <a:off x="248675" y="216338"/>
            <a:ext cx="3125125" cy="46251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7"/>
          <p:cNvPicPr preferRelativeResize="0"/>
          <p:nvPr/>
        </p:nvPicPr>
        <p:blipFill>
          <a:blip r:embed="rId3">
            <a:alphaModFix/>
          </a:blip>
          <a:stretch>
            <a:fillRect/>
          </a:stretch>
        </p:blipFill>
        <p:spPr>
          <a:xfrm>
            <a:off x="152400" y="709200"/>
            <a:ext cx="2584256" cy="3824699"/>
          </a:xfrm>
          <a:prstGeom prst="rect">
            <a:avLst/>
          </a:prstGeom>
          <a:noFill/>
          <a:ln>
            <a:noFill/>
          </a:ln>
        </p:spPr>
      </p:pic>
      <p:pic>
        <p:nvPicPr>
          <p:cNvPr id="214" name="Google Shape;214;p37"/>
          <p:cNvPicPr preferRelativeResize="0"/>
          <p:nvPr/>
        </p:nvPicPr>
        <p:blipFill>
          <a:blip r:embed="rId4">
            <a:alphaModFix/>
          </a:blip>
          <a:stretch>
            <a:fillRect/>
          </a:stretch>
        </p:blipFill>
        <p:spPr>
          <a:xfrm>
            <a:off x="2889056" y="709200"/>
            <a:ext cx="6102544" cy="3730813"/>
          </a:xfrm>
          <a:prstGeom prst="rect">
            <a:avLst/>
          </a:prstGeom>
          <a:noFill/>
          <a:ln>
            <a:noFill/>
          </a:ln>
        </p:spPr>
      </p:pic>
      <p:sp>
        <p:nvSpPr>
          <p:cNvPr id="215" name="Google Shape;215;p37"/>
          <p:cNvSpPr/>
          <p:nvPr/>
        </p:nvSpPr>
        <p:spPr>
          <a:xfrm>
            <a:off x="2960175" y="3816900"/>
            <a:ext cx="5872200" cy="588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7"/>
          <p:cNvSpPr/>
          <p:nvPr/>
        </p:nvSpPr>
        <p:spPr>
          <a:xfrm>
            <a:off x="226000" y="3945000"/>
            <a:ext cx="812400" cy="588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8"/>
          <p:cNvPicPr preferRelativeResize="0"/>
          <p:nvPr/>
        </p:nvPicPr>
        <p:blipFill>
          <a:blip r:embed="rId3">
            <a:alphaModFix/>
          </a:blip>
          <a:stretch>
            <a:fillRect/>
          </a:stretch>
        </p:blipFill>
        <p:spPr>
          <a:xfrm>
            <a:off x="982500" y="1193375"/>
            <a:ext cx="2487875" cy="2487875"/>
          </a:xfrm>
          <a:prstGeom prst="rect">
            <a:avLst/>
          </a:prstGeom>
          <a:noFill/>
          <a:ln cap="flat" cmpd="sng" w="28575">
            <a:solidFill>
              <a:schemeClr val="accent1"/>
            </a:solidFill>
            <a:prstDash val="solid"/>
            <a:round/>
            <a:headEnd len="sm" w="sm" type="none"/>
            <a:tailEnd len="sm" w="sm" type="none"/>
          </a:ln>
        </p:spPr>
      </p:pic>
      <p:sp>
        <p:nvSpPr>
          <p:cNvPr id="223" name="Google Shape;223;p38"/>
          <p:cNvSpPr/>
          <p:nvPr/>
        </p:nvSpPr>
        <p:spPr>
          <a:xfrm>
            <a:off x="3658475" y="2399675"/>
            <a:ext cx="1875600" cy="40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38"/>
          <p:cNvPicPr preferRelativeResize="0"/>
          <p:nvPr/>
        </p:nvPicPr>
        <p:blipFill>
          <a:blip r:embed="rId4">
            <a:alphaModFix/>
          </a:blip>
          <a:stretch>
            <a:fillRect/>
          </a:stretch>
        </p:blipFill>
        <p:spPr>
          <a:xfrm>
            <a:off x="4186800" y="1756702"/>
            <a:ext cx="686751" cy="686751"/>
          </a:xfrm>
          <a:prstGeom prst="rect">
            <a:avLst/>
          </a:prstGeom>
          <a:noFill/>
          <a:ln>
            <a:noFill/>
          </a:ln>
        </p:spPr>
      </p:pic>
      <p:sp>
        <p:nvSpPr>
          <p:cNvPr id="225" name="Google Shape;225;p38"/>
          <p:cNvSpPr txBox="1"/>
          <p:nvPr/>
        </p:nvSpPr>
        <p:spPr>
          <a:xfrm>
            <a:off x="982500" y="1233050"/>
            <a:ext cx="248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“Mrs. O. C. James”</a:t>
            </a:r>
            <a:endParaRPr/>
          </a:p>
        </p:txBody>
      </p:sp>
      <p:sp>
        <p:nvSpPr>
          <p:cNvPr id="226" name="Google Shape;226;p38"/>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sp>
        <p:nvSpPr>
          <p:cNvPr id="227" name="Google Shape;227;p38"/>
          <p:cNvSpPr txBox="1"/>
          <p:nvPr/>
        </p:nvSpPr>
        <p:spPr>
          <a:xfrm>
            <a:off x="3647275" y="2915800"/>
            <a:ext cx="1875600" cy="8949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0"/>
              </a:spcBef>
              <a:spcAft>
                <a:spcPts val="0"/>
              </a:spcAft>
              <a:buNone/>
            </a:pPr>
            <a:r>
              <a:rPr b="1" lang="en" sz="1800">
                <a:solidFill>
                  <a:srgbClr val="1C1B20"/>
                </a:solidFill>
                <a:latin typeface="Helvetica Neue"/>
                <a:ea typeface="Helvetica Neue"/>
                <a:cs typeface="Helvetica Neue"/>
                <a:sym typeface="Helvetica Neue"/>
              </a:rPr>
              <a:t>DATA </a:t>
            </a:r>
            <a:endParaRPr b="1" sz="1800">
              <a:solidFill>
                <a:srgbClr val="1C1B20"/>
              </a:solidFill>
              <a:latin typeface="Helvetica Neue"/>
              <a:ea typeface="Helvetica Neue"/>
              <a:cs typeface="Helvetica Neue"/>
              <a:sym typeface="Helvetica Neue"/>
            </a:endParaRPr>
          </a:p>
          <a:p>
            <a:pPr indent="0" lvl="0" marL="0" rtl="0" algn="ctr">
              <a:lnSpc>
                <a:spcPct val="110000"/>
              </a:lnSpc>
              <a:spcBef>
                <a:spcPts val="1000"/>
              </a:spcBef>
              <a:spcAft>
                <a:spcPts val="1000"/>
              </a:spcAft>
              <a:buNone/>
            </a:pPr>
            <a:r>
              <a:rPr b="1" lang="en" sz="1800">
                <a:solidFill>
                  <a:srgbClr val="1C1B20"/>
                </a:solidFill>
                <a:latin typeface="Helvetica Neue"/>
                <a:ea typeface="Helvetica Neue"/>
                <a:cs typeface="Helvetica Neue"/>
                <a:sym typeface="Helvetica Neue"/>
              </a:rPr>
              <a:t>SLEUTHING</a:t>
            </a:r>
            <a:endParaRPr sz="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p:nvPr/>
        </p:nvSpPr>
        <p:spPr>
          <a:xfrm>
            <a:off x="5667500" y="1193375"/>
            <a:ext cx="2567700" cy="2526900"/>
          </a:xfrm>
          <a:prstGeom prst="rect">
            <a:avLst/>
          </a:prstGeom>
          <a:solidFill>
            <a:srgbClr val="E0DBDB">
              <a:alpha val="85710"/>
            </a:srgbClr>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p39"/>
          <p:cNvPicPr preferRelativeResize="0"/>
          <p:nvPr/>
        </p:nvPicPr>
        <p:blipFill>
          <a:blip r:embed="rId3">
            <a:alphaModFix/>
          </a:blip>
          <a:stretch>
            <a:fillRect/>
          </a:stretch>
        </p:blipFill>
        <p:spPr>
          <a:xfrm>
            <a:off x="982500" y="1193375"/>
            <a:ext cx="2487875" cy="2487875"/>
          </a:xfrm>
          <a:prstGeom prst="rect">
            <a:avLst/>
          </a:prstGeom>
          <a:noFill/>
          <a:ln cap="flat" cmpd="sng" w="28575">
            <a:solidFill>
              <a:schemeClr val="accent1"/>
            </a:solidFill>
            <a:prstDash val="solid"/>
            <a:round/>
            <a:headEnd len="sm" w="sm" type="none"/>
            <a:tailEnd len="sm" w="sm" type="none"/>
          </a:ln>
        </p:spPr>
      </p:pic>
      <p:sp>
        <p:nvSpPr>
          <p:cNvPr id="234" name="Google Shape;234;p39"/>
          <p:cNvSpPr/>
          <p:nvPr/>
        </p:nvSpPr>
        <p:spPr>
          <a:xfrm>
            <a:off x="3658475" y="2399675"/>
            <a:ext cx="1875600" cy="40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39"/>
          <p:cNvPicPr preferRelativeResize="0"/>
          <p:nvPr/>
        </p:nvPicPr>
        <p:blipFill>
          <a:blip r:embed="rId4">
            <a:alphaModFix amt="62000"/>
          </a:blip>
          <a:stretch>
            <a:fillRect/>
          </a:stretch>
        </p:blipFill>
        <p:spPr>
          <a:xfrm>
            <a:off x="5828015" y="1436488"/>
            <a:ext cx="2270778" cy="2177635"/>
          </a:xfrm>
          <a:prstGeom prst="rect">
            <a:avLst/>
          </a:prstGeom>
          <a:noFill/>
          <a:ln>
            <a:noFill/>
          </a:ln>
        </p:spPr>
      </p:pic>
      <p:sp>
        <p:nvSpPr>
          <p:cNvPr id="236" name="Google Shape;236;p39"/>
          <p:cNvSpPr txBox="1"/>
          <p:nvPr/>
        </p:nvSpPr>
        <p:spPr>
          <a:xfrm>
            <a:off x="5667425" y="1156000"/>
            <a:ext cx="256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Rosaltha Sampson James</a:t>
            </a:r>
            <a:endParaRPr/>
          </a:p>
        </p:txBody>
      </p:sp>
      <p:pic>
        <p:nvPicPr>
          <p:cNvPr id="237" name="Google Shape;237;p39"/>
          <p:cNvPicPr preferRelativeResize="0"/>
          <p:nvPr/>
        </p:nvPicPr>
        <p:blipFill>
          <a:blip r:embed="rId5">
            <a:alphaModFix/>
          </a:blip>
          <a:stretch>
            <a:fillRect/>
          </a:stretch>
        </p:blipFill>
        <p:spPr>
          <a:xfrm>
            <a:off x="4186800" y="1756702"/>
            <a:ext cx="686751" cy="686751"/>
          </a:xfrm>
          <a:prstGeom prst="rect">
            <a:avLst/>
          </a:prstGeom>
          <a:noFill/>
          <a:ln>
            <a:noFill/>
          </a:ln>
        </p:spPr>
      </p:pic>
      <p:sp>
        <p:nvSpPr>
          <p:cNvPr id="238" name="Google Shape;238;p39"/>
          <p:cNvSpPr txBox="1"/>
          <p:nvPr/>
        </p:nvSpPr>
        <p:spPr>
          <a:xfrm>
            <a:off x="982500" y="1233050"/>
            <a:ext cx="248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“Mrs. O. C. James”</a:t>
            </a:r>
            <a:endParaRPr/>
          </a:p>
        </p:txBody>
      </p:sp>
      <p:sp>
        <p:nvSpPr>
          <p:cNvPr id="239" name="Google Shape;239;p39"/>
          <p:cNvSpPr txBox="1"/>
          <p:nvPr>
            <p:ph type="title"/>
          </p:nvPr>
        </p:nvSpPr>
        <p:spPr>
          <a:xfrm>
            <a:off x="335975" y="4068250"/>
            <a:ext cx="8520600" cy="1014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Revealing The Hidden Figures Of Natural History Collections </a:t>
            </a:r>
            <a:r>
              <a:rPr lang="en"/>
              <a:t>- </a:t>
            </a:r>
            <a:r>
              <a:rPr i="1" lang="en"/>
              <a:t>A </a:t>
            </a:r>
            <a:r>
              <a:rPr i="1" lang="en"/>
              <a:t>recent</a:t>
            </a:r>
            <a:r>
              <a:rPr i="1" lang="en"/>
              <a:t> finding by Siobhan</a:t>
            </a:r>
            <a:endParaRPr i="1"/>
          </a:p>
          <a:p>
            <a:pPr indent="0" lvl="0" marL="0" rtl="0" algn="l">
              <a:spcBef>
                <a:spcPts val="0"/>
              </a:spcBef>
              <a:spcAft>
                <a:spcPts val="0"/>
              </a:spcAft>
              <a:buNone/>
            </a:pPr>
            <a:r>
              <a:t/>
            </a:r>
            <a:endParaRPr/>
          </a:p>
        </p:txBody>
      </p:sp>
      <p:sp>
        <p:nvSpPr>
          <p:cNvPr id="240" name="Google Shape;240;p39"/>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sp>
        <p:nvSpPr>
          <p:cNvPr id="241" name="Google Shape;241;p39"/>
          <p:cNvSpPr txBox="1"/>
          <p:nvPr/>
        </p:nvSpPr>
        <p:spPr>
          <a:xfrm>
            <a:off x="3647275" y="2915800"/>
            <a:ext cx="1875600" cy="8949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0"/>
              </a:spcBef>
              <a:spcAft>
                <a:spcPts val="0"/>
              </a:spcAft>
              <a:buNone/>
            </a:pPr>
            <a:r>
              <a:rPr b="1" lang="en" sz="1800">
                <a:solidFill>
                  <a:srgbClr val="1C1B20"/>
                </a:solidFill>
                <a:latin typeface="Helvetica Neue"/>
                <a:ea typeface="Helvetica Neue"/>
                <a:cs typeface="Helvetica Neue"/>
                <a:sym typeface="Helvetica Neue"/>
              </a:rPr>
              <a:t>DATA </a:t>
            </a:r>
            <a:endParaRPr b="1" sz="1800">
              <a:solidFill>
                <a:srgbClr val="1C1B20"/>
              </a:solidFill>
              <a:latin typeface="Helvetica Neue"/>
              <a:ea typeface="Helvetica Neue"/>
              <a:cs typeface="Helvetica Neue"/>
              <a:sym typeface="Helvetica Neue"/>
            </a:endParaRPr>
          </a:p>
          <a:p>
            <a:pPr indent="0" lvl="0" marL="0" rtl="0" algn="ctr">
              <a:lnSpc>
                <a:spcPct val="110000"/>
              </a:lnSpc>
              <a:spcBef>
                <a:spcPts val="1000"/>
              </a:spcBef>
              <a:spcAft>
                <a:spcPts val="1000"/>
              </a:spcAft>
              <a:buNone/>
            </a:pPr>
            <a:r>
              <a:rPr b="1" lang="en" sz="1800">
                <a:solidFill>
                  <a:srgbClr val="1C1B20"/>
                </a:solidFill>
                <a:latin typeface="Helvetica Neue"/>
                <a:ea typeface="Helvetica Neue"/>
                <a:cs typeface="Helvetica Neue"/>
                <a:sym typeface="Helvetica Neue"/>
              </a:rPr>
              <a:t>SLEUTHING</a:t>
            </a:r>
            <a:endParaRPr sz="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0"/>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a:t>
            </a:r>
            <a:r>
              <a:rPr lang="en"/>
              <a:t>COLLECTORS?</a:t>
            </a:r>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pic>
        <p:nvPicPr>
          <p:cNvPr id="252" name="Google Shape;252;p41"/>
          <p:cNvPicPr preferRelativeResize="0"/>
          <p:nvPr/>
        </p:nvPicPr>
        <p:blipFill>
          <a:blip r:embed="rId3">
            <a:alphaModFix/>
          </a:blip>
          <a:stretch>
            <a:fillRect/>
          </a:stretch>
        </p:blipFill>
        <p:spPr>
          <a:xfrm>
            <a:off x="389550" y="896825"/>
            <a:ext cx="3150924" cy="3150924"/>
          </a:xfrm>
          <a:prstGeom prst="rect">
            <a:avLst/>
          </a:prstGeom>
          <a:noFill/>
          <a:ln>
            <a:noFill/>
          </a:ln>
        </p:spPr>
      </p:pic>
      <p:sp>
        <p:nvSpPr>
          <p:cNvPr id="253" name="Google Shape;253;p41"/>
          <p:cNvSpPr txBox="1"/>
          <p:nvPr/>
        </p:nvSpPr>
        <p:spPr>
          <a:xfrm>
            <a:off x="389550" y="4047750"/>
            <a:ext cx="3150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Charles Darwin</a:t>
            </a:r>
            <a:endParaRPr/>
          </a:p>
        </p:txBody>
      </p:sp>
      <p:pic>
        <p:nvPicPr>
          <p:cNvPr id="254" name="Google Shape;254;p41"/>
          <p:cNvPicPr preferRelativeResize="0"/>
          <p:nvPr/>
        </p:nvPicPr>
        <p:blipFill>
          <a:blip r:embed="rId4">
            <a:alphaModFix/>
          </a:blip>
          <a:stretch>
            <a:fillRect/>
          </a:stretch>
        </p:blipFill>
        <p:spPr>
          <a:xfrm rot="5400000">
            <a:off x="2954237" y="1625750"/>
            <a:ext cx="2930725" cy="1693050"/>
          </a:xfrm>
          <a:prstGeom prst="rect">
            <a:avLst/>
          </a:prstGeom>
          <a:noFill/>
          <a:ln>
            <a:noFill/>
          </a:ln>
        </p:spPr>
      </p:pic>
      <p:sp>
        <p:nvSpPr>
          <p:cNvPr id="255" name="Google Shape;255;p41"/>
          <p:cNvSpPr txBox="1"/>
          <p:nvPr/>
        </p:nvSpPr>
        <p:spPr>
          <a:xfrm>
            <a:off x="0" y="4818000"/>
            <a:ext cx="9144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Das, S., &amp; Lowe, M. (2018). Nature read in black and white: Decolonial approaches to interpreting natural history collections. Journal of Natural Science Collections, 6, 4-14.</a:t>
            </a:r>
            <a:endParaRPr sz="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2"/>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pic>
        <p:nvPicPr>
          <p:cNvPr id="261" name="Google Shape;261;p42"/>
          <p:cNvPicPr preferRelativeResize="0"/>
          <p:nvPr/>
        </p:nvPicPr>
        <p:blipFill>
          <a:blip r:embed="rId3">
            <a:alphaModFix/>
          </a:blip>
          <a:stretch>
            <a:fillRect/>
          </a:stretch>
        </p:blipFill>
        <p:spPr>
          <a:xfrm>
            <a:off x="389550" y="896825"/>
            <a:ext cx="3150924" cy="3150924"/>
          </a:xfrm>
          <a:prstGeom prst="rect">
            <a:avLst/>
          </a:prstGeom>
          <a:noFill/>
          <a:ln>
            <a:noFill/>
          </a:ln>
        </p:spPr>
      </p:pic>
      <p:sp>
        <p:nvSpPr>
          <p:cNvPr id="262" name="Google Shape;262;p42"/>
          <p:cNvSpPr txBox="1"/>
          <p:nvPr/>
        </p:nvSpPr>
        <p:spPr>
          <a:xfrm>
            <a:off x="389550" y="4047750"/>
            <a:ext cx="3150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Charles Darwin</a:t>
            </a:r>
            <a:endParaRPr/>
          </a:p>
        </p:txBody>
      </p:sp>
      <p:pic>
        <p:nvPicPr>
          <p:cNvPr id="263" name="Google Shape;263;p42"/>
          <p:cNvPicPr preferRelativeResize="0"/>
          <p:nvPr/>
        </p:nvPicPr>
        <p:blipFill>
          <a:blip r:embed="rId4">
            <a:alphaModFix/>
          </a:blip>
          <a:stretch>
            <a:fillRect/>
          </a:stretch>
        </p:blipFill>
        <p:spPr>
          <a:xfrm rot="5400000">
            <a:off x="2954237" y="1625750"/>
            <a:ext cx="2930725" cy="1693050"/>
          </a:xfrm>
          <a:prstGeom prst="rect">
            <a:avLst/>
          </a:prstGeom>
          <a:noFill/>
          <a:ln>
            <a:noFill/>
          </a:ln>
        </p:spPr>
      </p:pic>
      <p:pic>
        <p:nvPicPr>
          <p:cNvPr id="264" name="Google Shape;264;p42"/>
          <p:cNvPicPr preferRelativeResize="0"/>
          <p:nvPr/>
        </p:nvPicPr>
        <p:blipFill>
          <a:blip r:embed="rId5">
            <a:alphaModFix/>
          </a:blip>
          <a:stretch>
            <a:fillRect/>
          </a:stretch>
        </p:blipFill>
        <p:spPr>
          <a:xfrm>
            <a:off x="5342325" y="1015325"/>
            <a:ext cx="3603000" cy="3210561"/>
          </a:xfrm>
          <a:prstGeom prst="rect">
            <a:avLst/>
          </a:prstGeom>
          <a:noFill/>
          <a:ln>
            <a:noFill/>
          </a:ln>
        </p:spPr>
      </p:pic>
      <p:sp>
        <p:nvSpPr>
          <p:cNvPr id="265" name="Google Shape;265;p42"/>
          <p:cNvSpPr txBox="1"/>
          <p:nvPr/>
        </p:nvSpPr>
        <p:spPr>
          <a:xfrm>
            <a:off x="0" y="4818000"/>
            <a:ext cx="9144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Das, S., &amp; Lowe, M. (2018). Nature read in black and white: Decolonial approaches to interpreting natural history collections. Journal of Natural Science Collections, 6, 4-14.</a:t>
            </a:r>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3"/>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pic>
        <p:nvPicPr>
          <p:cNvPr id="271" name="Google Shape;271;p43"/>
          <p:cNvPicPr preferRelativeResize="0"/>
          <p:nvPr/>
        </p:nvPicPr>
        <p:blipFill>
          <a:blip r:embed="rId3">
            <a:alphaModFix/>
          </a:blip>
          <a:stretch>
            <a:fillRect/>
          </a:stretch>
        </p:blipFill>
        <p:spPr>
          <a:xfrm>
            <a:off x="622050" y="607750"/>
            <a:ext cx="2678551" cy="3535250"/>
          </a:xfrm>
          <a:prstGeom prst="rect">
            <a:avLst/>
          </a:prstGeom>
          <a:noFill/>
          <a:ln>
            <a:noFill/>
          </a:ln>
        </p:spPr>
      </p:pic>
      <p:sp>
        <p:nvSpPr>
          <p:cNvPr id="272" name="Google Shape;272;p43"/>
          <p:cNvSpPr txBox="1"/>
          <p:nvPr/>
        </p:nvSpPr>
        <p:spPr>
          <a:xfrm>
            <a:off x="0" y="4848900"/>
            <a:ext cx="9144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https://natsca.blog/2020/07/16/collecting-with-lao-chao-zhao-chengzhang-decolonising-the-collecting-trips-of-george-forrest/</a:t>
            </a:r>
            <a:endParaRPr sz="800"/>
          </a:p>
        </p:txBody>
      </p:sp>
      <p:sp>
        <p:nvSpPr>
          <p:cNvPr id="273" name="Google Shape;273;p43"/>
          <p:cNvSpPr txBox="1"/>
          <p:nvPr/>
        </p:nvSpPr>
        <p:spPr>
          <a:xfrm>
            <a:off x="621975" y="4181550"/>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George Forrest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6"/>
          <p:cNvPicPr preferRelativeResize="0"/>
          <p:nvPr/>
        </p:nvPicPr>
        <p:blipFill rotWithShape="1">
          <a:blip r:embed="rId3">
            <a:alphaModFix/>
          </a:blip>
          <a:srcRect b="15057" l="23808" r="24027" t="15391"/>
          <a:stretch/>
        </p:blipFill>
        <p:spPr>
          <a:xfrm>
            <a:off x="3260850" y="1308375"/>
            <a:ext cx="2622300" cy="2622300"/>
          </a:xfrm>
          <a:prstGeom prst="ellipse">
            <a:avLst/>
          </a:prstGeom>
          <a:noFill/>
          <a:ln>
            <a:noFill/>
          </a:ln>
        </p:spPr>
      </p:pic>
      <p:sp>
        <p:nvSpPr>
          <p:cNvPr id="116" name="Google Shape;116;p26"/>
          <p:cNvSpPr txBox="1"/>
          <p:nvPr>
            <p:ph type="title"/>
          </p:nvPr>
        </p:nvSpPr>
        <p:spPr>
          <a:xfrm>
            <a:off x="-25" y="609600"/>
            <a:ext cx="9144000" cy="351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Helvetica Neue"/>
                <a:ea typeface="Helvetica Neue"/>
                <a:cs typeface="Helvetica Neue"/>
                <a:sym typeface="Helvetica Neue"/>
              </a:rPr>
              <a:t>BIODIVERSITY</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rPr lang="en">
                <a:latin typeface="Helvetica Neue"/>
                <a:ea typeface="Helvetica Neue"/>
                <a:cs typeface="Helvetica Neue"/>
                <a:sym typeface="Helvetica Neue"/>
              </a:rPr>
              <a:t>The variety of life in the world or in a particular habitat or ecosystem</a:t>
            </a:r>
            <a:endParaRPr>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4"/>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pic>
        <p:nvPicPr>
          <p:cNvPr id="279" name="Google Shape;279;p44"/>
          <p:cNvPicPr preferRelativeResize="0"/>
          <p:nvPr/>
        </p:nvPicPr>
        <p:blipFill>
          <a:blip r:embed="rId3">
            <a:alphaModFix/>
          </a:blip>
          <a:stretch>
            <a:fillRect/>
          </a:stretch>
        </p:blipFill>
        <p:spPr>
          <a:xfrm>
            <a:off x="622050" y="607750"/>
            <a:ext cx="2678551" cy="3535250"/>
          </a:xfrm>
          <a:prstGeom prst="rect">
            <a:avLst/>
          </a:prstGeom>
          <a:noFill/>
          <a:ln>
            <a:noFill/>
          </a:ln>
        </p:spPr>
      </p:pic>
      <p:pic>
        <p:nvPicPr>
          <p:cNvPr id="280" name="Google Shape;280;p44"/>
          <p:cNvPicPr preferRelativeResize="0"/>
          <p:nvPr/>
        </p:nvPicPr>
        <p:blipFill>
          <a:blip r:embed="rId4">
            <a:alphaModFix/>
          </a:blip>
          <a:stretch>
            <a:fillRect/>
          </a:stretch>
        </p:blipFill>
        <p:spPr>
          <a:xfrm>
            <a:off x="3670275" y="607750"/>
            <a:ext cx="4766449" cy="3535248"/>
          </a:xfrm>
          <a:prstGeom prst="rect">
            <a:avLst/>
          </a:prstGeom>
          <a:noFill/>
          <a:ln>
            <a:noFill/>
          </a:ln>
        </p:spPr>
      </p:pic>
      <p:sp>
        <p:nvSpPr>
          <p:cNvPr id="281" name="Google Shape;281;p44"/>
          <p:cNvSpPr txBox="1"/>
          <p:nvPr/>
        </p:nvSpPr>
        <p:spPr>
          <a:xfrm>
            <a:off x="0" y="4848900"/>
            <a:ext cx="9144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https://natsca.blog/2020/07/16/collecting-with-lao-chao-zhao-chengzhang-decolonising-the-collecting-trips-of-george-forrest/</a:t>
            </a:r>
            <a:endParaRPr sz="800"/>
          </a:p>
        </p:txBody>
      </p:sp>
      <p:sp>
        <p:nvSpPr>
          <p:cNvPr id="282" name="Google Shape;282;p44"/>
          <p:cNvSpPr txBox="1"/>
          <p:nvPr/>
        </p:nvSpPr>
        <p:spPr>
          <a:xfrm>
            <a:off x="3670275" y="4158600"/>
            <a:ext cx="4834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Forrest’s team of local Naxi people, included women. In his letters he describe their toughness and practicality for the task of collecting.</a:t>
            </a:r>
            <a:endParaRPr sz="1100"/>
          </a:p>
        </p:txBody>
      </p:sp>
      <p:sp>
        <p:nvSpPr>
          <p:cNvPr id="283" name="Google Shape;283;p44"/>
          <p:cNvSpPr txBox="1"/>
          <p:nvPr/>
        </p:nvSpPr>
        <p:spPr>
          <a:xfrm>
            <a:off x="621975" y="4181550"/>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George Forrest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5"/>
          <p:cNvPicPr preferRelativeResize="0"/>
          <p:nvPr/>
        </p:nvPicPr>
        <p:blipFill>
          <a:blip r:embed="rId3">
            <a:alphaModFix/>
          </a:blip>
          <a:stretch>
            <a:fillRect/>
          </a:stretch>
        </p:blipFill>
        <p:spPr>
          <a:xfrm>
            <a:off x="152400" y="789125"/>
            <a:ext cx="8839197" cy="3680894"/>
          </a:xfrm>
          <a:prstGeom prst="rect">
            <a:avLst/>
          </a:prstGeom>
          <a:noFill/>
          <a:ln>
            <a:noFill/>
          </a:ln>
        </p:spPr>
      </p:pic>
      <p:sp>
        <p:nvSpPr>
          <p:cNvPr id="289" name="Google Shape;289;p45"/>
          <p:cNvSpPr txBox="1"/>
          <p:nvPr/>
        </p:nvSpPr>
        <p:spPr>
          <a:xfrm>
            <a:off x="4890000" y="4835925"/>
            <a:ext cx="4152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http://www.nebraskastudies.org/assets/images/lewisandclark_600.original.original.jpg</a:t>
            </a:r>
            <a:endParaRPr sz="800"/>
          </a:p>
        </p:txBody>
      </p:sp>
      <p:sp>
        <p:nvSpPr>
          <p:cNvPr id="290" name="Google Shape;290;p45"/>
          <p:cNvSpPr/>
          <p:nvPr/>
        </p:nvSpPr>
        <p:spPr>
          <a:xfrm>
            <a:off x="122650" y="714750"/>
            <a:ext cx="3066600" cy="394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5"/>
          <p:cNvSpPr/>
          <p:nvPr/>
        </p:nvSpPr>
        <p:spPr>
          <a:xfrm>
            <a:off x="5050575" y="714750"/>
            <a:ext cx="4034400" cy="382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5"/>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sp>
        <p:nvSpPr>
          <p:cNvPr id="293" name="Google Shape;293;p45"/>
          <p:cNvSpPr txBox="1"/>
          <p:nvPr/>
        </p:nvSpPr>
        <p:spPr>
          <a:xfrm>
            <a:off x="2780775" y="4470025"/>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Lewis and Clark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6"/>
          <p:cNvPicPr preferRelativeResize="0"/>
          <p:nvPr/>
        </p:nvPicPr>
        <p:blipFill>
          <a:blip r:embed="rId3">
            <a:alphaModFix/>
          </a:blip>
          <a:stretch>
            <a:fillRect/>
          </a:stretch>
        </p:blipFill>
        <p:spPr>
          <a:xfrm>
            <a:off x="152400" y="789125"/>
            <a:ext cx="8839197" cy="3680894"/>
          </a:xfrm>
          <a:prstGeom prst="rect">
            <a:avLst/>
          </a:prstGeom>
          <a:noFill/>
          <a:ln>
            <a:noFill/>
          </a:ln>
        </p:spPr>
      </p:pic>
      <p:sp>
        <p:nvSpPr>
          <p:cNvPr id="299" name="Google Shape;299;p46"/>
          <p:cNvSpPr txBox="1"/>
          <p:nvPr/>
        </p:nvSpPr>
        <p:spPr>
          <a:xfrm>
            <a:off x="4890000" y="4835925"/>
            <a:ext cx="4152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http://www.nebraskastudies.org/assets/images/lewisandclark_600.original.original.jpg</a:t>
            </a:r>
            <a:endParaRPr sz="800"/>
          </a:p>
        </p:txBody>
      </p:sp>
      <p:sp>
        <p:nvSpPr>
          <p:cNvPr id="300" name="Google Shape;300;p46"/>
          <p:cNvSpPr/>
          <p:nvPr/>
        </p:nvSpPr>
        <p:spPr>
          <a:xfrm>
            <a:off x="5050575" y="714750"/>
            <a:ext cx="4034400" cy="382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6"/>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sp>
        <p:nvSpPr>
          <p:cNvPr id="302" name="Google Shape;302;p46"/>
          <p:cNvSpPr txBox="1"/>
          <p:nvPr/>
        </p:nvSpPr>
        <p:spPr>
          <a:xfrm>
            <a:off x="2780775" y="4470025"/>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Lewis and Clark</a:t>
            </a:r>
            <a:endParaRPr/>
          </a:p>
        </p:txBody>
      </p:sp>
      <p:sp>
        <p:nvSpPr>
          <p:cNvPr id="303" name="Google Shape;303;p46"/>
          <p:cNvSpPr txBox="1"/>
          <p:nvPr/>
        </p:nvSpPr>
        <p:spPr>
          <a:xfrm>
            <a:off x="421950" y="4470025"/>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York</a:t>
            </a:r>
            <a:endParaRPr b="1">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7"/>
          <p:cNvPicPr preferRelativeResize="0"/>
          <p:nvPr/>
        </p:nvPicPr>
        <p:blipFill>
          <a:blip r:embed="rId3">
            <a:alphaModFix/>
          </a:blip>
          <a:stretch>
            <a:fillRect/>
          </a:stretch>
        </p:blipFill>
        <p:spPr>
          <a:xfrm>
            <a:off x="152400" y="789125"/>
            <a:ext cx="8839197" cy="3680894"/>
          </a:xfrm>
          <a:prstGeom prst="rect">
            <a:avLst/>
          </a:prstGeom>
          <a:noFill/>
          <a:ln>
            <a:noFill/>
          </a:ln>
        </p:spPr>
      </p:pic>
      <p:sp>
        <p:nvSpPr>
          <p:cNvPr id="309" name="Google Shape;309;p47"/>
          <p:cNvSpPr txBox="1"/>
          <p:nvPr/>
        </p:nvSpPr>
        <p:spPr>
          <a:xfrm>
            <a:off x="4890000" y="4835925"/>
            <a:ext cx="4152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http://www.nebraskastudies.org/assets/images/lewisandclark_600.original.original.jpg</a:t>
            </a:r>
            <a:endParaRPr sz="800"/>
          </a:p>
        </p:txBody>
      </p:sp>
      <p:sp>
        <p:nvSpPr>
          <p:cNvPr id="310" name="Google Shape;310;p4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sp>
        <p:nvSpPr>
          <p:cNvPr id="311" name="Google Shape;311;p47"/>
          <p:cNvSpPr txBox="1"/>
          <p:nvPr/>
        </p:nvSpPr>
        <p:spPr>
          <a:xfrm>
            <a:off x="2780775" y="4470025"/>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Lewis and Clark</a:t>
            </a:r>
            <a:endParaRPr/>
          </a:p>
        </p:txBody>
      </p:sp>
      <p:sp>
        <p:nvSpPr>
          <p:cNvPr id="312" name="Google Shape;312;p47"/>
          <p:cNvSpPr txBox="1"/>
          <p:nvPr/>
        </p:nvSpPr>
        <p:spPr>
          <a:xfrm>
            <a:off x="421950" y="4470025"/>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York</a:t>
            </a:r>
            <a:endParaRPr b="1">
              <a:solidFill>
                <a:schemeClr val="dk1"/>
              </a:solidFill>
            </a:endParaRPr>
          </a:p>
        </p:txBody>
      </p:sp>
      <p:sp>
        <p:nvSpPr>
          <p:cNvPr id="313" name="Google Shape;313;p47"/>
          <p:cNvSpPr txBox="1"/>
          <p:nvPr/>
        </p:nvSpPr>
        <p:spPr>
          <a:xfrm>
            <a:off x="5297750" y="4470025"/>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S</a:t>
            </a:r>
            <a:r>
              <a:rPr b="1" lang="en"/>
              <a:t>acagawea</a:t>
            </a:r>
            <a:r>
              <a:rPr b="1" lang="en"/>
              <a:t> </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48"/>
          <p:cNvPicPr preferRelativeResize="0"/>
          <p:nvPr/>
        </p:nvPicPr>
        <p:blipFill>
          <a:blip r:embed="rId3">
            <a:alphaModFix amt="6000"/>
          </a:blip>
          <a:stretch>
            <a:fillRect/>
          </a:stretch>
        </p:blipFill>
        <p:spPr>
          <a:xfrm>
            <a:off x="5411400" y="1756000"/>
            <a:ext cx="3311301" cy="3311301"/>
          </a:xfrm>
          <a:prstGeom prst="rect">
            <a:avLst/>
          </a:prstGeom>
          <a:noFill/>
          <a:ln>
            <a:noFill/>
          </a:ln>
        </p:spPr>
      </p:pic>
      <p:pic>
        <p:nvPicPr>
          <p:cNvPr id="319" name="Google Shape;319;p48"/>
          <p:cNvPicPr preferRelativeResize="0"/>
          <p:nvPr/>
        </p:nvPicPr>
        <p:blipFill>
          <a:blip r:embed="rId3">
            <a:alphaModFix amt="6000"/>
          </a:blip>
          <a:stretch>
            <a:fillRect/>
          </a:stretch>
        </p:blipFill>
        <p:spPr>
          <a:xfrm>
            <a:off x="2062362" y="1756000"/>
            <a:ext cx="3311301" cy="3311301"/>
          </a:xfrm>
          <a:prstGeom prst="rect">
            <a:avLst/>
          </a:prstGeom>
          <a:noFill/>
          <a:ln>
            <a:noFill/>
          </a:ln>
        </p:spPr>
      </p:pic>
      <p:pic>
        <p:nvPicPr>
          <p:cNvPr id="320" name="Google Shape;320;p48"/>
          <p:cNvPicPr preferRelativeResize="0"/>
          <p:nvPr/>
        </p:nvPicPr>
        <p:blipFill rotWithShape="1">
          <a:blip r:embed="rId3">
            <a:alphaModFix amt="6000"/>
          </a:blip>
          <a:srcRect b="0" l="0" r="49477" t="0"/>
          <a:stretch/>
        </p:blipFill>
        <p:spPr>
          <a:xfrm>
            <a:off x="389425" y="1756000"/>
            <a:ext cx="1672949" cy="3311299"/>
          </a:xfrm>
          <a:prstGeom prst="rect">
            <a:avLst/>
          </a:prstGeom>
          <a:noFill/>
          <a:ln>
            <a:noFill/>
          </a:ln>
        </p:spPr>
      </p:pic>
      <p:pic>
        <p:nvPicPr>
          <p:cNvPr id="321" name="Google Shape;321;p48"/>
          <p:cNvPicPr preferRelativeResize="0"/>
          <p:nvPr/>
        </p:nvPicPr>
        <p:blipFill rotWithShape="1">
          <a:blip r:embed="rId3">
            <a:alphaModFix amt="6000"/>
          </a:blip>
          <a:srcRect b="51009" l="0" r="0" t="0"/>
          <a:stretch/>
        </p:blipFill>
        <p:spPr>
          <a:xfrm>
            <a:off x="5411400" y="76200"/>
            <a:ext cx="3311299" cy="1622250"/>
          </a:xfrm>
          <a:prstGeom prst="rect">
            <a:avLst/>
          </a:prstGeom>
          <a:noFill/>
          <a:ln>
            <a:noFill/>
          </a:ln>
        </p:spPr>
      </p:pic>
      <p:pic>
        <p:nvPicPr>
          <p:cNvPr id="322" name="Google Shape;322;p48"/>
          <p:cNvPicPr preferRelativeResize="0"/>
          <p:nvPr/>
        </p:nvPicPr>
        <p:blipFill rotWithShape="1">
          <a:blip r:embed="rId3">
            <a:alphaModFix amt="6000"/>
          </a:blip>
          <a:srcRect b="51009" l="0" r="0" t="0"/>
          <a:stretch/>
        </p:blipFill>
        <p:spPr>
          <a:xfrm>
            <a:off x="2062362" y="76200"/>
            <a:ext cx="3311299" cy="1622250"/>
          </a:xfrm>
          <a:prstGeom prst="rect">
            <a:avLst/>
          </a:prstGeom>
          <a:noFill/>
          <a:ln>
            <a:noFill/>
          </a:ln>
        </p:spPr>
      </p:pic>
      <p:pic>
        <p:nvPicPr>
          <p:cNvPr id="323" name="Google Shape;323;p48"/>
          <p:cNvPicPr preferRelativeResize="0"/>
          <p:nvPr/>
        </p:nvPicPr>
        <p:blipFill rotWithShape="1">
          <a:blip r:embed="rId3">
            <a:alphaModFix amt="6000"/>
          </a:blip>
          <a:srcRect b="49269" l="0" r="49477" t="0"/>
          <a:stretch/>
        </p:blipFill>
        <p:spPr>
          <a:xfrm>
            <a:off x="389425" y="76200"/>
            <a:ext cx="1672949" cy="1679799"/>
          </a:xfrm>
          <a:prstGeom prst="rect">
            <a:avLst/>
          </a:prstGeom>
          <a:noFill/>
          <a:ln>
            <a:noFill/>
          </a:ln>
        </p:spPr>
      </p:pic>
      <p:sp>
        <p:nvSpPr>
          <p:cNvPr id="324" name="Google Shape;324;p48"/>
          <p:cNvSpPr txBox="1"/>
          <p:nvPr>
            <p:ph type="title"/>
          </p:nvPr>
        </p:nvSpPr>
        <p:spPr>
          <a:xfrm>
            <a:off x="199275" y="11833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i="1" lang="en"/>
              <a:t>these are just the names we know</a:t>
            </a:r>
            <a:endParaRPr b="1" i="1"/>
          </a:p>
        </p:txBody>
      </p:sp>
      <p:sp>
        <p:nvSpPr>
          <p:cNvPr id="325" name="Google Shape;325;p48"/>
          <p:cNvSpPr txBox="1"/>
          <p:nvPr>
            <p:ph type="title"/>
          </p:nvPr>
        </p:nvSpPr>
        <p:spPr>
          <a:xfrm>
            <a:off x="311700" y="228600"/>
            <a:ext cx="8520600" cy="1014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REVEALING THE HIDDEN FIGURES OF NATURAL HISTORY COLLECTIONS</a:t>
            </a:r>
            <a:endParaRPr b="1"/>
          </a:p>
          <a:p>
            <a:pPr indent="0" lvl="0" marL="0" rtl="0" algn="l">
              <a:spcBef>
                <a:spcPts val="0"/>
              </a:spcBef>
              <a:spcAft>
                <a:spcPts val="0"/>
              </a:spcAft>
              <a:buNone/>
            </a:pPr>
            <a:r>
              <a:t/>
            </a:r>
            <a:endParaRPr b="1"/>
          </a:p>
        </p:txBody>
      </p:sp>
      <p:sp>
        <p:nvSpPr>
          <p:cNvPr id="326" name="Google Shape;326;p48"/>
          <p:cNvSpPr txBox="1"/>
          <p:nvPr>
            <p:ph idx="1" type="body"/>
          </p:nvPr>
        </p:nvSpPr>
        <p:spPr>
          <a:xfrm>
            <a:off x="235500" y="1837400"/>
            <a:ext cx="8440200" cy="1893300"/>
          </a:xfrm>
          <a:prstGeom prst="rect">
            <a:avLst/>
          </a:prstGeom>
        </p:spPr>
        <p:txBody>
          <a:bodyPr anchorCtr="0" anchor="ctr" bIns="91425" lIns="91425" spcFirstLastPara="1" rIns="91425" wrap="square" tIns="91425">
            <a:normAutofit lnSpcReduction="20000"/>
          </a:bodyPr>
          <a:lstStyle/>
          <a:p>
            <a:pPr indent="-368300" lvl="0" marL="457200" rtl="0" algn="l">
              <a:spcBef>
                <a:spcPts val="0"/>
              </a:spcBef>
              <a:spcAft>
                <a:spcPts val="0"/>
              </a:spcAft>
              <a:buClr>
                <a:schemeClr val="dk1"/>
              </a:buClr>
              <a:buSzPts val="2200"/>
              <a:buChar char="●"/>
            </a:pPr>
            <a:r>
              <a:rPr lang="en" sz="2200">
                <a:solidFill>
                  <a:schemeClr val="dk1"/>
                </a:solidFill>
              </a:rPr>
              <a:t>The documentation itself is incomplete.</a:t>
            </a:r>
            <a:endParaRPr sz="2200">
              <a:solidFill>
                <a:schemeClr val="dk1"/>
              </a:solidFill>
            </a:endParaRPr>
          </a:p>
          <a:p>
            <a:pPr indent="0" lvl="0" marL="457200" rtl="0" algn="l">
              <a:spcBef>
                <a:spcPts val="1200"/>
              </a:spcBef>
              <a:spcAft>
                <a:spcPts val="0"/>
              </a:spcAft>
              <a:buNone/>
            </a:pPr>
            <a:r>
              <a:t/>
            </a:r>
            <a:endParaRPr sz="1400">
              <a:solidFill>
                <a:schemeClr val="dk1"/>
              </a:solidFill>
            </a:endParaRPr>
          </a:p>
          <a:p>
            <a:pPr indent="-368300" lvl="0" marL="457200" rtl="0" algn="l">
              <a:spcBef>
                <a:spcPts val="1200"/>
              </a:spcBef>
              <a:spcAft>
                <a:spcPts val="0"/>
              </a:spcAft>
              <a:buClr>
                <a:schemeClr val="dk1"/>
              </a:buClr>
              <a:buSzPts val="2200"/>
              <a:buChar char="●"/>
            </a:pPr>
            <a:r>
              <a:rPr lang="en" sz="2200">
                <a:solidFill>
                  <a:schemeClr val="dk1"/>
                </a:solidFill>
              </a:rPr>
              <a:t>There are some names we will never know.</a:t>
            </a:r>
            <a:endParaRPr sz="2200">
              <a:solidFill>
                <a:schemeClr val="dk1"/>
              </a:solidFill>
            </a:endParaRPr>
          </a:p>
          <a:p>
            <a:pPr indent="0" lvl="0" marL="0" rtl="0" algn="l">
              <a:spcBef>
                <a:spcPts val="1200"/>
              </a:spcBef>
              <a:spcAft>
                <a:spcPts val="1200"/>
              </a:spcAft>
              <a:buNone/>
            </a:pPr>
            <a:r>
              <a:t/>
            </a:r>
            <a:endParaRPr b="1" sz="22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9"/>
          <p:cNvPicPr preferRelativeResize="0"/>
          <p:nvPr/>
        </p:nvPicPr>
        <p:blipFill>
          <a:blip r:embed="rId3">
            <a:alphaModFix amt="6000"/>
          </a:blip>
          <a:stretch>
            <a:fillRect/>
          </a:stretch>
        </p:blipFill>
        <p:spPr>
          <a:xfrm>
            <a:off x="5411400" y="1756000"/>
            <a:ext cx="3311301" cy="3311301"/>
          </a:xfrm>
          <a:prstGeom prst="rect">
            <a:avLst/>
          </a:prstGeom>
          <a:noFill/>
          <a:ln>
            <a:noFill/>
          </a:ln>
        </p:spPr>
      </p:pic>
      <p:pic>
        <p:nvPicPr>
          <p:cNvPr id="332" name="Google Shape;332;p49"/>
          <p:cNvPicPr preferRelativeResize="0"/>
          <p:nvPr/>
        </p:nvPicPr>
        <p:blipFill>
          <a:blip r:embed="rId3">
            <a:alphaModFix amt="6000"/>
          </a:blip>
          <a:stretch>
            <a:fillRect/>
          </a:stretch>
        </p:blipFill>
        <p:spPr>
          <a:xfrm>
            <a:off x="2062362" y="1756000"/>
            <a:ext cx="3311301" cy="3311301"/>
          </a:xfrm>
          <a:prstGeom prst="rect">
            <a:avLst/>
          </a:prstGeom>
          <a:noFill/>
          <a:ln>
            <a:noFill/>
          </a:ln>
        </p:spPr>
      </p:pic>
      <p:pic>
        <p:nvPicPr>
          <p:cNvPr id="333" name="Google Shape;333;p49"/>
          <p:cNvPicPr preferRelativeResize="0"/>
          <p:nvPr/>
        </p:nvPicPr>
        <p:blipFill rotWithShape="1">
          <a:blip r:embed="rId3">
            <a:alphaModFix amt="6000"/>
          </a:blip>
          <a:srcRect b="0" l="0" r="49477" t="0"/>
          <a:stretch/>
        </p:blipFill>
        <p:spPr>
          <a:xfrm>
            <a:off x="389425" y="1756000"/>
            <a:ext cx="1672949" cy="3311299"/>
          </a:xfrm>
          <a:prstGeom prst="rect">
            <a:avLst/>
          </a:prstGeom>
          <a:noFill/>
          <a:ln>
            <a:noFill/>
          </a:ln>
        </p:spPr>
      </p:pic>
      <p:pic>
        <p:nvPicPr>
          <p:cNvPr id="334" name="Google Shape;334;p49"/>
          <p:cNvPicPr preferRelativeResize="0"/>
          <p:nvPr/>
        </p:nvPicPr>
        <p:blipFill rotWithShape="1">
          <a:blip r:embed="rId3">
            <a:alphaModFix amt="6000"/>
          </a:blip>
          <a:srcRect b="51009" l="0" r="0" t="0"/>
          <a:stretch/>
        </p:blipFill>
        <p:spPr>
          <a:xfrm>
            <a:off x="5411400" y="76200"/>
            <a:ext cx="3311299" cy="1622250"/>
          </a:xfrm>
          <a:prstGeom prst="rect">
            <a:avLst/>
          </a:prstGeom>
          <a:noFill/>
          <a:ln>
            <a:noFill/>
          </a:ln>
        </p:spPr>
      </p:pic>
      <p:pic>
        <p:nvPicPr>
          <p:cNvPr id="335" name="Google Shape;335;p49"/>
          <p:cNvPicPr preferRelativeResize="0"/>
          <p:nvPr/>
        </p:nvPicPr>
        <p:blipFill rotWithShape="1">
          <a:blip r:embed="rId3">
            <a:alphaModFix amt="6000"/>
          </a:blip>
          <a:srcRect b="51009" l="0" r="0" t="0"/>
          <a:stretch/>
        </p:blipFill>
        <p:spPr>
          <a:xfrm>
            <a:off x="2062362" y="76200"/>
            <a:ext cx="3311299" cy="1622250"/>
          </a:xfrm>
          <a:prstGeom prst="rect">
            <a:avLst/>
          </a:prstGeom>
          <a:noFill/>
          <a:ln>
            <a:noFill/>
          </a:ln>
        </p:spPr>
      </p:pic>
      <p:pic>
        <p:nvPicPr>
          <p:cNvPr id="336" name="Google Shape;336;p49"/>
          <p:cNvPicPr preferRelativeResize="0"/>
          <p:nvPr/>
        </p:nvPicPr>
        <p:blipFill rotWithShape="1">
          <a:blip r:embed="rId3">
            <a:alphaModFix amt="6000"/>
          </a:blip>
          <a:srcRect b="49269" l="0" r="49477" t="0"/>
          <a:stretch/>
        </p:blipFill>
        <p:spPr>
          <a:xfrm>
            <a:off x="389425" y="76200"/>
            <a:ext cx="1672949" cy="1679799"/>
          </a:xfrm>
          <a:prstGeom prst="rect">
            <a:avLst/>
          </a:prstGeom>
          <a:noFill/>
          <a:ln>
            <a:noFill/>
          </a:ln>
        </p:spPr>
      </p:pic>
      <p:sp>
        <p:nvSpPr>
          <p:cNvPr id="337" name="Google Shape;337;p49"/>
          <p:cNvSpPr txBox="1"/>
          <p:nvPr>
            <p:ph type="title"/>
          </p:nvPr>
        </p:nvSpPr>
        <p:spPr>
          <a:xfrm>
            <a:off x="199275" y="11833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i="1" lang="en"/>
              <a:t>these are just the names we know</a:t>
            </a:r>
            <a:endParaRPr b="1" i="1"/>
          </a:p>
        </p:txBody>
      </p:sp>
      <p:sp>
        <p:nvSpPr>
          <p:cNvPr id="338" name="Google Shape;338;p49"/>
          <p:cNvSpPr txBox="1"/>
          <p:nvPr>
            <p:ph type="title"/>
          </p:nvPr>
        </p:nvSpPr>
        <p:spPr>
          <a:xfrm>
            <a:off x="311700" y="228600"/>
            <a:ext cx="8520600" cy="1014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REVEALING THE HIDDEN FIGURES OF NATURAL HISTORY COLLECTIONS</a:t>
            </a:r>
            <a:endParaRPr b="1"/>
          </a:p>
          <a:p>
            <a:pPr indent="0" lvl="0" marL="0" rtl="0" algn="l">
              <a:spcBef>
                <a:spcPts val="0"/>
              </a:spcBef>
              <a:spcAft>
                <a:spcPts val="0"/>
              </a:spcAft>
              <a:buNone/>
            </a:pPr>
            <a:r>
              <a:t/>
            </a:r>
            <a:endParaRPr b="1"/>
          </a:p>
        </p:txBody>
      </p:sp>
      <p:sp>
        <p:nvSpPr>
          <p:cNvPr id="339" name="Google Shape;339;p49"/>
          <p:cNvSpPr txBox="1"/>
          <p:nvPr>
            <p:ph idx="1" type="body"/>
          </p:nvPr>
        </p:nvSpPr>
        <p:spPr>
          <a:xfrm>
            <a:off x="235500" y="1837400"/>
            <a:ext cx="8440200" cy="1893300"/>
          </a:xfrm>
          <a:prstGeom prst="rect">
            <a:avLst/>
          </a:prstGeom>
        </p:spPr>
        <p:txBody>
          <a:bodyPr anchorCtr="0" anchor="ctr" bIns="91425" lIns="91425" spcFirstLastPara="1" rIns="91425" wrap="square" tIns="91425">
            <a:normAutofit lnSpcReduction="20000"/>
          </a:bodyPr>
          <a:lstStyle/>
          <a:p>
            <a:pPr indent="-368300" lvl="0" marL="457200" rtl="0" algn="l">
              <a:spcBef>
                <a:spcPts val="0"/>
              </a:spcBef>
              <a:spcAft>
                <a:spcPts val="0"/>
              </a:spcAft>
              <a:buClr>
                <a:schemeClr val="dk1"/>
              </a:buClr>
              <a:buSzPts val="2200"/>
              <a:buChar char="●"/>
            </a:pPr>
            <a:r>
              <a:rPr lang="en" sz="2200">
                <a:solidFill>
                  <a:schemeClr val="dk1"/>
                </a:solidFill>
              </a:rPr>
              <a:t>The documentation itself is incomplete.</a:t>
            </a:r>
            <a:endParaRPr sz="2200">
              <a:solidFill>
                <a:schemeClr val="dk1"/>
              </a:solidFill>
            </a:endParaRPr>
          </a:p>
          <a:p>
            <a:pPr indent="0" lvl="0" marL="457200" rtl="0" algn="l">
              <a:spcBef>
                <a:spcPts val="1200"/>
              </a:spcBef>
              <a:spcAft>
                <a:spcPts val="0"/>
              </a:spcAft>
              <a:buNone/>
            </a:pPr>
            <a:r>
              <a:t/>
            </a:r>
            <a:endParaRPr sz="1400">
              <a:solidFill>
                <a:schemeClr val="dk1"/>
              </a:solidFill>
            </a:endParaRPr>
          </a:p>
          <a:p>
            <a:pPr indent="-368300" lvl="0" marL="457200" rtl="0" algn="l">
              <a:spcBef>
                <a:spcPts val="1200"/>
              </a:spcBef>
              <a:spcAft>
                <a:spcPts val="0"/>
              </a:spcAft>
              <a:buClr>
                <a:schemeClr val="dk1"/>
              </a:buClr>
              <a:buSzPts val="2200"/>
              <a:buChar char="●"/>
            </a:pPr>
            <a:r>
              <a:rPr lang="en" sz="2200">
                <a:solidFill>
                  <a:schemeClr val="dk1"/>
                </a:solidFill>
              </a:rPr>
              <a:t>There are some names we will never know.</a:t>
            </a:r>
            <a:endParaRPr sz="2200">
              <a:solidFill>
                <a:schemeClr val="dk1"/>
              </a:solidFill>
            </a:endParaRPr>
          </a:p>
          <a:p>
            <a:pPr indent="0" lvl="0" marL="0" rtl="0" algn="l">
              <a:spcBef>
                <a:spcPts val="1200"/>
              </a:spcBef>
              <a:spcAft>
                <a:spcPts val="1200"/>
              </a:spcAft>
              <a:buNone/>
            </a:pPr>
            <a:r>
              <a:t/>
            </a:r>
            <a:endParaRPr b="1" sz="2200">
              <a:solidFill>
                <a:schemeClr val="dk1"/>
              </a:solidFill>
            </a:endParaRPr>
          </a:p>
        </p:txBody>
      </p:sp>
      <p:sp>
        <p:nvSpPr>
          <p:cNvPr id="340" name="Google Shape;340;p49"/>
          <p:cNvSpPr txBox="1"/>
          <p:nvPr>
            <p:ph idx="1" type="body"/>
          </p:nvPr>
        </p:nvSpPr>
        <p:spPr>
          <a:xfrm>
            <a:off x="237025" y="3476950"/>
            <a:ext cx="8440200" cy="15480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chemeClr val="dk1"/>
              </a:buClr>
              <a:buSzPts val="2200"/>
              <a:buChar char="●"/>
            </a:pPr>
            <a:r>
              <a:rPr b="1" lang="en" sz="2200">
                <a:solidFill>
                  <a:schemeClr val="dk1"/>
                </a:solidFill>
              </a:rPr>
              <a:t>But we can learn </a:t>
            </a:r>
            <a:r>
              <a:rPr b="1" i="1" lang="en" sz="2200">
                <a:solidFill>
                  <a:schemeClr val="dk1"/>
                </a:solidFill>
              </a:rPr>
              <a:t>stories</a:t>
            </a:r>
            <a:r>
              <a:rPr b="1" lang="en" sz="2200">
                <a:solidFill>
                  <a:schemeClr val="dk1"/>
                </a:solidFill>
              </a:rPr>
              <a:t> which can provide insight to shared experiences of marginalized groups in Natural History Research.</a:t>
            </a:r>
            <a:endParaRPr b="1" sz="22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0"/>
          <p:cNvSpPr txBox="1"/>
          <p:nvPr>
            <p:ph type="title"/>
          </p:nvPr>
        </p:nvSpPr>
        <p:spPr>
          <a:xfrm>
            <a:off x="5933350" y="445025"/>
            <a:ext cx="2898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STORIES                                      </a:t>
            </a:r>
            <a:endParaRPr/>
          </a:p>
        </p:txBody>
      </p:sp>
      <p:sp>
        <p:nvSpPr>
          <p:cNvPr id="346" name="Google Shape;346;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7" name="Google Shape;347;p50"/>
          <p:cNvPicPr preferRelativeResize="0"/>
          <p:nvPr/>
        </p:nvPicPr>
        <p:blipFill>
          <a:blip r:embed="rId3">
            <a:alphaModFix/>
          </a:blip>
          <a:stretch>
            <a:fillRect/>
          </a:stretch>
        </p:blipFill>
        <p:spPr>
          <a:xfrm>
            <a:off x="5857863" y="1017713"/>
            <a:ext cx="3286125" cy="4086225"/>
          </a:xfrm>
          <a:prstGeom prst="rect">
            <a:avLst/>
          </a:prstGeom>
          <a:noFill/>
          <a:ln>
            <a:noFill/>
          </a:ln>
        </p:spPr>
      </p:pic>
      <p:pic>
        <p:nvPicPr>
          <p:cNvPr id="348" name="Google Shape;348;p50"/>
          <p:cNvPicPr preferRelativeResize="0"/>
          <p:nvPr/>
        </p:nvPicPr>
        <p:blipFill>
          <a:blip r:embed="rId4">
            <a:alphaModFix/>
          </a:blip>
          <a:stretch>
            <a:fillRect/>
          </a:stretch>
        </p:blipFill>
        <p:spPr>
          <a:xfrm>
            <a:off x="0" y="398600"/>
            <a:ext cx="5857875" cy="4705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1"/>
          <p:cNvSpPr txBox="1"/>
          <p:nvPr>
            <p:ph type="title"/>
          </p:nvPr>
        </p:nvSpPr>
        <p:spPr>
          <a:xfrm>
            <a:off x="5933350" y="135175"/>
            <a:ext cx="2898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sz="3000">
                <a:solidFill>
                  <a:srgbClr val="073B39"/>
                </a:solidFill>
                <a:highlight>
                  <a:srgbClr val="FFFFFF"/>
                </a:highlight>
                <a:latin typeface="Playfair Display"/>
                <a:ea typeface="Playfair Display"/>
                <a:cs typeface="Playfair Display"/>
                <a:sym typeface="Playfair Display"/>
              </a:rPr>
              <a:t>Carl Cotton</a:t>
            </a:r>
            <a:endParaRPr sz="3000">
              <a:solidFill>
                <a:srgbClr val="073B39"/>
              </a:solidFill>
              <a:highlight>
                <a:srgbClr val="FFFFFF"/>
              </a:highlight>
              <a:latin typeface="Playfair Display"/>
              <a:ea typeface="Playfair Display"/>
              <a:cs typeface="Playfair Display"/>
              <a:sym typeface="Playfair Display"/>
            </a:endParaRPr>
          </a:p>
          <a:p>
            <a:pPr indent="0" lvl="0" marL="0" rtl="0" algn="l">
              <a:spcBef>
                <a:spcPts val="0"/>
              </a:spcBef>
              <a:spcAft>
                <a:spcPts val="0"/>
              </a:spcAft>
              <a:buNone/>
            </a:pPr>
            <a:r>
              <a:rPr lang="en"/>
              <a:t>    </a:t>
            </a:r>
            <a:r>
              <a:rPr lang="en"/>
              <a:t>VOLUNTEER</a:t>
            </a:r>
            <a:r>
              <a:rPr lang="en"/>
              <a:t>                                     </a:t>
            </a:r>
            <a:endParaRPr/>
          </a:p>
        </p:txBody>
      </p:sp>
      <p:sp>
        <p:nvSpPr>
          <p:cNvPr id="354" name="Google Shape;354;p51"/>
          <p:cNvSpPr txBox="1"/>
          <p:nvPr>
            <p:ph idx="1" type="body"/>
          </p:nvPr>
        </p:nvSpPr>
        <p:spPr>
          <a:xfrm>
            <a:off x="5832400" y="1152475"/>
            <a:ext cx="3251100" cy="3416400"/>
          </a:xfrm>
          <a:prstGeom prst="rect">
            <a:avLst/>
          </a:prstGeom>
        </p:spPr>
        <p:txBody>
          <a:bodyPr anchorCtr="0" anchor="t" bIns="91425" lIns="91425" spcFirstLastPara="1" rIns="91425" wrap="square" tIns="91425">
            <a:normAutofit/>
          </a:bodyPr>
          <a:lstStyle/>
          <a:p>
            <a:pPr indent="-317500" lvl="0" marL="457200" rtl="0" algn="l">
              <a:lnSpc>
                <a:spcPct val="90000"/>
              </a:lnSpc>
              <a:spcBef>
                <a:spcPts val="0"/>
              </a:spcBef>
              <a:spcAft>
                <a:spcPts val="0"/>
              </a:spcAft>
              <a:buClr>
                <a:schemeClr val="dk1"/>
              </a:buClr>
              <a:buSzPts val="1400"/>
              <a:buChar char="●"/>
            </a:pPr>
            <a:r>
              <a:rPr lang="en" sz="1400">
                <a:solidFill>
                  <a:schemeClr val="dk1"/>
                </a:solidFill>
              </a:rPr>
              <a:t>1</a:t>
            </a:r>
            <a:r>
              <a:rPr lang="en" sz="1400">
                <a:solidFill>
                  <a:schemeClr val="dk1"/>
                </a:solidFill>
              </a:rPr>
              <a:t>940 Field Museum of Chicago </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Credentials vs Experience</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1947 volunteer</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Only African American</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23850" lvl="0" marL="457200" rtl="0" algn="l">
              <a:lnSpc>
                <a:spcPct val="90000"/>
              </a:lnSpc>
              <a:spcBef>
                <a:spcPts val="0"/>
              </a:spcBef>
              <a:spcAft>
                <a:spcPts val="0"/>
              </a:spcAft>
              <a:buClr>
                <a:schemeClr val="dk1"/>
              </a:buClr>
              <a:buSzPts val="1500"/>
              <a:buChar char="●"/>
            </a:pPr>
            <a:r>
              <a:rPr lang="en" sz="1400">
                <a:solidFill>
                  <a:schemeClr val="dk1"/>
                </a:solidFill>
              </a:rPr>
              <a:t>25 years </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Especially difficult to taxidermy</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1966 1st staff member Exhibitions Dept</a:t>
            </a:r>
            <a:endParaRPr sz="1400">
              <a:solidFill>
                <a:schemeClr val="dk1"/>
              </a:solidFill>
            </a:endParaRPr>
          </a:p>
        </p:txBody>
      </p:sp>
      <p:pic>
        <p:nvPicPr>
          <p:cNvPr id="355" name="Google Shape;355;p51"/>
          <p:cNvPicPr preferRelativeResize="0"/>
          <p:nvPr/>
        </p:nvPicPr>
        <p:blipFill>
          <a:blip r:embed="rId3">
            <a:alphaModFix/>
          </a:blip>
          <a:stretch>
            <a:fillRect/>
          </a:stretch>
        </p:blipFill>
        <p:spPr>
          <a:xfrm>
            <a:off x="0" y="0"/>
            <a:ext cx="5832399"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2"/>
          <p:cNvSpPr txBox="1"/>
          <p:nvPr>
            <p:ph type="title"/>
          </p:nvPr>
        </p:nvSpPr>
        <p:spPr>
          <a:xfrm>
            <a:off x="5821800" y="209525"/>
            <a:ext cx="2898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sz="3000">
                <a:solidFill>
                  <a:srgbClr val="073B39"/>
                </a:solidFill>
                <a:highlight>
                  <a:srgbClr val="FFFFFF"/>
                </a:highlight>
                <a:latin typeface="Playfair Display"/>
                <a:ea typeface="Playfair Display"/>
                <a:cs typeface="Playfair Display"/>
                <a:sym typeface="Playfair Display"/>
              </a:rPr>
              <a:t>Majoe</a:t>
            </a:r>
            <a:endParaRPr sz="3000">
              <a:solidFill>
                <a:srgbClr val="073B39"/>
              </a:solidFill>
              <a:highlight>
                <a:srgbClr val="FFFFFF"/>
              </a:highlight>
              <a:latin typeface="Playfair Display"/>
              <a:ea typeface="Playfair Display"/>
              <a:cs typeface="Playfair Display"/>
              <a:sym typeface="Playfair Display"/>
            </a:endParaRPr>
          </a:p>
          <a:p>
            <a:pPr indent="0" lvl="0" marL="0" rtl="0" algn="l">
              <a:spcBef>
                <a:spcPts val="0"/>
              </a:spcBef>
              <a:spcAft>
                <a:spcPts val="0"/>
              </a:spcAft>
              <a:buNone/>
            </a:pPr>
            <a:r>
              <a:rPr lang="en"/>
              <a:t> </a:t>
            </a:r>
            <a:r>
              <a:rPr lang="en"/>
              <a:t>SLAVERY                                      </a:t>
            </a:r>
            <a:endParaRPr/>
          </a:p>
        </p:txBody>
      </p:sp>
      <p:sp>
        <p:nvSpPr>
          <p:cNvPr id="361" name="Google Shape;361;p52"/>
          <p:cNvSpPr txBox="1"/>
          <p:nvPr>
            <p:ph idx="1" type="body"/>
          </p:nvPr>
        </p:nvSpPr>
        <p:spPr>
          <a:xfrm>
            <a:off x="5162300" y="1152475"/>
            <a:ext cx="3921300" cy="3416400"/>
          </a:xfrm>
          <a:prstGeom prst="rect">
            <a:avLst/>
          </a:prstGeom>
        </p:spPr>
        <p:txBody>
          <a:bodyPr anchorCtr="0" anchor="t" bIns="91425" lIns="91425" spcFirstLastPara="1" rIns="91425" wrap="square" tIns="91425">
            <a:normAutofit/>
          </a:bodyPr>
          <a:lstStyle/>
          <a:p>
            <a:pPr indent="-317500" lvl="0" marL="457200" rtl="0" algn="l">
              <a:lnSpc>
                <a:spcPct val="90000"/>
              </a:lnSpc>
              <a:spcBef>
                <a:spcPts val="0"/>
              </a:spcBef>
              <a:spcAft>
                <a:spcPts val="0"/>
              </a:spcAft>
              <a:buClr>
                <a:schemeClr val="dk1"/>
              </a:buClr>
              <a:buSzPts val="1400"/>
              <a:buChar char="●"/>
            </a:pPr>
            <a:r>
              <a:rPr lang="en" sz="1400">
                <a:solidFill>
                  <a:schemeClr val="dk1"/>
                </a:solidFill>
              </a:rPr>
              <a:t>Majoe</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African slaves that </a:t>
            </a:r>
            <a:r>
              <a:rPr b="1" lang="en" sz="1400">
                <a:solidFill>
                  <a:schemeClr val="dk1"/>
                </a:solidFill>
              </a:rPr>
              <a:t>contributed to the collection of specimens</a:t>
            </a:r>
            <a:r>
              <a:rPr lang="en" sz="1400">
                <a:solidFill>
                  <a:schemeClr val="dk1"/>
                </a:solidFill>
              </a:rPr>
              <a:t> or </a:t>
            </a:r>
            <a:r>
              <a:rPr b="1" lang="en" sz="1400">
                <a:solidFill>
                  <a:schemeClr val="dk1"/>
                </a:solidFill>
              </a:rPr>
              <a:t>offered natural knowledge </a:t>
            </a:r>
            <a:endParaRPr b="1"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b="1" lang="en" sz="1400">
                <a:solidFill>
                  <a:schemeClr val="dk1"/>
                </a:solidFill>
              </a:rPr>
              <a:t>Natural knowledge</a:t>
            </a:r>
            <a:r>
              <a:rPr lang="en" sz="1400">
                <a:solidFill>
                  <a:schemeClr val="dk1"/>
                </a:solidFill>
              </a:rPr>
              <a:t>- enslaved woman by the name of Majoe</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i="1" lang="en" sz="1400">
                <a:solidFill>
                  <a:schemeClr val="dk1"/>
                </a:solidFill>
              </a:rPr>
              <a:t>Picramnia antidesma</a:t>
            </a:r>
            <a:r>
              <a:rPr lang="en" sz="1400">
                <a:solidFill>
                  <a:schemeClr val="dk1"/>
                </a:solidFill>
              </a:rPr>
              <a:t>- </a:t>
            </a:r>
            <a:r>
              <a:rPr b="1" lang="en" sz="1400">
                <a:solidFill>
                  <a:schemeClr val="dk1"/>
                </a:solidFill>
              </a:rPr>
              <a:t>discovered by Majoe </a:t>
            </a:r>
            <a:r>
              <a:rPr lang="en" sz="1400">
                <a:solidFill>
                  <a:schemeClr val="dk1"/>
                </a:solidFill>
              </a:rPr>
              <a:t>for the use of treating several diseases.</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Majoe bitters or Macary bitters</a:t>
            </a:r>
            <a:endParaRPr sz="1400">
              <a:solidFill>
                <a:schemeClr val="dk1"/>
              </a:solidFill>
            </a:endParaRPr>
          </a:p>
        </p:txBody>
      </p:sp>
      <p:pic>
        <p:nvPicPr>
          <p:cNvPr id="362" name="Google Shape;362;p52"/>
          <p:cNvPicPr preferRelativeResize="0"/>
          <p:nvPr/>
        </p:nvPicPr>
        <p:blipFill>
          <a:blip r:embed="rId3">
            <a:alphaModFix/>
          </a:blip>
          <a:stretch>
            <a:fillRect/>
          </a:stretch>
        </p:blipFill>
        <p:spPr>
          <a:xfrm>
            <a:off x="876425" y="152400"/>
            <a:ext cx="3143895"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ph type="title"/>
          </p:nvPr>
        </p:nvSpPr>
        <p:spPr>
          <a:xfrm>
            <a:off x="5105025" y="203500"/>
            <a:ext cx="3763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sz="3000">
                <a:solidFill>
                  <a:srgbClr val="073B39"/>
                </a:solidFill>
                <a:highlight>
                  <a:srgbClr val="FFFFFF"/>
                </a:highlight>
                <a:latin typeface="Playfair Display"/>
                <a:ea typeface="Playfair Display"/>
                <a:cs typeface="Playfair Display"/>
                <a:sym typeface="Playfair Display"/>
              </a:rPr>
              <a:t>Sophie Lutterlough</a:t>
            </a:r>
            <a:endParaRPr sz="3000">
              <a:solidFill>
                <a:srgbClr val="073B39"/>
              </a:solidFill>
              <a:highlight>
                <a:srgbClr val="FFFFFF"/>
              </a:highlight>
              <a:latin typeface="Playfair Display"/>
              <a:ea typeface="Playfair Display"/>
              <a:cs typeface="Playfair Display"/>
              <a:sym typeface="Playfair Display"/>
            </a:endParaRPr>
          </a:p>
          <a:p>
            <a:pPr indent="0" lvl="0" marL="0" rtl="0" algn="l">
              <a:spcBef>
                <a:spcPts val="0"/>
              </a:spcBef>
              <a:spcAft>
                <a:spcPts val="0"/>
              </a:spcAft>
              <a:buNone/>
            </a:pPr>
            <a:r>
              <a:rPr lang="en"/>
              <a:t>      </a:t>
            </a:r>
            <a:r>
              <a:rPr lang="en"/>
              <a:t>PERSISTENCE                                    </a:t>
            </a:r>
            <a:endParaRPr/>
          </a:p>
        </p:txBody>
      </p:sp>
      <p:sp>
        <p:nvSpPr>
          <p:cNvPr id="368" name="Google Shape;368;p53"/>
          <p:cNvSpPr txBox="1"/>
          <p:nvPr>
            <p:ph idx="1" type="body"/>
          </p:nvPr>
        </p:nvSpPr>
        <p:spPr>
          <a:xfrm>
            <a:off x="4889625" y="1152475"/>
            <a:ext cx="4194000" cy="3916800"/>
          </a:xfrm>
          <a:prstGeom prst="rect">
            <a:avLst/>
          </a:prstGeom>
        </p:spPr>
        <p:txBody>
          <a:bodyPr anchorCtr="0" anchor="t" bIns="91425" lIns="91425" spcFirstLastPara="1" rIns="91425" wrap="square" tIns="91425">
            <a:normAutofit/>
          </a:bodyPr>
          <a:lstStyle/>
          <a:p>
            <a:pPr indent="-317500" lvl="0" marL="457200" rtl="0" algn="l">
              <a:lnSpc>
                <a:spcPct val="90000"/>
              </a:lnSpc>
              <a:spcBef>
                <a:spcPts val="0"/>
              </a:spcBef>
              <a:spcAft>
                <a:spcPts val="0"/>
              </a:spcAft>
              <a:buClr>
                <a:schemeClr val="dk1"/>
              </a:buClr>
              <a:buSzPts val="1400"/>
              <a:buChar char="●"/>
            </a:pPr>
            <a:r>
              <a:rPr lang="en" sz="1400">
                <a:solidFill>
                  <a:schemeClr val="dk1"/>
                </a:solidFill>
              </a:rPr>
              <a:t>1940 Smithsonian National Museum</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Elevator Operator</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rgbClr val="202122"/>
                </a:solidFill>
                <a:highlight>
                  <a:srgbClr val="FFFFFF"/>
                </a:highlight>
              </a:rPr>
              <a:t>Discriminatory hiring practices</a:t>
            </a:r>
            <a:endParaRPr sz="1400">
              <a:solidFill>
                <a:srgbClr val="202122"/>
              </a:solidFill>
              <a:highlight>
                <a:srgbClr val="FFFFFF"/>
              </a:highlight>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1950 role in entomology</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R</a:t>
            </a:r>
            <a:r>
              <a:rPr lang="en" sz="1400">
                <a:solidFill>
                  <a:schemeClr val="dk1"/>
                </a:solidFill>
              </a:rPr>
              <a:t>estored hundreds of thousands of insects, Classifying thousands</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She co-identified 40 type specimens</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 sz="1400">
                <a:solidFill>
                  <a:schemeClr val="dk1"/>
                </a:solidFill>
              </a:rPr>
              <a:t>1979, a mite was named in her honor</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b="1" lang="en" sz="1400">
                <a:solidFill>
                  <a:schemeClr val="dk1"/>
                </a:solidFill>
              </a:rPr>
              <a:t>Missing Documentation about contributions</a:t>
            </a:r>
            <a:endParaRPr b="1" sz="1400">
              <a:solidFill>
                <a:schemeClr val="dk1"/>
              </a:solidFill>
            </a:endParaRPr>
          </a:p>
        </p:txBody>
      </p:sp>
      <p:pic>
        <p:nvPicPr>
          <p:cNvPr id="369" name="Google Shape;369;p53"/>
          <p:cNvPicPr preferRelativeResize="0"/>
          <p:nvPr/>
        </p:nvPicPr>
        <p:blipFill rotWithShape="1">
          <a:blip r:embed="rId3">
            <a:alphaModFix/>
          </a:blip>
          <a:srcRect b="0" l="33879" r="34287" t="0"/>
          <a:stretch/>
        </p:blipFill>
        <p:spPr>
          <a:xfrm>
            <a:off x="206850" y="203500"/>
            <a:ext cx="3695424" cy="4640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7"/>
          <p:cNvPicPr preferRelativeResize="0"/>
          <p:nvPr/>
        </p:nvPicPr>
        <p:blipFill rotWithShape="1">
          <a:blip r:embed="rId3">
            <a:alphaModFix/>
          </a:blip>
          <a:srcRect b="0" l="1642" r="0" t="30294"/>
          <a:stretch/>
        </p:blipFill>
        <p:spPr>
          <a:xfrm>
            <a:off x="139025" y="76200"/>
            <a:ext cx="4424350" cy="2351676"/>
          </a:xfrm>
          <a:prstGeom prst="rect">
            <a:avLst/>
          </a:prstGeom>
          <a:noFill/>
          <a:ln cap="flat" cmpd="sng" w="28575">
            <a:solidFill>
              <a:srgbClr val="FF9900"/>
            </a:solidFill>
            <a:prstDash val="solid"/>
            <a:round/>
            <a:headEnd len="sm" w="sm" type="none"/>
            <a:tailEnd len="sm" w="sm" type="none"/>
          </a:ln>
        </p:spPr>
      </p:pic>
      <p:pic>
        <p:nvPicPr>
          <p:cNvPr id="122" name="Google Shape;122;p27"/>
          <p:cNvPicPr preferRelativeResize="0"/>
          <p:nvPr/>
        </p:nvPicPr>
        <p:blipFill rotWithShape="1">
          <a:blip r:embed="rId4">
            <a:alphaModFix/>
          </a:blip>
          <a:srcRect b="15057" l="23808" r="24027" t="15391"/>
          <a:stretch/>
        </p:blipFill>
        <p:spPr>
          <a:xfrm>
            <a:off x="3260850" y="1308375"/>
            <a:ext cx="2622300" cy="2622300"/>
          </a:xfrm>
          <a:prstGeom prst="ellipse">
            <a:avLst/>
          </a:prstGeom>
          <a:noFill/>
          <a:ln>
            <a:noFill/>
          </a:ln>
        </p:spPr>
      </p:pic>
      <p:sp>
        <p:nvSpPr>
          <p:cNvPr id="123" name="Google Shape;123;p27"/>
          <p:cNvSpPr/>
          <p:nvPr/>
        </p:nvSpPr>
        <p:spPr>
          <a:xfrm>
            <a:off x="3350075" y="2404125"/>
            <a:ext cx="482400" cy="4824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HELP US TELL THESE STORIES</a:t>
            </a:r>
            <a:endParaRPr/>
          </a:p>
        </p:txBody>
      </p:sp>
      <p:sp>
        <p:nvSpPr>
          <p:cNvPr id="375" name="Google Shape;375;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Class activities</a:t>
            </a:r>
            <a:r>
              <a:rPr lang="en"/>
              <a:t>: Email-blackinnhm@gmail.com</a:t>
            </a:r>
            <a:endParaRPr/>
          </a:p>
        </p:txBody>
      </p:sp>
      <p:pic>
        <p:nvPicPr>
          <p:cNvPr id="376" name="Google Shape;376;p54"/>
          <p:cNvPicPr preferRelativeResize="0"/>
          <p:nvPr/>
        </p:nvPicPr>
        <p:blipFill>
          <a:blip r:embed="rId3">
            <a:alphaModFix/>
          </a:blip>
          <a:stretch>
            <a:fillRect/>
          </a:stretch>
        </p:blipFill>
        <p:spPr>
          <a:xfrm>
            <a:off x="0" y="1768199"/>
            <a:ext cx="9143999" cy="33753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5"/>
          <p:cNvSpPr txBox="1"/>
          <p:nvPr>
            <p:ph type="title"/>
          </p:nvPr>
        </p:nvSpPr>
        <p:spPr>
          <a:xfrm>
            <a:off x="311700" y="144600"/>
            <a:ext cx="8520600" cy="936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USING STORIES AS GATEWAYS TO A SOCIAL JUSTICE CLASSROOM</a:t>
            </a:r>
            <a:endParaRPr/>
          </a:p>
        </p:txBody>
      </p:sp>
      <p:sp>
        <p:nvSpPr>
          <p:cNvPr id="382" name="Google Shape;382;p55"/>
          <p:cNvSpPr txBox="1"/>
          <p:nvPr>
            <p:ph idx="1" type="body"/>
          </p:nvPr>
        </p:nvSpPr>
        <p:spPr>
          <a:xfrm>
            <a:off x="311700" y="1117050"/>
            <a:ext cx="8232000" cy="352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From Dr. Sears’ Keynote:</a:t>
            </a:r>
            <a:endParaRPr sz="1900"/>
          </a:p>
          <a:p>
            <a:pPr indent="-349250" lvl="0" marL="457200" rtl="0" algn="l">
              <a:spcBef>
                <a:spcPts val="1200"/>
              </a:spcBef>
              <a:spcAft>
                <a:spcPts val="0"/>
              </a:spcAft>
              <a:buSzPts val="1900"/>
              <a:buAutoNum type="arabicPeriod"/>
            </a:pPr>
            <a:r>
              <a:rPr b="1" lang="en" sz="1900"/>
              <a:t>Normalizing Politically Taboo Topics</a:t>
            </a:r>
            <a:endParaRPr b="1" sz="1900"/>
          </a:p>
          <a:p>
            <a:pPr indent="-323850" lvl="1" marL="914400" rtl="0" algn="l">
              <a:spcBef>
                <a:spcPts val="0"/>
              </a:spcBef>
              <a:spcAft>
                <a:spcPts val="0"/>
              </a:spcAft>
              <a:buSzPts val="1500"/>
              <a:buAutoNum type="alphaLcPeriod"/>
            </a:pPr>
            <a:r>
              <a:rPr lang="en" sz="1500"/>
              <a:t>Using stories to </a:t>
            </a:r>
            <a:r>
              <a:rPr lang="en" sz="1500"/>
              <a:t>argue</a:t>
            </a:r>
            <a:r>
              <a:rPr lang="en" sz="1500"/>
              <a:t> against the </a:t>
            </a:r>
            <a:r>
              <a:rPr lang="en" sz="1500"/>
              <a:t>cultural</a:t>
            </a:r>
            <a:r>
              <a:rPr lang="en" sz="1500"/>
              <a:t> norm.</a:t>
            </a:r>
            <a:endParaRPr sz="1500"/>
          </a:p>
          <a:p>
            <a:pPr indent="-323850" lvl="2" marL="1371600" rtl="0" algn="l">
              <a:spcBef>
                <a:spcPts val="0"/>
              </a:spcBef>
              <a:spcAft>
                <a:spcPts val="0"/>
              </a:spcAft>
              <a:buSzPts val="1500"/>
              <a:buAutoNum type="romanLcPeriod"/>
            </a:pPr>
            <a:r>
              <a:rPr lang="en" sz="1500"/>
              <a:t>In this case the cultural norm being the “single white male </a:t>
            </a:r>
            <a:r>
              <a:rPr lang="en" sz="1500"/>
              <a:t>naturalist</a:t>
            </a:r>
            <a:r>
              <a:rPr lang="en" sz="1500"/>
              <a:t>” trope.</a:t>
            </a:r>
            <a:endParaRPr sz="1500"/>
          </a:p>
          <a:p>
            <a:pPr indent="-349250" lvl="0" marL="457200" rtl="0" algn="l">
              <a:spcBef>
                <a:spcPts val="0"/>
              </a:spcBef>
              <a:spcAft>
                <a:spcPts val="0"/>
              </a:spcAft>
              <a:buSzPts val="1900"/>
              <a:buAutoNum type="arabicPeriod"/>
            </a:pPr>
            <a:r>
              <a:rPr b="1" lang="en" sz="1900"/>
              <a:t>Creating a Pedagogy of Questing</a:t>
            </a:r>
            <a:endParaRPr b="1" sz="1900"/>
          </a:p>
          <a:p>
            <a:pPr indent="-323850" lvl="1" marL="914400" rtl="0" algn="l">
              <a:spcBef>
                <a:spcPts val="0"/>
              </a:spcBef>
              <a:spcAft>
                <a:spcPts val="0"/>
              </a:spcAft>
              <a:buSzPts val="1500"/>
              <a:buAutoNum type="alphaLcPeriod"/>
            </a:pPr>
            <a:r>
              <a:rPr lang="en" sz="1500"/>
              <a:t>Help students to ask why these folks are so hard to find.</a:t>
            </a:r>
            <a:endParaRPr sz="1500"/>
          </a:p>
          <a:p>
            <a:pPr indent="-349250" lvl="0" marL="457200" rtl="0" algn="l">
              <a:spcBef>
                <a:spcPts val="0"/>
              </a:spcBef>
              <a:spcAft>
                <a:spcPts val="0"/>
              </a:spcAft>
              <a:buSzPts val="1900"/>
              <a:buAutoNum type="arabicPeriod"/>
            </a:pPr>
            <a:r>
              <a:rPr b="1" lang="en" sz="1900"/>
              <a:t>Develop </a:t>
            </a:r>
            <a:r>
              <a:rPr b="1" lang="en" sz="1900"/>
              <a:t>Political</a:t>
            </a:r>
            <a:r>
              <a:rPr b="1" lang="en" sz="1900"/>
              <a:t> Relationships with Students</a:t>
            </a:r>
            <a:endParaRPr b="1" sz="1900"/>
          </a:p>
          <a:p>
            <a:pPr indent="-323850" lvl="1" marL="914400" rtl="0" algn="l">
              <a:spcBef>
                <a:spcPts val="0"/>
              </a:spcBef>
              <a:spcAft>
                <a:spcPts val="0"/>
              </a:spcAft>
              <a:buSzPts val="1500"/>
              <a:buAutoNum type="alphaLcPeriod"/>
            </a:pPr>
            <a:r>
              <a:rPr lang="en" sz="1500"/>
              <a:t>Don’t shy away from these tough conversations</a:t>
            </a:r>
            <a:endParaRPr sz="1500"/>
          </a:p>
          <a:p>
            <a:pPr indent="-323850" lvl="2" marL="1371600" rtl="0" algn="l">
              <a:spcBef>
                <a:spcPts val="0"/>
              </a:spcBef>
              <a:spcAft>
                <a:spcPts val="0"/>
              </a:spcAft>
              <a:buSzPts val="1500"/>
              <a:buAutoNum type="romanLcPeriod"/>
            </a:pPr>
            <a:r>
              <a:rPr lang="en" sz="1500"/>
              <a:t>Students are having these conversations with or without us!</a:t>
            </a:r>
            <a:endParaRPr sz="1500"/>
          </a:p>
          <a:p>
            <a:pPr indent="0" lvl="0" marL="0" rtl="0" algn="l">
              <a:spcBef>
                <a:spcPts val="1200"/>
              </a:spcBef>
              <a:spcAft>
                <a:spcPts val="1200"/>
              </a:spcAft>
              <a:buNone/>
            </a:pPr>
            <a:r>
              <a:t/>
            </a:r>
            <a:endParaRPr sz="1900"/>
          </a:p>
        </p:txBody>
      </p:sp>
      <p:sp>
        <p:nvSpPr>
          <p:cNvPr id="383" name="Google Shape;383;p55"/>
          <p:cNvSpPr txBox="1"/>
          <p:nvPr/>
        </p:nvSpPr>
        <p:spPr>
          <a:xfrm>
            <a:off x="0" y="46818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dk2"/>
                </a:solidFill>
              </a:rPr>
              <a:t>(Gutstein 2006)</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6"/>
          <p:cNvSpPr txBox="1"/>
          <p:nvPr>
            <p:ph type="ctrTitle"/>
          </p:nvPr>
        </p:nvSpPr>
        <p:spPr>
          <a:xfrm>
            <a:off x="3023700" y="0"/>
            <a:ext cx="6120600" cy="514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3000" u="sng">
                <a:solidFill>
                  <a:srgbClr val="FFFFFF"/>
                </a:solidFill>
              </a:rPr>
              <a:t>Bionomia</a:t>
            </a:r>
            <a:endParaRPr b="1" sz="3000" u="sng">
              <a:solidFill>
                <a:srgbClr val="FFFFFF"/>
              </a:solidFill>
            </a:endParaRPr>
          </a:p>
          <a:p>
            <a:pPr indent="0" lvl="0" marL="0" rtl="0" algn="ctr">
              <a:lnSpc>
                <a:spcPct val="115000"/>
              </a:lnSpc>
              <a:spcBef>
                <a:spcPts val="0"/>
              </a:spcBef>
              <a:spcAft>
                <a:spcPts val="0"/>
              </a:spcAft>
              <a:buNone/>
            </a:pPr>
            <a:r>
              <a:rPr b="1" lang="en" sz="3000" u="sng"/>
              <a:t>f</a:t>
            </a:r>
            <a:r>
              <a:rPr b="1" lang="en" sz="3000" u="sng">
                <a:solidFill>
                  <a:srgbClr val="FFFFFF"/>
                </a:solidFill>
              </a:rPr>
              <a:t>or </a:t>
            </a:r>
            <a:endParaRPr b="1" sz="3000" u="sng"/>
          </a:p>
          <a:p>
            <a:pPr indent="0" lvl="0" marL="0" rtl="0" algn="ctr">
              <a:lnSpc>
                <a:spcPct val="115000"/>
              </a:lnSpc>
              <a:spcBef>
                <a:spcPts val="0"/>
              </a:spcBef>
              <a:spcAft>
                <a:spcPts val="0"/>
              </a:spcAft>
              <a:buNone/>
            </a:pPr>
            <a:r>
              <a:rPr b="1" lang="en" sz="3000" u="sng"/>
              <a:t>BIOME</a:t>
            </a:r>
            <a:endParaRPr b="1" sz="3000" u="sng"/>
          </a:p>
          <a:p>
            <a:pPr indent="0" lvl="0" marL="0" rtl="0" algn="ctr">
              <a:lnSpc>
                <a:spcPct val="115000"/>
              </a:lnSpc>
              <a:spcBef>
                <a:spcPts val="0"/>
              </a:spcBef>
              <a:spcAft>
                <a:spcPts val="0"/>
              </a:spcAft>
              <a:buClr>
                <a:schemeClr val="dk1"/>
              </a:buClr>
              <a:buSzPts val="1100"/>
              <a:buFont typeface="Arial"/>
              <a:buNone/>
            </a:pPr>
            <a:r>
              <a:t/>
            </a:r>
            <a:endParaRPr b="1" sz="3600" u="sng">
              <a:solidFill>
                <a:srgbClr val="FFFFFF"/>
              </a:solidFill>
            </a:endParaRPr>
          </a:p>
          <a:p>
            <a:pPr indent="0" lvl="0" marL="0" rtl="0" algn="ctr">
              <a:lnSpc>
                <a:spcPct val="115000"/>
              </a:lnSpc>
              <a:spcBef>
                <a:spcPts val="0"/>
              </a:spcBef>
              <a:spcAft>
                <a:spcPts val="0"/>
              </a:spcAft>
              <a:buClr>
                <a:schemeClr val="dk1"/>
              </a:buClr>
              <a:buSzPts val="1100"/>
              <a:buFont typeface="Arial"/>
              <a:buNone/>
            </a:pPr>
            <a:r>
              <a:rPr b="1" lang="en" sz="2400" u="sng">
                <a:solidFill>
                  <a:srgbClr val="FFFFFF"/>
                </a:solidFill>
              </a:rPr>
              <a:t>Siobhan Leachman</a:t>
            </a:r>
            <a:endParaRPr sz="24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rgbClr val="FFFFFF"/>
              </a:solidFill>
            </a:endParaRPr>
          </a:p>
          <a:p>
            <a:pPr indent="0" lvl="0" marL="0" rtl="0" algn="ctr">
              <a:lnSpc>
                <a:spcPct val="115000"/>
              </a:lnSpc>
              <a:spcBef>
                <a:spcPts val="0"/>
              </a:spcBef>
              <a:spcAft>
                <a:spcPts val="0"/>
              </a:spcAft>
              <a:buClr>
                <a:schemeClr val="dk1"/>
              </a:buClr>
              <a:buSzPts val="1100"/>
              <a:buFont typeface="Arial"/>
              <a:buNone/>
            </a:pPr>
            <a:r>
              <a:rPr lang="en" sz="1800">
                <a:solidFill>
                  <a:srgbClr val="FFFFFF"/>
                </a:solidFill>
              </a:rPr>
              <a:t>Orcid: </a:t>
            </a:r>
            <a:r>
              <a:rPr lang="en" sz="1800" u="sng">
                <a:solidFill>
                  <a:srgbClr val="FFFFFF"/>
                </a:solidFill>
                <a:hlinkClick r:id="rId3">
                  <a:extLst>
                    <a:ext uri="{A12FA001-AC4F-418D-AE19-62706E023703}">
                      <ahyp:hlinkClr val="tx"/>
                    </a:ext>
                  </a:extLst>
                </a:hlinkClick>
              </a:rPr>
              <a:t>https://orcid.org/0000-0002-5398-7721</a:t>
            </a:r>
            <a:r>
              <a:rPr lang="en" sz="1800">
                <a:solidFill>
                  <a:srgbClr val="FFFFFF"/>
                </a:solidFill>
              </a:rPr>
              <a:t>  </a:t>
            </a:r>
            <a:endParaRPr sz="1800">
              <a:solidFill>
                <a:srgbClr val="FFFFFF"/>
              </a:solidFill>
            </a:endParaRPr>
          </a:p>
          <a:p>
            <a:pPr indent="0" lvl="0" marL="0" rtl="0" algn="ctr">
              <a:lnSpc>
                <a:spcPct val="115000"/>
              </a:lnSpc>
              <a:spcBef>
                <a:spcPts val="0"/>
              </a:spcBef>
              <a:spcAft>
                <a:spcPts val="0"/>
              </a:spcAft>
              <a:buClr>
                <a:schemeClr val="dk1"/>
              </a:buClr>
              <a:buSzPts val="1100"/>
              <a:buFont typeface="Arial"/>
              <a:buNone/>
            </a:pPr>
            <a:r>
              <a:rPr lang="en" sz="1800">
                <a:solidFill>
                  <a:srgbClr val="FFFFFF"/>
                </a:solidFill>
              </a:rPr>
              <a:t>email:</a:t>
            </a:r>
            <a:r>
              <a:rPr lang="en" sz="1800" u="sng">
                <a:solidFill>
                  <a:srgbClr val="FFFFFF"/>
                </a:solidFill>
                <a:hlinkClick r:id="rId4">
                  <a:extLst>
                    <a:ext uri="{A12FA001-AC4F-418D-AE19-62706E023703}">
                      <ahyp:hlinkClr val="tx"/>
                    </a:ext>
                  </a:extLst>
                </a:hlinkClick>
              </a:rPr>
              <a:t>siobhan_leachman@yahoo.co.nz</a:t>
            </a:r>
            <a:r>
              <a:rPr lang="en" sz="1800">
                <a:solidFill>
                  <a:srgbClr val="FFFFFF"/>
                </a:solidFill>
              </a:rPr>
              <a:t> </a:t>
            </a:r>
            <a:endParaRPr sz="1800">
              <a:solidFill>
                <a:srgbClr val="FFFFFF"/>
              </a:solidFill>
            </a:endParaRPr>
          </a:p>
          <a:p>
            <a:pPr indent="0" lvl="0" marL="0" rtl="0" algn="ctr">
              <a:lnSpc>
                <a:spcPct val="115000"/>
              </a:lnSpc>
              <a:spcBef>
                <a:spcPts val="0"/>
              </a:spcBef>
              <a:spcAft>
                <a:spcPts val="0"/>
              </a:spcAft>
              <a:buClr>
                <a:schemeClr val="dk1"/>
              </a:buClr>
              <a:buSzPts val="1100"/>
              <a:buFont typeface="Arial"/>
              <a:buNone/>
            </a:pPr>
            <a:r>
              <a:rPr lang="en" sz="1800"/>
              <a:t>Wikimedia: </a:t>
            </a:r>
            <a:r>
              <a:rPr lang="en" sz="1800" u="sng">
                <a:solidFill>
                  <a:schemeClr val="lt1"/>
                </a:solidFill>
                <a:hlinkClick r:id="rId5">
                  <a:extLst>
                    <a:ext uri="{A12FA001-AC4F-418D-AE19-62706E023703}">
                      <ahyp:hlinkClr val="tx"/>
                    </a:ext>
                  </a:extLst>
                </a:hlinkClick>
              </a:rPr>
              <a:t>Ambrosia10</a:t>
            </a:r>
            <a:endParaRPr sz="18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 sz="1800">
                <a:solidFill>
                  <a:srgbClr val="FFFFFF"/>
                </a:solidFill>
              </a:rPr>
              <a:t>twitter:</a:t>
            </a:r>
            <a:r>
              <a:rPr lang="en" sz="1800" u="sng">
                <a:solidFill>
                  <a:srgbClr val="FFFFFF"/>
                </a:solidFill>
                <a:hlinkClick r:id="rId6">
                  <a:extLst>
                    <a:ext uri="{A12FA001-AC4F-418D-AE19-62706E023703}">
                      <ahyp:hlinkClr val="tx"/>
                    </a:ext>
                  </a:extLst>
                </a:hlinkClick>
              </a:rPr>
              <a:t>@siobhanleachman</a:t>
            </a:r>
            <a:endParaRPr sz="1800">
              <a:solidFill>
                <a:srgbClr val="FFFFFF"/>
              </a:solidFill>
            </a:endParaRPr>
          </a:p>
        </p:txBody>
      </p:sp>
      <p:pic>
        <p:nvPicPr>
          <p:cNvPr id="389" name="Google Shape;389;p56"/>
          <p:cNvPicPr preferRelativeResize="0"/>
          <p:nvPr/>
        </p:nvPicPr>
        <p:blipFill>
          <a:blip r:embed="rId7">
            <a:alphaModFix/>
          </a:blip>
          <a:stretch>
            <a:fillRect/>
          </a:stretch>
        </p:blipFill>
        <p:spPr>
          <a:xfrm>
            <a:off x="377125" y="91125"/>
            <a:ext cx="2928700" cy="4729275"/>
          </a:xfrm>
          <a:prstGeom prst="rect">
            <a:avLst/>
          </a:prstGeom>
          <a:noFill/>
          <a:ln>
            <a:noFill/>
          </a:ln>
        </p:spPr>
      </p:pic>
      <p:sp>
        <p:nvSpPr>
          <p:cNvPr id="390" name="Google Shape;390;p56"/>
          <p:cNvSpPr txBox="1"/>
          <p:nvPr/>
        </p:nvSpPr>
        <p:spPr>
          <a:xfrm>
            <a:off x="0" y="4820400"/>
            <a:ext cx="4254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lt1"/>
                </a:solidFill>
                <a:hlinkClick r:id="rId8">
                  <a:extLst>
                    <a:ext uri="{A12FA001-AC4F-418D-AE19-62706E023703}">
                      <ahyp:hlinkClr val="tx"/>
                    </a:ext>
                  </a:extLst>
                </a:hlinkClick>
              </a:rPr>
              <a:t>Winifred B. Chase</a:t>
            </a:r>
            <a:r>
              <a:rPr lang="en" sz="900">
                <a:solidFill>
                  <a:schemeClr val="lt1"/>
                </a:solidFill>
              </a:rPr>
              <a:t> by </a:t>
            </a:r>
            <a:r>
              <a:rPr lang="en" sz="900" u="sng">
                <a:solidFill>
                  <a:schemeClr val="lt1"/>
                </a:solidFill>
                <a:hlinkClick r:id="rId9">
                  <a:extLst>
                    <a:ext uri="{A12FA001-AC4F-418D-AE19-62706E023703}">
                      <ahyp:hlinkClr val="tx"/>
                    </a:ext>
                  </a:extLst>
                </a:hlinkClick>
              </a:rPr>
              <a:t>University of Michigan</a:t>
            </a:r>
            <a:r>
              <a:rPr lang="en" sz="900">
                <a:solidFill>
                  <a:schemeClr val="lt1"/>
                </a:solidFill>
              </a:rPr>
              <a:t>, Public Domain, via </a:t>
            </a:r>
            <a:r>
              <a:rPr lang="en" sz="900" u="sng">
                <a:solidFill>
                  <a:schemeClr val="lt1"/>
                </a:solidFill>
                <a:hlinkClick r:id="rId10">
                  <a:extLst>
                    <a:ext uri="{A12FA001-AC4F-418D-AE19-62706E023703}">
                      <ahyp:hlinkClr val="tx"/>
                    </a:ext>
                  </a:extLst>
                </a:hlinkClick>
              </a:rPr>
              <a:t>WikiCommons</a:t>
            </a:r>
            <a:r>
              <a:rPr lang="en" sz="900">
                <a:solidFill>
                  <a:schemeClr val="lt1"/>
                </a:solidFill>
              </a:rPr>
              <a:t> </a:t>
            </a:r>
            <a:endParaRPr sz="9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7"/>
          <p:cNvSpPr txBox="1"/>
          <p:nvPr/>
        </p:nvSpPr>
        <p:spPr>
          <a:xfrm>
            <a:off x="1768350" y="1213500"/>
            <a:ext cx="5607300" cy="27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rPr>
              <a:t>Give credit where credit is due.</a:t>
            </a:r>
            <a:endParaRPr sz="48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8"/>
          <p:cNvSpPr txBox="1"/>
          <p:nvPr/>
        </p:nvSpPr>
        <p:spPr>
          <a:xfrm>
            <a:off x="0" y="4712400"/>
            <a:ext cx="9144000" cy="43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u="sng">
                <a:solidFill>
                  <a:schemeClr val="lt1"/>
                </a:solidFill>
                <a:hlinkClick r:id="rId3">
                  <a:extLst>
                    <a:ext uri="{A12FA001-AC4F-418D-AE19-62706E023703}">
                      <ahyp:hlinkClr val="tx"/>
                    </a:ext>
                  </a:extLst>
                </a:hlinkClick>
              </a:rPr>
              <a:t>Image</a:t>
            </a:r>
            <a:r>
              <a:rPr lang="en" sz="900">
                <a:solidFill>
                  <a:schemeClr val="lt1"/>
                </a:solidFill>
              </a:rPr>
              <a:t> of </a:t>
            </a:r>
            <a:r>
              <a:rPr lang="en" sz="900" u="sng">
                <a:solidFill>
                  <a:schemeClr val="lt1"/>
                </a:solidFill>
                <a:hlinkClick r:id="rId4">
                  <a:extLst>
                    <a:ext uri="{A12FA001-AC4F-418D-AE19-62706E023703}">
                      <ahyp:hlinkClr val="tx"/>
                    </a:ext>
                  </a:extLst>
                </a:hlinkClick>
              </a:rPr>
              <a:t>Orra White Hitchcock</a:t>
            </a:r>
            <a:r>
              <a:rPr lang="en" sz="900">
                <a:solidFill>
                  <a:schemeClr val="lt1"/>
                </a:solidFill>
              </a:rPr>
              <a:t> by John L. Lovell. Public domain. </a:t>
            </a:r>
            <a:r>
              <a:rPr lang="en" sz="900" u="sng">
                <a:solidFill>
                  <a:schemeClr val="lt1"/>
                </a:solidFill>
                <a:hlinkClick r:id="rId5">
                  <a:extLst>
                    <a:ext uri="{A12FA001-AC4F-418D-AE19-62706E023703}">
                      <ahyp:hlinkClr val="tx"/>
                    </a:ext>
                  </a:extLst>
                </a:hlinkClick>
              </a:rPr>
              <a:t>Image</a:t>
            </a:r>
            <a:r>
              <a:rPr lang="en" sz="900">
                <a:solidFill>
                  <a:schemeClr val="lt1"/>
                </a:solidFill>
              </a:rPr>
              <a:t> of </a:t>
            </a:r>
            <a:r>
              <a:rPr lang="en" sz="900" u="sng">
                <a:solidFill>
                  <a:schemeClr val="lt1"/>
                </a:solidFill>
                <a:hlinkClick r:id="rId6">
                  <a:extLst>
                    <a:ext uri="{A12FA001-AC4F-418D-AE19-62706E023703}">
                      <ahyp:hlinkClr val="tx"/>
                    </a:ext>
                  </a:extLst>
                </a:hlinkClick>
              </a:rPr>
              <a:t>Anna Antoinette Weber van Bosse</a:t>
            </a:r>
            <a:r>
              <a:rPr lang="en" sz="900">
                <a:solidFill>
                  <a:schemeClr val="lt1"/>
                </a:solidFill>
              </a:rPr>
              <a:t> via  University of Amsterdam, Artis Library. Public domain.  </a:t>
            </a:r>
            <a:r>
              <a:rPr lang="en" sz="900" u="sng">
                <a:solidFill>
                  <a:schemeClr val="lt1"/>
                </a:solidFill>
                <a:hlinkClick r:id="rId7">
                  <a:extLst>
                    <a:ext uri="{A12FA001-AC4F-418D-AE19-62706E023703}">
                      <ahyp:hlinkClr val="tx"/>
                    </a:ext>
                  </a:extLst>
                </a:hlinkClick>
              </a:rPr>
              <a:t>Image</a:t>
            </a:r>
            <a:r>
              <a:rPr lang="en" sz="900">
                <a:solidFill>
                  <a:schemeClr val="lt1"/>
                </a:solidFill>
              </a:rPr>
              <a:t> of </a:t>
            </a:r>
            <a:r>
              <a:rPr lang="en" sz="900" u="sng">
                <a:solidFill>
                  <a:schemeClr val="lt1"/>
                </a:solidFill>
                <a:hlinkClick r:id="rId8">
                  <a:extLst>
                    <a:ext uri="{A12FA001-AC4F-418D-AE19-62706E023703}">
                      <ahyp:hlinkClr val="tx"/>
                    </a:ext>
                  </a:extLst>
                </a:hlinkClick>
              </a:rPr>
              <a:t>Janet Russell Perkins</a:t>
            </a:r>
            <a:r>
              <a:rPr lang="en" sz="900">
                <a:solidFill>
                  <a:schemeClr val="lt1"/>
                </a:solidFill>
              </a:rPr>
              <a:t>. Public domain. </a:t>
            </a:r>
            <a:endParaRPr sz="900">
              <a:solidFill>
                <a:schemeClr val="lt1"/>
              </a:solidFill>
            </a:endParaRPr>
          </a:p>
        </p:txBody>
      </p:sp>
      <p:pic>
        <p:nvPicPr>
          <p:cNvPr id="401" name="Google Shape;401;p58"/>
          <p:cNvPicPr preferRelativeResize="0"/>
          <p:nvPr/>
        </p:nvPicPr>
        <p:blipFill>
          <a:blip r:embed="rId9">
            <a:alphaModFix/>
          </a:blip>
          <a:stretch>
            <a:fillRect/>
          </a:stretch>
        </p:blipFill>
        <p:spPr>
          <a:xfrm>
            <a:off x="5860925" y="703675"/>
            <a:ext cx="3237274" cy="3551851"/>
          </a:xfrm>
          <a:prstGeom prst="rect">
            <a:avLst/>
          </a:prstGeom>
          <a:noFill/>
          <a:ln>
            <a:noFill/>
          </a:ln>
        </p:spPr>
      </p:pic>
      <p:pic>
        <p:nvPicPr>
          <p:cNvPr id="402" name="Google Shape;402;p58"/>
          <p:cNvPicPr preferRelativeResize="0"/>
          <p:nvPr/>
        </p:nvPicPr>
        <p:blipFill>
          <a:blip r:embed="rId10">
            <a:alphaModFix/>
          </a:blip>
          <a:stretch>
            <a:fillRect/>
          </a:stretch>
        </p:blipFill>
        <p:spPr>
          <a:xfrm>
            <a:off x="70065" y="682588"/>
            <a:ext cx="2774691" cy="3684150"/>
          </a:xfrm>
          <a:prstGeom prst="rect">
            <a:avLst/>
          </a:prstGeom>
          <a:noFill/>
          <a:ln>
            <a:noFill/>
          </a:ln>
        </p:spPr>
      </p:pic>
      <p:pic>
        <p:nvPicPr>
          <p:cNvPr id="403" name="Google Shape;403;p58"/>
          <p:cNvPicPr preferRelativeResize="0"/>
          <p:nvPr/>
        </p:nvPicPr>
        <p:blipFill>
          <a:blip r:embed="rId11">
            <a:alphaModFix/>
          </a:blip>
          <a:stretch>
            <a:fillRect/>
          </a:stretch>
        </p:blipFill>
        <p:spPr>
          <a:xfrm>
            <a:off x="3018462" y="1068875"/>
            <a:ext cx="2584549" cy="3580527"/>
          </a:xfrm>
          <a:prstGeom prst="rect">
            <a:avLst/>
          </a:prstGeom>
          <a:noFill/>
          <a:ln>
            <a:noFill/>
          </a:ln>
        </p:spPr>
      </p:pic>
      <p:sp>
        <p:nvSpPr>
          <p:cNvPr id="404" name="Google Shape;404;p58"/>
          <p:cNvSpPr txBox="1"/>
          <p:nvPr/>
        </p:nvSpPr>
        <p:spPr>
          <a:xfrm>
            <a:off x="2492550" y="137500"/>
            <a:ext cx="4158900" cy="54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FF"/>
                </a:solidFill>
              </a:rPr>
              <a:t>Women collectors</a:t>
            </a:r>
            <a:endParaRPr sz="320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9"/>
          <p:cNvSpPr txBox="1"/>
          <p:nvPr/>
        </p:nvSpPr>
        <p:spPr>
          <a:xfrm>
            <a:off x="0" y="0"/>
            <a:ext cx="9144000" cy="123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lt1"/>
                </a:solidFill>
              </a:rPr>
              <a:t>Collectors of African, Asian, Latino or Pacifica descent and indigenous peoples</a:t>
            </a:r>
            <a:endParaRPr sz="3000">
              <a:solidFill>
                <a:schemeClr val="lt1"/>
              </a:solidFill>
            </a:endParaRPr>
          </a:p>
        </p:txBody>
      </p:sp>
      <p:pic>
        <p:nvPicPr>
          <p:cNvPr id="410" name="Google Shape;410;p59"/>
          <p:cNvPicPr preferRelativeResize="0"/>
          <p:nvPr/>
        </p:nvPicPr>
        <p:blipFill>
          <a:blip r:embed="rId3">
            <a:alphaModFix/>
          </a:blip>
          <a:stretch>
            <a:fillRect/>
          </a:stretch>
        </p:blipFill>
        <p:spPr>
          <a:xfrm>
            <a:off x="5034000" y="1132350"/>
            <a:ext cx="2732873" cy="3421102"/>
          </a:xfrm>
          <a:prstGeom prst="rect">
            <a:avLst/>
          </a:prstGeom>
          <a:noFill/>
          <a:ln>
            <a:noFill/>
          </a:ln>
        </p:spPr>
      </p:pic>
      <p:sp>
        <p:nvSpPr>
          <p:cNvPr id="411" name="Google Shape;411;p59"/>
          <p:cNvSpPr txBox="1"/>
          <p:nvPr/>
        </p:nvSpPr>
        <p:spPr>
          <a:xfrm>
            <a:off x="0" y="4590900"/>
            <a:ext cx="9184200" cy="5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a:t>
            </a:r>
            <a:r>
              <a:rPr lang="en" sz="900" u="sng">
                <a:solidFill>
                  <a:schemeClr val="lt1"/>
                </a:solidFill>
                <a:hlinkClick r:id="rId4">
                  <a:extLst>
                    <a:ext uri="{A12FA001-AC4F-418D-AE19-62706E023703}">
                      <ahyp:hlinkClr val="tx"/>
                    </a:ext>
                  </a:extLst>
                </a:hlinkClick>
              </a:rPr>
              <a:t>George Washington Carver </a:t>
            </a:r>
            <a:r>
              <a:rPr lang="en" sz="900">
                <a:solidFill>
                  <a:schemeClr val="lt1"/>
                </a:solidFill>
              </a:rPr>
              <a:t>- Tuskegee University Archives/Museum, Public Domain, via </a:t>
            </a:r>
            <a:r>
              <a:rPr lang="en" sz="900" u="sng">
                <a:solidFill>
                  <a:schemeClr val="lt1"/>
                </a:solidFill>
                <a:hlinkClick r:id="rId5">
                  <a:extLst>
                    <a:ext uri="{A12FA001-AC4F-418D-AE19-62706E023703}">
                      <ahyp:hlinkClr val="tx"/>
                    </a:ext>
                  </a:extLst>
                </a:hlinkClick>
              </a:rPr>
              <a:t>WikiCommons</a:t>
            </a:r>
            <a:r>
              <a:rPr lang="en">
                <a:solidFill>
                  <a:schemeClr val="lt1"/>
                </a:solidFill>
              </a:rPr>
              <a:t>,</a:t>
            </a:r>
            <a:r>
              <a:rPr lang="en" sz="900">
                <a:solidFill>
                  <a:schemeClr val="lt1"/>
                </a:solidFill>
              </a:rPr>
              <a:t> </a:t>
            </a:r>
            <a:r>
              <a:rPr lang="en" sz="900" u="sng">
                <a:solidFill>
                  <a:schemeClr val="lt1"/>
                </a:solidFill>
                <a:hlinkClick r:id="rId6">
                  <a:extLst>
                    <a:ext uri="{A12FA001-AC4F-418D-AE19-62706E023703}">
                      <ahyp:hlinkClr val="tx"/>
                    </a:ext>
                  </a:extLst>
                </a:hlinkClick>
              </a:rPr>
              <a:t>Sophie Lutterlough</a:t>
            </a:r>
            <a:r>
              <a:rPr lang="en" sz="900">
                <a:solidFill>
                  <a:schemeClr val="lt1"/>
                </a:solidFill>
              </a:rPr>
              <a:t> - Smithsonian Institution Archives, No known copyright restrictions, via </a:t>
            </a:r>
            <a:r>
              <a:rPr lang="en" sz="900" u="sng">
                <a:solidFill>
                  <a:schemeClr val="lt1"/>
                </a:solidFill>
                <a:hlinkClick r:id="rId7">
                  <a:extLst>
                    <a:ext uri="{A12FA001-AC4F-418D-AE19-62706E023703}">
                      <ahyp:hlinkClr val="tx"/>
                    </a:ext>
                  </a:extLst>
                </a:hlinkClick>
              </a:rPr>
              <a:t>WikiCommons</a:t>
            </a:r>
            <a:r>
              <a:rPr lang="en" sz="900">
                <a:solidFill>
                  <a:schemeClr val="lt1"/>
                </a:solidFill>
              </a:rPr>
              <a:t>.</a:t>
            </a:r>
            <a:endParaRPr sz="900">
              <a:solidFill>
                <a:schemeClr val="lt1"/>
              </a:solidFill>
            </a:endParaRPr>
          </a:p>
        </p:txBody>
      </p:sp>
      <p:pic>
        <p:nvPicPr>
          <p:cNvPr id="412" name="Google Shape;412;p59"/>
          <p:cNvPicPr preferRelativeResize="0"/>
          <p:nvPr/>
        </p:nvPicPr>
        <p:blipFill rotWithShape="1">
          <a:blip r:embed="rId8">
            <a:alphaModFix/>
          </a:blip>
          <a:srcRect b="0" l="33879" r="34287" t="0"/>
          <a:stretch/>
        </p:blipFill>
        <p:spPr>
          <a:xfrm>
            <a:off x="927825" y="1132350"/>
            <a:ext cx="2724375" cy="3421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60"/>
          <p:cNvPicPr preferRelativeResize="0"/>
          <p:nvPr/>
        </p:nvPicPr>
        <p:blipFill>
          <a:blip r:embed="rId3">
            <a:alphaModFix/>
          </a:blip>
          <a:stretch>
            <a:fillRect/>
          </a:stretch>
        </p:blipFill>
        <p:spPr>
          <a:xfrm>
            <a:off x="0" y="0"/>
            <a:ext cx="3667961" cy="5143500"/>
          </a:xfrm>
          <a:prstGeom prst="rect">
            <a:avLst/>
          </a:prstGeom>
          <a:noFill/>
          <a:ln>
            <a:noFill/>
          </a:ln>
        </p:spPr>
      </p:pic>
      <p:sp>
        <p:nvSpPr>
          <p:cNvPr id="418" name="Google Shape;418;p60"/>
          <p:cNvSpPr txBox="1"/>
          <p:nvPr/>
        </p:nvSpPr>
        <p:spPr>
          <a:xfrm>
            <a:off x="654100" y="3483525"/>
            <a:ext cx="1134600" cy="322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0"/>
          <p:cNvSpPr txBox="1"/>
          <p:nvPr/>
        </p:nvSpPr>
        <p:spPr>
          <a:xfrm>
            <a:off x="3667950" y="4796625"/>
            <a:ext cx="5475900" cy="2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u="sng">
                <a:solidFill>
                  <a:srgbClr val="FFFFFF"/>
                </a:solidFill>
                <a:hlinkClick r:id="rId4">
                  <a:extLst>
                    <a:ext uri="{A12FA001-AC4F-418D-AE19-62706E023703}">
                      <ahyp:hlinkClr val="tx"/>
                    </a:ext>
                  </a:extLst>
                </a:hlinkClick>
              </a:rPr>
              <a:t>Image</a:t>
            </a:r>
            <a:r>
              <a:rPr lang="en" sz="800">
                <a:solidFill>
                  <a:srgbClr val="FFFFFF"/>
                </a:solidFill>
              </a:rPr>
              <a:t> of Sphaerostephanos invisus by </a:t>
            </a:r>
            <a:r>
              <a:rPr lang="en" sz="800" u="sng">
                <a:solidFill>
                  <a:srgbClr val="FFFFFF"/>
                </a:solidFill>
                <a:hlinkClick r:id="rId5">
                  <a:extLst>
                    <a:ext uri="{A12FA001-AC4F-418D-AE19-62706E023703}">
                      <ahyp:hlinkClr val="tx"/>
                    </a:ext>
                  </a:extLst>
                </a:hlinkClick>
              </a:rPr>
              <a:t>Auckland War Memorial Museum</a:t>
            </a:r>
            <a:r>
              <a:rPr lang="en" sz="800">
                <a:solidFill>
                  <a:srgbClr val="FFFFFF"/>
                </a:solidFill>
              </a:rPr>
              <a:t> accessed via </a:t>
            </a:r>
            <a:r>
              <a:rPr lang="en" sz="800" u="sng">
                <a:solidFill>
                  <a:srgbClr val="FFFFFF"/>
                </a:solidFill>
                <a:hlinkClick r:id="rId6">
                  <a:extLst>
                    <a:ext uri="{A12FA001-AC4F-418D-AE19-62706E023703}">
                      <ahyp:hlinkClr val="tx"/>
                    </a:ext>
                  </a:extLst>
                </a:hlinkClick>
              </a:rPr>
              <a:t>GBIF.org</a:t>
            </a:r>
            <a:r>
              <a:rPr lang="en" sz="800">
                <a:solidFill>
                  <a:srgbClr val="FFFFFF"/>
                </a:solidFill>
              </a:rPr>
              <a:t> </a:t>
            </a:r>
            <a:r>
              <a:rPr lang="en" sz="800" u="sng">
                <a:solidFill>
                  <a:srgbClr val="FFFFFF"/>
                </a:solidFill>
                <a:hlinkClick r:id="rId7">
                  <a:extLst>
                    <a:ext uri="{A12FA001-AC4F-418D-AE19-62706E023703}">
                      <ahyp:hlinkClr val="tx"/>
                    </a:ext>
                  </a:extLst>
                </a:hlinkClick>
              </a:rPr>
              <a:t>CC BY 4.0</a:t>
            </a:r>
            <a:endParaRPr sz="800">
              <a:solidFill>
                <a:srgbClr val="FFFFFF"/>
              </a:solidFill>
            </a:endParaRPr>
          </a:p>
        </p:txBody>
      </p:sp>
      <p:sp>
        <p:nvSpPr>
          <p:cNvPr id="420" name="Google Shape;420;p60"/>
          <p:cNvSpPr txBox="1"/>
          <p:nvPr/>
        </p:nvSpPr>
        <p:spPr>
          <a:xfrm>
            <a:off x="3884875" y="143700"/>
            <a:ext cx="5079000" cy="40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Workflow</a:t>
            </a:r>
            <a:endParaRPr sz="36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400">
                <a:solidFill>
                  <a:srgbClr val="FFFFFF"/>
                </a:solidFill>
              </a:rPr>
              <a:t>Collector name</a:t>
            </a:r>
            <a:endParaRPr sz="2400">
              <a:solidFill>
                <a:srgbClr val="FFFFFF"/>
              </a:solidFill>
            </a:endParaRPr>
          </a:p>
          <a:p>
            <a:pPr indent="0" lvl="0" marL="0" rtl="0" algn="l">
              <a:spcBef>
                <a:spcPts val="0"/>
              </a:spcBef>
              <a:spcAft>
                <a:spcPts val="0"/>
              </a:spcAft>
              <a:buNone/>
            </a:pPr>
            <a:r>
              <a:rPr lang="en" sz="2400">
                <a:solidFill>
                  <a:srgbClr val="FFFFFF"/>
                </a:solidFill>
              </a:rPr>
              <a:t>Research collector</a:t>
            </a:r>
            <a:endParaRPr sz="2400">
              <a:solidFill>
                <a:srgbClr val="FFFFFF"/>
              </a:solidFill>
            </a:endParaRPr>
          </a:p>
          <a:p>
            <a:pPr indent="0" lvl="0" marL="0" rtl="0" algn="l">
              <a:spcBef>
                <a:spcPts val="0"/>
              </a:spcBef>
              <a:spcAft>
                <a:spcPts val="0"/>
              </a:spcAft>
              <a:buNone/>
            </a:pPr>
            <a:r>
              <a:rPr lang="en" sz="2400">
                <a:solidFill>
                  <a:srgbClr val="FFFFFF"/>
                </a:solidFill>
              </a:rPr>
              <a:t>Find/Create Wikidata item</a:t>
            </a:r>
            <a:endParaRPr sz="2400">
              <a:solidFill>
                <a:srgbClr val="FFFFFF"/>
              </a:solidFill>
            </a:endParaRPr>
          </a:p>
          <a:p>
            <a:pPr indent="0" lvl="0" marL="0" rtl="0" algn="l">
              <a:spcBef>
                <a:spcPts val="0"/>
              </a:spcBef>
              <a:spcAft>
                <a:spcPts val="0"/>
              </a:spcAft>
              <a:buNone/>
            </a:pPr>
            <a:r>
              <a:rPr lang="en" sz="2400">
                <a:solidFill>
                  <a:srgbClr val="FFFFFF"/>
                </a:solidFill>
              </a:rPr>
              <a:t>Add to Bionomia Tracker</a:t>
            </a:r>
            <a:endParaRPr sz="2400">
              <a:solidFill>
                <a:srgbClr val="FFFFFF"/>
              </a:solidFill>
            </a:endParaRPr>
          </a:p>
          <a:p>
            <a:pPr indent="0" lvl="0" marL="0" rtl="0" algn="l">
              <a:spcBef>
                <a:spcPts val="0"/>
              </a:spcBef>
              <a:spcAft>
                <a:spcPts val="0"/>
              </a:spcAft>
              <a:buNone/>
            </a:pPr>
            <a:r>
              <a:rPr lang="en" sz="2400">
                <a:solidFill>
                  <a:srgbClr val="FFFFFF"/>
                </a:solidFill>
              </a:rPr>
              <a:t>Attribute specimens</a:t>
            </a:r>
            <a:endParaRPr sz="2400">
              <a:solidFill>
                <a:srgbClr val="FFFFFF"/>
              </a:solidFill>
            </a:endParaRPr>
          </a:p>
        </p:txBody>
      </p:sp>
      <p:pic>
        <p:nvPicPr>
          <p:cNvPr id="421" name="Google Shape;421;p60"/>
          <p:cNvPicPr preferRelativeResize="0"/>
          <p:nvPr/>
        </p:nvPicPr>
        <p:blipFill>
          <a:blip r:embed="rId8">
            <a:alphaModFix/>
          </a:blip>
          <a:stretch>
            <a:fillRect/>
          </a:stretch>
        </p:blipFill>
        <p:spPr>
          <a:xfrm>
            <a:off x="104350" y="4093025"/>
            <a:ext cx="3701475" cy="730425"/>
          </a:xfrm>
          <a:prstGeom prst="rect">
            <a:avLst/>
          </a:prstGeom>
          <a:noFill/>
          <a:ln cap="flat" cmpd="sng" w="28575">
            <a:solidFill>
              <a:srgbClr val="FFFF00"/>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1"/>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Where to find collector names?</a:t>
            </a:r>
            <a:endParaRPr sz="3600">
              <a:solidFill>
                <a:schemeClr val="lt1"/>
              </a:solidFill>
            </a:endParaRPr>
          </a:p>
        </p:txBody>
      </p:sp>
      <p:sp>
        <p:nvSpPr>
          <p:cNvPr id="427" name="Google Shape;427;p61"/>
          <p:cNvSpPr txBox="1"/>
          <p:nvPr/>
        </p:nvSpPr>
        <p:spPr>
          <a:xfrm>
            <a:off x="5143500" y="799725"/>
            <a:ext cx="3940800" cy="37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rPr lang="en" sz="2400">
                <a:solidFill>
                  <a:schemeClr val="lt1"/>
                </a:solidFill>
              </a:rPr>
              <a:t>Biodiversity literature</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rPr lang="en" sz="2400">
                <a:solidFill>
                  <a:schemeClr val="lt1"/>
                </a:solidFill>
              </a:rPr>
              <a:t>Specimen labels </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rPr lang="en" sz="2400">
                <a:solidFill>
                  <a:schemeClr val="lt1"/>
                </a:solidFill>
              </a:rPr>
              <a:t>Museum websites</a:t>
            </a:r>
            <a:endParaRPr sz="2400">
              <a:solidFill>
                <a:schemeClr val="lt1"/>
              </a:solidFill>
            </a:endParaRPr>
          </a:p>
        </p:txBody>
      </p:sp>
      <p:pic>
        <p:nvPicPr>
          <p:cNvPr id="428" name="Google Shape;428;p61"/>
          <p:cNvPicPr preferRelativeResize="0"/>
          <p:nvPr/>
        </p:nvPicPr>
        <p:blipFill>
          <a:blip r:embed="rId3">
            <a:alphaModFix/>
          </a:blip>
          <a:stretch>
            <a:fillRect/>
          </a:stretch>
        </p:blipFill>
        <p:spPr>
          <a:xfrm>
            <a:off x="100325" y="659500"/>
            <a:ext cx="4471673" cy="876244"/>
          </a:xfrm>
          <a:prstGeom prst="rect">
            <a:avLst/>
          </a:prstGeom>
          <a:noFill/>
          <a:ln>
            <a:noFill/>
          </a:ln>
        </p:spPr>
      </p:pic>
      <p:sp>
        <p:nvSpPr>
          <p:cNvPr id="429" name="Google Shape;429;p61"/>
          <p:cNvSpPr txBox="1"/>
          <p:nvPr/>
        </p:nvSpPr>
        <p:spPr>
          <a:xfrm>
            <a:off x="760650" y="846813"/>
            <a:ext cx="15285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30" name="Google Shape;430;p61"/>
          <p:cNvSpPr txBox="1"/>
          <p:nvPr/>
        </p:nvSpPr>
        <p:spPr>
          <a:xfrm>
            <a:off x="0" y="4658350"/>
            <a:ext cx="9144000" cy="48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rPr>
              <a:t>Screenshot of  </a:t>
            </a:r>
            <a:r>
              <a:rPr lang="en" sz="900" u="sng">
                <a:solidFill>
                  <a:schemeClr val="lt1"/>
                </a:solidFill>
                <a:hlinkClick r:id="rId4">
                  <a:extLst>
                    <a:ext uri="{A12FA001-AC4F-418D-AE19-62706E023703}">
                      <ahyp:hlinkClr val="tx"/>
                    </a:ext>
                  </a:extLst>
                </a:hlinkClick>
              </a:rPr>
              <a:t>The fossil Elateridae of Florissant</a:t>
            </a:r>
            <a:r>
              <a:rPr lang="en" sz="900">
                <a:solidFill>
                  <a:schemeClr val="lt1"/>
                </a:solidFill>
              </a:rPr>
              <a:t> , public domain. Specimen sheet held in the United States National Herbarium </a:t>
            </a:r>
            <a:r>
              <a:rPr lang="en" sz="900" u="sng">
                <a:solidFill>
                  <a:schemeClr val="lt1"/>
                </a:solidFill>
                <a:hlinkClick r:id="rId5">
                  <a:extLst>
                    <a:ext uri="{A12FA001-AC4F-418D-AE19-62706E023703}">
                      <ahyp:hlinkClr val="tx"/>
                    </a:ext>
                  </a:extLst>
                </a:hlinkClick>
              </a:rPr>
              <a:t>CC0</a:t>
            </a:r>
            <a:r>
              <a:rPr lang="en" sz="900">
                <a:solidFill>
                  <a:schemeClr val="lt1"/>
                </a:solidFill>
              </a:rPr>
              <a:t>, via </a:t>
            </a:r>
            <a:r>
              <a:rPr lang="en" sz="900" u="sng">
                <a:solidFill>
                  <a:schemeClr val="lt1"/>
                </a:solidFill>
                <a:hlinkClick r:id="rId6">
                  <a:extLst>
                    <a:ext uri="{A12FA001-AC4F-418D-AE19-62706E023703}">
                      <ahyp:hlinkClr val="tx"/>
                    </a:ext>
                  </a:extLst>
                </a:hlinkClick>
              </a:rPr>
              <a:t>Wikimedia Commons</a:t>
            </a:r>
            <a:r>
              <a:rPr lang="en" sz="900">
                <a:solidFill>
                  <a:schemeClr val="lt1"/>
                </a:solidFill>
              </a:rPr>
              <a:t>. Screenshot of </a:t>
            </a:r>
            <a:r>
              <a:rPr lang="en" sz="900" u="sng">
                <a:solidFill>
                  <a:schemeClr val="lt1"/>
                </a:solidFill>
                <a:hlinkClick r:id="rId7">
                  <a:extLst>
                    <a:ext uri="{A12FA001-AC4F-418D-AE19-62706E023703}">
                      <ahyp:hlinkClr val="tx"/>
                    </a:ext>
                  </a:extLst>
                </a:hlinkClick>
              </a:rPr>
              <a:t>Smithsonian website</a:t>
            </a:r>
            <a:r>
              <a:rPr lang="en" sz="900">
                <a:solidFill>
                  <a:schemeClr val="lt1"/>
                </a:solidFill>
              </a:rPr>
              <a:t> reused under </a:t>
            </a:r>
            <a:r>
              <a:rPr lang="en" sz="900" u="sng">
                <a:solidFill>
                  <a:schemeClr val="lt1"/>
                </a:solidFill>
                <a:hlinkClick r:id="rId8">
                  <a:extLst>
                    <a:ext uri="{A12FA001-AC4F-418D-AE19-62706E023703}">
                      <ahyp:hlinkClr val="tx"/>
                    </a:ext>
                  </a:extLst>
                </a:hlinkClick>
              </a:rPr>
              <a:t>section 43 </a:t>
            </a:r>
            <a:r>
              <a:rPr lang="en" sz="900">
                <a:solidFill>
                  <a:schemeClr val="lt1"/>
                </a:solidFill>
              </a:rPr>
              <a:t>of the New Zealand Copyright Act 1994.</a:t>
            </a:r>
            <a:endParaRPr/>
          </a:p>
        </p:txBody>
      </p:sp>
      <p:pic>
        <p:nvPicPr>
          <p:cNvPr id="431" name="Google Shape;431;p61"/>
          <p:cNvPicPr preferRelativeResize="0"/>
          <p:nvPr/>
        </p:nvPicPr>
        <p:blipFill>
          <a:blip r:embed="rId9">
            <a:alphaModFix/>
          </a:blip>
          <a:stretch>
            <a:fillRect/>
          </a:stretch>
        </p:blipFill>
        <p:spPr>
          <a:xfrm>
            <a:off x="836713" y="1599850"/>
            <a:ext cx="2998899" cy="1433101"/>
          </a:xfrm>
          <a:prstGeom prst="rect">
            <a:avLst/>
          </a:prstGeom>
          <a:noFill/>
          <a:ln>
            <a:noFill/>
          </a:ln>
        </p:spPr>
      </p:pic>
      <p:sp>
        <p:nvSpPr>
          <p:cNvPr id="432" name="Google Shape;432;p61"/>
          <p:cNvSpPr txBox="1"/>
          <p:nvPr/>
        </p:nvSpPr>
        <p:spPr>
          <a:xfrm>
            <a:off x="1586525" y="2709375"/>
            <a:ext cx="1332900" cy="2679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33" name="Google Shape;433;p61"/>
          <p:cNvPicPr preferRelativeResize="0"/>
          <p:nvPr/>
        </p:nvPicPr>
        <p:blipFill>
          <a:blip r:embed="rId10">
            <a:alphaModFix/>
          </a:blip>
          <a:stretch>
            <a:fillRect/>
          </a:stretch>
        </p:blipFill>
        <p:spPr>
          <a:xfrm>
            <a:off x="420038" y="3170825"/>
            <a:ext cx="3832251" cy="1349650"/>
          </a:xfrm>
          <a:prstGeom prst="rect">
            <a:avLst/>
          </a:prstGeom>
          <a:noFill/>
          <a:ln>
            <a:noFill/>
          </a:ln>
        </p:spPr>
      </p:pic>
      <p:sp>
        <p:nvSpPr>
          <p:cNvPr id="434" name="Google Shape;434;p61"/>
          <p:cNvSpPr txBox="1"/>
          <p:nvPr/>
        </p:nvSpPr>
        <p:spPr>
          <a:xfrm>
            <a:off x="1680700" y="3817775"/>
            <a:ext cx="738900" cy="2679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2"/>
          <p:cNvSpPr txBox="1"/>
          <p:nvPr/>
        </p:nvSpPr>
        <p:spPr>
          <a:xfrm>
            <a:off x="44600" y="4856100"/>
            <a:ext cx="7893600" cy="2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u="sng">
                <a:solidFill>
                  <a:srgbClr val="FFFFFF"/>
                </a:solidFill>
                <a:hlinkClick r:id="rId3">
                  <a:extLst>
                    <a:ext uri="{A12FA001-AC4F-418D-AE19-62706E023703}">
                      <ahyp:hlinkClr val="tx"/>
                    </a:ext>
                  </a:extLst>
                </a:hlinkClick>
              </a:rPr>
              <a:t>Logo</a:t>
            </a:r>
            <a:r>
              <a:rPr lang="en" sz="900">
                <a:solidFill>
                  <a:srgbClr val="FFFFFF"/>
                </a:solidFill>
              </a:rPr>
              <a:t> of the Internet Archive, Public Domain. </a:t>
            </a:r>
            <a:r>
              <a:rPr lang="en" sz="900" u="sng">
                <a:solidFill>
                  <a:srgbClr val="FFFFFF"/>
                </a:solidFill>
                <a:hlinkClick r:id="rId4">
                  <a:extLst>
                    <a:ext uri="{A12FA001-AC4F-418D-AE19-62706E023703}">
                      <ahyp:hlinkClr val="tx"/>
                    </a:ext>
                  </a:extLst>
                </a:hlinkClick>
              </a:rPr>
              <a:t>Logo</a:t>
            </a:r>
            <a:r>
              <a:rPr lang="en" sz="900">
                <a:solidFill>
                  <a:srgbClr val="FFFFFF"/>
                </a:solidFill>
              </a:rPr>
              <a:t> of the Biodiversity Heritage Library, Public Domain. </a:t>
            </a:r>
            <a:r>
              <a:rPr lang="en" sz="900" u="sng">
                <a:solidFill>
                  <a:srgbClr val="FFFFFF"/>
                </a:solidFill>
                <a:hlinkClick r:id="rId5">
                  <a:extLst>
                    <a:ext uri="{A12FA001-AC4F-418D-AE19-62706E023703}">
                      <ahyp:hlinkClr val="tx"/>
                    </a:ext>
                  </a:extLst>
                </a:hlinkClick>
              </a:rPr>
              <a:t>US census records</a:t>
            </a:r>
            <a:r>
              <a:rPr lang="en" sz="900">
                <a:solidFill>
                  <a:srgbClr val="FFFFFF"/>
                </a:solidFill>
              </a:rPr>
              <a:t>. Public Domain. </a:t>
            </a:r>
            <a:endParaRPr sz="900">
              <a:solidFill>
                <a:srgbClr val="FFFFFF"/>
              </a:solidFill>
            </a:endParaRPr>
          </a:p>
        </p:txBody>
      </p:sp>
      <p:sp>
        <p:nvSpPr>
          <p:cNvPr id="440" name="Google Shape;440;p62"/>
          <p:cNvSpPr txBox="1"/>
          <p:nvPr/>
        </p:nvSpPr>
        <p:spPr>
          <a:xfrm>
            <a:off x="0" y="0"/>
            <a:ext cx="9144000" cy="67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Researching a collector</a:t>
            </a:r>
            <a:endParaRPr sz="3600">
              <a:solidFill>
                <a:srgbClr val="FFFFFF"/>
              </a:solidFill>
            </a:endParaRPr>
          </a:p>
        </p:txBody>
      </p:sp>
      <p:pic>
        <p:nvPicPr>
          <p:cNvPr id="441" name="Google Shape;441;p62"/>
          <p:cNvPicPr preferRelativeResize="0"/>
          <p:nvPr/>
        </p:nvPicPr>
        <p:blipFill>
          <a:blip r:embed="rId6">
            <a:alphaModFix/>
          </a:blip>
          <a:stretch>
            <a:fillRect/>
          </a:stretch>
        </p:blipFill>
        <p:spPr>
          <a:xfrm>
            <a:off x="2378525" y="822275"/>
            <a:ext cx="5093927" cy="1881549"/>
          </a:xfrm>
          <a:prstGeom prst="rect">
            <a:avLst/>
          </a:prstGeom>
          <a:noFill/>
          <a:ln>
            <a:noFill/>
          </a:ln>
        </p:spPr>
      </p:pic>
      <p:pic>
        <p:nvPicPr>
          <p:cNvPr id="442" name="Google Shape;442;p62"/>
          <p:cNvPicPr preferRelativeResize="0"/>
          <p:nvPr/>
        </p:nvPicPr>
        <p:blipFill>
          <a:blip r:embed="rId7">
            <a:alphaModFix/>
          </a:blip>
          <a:stretch>
            <a:fillRect/>
          </a:stretch>
        </p:blipFill>
        <p:spPr>
          <a:xfrm>
            <a:off x="227950" y="1614925"/>
            <a:ext cx="3249975" cy="3164276"/>
          </a:xfrm>
          <a:prstGeom prst="rect">
            <a:avLst/>
          </a:prstGeom>
          <a:noFill/>
          <a:ln>
            <a:noFill/>
          </a:ln>
        </p:spPr>
      </p:pic>
      <p:pic>
        <p:nvPicPr>
          <p:cNvPr id="443" name="Google Shape;443;p62"/>
          <p:cNvPicPr preferRelativeResize="0"/>
          <p:nvPr/>
        </p:nvPicPr>
        <p:blipFill>
          <a:blip r:embed="rId8">
            <a:alphaModFix/>
          </a:blip>
          <a:stretch>
            <a:fillRect/>
          </a:stretch>
        </p:blipFill>
        <p:spPr>
          <a:xfrm>
            <a:off x="6065175" y="1864298"/>
            <a:ext cx="2799725" cy="2939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3"/>
          <p:cNvSpPr txBox="1"/>
          <p:nvPr/>
        </p:nvSpPr>
        <p:spPr>
          <a:xfrm>
            <a:off x="0" y="0"/>
            <a:ext cx="89589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Is the person in Wikidata?</a:t>
            </a:r>
            <a:endParaRPr sz="3600">
              <a:solidFill>
                <a:schemeClr val="lt1"/>
              </a:solidFill>
            </a:endParaRPr>
          </a:p>
        </p:txBody>
      </p:sp>
      <p:pic>
        <p:nvPicPr>
          <p:cNvPr id="449" name="Google Shape;449;p63"/>
          <p:cNvPicPr preferRelativeResize="0"/>
          <p:nvPr/>
        </p:nvPicPr>
        <p:blipFill>
          <a:blip r:embed="rId3">
            <a:alphaModFix/>
          </a:blip>
          <a:stretch>
            <a:fillRect/>
          </a:stretch>
        </p:blipFill>
        <p:spPr>
          <a:xfrm>
            <a:off x="435425" y="738900"/>
            <a:ext cx="8088049" cy="4028199"/>
          </a:xfrm>
          <a:prstGeom prst="rect">
            <a:avLst/>
          </a:prstGeom>
          <a:noFill/>
          <a:ln>
            <a:noFill/>
          </a:ln>
        </p:spPr>
      </p:pic>
      <p:sp>
        <p:nvSpPr>
          <p:cNvPr id="450" name="Google Shape;450;p63"/>
          <p:cNvSpPr txBox="1"/>
          <p:nvPr/>
        </p:nvSpPr>
        <p:spPr>
          <a:xfrm>
            <a:off x="0" y="4860975"/>
            <a:ext cx="9106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Screen shot of </a:t>
            </a:r>
            <a:r>
              <a:rPr lang="en" sz="900" u="sng">
                <a:solidFill>
                  <a:schemeClr val="lt1"/>
                </a:solidFill>
                <a:hlinkClick r:id="rId4">
                  <a:extLst>
                    <a:ext uri="{A12FA001-AC4F-418D-AE19-62706E023703}">
                      <ahyp:hlinkClr val="tx"/>
                    </a:ext>
                  </a:extLst>
                </a:hlinkClick>
              </a:rPr>
              <a:t>Wikidata</a:t>
            </a:r>
            <a:r>
              <a:rPr lang="en" sz="900">
                <a:solidFill>
                  <a:schemeClr val="lt1"/>
                </a:solidFill>
              </a:rPr>
              <a:t> item </a:t>
            </a:r>
            <a:r>
              <a:rPr lang="en" sz="900" u="sng">
                <a:solidFill>
                  <a:schemeClr val="lt1"/>
                </a:solidFill>
                <a:hlinkClick r:id="rId5">
                  <a:extLst>
                    <a:ext uri="{A12FA001-AC4F-418D-AE19-62706E023703}">
                      <ahyp:hlinkClr val="tx"/>
                    </a:ext>
                  </a:extLst>
                </a:hlinkClick>
              </a:rPr>
              <a:t>CC BY-SA 3.0</a:t>
            </a:r>
            <a:endParaRPr sz="900">
              <a:solidFill>
                <a:schemeClr val="lt1"/>
              </a:solidFill>
            </a:endParaRPr>
          </a:p>
        </p:txBody>
      </p:sp>
      <p:sp>
        <p:nvSpPr>
          <p:cNvPr id="451" name="Google Shape;451;p63"/>
          <p:cNvSpPr txBox="1"/>
          <p:nvPr/>
        </p:nvSpPr>
        <p:spPr>
          <a:xfrm>
            <a:off x="2825300" y="985250"/>
            <a:ext cx="6231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8"/>
          <p:cNvPicPr preferRelativeResize="0"/>
          <p:nvPr/>
        </p:nvPicPr>
        <p:blipFill rotWithShape="1">
          <a:blip r:embed="rId3">
            <a:alphaModFix/>
          </a:blip>
          <a:srcRect b="0" l="1642" r="0" t="30294"/>
          <a:stretch/>
        </p:blipFill>
        <p:spPr>
          <a:xfrm>
            <a:off x="139025" y="76200"/>
            <a:ext cx="4424350" cy="2351676"/>
          </a:xfrm>
          <a:prstGeom prst="rect">
            <a:avLst/>
          </a:prstGeom>
          <a:noFill/>
          <a:ln cap="flat" cmpd="sng" w="28575">
            <a:solidFill>
              <a:srgbClr val="FF9900"/>
            </a:solidFill>
            <a:prstDash val="solid"/>
            <a:round/>
            <a:headEnd len="sm" w="sm" type="none"/>
            <a:tailEnd len="sm" w="sm" type="none"/>
          </a:ln>
        </p:spPr>
      </p:pic>
      <p:pic>
        <p:nvPicPr>
          <p:cNvPr id="129" name="Google Shape;129;p28"/>
          <p:cNvPicPr preferRelativeResize="0"/>
          <p:nvPr/>
        </p:nvPicPr>
        <p:blipFill>
          <a:blip r:embed="rId4">
            <a:alphaModFix/>
          </a:blip>
          <a:stretch>
            <a:fillRect/>
          </a:stretch>
        </p:blipFill>
        <p:spPr>
          <a:xfrm>
            <a:off x="4565296" y="2529675"/>
            <a:ext cx="4470104" cy="2513175"/>
          </a:xfrm>
          <a:prstGeom prst="rect">
            <a:avLst/>
          </a:prstGeom>
          <a:noFill/>
          <a:ln cap="flat" cmpd="sng" w="38100">
            <a:solidFill>
              <a:srgbClr val="6AA84F"/>
            </a:solidFill>
            <a:prstDash val="solid"/>
            <a:round/>
            <a:headEnd len="sm" w="sm" type="none"/>
            <a:tailEnd len="sm" w="sm" type="none"/>
          </a:ln>
        </p:spPr>
      </p:pic>
      <p:pic>
        <p:nvPicPr>
          <p:cNvPr id="130" name="Google Shape;130;p28"/>
          <p:cNvPicPr preferRelativeResize="0"/>
          <p:nvPr/>
        </p:nvPicPr>
        <p:blipFill rotWithShape="1">
          <a:blip r:embed="rId5">
            <a:alphaModFix/>
          </a:blip>
          <a:srcRect b="15057" l="23808" r="24027" t="15391"/>
          <a:stretch/>
        </p:blipFill>
        <p:spPr>
          <a:xfrm>
            <a:off x="3260850" y="1308375"/>
            <a:ext cx="2622300" cy="2622300"/>
          </a:xfrm>
          <a:prstGeom prst="ellipse">
            <a:avLst/>
          </a:prstGeom>
          <a:noFill/>
          <a:ln>
            <a:noFill/>
          </a:ln>
        </p:spPr>
      </p:pic>
      <p:sp>
        <p:nvSpPr>
          <p:cNvPr id="131" name="Google Shape;131;p28"/>
          <p:cNvSpPr/>
          <p:nvPr/>
        </p:nvSpPr>
        <p:spPr>
          <a:xfrm>
            <a:off x="3350075" y="2404125"/>
            <a:ext cx="482400" cy="4824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8"/>
          <p:cNvSpPr/>
          <p:nvPr/>
        </p:nvSpPr>
        <p:spPr>
          <a:xfrm>
            <a:off x="5336750" y="2638300"/>
            <a:ext cx="580200" cy="549300"/>
          </a:xfrm>
          <a:prstGeom prst="ellipse">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64"/>
          <p:cNvPicPr preferRelativeResize="0"/>
          <p:nvPr/>
        </p:nvPicPr>
        <p:blipFill>
          <a:blip r:embed="rId3">
            <a:alphaModFix/>
          </a:blip>
          <a:stretch>
            <a:fillRect/>
          </a:stretch>
        </p:blipFill>
        <p:spPr>
          <a:xfrm>
            <a:off x="617325" y="770361"/>
            <a:ext cx="7909352" cy="3918977"/>
          </a:xfrm>
          <a:prstGeom prst="rect">
            <a:avLst/>
          </a:prstGeom>
          <a:noFill/>
          <a:ln>
            <a:noFill/>
          </a:ln>
        </p:spPr>
      </p:pic>
      <p:sp>
        <p:nvSpPr>
          <p:cNvPr id="457" name="Google Shape;457;p64"/>
          <p:cNvSpPr txBox="1"/>
          <p:nvPr/>
        </p:nvSpPr>
        <p:spPr>
          <a:xfrm>
            <a:off x="922525" y="69375"/>
            <a:ext cx="7348500" cy="40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FF"/>
                </a:solidFill>
              </a:rPr>
              <a:t>Bionomia Tracker</a:t>
            </a:r>
            <a:endParaRPr sz="3200">
              <a:solidFill>
                <a:srgbClr val="FFFFFF"/>
              </a:solidFill>
            </a:endParaRPr>
          </a:p>
        </p:txBody>
      </p:sp>
      <p:sp>
        <p:nvSpPr>
          <p:cNvPr id="458" name="Google Shape;458;p64"/>
          <p:cNvSpPr txBox="1"/>
          <p:nvPr/>
        </p:nvSpPr>
        <p:spPr>
          <a:xfrm>
            <a:off x="0" y="4941900"/>
            <a:ext cx="3473700" cy="20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rPr>
              <a:t>Screenshot of </a:t>
            </a:r>
            <a:r>
              <a:rPr lang="en" sz="900" u="sng">
                <a:solidFill>
                  <a:srgbClr val="FFFFFF"/>
                </a:solidFill>
                <a:hlinkClick r:id="rId4">
                  <a:extLst>
                    <a:ext uri="{A12FA001-AC4F-418D-AE19-62706E023703}">
                      <ahyp:hlinkClr val="tx"/>
                    </a:ext>
                  </a:extLst>
                </a:hlinkClick>
              </a:rPr>
              <a:t>Bionomia</a:t>
            </a:r>
            <a:r>
              <a:rPr lang="en" sz="900">
                <a:solidFill>
                  <a:srgbClr val="FFFFFF"/>
                </a:solidFill>
              </a:rPr>
              <a:t>. Reused with permission. </a:t>
            </a:r>
            <a:endParaRPr sz="9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5"/>
          <p:cNvSpPr txBox="1"/>
          <p:nvPr/>
        </p:nvSpPr>
        <p:spPr>
          <a:xfrm>
            <a:off x="0"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YOU Need an </a:t>
            </a:r>
            <a:r>
              <a:rPr lang="en" sz="3600" u="sng">
                <a:solidFill>
                  <a:schemeClr val="lt1"/>
                </a:solidFill>
                <a:hlinkClick r:id="rId3">
                  <a:extLst>
                    <a:ext uri="{A12FA001-AC4F-418D-AE19-62706E023703}">
                      <ahyp:hlinkClr val="tx"/>
                    </a:ext>
                  </a:extLst>
                </a:hlinkClick>
              </a:rPr>
              <a:t>ORCID id</a:t>
            </a:r>
            <a:endParaRPr sz="3600">
              <a:solidFill>
                <a:schemeClr val="lt1"/>
              </a:solidFill>
            </a:endParaRPr>
          </a:p>
        </p:txBody>
      </p:sp>
      <p:pic>
        <p:nvPicPr>
          <p:cNvPr id="464" name="Google Shape;464;p65"/>
          <p:cNvPicPr preferRelativeResize="0"/>
          <p:nvPr/>
        </p:nvPicPr>
        <p:blipFill>
          <a:blip r:embed="rId4">
            <a:alphaModFix/>
          </a:blip>
          <a:stretch>
            <a:fillRect/>
          </a:stretch>
        </p:blipFill>
        <p:spPr>
          <a:xfrm>
            <a:off x="463925" y="1006250"/>
            <a:ext cx="7887500" cy="2927450"/>
          </a:xfrm>
          <a:prstGeom prst="rect">
            <a:avLst/>
          </a:prstGeom>
          <a:noFill/>
          <a:ln>
            <a:noFill/>
          </a:ln>
        </p:spPr>
      </p:pic>
      <p:sp>
        <p:nvSpPr>
          <p:cNvPr id="465" name="Google Shape;465;p65"/>
          <p:cNvSpPr txBox="1"/>
          <p:nvPr/>
        </p:nvSpPr>
        <p:spPr>
          <a:xfrm>
            <a:off x="0" y="4820400"/>
            <a:ext cx="36801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a:t>
            </a:r>
            <a:r>
              <a:rPr lang="en" sz="900" u="sng">
                <a:solidFill>
                  <a:schemeClr val="lt1"/>
                </a:solidFill>
                <a:hlinkClick r:id="rId5">
                  <a:extLst>
                    <a:ext uri="{A12FA001-AC4F-418D-AE19-62706E023703}">
                      <ahyp:hlinkClr val="tx"/>
                    </a:ext>
                  </a:extLst>
                </a:hlinkClick>
              </a:rPr>
              <a:t>Bionomia</a:t>
            </a:r>
            <a:r>
              <a:rPr lang="en" sz="900">
                <a:solidFill>
                  <a:schemeClr val="lt1"/>
                </a:solidFill>
              </a:rPr>
              <a:t>. Reused with permission.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6"/>
          <p:cNvSpPr txBox="1"/>
          <p:nvPr/>
        </p:nvSpPr>
        <p:spPr>
          <a:xfrm>
            <a:off x="100"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How to get an ORCID id</a:t>
            </a:r>
            <a:endParaRPr sz="3600">
              <a:solidFill>
                <a:schemeClr val="lt1"/>
              </a:solidFill>
            </a:endParaRPr>
          </a:p>
        </p:txBody>
      </p:sp>
      <p:pic>
        <p:nvPicPr>
          <p:cNvPr id="471" name="Google Shape;471;p66"/>
          <p:cNvPicPr preferRelativeResize="0"/>
          <p:nvPr/>
        </p:nvPicPr>
        <p:blipFill>
          <a:blip r:embed="rId3">
            <a:alphaModFix/>
          </a:blip>
          <a:stretch>
            <a:fillRect/>
          </a:stretch>
        </p:blipFill>
        <p:spPr>
          <a:xfrm>
            <a:off x="152400" y="891300"/>
            <a:ext cx="8839204" cy="1117849"/>
          </a:xfrm>
          <a:prstGeom prst="rect">
            <a:avLst/>
          </a:prstGeom>
          <a:noFill/>
          <a:ln>
            <a:noFill/>
          </a:ln>
        </p:spPr>
      </p:pic>
      <p:sp>
        <p:nvSpPr>
          <p:cNvPr id="472" name="Google Shape;472;p66"/>
          <p:cNvSpPr txBox="1"/>
          <p:nvPr/>
        </p:nvSpPr>
        <p:spPr>
          <a:xfrm>
            <a:off x="6664825" y="927300"/>
            <a:ext cx="13401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73" name="Google Shape;473;p66"/>
          <p:cNvPicPr preferRelativeResize="0"/>
          <p:nvPr/>
        </p:nvPicPr>
        <p:blipFill>
          <a:blip r:embed="rId4">
            <a:alphaModFix/>
          </a:blip>
          <a:stretch>
            <a:fillRect/>
          </a:stretch>
        </p:blipFill>
        <p:spPr>
          <a:xfrm>
            <a:off x="1000763" y="2194237"/>
            <a:ext cx="7142675" cy="2363975"/>
          </a:xfrm>
          <a:prstGeom prst="rect">
            <a:avLst/>
          </a:prstGeom>
          <a:noFill/>
          <a:ln>
            <a:noFill/>
          </a:ln>
        </p:spPr>
      </p:pic>
      <p:sp>
        <p:nvSpPr>
          <p:cNvPr id="474" name="Google Shape;474;p66"/>
          <p:cNvSpPr txBox="1"/>
          <p:nvPr/>
        </p:nvSpPr>
        <p:spPr>
          <a:xfrm>
            <a:off x="4629150" y="3890225"/>
            <a:ext cx="17820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5" name="Google Shape;475;p66"/>
          <p:cNvSpPr txBox="1"/>
          <p:nvPr/>
        </p:nvSpPr>
        <p:spPr>
          <a:xfrm>
            <a:off x="100" y="4743300"/>
            <a:ext cx="9113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Screenshots of </a:t>
            </a:r>
            <a:r>
              <a:rPr lang="en" sz="900" u="sng">
                <a:solidFill>
                  <a:schemeClr val="lt1"/>
                </a:solidFill>
                <a:hlinkClick r:id="rId5">
                  <a:extLst>
                    <a:ext uri="{A12FA001-AC4F-418D-AE19-62706E023703}">
                      <ahyp:hlinkClr val="tx"/>
                    </a:ext>
                  </a:extLst>
                </a:hlinkClick>
              </a:rPr>
              <a:t>ORCID.org</a:t>
            </a:r>
            <a:r>
              <a:rPr lang="en" sz="900">
                <a:solidFill>
                  <a:schemeClr val="lt1"/>
                </a:solidFill>
              </a:rPr>
              <a:t> website reused under the fair dealing </a:t>
            </a:r>
            <a:r>
              <a:rPr lang="en" sz="900" u="sng">
                <a:solidFill>
                  <a:schemeClr val="lt1"/>
                </a:solidFill>
                <a:hlinkClick r:id="rId6">
                  <a:extLst>
                    <a:ext uri="{A12FA001-AC4F-418D-AE19-62706E023703}">
                      <ahyp:hlinkClr val="tx"/>
                    </a:ext>
                  </a:extLst>
                </a:hlinkClick>
              </a:rPr>
              <a:t>Section 43 of the New Zealand Copyright Act 1994</a:t>
            </a:r>
            <a:r>
              <a:rPr lang="en" sz="900">
                <a:solidFill>
                  <a:schemeClr val="lt1"/>
                </a:solidFill>
              </a:rPr>
              <a:t>.</a:t>
            </a:r>
            <a:endParaRPr sz="900">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7"/>
          <p:cNvSpPr txBox="1"/>
          <p:nvPr/>
        </p:nvSpPr>
        <p:spPr>
          <a:xfrm>
            <a:off x="0"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Information to add to ORCID</a:t>
            </a:r>
            <a:endParaRPr sz="3600">
              <a:solidFill>
                <a:schemeClr val="lt1"/>
              </a:solidFill>
            </a:endParaRPr>
          </a:p>
        </p:txBody>
      </p:sp>
      <p:sp>
        <p:nvSpPr>
          <p:cNvPr id="481" name="Google Shape;481;p67"/>
          <p:cNvSpPr txBox="1"/>
          <p:nvPr/>
        </p:nvSpPr>
        <p:spPr>
          <a:xfrm>
            <a:off x="0" y="988800"/>
            <a:ext cx="9144000" cy="3165900"/>
          </a:xfrm>
          <a:prstGeom prst="rect">
            <a:avLst/>
          </a:prstGeom>
          <a:noFill/>
          <a:ln>
            <a:noFill/>
          </a:ln>
        </p:spPr>
        <p:txBody>
          <a:bodyPr anchorCtr="0" anchor="ctr" bIns="91425" lIns="720000" spcFirstLastPara="1" rIns="91425" wrap="square" tIns="91425">
            <a:noAutofit/>
          </a:bodyPr>
          <a:lstStyle/>
          <a:p>
            <a:pPr indent="0" lvl="0" marL="1800000" rtl="0" algn="l">
              <a:lnSpc>
                <a:spcPct val="150000"/>
              </a:lnSpc>
              <a:spcBef>
                <a:spcPts val="0"/>
              </a:spcBef>
              <a:spcAft>
                <a:spcPts val="0"/>
              </a:spcAft>
              <a:buNone/>
            </a:pPr>
            <a:r>
              <a:rPr lang="en" sz="2400">
                <a:solidFill>
                  <a:srgbClr val="F4F3EC"/>
                </a:solidFill>
              </a:rPr>
              <a:t>Your full name</a:t>
            </a:r>
            <a:endParaRPr sz="2400">
              <a:solidFill>
                <a:srgbClr val="F4F3EC"/>
              </a:solidFill>
            </a:endParaRPr>
          </a:p>
          <a:p>
            <a:pPr indent="0" lvl="0" marL="1800000" rtl="0" algn="l">
              <a:lnSpc>
                <a:spcPct val="150000"/>
              </a:lnSpc>
              <a:spcBef>
                <a:spcPts val="0"/>
              </a:spcBef>
              <a:spcAft>
                <a:spcPts val="0"/>
              </a:spcAft>
              <a:buNone/>
            </a:pPr>
            <a:r>
              <a:rPr lang="en" sz="2400">
                <a:solidFill>
                  <a:srgbClr val="F4F3EC"/>
                </a:solidFill>
              </a:rPr>
              <a:t>Your employer or affiliation </a:t>
            </a:r>
            <a:endParaRPr sz="2400">
              <a:solidFill>
                <a:srgbClr val="F4F3EC"/>
              </a:solidFill>
            </a:endParaRPr>
          </a:p>
          <a:p>
            <a:pPr indent="0" lvl="0" marL="1800000" rtl="0" algn="l">
              <a:lnSpc>
                <a:spcPct val="150000"/>
              </a:lnSpc>
              <a:spcBef>
                <a:spcPts val="0"/>
              </a:spcBef>
              <a:spcAft>
                <a:spcPts val="0"/>
              </a:spcAft>
              <a:buNone/>
            </a:pPr>
            <a:r>
              <a:rPr lang="en" sz="2400">
                <a:solidFill>
                  <a:srgbClr val="F4F3EC"/>
                </a:solidFill>
              </a:rPr>
              <a:t>Make your ORCID id public</a:t>
            </a:r>
            <a:endParaRPr sz="2400">
              <a:solidFill>
                <a:srgbClr val="F4F3EC"/>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8"/>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Log into Bionomia Tracker</a:t>
            </a:r>
            <a:endParaRPr sz="3600">
              <a:solidFill>
                <a:schemeClr val="lt1"/>
              </a:solidFill>
            </a:endParaRPr>
          </a:p>
        </p:txBody>
      </p:sp>
      <p:sp>
        <p:nvSpPr>
          <p:cNvPr id="487" name="Google Shape;487;p68"/>
          <p:cNvSpPr txBox="1"/>
          <p:nvPr/>
        </p:nvSpPr>
        <p:spPr>
          <a:xfrm>
            <a:off x="0" y="4820400"/>
            <a:ext cx="9144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a:t>
            </a:r>
            <a:r>
              <a:rPr lang="en" sz="900" u="sng">
                <a:solidFill>
                  <a:schemeClr val="lt1"/>
                </a:solidFill>
                <a:hlinkClick r:id="rId3">
                  <a:extLst>
                    <a:ext uri="{A12FA001-AC4F-418D-AE19-62706E023703}">
                      <ahyp:hlinkClr val="tx"/>
                    </a:ext>
                  </a:extLst>
                </a:hlinkClick>
              </a:rPr>
              <a:t>Bionomia</a:t>
            </a:r>
            <a:r>
              <a:rPr lang="en" sz="900">
                <a:solidFill>
                  <a:schemeClr val="lt1"/>
                </a:solidFill>
              </a:rPr>
              <a:t>. Reused with permission. Screenshot of </a:t>
            </a:r>
            <a:r>
              <a:rPr lang="en" sz="900" u="sng">
                <a:solidFill>
                  <a:schemeClr val="lt1"/>
                </a:solidFill>
                <a:hlinkClick r:id="rId4">
                  <a:extLst>
                    <a:ext uri="{A12FA001-AC4F-418D-AE19-62706E023703}">
                      <ahyp:hlinkClr val="tx"/>
                    </a:ext>
                  </a:extLst>
                </a:hlinkClick>
              </a:rPr>
              <a:t>ORCID.org</a:t>
            </a:r>
            <a:r>
              <a:rPr lang="en" sz="900">
                <a:solidFill>
                  <a:schemeClr val="lt1"/>
                </a:solidFill>
              </a:rPr>
              <a:t> website reused under </a:t>
            </a:r>
            <a:r>
              <a:rPr lang="en" sz="900" u="sng">
                <a:solidFill>
                  <a:schemeClr val="lt1"/>
                </a:solidFill>
                <a:hlinkClick r:id="rId5">
                  <a:extLst>
                    <a:ext uri="{A12FA001-AC4F-418D-AE19-62706E023703}">
                      <ahyp:hlinkClr val="tx"/>
                    </a:ext>
                  </a:extLst>
                </a:hlinkClick>
              </a:rPr>
              <a:t>Section 43 of the New Zealand Copyright Act 1994</a:t>
            </a:r>
            <a:r>
              <a:rPr lang="en" sz="900">
                <a:solidFill>
                  <a:schemeClr val="lt1"/>
                </a:solidFill>
              </a:rPr>
              <a:t>.</a:t>
            </a:r>
            <a:endParaRPr/>
          </a:p>
        </p:txBody>
      </p:sp>
      <p:pic>
        <p:nvPicPr>
          <p:cNvPr id="488" name="Google Shape;488;p68"/>
          <p:cNvPicPr preferRelativeResize="0"/>
          <p:nvPr/>
        </p:nvPicPr>
        <p:blipFill>
          <a:blip r:embed="rId6">
            <a:alphaModFix/>
          </a:blip>
          <a:stretch>
            <a:fillRect/>
          </a:stretch>
        </p:blipFill>
        <p:spPr>
          <a:xfrm>
            <a:off x="297275" y="856150"/>
            <a:ext cx="5599626" cy="1296200"/>
          </a:xfrm>
          <a:prstGeom prst="rect">
            <a:avLst/>
          </a:prstGeom>
          <a:noFill/>
          <a:ln>
            <a:noFill/>
          </a:ln>
        </p:spPr>
      </p:pic>
      <p:pic>
        <p:nvPicPr>
          <p:cNvPr id="489" name="Google Shape;489;p68"/>
          <p:cNvPicPr preferRelativeResize="0"/>
          <p:nvPr/>
        </p:nvPicPr>
        <p:blipFill>
          <a:blip r:embed="rId7">
            <a:alphaModFix/>
          </a:blip>
          <a:stretch>
            <a:fillRect/>
          </a:stretch>
        </p:blipFill>
        <p:spPr>
          <a:xfrm>
            <a:off x="4056950" y="2227050"/>
            <a:ext cx="4407638" cy="25186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9"/>
          <p:cNvSpPr txBox="1"/>
          <p:nvPr/>
        </p:nvSpPr>
        <p:spPr>
          <a:xfrm>
            <a:off x="0" y="0"/>
            <a:ext cx="8845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u="sng">
                <a:solidFill>
                  <a:schemeClr val="lt1"/>
                </a:solidFill>
                <a:hlinkClick r:id="rId3">
                  <a:extLst>
                    <a:ext uri="{A12FA001-AC4F-418D-AE19-62706E023703}">
                      <ahyp:hlinkClr val="tx"/>
                    </a:ext>
                  </a:extLst>
                </a:hlinkClick>
              </a:rPr>
              <a:t>Find a person to work on</a:t>
            </a:r>
            <a:r>
              <a:rPr lang="en" sz="3600">
                <a:solidFill>
                  <a:schemeClr val="lt1"/>
                </a:solidFill>
              </a:rPr>
              <a:t> </a:t>
            </a:r>
            <a:endParaRPr sz="3600">
              <a:solidFill>
                <a:schemeClr val="lt1"/>
              </a:solidFill>
            </a:endParaRPr>
          </a:p>
        </p:txBody>
      </p:sp>
      <p:pic>
        <p:nvPicPr>
          <p:cNvPr id="495" name="Google Shape;495;p69"/>
          <p:cNvPicPr preferRelativeResize="0"/>
          <p:nvPr/>
        </p:nvPicPr>
        <p:blipFill>
          <a:blip r:embed="rId4">
            <a:alphaModFix/>
          </a:blip>
          <a:stretch>
            <a:fillRect/>
          </a:stretch>
        </p:blipFill>
        <p:spPr>
          <a:xfrm>
            <a:off x="869875" y="738900"/>
            <a:ext cx="7404227" cy="4099801"/>
          </a:xfrm>
          <a:prstGeom prst="rect">
            <a:avLst/>
          </a:prstGeom>
          <a:noFill/>
          <a:ln>
            <a:noFill/>
          </a:ln>
        </p:spPr>
      </p:pic>
      <p:sp>
        <p:nvSpPr>
          <p:cNvPr id="496" name="Google Shape;496;p69"/>
          <p:cNvSpPr txBox="1"/>
          <p:nvPr/>
        </p:nvSpPr>
        <p:spPr>
          <a:xfrm>
            <a:off x="94175" y="4853725"/>
            <a:ext cx="5541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Screenshot of </a:t>
            </a:r>
            <a:r>
              <a:rPr lang="en" sz="900" u="sng">
                <a:solidFill>
                  <a:schemeClr val="lt1"/>
                </a:solidFill>
                <a:hlinkClick r:id="rId5">
                  <a:extLst>
                    <a:ext uri="{A12FA001-AC4F-418D-AE19-62706E023703}">
                      <ahyp:hlinkClr val="tx"/>
                    </a:ext>
                  </a:extLst>
                </a:hlinkClick>
              </a:rPr>
              <a:t>Google sheet</a:t>
            </a:r>
            <a:r>
              <a:rPr lang="en" sz="900">
                <a:solidFill>
                  <a:schemeClr val="lt1"/>
                </a:solidFill>
              </a:rPr>
              <a:t> </a:t>
            </a:r>
            <a:r>
              <a:rPr lang="en" sz="900" u="sng">
                <a:solidFill>
                  <a:schemeClr val="lt1"/>
                </a:solidFill>
                <a:hlinkClick r:id="rId6">
                  <a:extLst>
                    <a:ext uri="{A12FA001-AC4F-418D-AE19-62706E023703}">
                      <ahyp:hlinkClr val="tx"/>
                    </a:ext>
                  </a:extLst>
                </a:hlinkClick>
              </a:rPr>
              <a:t>CC0</a:t>
            </a:r>
            <a:r>
              <a:rPr lang="en" sz="900">
                <a:solidFill>
                  <a:schemeClr val="lt1"/>
                </a:solidFill>
              </a:rPr>
              <a:t> </a:t>
            </a:r>
            <a:endParaRPr sz="900">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0"/>
          <p:cNvSpPr txBox="1"/>
          <p:nvPr/>
        </p:nvSpPr>
        <p:spPr>
          <a:xfrm>
            <a:off x="36225" y="14500"/>
            <a:ext cx="9077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Find that person in Bionomia Tracker</a:t>
            </a:r>
            <a:endParaRPr sz="3600">
              <a:solidFill>
                <a:schemeClr val="lt1"/>
              </a:solidFill>
            </a:endParaRPr>
          </a:p>
        </p:txBody>
      </p:sp>
      <p:pic>
        <p:nvPicPr>
          <p:cNvPr id="502" name="Google Shape;502;p70"/>
          <p:cNvPicPr preferRelativeResize="0"/>
          <p:nvPr/>
        </p:nvPicPr>
        <p:blipFill>
          <a:blip r:embed="rId3">
            <a:alphaModFix/>
          </a:blip>
          <a:stretch>
            <a:fillRect/>
          </a:stretch>
        </p:blipFill>
        <p:spPr>
          <a:xfrm>
            <a:off x="355250" y="1021700"/>
            <a:ext cx="8135148" cy="2812349"/>
          </a:xfrm>
          <a:prstGeom prst="rect">
            <a:avLst/>
          </a:prstGeom>
          <a:noFill/>
          <a:ln>
            <a:noFill/>
          </a:ln>
        </p:spPr>
      </p:pic>
      <p:sp>
        <p:nvSpPr>
          <p:cNvPr id="503" name="Google Shape;503;p70"/>
          <p:cNvSpPr txBox="1"/>
          <p:nvPr/>
        </p:nvSpPr>
        <p:spPr>
          <a:xfrm>
            <a:off x="0" y="4820400"/>
            <a:ext cx="4339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1"/>
          <p:cNvSpPr txBox="1"/>
          <p:nvPr/>
        </p:nvSpPr>
        <p:spPr>
          <a:xfrm>
            <a:off x="272525" y="4856100"/>
            <a:ext cx="35082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1"/>
          <p:cNvSpPr txBox="1"/>
          <p:nvPr/>
        </p:nvSpPr>
        <p:spPr>
          <a:xfrm>
            <a:off x="0" y="4801500"/>
            <a:ext cx="49800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rPr>
              <a:t>Screenshot of Bionomia. Reused with permission.</a:t>
            </a:r>
            <a:endParaRPr>
              <a:solidFill>
                <a:srgbClr val="FFFFFF"/>
              </a:solidFill>
            </a:endParaRPr>
          </a:p>
        </p:txBody>
      </p:sp>
      <p:sp>
        <p:nvSpPr>
          <p:cNvPr id="510" name="Google Shape;510;p71"/>
          <p:cNvSpPr txBox="1"/>
          <p:nvPr/>
        </p:nvSpPr>
        <p:spPr>
          <a:xfrm>
            <a:off x="0" y="0"/>
            <a:ext cx="9144000" cy="67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FF"/>
                </a:solidFill>
              </a:rPr>
              <a:t>Bionomia Tracker collector profile</a:t>
            </a:r>
            <a:endParaRPr sz="3200">
              <a:solidFill>
                <a:srgbClr val="FFFFFF"/>
              </a:solidFill>
            </a:endParaRPr>
          </a:p>
        </p:txBody>
      </p:sp>
      <p:pic>
        <p:nvPicPr>
          <p:cNvPr id="511" name="Google Shape;511;p71"/>
          <p:cNvPicPr preferRelativeResize="0"/>
          <p:nvPr/>
        </p:nvPicPr>
        <p:blipFill>
          <a:blip r:embed="rId3">
            <a:alphaModFix/>
          </a:blip>
          <a:stretch>
            <a:fillRect/>
          </a:stretch>
        </p:blipFill>
        <p:spPr>
          <a:xfrm>
            <a:off x="927538" y="787288"/>
            <a:ext cx="7288924" cy="3900724"/>
          </a:xfrm>
          <a:prstGeom prst="rect">
            <a:avLst/>
          </a:prstGeom>
          <a:noFill/>
          <a:ln>
            <a:noFill/>
          </a:ln>
        </p:spPr>
      </p:pic>
      <p:sp>
        <p:nvSpPr>
          <p:cNvPr id="512" name="Google Shape;512;p71"/>
          <p:cNvSpPr txBox="1"/>
          <p:nvPr/>
        </p:nvSpPr>
        <p:spPr>
          <a:xfrm>
            <a:off x="1287550" y="1810625"/>
            <a:ext cx="623700" cy="252600"/>
          </a:xfrm>
          <a:prstGeom prst="rect">
            <a:avLst/>
          </a:prstGeom>
          <a:noFill/>
          <a:ln cap="flat" cmpd="sng" w="2857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1"/>
          <p:cNvSpPr txBox="1"/>
          <p:nvPr/>
        </p:nvSpPr>
        <p:spPr>
          <a:xfrm>
            <a:off x="3386525" y="811425"/>
            <a:ext cx="3004200" cy="400200"/>
          </a:xfrm>
          <a:prstGeom prst="rect">
            <a:avLst/>
          </a:prstGeom>
          <a:no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72"/>
          <p:cNvSpPr txBox="1"/>
          <p:nvPr/>
        </p:nvSpPr>
        <p:spPr>
          <a:xfrm>
            <a:off x="0" y="4834775"/>
            <a:ext cx="47769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rPr>
              <a:t>Screenshot of Bionomia. Reused with permission.</a:t>
            </a:r>
            <a:endParaRPr>
              <a:solidFill>
                <a:srgbClr val="FFFFFF"/>
              </a:solidFill>
            </a:endParaRPr>
          </a:p>
        </p:txBody>
      </p:sp>
      <p:sp>
        <p:nvSpPr>
          <p:cNvPr id="519" name="Google Shape;519;p72"/>
          <p:cNvSpPr txBox="1"/>
          <p:nvPr/>
        </p:nvSpPr>
        <p:spPr>
          <a:xfrm>
            <a:off x="797125" y="113975"/>
            <a:ext cx="7477500" cy="54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FF"/>
                </a:solidFill>
              </a:rPr>
              <a:t>Help Attribute Specimens</a:t>
            </a:r>
            <a:endParaRPr sz="3200">
              <a:solidFill>
                <a:srgbClr val="FFFFFF"/>
              </a:solidFill>
            </a:endParaRPr>
          </a:p>
        </p:txBody>
      </p:sp>
      <p:pic>
        <p:nvPicPr>
          <p:cNvPr id="520" name="Google Shape;520;p72"/>
          <p:cNvPicPr preferRelativeResize="0"/>
          <p:nvPr/>
        </p:nvPicPr>
        <p:blipFill>
          <a:blip r:embed="rId3">
            <a:alphaModFix/>
          </a:blip>
          <a:stretch>
            <a:fillRect/>
          </a:stretch>
        </p:blipFill>
        <p:spPr>
          <a:xfrm>
            <a:off x="1699388" y="811475"/>
            <a:ext cx="5745231" cy="3870900"/>
          </a:xfrm>
          <a:prstGeom prst="rect">
            <a:avLst/>
          </a:prstGeom>
          <a:noFill/>
          <a:ln>
            <a:noFill/>
          </a:ln>
        </p:spPr>
      </p:pic>
      <p:sp>
        <p:nvSpPr>
          <p:cNvPr id="521" name="Google Shape;521;p72"/>
          <p:cNvSpPr txBox="1"/>
          <p:nvPr/>
        </p:nvSpPr>
        <p:spPr>
          <a:xfrm>
            <a:off x="2129850" y="4114800"/>
            <a:ext cx="18402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73"/>
          <p:cNvSpPr txBox="1"/>
          <p:nvPr/>
        </p:nvSpPr>
        <p:spPr>
          <a:xfrm>
            <a:off x="28975" y="36225"/>
            <a:ext cx="91149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Attributing a specimen</a:t>
            </a:r>
            <a:endParaRPr sz="3600">
              <a:solidFill>
                <a:schemeClr val="lt1"/>
              </a:solidFill>
            </a:endParaRPr>
          </a:p>
        </p:txBody>
      </p:sp>
      <p:sp>
        <p:nvSpPr>
          <p:cNvPr id="527" name="Google Shape;527;p73"/>
          <p:cNvSpPr txBox="1"/>
          <p:nvPr/>
        </p:nvSpPr>
        <p:spPr>
          <a:xfrm>
            <a:off x="0" y="4820400"/>
            <a:ext cx="425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pic>
        <p:nvPicPr>
          <p:cNvPr id="528" name="Google Shape;528;p73"/>
          <p:cNvPicPr preferRelativeResize="0"/>
          <p:nvPr/>
        </p:nvPicPr>
        <p:blipFill>
          <a:blip r:embed="rId3">
            <a:alphaModFix/>
          </a:blip>
          <a:stretch>
            <a:fillRect/>
          </a:stretch>
        </p:blipFill>
        <p:spPr>
          <a:xfrm>
            <a:off x="697850" y="927525"/>
            <a:ext cx="7777152" cy="3740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9"/>
          <p:cNvPicPr preferRelativeResize="0"/>
          <p:nvPr/>
        </p:nvPicPr>
        <p:blipFill rotWithShape="1">
          <a:blip r:embed="rId3">
            <a:alphaModFix/>
          </a:blip>
          <a:srcRect b="0" l="1642" r="0" t="30294"/>
          <a:stretch/>
        </p:blipFill>
        <p:spPr>
          <a:xfrm>
            <a:off x="139025" y="76200"/>
            <a:ext cx="4424350" cy="2351676"/>
          </a:xfrm>
          <a:prstGeom prst="rect">
            <a:avLst/>
          </a:prstGeom>
          <a:noFill/>
          <a:ln cap="flat" cmpd="sng" w="28575">
            <a:solidFill>
              <a:srgbClr val="FF9900"/>
            </a:solidFill>
            <a:prstDash val="solid"/>
            <a:round/>
            <a:headEnd len="sm" w="sm" type="none"/>
            <a:tailEnd len="sm" w="sm" type="none"/>
          </a:ln>
        </p:spPr>
      </p:pic>
      <p:pic>
        <p:nvPicPr>
          <p:cNvPr id="138" name="Google Shape;138;p29"/>
          <p:cNvPicPr preferRelativeResize="0"/>
          <p:nvPr/>
        </p:nvPicPr>
        <p:blipFill rotWithShape="1">
          <a:blip r:embed="rId4">
            <a:alphaModFix/>
          </a:blip>
          <a:srcRect b="13031" l="0" r="0" t="15330"/>
          <a:stretch/>
        </p:blipFill>
        <p:spPr>
          <a:xfrm>
            <a:off x="4650250" y="76200"/>
            <a:ext cx="4385150" cy="2351675"/>
          </a:xfrm>
          <a:prstGeom prst="rect">
            <a:avLst/>
          </a:prstGeom>
          <a:noFill/>
          <a:ln cap="flat" cmpd="sng" w="38100">
            <a:solidFill>
              <a:srgbClr val="FF0000"/>
            </a:solidFill>
            <a:prstDash val="solid"/>
            <a:round/>
            <a:headEnd len="sm" w="sm" type="none"/>
            <a:tailEnd len="sm" w="sm" type="none"/>
          </a:ln>
        </p:spPr>
      </p:pic>
      <p:pic>
        <p:nvPicPr>
          <p:cNvPr id="139" name="Google Shape;139;p29"/>
          <p:cNvPicPr preferRelativeResize="0"/>
          <p:nvPr/>
        </p:nvPicPr>
        <p:blipFill>
          <a:blip r:embed="rId5">
            <a:alphaModFix/>
          </a:blip>
          <a:stretch>
            <a:fillRect/>
          </a:stretch>
        </p:blipFill>
        <p:spPr>
          <a:xfrm>
            <a:off x="4565296" y="2529675"/>
            <a:ext cx="4470104" cy="2513175"/>
          </a:xfrm>
          <a:prstGeom prst="rect">
            <a:avLst/>
          </a:prstGeom>
          <a:noFill/>
          <a:ln cap="flat" cmpd="sng" w="38100">
            <a:solidFill>
              <a:srgbClr val="6AA84F"/>
            </a:solidFill>
            <a:prstDash val="solid"/>
            <a:round/>
            <a:headEnd len="sm" w="sm" type="none"/>
            <a:tailEnd len="sm" w="sm" type="none"/>
          </a:ln>
        </p:spPr>
      </p:pic>
      <p:pic>
        <p:nvPicPr>
          <p:cNvPr id="140" name="Google Shape;140;p29"/>
          <p:cNvPicPr preferRelativeResize="0"/>
          <p:nvPr/>
        </p:nvPicPr>
        <p:blipFill rotWithShape="1">
          <a:blip r:embed="rId6">
            <a:alphaModFix/>
          </a:blip>
          <a:srcRect b="15057" l="23808" r="24027" t="15391"/>
          <a:stretch/>
        </p:blipFill>
        <p:spPr>
          <a:xfrm>
            <a:off x="3260850" y="1308375"/>
            <a:ext cx="2622300" cy="2622300"/>
          </a:xfrm>
          <a:prstGeom prst="ellipse">
            <a:avLst/>
          </a:prstGeom>
          <a:noFill/>
          <a:ln>
            <a:noFill/>
          </a:ln>
        </p:spPr>
      </p:pic>
      <p:sp>
        <p:nvSpPr>
          <p:cNvPr id="141" name="Google Shape;141;p29"/>
          <p:cNvSpPr/>
          <p:nvPr/>
        </p:nvSpPr>
        <p:spPr>
          <a:xfrm>
            <a:off x="3350075" y="2404125"/>
            <a:ext cx="482400" cy="4824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9"/>
          <p:cNvSpPr/>
          <p:nvPr/>
        </p:nvSpPr>
        <p:spPr>
          <a:xfrm>
            <a:off x="4235800" y="1308375"/>
            <a:ext cx="580200" cy="549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9"/>
          <p:cNvSpPr/>
          <p:nvPr/>
        </p:nvSpPr>
        <p:spPr>
          <a:xfrm>
            <a:off x="5336750" y="2638300"/>
            <a:ext cx="580200" cy="549300"/>
          </a:xfrm>
          <a:prstGeom prst="ellipse">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4"/>
          <p:cNvSpPr txBox="1"/>
          <p:nvPr/>
        </p:nvSpPr>
        <p:spPr>
          <a:xfrm>
            <a:off x="28975" y="36225"/>
            <a:ext cx="91149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Collected a specimen</a:t>
            </a:r>
            <a:endParaRPr sz="3600">
              <a:solidFill>
                <a:schemeClr val="lt1"/>
              </a:solidFill>
            </a:endParaRPr>
          </a:p>
        </p:txBody>
      </p:sp>
      <p:pic>
        <p:nvPicPr>
          <p:cNvPr id="534" name="Google Shape;534;p74"/>
          <p:cNvPicPr preferRelativeResize="0"/>
          <p:nvPr/>
        </p:nvPicPr>
        <p:blipFill>
          <a:blip r:embed="rId3">
            <a:alphaModFix/>
          </a:blip>
          <a:stretch>
            <a:fillRect/>
          </a:stretch>
        </p:blipFill>
        <p:spPr>
          <a:xfrm>
            <a:off x="2271850" y="2362050"/>
            <a:ext cx="4629150" cy="2114550"/>
          </a:xfrm>
          <a:prstGeom prst="rect">
            <a:avLst/>
          </a:prstGeom>
          <a:noFill/>
          <a:ln>
            <a:noFill/>
          </a:ln>
        </p:spPr>
      </p:pic>
      <p:sp>
        <p:nvSpPr>
          <p:cNvPr id="535" name="Google Shape;535;p74"/>
          <p:cNvSpPr txBox="1"/>
          <p:nvPr/>
        </p:nvSpPr>
        <p:spPr>
          <a:xfrm>
            <a:off x="0" y="4820400"/>
            <a:ext cx="425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pic>
        <p:nvPicPr>
          <p:cNvPr id="536" name="Google Shape;536;p74"/>
          <p:cNvPicPr preferRelativeResize="0"/>
          <p:nvPr/>
        </p:nvPicPr>
        <p:blipFill>
          <a:blip r:embed="rId4">
            <a:alphaModFix/>
          </a:blip>
          <a:stretch>
            <a:fillRect/>
          </a:stretch>
        </p:blipFill>
        <p:spPr>
          <a:xfrm>
            <a:off x="152400" y="1245875"/>
            <a:ext cx="8839204" cy="444550"/>
          </a:xfrm>
          <a:prstGeom prst="rect">
            <a:avLst/>
          </a:prstGeom>
          <a:noFill/>
          <a:ln>
            <a:noFill/>
          </a:ln>
        </p:spPr>
      </p:pic>
      <p:sp>
        <p:nvSpPr>
          <p:cNvPr id="537" name="Google Shape;537;p74"/>
          <p:cNvSpPr txBox="1"/>
          <p:nvPr/>
        </p:nvSpPr>
        <p:spPr>
          <a:xfrm>
            <a:off x="2680425" y="1245875"/>
            <a:ext cx="883800" cy="3231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4"/>
          <p:cNvSpPr txBox="1"/>
          <p:nvPr/>
        </p:nvSpPr>
        <p:spPr>
          <a:xfrm>
            <a:off x="188375" y="1268050"/>
            <a:ext cx="4275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5"/>
          <p:cNvSpPr txBox="1"/>
          <p:nvPr/>
        </p:nvSpPr>
        <p:spPr>
          <a:xfrm>
            <a:off x="43475" y="36225"/>
            <a:ext cx="9069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Identified a specimen</a:t>
            </a:r>
            <a:endParaRPr sz="3600">
              <a:solidFill>
                <a:schemeClr val="lt1"/>
              </a:solidFill>
            </a:endParaRPr>
          </a:p>
        </p:txBody>
      </p:sp>
      <p:pic>
        <p:nvPicPr>
          <p:cNvPr id="544" name="Google Shape;544;p75"/>
          <p:cNvPicPr preferRelativeResize="0"/>
          <p:nvPr/>
        </p:nvPicPr>
        <p:blipFill>
          <a:blip r:embed="rId3">
            <a:alphaModFix/>
          </a:blip>
          <a:stretch>
            <a:fillRect/>
          </a:stretch>
        </p:blipFill>
        <p:spPr>
          <a:xfrm>
            <a:off x="2352675" y="2093900"/>
            <a:ext cx="4438650" cy="1981200"/>
          </a:xfrm>
          <a:prstGeom prst="rect">
            <a:avLst/>
          </a:prstGeom>
          <a:noFill/>
          <a:ln>
            <a:noFill/>
          </a:ln>
        </p:spPr>
      </p:pic>
      <p:sp>
        <p:nvSpPr>
          <p:cNvPr id="545" name="Google Shape;545;p75"/>
          <p:cNvSpPr txBox="1"/>
          <p:nvPr/>
        </p:nvSpPr>
        <p:spPr>
          <a:xfrm>
            <a:off x="0" y="4820400"/>
            <a:ext cx="4911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pic>
        <p:nvPicPr>
          <p:cNvPr id="546" name="Google Shape;546;p75"/>
          <p:cNvPicPr preferRelativeResize="0"/>
          <p:nvPr/>
        </p:nvPicPr>
        <p:blipFill>
          <a:blip r:embed="rId4">
            <a:alphaModFix/>
          </a:blip>
          <a:stretch>
            <a:fillRect/>
          </a:stretch>
        </p:blipFill>
        <p:spPr>
          <a:xfrm>
            <a:off x="158825" y="1043450"/>
            <a:ext cx="8839204" cy="539502"/>
          </a:xfrm>
          <a:prstGeom prst="rect">
            <a:avLst/>
          </a:prstGeom>
          <a:noFill/>
          <a:ln>
            <a:noFill/>
          </a:ln>
        </p:spPr>
      </p:pic>
      <p:sp>
        <p:nvSpPr>
          <p:cNvPr id="547" name="Google Shape;547;p75"/>
          <p:cNvSpPr txBox="1"/>
          <p:nvPr/>
        </p:nvSpPr>
        <p:spPr>
          <a:xfrm>
            <a:off x="3701850" y="1084325"/>
            <a:ext cx="999600" cy="3231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5"/>
          <p:cNvSpPr txBox="1"/>
          <p:nvPr/>
        </p:nvSpPr>
        <p:spPr>
          <a:xfrm>
            <a:off x="550575" y="1084325"/>
            <a:ext cx="4926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76"/>
          <p:cNvPicPr preferRelativeResize="0"/>
          <p:nvPr/>
        </p:nvPicPr>
        <p:blipFill>
          <a:blip r:embed="rId3">
            <a:alphaModFix/>
          </a:blip>
          <a:stretch>
            <a:fillRect/>
          </a:stretch>
        </p:blipFill>
        <p:spPr>
          <a:xfrm>
            <a:off x="2550275" y="2332946"/>
            <a:ext cx="3790950" cy="1333500"/>
          </a:xfrm>
          <a:prstGeom prst="rect">
            <a:avLst/>
          </a:prstGeom>
          <a:noFill/>
          <a:ln>
            <a:noFill/>
          </a:ln>
        </p:spPr>
      </p:pic>
      <p:sp>
        <p:nvSpPr>
          <p:cNvPr id="554" name="Google Shape;554;p76"/>
          <p:cNvSpPr txBox="1"/>
          <p:nvPr/>
        </p:nvSpPr>
        <p:spPr>
          <a:xfrm>
            <a:off x="0" y="4708850"/>
            <a:ext cx="9144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 Label from a specimen held at the University of Tartu Natural History Museum and Botanical Garden  </a:t>
            </a:r>
            <a:r>
              <a:rPr lang="en" sz="900" u="sng">
                <a:solidFill>
                  <a:schemeClr val="lt1"/>
                </a:solidFill>
                <a:hlinkClick r:id="rId4">
                  <a:extLst>
                    <a:ext uri="{A12FA001-AC4F-418D-AE19-62706E023703}">
                      <ahyp:hlinkClr val="tx"/>
                    </a:ext>
                  </a:extLst>
                </a:hlinkClick>
              </a:rPr>
              <a:t>https://www.gbif.org/occurrence/3016566337</a:t>
            </a:r>
            <a:r>
              <a:rPr lang="en" sz="900">
                <a:solidFill>
                  <a:schemeClr val="lt1"/>
                </a:solidFill>
              </a:rPr>
              <a:t> </a:t>
            </a:r>
            <a:r>
              <a:rPr lang="en" sz="900" u="sng">
                <a:solidFill>
                  <a:schemeClr val="lt1"/>
                </a:solidFill>
                <a:hlinkClick r:id="rId5">
                  <a:extLst>
                    <a:ext uri="{A12FA001-AC4F-418D-AE19-62706E023703}">
                      <ahyp:hlinkClr val="tx"/>
                    </a:ext>
                  </a:extLst>
                </a:hlinkClick>
              </a:rPr>
              <a:t>CC BY-NC 4.0</a:t>
            </a:r>
            <a:endParaRPr>
              <a:solidFill>
                <a:schemeClr val="lt1"/>
              </a:solidFill>
            </a:endParaRPr>
          </a:p>
          <a:p>
            <a:pPr indent="0" lvl="0" marL="0" rtl="0" algn="l">
              <a:spcBef>
                <a:spcPts val="0"/>
              </a:spcBef>
              <a:spcAft>
                <a:spcPts val="0"/>
              </a:spcAft>
              <a:buNone/>
            </a:pPr>
            <a:r>
              <a:t/>
            </a:r>
            <a:endParaRPr/>
          </a:p>
        </p:txBody>
      </p:sp>
      <p:sp>
        <p:nvSpPr>
          <p:cNvPr id="555" name="Google Shape;555;p76"/>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Collected AND Identified specimen</a:t>
            </a:r>
            <a:endParaRPr sz="3600">
              <a:solidFill>
                <a:schemeClr val="lt1"/>
              </a:solidFill>
            </a:endParaRPr>
          </a:p>
        </p:txBody>
      </p:sp>
      <p:pic>
        <p:nvPicPr>
          <p:cNvPr id="556" name="Google Shape;556;p76"/>
          <p:cNvPicPr preferRelativeResize="0"/>
          <p:nvPr/>
        </p:nvPicPr>
        <p:blipFill>
          <a:blip r:embed="rId6">
            <a:alphaModFix/>
          </a:blip>
          <a:stretch>
            <a:fillRect/>
          </a:stretch>
        </p:blipFill>
        <p:spPr>
          <a:xfrm>
            <a:off x="203125" y="1188325"/>
            <a:ext cx="8839204" cy="448866"/>
          </a:xfrm>
          <a:prstGeom prst="rect">
            <a:avLst/>
          </a:prstGeom>
          <a:noFill/>
          <a:ln>
            <a:noFill/>
          </a:ln>
        </p:spPr>
      </p:pic>
      <p:sp>
        <p:nvSpPr>
          <p:cNvPr id="557" name="Google Shape;557;p76"/>
          <p:cNvSpPr txBox="1"/>
          <p:nvPr/>
        </p:nvSpPr>
        <p:spPr>
          <a:xfrm>
            <a:off x="804150" y="1212677"/>
            <a:ext cx="550500" cy="3378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6"/>
          <p:cNvSpPr txBox="1"/>
          <p:nvPr/>
        </p:nvSpPr>
        <p:spPr>
          <a:xfrm>
            <a:off x="2687650" y="1212650"/>
            <a:ext cx="17460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77"/>
          <p:cNvSpPr txBox="1"/>
          <p:nvPr/>
        </p:nvSpPr>
        <p:spPr>
          <a:xfrm>
            <a:off x="21725" y="7250"/>
            <a:ext cx="9122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Not Them</a:t>
            </a:r>
            <a:endParaRPr sz="3600">
              <a:solidFill>
                <a:schemeClr val="lt1"/>
              </a:solidFill>
            </a:endParaRPr>
          </a:p>
        </p:txBody>
      </p:sp>
      <p:pic>
        <p:nvPicPr>
          <p:cNvPr id="564" name="Google Shape;564;p77"/>
          <p:cNvPicPr preferRelativeResize="0"/>
          <p:nvPr/>
        </p:nvPicPr>
        <p:blipFill>
          <a:blip r:embed="rId3">
            <a:alphaModFix/>
          </a:blip>
          <a:stretch>
            <a:fillRect/>
          </a:stretch>
        </p:blipFill>
        <p:spPr>
          <a:xfrm>
            <a:off x="406625" y="1412625"/>
            <a:ext cx="8461148" cy="3226625"/>
          </a:xfrm>
          <a:prstGeom prst="rect">
            <a:avLst/>
          </a:prstGeom>
          <a:noFill/>
          <a:ln>
            <a:noFill/>
          </a:ln>
        </p:spPr>
      </p:pic>
      <p:sp>
        <p:nvSpPr>
          <p:cNvPr id="565" name="Google Shape;565;p77"/>
          <p:cNvSpPr txBox="1"/>
          <p:nvPr/>
        </p:nvSpPr>
        <p:spPr>
          <a:xfrm>
            <a:off x="8222350" y="4085825"/>
            <a:ext cx="775200" cy="6084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7"/>
          <p:cNvSpPr txBox="1"/>
          <p:nvPr/>
        </p:nvSpPr>
        <p:spPr>
          <a:xfrm>
            <a:off x="5570900" y="2310975"/>
            <a:ext cx="5868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67" name="Google Shape;567;p77"/>
          <p:cNvSpPr txBox="1"/>
          <p:nvPr/>
        </p:nvSpPr>
        <p:spPr>
          <a:xfrm>
            <a:off x="3774300" y="4281450"/>
            <a:ext cx="572400" cy="2925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77"/>
          <p:cNvSpPr txBox="1"/>
          <p:nvPr/>
        </p:nvSpPr>
        <p:spPr>
          <a:xfrm>
            <a:off x="0" y="4820400"/>
            <a:ext cx="3535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8"/>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Checking specimen with digitised image</a:t>
            </a:r>
            <a:endParaRPr sz="3600">
              <a:solidFill>
                <a:schemeClr val="lt1"/>
              </a:solidFill>
            </a:endParaRPr>
          </a:p>
        </p:txBody>
      </p:sp>
      <p:sp>
        <p:nvSpPr>
          <p:cNvPr id="574" name="Google Shape;574;p78"/>
          <p:cNvSpPr txBox="1"/>
          <p:nvPr/>
        </p:nvSpPr>
        <p:spPr>
          <a:xfrm>
            <a:off x="0" y="4737825"/>
            <a:ext cx="91440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lt1"/>
                </a:solidFill>
                <a:hlinkClick r:id="rId3">
                  <a:extLst>
                    <a:ext uri="{A12FA001-AC4F-418D-AE19-62706E023703}">
                      <ahyp:hlinkClr val="tx"/>
                    </a:ext>
                  </a:extLst>
                </a:hlinkClick>
              </a:rPr>
              <a:t>Specimen sheet</a:t>
            </a:r>
            <a:r>
              <a:rPr lang="en" sz="900">
                <a:solidFill>
                  <a:schemeClr val="lt1"/>
                </a:solidFill>
              </a:rPr>
              <a:t> via University of Michigan Herbarium  </a:t>
            </a:r>
            <a:r>
              <a:rPr lang="en" sz="900" u="sng">
                <a:solidFill>
                  <a:schemeClr val="lt1"/>
                </a:solidFill>
                <a:hlinkClick r:id="rId4">
                  <a:extLst>
                    <a:ext uri="{A12FA001-AC4F-418D-AE19-62706E023703}">
                      <ahyp:hlinkClr val="tx"/>
                    </a:ext>
                  </a:extLst>
                </a:hlinkClick>
              </a:rPr>
              <a:t>CC BY-NC 4.0</a:t>
            </a:r>
            <a:r>
              <a:rPr lang="en" sz="900">
                <a:solidFill>
                  <a:schemeClr val="lt1"/>
                </a:solidFill>
              </a:rPr>
              <a:t>. Screenshot of Bionomia. Reused with permission. Screenshot of GBIF reused under section 43 of the New Zealand Copyright Act 1994.  </a:t>
            </a:r>
            <a:endParaRPr sz="900">
              <a:solidFill>
                <a:schemeClr val="lt1"/>
              </a:solidFill>
            </a:endParaRPr>
          </a:p>
        </p:txBody>
      </p:sp>
      <p:pic>
        <p:nvPicPr>
          <p:cNvPr id="575" name="Google Shape;575;p78"/>
          <p:cNvPicPr preferRelativeResize="0"/>
          <p:nvPr/>
        </p:nvPicPr>
        <p:blipFill>
          <a:blip r:embed="rId5">
            <a:alphaModFix/>
          </a:blip>
          <a:stretch>
            <a:fillRect/>
          </a:stretch>
        </p:blipFill>
        <p:spPr>
          <a:xfrm>
            <a:off x="152400" y="891300"/>
            <a:ext cx="8839204" cy="366861"/>
          </a:xfrm>
          <a:prstGeom prst="rect">
            <a:avLst/>
          </a:prstGeom>
          <a:noFill/>
          <a:ln>
            <a:noFill/>
          </a:ln>
        </p:spPr>
      </p:pic>
      <p:sp>
        <p:nvSpPr>
          <p:cNvPr id="576" name="Google Shape;576;p78"/>
          <p:cNvSpPr txBox="1"/>
          <p:nvPr/>
        </p:nvSpPr>
        <p:spPr>
          <a:xfrm>
            <a:off x="2318225" y="874625"/>
            <a:ext cx="297000" cy="3063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77" name="Google Shape;577;p78"/>
          <p:cNvPicPr preferRelativeResize="0"/>
          <p:nvPr/>
        </p:nvPicPr>
        <p:blipFill>
          <a:blip r:embed="rId6">
            <a:alphaModFix/>
          </a:blip>
          <a:stretch>
            <a:fillRect/>
          </a:stretch>
        </p:blipFill>
        <p:spPr>
          <a:xfrm>
            <a:off x="5459088" y="1572036"/>
            <a:ext cx="3036117" cy="3174864"/>
          </a:xfrm>
          <a:prstGeom prst="rect">
            <a:avLst/>
          </a:prstGeom>
          <a:noFill/>
          <a:ln>
            <a:noFill/>
          </a:ln>
        </p:spPr>
      </p:pic>
      <p:pic>
        <p:nvPicPr>
          <p:cNvPr id="578" name="Google Shape;578;p78"/>
          <p:cNvPicPr preferRelativeResize="0"/>
          <p:nvPr/>
        </p:nvPicPr>
        <p:blipFill>
          <a:blip r:embed="rId7">
            <a:alphaModFix/>
          </a:blip>
          <a:stretch>
            <a:fillRect/>
          </a:stretch>
        </p:blipFill>
        <p:spPr>
          <a:xfrm>
            <a:off x="215130" y="1492361"/>
            <a:ext cx="4459617" cy="3174864"/>
          </a:xfrm>
          <a:prstGeom prst="rect">
            <a:avLst/>
          </a:prstGeom>
          <a:noFill/>
          <a:ln>
            <a:noFill/>
          </a:ln>
        </p:spPr>
      </p:pic>
      <p:sp>
        <p:nvSpPr>
          <p:cNvPr id="579" name="Google Shape;579;p78"/>
          <p:cNvSpPr txBox="1"/>
          <p:nvPr/>
        </p:nvSpPr>
        <p:spPr>
          <a:xfrm>
            <a:off x="5585375" y="1644475"/>
            <a:ext cx="5145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80" name="Google Shape;580;p78"/>
          <p:cNvSpPr txBox="1"/>
          <p:nvPr/>
        </p:nvSpPr>
        <p:spPr>
          <a:xfrm>
            <a:off x="1130125" y="898025"/>
            <a:ext cx="1115700" cy="2595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8"/>
          <p:cNvSpPr txBox="1"/>
          <p:nvPr/>
        </p:nvSpPr>
        <p:spPr>
          <a:xfrm>
            <a:off x="1550300" y="1572025"/>
            <a:ext cx="1354800" cy="4002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spAutoFit/>
          </a:bodyPr>
          <a:lstStyle/>
          <a:p>
            <a:pPr indent="0" lvl="0" marL="0" rtl="0" algn="l">
              <a:spcBef>
                <a:spcPts val="0"/>
              </a:spcBef>
              <a:spcAft>
                <a:spcPts val="0"/>
              </a:spcAft>
              <a:buNone/>
            </a:pPr>
            <a:r>
              <a:t/>
            </a:r>
            <a:endParaRPr/>
          </a:p>
        </p:txBody>
      </p:sp>
      <p:sp>
        <p:nvSpPr>
          <p:cNvPr id="582" name="Google Shape;582;p78"/>
          <p:cNvSpPr txBox="1"/>
          <p:nvPr/>
        </p:nvSpPr>
        <p:spPr>
          <a:xfrm>
            <a:off x="7019800" y="4267025"/>
            <a:ext cx="9054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9"/>
          <p:cNvSpPr txBox="1"/>
          <p:nvPr/>
        </p:nvSpPr>
        <p:spPr>
          <a:xfrm>
            <a:off x="0" y="0"/>
            <a:ext cx="89034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When NOT to attribute</a:t>
            </a:r>
            <a:endParaRPr sz="3600">
              <a:solidFill>
                <a:schemeClr val="lt1"/>
              </a:solidFill>
            </a:endParaRPr>
          </a:p>
        </p:txBody>
      </p:sp>
      <p:pic>
        <p:nvPicPr>
          <p:cNvPr id="588" name="Google Shape;588;p79"/>
          <p:cNvPicPr preferRelativeResize="0"/>
          <p:nvPr/>
        </p:nvPicPr>
        <p:blipFill>
          <a:blip r:embed="rId3">
            <a:alphaModFix/>
          </a:blip>
          <a:stretch>
            <a:fillRect/>
          </a:stretch>
        </p:blipFill>
        <p:spPr>
          <a:xfrm>
            <a:off x="152400" y="1668250"/>
            <a:ext cx="8839204" cy="517922"/>
          </a:xfrm>
          <a:prstGeom prst="rect">
            <a:avLst/>
          </a:prstGeom>
          <a:noFill/>
          <a:ln>
            <a:noFill/>
          </a:ln>
        </p:spPr>
      </p:pic>
      <p:sp>
        <p:nvSpPr>
          <p:cNvPr id="589" name="Google Shape;589;p79"/>
          <p:cNvSpPr txBox="1"/>
          <p:nvPr/>
        </p:nvSpPr>
        <p:spPr>
          <a:xfrm>
            <a:off x="43475" y="970750"/>
            <a:ext cx="906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lt1"/>
                </a:solidFill>
              </a:rPr>
              <a:t>Not enough data to confirm</a:t>
            </a:r>
            <a:endParaRPr sz="2400">
              <a:solidFill>
                <a:schemeClr val="lt1"/>
              </a:solidFill>
            </a:endParaRPr>
          </a:p>
        </p:txBody>
      </p:sp>
      <p:sp>
        <p:nvSpPr>
          <p:cNvPr id="590" name="Google Shape;590;p79"/>
          <p:cNvSpPr txBox="1"/>
          <p:nvPr/>
        </p:nvSpPr>
        <p:spPr>
          <a:xfrm>
            <a:off x="40650" y="2571750"/>
            <a:ext cx="906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lt1"/>
                </a:solidFill>
              </a:rPr>
              <a:t>Uncertainty about exact collector/identifier</a:t>
            </a:r>
            <a:endParaRPr sz="2400">
              <a:solidFill>
                <a:schemeClr val="lt1"/>
              </a:solidFill>
            </a:endParaRPr>
          </a:p>
        </p:txBody>
      </p:sp>
      <p:pic>
        <p:nvPicPr>
          <p:cNvPr id="591" name="Google Shape;591;p79"/>
          <p:cNvPicPr preferRelativeResize="0"/>
          <p:nvPr/>
        </p:nvPicPr>
        <p:blipFill>
          <a:blip r:embed="rId4">
            <a:alphaModFix/>
          </a:blip>
          <a:stretch>
            <a:fillRect/>
          </a:stretch>
        </p:blipFill>
        <p:spPr>
          <a:xfrm>
            <a:off x="152400" y="3588000"/>
            <a:ext cx="8839204" cy="57403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80"/>
          <p:cNvPicPr preferRelativeResize="0"/>
          <p:nvPr/>
        </p:nvPicPr>
        <p:blipFill>
          <a:blip r:embed="rId3">
            <a:alphaModFix/>
          </a:blip>
          <a:stretch>
            <a:fillRect/>
          </a:stretch>
        </p:blipFill>
        <p:spPr>
          <a:xfrm>
            <a:off x="4675575" y="956500"/>
            <a:ext cx="3839301" cy="3824750"/>
          </a:xfrm>
          <a:prstGeom prst="rect">
            <a:avLst/>
          </a:prstGeom>
          <a:noFill/>
          <a:ln>
            <a:noFill/>
          </a:ln>
        </p:spPr>
      </p:pic>
      <p:sp>
        <p:nvSpPr>
          <p:cNvPr id="597" name="Google Shape;597;p80"/>
          <p:cNvSpPr txBox="1"/>
          <p:nvPr/>
        </p:nvSpPr>
        <p:spPr>
          <a:xfrm>
            <a:off x="7250" y="1450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Assignment in bulk</a:t>
            </a:r>
            <a:endParaRPr sz="3600">
              <a:solidFill>
                <a:schemeClr val="lt1"/>
              </a:solidFill>
            </a:endParaRPr>
          </a:p>
        </p:txBody>
      </p:sp>
      <p:sp>
        <p:nvSpPr>
          <p:cNvPr id="598" name="Google Shape;598;p80"/>
          <p:cNvSpPr txBox="1"/>
          <p:nvPr/>
        </p:nvSpPr>
        <p:spPr>
          <a:xfrm>
            <a:off x="0" y="4820400"/>
            <a:ext cx="3788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pic>
        <p:nvPicPr>
          <p:cNvPr id="599" name="Google Shape;599;p80"/>
          <p:cNvPicPr preferRelativeResize="0"/>
          <p:nvPr/>
        </p:nvPicPr>
        <p:blipFill>
          <a:blip r:embed="rId4">
            <a:alphaModFix/>
          </a:blip>
          <a:stretch>
            <a:fillRect/>
          </a:stretch>
        </p:blipFill>
        <p:spPr>
          <a:xfrm>
            <a:off x="442475" y="3006925"/>
            <a:ext cx="3162300" cy="1409700"/>
          </a:xfrm>
          <a:prstGeom prst="rect">
            <a:avLst/>
          </a:prstGeom>
          <a:noFill/>
          <a:ln>
            <a:noFill/>
          </a:ln>
        </p:spPr>
      </p:pic>
      <p:pic>
        <p:nvPicPr>
          <p:cNvPr id="600" name="Google Shape;600;p80"/>
          <p:cNvPicPr preferRelativeResize="0"/>
          <p:nvPr/>
        </p:nvPicPr>
        <p:blipFill>
          <a:blip r:embed="rId5">
            <a:alphaModFix/>
          </a:blip>
          <a:stretch>
            <a:fillRect/>
          </a:stretch>
        </p:blipFill>
        <p:spPr>
          <a:xfrm>
            <a:off x="279400" y="905800"/>
            <a:ext cx="3488457" cy="19487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81"/>
          <p:cNvSpPr txBox="1"/>
          <p:nvPr/>
        </p:nvSpPr>
        <p:spPr>
          <a:xfrm>
            <a:off x="21725"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Fixing attributions</a:t>
            </a:r>
            <a:endParaRPr sz="3600">
              <a:solidFill>
                <a:schemeClr val="lt1"/>
              </a:solidFill>
            </a:endParaRPr>
          </a:p>
        </p:txBody>
      </p:sp>
      <p:pic>
        <p:nvPicPr>
          <p:cNvPr id="606" name="Google Shape;606;p81"/>
          <p:cNvPicPr preferRelativeResize="0"/>
          <p:nvPr/>
        </p:nvPicPr>
        <p:blipFill>
          <a:blip r:embed="rId3">
            <a:alphaModFix/>
          </a:blip>
          <a:stretch>
            <a:fillRect/>
          </a:stretch>
        </p:blipFill>
        <p:spPr>
          <a:xfrm>
            <a:off x="174125" y="811600"/>
            <a:ext cx="8839204" cy="1381126"/>
          </a:xfrm>
          <a:prstGeom prst="rect">
            <a:avLst/>
          </a:prstGeom>
          <a:noFill/>
          <a:ln>
            <a:noFill/>
          </a:ln>
        </p:spPr>
      </p:pic>
      <p:pic>
        <p:nvPicPr>
          <p:cNvPr id="607" name="Google Shape;607;p81"/>
          <p:cNvPicPr preferRelativeResize="0"/>
          <p:nvPr/>
        </p:nvPicPr>
        <p:blipFill>
          <a:blip r:embed="rId4">
            <a:alphaModFix/>
          </a:blip>
          <a:stretch>
            <a:fillRect/>
          </a:stretch>
        </p:blipFill>
        <p:spPr>
          <a:xfrm>
            <a:off x="2564900" y="2319276"/>
            <a:ext cx="4057650" cy="2476500"/>
          </a:xfrm>
          <a:prstGeom prst="rect">
            <a:avLst/>
          </a:prstGeom>
          <a:noFill/>
          <a:ln>
            <a:noFill/>
          </a:ln>
        </p:spPr>
      </p:pic>
      <p:sp>
        <p:nvSpPr>
          <p:cNvPr id="608" name="Google Shape;608;p81"/>
          <p:cNvSpPr txBox="1"/>
          <p:nvPr/>
        </p:nvSpPr>
        <p:spPr>
          <a:xfrm>
            <a:off x="14500" y="4795775"/>
            <a:ext cx="3346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82"/>
          <p:cNvSpPr txBox="1"/>
          <p:nvPr/>
        </p:nvSpPr>
        <p:spPr>
          <a:xfrm>
            <a:off x="14500" y="725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Fixing Not Them</a:t>
            </a:r>
            <a:endParaRPr sz="3600">
              <a:solidFill>
                <a:schemeClr val="lt1"/>
              </a:solidFill>
            </a:endParaRPr>
          </a:p>
        </p:txBody>
      </p:sp>
      <p:pic>
        <p:nvPicPr>
          <p:cNvPr id="614" name="Google Shape;614;p82"/>
          <p:cNvPicPr preferRelativeResize="0"/>
          <p:nvPr/>
        </p:nvPicPr>
        <p:blipFill>
          <a:blip r:embed="rId3">
            <a:alphaModFix/>
          </a:blip>
          <a:stretch>
            <a:fillRect/>
          </a:stretch>
        </p:blipFill>
        <p:spPr>
          <a:xfrm>
            <a:off x="166900" y="943775"/>
            <a:ext cx="8839202" cy="1937768"/>
          </a:xfrm>
          <a:prstGeom prst="rect">
            <a:avLst/>
          </a:prstGeom>
          <a:noFill/>
          <a:ln>
            <a:noFill/>
          </a:ln>
        </p:spPr>
      </p:pic>
      <p:pic>
        <p:nvPicPr>
          <p:cNvPr id="615" name="Google Shape;615;p82"/>
          <p:cNvPicPr preferRelativeResize="0"/>
          <p:nvPr/>
        </p:nvPicPr>
        <p:blipFill>
          <a:blip r:embed="rId4">
            <a:alphaModFix/>
          </a:blip>
          <a:stretch>
            <a:fillRect/>
          </a:stretch>
        </p:blipFill>
        <p:spPr>
          <a:xfrm>
            <a:off x="3448575" y="3888818"/>
            <a:ext cx="2686050" cy="933450"/>
          </a:xfrm>
          <a:prstGeom prst="rect">
            <a:avLst/>
          </a:prstGeom>
          <a:noFill/>
          <a:ln>
            <a:noFill/>
          </a:ln>
        </p:spPr>
      </p:pic>
      <p:sp>
        <p:nvSpPr>
          <p:cNvPr id="616" name="Google Shape;616;p82"/>
          <p:cNvSpPr txBox="1"/>
          <p:nvPr/>
        </p:nvSpPr>
        <p:spPr>
          <a:xfrm>
            <a:off x="7250" y="3049875"/>
            <a:ext cx="9144000" cy="5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rPr>
              <a:t>Attribute to them</a:t>
            </a:r>
            <a:endParaRPr sz="2400">
              <a:solidFill>
                <a:schemeClr val="lt1"/>
              </a:solidFill>
            </a:endParaRPr>
          </a:p>
        </p:txBody>
      </p:sp>
      <p:sp>
        <p:nvSpPr>
          <p:cNvPr id="617" name="Google Shape;617;p82"/>
          <p:cNvSpPr txBox="1"/>
          <p:nvPr/>
        </p:nvSpPr>
        <p:spPr>
          <a:xfrm>
            <a:off x="7250" y="4810250"/>
            <a:ext cx="326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18" name="Google Shape;618;p82"/>
          <p:cNvSpPr txBox="1"/>
          <p:nvPr/>
        </p:nvSpPr>
        <p:spPr>
          <a:xfrm>
            <a:off x="0" y="4810250"/>
            <a:ext cx="3346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id="623" name="Google Shape;623;p83"/>
          <p:cNvPicPr preferRelativeResize="0"/>
          <p:nvPr/>
        </p:nvPicPr>
        <p:blipFill>
          <a:blip r:embed="rId3">
            <a:alphaModFix/>
          </a:blip>
          <a:stretch>
            <a:fillRect/>
          </a:stretch>
        </p:blipFill>
        <p:spPr>
          <a:xfrm>
            <a:off x="344913" y="1182925"/>
            <a:ext cx="8454176" cy="1469675"/>
          </a:xfrm>
          <a:prstGeom prst="rect">
            <a:avLst/>
          </a:prstGeom>
          <a:noFill/>
          <a:ln>
            <a:noFill/>
          </a:ln>
        </p:spPr>
      </p:pic>
      <p:pic>
        <p:nvPicPr>
          <p:cNvPr id="624" name="Google Shape;624;p83"/>
          <p:cNvPicPr preferRelativeResize="0"/>
          <p:nvPr/>
        </p:nvPicPr>
        <p:blipFill>
          <a:blip r:embed="rId4">
            <a:alphaModFix/>
          </a:blip>
          <a:stretch>
            <a:fillRect/>
          </a:stretch>
        </p:blipFill>
        <p:spPr>
          <a:xfrm>
            <a:off x="3744250" y="2860093"/>
            <a:ext cx="1790700" cy="1847850"/>
          </a:xfrm>
          <a:prstGeom prst="rect">
            <a:avLst/>
          </a:prstGeom>
          <a:noFill/>
          <a:ln>
            <a:noFill/>
          </a:ln>
        </p:spPr>
      </p:pic>
      <p:sp>
        <p:nvSpPr>
          <p:cNvPr id="625" name="Google Shape;625;p83"/>
          <p:cNvSpPr txBox="1"/>
          <p:nvPr/>
        </p:nvSpPr>
        <p:spPr>
          <a:xfrm>
            <a:off x="0" y="725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After attribution fix it by pressing Remove</a:t>
            </a:r>
            <a:endParaRPr/>
          </a:p>
        </p:txBody>
      </p:sp>
      <p:sp>
        <p:nvSpPr>
          <p:cNvPr id="626" name="Google Shape;626;p83"/>
          <p:cNvSpPr txBox="1"/>
          <p:nvPr/>
        </p:nvSpPr>
        <p:spPr>
          <a:xfrm>
            <a:off x="0" y="4820400"/>
            <a:ext cx="3941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30"/>
          <p:cNvPicPr preferRelativeResize="0"/>
          <p:nvPr/>
        </p:nvPicPr>
        <p:blipFill rotWithShape="1">
          <a:blip r:embed="rId3">
            <a:alphaModFix/>
          </a:blip>
          <a:srcRect b="0" l="1642" r="0" t="30294"/>
          <a:stretch/>
        </p:blipFill>
        <p:spPr>
          <a:xfrm>
            <a:off x="139025" y="76200"/>
            <a:ext cx="4424350" cy="2351676"/>
          </a:xfrm>
          <a:prstGeom prst="rect">
            <a:avLst/>
          </a:prstGeom>
          <a:noFill/>
          <a:ln cap="flat" cmpd="sng" w="28575">
            <a:solidFill>
              <a:srgbClr val="FF9900"/>
            </a:solidFill>
            <a:prstDash val="solid"/>
            <a:round/>
            <a:headEnd len="sm" w="sm" type="none"/>
            <a:tailEnd len="sm" w="sm" type="none"/>
          </a:ln>
        </p:spPr>
      </p:pic>
      <p:pic>
        <p:nvPicPr>
          <p:cNvPr id="149" name="Google Shape;149;p30"/>
          <p:cNvPicPr preferRelativeResize="0"/>
          <p:nvPr/>
        </p:nvPicPr>
        <p:blipFill rotWithShape="1">
          <a:blip r:embed="rId4">
            <a:alphaModFix/>
          </a:blip>
          <a:srcRect b="13031" l="0" r="0" t="15330"/>
          <a:stretch/>
        </p:blipFill>
        <p:spPr>
          <a:xfrm>
            <a:off x="4650250" y="76200"/>
            <a:ext cx="4385150" cy="2351675"/>
          </a:xfrm>
          <a:prstGeom prst="rect">
            <a:avLst/>
          </a:prstGeom>
          <a:noFill/>
          <a:ln cap="flat" cmpd="sng" w="38100">
            <a:solidFill>
              <a:srgbClr val="FF0000"/>
            </a:solidFill>
            <a:prstDash val="solid"/>
            <a:round/>
            <a:headEnd len="sm" w="sm" type="none"/>
            <a:tailEnd len="sm" w="sm" type="none"/>
          </a:ln>
        </p:spPr>
      </p:pic>
      <p:pic>
        <p:nvPicPr>
          <p:cNvPr id="150" name="Google Shape;150;p30"/>
          <p:cNvPicPr preferRelativeResize="0"/>
          <p:nvPr/>
        </p:nvPicPr>
        <p:blipFill>
          <a:blip r:embed="rId5">
            <a:alphaModFix/>
          </a:blip>
          <a:stretch>
            <a:fillRect/>
          </a:stretch>
        </p:blipFill>
        <p:spPr>
          <a:xfrm>
            <a:off x="139025" y="2510150"/>
            <a:ext cx="4350299" cy="2513176"/>
          </a:xfrm>
          <a:prstGeom prst="rect">
            <a:avLst/>
          </a:prstGeom>
          <a:noFill/>
          <a:ln cap="flat" cmpd="sng" w="38100">
            <a:solidFill>
              <a:srgbClr val="0000FF"/>
            </a:solidFill>
            <a:prstDash val="solid"/>
            <a:round/>
            <a:headEnd len="sm" w="sm" type="none"/>
            <a:tailEnd len="sm" w="sm" type="none"/>
          </a:ln>
        </p:spPr>
      </p:pic>
      <p:pic>
        <p:nvPicPr>
          <p:cNvPr id="151" name="Google Shape;151;p30"/>
          <p:cNvPicPr preferRelativeResize="0"/>
          <p:nvPr/>
        </p:nvPicPr>
        <p:blipFill>
          <a:blip r:embed="rId6">
            <a:alphaModFix/>
          </a:blip>
          <a:stretch>
            <a:fillRect/>
          </a:stretch>
        </p:blipFill>
        <p:spPr>
          <a:xfrm>
            <a:off x="4565296" y="2529675"/>
            <a:ext cx="4470104" cy="2513175"/>
          </a:xfrm>
          <a:prstGeom prst="rect">
            <a:avLst/>
          </a:prstGeom>
          <a:noFill/>
          <a:ln cap="flat" cmpd="sng" w="38100">
            <a:solidFill>
              <a:srgbClr val="6AA84F"/>
            </a:solidFill>
            <a:prstDash val="solid"/>
            <a:round/>
            <a:headEnd len="sm" w="sm" type="none"/>
            <a:tailEnd len="sm" w="sm" type="none"/>
          </a:ln>
        </p:spPr>
      </p:pic>
      <p:pic>
        <p:nvPicPr>
          <p:cNvPr id="152" name="Google Shape;152;p30"/>
          <p:cNvPicPr preferRelativeResize="0"/>
          <p:nvPr/>
        </p:nvPicPr>
        <p:blipFill rotWithShape="1">
          <a:blip r:embed="rId7">
            <a:alphaModFix/>
          </a:blip>
          <a:srcRect b="15057" l="23808" r="24027" t="15391"/>
          <a:stretch/>
        </p:blipFill>
        <p:spPr>
          <a:xfrm>
            <a:off x="3260850" y="1308375"/>
            <a:ext cx="2622300" cy="2622300"/>
          </a:xfrm>
          <a:prstGeom prst="ellipse">
            <a:avLst/>
          </a:prstGeom>
          <a:noFill/>
          <a:ln>
            <a:noFill/>
          </a:ln>
        </p:spPr>
      </p:pic>
      <p:sp>
        <p:nvSpPr>
          <p:cNvPr id="153" name="Google Shape;153;p30"/>
          <p:cNvSpPr/>
          <p:nvPr/>
        </p:nvSpPr>
        <p:spPr>
          <a:xfrm>
            <a:off x="3350075" y="2404125"/>
            <a:ext cx="482400" cy="4824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0"/>
          <p:cNvSpPr/>
          <p:nvPr/>
        </p:nvSpPr>
        <p:spPr>
          <a:xfrm>
            <a:off x="4235800" y="1308375"/>
            <a:ext cx="580200" cy="549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0"/>
          <p:cNvSpPr/>
          <p:nvPr/>
        </p:nvSpPr>
        <p:spPr>
          <a:xfrm>
            <a:off x="5336750" y="2638300"/>
            <a:ext cx="580200" cy="549300"/>
          </a:xfrm>
          <a:prstGeom prst="ellipse">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0"/>
          <p:cNvSpPr/>
          <p:nvPr/>
        </p:nvSpPr>
        <p:spPr>
          <a:xfrm>
            <a:off x="3559325" y="3101450"/>
            <a:ext cx="580200" cy="549300"/>
          </a:xfrm>
          <a:prstGeom prst="ellipse">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4"/>
          <p:cNvSpPr txBox="1"/>
          <p:nvPr/>
        </p:nvSpPr>
        <p:spPr>
          <a:xfrm>
            <a:off x="29700" y="0"/>
            <a:ext cx="9076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rPr>
              <a:t>Your work creates a Bionomia Profile </a:t>
            </a:r>
            <a:endParaRPr sz="3600">
              <a:solidFill>
                <a:schemeClr val="lt1"/>
              </a:solidFill>
            </a:endParaRPr>
          </a:p>
        </p:txBody>
      </p:sp>
      <p:sp>
        <p:nvSpPr>
          <p:cNvPr id="632" name="Google Shape;632;p84"/>
          <p:cNvSpPr txBox="1"/>
          <p:nvPr/>
        </p:nvSpPr>
        <p:spPr>
          <a:xfrm>
            <a:off x="0" y="4820400"/>
            <a:ext cx="410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Screenshot of Bionomia. Reused with permission.</a:t>
            </a:r>
            <a:endParaRPr/>
          </a:p>
        </p:txBody>
      </p:sp>
      <p:pic>
        <p:nvPicPr>
          <p:cNvPr id="633" name="Google Shape;633;p84"/>
          <p:cNvPicPr preferRelativeResize="0"/>
          <p:nvPr/>
        </p:nvPicPr>
        <p:blipFill>
          <a:blip r:embed="rId3">
            <a:alphaModFix/>
          </a:blip>
          <a:stretch>
            <a:fillRect/>
          </a:stretch>
        </p:blipFill>
        <p:spPr>
          <a:xfrm>
            <a:off x="644788" y="680975"/>
            <a:ext cx="7846323" cy="3965300"/>
          </a:xfrm>
          <a:prstGeom prst="rect">
            <a:avLst/>
          </a:prstGeom>
          <a:noFill/>
          <a:ln>
            <a:noFill/>
          </a:ln>
        </p:spPr>
      </p:pic>
      <p:sp>
        <p:nvSpPr>
          <p:cNvPr id="634" name="Google Shape;634;p84"/>
          <p:cNvSpPr txBox="1"/>
          <p:nvPr/>
        </p:nvSpPr>
        <p:spPr>
          <a:xfrm>
            <a:off x="3180275" y="1166325"/>
            <a:ext cx="2079300" cy="4638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5"/>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Collector networks &amp; scientific impact</a:t>
            </a:r>
            <a:endParaRPr sz="3600">
              <a:solidFill>
                <a:schemeClr val="lt1"/>
              </a:solidFill>
            </a:endParaRPr>
          </a:p>
        </p:txBody>
      </p:sp>
      <p:pic>
        <p:nvPicPr>
          <p:cNvPr id="640" name="Google Shape;640;p85"/>
          <p:cNvPicPr preferRelativeResize="0"/>
          <p:nvPr/>
        </p:nvPicPr>
        <p:blipFill>
          <a:blip r:embed="rId3">
            <a:alphaModFix/>
          </a:blip>
          <a:stretch>
            <a:fillRect/>
          </a:stretch>
        </p:blipFill>
        <p:spPr>
          <a:xfrm>
            <a:off x="283925" y="738900"/>
            <a:ext cx="4903025" cy="3552774"/>
          </a:xfrm>
          <a:prstGeom prst="rect">
            <a:avLst/>
          </a:prstGeom>
          <a:noFill/>
          <a:ln>
            <a:noFill/>
          </a:ln>
        </p:spPr>
      </p:pic>
      <p:pic>
        <p:nvPicPr>
          <p:cNvPr id="641" name="Google Shape;641;p85"/>
          <p:cNvPicPr preferRelativeResize="0"/>
          <p:nvPr/>
        </p:nvPicPr>
        <p:blipFill>
          <a:blip r:embed="rId4">
            <a:alphaModFix/>
          </a:blip>
          <a:stretch>
            <a:fillRect/>
          </a:stretch>
        </p:blipFill>
        <p:spPr>
          <a:xfrm>
            <a:off x="2455825" y="3201050"/>
            <a:ext cx="6606849" cy="1551475"/>
          </a:xfrm>
          <a:prstGeom prst="rect">
            <a:avLst/>
          </a:prstGeom>
          <a:noFill/>
          <a:ln>
            <a:noFill/>
          </a:ln>
        </p:spPr>
      </p:pic>
      <p:sp>
        <p:nvSpPr>
          <p:cNvPr id="642" name="Google Shape;642;p85"/>
          <p:cNvSpPr txBox="1"/>
          <p:nvPr/>
        </p:nvSpPr>
        <p:spPr>
          <a:xfrm>
            <a:off x="0" y="4820400"/>
            <a:ext cx="3694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lt1"/>
                </a:solidFill>
              </a:rPr>
              <a:t>Screenshot of Bionomia. Reused with permission.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86"/>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Help documentation</a:t>
            </a:r>
            <a:endParaRPr sz="3600">
              <a:solidFill>
                <a:schemeClr val="lt1"/>
              </a:solidFill>
            </a:endParaRPr>
          </a:p>
        </p:txBody>
      </p:sp>
      <p:sp>
        <p:nvSpPr>
          <p:cNvPr id="648" name="Google Shape;648;p86"/>
          <p:cNvSpPr txBox="1"/>
          <p:nvPr/>
        </p:nvSpPr>
        <p:spPr>
          <a:xfrm>
            <a:off x="-150" y="927275"/>
            <a:ext cx="9144000" cy="4216200"/>
          </a:xfrm>
          <a:prstGeom prst="rect">
            <a:avLst/>
          </a:prstGeom>
          <a:noFill/>
          <a:ln>
            <a:noFill/>
          </a:ln>
        </p:spPr>
        <p:txBody>
          <a:bodyPr anchorCtr="0" anchor="t" bIns="91425" lIns="450000" spcFirstLastPara="1" rIns="91425" wrap="square" tIns="91425">
            <a:noAutofit/>
          </a:bodyPr>
          <a:lstStyle/>
          <a:p>
            <a:pPr indent="0" lvl="0" marL="0" rtl="0" algn="ctr">
              <a:spcBef>
                <a:spcPts val="0"/>
              </a:spcBef>
              <a:spcAft>
                <a:spcPts val="0"/>
              </a:spcAft>
              <a:buNone/>
            </a:pPr>
            <a:r>
              <a:rPr lang="en" sz="2400">
                <a:solidFill>
                  <a:schemeClr val="lt1"/>
                </a:solidFill>
              </a:rPr>
              <a:t>Bionomia Tracker</a:t>
            </a:r>
            <a:endParaRPr sz="24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lt1"/>
                </a:solidFill>
                <a:hlinkClick r:id="rId3">
                  <a:extLst>
                    <a:ext uri="{A12FA001-AC4F-418D-AE19-62706E023703}">
                      <ahyp:hlinkClr val="tx"/>
                    </a:ext>
                  </a:extLst>
                </a:hlinkClick>
              </a:rPr>
              <a:t>Auckland Museum Volunteer Instructions for Bionomia</a:t>
            </a:r>
            <a:endParaRPr>
              <a:solidFill>
                <a:schemeClr val="lt1"/>
              </a:solidFill>
            </a:endParaRPr>
          </a:p>
          <a:p>
            <a:pPr indent="0" lvl="0" marL="0" rtl="0" algn="l">
              <a:spcBef>
                <a:spcPts val="0"/>
              </a:spcBef>
              <a:spcAft>
                <a:spcPts val="0"/>
              </a:spcAft>
              <a:buNone/>
            </a:pPr>
            <a:r>
              <a:rPr lang="en" u="sng">
                <a:solidFill>
                  <a:schemeClr val="lt1"/>
                </a:solidFill>
                <a:hlinkClick r:id="rId4">
                  <a:extLst>
                    <a:ext uri="{A12FA001-AC4F-418D-AE19-62706E023703}">
                      <ahyp:hlinkClr val="tx"/>
                    </a:ext>
                  </a:extLst>
                </a:hlinkClick>
              </a:rPr>
              <a:t>Bionomia Tracker help page </a:t>
            </a:r>
            <a:endParaRPr>
              <a:solidFill>
                <a:schemeClr val="lt1"/>
              </a:solidFill>
            </a:endParaRPr>
          </a:p>
          <a:p>
            <a:pPr indent="0" lvl="0" marL="0" rtl="0" algn="l">
              <a:spcBef>
                <a:spcPts val="0"/>
              </a:spcBef>
              <a:spcAft>
                <a:spcPts val="0"/>
              </a:spcAft>
              <a:buNone/>
            </a:pPr>
            <a:r>
              <a:rPr lang="en" u="sng">
                <a:solidFill>
                  <a:schemeClr val="lt1"/>
                </a:solidFill>
                <a:hlinkClick r:id="rId5">
                  <a:extLst>
                    <a:ext uri="{A12FA001-AC4F-418D-AE19-62706E023703}">
                      <ahyp:hlinkClr val="tx"/>
                    </a:ext>
                  </a:extLst>
                </a:hlinkClick>
              </a:rPr>
              <a:t>Bionomia Tracker Workshop Recordings</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ctr">
              <a:spcBef>
                <a:spcPts val="0"/>
              </a:spcBef>
              <a:spcAft>
                <a:spcPts val="0"/>
              </a:spcAft>
              <a:buNone/>
            </a:pPr>
            <a:r>
              <a:rPr lang="en" sz="2400">
                <a:solidFill>
                  <a:schemeClr val="lt1"/>
                </a:solidFill>
              </a:rPr>
              <a:t>Wikidata</a:t>
            </a:r>
            <a:endParaRPr sz="2400">
              <a:solidFill>
                <a:schemeClr val="lt1"/>
              </a:solidFill>
            </a:endParaRPr>
          </a:p>
          <a:p>
            <a:pPr indent="0" lvl="0" marL="0" marR="127000" rtl="0" algn="l">
              <a:lnSpc>
                <a:spcPct val="115000"/>
              </a:lnSpc>
              <a:spcBef>
                <a:spcPts val="600"/>
              </a:spcBef>
              <a:spcAft>
                <a:spcPts val="0"/>
              </a:spcAft>
              <a:buNone/>
            </a:pPr>
            <a:r>
              <a:t/>
            </a:r>
            <a:endParaRPr sz="1050" u="sng">
              <a:solidFill>
                <a:srgbClr val="3366BB"/>
              </a:solidFill>
              <a:highlight>
                <a:srgbClr val="FFFFFF"/>
              </a:highlight>
            </a:endParaRPr>
          </a:p>
          <a:p>
            <a:pPr indent="0" lvl="0" marL="0" rtl="0" algn="l">
              <a:spcBef>
                <a:spcPts val="100"/>
              </a:spcBef>
              <a:spcAft>
                <a:spcPts val="0"/>
              </a:spcAft>
              <a:buNone/>
            </a:pPr>
            <a:r>
              <a:rPr lang="en" u="sng">
                <a:solidFill>
                  <a:schemeClr val="lt1"/>
                </a:solidFill>
                <a:hlinkClick r:id="rId6">
                  <a:extLst>
                    <a:ext uri="{A12FA001-AC4F-418D-AE19-62706E023703}">
                      <ahyp:hlinkClr val="tx"/>
                    </a:ext>
                  </a:extLst>
                </a:hlinkClick>
              </a:rPr>
              <a:t>How to manually edit Wikidata</a:t>
            </a:r>
            <a:r>
              <a:rPr lang="en">
                <a:solidFill>
                  <a:schemeClr val="lt1"/>
                </a:solidFill>
              </a:rPr>
              <a:t> (Youtube 2min 15s)</a:t>
            </a:r>
            <a:endParaRPr>
              <a:solidFill>
                <a:schemeClr val="lt1"/>
              </a:solidFill>
            </a:endParaRPr>
          </a:p>
          <a:p>
            <a:pPr indent="0" lvl="0" marL="0" rtl="0" algn="l">
              <a:spcBef>
                <a:spcPts val="0"/>
              </a:spcBef>
              <a:spcAft>
                <a:spcPts val="0"/>
              </a:spcAft>
              <a:buNone/>
            </a:pPr>
            <a:r>
              <a:rPr lang="en" u="sng">
                <a:solidFill>
                  <a:schemeClr val="lt1"/>
                </a:solidFill>
                <a:hlinkClick r:id="rId7">
                  <a:extLst>
                    <a:ext uri="{A12FA001-AC4F-418D-AE19-62706E023703}">
                      <ahyp:hlinkClr val="tx"/>
                    </a:ext>
                  </a:extLst>
                </a:hlinkClick>
              </a:rPr>
              <a:t>Wikidata Tours</a:t>
            </a:r>
            <a:endParaRPr>
              <a:solidFill>
                <a:schemeClr val="lt1"/>
              </a:solidFill>
            </a:endParaRPr>
          </a:p>
          <a:p>
            <a:pPr indent="0" lvl="0" marL="0" rtl="0" algn="l">
              <a:spcBef>
                <a:spcPts val="0"/>
              </a:spcBef>
              <a:spcAft>
                <a:spcPts val="0"/>
              </a:spcAft>
              <a:buNone/>
            </a:pPr>
            <a:r>
              <a:rPr lang="en" u="sng">
                <a:solidFill>
                  <a:schemeClr val="lt1"/>
                </a:solidFill>
                <a:hlinkClick r:id="rId8">
                  <a:extLst>
                    <a:ext uri="{A12FA001-AC4F-418D-AE19-62706E023703}">
                      <ahyp:hlinkClr val="tx"/>
                    </a:ext>
                  </a:extLst>
                </a:hlinkClick>
              </a:rPr>
              <a:t>Wikidata for Bat Collectors</a:t>
            </a:r>
            <a:r>
              <a:rPr lang="en">
                <a:solidFill>
                  <a:schemeClr val="lt1"/>
                </a:solidFill>
              </a:rPr>
              <a:t> (Youtube 52min)</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87"/>
          <p:cNvSpPr txBox="1"/>
          <p:nvPr>
            <p:ph type="ctrTitle"/>
          </p:nvPr>
        </p:nvSpPr>
        <p:spPr>
          <a:xfrm>
            <a:off x="0" y="27025"/>
            <a:ext cx="9144000" cy="83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Considerations</a:t>
            </a:r>
            <a:endParaRPr sz="4800"/>
          </a:p>
        </p:txBody>
      </p:sp>
      <p:sp>
        <p:nvSpPr>
          <p:cNvPr id="654" name="Google Shape;654;p87"/>
          <p:cNvSpPr txBox="1"/>
          <p:nvPr>
            <p:ph idx="1" type="subTitle"/>
          </p:nvPr>
        </p:nvSpPr>
        <p:spPr>
          <a:xfrm>
            <a:off x="3889800" y="0"/>
            <a:ext cx="5254200" cy="5143500"/>
          </a:xfrm>
          <a:prstGeom prst="rect">
            <a:avLst/>
          </a:prstGeom>
        </p:spPr>
        <p:txBody>
          <a:bodyPr anchorCtr="0" anchor="t" bIns="91425" lIns="91425" spcFirstLastPara="1" rIns="91425" wrap="square" tIns="91425">
            <a:noAutofit/>
          </a:bodyPr>
          <a:lstStyle/>
          <a:p>
            <a:pPr indent="0" lvl="0" marL="269999" rtl="0" algn="l">
              <a:lnSpc>
                <a:spcPct val="115000"/>
              </a:lnSpc>
              <a:spcBef>
                <a:spcPts val="0"/>
              </a:spcBef>
              <a:spcAft>
                <a:spcPts val="0"/>
              </a:spcAft>
              <a:buNone/>
            </a:pPr>
            <a:r>
              <a:t/>
            </a:r>
            <a:endParaRPr/>
          </a:p>
          <a:p>
            <a:pPr indent="0" lvl="0" marL="269999" rtl="0" algn="l">
              <a:lnSpc>
                <a:spcPct val="115000"/>
              </a:lnSpc>
              <a:spcBef>
                <a:spcPts val="0"/>
              </a:spcBef>
              <a:spcAft>
                <a:spcPts val="0"/>
              </a:spcAft>
              <a:buNone/>
            </a:pPr>
            <a:r>
              <a:t/>
            </a:r>
            <a:endParaRPr/>
          </a:p>
          <a:p>
            <a:pPr indent="269999" lvl="0" marL="0" rtl="0" algn="l">
              <a:lnSpc>
                <a:spcPct val="115000"/>
              </a:lnSpc>
              <a:spcBef>
                <a:spcPts val="0"/>
              </a:spcBef>
              <a:spcAft>
                <a:spcPts val="0"/>
              </a:spcAft>
              <a:buNone/>
            </a:pPr>
            <a:r>
              <a:rPr lang="en"/>
              <a:t>Research is iterative</a:t>
            </a:r>
            <a:endParaRPr/>
          </a:p>
          <a:p>
            <a:pPr indent="0" lvl="0" marL="269999" rtl="0" algn="l">
              <a:lnSpc>
                <a:spcPct val="115000"/>
              </a:lnSpc>
              <a:spcBef>
                <a:spcPts val="0"/>
              </a:spcBef>
              <a:spcAft>
                <a:spcPts val="0"/>
              </a:spcAft>
              <a:buNone/>
            </a:pPr>
            <a:r>
              <a:rPr lang="en"/>
              <a:t>A collaborative exercise</a:t>
            </a:r>
            <a:endParaRPr/>
          </a:p>
          <a:p>
            <a:pPr indent="0" lvl="0" marL="269999" rtl="0" algn="l">
              <a:lnSpc>
                <a:spcPct val="115000"/>
              </a:lnSpc>
              <a:spcBef>
                <a:spcPts val="0"/>
              </a:spcBef>
              <a:spcAft>
                <a:spcPts val="0"/>
              </a:spcAft>
              <a:buNone/>
            </a:pPr>
            <a:r>
              <a:rPr lang="en"/>
              <a:t>Others add to your research</a:t>
            </a:r>
            <a:endParaRPr/>
          </a:p>
          <a:p>
            <a:pPr indent="0" lvl="0" marL="540000" rtl="0" algn="l">
              <a:spcBef>
                <a:spcPts val="0"/>
              </a:spcBef>
              <a:spcAft>
                <a:spcPts val="0"/>
              </a:spcAft>
              <a:buNone/>
            </a:pPr>
            <a:r>
              <a:t/>
            </a:r>
            <a:endParaRPr/>
          </a:p>
        </p:txBody>
      </p:sp>
      <p:sp>
        <p:nvSpPr>
          <p:cNvPr id="655" name="Google Shape;655;p87"/>
          <p:cNvSpPr txBox="1"/>
          <p:nvPr/>
        </p:nvSpPr>
        <p:spPr>
          <a:xfrm>
            <a:off x="0" y="4841725"/>
            <a:ext cx="9086700" cy="3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rPr>
              <a:t>Screen shot of Wikidata item </a:t>
            </a:r>
            <a:r>
              <a:rPr lang="en" sz="900" u="sng">
                <a:solidFill>
                  <a:schemeClr val="lt1"/>
                </a:solidFill>
                <a:hlinkClick r:id="rId3">
                  <a:extLst>
                    <a:ext uri="{A12FA001-AC4F-418D-AE19-62706E023703}">
                      <ahyp:hlinkClr val="tx"/>
                    </a:ext>
                  </a:extLst>
                </a:hlinkClick>
              </a:rPr>
              <a:t>CC BY-SA 3.0</a:t>
            </a:r>
            <a:endParaRPr/>
          </a:p>
        </p:txBody>
      </p:sp>
      <p:pic>
        <p:nvPicPr>
          <p:cNvPr id="656" name="Google Shape;656;p87"/>
          <p:cNvPicPr preferRelativeResize="0"/>
          <p:nvPr/>
        </p:nvPicPr>
        <p:blipFill>
          <a:blip r:embed="rId4">
            <a:alphaModFix/>
          </a:blip>
          <a:stretch>
            <a:fillRect/>
          </a:stretch>
        </p:blipFill>
        <p:spPr>
          <a:xfrm>
            <a:off x="171950" y="3070400"/>
            <a:ext cx="8800100" cy="15572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88"/>
          <p:cNvSpPr txBox="1"/>
          <p:nvPr>
            <p:ph type="ctrTitle"/>
          </p:nvPr>
        </p:nvSpPr>
        <p:spPr>
          <a:xfrm>
            <a:off x="33525" y="0"/>
            <a:ext cx="9073200" cy="118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Tasks for everyone</a:t>
            </a:r>
            <a:endParaRPr/>
          </a:p>
        </p:txBody>
      </p:sp>
      <p:sp>
        <p:nvSpPr>
          <p:cNvPr id="662" name="Google Shape;662;p88"/>
          <p:cNvSpPr txBox="1"/>
          <p:nvPr>
            <p:ph idx="1" type="subTitle"/>
          </p:nvPr>
        </p:nvSpPr>
        <p:spPr>
          <a:xfrm>
            <a:off x="4224775" y="33525"/>
            <a:ext cx="4919100" cy="510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540000" lvl="0" marL="0" rtl="0" algn="l">
              <a:lnSpc>
                <a:spcPct val="150000"/>
              </a:lnSpc>
              <a:spcBef>
                <a:spcPts val="0"/>
              </a:spcBef>
              <a:spcAft>
                <a:spcPts val="0"/>
              </a:spcAft>
              <a:buNone/>
            </a:pPr>
            <a:r>
              <a:rPr lang="en"/>
              <a:t>Transcription </a:t>
            </a:r>
            <a:endParaRPr/>
          </a:p>
          <a:p>
            <a:pPr indent="540000" lvl="0" marL="0" rtl="0" algn="l">
              <a:lnSpc>
                <a:spcPct val="150000"/>
              </a:lnSpc>
              <a:spcBef>
                <a:spcPts val="0"/>
              </a:spcBef>
              <a:spcAft>
                <a:spcPts val="0"/>
              </a:spcAft>
              <a:buNone/>
            </a:pPr>
            <a:r>
              <a:rPr lang="en"/>
              <a:t>Research </a:t>
            </a:r>
            <a:endParaRPr/>
          </a:p>
          <a:p>
            <a:pPr indent="540000" lvl="0" marL="0" rtl="0" algn="l">
              <a:lnSpc>
                <a:spcPct val="150000"/>
              </a:lnSpc>
              <a:spcBef>
                <a:spcPts val="0"/>
              </a:spcBef>
              <a:spcAft>
                <a:spcPts val="0"/>
              </a:spcAft>
              <a:buNone/>
            </a:pPr>
            <a:r>
              <a:rPr lang="en"/>
              <a:t>Attribution</a:t>
            </a:r>
            <a:endParaRPr/>
          </a:p>
        </p:txBody>
      </p:sp>
      <p:pic>
        <p:nvPicPr>
          <p:cNvPr id="663" name="Google Shape;663;p88"/>
          <p:cNvPicPr preferRelativeResize="0"/>
          <p:nvPr/>
        </p:nvPicPr>
        <p:blipFill>
          <a:blip r:embed="rId3">
            <a:alphaModFix/>
          </a:blip>
          <a:stretch>
            <a:fillRect/>
          </a:stretch>
        </p:blipFill>
        <p:spPr>
          <a:xfrm>
            <a:off x="489550" y="1097450"/>
            <a:ext cx="2789699" cy="391192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89"/>
          <p:cNvSpPr txBox="1"/>
          <p:nvPr>
            <p:ph type="title"/>
          </p:nvPr>
        </p:nvSpPr>
        <p:spPr>
          <a:xfrm>
            <a:off x="151275" y="91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Representation</a:t>
            </a:r>
            <a:endParaRPr/>
          </a:p>
        </p:txBody>
      </p:sp>
      <p:pic>
        <p:nvPicPr>
          <p:cNvPr id="669" name="Google Shape;669;p89"/>
          <p:cNvPicPr preferRelativeResize="0"/>
          <p:nvPr/>
        </p:nvPicPr>
        <p:blipFill rotWithShape="1">
          <a:blip r:embed="rId3">
            <a:alphaModFix/>
          </a:blip>
          <a:srcRect b="8533" l="0" r="26895" t="0"/>
          <a:stretch/>
        </p:blipFill>
        <p:spPr>
          <a:xfrm>
            <a:off x="225475" y="91650"/>
            <a:ext cx="2634050" cy="2936525"/>
          </a:xfrm>
          <a:prstGeom prst="rect">
            <a:avLst/>
          </a:prstGeom>
          <a:noFill/>
          <a:ln>
            <a:noFill/>
          </a:ln>
        </p:spPr>
      </p:pic>
      <p:pic>
        <p:nvPicPr>
          <p:cNvPr id="670" name="Google Shape;670;p89"/>
          <p:cNvPicPr preferRelativeResize="0"/>
          <p:nvPr/>
        </p:nvPicPr>
        <p:blipFill>
          <a:blip r:embed="rId4">
            <a:alphaModFix/>
          </a:blip>
          <a:stretch>
            <a:fillRect/>
          </a:stretch>
        </p:blipFill>
        <p:spPr>
          <a:xfrm>
            <a:off x="3695775" y="91638"/>
            <a:ext cx="2198526" cy="2752174"/>
          </a:xfrm>
          <a:prstGeom prst="rect">
            <a:avLst/>
          </a:prstGeom>
          <a:noFill/>
          <a:ln>
            <a:noFill/>
          </a:ln>
        </p:spPr>
      </p:pic>
      <p:pic>
        <p:nvPicPr>
          <p:cNvPr id="671" name="Google Shape;671;p89"/>
          <p:cNvPicPr preferRelativeResize="0"/>
          <p:nvPr/>
        </p:nvPicPr>
        <p:blipFill>
          <a:blip r:embed="rId5">
            <a:alphaModFix/>
          </a:blip>
          <a:stretch>
            <a:fillRect/>
          </a:stretch>
        </p:blipFill>
        <p:spPr>
          <a:xfrm>
            <a:off x="6510462" y="273350"/>
            <a:ext cx="2584549" cy="3580527"/>
          </a:xfrm>
          <a:prstGeom prst="rect">
            <a:avLst/>
          </a:prstGeom>
          <a:noFill/>
          <a:ln>
            <a:noFill/>
          </a:ln>
        </p:spPr>
      </p:pic>
      <p:pic>
        <p:nvPicPr>
          <p:cNvPr id="672" name="Google Shape;672;p89"/>
          <p:cNvPicPr preferRelativeResize="0"/>
          <p:nvPr/>
        </p:nvPicPr>
        <p:blipFill rotWithShape="1">
          <a:blip r:embed="rId6">
            <a:alphaModFix/>
          </a:blip>
          <a:srcRect b="0" l="33879" r="34287" t="0"/>
          <a:stretch/>
        </p:blipFill>
        <p:spPr>
          <a:xfrm>
            <a:off x="6730550" y="2125100"/>
            <a:ext cx="2258024" cy="2835475"/>
          </a:xfrm>
          <a:prstGeom prst="rect">
            <a:avLst/>
          </a:prstGeom>
          <a:noFill/>
          <a:ln>
            <a:noFill/>
          </a:ln>
        </p:spPr>
      </p:pic>
      <p:pic>
        <p:nvPicPr>
          <p:cNvPr id="673" name="Google Shape;673;p89"/>
          <p:cNvPicPr preferRelativeResize="0"/>
          <p:nvPr/>
        </p:nvPicPr>
        <p:blipFill>
          <a:blip r:embed="rId7">
            <a:alphaModFix/>
          </a:blip>
          <a:stretch>
            <a:fillRect/>
          </a:stretch>
        </p:blipFill>
        <p:spPr>
          <a:xfrm>
            <a:off x="2441750" y="1719950"/>
            <a:ext cx="3822426" cy="3370926"/>
          </a:xfrm>
          <a:prstGeom prst="rect">
            <a:avLst/>
          </a:prstGeom>
          <a:noFill/>
          <a:ln>
            <a:noFill/>
          </a:ln>
        </p:spPr>
      </p:pic>
      <p:pic>
        <p:nvPicPr>
          <p:cNvPr id="674" name="Google Shape;674;p89"/>
          <p:cNvPicPr preferRelativeResize="0"/>
          <p:nvPr/>
        </p:nvPicPr>
        <p:blipFill rotWithShape="1">
          <a:blip r:embed="rId8">
            <a:alphaModFix/>
          </a:blip>
          <a:srcRect b="0" l="54823" r="24440" t="0"/>
          <a:stretch/>
        </p:blipFill>
        <p:spPr>
          <a:xfrm>
            <a:off x="684600" y="2427125"/>
            <a:ext cx="1290776" cy="259212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90"/>
          <p:cNvSpPr txBox="1"/>
          <p:nvPr>
            <p:ph type="title"/>
          </p:nvPr>
        </p:nvSpPr>
        <p:spPr>
          <a:xfrm>
            <a:off x="311700" y="0"/>
            <a:ext cx="8520600" cy="65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lt1"/>
                </a:solidFill>
              </a:rPr>
              <a:t>We need YOU! </a:t>
            </a:r>
            <a:endParaRPr sz="3600">
              <a:solidFill>
                <a:schemeClr val="lt1"/>
              </a:solidFill>
            </a:endParaRPr>
          </a:p>
        </p:txBody>
      </p:sp>
      <p:sp>
        <p:nvSpPr>
          <p:cNvPr id="680" name="Google Shape;680;p90"/>
          <p:cNvSpPr txBox="1"/>
          <p:nvPr>
            <p:ph idx="1" type="body"/>
          </p:nvPr>
        </p:nvSpPr>
        <p:spPr>
          <a:xfrm>
            <a:off x="225575" y="1379250"/>
            <a:ext cx="3813900" cy="371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How to join the effort:</a:t>
            </a:r>
            <a:endParaRPr>
              <a:solidFill>
                <a:schemeClr val="lt1"/>
              </a:solidFill>
            </a:endParaRPr>
          </a:p>
          <a:p>
            <a:pPr indent="-342900" lvl="0" marL="457200" rtl="0" algn="l">
              <a:spcBef>
                <a:spcPts val="1600"/>
              </a:spcBef>
              <a:spcAft>
                <a:spcPts val="0"/>
              </a:spcAft>
              <a:buClr>
                <a:schemeClr val="lt1"/>
              </a:buClr>
              <a:buSzPts val="1800"/>
              <a:buChar char="●"/>
            </a:pPr>
            <a:r>
              <a:rPr lang="en">
                <a:solidFill>
                  <a:schemeClr val="lt1"/>
                </a:solidFill>
              </a:rPr>
              <a:t>Comment in the forum or the ideas board in the QUBES BIOME group. </a:t>
            </a:r>
            <a:endParaRPr>
              <a:solidFill>
                <a:schemeClr val="lt1"/>
              </a:solidFill>
            </a:endParaRPr>
          </a:p>
          <a:p>
            <a:pPr indent="0" lvl="0" marL="0" rtl="0" algn="l">
              <a:spcBef>
                <a:spcPts val="1600"/>
              </a:spcBef>
              <a:spcAft>
                <a:spcPts val="0"/>
              </a:spcAft>
              <a:buNone/>
            </a:pPr>
            <a:r>
              <a:rPr lang="en">
                <a:solidFill>
                  <a:schemeClr val="lt1"/>
                </a:solidFill>
              </a:rPr>
              <a:t>OR</a:t>
            </a:r>
            <a:endParaRPr>
              <a:solidFill>
                <a:schemeClr val="lt1"/>
              </a:solidFill>
            </a:endParaRPr>
          </a:p>
          <a:p>
            <a:pPr indent="-342900" lvl="0" marL="457200" rtl="0" algn="l">
              <a:spcBef>
                <a:spcPts val="1600"/>
              </a:spcBef>
              <a:spcAft>
                <a:spcPts val="0"/>
              </a:spcAft>
              <a:buClr>
                <a:schemeClr val="lt1"/>
              </a:buClr>
              <a:buSzPts val="1800"/>
              <a:buChar char="●"/>
            </a:pPr>
            <a:r>
              <a:rPr lang="en">
                <a:solidFill>
                  <a:schemeClr val="lt1"/>
                </a:solidFill>
              </a:rPr>
              <a:t>Send us an email!</a:t>
            </a:r>
            <a:endParaRPr>
              <a:solidFill>
                <a:schemeClr val="lt1"/>
              </a:solidFill>
            </a:endParaRPr>
          </a:p>
          <a:p>
            <a:pPr indent="0" lvl="0" marL="0" rtl="0" algn="l">
              <a:spcBef>
                <a:spcPts val="1600"/>
              </a:spcBef>
              <a:spcAft>
                <a:spcPts val="1600"/>
              </a:spcAft>
              <a:buNone/>
            </a:pPr>
            <a:r>
              <a:rPr lang="en" u="sng">
                <a:solidFill>
                  <a:schemeClr val="lt1"/>
                </a:solidFill>
                <a:hlinkClick r:id="rId3">
                  <a:extLst>
                    <a:ext uri="{A12FA001-AC4F-418D-AE19-62706E023703}">
                      <ahyp:hlinkClr val="tx"/>
                    </a:ext>
                  </a:extLst>
                </a:hlinkClick>
              </a:rPr>
              <a:t>phillips.map@gmail.com</a:t>
            </a:r>
            <a:r>
              <a:rPr lang="en">
                <a:solidFill>
                  <a:schemeClr val="lt1"/>
                </a:solidFill>
              </a:rPr>
              <a:t> </a:t>
            </a:r>
            <a:endParaRPr>
              <a:solidFill>
                <a:schemeClr val="lt1"/>
              </a:solidFill>
            </a:endParaRPr>
          </a:p>
        </p:txBody>
      </p:sp>
      <p:pic>
        <p:nvPicPr>
          <p:cNvPr id="681" name="Google Shape;681;p90"/>
          <p:cNvPicPr preferRelativeResize="0"/>
          <p:nvPr/>
        </p:nvPicPr>
        <p:blipFill>
          <a:blip r:embed="rId4">
            <a:alphaModFix/>
          </a:blip>
          <a:stretch>
            <a:fillRect/>
          </a:stretch>
        </p:blipFill>
        <p:spPr>
          <a:xfrm>
            <a:off x="4431075" y="1689525"/>
            <a:ext cx="4514850" cy="2362200"/>
          </a:xfrm>
          <a:prstGeom prst="rect">
            <a:avLst/>
          </a:prstGeom>
          <a:noFill/>
          <a:ln>
            <a:noFill/>
          </a:ln>
        </p:spPr>
      </p:pic>
      <p:sp>
        <p:nvSpPr>
          <p:cNvPr id="682" name="Google Shape;682;p90"/>
          <p:cNvSpPr txBox="1"/>
          <p:nvPr/>
        </p:nvSpPr>
        <p:spPr>
          <a:xfrm>
            <a:off x="163725" y="742150"/>
            <a:ext cx="87822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2100">
                <a:solidFill>
                  <a:schemeClr val="lt1"/>
                </a:solidFill>
              </a:rPr>
              <a:t>We want to adapt this workflow for the classroom but we need your help!</a:t>
            </a:r>
            <a:endParaRPr sz="1700">
              <a:solidFill>
                <a:schemeClr val="l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Connecting Frameworks</a:t>
            </a:r>
            <a:endParaRPr/>
          </a:p>
        </p:txBody>
      </p:sp>
      <p:sp>
        <p:nvSpPr>
          <p:cNvPr id="688" name="Google Shape;688;p91"/>
          <p:cNvSpPr txBox="1"/>
          <p:nvPr>
            <p:ph idx="1" type="body"/>
          </p:nvPr>
        </p:nvSpPr>
        <p:spPr>
          <a:xfrm>
            <a:off x="110750" y="2330288"/>
            <a:ext cx="5692500" cy="1523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sz="1500" u="sng">
                <a:solidFill>
                  <a:schemeClr val="hlink"/>
                </a:solidFill>
                <a:hlinkClick r:id="rId3"/>
              </a:rPr>
              <a:t>https://visionandchange.org/</a:t>
            </a:r>
            <a:r>
              <a:rPr lang="en" sz="1500"/>
              <a:t> </a:t>
            </a:r>
            <a:endParaRPr sz="2200"/>
          </a:p>
        </p:txBody>
      </p:sp>
      <p:pic>
        <p:nvPicPr>
          <p:cNvPr id="689" name="Google Shape;689;p91"/>
          <p:cNvPicPr preferRelativeResize="0"/>
          <p:nvPr/>
        </p:nvPicPr>
        <p:blipFill>
          <a:blip r:embed="rId4">
            <a:alphaModFix/>
          </a:blip>
          <a:stretch>
            <a:fillRect/>
          </a:stretch>
        </p:blipFill>
        <p:spPr>
          <a:xfrm>
            <a:off x="5032775" y="313874"/>
            <a:ext cx="3799524" cy="3601625"/>
          </a:xfrm>
          <a:prstGeom prst="rect">
            <a:avLst/>
          </a:prstGeom>
          <a:noFill/>
          <a:ln>
            <a:noFill/>
          </a:ln>
        </p:spPr>
      </p:pic>
      <p:pic>
        <p:nvPicPr>
          <p:cNvPr id="690" name="Google Shape;690;p91"/>
          <p:cNvPicPr preferRelativeResize="0"/>
          <p:nvPr/>
        </p:nvPicPr>
        <p:blipFill>
          <a:blip r:embed="rId5">
            <a:alphaModFix/>
          </a:blip>
          <a:stretch>
            <a:fillRect/>
          </a:stretch>
        </p:blipFill>
        <p:spPr>
          <a:xfrm>
            <a:off x="166675" y="1314550"/>
            <a:ext cx="4579350" cy="880450"/>
          </a:xfrm>
          <a:prstGeom prst="rect">
            <a:avLst/>
          </a:prstGeom>
          <a:noFill/>
          <a:ln>
            <a:noFill/>
          </a:ln>
        </p:spPr>
      </p:pic>
      <p:sp>
        <p:nvSpPr>
          <p:cNvPr id="691" name="Google Shape;691;p91"/>
          <p:cNvSpPr txBox="1"/>
          <p:nvPr/>
        </p:nvSpPr>
        <p:spPr>
          <a:xfrm>
            <a:off x="5803250" y="39892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6"/>
              </a:rPr>
              <a:t>https://udlguidelines.cast.org/</a:t>
            </a:r>
            <a:r>
              <a:rPr lang="en"/>
              <a:t> </a:t>
            </a:r>
            <a:endParaRPr/>
          </a:p>
        </p:txBody>
      </p:sp>
      <p:pic>
        <p:nvPicPr>
          <p:cNvPr id="692" name="Google Shape;692;p91"/>
          <p:cNvPicPr preferRelativeResize="0"/>
          <p:nvPr/>
        </p:nvPicPr>
        <p:blipFill>
          <a:blip r:embed="rId7">
            <a:alphaModFix/>
          </a:blip>
          <a:stretch>
            <a:fillRect/>
          </a:stretch>
        </p:blipFill>
        <p:spPr>
          <a:xfrm>
            <a:off x="166675" y="3260075"/>
            <a:ext cx="4921848" cy="1002825"/>
          </a:xfrm>
          <a:prstGeom prst="rect">
            <a:avLst/>
          </a:prstGeom>
          <a:noFill/>
          <a:ln>
            <a:noFill/>
          </a:ln>
        </p:spPr>
      </p:pic>
      <p:sp>
        <p:nvSpPr>
          <p:cNvPr id="693" name="Google Shape;693;p91"/>
          <p:cNvSpPr txBox="1"/>
          <p:nvPr/>
        </p:nvSpPr>
        <p:spPr>
          <a:xfrm>
            <a:off x="311700" y="4389475"/>
            <a:ext cx="442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8"/>
              </a:rPr>
              <a:t>https://serc.carleton.edu/curenet/index.html</a:t>
            </a:r>
            <a:r>
              <a:rPr lang="en"/>
              <a:t>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697" name="Shape 697"/>
        <p:cNvGrpSpPr/>
        <p:nvPr/>
      </p:nvGrpSpPr>
      <p:grpSpPr>
        <a:xfrm>
          <a:off x="0" y="0"/>
          <a:ext cx="0" cy="0"/>
          <a:chOff x="0" y="0"/>
          <a:chExt cx="0" cy="0"/>
        </a:xfrm>
      </p:grpSpPr>
      <p:sp>
        <p:nvSpPr>
          <p:cNvPr id="698" name="Google Shape;698;p92"/>
          <p:cNvSpPr txBox="1"/>
          <p:nvPr/>
        </p:nvSpPr>
        <p:spPr>
          <a:xfrm>
            <a:off x="1873525" y="29403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92"/>
          <p:cNvSpPr txBox="1"/>
          <p:nvPr/>
        </p:nvSpPr>
        <p:spPr>
          <a:xfrm>
            <a:off x="-50" y="41325"/>
            <a:ext cx="9144000" cy="51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lt1"/>
                </a:solidFill>
              </a:rPr>
              <a:t>© Siobhan Leachman, Molly Phillips, Makenzie E. Mabry, Adania Flemming and Libby Ellwood, 2022. Unless indicated otherwise for specific images, this slide deck is licensed for re-use under the </a:t>
            </a:r>
            <a:r>
              <a:rPr lang="en" sz="2400" u="sng">
                <a:solidFill>
                  <a:schemeClr val="lt1"/>
                </a:solidFill>
                <a:hlinkClick r:id="rId3">
                  <a:extLst>
                    <a:ext uri="{A12FA001-AC4F-418D-AE19-62706E023703}">
                      <ahyp:hlinkClr val="tx"/>
                    </a:ext>
                  </a:extLst>
                </a:hlinkClick>
              </a:rPr>
              <a:t>Creative Commons Zero 1.0</a:t>
            </a:r>
            <a:r>
              <a:rPr lang="en" sz="2400">
                <a:solidFill>
                  <a:schemeClr val="lt1"/>
                </a:solidFill>
              </a:rPr>
              <a:t> International licence. Please note that this licence does not apply to any images. Those specific items may be re-used as indicated in the image rights statement within each slide. In essence, you are free to copy, distribute and adapt this slide deck, as long as you abide by the other licence terms.</a:t>
            </a:r>
            <a:endParaRPr sz="2400">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1"/>
          <p:cNvSpPr txBox="1"/>
          <p:nvPr>
            <p:ph type="title"/>
          </p:nvPr>
        </p:nvSpPr>
        <p:spPr>
          <a:xfrm>
            <a:off x="0" y="0"/>
            <a:ext cx="8520600" cy="495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NATURAL HISTORY COLLECTIONS</a:t>
            </a:r>
            <a:endParaRPr/>
          </a:p>
        </p:txBody>
      </p:sp>
      <p:pic>
        <p:nvPicPr>
          <p:cNvPr id="162" name="Google Shape;162;p31"/>
          <p:cNvPicPr preferRelativeResize="0"/>
          <p:nvPr/>
        </p:nvPicPr>
        <p:blipFill>
          <a:blip r:embed="rId3">
            <a:alphaModFix/>
          </a:blip>
          <a:stretch>
            <a:fillRect/>
          </a:stretch>
        </p:blipFill>
        <p:spPr>
          <a:xfrm>
            <a:off x="195511" y="707863"/>
            <a:ext cx="2659715" cy="4197899"/>
          </a:xfrm>
          <a:prstGeom prst="rect">
            <a:avLst/>
          </a:prstGeom>
          <a:noFill/>
          <a:ln>
            <a:noFill/>
          </a:ln>
        </p:spPr>
      </p:pic>
      <p:pic>
        <p:nvPicPr>
          <p:cNvPr id="163" name="Google Shape;163;p31"/>
          <p:cNvPicPr preferRelativeResize="0"/>
          <p:nvPr/>
        </p:nvPicPr>
        <p:blipFill>
          <a:blip r:embed="rId4">
            <a:alphaModFix/>
          </a:blip>
          <a:stretch>
            <a:fillRect/>
          </a:stretch>
        </p:blipFill>
        <p:spPr>
          <a:xfrm>
            <a:off x="2945675" y="749200"/>
            <a:ext cx="2878878" cy="1924050"/>
          </a:xfrm>
          <a:prstGeom prst="rect">
            <a:avLst/>
          </a:prstGeom>
          <a:noFill/>
          <a:ln>
            <a:noFill/>
          </a:ln>
        </p:spPr>
      </p:pic>
      <p:pic>
        <p:nvPicPr>
          <p:cNvPr id="164" name="Google Shape;164;p31"/>
          <p:cNvPicPr preferRelativeResize="0"/>
          <p:nvPr/>
        </p:nvPicPr>
        <p:blipFill>
          <a:blip r:embed="rId5">
            <a:alphaModFix/>
          </a:blip>
          <a:stretch>
            <a:fillRect/>
          </a:stretch>
        </p:blipFill>
        <p:spPr>
          <a:xfrm>
            <a:off x="3009163" y="2825650"/>
            <a:ext cx="2751900" cy="2063925"/>
          </a:xfrm>
          <a:prstGeom prst="rect">
            <a:avLst/>
          </a:prstGeom>
          <a:noFill/>
          <a:ln>
            <a:noFill/>
          </a:ln>
        </p:spPr>
      </p:pic>
      <p:pic>
        <p:nvPicPr>
          <p:cNvPr id="165" name="Google Shape;165;p31"/>
          <p:cNvPicPr preferRelativeResize="0"/>
          <p:nvPr/>
        </p:nvPicPr>
        <p:blipFill>
          <a:blip r:embed="rId6">
            <a:alphaModFix/>
          </a:blip>
          <a:stretch>
            <a:fillRect/>
          </a:stretch>
        </p:blipFill>
        <p:spPr>
          <a:xfrm>
            <a:off x="5940775" y="746163"/>
            <a:ext cx="3030599" cy="41212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2"/>
          <p:cNvSpPr txBox="1"/>
          <p:nvPr>
            <p:ph type="title"/>
          </p:nvPr>
        </p:nvSpPr>
        <p:spPr>
          <a:xfrm>
            <a:off x="0" y="0"/>
            <a:ext cx="8520600" cy="495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NATURAL HISTORY COLLECTIONS</a:t>
            </a:r>
            <a:endParaRPr/>
          </a:p>
        </p:txBody>
      </p:sp>
      <p:pic>
        <p:nvPicPr>
          <p:cNvPr id="171" name="Google Shape;171;p32"/>
          <p:cNvPicPr preferRelativeResize="0"/>
          <p:nvPr/>
        </p:nvPicPr>
        <p:blipFill>
          <a:blip r:embed="rId3">
            <a:alphaModFix/>
          </a:blip>
          <a:stretch>
            <a:fillRect/>
          </a:stretch>
        </p:blipFill>
        <p:spPr>
          <a:xfrm>
            <a:off x="195511" y="707863"/>
            <a:ext cx="2659715" cy="4197899"/>
          </a:xfrm>
          <a:prstGeom prst="rect">
            <a:avLst/>
          </a:prstGeom>
          <a:noFill/>
          <a:ln>
            <a:noFill/>
          </a:ln>
        </p:spPr>
      </p:pic>
      <p:pic>
        <p:nvPicPr>
          <p:cNvPr id="172" name="Google Shape;172;p32"/>
          <p:cNvPicPr preferRelativeResize="0"/>
          <p:nvPr/>
        </p:nvPicPr>
        <p:blipFill>
          <a:blip r:embed="rId4">
            <a:alphaModFix/>
          </a:blip>
          <a:stretch>
            <a:fillRect/>
          </a:stretch>
        </p:blipFill>
        <p:spPr>
          <a:xfrm>
            <a:off x="2945675" y="749200"/>
            <a:ext cx="2878878" cy="1924050"/>
          </a:xfrm>
          <a:prstGeom prst="rect">
            <a:avLst/>
          </a:prstGeom>
          <a:noFill/>
          <a:ln>
            <a:noFill/>
          </a:ln>
        </p:spPr>
      </p:pic>
      <p:pic>
        <p:nvPicPr>
          <p:cNvPr id="173" name="Google Shape;173;p32"/>
          <p:cNvPicPr preferRelativeResize="0"/>
          <p:nvPr/>
        </p:nvPicPr>
        <p:blipFill>
          <a:blip r:embed="rId5">
            <a:alphaModFix/>
          </a:blip>
          <a:stretch>
            <a:fillRect/>
          </a:stretch>
        </p:blipFill>
        <p:spPr>
          <a:xfrm>
            <a:off x="3009163" y="2825650"/>
            <a:ext cx="2751900" cy="2063925"/>
          </a:xfrm>
          <a:prstGeom prst="rect">
            <a:avLst/>
          </a:prstGeom>
          <a:noFill/>
          <a:ln>
            <a:noFill/>
          </a:ln>
        </p:spPr>
      </p:pic>
      <p:sp>
        <p:nvSpPr>
          <p:cNvPr id="174" name="Google Shape;174;p32"/>
          <p:cNvSpPr/>
          <p:nvPr/>
        </p:nvSpPr>
        <p:spPr>
          <a:xfrm>
            <a:off x="2908475" y="793200"/>
            <a:ext cx="3030600" cy="1283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2"/>
          <p:cNvSpPr/>
          <p:nvPr/>
        </p:nvSpPr>
        <p:spPr>
          <a:xfrm>
            <a:off x="2832275" y="3917400"/>
            <a:ext cx="3030600" cy="1029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2"/>
          <p:cNvSpPr/>
          <p:nvPr/>
        </p:nvSpPr>
        <p:spPr>
          <a:xfrm>
            <a:off x="580200" y="3440150"/>
            <a:ext cx="1657500" cy="1551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32"/>
          <p:cNvPicPr preferRelativeResize="0"/>
          <p:nvPr/>
        </p:nvPicPr>
        <p:blipFill>
          <a:blip r:embed="rId6">
            <a:alphaModFix/>
          </a:blip>
          <a:stretch>
            <a:fillRect/>
          </a:stretch>
        </p:blipFill>
        <p:spPr>
          <a:xfrm>
            <a:off x="5940775" y="746163"/>
            <a:ext cx="3030599" cy="4121288"/>
          </a:xfrm>
          <a:prstGeom prst="rect">
            <a:avLst/>
          </a:prstGeom>
          <a:noFill/>
          <a:ln>
            <a:noFill/>
          </a:ln>
        </p:spPr>
      </p:pic>
      <p:sp>
        <p:nvSpPr>
          <p:cNvPr id="178" name="Google Shape;178;p32"/>
          <p:cNvSpPr/>
          <p:nvPr/>
        </p:nvSpPr>
        <p:spPr>
          <a:xfrm>
            <a:off x="7833825" y="3254550"/>
            <a:ext cx="1194000" cy="1724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3"/>
          <p:cNvPicPr preferRelativeResize="0"/>
          <p:nvPr/>
        </p:nvPicPr>
        <p:blipFill rotWithShape="1">
          <a:blip r:embed="rId3">
            <a:alphaModFix/>
          </a:blip>
          <a:srcRect b="0" l="0" r="5758" t="12280"/>
          <a:stretch/>
        </p:blipFill>
        <p:spPr>
          <a:xfrm>
            <a:off x="704925" y="157925"/>
            <a:ext cx="7161599" cy="48276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