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0"/>
  </p:notesMasterIdLst>
  <p:sldIdLst>
    <p:sldId id="547" r:id="rId2"/>
    <p:sldId id="591" r:id="rId3"/>
    <p:sldId id="593" r:id="rId4"/>
    <p:sldId id="594" r:id="rId5"/>
    <p:sldId id="595" r:id="rId6"/>
    <p:sldId id="596" r:id="rId7"/>
    <p:sldId id="597" r:id="rId8"/>
    <p:sldId id="530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FFFFCC"/>
    <a:srgbClr val="3333FF"/>
    <a:srgbClr val="FF00FF"/>
    <a:srgbClr val="FFFF00"/>
    <a:srgbClr val="FF39A0"/>
    <a:srgbClr val="FFCC00"/>
    <a:srgbClr val="000000"/>
    <a:srgbClr val="99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79947" autoAdjust="0"/>
  </p:normalViewPr>
  <p:slideViewPr>
    <p:cSldViewPr>
      <p:cViewPr varScale="1">
        <p:scale>
          <a:sx n="77" d="100"/>
          <a:sy n="77" d="100"/>
        </p:scale>
        <p:origin x="18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357" cy="48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0" tIns="46895" rIns="93790" bIns="46895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209" y="0"/>
            <a:ext cx="3170357" cy="48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0" tIns="46895" rIns="93790" bIns="46895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1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867" y="4560328"/>
            <a:ext cx="5853468" cy="432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0" tIns="46895" rIns="93790" bIns="468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030"/>
            <a:ext cx="3170357" cy="48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0" tIns="46895" rIns="93790" bIns="46895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71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209" y="9119030"/>
            <a:ext cx="3170357" cy="48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90" tIns="46895" rIns="93790" bIns="46895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883E3FB-7F71-42F0-9063-D0F4650BE7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88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1AD643-93CF-487F-A146-7BDB82D216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651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4A42E-773A-4612-A465-19E35B97597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89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4A42E-773A-4612-A465-19E35B97597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69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Synthesize the information in a standard form, which is useful for others to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4A42E-773A-4612-A465-19E35B97597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55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4A42E-773A-4612-A465-19E35B97597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75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4A42E-773A-4612-A465-19E35B97597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26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in each may be different (e.g. when last updated), and 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4A42E-773A-4612-A465-19E35B97597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22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A4187-0ABE-46E8-AD2F-1196E54D781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9D5E-32D9-4AF5-85C6-58F99DD66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31EEC-BB99-4793-9AC8-84671D8793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1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6E16-2226-46AB-920A-7127939975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5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424285" y="2446734"/>
            <a:ext cx="6295430" cy="4054079"/>
          </a:xfrm>
          <a:prstGeom prst="rect">
            <a:avLst/>
          </a:prstGeom>
          <a:effectLst>
            <a:outerShdw blurRad="266700" dir="5400000" rotWithShape="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497955" y="821531"/>
            <a:ext cx="6148091" cy="937618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900" spc="78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497955" y="357188"/>
            <a:ext cx="6148091" cy="47327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sz="2100" cap="all" spc="42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85725" algn="ctr">
              <a:spcBef>
                <a:spcPts val="0"/>
              </a:spcBef>
              <a:buClrTx/>
              <a:buSzTx/>
              <a:buNone/>
              <a:defRPr sz="2100" cap="all" spc="42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171450" algn="ctr">
              <a:spcBef>
                <a:spcPts val="0"/>
              </a:spcBef>
              <a:buClrTx/>
              <a:buSzTx/>
              <a:buNone/>
              <a:defRPr sz="2100" cap="all" spc="42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257175" algn="ctr">
              <a:spcBef>
                <a:spcPts val="0"/>
              </a:spcBef>
              <a:buClrTx/>
              <a:buSzTx/>
              <a:buNone/>
              <a:defRPr sz="2100" cap="all" spc="42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342900" algn="ctr">
              <a:spcBef>
                <a:spcPts val="0"/>
              </a:spcBef>
              <a:buClrTx/>
              <a:buSzTx/>
              <a:buNone/>
              <a:defRPr sz="2100" cap="all" spc="42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13962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E4A2-B7C2-4D24-AF83-C628034CE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7D89-413C-462B-BC27-940BA78A3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3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38715-617A-400C-B1A1-99127AB1C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7D05B-CC05-4700-8E41-51947F07D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5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2A9D-7005-49F6-A3AE-B3057956E4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0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BBBE-7853-444D-BE45-B16C754E3D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6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3D68-A820-453B-B786-BF71D5892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5082-3DE0-4C13-A27F-A38A50158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5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D959-E58B-48B4-BA14-C3A5B4923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8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List_of_biodiversity_databases" TargetMode="External"/><Relationship Id="rId4" Type="http://schemas.openxmlformats.org/officeDocument/2006/relationships/hyperlink" Target="https://journals.plos.org/plosbiology/article?id=10.1371/journal.pbio.300018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doi.org/10.1038/s41559-019-0826-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docs.google.com/document/d/11RrIaEzdYIFA2Is8dh9eUU0S8Lo7HxX2OUFvX2GwpVQ/edit?ts=5dd4e361" TargetMode="Externa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hape 88">
            <a:extLst>
              <a:ext uri="{FF2B5EF4-FFF2-40B4-BE49-F238E27FC236}">
                <a16:creationId xmlns:a16="http://schemas.microsoft.com/office/drawing/2014/main" id="{EFAC235B-B0AE-4CE6-965C-AA023A95F288}"/>
              </a:ext>
            </a:extLst>
          </p:cNvPr>
          <p:cNvGrpSpPr/>
          <p:nvPr/>
        </p:nvGrpSpPr>
        <p:grpSpPr>
          <a:xfrm>
            <a:off x="152400" y="-304800"/>
            <a:ext cx="8915400" cy="4876800"/>
            <a:chOff x="92360" y="-160421"/>
            <a:chExt cx="12595042" cy="6636904"/>
          </a:xfrm>
        </p:grpSpPr>
        <p:pic>
          <p:nvPicPr>
            <p:cNvPr id="17" name="Shape 94" descr="eDNA1.jpg">
              <a:extLst>
                <a:ext uri="{FF2B5EF4-FFF2-40B4-BE49-F238E27FC236}">
                  <a16:creationId xmlns:a16="http://schemas.microsoft.com/office/drawing/2014/main" id="{DDC483D7-78BC-455D-9B4C-A4BF50C7FB5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6222" y="3447759"/>
              <a:ext cx="4913545" cy="3028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Shape 96">
              <a:extLst>
                <a:ext uri="{FF2B5EF4-FFF2-40B4-BE49-F238E27FC236}">
                  <a16:creationId xmlns:a16="http://schemas.microsoft.com/office/drawing/2014/main" id="{4EED1144-AA60-4F9E-8352-C71D75C6F6DD}"/>
                </a:ext>
              </a:extLst>
            </p:cNvPr>
            <p:cNvSpPr txBox="1"/>
            <p:nvPr/>
          </p:nvSpPr>
          <p:spPr>
            <a:xfrm>
              <a:off x="9638764" y="-160421"/>
              <a:ext cx="1846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Shape 98" descr="eDNA2.jpg">
              <a:extLst>
                <a:ext uri="{FF2B5EF4-FFF2-40B4-BE49-F238E27FC236}">
                  <a16:creationId xmlns:a16="http://schemas.microsoft.com/office/drawing/2014/main" id="{1A0A9592-AF52-4100-B790-7A3D1A34E27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19804" y="3447759"/>
              <a:ext cx="4367598" cy="3021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Shape 99" descr="eDNA3.jpg">
              <a:extLst>
                <a:ext uri="{FF2B5EF4-FFF2-40B4-BE49-F238E27FC236}">
                  <a16:creationId xmlns:a16="http://schemas.microsoft.com/office/drawing/2014/main" id="{3A904925-A722-4337-B10D-43FB6262151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13190"/>
            <a:stretch/>
          </p:blipFill>
          <p:spPr>
            <a:xfrm>
              <a:off x="92360" y="3293979"/>
              <a:ext cx="3960811" cy="31561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Shape 93">
            <a:extLst>
              <a:ext uri="{FF2B5EF4-FFF2-40B4-BE49-F238E27FC236}">
                <a16:creationId xmlns:a16="http://schemas.microsoft.com/office/drawing/2014/main" id="{EECFCD1C-6AF0-494E-85A7-D490A2B9B89D}"/>
              </a:ext>
            </a:extLst>
          </p:cNvPr>
          <p:cNvSpPr txBox="1"/>
          <p:nvPr/>
        </p:nvSpPr>
        <p:spPr>
          <a:xfrm>
            <a:off x="2667000" y="118736"/>
            <a:ext cx="4997234" cy="65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EEB 87 FALL ’19: Lecture 9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AD6B43-5737-4AEF-87F3-E4A602869F88}"/>
              </a:ext>
            </a:extLst>
          </p:cNvPr>
          <p:cNvSpPr txBox="1"/>
          <p:nvPr/>
        </p:nvSpPr>
        <p:spPr>
          <a:xfrm>
            <a:off x="419100" y="489777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/>
              <a:t>As you come in, please discuss with your neighbor ways in which biodiversity data is shared and made accessible.</a:t>
            </a:r>
            <a:endParaRPr lang="en-US" sz="2400" dirty="0"/>
          </a:p>
        </p:txBody>
      </p:sp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26F9884D-DE2D-384E-88DD-6ED7D9124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" y="1620293"/>
            <a:ext cx="9044348" cy="32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8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4CC326-CCDE-8E44-8C1B-9E539D5046C6}"/>
              </a:ext>
            </a:extLst>
          </p:cNvPr>
          <p:cNvSpPr txBox="1">
            <a:spLocks/>
          </p:cNvSpPr>
          <p:nvPr/>
        </p:nvSpPr>
        <p:spPr>
          <a:xfrm>
            <a:off x="762000" y="0"/>
            <a:ext cx="78867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lnSpc>
                <a:spcPct val="90000"/>
              </a:lnSpc>
              <a:spcAft>
                <a:spcPts val="0"/>
              </a:spcAft>
            </a:pPr>
            <a:r>
              <a:rPr lang="en-US" b="0" dirty="0"/>
              <a:t>Biodiversity databases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79E7C3-34A4-B94F-8B1D-D5E5302FE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Explain how databases are used to share biodiversity data broadly </a:t>
            </a:r>
          </a:p>
          <a:p>
            <a:endParaRPr lang="en-US" dirty="0"/>
          </a:p>
          <a:p>
            <a:r>
              <a:rPr lang="en-US" dirty="0"/>
              <a:t>Extrapolate and analyze biodiversity data from various databases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Incorporate collected data into a database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Graphic 2" descr="Bug under magnifying glass">
            <a:extLst>
              <a:ext uri="{FF2B5EF4-FFF2-40B4-BE49-F238E27FC236}">
                <a16:creationId xmlns:a16="http://schemas.microsoft.com/office/drawing/2014/main" id="{E7799BD0-BD13-DE4B-A703-4D8157093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4137818"/>
            <a:ext cx="914400" cy="914400"/>
          </a:xfrm>
          <a:prstGeom prst="rect">
            <a:avLst/>
          </a:prstGeom>
        </p:spPr>
      </p:pic>
      <p:pic>
        <p:nvPicPr>
          <p:cNvPr id="6" name="Graphic 5" descr="Plant">
            <a:extLst>
              <a:ext uri="{FF2B5EF4-FFF2-40B4-BE49-F238E27FC236}">
                <a16:creationId xmlns:a16="http://schemas.microsoft.com/office/drawing/2014/main" id="{7DDC7FA6-AFA3-B245-80A5-BAE9B6B24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0" y="1630363"/>
            <a:ext cx="914400" cy="914400"/>
          </a:xfrm>
          <a:prstGeom prst="rect">
            <a:avLst/>
          </a:prstGeom>
        </p:spPr>
      </p:pic>
      <p:pic>
        <p:nvPicPr>
          <p:cNvPr id="9" name="Graphic 8" descr="Lightbulb and gear">
            <a:extLst>
              <a:ext uri="{FF2B5EF4-FFF2-40B4-BE49-F238E27FC236}">
                <a16:creationId xmlns:a16="http://schemas.microsoft.com/office/drawing/2014/main" id="{F0C6D12C-2899-104C-914D-F30CA0EA12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62207" y="548640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2862C6-A923-BE48-A9C8-8B166B8A4F32}"/>
              </a:ext>
            </a:extLst>
          </p:cNvPr>
          <p:cNvSpPr txBox="1"/>
          <p:nvPr/>
        </p:nvSpPr>
        <p:spPr>
          <a:xfrm>
            <a:off x="457200" y="10022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the end of this class, you will be able to:</a:t>
            </a:r>
          </a:p>
        </p:txBody>
      </p:sp>
    </p:spTree>
    <p:extLst>
      <p:ext uri="{BB962C8B-B14F-4D97-AF65-F5344CB8AC3E}">
        <p14:creationId xmlns:p14="http://schemas.microsoft.com/office/powerpoint/2010/main" val="123035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4CC326-CCDE-8E44-8C1B-9E539D5046C6}"/>
              </a:ext>
            </a:extLst>
          </p:cNvPr>
          <p:cNvSpPr txBox="1">
            <a:spLocks/>
          </p:cNvSpPr>
          <p:nvPr/>
        </p:nvSpPr>
        <p:spPr>
          <a:xfrm>
            <a:off x="762000" y="0"/>
            <a:ext cx="78867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lnSpc>
                <a:spcPct val="90000"/>
              </a:lnSpc>
              <a:spcAft>
                <a:spcPts val="0"/>
              </a:spcAft>
            </a:pPr>
            <a:r>
              <a:rPr lang="en-US" b="0" dirty="0"/>
              <a:t>The many forms of biodiversity data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AF07FF-2215-6A44-BDC1-E15184EFCC88}"/>
              </a:ext>
            </a:extLst>
          </p:cNvPr>
          <p:cNvGrpSpPr/>
          <p:nvPr/>
        </p:nvGrpSpPr>
        <p:grpSpPr>
          <a:xfrm>
            <a:off x="5410200" y="959197"/>
            <a:ext cx="2878018" cy="2178858"/>
            <a:chOff x="4029876" y="1250142"/>
            <a:chExt cx="2878018" cy="217885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9F86D7-ACC0-5E47-B320-CB8140CE7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876" y="1250142"/>
              <a:ext cx="2878018" cy="1874058"/>
            </a:xfrm>
            <a:prstGeom prst="rect">
              <a:avLst/>
            </a:prstGeom>
          </p:spPr>
        </p:pic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5D14EB0B-C0B1-4545-BE25-96D070C19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170" y="2967335"/>
              <a:ext cx="24734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dirty="0">
                  <a:latin typeface="+mj-lt"/>
                  <a:cs typeface="Arial" charset="0"/>
                </a:rPr>
                <a:t>DNA</a:t>
              </a:r>
              <a:endParaRPr lang="en-US" dirty="0">
                <a:latin typeface="+mj-lt"/>
                <a:cs typeface="Arial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A78DDD-79FA-3546-815E-047A04133ED1}"/>
              </a:ext>
            </a:extLst>
          </p:cNvPr>
          <p:cNvGrpSpPr/>
          <p:nvPr/>
        </p:nvGrpSpPr>
        <p:grpSpPr>
          <a:xfrm>
            <a:off x="855782" y="864178"/>
            <a:ext cx="3106618" cy="2483081"/>
            <a:chOff x="855782" y="864178"/>
            <a:chExt cx="3106618" cy="248308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BAA64F-B9F4-2C47-B452-1170C2339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82" y="864178"/>
              <a:ext cx="3106618" cy="2054898"/>
            </a:xfrm>
            <a:prstGeom prst="rect">
              <a:avLst/>
            </a:prstGeom>
          </p:spPr>
        </p:pic>
        <p:sp>
          <p:nvSpPr>
            <p:cNvPr id="18" name="TextBox 5">
              <a:extLst>
                <a:ext uri="{FF2B5EF4-FFF2-40B4-BE49-F238E27FC236}">
                  <a16:creationId xmlns:a16="http://schemas.microsoft.com/office/drawing/2014/main" id="{30C7A211-31BC-5B4F-831E-043EF2E3C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8386" y="2885594"/>
              <a:ext cx="24734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dirty="0">
                  <a:latin typeface="+mj-lt"/>
                  <a:cs typeface="Arial" charset="0"/>
                </a:rPr>
                <a:t>Meristic info</a:t>
              </a:r>
              <a:endParaRPr lang="en-US" dirty="0">
                <a:latin typeface="+mj-lt"/>
                <a:cs typeface="Arial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30C997-9AF4-F042-82FA-DEDAE85740A7}"/>
              </a:ext>
            </a:extLst>
          </p:cNvPr>
          <p:cNvGrpSpPr/>
          <p:nvPr/>
        </p:nvGrpSpPr>
        <p:grpSpPr>
          <a:xfrm>
            <a:off x="970082" y="3510742"/>
            <a:ext cx="2878018" cy="3138054"/>
            <a:chOff x="4955105" y="3290559"/>
            <a:chExt cx="3100509" cy="3567441"/>
          </a:xfrm>
        </p:grpSpPr>
        <p:sp>
          <p:nvSpPr>
            <p:cNvPr id="24" name="TextBox 5">
              <a:extLst>
                <a:ext uri="{FF2B5EF4-FFF2-40B4-BE49-F238E27FC236}">
                  <a16:creationId xmlns:a16="http://schemas.microsoft.com/office/drawing/2014/main" id="{B3655400-A337-7B42-A636-C5EDC618D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6237" y="6396335"/>
              <a:ext cx="24734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dirty="0">
                  <a:latin typeface="+mj-lt"/>
                  <a:cs typeface="Arial" charset="0"/>
                </a:rPr>
                <a:t>Occurrence data</a:t>
              </a:r>
              <a:endParaRPr lang="en-US" dirty="0">
                <a:latin typeface="+mj-lt"/>
                <a:cs typeface="Arial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3E85658-CF26-604E-A694-B87FD275E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105" y="3290559"/>
              <a:ext cx="3100509" cy="312937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54D30B-130D-DC4A-8843-A00F41ED7EBF}"/>
              </a:ext>
            </a:extLst>
          </p:cNvPr>
          <p:cNvGrpSpPr/>
          <p:nvPr/>
        </p:nvGrpSpPr>
        <p:grpSpPr>
          <a:xfrm>
            <a:off x="4595553" y="3639781"/>
            <a:ext cx="4258913" cy="2972993"/>
            <a:chOff x="4572000" y="3694604"/>
            <a:chExt cx="4258913" cy="297299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507DB67-07A0-D84E-876B-28EF8327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94604"/>
              <a:ext cx="4258913" cy="2384991"/>
            </a:xfrm>
            <a:prstGeom prst="rect">
              <a:avLst/>
            </a:prstGeom>
          </p:spPr>
        </p:pic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E681DF6B-12A9-1D4F-8929-AE87A8636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836600"/>
              <a:ext cx="229593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dirty="0">
                  <a:latin typeface="+mj-lt"/>
                  <a:cs typeface="Arial" charset="0"/>
                </a:rPr>
                <a:t>Community assessments</a:t>
              </a:r>
              <a:endParaRPr lang="en-US" dirty="0"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37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4CC326-CCDE-8E44-8C1B-9E539D5046C6}"/>
              </a:ext>
            </a:extLst>
          </p:cNvPr>
          <p:cNvSpPr txBox="1">
            <a:spLocks/>
          </p:cNvSpPr>
          <p:nvPr/>
        </p:nvSpPr>
        <p:spPr>
          <a:xfrm>
            <a:off x="762000" y="0"/>
            <a:ext cx="78867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lnSpc>
                <a:spcPct val="90000"/>
              </a:lnSpc>
              <a:spcAft>
                <a:spcPts val="0"/>
              </a:spcAft>
            </a:pPr>
            <a:r>
              <a:rPr lang="en-US" b="0" dirty="0"/>
              <a:t>Biodiversity databases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4AD369B-74F6-DF45-A6BB-CE74A4402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41" y="895870"/>
            <a:ext cx="6543918" cy="506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A1EF9527-56A3-9041-B3AA-AEFF45B02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199" y="6091535"/>
            <a:ext cx="71503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200" dirty="0"/>
              <a:t>König C. et al. (2019) Biodiversity data integration—the significance of data resolution and domain. </a:t>
            </a:r>
            <a:r>
              <a:rPr lang="en-US" altLang="en-US" sz="1200" dirty="0">
                <a:hlinkClick r:id="rId4"/>
              </a:rPr>
              <a:t>https://journals.plos.org/plosbiology/article?id=10.1371/journal.pbio.3000183</a:t>
            </a:r>
            <a:endParaRPr lang="en-US" alt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BE42A-748D-864C-B50E-F9B5AA18420F}"/>
              </a:ext>
            </a:extLst>
          </p:cNvPr>
          <p:cNvSpPr txBox="1"/>
          <p:nvPr/>
        </p:nvSpPr>
        <p:spPr>
          <a:xfrm>
            <a:off x="0" y="6581001"/>
            <a:ext cx="63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https://en.wikipedia.org/wiki/List_of_biodiversity_databases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280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4D61269-2F3E-8D4E-94D2-8B2144C64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813"/>
            <a:ext cx="6705767" cy="326275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4CC326-CCDE-8E44-8C1B-9E539D5046C6}"/>
              </a:ext>
            </a:extLst>
          </p:cNvPr>
          <p:cNvSpPr txBox="1">
            <a:spLocks/>
          </p:cNvSpPr>
          <p:nvPr/>
        </p:nvSpPr>
        <p:spPr>
          <a:xfrm>
            <a:off x="762000" y="0"/>
            <a:ext cx="78867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lnSpc>
                <a:spcPct val="90000"/>
              </a:lnSpc>
              <a:spcAft>
                <a:spcPts val="0"/>
              </a:spcAft>
            </a:pPr>
            <a:r>
              <a:rPr lang="en-US" b="0"/>
              <a:t>Advances </a:t>
            </a:r>
            <a:r>
              <a:rPr lang="en-US" b="0" dirty="0"/>
              <a:t>Science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F0B02-91B2-E94C-BE3C-DB18AE8139B8}"/>
              </a:ext>
            </a:extLst>
          </p:cNvPr>
          <p:cNvSpPr txBox="1"/>
          <p:nvPr/>
        </p:nvSpPr>
        <p:spPr>
          <a:xfrm>
            <a:off x="0" y="6581001"/>
            <a:ext cx="63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>
                <a:hlinkClick r:id="rId4"/>
              </a:rPr>
              <a:t>https://doi.org/10.1038/s41559-019-0826-1</a:t>
            </a:r>
            <a:endParaRPr lang="en-US" sz="1200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D1D9477-3307-DC40-A1BC-7E2D0A1E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22" y="4114800"/>
            <a:ext cx="5713878" cy="50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4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4CC326-CCDE-8E44-8C1B-9E539D5046C6}"/>
              </a:ext>
            </a:extLst>
          </p:cNvPr>
          <p:cNvSpPr txBox="1">
            <a:spLocks/>
          </p:cNvSpPr>
          <p:nvPr/>
        </p:nvSpPr>
        <p:spPr>
          <a:xfrm>
            <a:off x="762000" y="0"/>
            <a:ext cx="78867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lnSpc>
                <a:spcPct val="90000"/>
              </a:lnSpc>
              <a:spcAft>
                <a:spcPts val="0"/>
              </a:spcAft>
            </a:pPr>
            <a:r>
              <a:rPr lang="en-US" b="0" dirty="0"/>
              <a:t>Your mini-project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58332-8E0F-8240-8B68-920D40032094}"/>
              </a:ext>
            </a:extLst>
          </p:cNvPr>
          <p:cNvSpPr txBox="1"/>
          <p:nvPr/>
        </p:nvSpPr>
        <p:spPr>
          <a:xfrm>
            <a:off x="676275" y="319656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Collect specimen in the field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8310D2-8823-8F48-B3DC-550D1A830CC4}"/>
              </a:ext>
            </a:extLst>
          </p:cNvPr>
          <p:cNvGrpSpPr/>
          <p:nvPr/>
        </p:nvGrpSpPr>
        <p:grpSpPr>
          <a:xfrm>
            <a:off x="676275" y="3717261"/>
            <a:ext cx="3657600" cy="2743200"/>
            <a:chOff x="322810" y="3722803"/>
            <a:chExt cx="3657600" cy="2743200"/>
          </a:xfrm>
        </p:grpSpPr>
        <p:pic>
          <p:nvPicPr>
            <p:cNvPr id="3076" name="Picture 4" descr="https://lh6.googleusercontent.com/D1DSgr_bcWKwpu07ko6wpWVw0ti8_BrYar35Nyl8A8Rm_nGZvJwQnJ91N8bSABljcwufpUYoehWTjeNmUObBYA-3JGrj-TfxjxPc6tPEZqiZ_XUZsVo0wjD6JVDIFE6hTAZFBYth">
              <a:extLst>
                <a:ext uri="{FF2B5EF4-FFF2-40B4-BE49-F238E27FC236}">
                  <a16:creationId xmlns:a16="http://schemas.microsoft.com/office/drawing/2014/main" id="{959C46D3-5336-E84F-9224-0A181E4C6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10" y="3722803"/>
              <a:ext cx="36576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30B504-D54A-5D4C-95B9-36222FC1E2FA}"/>
                </a:ext>
              </a:extLst>
            </p:cNvPr>
            <p:cNvSpPr txBox="1"/>
            <p:nvPr/>
          </p:nvSpPr>
          <p:spPr>
            <a:xfrm>
              <a:off x="322810" y="5819672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3. Obtain sequences and prepare for analysis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ECAD64-7D3E-F94F-BE32-6D329C048AC8}"/>
              </a:ext>
            </a:extLst>
          </p:cNvPr>
          <p:cNvGrpSpPr/>
          <p:nvPr/>
        </p:nvGrpSpPr>
        <p:grpSpPr>
          <a:xfrm>
            <a:off x="5334000" y="961260"/>
            <a:ext cx="3657600" cy="2836112"/>
            <a:chOff x="4705350" y="380683"/>
            <a:chExt cx="3657600" cy="28361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95D558-FA8A-0541-9250-E8F8E7BC504E}"/>
                </a:ext>
              </a:extLst>
            </p:cNvPr>
            <p:cNvSpPr txBox="1"/>
            <p:nvPr/>
          </p:nvSpPr>
          <p:spPr>
            <a:xfrm>
              <a:off x="4705350" y="2570464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2. Extract DNA &amp; amplify DNA with barcode primers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A2094B-1210-7A40-9230-3AC9900C7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302710" y="-45227"/>
              <a:ext cx="2119978" cy="297179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9602728-D64E-774D-BF53-D77686BA444B}"/>
              </a:ext>
            </a:extLst>
          </p:cNvPr>
          <p:cNvSpPr txBox="1"/>
          <p:nvPr/>
        </p:nvSpPr>
        <p:spPr>
          <a:xfrm>
            <a:off x="0" y="6588311"/>
            <a:ext cx="8835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/>
              </a:rPr>
              <a:t>https://docs.google.com/document/d/11RrIaEzdYIFA2Is8dh9eUU0S8Lo7HxX2OUFvX2GwpVQ/edit?ts=5dd4e361</a:t>
            </a:r>
            <a:endParaRPr lang="en-US" sz="1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AFAF7B-311D-D749-80A3-6EA7B228C969}"/>
              </a:ext>
            </a:extLst>
          </p:cNvPr>
          <p:cNvGrpSpPr/>
          <p:nvPr/>
        </p:nvGrpSpPr>
        <p:grpSpPr>
          <a:xfrm>
            <a:off x="4800600" y="4524734"/>
            <a:ext cx="3676648" cy="1744524"/>
            <a:chOff x="4800600" y="4524734"/>
            <a:chExt cx="3676648" cy="17445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35F40A-79EE-8D4D-97C6-492A716A4EBF}"/>
                </a:ext>
              </a:extLst>
            </p:cNvPr>
            <p:cNvSpPr txBox="1"/>
            <p:nvPr/>
          </p:nvSpPr>
          <p:spPr>
            <a:xfrm>
              <a:off x="4800600" y="5622927"/>
              <a:ext cx="367664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4. Analyze in BOLD and BLAST &amp; submit to database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3F95491-6295-AB4F-AB5F-AC345C8EC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648" y="4524734"/>
              <a:ext cx="3657600" cy="1104744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1EE370E-3005-F046-825D-325BF6437755}"/>
              </a:ext>
            </a:extLst>
          </p:cNvPr>
          <p:cNvSpPr txBox="1"/>
          <p:nvPr/>
        </p:nvSpPr>
        <p:spPr>
          <a:xfrm>
            <a:off x="5673436" y="3789227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primers specifically?</a:t>
            </a:r>
          </a:p>
        </p:txBody>
      </p:sp>
    </p:spTree>
    <p:extLst>
      <p:ext uri="{BB962C8B-B14F-4D97-AF65-F5344CB8AC3E}">
        <p14:creationId xmlns:p14="http://schemas.microsoft.com/office/powerpoint/2010/main" val="338667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D3D5F36-B94C-C74F-82F2-0FF799D7D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88" y="3220811"/>
            <a:ext cx="2368549" cy="23685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4CC326-CCDE-8E44-8C1B-9E539D5046C6}"/>
              </a:ext>
            </a:extLst>
          </p:cNvPr>
          <p:cNvSpPr txBox="1">
            <a:spLocks/>
          </p:cNvSpPr>
          <p:nvPr/>
        </p:nvSpPr>
        <p:spPr>
          <a:xfrm>
            <a:off x="762000" y="0"/>
            <a:ext cx="78867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lnSpc>
                <a:spcPct val="90000"/>
              </a:lnSpc>
              <a:spcAft>
                <a:spcPts val="0"/>
              </a:spcAft>
            </a:pPr>
            <a:r>
              <a:rPr lang="en-US" b="0"/>
              <a:t>Databases</a:t>
            </a:r>
            <a:endParaRPr lang="en-US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7436C-EDC0-EC4D-A705-E3C37EAFA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1" y="894491"/>
            <a:ext cx="2355849" cy="1449753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AEBBF947-D9E3-7041-89EF-B57B40A90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58" y="5091337"/>
            <a:ext cx="3903661" cy="1615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International network that aims to provide anyone, anywhere, open access to data about all types of life on Earth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9CA4C57A-2EC8-2B42-A0C6-E7B95A1DBFB6}"/>
              </a:ext>
            </a:extLst>
          </p:cNvPr>
          <p:cNvSpPr txBox="1">
            <a:spLocks/>
          </p:cNvSpPr>
          <p:nvPr/>
        </p:nvSpPr>
        <p:spPr>
          <a:xfrm>
            <a:off x="4953000" y="2412999"/>
            <a:ext cx="3903661" cy="1615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lang="en-US" sz="2000" b="0" dirty="0"/>
              <a:t>Designed to support the generation&amp; application of DNA barcode data. *Voucher specimen data</a:t>
            </a:r>
            <a:endParaRPr lang="en-US" b="0" dirty="0"/>
          </a:p>
          <a:p>
            <a:pPr fontAlgn="auto">
              <a:spcAft>
                <a:spcPts val="0"/>
              </a:spcAft>
            </a:pPr>
            <a:endParaRPr lang="en-US" b="0" dirty="0"/>
          </a:p>
          <a:p>
            <a:pPr fontAlgn="auto">
              <a:spcAft>
                <a:spcPts val="0"/>
              </a:spcAft>
            </a:pPr>
            <a:endParaRPr lang="en-US" b="0" dirty="0"/>
          </a:p>
          <a:p>
            <a:pPr fontAlgn="auto">
              <a:spcAft>
                <a:spcPts val="0"/>
              </a:spcAft>
            </a:pPr>
            <a:endParaRPr lang="en-US" b="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FB0251-2956-E24E-8FF4-D1D3A200F16C}"/>
              </a:ext>
            </a:extLst>
          </p:cNvPr>
          <p:cNvGrpSpPr/>
          <p:nvPr/>
        </p:nvGrpSpPr>
        <p:grpSpPr>
          <a:xfrm>
            <a:off x="389446" y="761282"/>
            <a:ext cx="3903661" cy="3177203"/>
            <a:chOff x="178594" y="991942"/>
            <a:chExt cx="3903661" cy="31772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84C305-8EA9-3C4C-B8B6-D36BA3261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991942"/>
              <a:ext cx="2736851" cy="1421057"/>
            </a:xfrm>
            <a:prstGeom prst="rect">
              <a:avLst/>
            </a:prstGeom>
          </p:spPr>
        </p:pic>
        <p:sp>
          <p:nvSpPr>
            <p:cNvPr id="30" name="Content Placeholder 6">
              <a:extLst>
                <a:ext uri="{FF2B5EF4-FFF2-40B4-BE49-F238E27FC236}">
                  <a16:creationId xmlns:a16="http://schemas.microsoft.com/office/drawing/2014/main" id="{94E9B533-2D18-8F4D-9019-CD8B52B1CC36}"/>
                </a:ext>
              </a:extLst>
            </p:cNvPr>
            <p:cNvSpPr txBox="1">
              <a:spLocks/>
            </p:cNvSpPr>
            <p:nvPr/>
          </p:nvSpPr>
          <p:spPr>
            <a:xfrm>
              <a:off x="178594" y="2553520"/>
              <a:ext cx="3903661" cy="16156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/>
                <a:buNone/>
              </a:pPr>
              <a:r>
                <a:rPr lang="en-US" sz="2000" b="0" dirty="0"/>
                <a:t>Part of National Center for Biotechnology Information, allows for rapid sequence comparison to databases</a:t>
              </a:r>
              <a:endParaRPr lang="en-US" b="0" dirty="0"/>
            </a:p>
            <a:p>
              <a:pPr fontAlgn="auto">
                <a:spcAft>
                  <a:spcPts val="0"/>
                </a:spcAft>
              </a:pPr>
              <a:endParaRPr lang="en-US" b="0" dirty="0"/>
            </a:p>
            <a:p>
              <a:pPr fontAlgn="auto">
                <a:spcAft>
                  <a:spcPts val="0"/>
                </a:spcAft>
              </a:pPr>
              <a:endParaRPr lang="en-US" b="0" dirty="0"/>
            </a:p>
            <a:p>
              <a:pPr fontAlgn="auto">
                <a:spcAft>
                  <a:spcPts val="0"/>
                </a:spcAft>
              </a:pPr>
              <a:endParaRPr lang="en-US" b="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6668081-DE95-A744-8A01-EF4BFB8428E3}"/>
              </a:ext>
            </a:extLst>
          </p:cNvPr>
          <p:cNvSpPr txBox="1"/>
          <p:nvPr/>
        </p:nvSpPr>
        <p:spPr>
          <a:xfrm>
            <a:off x="2455142" y="6400171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multiple sequence databases?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FCF736-34A1-9D4F-9671-43FC28DFF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440078"/>
            <a:ext cx="2218769" cy="33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8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381000" y="381000"/>
            <a:ext cx="830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1210484" y="-152400"/>
            <a:ext cx="66076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EEB 87 DNA Barcoding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589DE2-7953-A246-9AB8-32DBB05D2A4D}"/>
              </a:ext>
            </a:extLst>
          </p:cNvPr>
          <p:cNvGrpSpPr/>
          <p:nvPr/>
        </p:nvGrpSpPr>
        <p:grpSpPr>
          <a:xfrm>
            <a:off x="5065837" y="621636"/>
            <a:ext cx="2813655" cy="2719496"/>
            <a:chOff x="533400" y="4097924"/>
            <a:chExt cx="2813655" cy="27194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02DE97-A522-FA42-BFA4-5C129C84F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374" y="4097924"/>
              <a:ext cx="2101426" cy="2094188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A24BF38-D880-3445-B4E9-D6135481B042}"/>
                </a:ext>
              </a:extLst>
            </p:cNvPr>
            <p:cNvGrpSpPr/>
            <p:nvPr/>
          </p:nvGrpSpPr>
          <p:grpSpPr>
            <a:xfrm>
              <a:off x="533400" y="6105554"/>
              <a:ext cx="2813655" cy="711866"/>
              <a:chOff x="925875" y="6506491"/>
              <a:chExt cx="2813655" cy="711866"/>
            </a:xfrm>
          </p:grpSpPr>
          <p:sp>
            <p:nvSpPr>
              <p:cNvPr id="33" name="TextBox 5">
                <a:extLst>
                  <a:ext uri="{FF2B5EF4-FFF2-40B4-BE49-F238E27FC236}">
                    <a16:creationId xmlns:a16="http://schemas.microsoft.com/office/drawing/2014/main" id="{F5B8641A-F8BA-CC40-A5FB-41FB02FBD6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5260" y="6506491"/>
                <a:ext cx="24734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2400" dirty="0" err="1">
                    <a:latin typeface="+mj-lt"/>
                    <a:cs typeface="Arial" charset="0"/>
                  </a:rPr>
                  <a:t>Kiu</a:t>
                </a:r>
                <a:r>
                  <a:rPr lang="en-US" sz="2400" dirty="0">
                    <a:latin typeface="+mj-lt"/>
                    <a:cs typeface="Arial" charset="0"/>
                  </a:rPr>
                  <a:t> </a:t>
                </a:r>
                <a:r>
                  <a:rPr lang="en-US" sz="2400" dirty="0" err="1">
                    <a:latin typeface="+mj-lt"/>
                    <a:cs typeface="Arial" charset="0"/>
                  </a:rPr>
                  <a:t>Edalati</a:t>
                </a:r>
                <a:endParaRPr lang="en-US" dirty="0">
                  <a:latin typeface="+mj-lt"/>
                  <a:cs typeface="Arial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C31B0AB-9E52-144B-8E0E-B56E4DA4076E}"/>
                  </a:ext>
                </a:extLst>
              </p:cNvPr>
              <p:cNvSpPr/>
              <p:nvPr/>
            </p:nvSpPr>
            <p:spPr>
              <a:xfrm>
                <a:off x="925875" y="6849025"/>
                <a:ext cx="28136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/>
                  <a:t>Learning Assistant, UCLA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3935C4-2A31-1F49-99DD-2D8525B81C8C}"/>
              </a:ext>
            </a:extLst>
          </p:cNvPr>
          <p:cNvGrpSpPr/>
          <p:nvPr/>
        </p:nvGrpSpPr>
        <p:grpSpPr>
          <a:xfrm>
            <a:off x="1084546" y="3805894"/>
            <a:ext cx="2903424" cy="2478139"/>
            <a:chOff x="3352800" y="2567810"/>
            <a:chExt cx="2903424" cy="247813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64F8B60-4A94-5E4A-9123-1EFF5ACE29D2}"/>
                </a:ext>
              </a:extLst>
            </p:cNvPr>
            <p:cNvGrpSpPr/>
            <p:nvPr/>
          </p:nvGrpSpPr>
          <p:grpSpPr>
            <a:xfrm>
              <a:off x="3479843" y="2567810"/>
              <a:ext cx="2640469" cy="2420294"/>
              <a:chOff x="3619285" y="4511762"/>
              <a:chExt cx="2640469" cy="242029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2E0E55D-D013-5945-8278-1D84ED47A286}"/>
                  </a:ext>
                </a:extLst>
              </p:cNvPr>
              <p:cNvGrpSpPr/>
              <p:nvPr/>
            </p:nvGrpSpPr>
            <p:grpSpPr>
              <a:xfrm>
                <a:off x="3619285" y="6216749"/>
                <a:ext cx="2640469" cy="715307"/>
                <a:chOff x="115728" y="5674533"/>
                <a:chExt cx="2551272" cy="676148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4BCCF39-1DCD-41F7-B07F-D16F423B2F2E}"/>
                    </a:ext>
                  </a:extLst>
                </p:cNvPr>
                <p:cNvSpPr/>
                <p:nvPr/>
              </p:nvSpPr>
              <p:spPr>
                <a:xfrm>
                  <a:off x="170804" y="6001568"/>
                  <a:ext cx="178491" cy="3491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n-US" b="0" dirty="0"/>
                </a:p>
              </p:txBody>
            </p:sp>
            <p:sp>
              <p:nvSpPr>
                <p:cNvPr id="23" name="TextBox 5">
                  <a:extLst>
                    <a:ext uri="{FF2B5EF4-FFF2-40B4-BE49-F238E27FC236}">
                      <a16:creationId xmlns:a16="http://schemas.microsoft.com/office/drawing/2014/main" id="{7A52EEF7-51D6-4521-977B-A45FC1F969D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5728" y="5674533"/>
                  <a:ext cx="2551272" cy="436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sz="2400" dirty="0">
                      <a:latin typeface="+mj-lt"/>
                      <a:cs typeface="Arial" charset="0"/>
                    </a:rPr>
                    <a:t>Caroline Schreck</a:t>
                  </a:r>
                  <a:endParaRPr lang="en-US" dirty="0">
                    <a:latin typeface="+mj-lt"/>
                    <a:cs typeface="Arial" charset="0"/>
                  </a:endParaRPr>
                </a:p>
              </p:txBody>
            </p: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8048E11C-D38A-FF4A-9A2D-F0F39E5489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7638" y="4511762"/>
                <a:ext cx="1917700" cy="1689100"/>
              </a:xfrm>
              <a:prstGeom prst="rect">
                <a:avLst/>
              </a:prstGeom>
            </p:spPr>
          </p:pic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21A173E-2992-8E4E-855C-3F629A134991}"/>
                </a:ext>
              </a:extLst>
            </p:cNvPr>
            <p:cNvSpPr/>
            <p:nvPr/>
          </p:nvSpPr>
          <p:spPr>
            <a:xfrm>
              <a:off x="3352800" y="4676617"/>
              <a:ext cx="29034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dirty="0"/>
                <a:t>Research Assistant, UCLA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C3F7A0-F0FF-DE4F-8F24-4AD3800890D4}"/>
              </a:ext>
            </a:extLst>
          </p:cNvPr>
          <p:cNvGrpSpPr/>
          <p:nvPr/>
        </p:nvGrpSpPr>
        <p:grpSpPr>
          <a:xfrm>
            <a:off x="4826848" y="3292941"/>
            <a:ext cx="3326552" cy="3373190"/>
            <a:chOff x="5893693" y="1049435"/>
            <a:chExt cx="3326552" cy="337319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F126E34-342E-594A-A5B1-D5A1BC6AC3B5}"/>
                </a:ext>
              </a:extLst>
            </p:cNvPr>
            <p:cNvGrpSpPr/>
            <p:nvPr/>
          </p:nvGrpSpPr>
          <p:grpSpPr>
            <a:xfrm>
              <a:off x="6190604" y="1049435"/>
              <a:ext cx="2496196" cy="2830870"/>
              <a:chOff x="6120312" y="2935819"/>
              <a:chExt cx="2496196" cy="283087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44F3616-7390-8942-AAE6-483F79656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6047" y="2935819"/>
                <a:ext cx="2101425" cy="2626781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318CBEA-E47F-AA47-942B-C61EFA1A41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0312" y="4997248"/>
                <a:ext cx="2496196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2000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i="0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Bruce Nash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7DE61FF-1FA9-B948-A147-83CBB5AA85BA}"/>
                </a:ext>
              </a:extLst>
            </p:cNvPr>
            <p:cNvSpPr/>
            <p:nvPr/>
          </p:nvSpPr>
          <p:spPr>
            <a:xfrm>
              <a:off x="5893693" y="3776294"/>
              <a:ext cx="33265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dirty="0"/>
                <a:t>Assistant Director for Science</a:t>
              </a:r>
            </a:p>
            <a:p>
              <a:r>
                <a:rPr lang="en-US" b="0" dirty="0"/>
                <a:t>Cold Spring Harbor Laboratory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BE7E1C5-4534-F245-A89D-58CDFB448221}"/>
              </a:ext>
            </a:extLst>
          </p:cNvPr>
          <p:cNvGrpSpPr/>
          <p:nvPr/>
        </p:nvGrpSpPr>
        <p:grpSpPr>
          <a:xfrm>
            <a:off x="1104477" y="784821"/>
            <a:ext cx="2324623" cy="2545843"/>
            <a:chOff x="113777" y="858045"/>
            <a:chExt cx="2324623" cy="254584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BD0B29-4EED-674F-A40E-0555E77E8E9D}"/>
                </a:ext>
              </a:extLst>
            </p:cNvPr>
            <p:cNvGrpSpPr/>
            <p:nvPr/>
          </p:nvGrpSpPr>
          <p:grpSpPr>
            <a:xfrm>
              <a:off x="113777" y="858045"/>
              <a:ext cx="2324623" cy="2494755"/>
              <a:chOff x="244984" y="890221"/>
              <a:chExt cx="2344408" cy="2367547"/>
            </a:xfrm>
          </p:grpSpPr>
          <p:pic>
            <p:nvPicPr>
              <p:cNvPr id="12" name="Picture 11" descr="Screen Shot 2018-07-06 at 11.02.22 PM.png">
                <a:extLst>
                  <a:ext uri="{FF2B5EF4-FFF2-40B4-BE49-F238E27FC236}">
                    <a16:creationId xmlns:a16="http://schemas.microsoft.com/office/drawing/2014/main" id="{6D00B249-68F3-4718-8C20-1939EA9A0E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143"/>
              <a:stretch/>
            </p:blipFill>
            <p:spPr>
              <a:xfrm>
                <a:off x="518591" y="890221"/>
                <a:ext cx="1895350" cy="1856660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21DF655-FADA-2448-AAEE-F68E043CB352}"/>
                  </a:ext>
                </a:extLst>
              </p:cNvPr>
              <p:cNvGrpSpPr/>
              <p:nvPr/>
            </p:nvGrpSpPr>
            <p:grpSpPr>
              <a:xfrm>
                <a:off x="244984" y="2580233"/>
                <a:ext cx="2344408" cy="677535"/>
                <a:chOff x="244984" y="2580233"/>
                <a:chExt cx="2344408" cy="677535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9B5965A-CADC-4969-9350-7BD94CA280E2}"/>
                    </a:ext>
                  </a:extLst>
                </p:cNvPr>
                <p:cNvSpPr/>
                <p:nvPr/>
              </p:nvSpPr>
              <p:spPr>
                <a:xfrm>
                  <a:off x="357680" y="2907268"/>
                  <a:ext cx="186303" cy="3505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n-US" b="0" dirty="0"/>
                </a:p>
              </p:txBody>
            </p:sp>
            <p:sp>
              <p:nvSpPr>
                <p:cNvPr id="156677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44984" y="2580233"/>
                  <a:ext cx="234440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sz="2400" dirty="0">
                      <a:latin typeface="+mj-lt"/>
                      <a:cs typeface="Arial" charset="0"/>
                    </a:rPr>
                    <a:t>Maura Palacios</a:t>
                  </a:r>
                  <a:endParaRPr lang="en-US" dirty="0">
                    <a:latin typeface="+mj-lt"/>
                    <a:cs typeface="Arial" charset="0"/>
                  </a:endParaRPr>
                </a:p>
              </p:txBody>
            </p:sp>
          </p:grp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3DF57A5-B03F-264A-AD36-5FC568A8784D}"/>
                </a:ext>
              </a:extLst>
            </p:cNvPr>
            <p:cNvSpPr/>
            <p:nvPr/>
          </p:nvSpPr>
          <p:spPr>
            <a:xfrm>
              <a:off x="332298" y="3034556"/>
              <a:ext cx="18775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dirty="0"/>
                <a:t>Instructor, UCLA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909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 cmpd="sng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7655</TotalTime>
  <Words>344</Words>
  <Application>Microsoft Macintosh PowerPoint</Application>
  <PresentationFormat>On-screen Show (4:3)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Donovan Shickley</dc:creator>
  <cp:lastModifiedBy>Maura Palacios Mejia</cp:lastModifiedBy>
  <cp:revision>155</cp:revision>
  <dcterms:created xsi:type="dcterms:W3CDTF">2018-09-24T18:35:21Z</dcterms:created>
  <dcterms:modified xsi:type="dcterms:W3CDTF">2019-11-21T17:55:39Z</dcterms:modified>
</cp:coreProperties>
</file>