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400" r:id="rId2"/>
    <p:sldId id="478" r:id="rId3"/>
    <p:sldId id="494" r:id="rId4"/>
    <p:sldId id="495" r:id="rId5"/>
    <p:sldId id="641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CE00CB"/>
    <a:srgbClr val="7F7F00"/>
    <a:srgbClr val="000000"/>
    <a:srgbClr val="0000FF"/>
    <a:srgbClr val="B3D9FF"/>
    <a:srgbClr val="B3FFB3"/>
    <a:srgbClr val="FFFF99"/>
    <a:srgbClr val="EAEBED"/>
    <a:srgbClr val="B5C609"/>
    <a:srgbClr val="FF80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25"/>
    <p:restoredTop sz="96675"/>
  </p:normalViewPr>
  <p:slideViewPr>
    <p:cSldViewPr>
      <p:cViewPr varScale="1">
        <p:scale>
          <a:sx n="138" d="100"/>
          <a:sy n="138" d="100"/>
        </p:scale>
        <p:origin x="113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85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>
              <a:latin typeface="Calibri Regular"/>
            </a:endParaRP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>
              <a:latin typeface="Calibri Regular"/>
            </a:endParaRPr>
          </a:p>
        </p:txBody>
      </p:sp>
      <p:sp>
        <p:nvSpPr>
          <p:cNvPr id="2375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>
              <a:latin typeface="Calibri Regular"/>
            </a:endParaRPr>
          </a:p>
        </p:txBody>
      </p:sp>
      <p:sp>
        <p:nvSpPr>
          <p:cNvPr id="2375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576922-38A5-9944-9AFF-F35E68262CA1}" type="slidenum">
              <a:rPr lang="en-US">
                <a:latin typeface="Calibri Regular"/>
              </a:rPr>
              <a:pPr>
                <a:defRPr/>
              </a:pPr>
              <a:t>‹#›</a:t>
            </a:fld>
            <a:endParaRPr lang="en-US">
              <a:latin typeface="Calibri Regular"/>
            </a:endParaRPr>
          </a:p>
        </p:txBody>
      </p:sp>
    </p:spTree>
    <p:extLst>
      <p:ext uri="{BB962C8B-B14F-4D97-AF65-F5344CB8AC3E}">
        <p14:creationId xmlns:p14="http://schemas.microsoft.com/office/powerpoint/2010/main" val="79623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Calibri Regular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Calibri Regular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Calibri Regular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Calibri Regular"/>
              </a:defRPr>
            </a:lvl1pPr>
          </a:lstStyle>
          <a:p>
            <a:pPr>
              <a:defRPr/>
            </a:pPr>
            <a:fld id="{00C6CF5A-17D3-0344-9E1E-551A0A43A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87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6A8310E-2D52-E74D-9790-1B1A0742DEBB}" type="slidenum">
              <a:rPr lang="en-US" sz="1200">
                <a:latin typeface="Calibri Regular"/>
              </a:rPr>
              <a:pPr/>
              <a:t>1</a:t>
            </a:fld>
            <a:endParaRPr lang="en-US" sz="1200">
              <a:latin typeface="Calibri Regular"/>
            </a:endParaRPr>
          </a:p>
        </p:txBody>
      </p:sp>
      <p:sp>
        <p:nvSpPr>
          <p:cNvPr id="266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312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3DFF720-6F4E-BF43-A91C-9168CD550B12}" type="slidenum">
              <a:rPr lang="en-US" sz="1200">
                <a:latin typeface="Calibri Regular"/>
              </a:rPr>
              <a:pPr/>
              <a:t>2</a:t>
            </a:fld>
            <a:endParaRPr lang="en-US" sz="1200">
              <a:latin typeface="Calibri Regular"/>
            </a:endParaRPr>
          </a:p>
        </p:txBody>
      </p:sp>
      <p:sp>
        <p:nvSpPr>
          <p:cNvPr id="2867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832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3A71E40-A17A-6445-AFD6-0570F4D5CCBC}" type="slidenum">
              <a:rPr lang="en-US" sz="1200">
                <a:latin typeface="Calibri Regular"/>
              </a:rPr>
              <a:pPr/>
              <a:t>3</a:t>
            </a:fld>
            <a:endParaRPr lang="en-US" sz="1200">
              <a:latin typeface="Calibri Regular"/>
            </a:endParaRPr>
          </a:p>
        </p:txBody>
      </p:sp>
      <p:sp>
        <p:nvSpPr>
          <p:cNvPr id="3072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886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42EB01C-7F9B-2C41-9E38-54F0EE9680AF}" type="slidenum">
              <a:rPr lang="en-US" sz="1200">
                <a:latin typeface="Calibri Regular"/>
              </a:rPr>
              <a:pPr/>
              <a:t>4</a:t>
            </a:fld>
            <a:endParaRPr lang="en-US" sz="1200">
              <a:latin typeface="Calibri Regular"/>
            </a:endParaRPr>
          </a:p>
        </p:txBody>
      </p:sp>
      <p:sp>
        <p:nvSpPr>
          <p:cNvPr id="327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436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2B90C6C-483F-E342-B87A-717FB21CEF20}" type="slidenum">
              <a:rPr lang="en-US" sz="1200">
                <a:latin typeface="Calibri Regular"/>
              </a:rPr>
              <a:pPr/>
              <a:t>5</a:t>
            </a:fld>
            <a:endParaRPr lang="en-US" sz="1200">
              <a:latin typeface="Calibri Regular"/>
            </a:endParaRPr>
          </a:p>
        </p:txBody>
      </p:sp>
      <p:sp>
        <p:nvSpPr>
          <p:cNvPr id="348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394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8D9EB-2A11-D74C-BBFD-648063F36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737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03807-DEF2-A74F-AFA0-C64871AF1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44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49E35-58B2-C14A-AD30-0B4EF85797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51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6C236-FCF8-D847-9928-1C43E3FC6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57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B1D14-3E81-B344-A36E-3A366BF159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06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B00D5-42EA-324B-8D0B-A8E3FDBA2C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665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BE609-2C3B-FE46-9E58-91A55EC591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62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402C7-EE18-1842-A334-D9AEFFC00A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08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70EEC-2567-7445-BEB7-7EB95317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9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C4C92-8FA3-BB45-B3CB-20485F6B3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79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3E73D-980A-9445-892C-86C4FAA88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0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0" i="0">
                <a:solidFill>
                  <a:srgbClr val="898989"/>
                </a:solidFill>
                <a:latin typeface="Calibri Regular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0" i="0">
                <a:solidFill>
                  <a:srgbClr val="898989"/>
                </a:solidFill>
                <a:latin typeface="Calibri Regular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 i="0">
                <a:solidFill>
                  <a:srgbClr val="898989"/>
                </a:solidFill>
                <a:latin typeface="Calibri Regular"/>
              </a:defRPr>
            </a:lvl1pPr>
          </a:lstStyle>
          <a:p>
            <a:pPr>
              <a:defRPr/>
            </a:pPr>
            <a:fld id="{09399B2A-3628-5248-9BEC-5529B10E4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0" i="0" kern="1200">
          <a:solidFill>
            <a:schemeClr val="tx1"/>
          </a:solidFill>
          <a:latin typeface="Calibri Regular"/>
          <a:ea typeface="ＭＳ Ｐゴシック" pitchFamily="-107" charset="-128"/>
          <a:cs typeface="ＭＳ Ｐゴシック" pitchFamily="-107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b="0" i="0" kern="1200">
          <a:solidFill>
            <a:schemeClr val="tx1"/>
          </a:solidFill>
          <a:latin typeface="Calibri Regular"/>
          <a:ea typeface="ＭＳ Ｐゴシック" pitchFamily="-107" charset="-128"/>
          <a:cs typeface="ＭＳ Ｐゴシック" pitchFamily="-107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b="0" i="0" kern="1200">
          <a:solidFill>
            <a:schemeClr val="tx1"/>
          </a:solidFill>
          <a:latin typeface="Calibri Regular"/>
          <a:ea typeface="ＭＳ Ｐゴシック" pitchFamily="-10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0" i="0" kern="1200">
          <a:solidFill>
            <a:schemeClr val="tx1"/>
          </a:solidFill>
          <a:latin typeface="Calibri Regular"/>
          <a:ea typeface="ＭＳ Ｐゴシック" pitchFamily="-10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b="0" i="0" kern="1200">
          <a:solidFill>
            <a:schemeClr val="tx1"/>
          </a:solidFill>
          <a:latin typeface="Calibri Regular"/>
          <a:ea typeface="ＭＳ Ｐゴシック" pitchFamily="-10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b="0" i="0" kern="1200">
          <a:solidFill>
            <a:schemeClr val="tx1"/>
          </a:solidFill>
          <a:latin typeface="Calibri Regular"/>
          <a:ea typeface="ＭＳ Ｐゴシック" pitchFamily="-10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152400"/>
            <a:ext cx="7696200" cy="1143000"/>
          </a:xfrm>
          <a:noFill/>
        </p:spPr>
        <p:txBody>
          <a:bodyPr/>
          <a:lstStyle/>
          <a:p>
            <a:pPr eaLnBrk="1" hangingPunct="1"/>
            <a:r>
              <a:rPr lang="en-US" b="1">
                <a:latin typeface="Calibri" charset="0"/>
                <a:ea typeface="ＭＳ Ｐゴシック" charset="0"/>
                <a:cs typeface="ＭＳ Ｐゴシック" charset="0"/>
              </a:rPr>
              <a:t>Hardy-Weinberg Equilibrium</a:t>
            </a:r>
          </a:p>
        </p:txBody>
      </p:sp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1562100" y="1143000"/>
            <a:ext cx="6019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latin typeface="Calibri Regular"/>
              </a:rPr>
              <a:t>Flower color in snapdragons:</a:t>
            </a:r>
          </a:p>
          <a:p>
            <a:pPr algn="ctr"/>
            <a:r>
              <a:rPr lang="en-US" b="1" i="1">
                <a:solidFill>
                  <a:srgbClr val="800000"/>
                </a:solidFill>
                <a:latin typeface="Calibri Regular"/>
              </a:rPr>
              <a:t>RR</a:t>
            </a:r>
            <a:r>
              <a:rPr lang="en-US">
                <a:solidFill>
                  <a:srgbClr val="800000"/>
                </a:solidFill>
                <a:latin typeface="Calibri Regular"/>
              </a:rPr>
              <a:t> = red,</a:t>
            </a:r>
            <a:r>
              <a:rPr lang="en-US">
                <a:latin typeface="Calibri Regular"/>
              </a:rPr>
              <a:t> </a:t>
            </a:r>
            <a:r>
              <a:rPr lang="en-US" b="1" i="1">
                <a:solidFill>
                  <a:srgbClr val="CE00CB"/>
                </a:solidFill>
                <a:latin typeface="Calibri Regular"/>
              </a:rPr>
              <a:t>Rr</a:t>
            </a:r>
            <a:r>
              <a:rPr lang="en-US">
                <a:solidFill>
                  <a:srgbClr val="CE00CB"/>
                </a:solidFill>
                <a:latin typeface="Calibri Regular"/>
              </a:rPr>
              <a:t> = pink,</a:t>
            </a:r>
            <a:r>
              <a:rPr lang="en-US">
                <a:latin typeface="Calibri Regular"/>
              </a:rPr>
              <a:t> </a:t>
            </a:r>
            <a:r>
              <a:rPr lang="en-US" b="1" i="1">
                <a:latin typeface="Calibri Regular"/>
              </a:rPr>
              <a:t>rr</a:t>
            </a:r>
            <a:r>
              <a:rPr lang="en-US">
                <a:latin typeface="Calibri Regular"/>
              </a:rPr>
              <a:t> = white </a:t>
            </a:r>
          </a:p>
        </p:txBody>
      </p:sp>
      <p:grpSp>
        <p:nvGrpSpPr>
          <p:cNvPr id="2" name="Group 74"/>
          <p:cNvGrpSpPr>
            <a:grpSpLocks/>
          </p:cNvGrpSpPr>
          <p:nvPr/>
        </p:nvGrpSpPr>
        <p:grpSpPr bwMode="auto">
          <a:xfrm>
            <a:off x="533400" y="2209800"/>
            <a:ext cx="8077200" cy="2112963"/>
            <a:chOff x="336" y="1554"/>
            <a:chExt cx="5088" cy="1331"/>
          </a:xfrm>
        </p:grpSpPr>
        <p:sp>
          <p:nvSpPr>
            <p:cNvPr id="25606" name="Text Box 4"/>
            <p:cNvSpPr txBox="1">
              <a:spLocks noChangeArrowheads="1"/>
            </p:cNvSpPr>
            <p:nvPr/>
          </p:nvSpPr>
          <p:spPr bwMode="auto">
            <a:xfrm>
              <a:off x="2033" y="1554"/>
              <a:ext cx="168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b="1">
                  <a:latin typeface="Calibri Regular"/>
                </a:rPr>
                <a:t>Sample population:</a:t>
              </a:r>
            </a:p>
          </p:txBody>
        </p:sp>
        <p:sp>
          <p:nvSpPr>
            <p:cNvPr id="25607" name="Rectangle 5"/>
            <p:cNvSpPr>
              <a:spLocks noChangeArrowheads="1"/>
            </p:cNvSpPr>
            <p:nvPr/>
          </p:nvSpPr>
          <p:spPr bwMode="auto">
            <a:xfrm>
              <a:off x="336" y="1882"/>
              <a:ext cx="5088" cy="93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 Regular"/>
              </a:endParaRPr>
            </a:p>
          </p:txBody>
        </p:sp>
        <p:grpSp>
          <p:nvGrpSpPr>
            <p:cNvPr id="25608" name="Group 6"/>
            <p:cNvGrpSpPr>
              <a:grpSpLocks/>
            </p:cNvGrpSpPr>
            <p:nvPr/>
          </p:nvGrpSpPr>
          <p:grpSpPr bwMode="auto">
            <a:xfrm>
              <a:off x="4147" y="1882"/>
              <a:ext cx="520" cy="940"/>
              <a:chOff x="4147" y="2544"/>
              <a:chExt cx="520" cy="672"/>
            </a:xfrm>
          </p:grpSpPr>
          <p:sp>
            <p:nvSpPr>
              <p:cNvPr id="25672" name="Line 7"/>
              <p:cNvSpPr>
                <a:spLocks noChangeShapeType="1"/>
              </p:cNvSpPr>
              <p:nvPr/>
            </p:nvSpPr>
            <p:spPr bwMode="auto">
              <a:xfrm>
                <a:off x="4667" y="2544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25673" name="Line 8"/>
              <p:cNvSpPr>
                <a:spLocks noChangeShapeType="1"/>
              </p:cNvSpPr>
              <p:nvPr/>
            </p:nvSpPr>
            <p:spPr bwMode="auto">
              <a:xfrm>
                <a:off x="4147" y="2544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</p:grpSp>
        <p:grpSp>
          <p:nvGrpSpPr>
            <p:cNvPr id="25609" name="Group 9"/>
            <p:cNvGrpSpPr>
              <a:grpSpLocks/>
            </p:cNvGrpSpPr>
            <p:nvPr/>
          </p:nvGrpSpPr>
          <p:grpSpPr bwMode="auto">
            <a:xfrm>
              <a:off x="4896" y="2170"/>
              <a:ext cx="240" cy="216"/>
              <a:chOff x="4848" y="2976"/>
              <a:chExt cx="240" cy="216"/>
            </a:xfrm>
          </p:grpSpPr>
          <p:sp>
            <p:nvSpPr>
              <p:cNvPr id="25670" name="Freeform 10"/>
              <p:cNvSpPr>
                <a:spLocks/>
              </p:cNvSpPr>
              <p:nvPr/>
            </p:nvSpPr>
            <p:spPr bwMode="auto">
              <a:xfrm>
                <a:off x="4848" y="2976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3051" name="AutoShape 11"/>
              <p:cNvSpPr>
                <a:spLocks noChangeArrowheads="1"/>
              </p:cNvSpPr>
              <p:nvPr/>
            </p:nvSpPr>
            <p:spPr bwMode="auto">
              <a:xfrm>
                <a:off x="4931" y="3045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5610" name="Group 12"/>
            <p:cNvGrpSpPr>
              <a:grpSpLocks/>
            </p:cNvGrpSpPr>
            <p:nvPr/>
          </p:nvGrpSpPr>
          <p:grpSpPr bwMode="auto">
            <a:xfrm>
              <a:off x="5136" y="1978"/>
              <a:ext cx="240" cy="216"/>
              <a:chOff x="4848" y="2976"/>
              <a:chExt cx="240" cy="216"/>
            </a:xfrm>
          </p:grpSpPr>
          <p:sp>
            <p:nvSpPr>
              <p:cNvPr id="25668" name="Freeform 13"/>
              <p:cNvSpPr>
                <a:spLocks/>
              </p:cNvSpPr>
              <p:nvPr/>
            </p:nvSpPr>
            <p:spPr bwMode="auto">
              <a:xfrm>
                <a:off x="4848" y="2976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3054" name="AutoShape 14"/>
              <p:cNvSpPr>
                <a:spLocks noChangeArrowheads="1"/>
              </p:cNvSpPr>
              <p:nvPr/>
            </p:nvSpPr>
            <p:spPr bwMode="auto">
              <a:xfrm>
                <a:off x="4931" y="3045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5611" name="Group 15"/>
            <p:cNvGrpSpPr>
              <a:grpSpLocks/>
            </p:cNvGrpSpPr>
            <p:nvPr/>
          </p:nvGrpSpPr>
          <p:grpSpPr bwMode="auto">
            <a:xfrm>
              <a:off x="4752" y="1930"/>
              <a:ext cx="240" cy="216"/>
              <a:chOff x="4848" y="2976"/>
              <a:chExt cx="240" cy="216"/>
            </a:xfrm>
          </p:grpSpPr>
          <p:sp>
            <p:nvSpPr>
              <p:cNvPr id="25666" name="Freeform 16"/>
              <p:cNvSpPr>
                <a:spLocks/>
              </p:cNvSpPr>
              <p:nvPr/>
            </p:nvSpPr>
            <p:spPr bwMode="auto">
              <a:xfrm>
                <a:off x="4848" y="2976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3057" name="AutoShape 17"/>
              <p:cNvSpPr>
                <a:spLocks noChangeArrowheads="1"/>
              </p:cNvSpPr>
              <p:nvPr/>
            </p:nvSpPr>
            <p:spPr bwMode="auto">
              <a:xfrm>
                <a:off x="4931" y="3045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5612" name="Group 18"/>
            <p:cNvGrpSpPr>
              <a:grpSpLocks/>
            </p:cNvGrpSpPr>
            <p:nvPr/>
          </p:nvGrpSpPr>
          <p:grpSpPr bwMode="auto">
            <a:xfrm>
              <a:off x="4176" y="1930"/>
              <a:ext cx="240" cy="216"/>
              <a:chOff x="4224" y="3456"/>
              <a:chExt cx="240" cy="216"/>
            </a:xfrm>
          </p:grpSpPr>
          <p:sp>
            <p:nvSpPr>
              <p:cNvPr id="25664" name="Freeform 19"/>
              <p:cNvSpPr>
                <a:spLocks/>
              </p:cNvSpPr>
              <p:nvPr/>
            </p:nvSpPr>
            <p:spPr bwMode="auto">
              <a:xfrm>
                <a:off x="4224" y="3456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A9E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3060" name="AutoShape 20"/>
              <p:cNvSpPr>
                <a:spLocks noChangeArrowheads="1"/>
              </p:cNvSpPr>
              <p:nvPr/>
            </p:nvSpPr>
            <p:spPr bwMode="auto">
              <a:xfrm>
                <a:off x="4307" y="3525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5613" name="Group 21"/>
            <p:cNvGrpSpPr>
              <a:grpSpLocks/>
            </p:cNvGrpSpPr>
            <p:nvPr/>
          </p:nvGrpSpPr>
          <p:grpSpPr bwMode="auto">
            <a:xfrm>
              <a:off x="3792" y="1930"/>
              <a:ext cx="240" cy="216"/>
              <a:chOff x="3264" y="3504"/>
              <a:chExt cx="240" cy="216"/>
            </a:xfrm>
          </p:grpSpPr>
          <p:sp>
            <p:nvSpPr>
              <p:cNvPr id="25662" name="Freeform 22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3063" name="AutoShape 23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5614" name="Group 24"/>
            <p:cNvGrpSpPr>
              <a:grpSpLocks/>
            </p:cNvGrpSpPr>
            <p:nvPr/>
          </p:nvGrpSpPr>
          <p:grpSpPr bwMode="auto">
            <a:xfrm>
              <a:off x="4368" y="2122"/>
              <a:ext cx="240" cy="216"/>
              <a:chOff x="4224" y="3456"/>
              <a:chExt cx="240" cy="216"/>
            </a:xfrm>
          </p:grpSpPr>
          <p:sp>
            <p:nvSpPr>
              <p:cNvPr id="25660" name="Freeform 25"/>
              <p:cNvSpPr>
                <a:spLocks/>
              </p:cNvSpPr>
              <p:nvPr/>
            </p:nvSpPr>
            <p:spPr bwMode="auto">
              <a:xfrm>
                <a:off x="4224" y="3456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A9E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3066" name="AutoShape 26"/>
              <p:cNvSpPr>
                <a:spLocks noChangeArrowheads="1"/>
              </p:cNvSpPr>
              <p:nvPr/>
            </p:nvSpPr>
            <p:spPr bwMode="auto">
              <a:xfrm>
                <a:off x="4307" y="3525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5615" name="Group 27"/>
            <p:cNvGrpSpPr>
              <a:grpSpLocks/>
            </p:cNvGrpSpPr>
            <p:nvPr/>
          </p:nvGrpSpPr>
          <p:grpSpPr bwMode="auto">
            <a:xfrm>
              <a:off x="480" y="1978"/>
              <a:ext cx="240" cy="216"/>
              <a:chOff x="3264" y="3504"/>
              <a:chExt cx="240" cy="216"/>
            </a:xfrm>
          </p:grpSpPr>
          <p:sp>
            <p:nvSpPr>
              <p:cNvPr id="25658" name="Freeform 28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3069" name="AutoShape 29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5616" name="Group 30"/>
            <p:cNvGrpSpPr>
              <a:grpSpLocks/>
            </p:cNvGrpSpPr>
            <p:nvPr/>
          </p:nvGrpSpPr>
          <p:grpSpPr bwMode="auto">
            <a:xfrm>
              <a:off x="1344" y="2074"/>
              <a:ext cx="240" cy="216"/>
              <a:chOff x="3264" y="3504"/>
              <a:chExt cx="240" cy="216"/>
            </a:xfrm>
          </p:grpSpPr>
          <p:sp>
            <p:nvSpPr>
              <p:cNvPr id="25656" name="Freeform 31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3072" name="AutoShape 32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5617" name="Group 33"/>
            <p:cNvGrpSpPr>
              <a:grpSpLocks/>
            </p:cNvGrpSpPr>
            <p:nvPr/>
          </p:nvGrpSpPr>
          <p:grpSpPr bwMode="auto">
            <a:xfrm>
              <a:off x="384" y="2554"/>
              <a:ext cx="240" cy="216"/>
              <a:chOff x="3264" y="3504"/>
              <a:chExt cx="240" cy="216"/>
            </a:xfrm>
          </p:grpSpPr>
          <p:sp>
            <p:nvSpPr>
              <p:cNvPr id="25654" name="Freeform 34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3075" name="AutoShape 35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5618" name="Group 36"/>
            <p:cNvGrpSpPr>
              <a:grpSpLocks/>
            </p:cNvGrpSpPr>
            <p:nvPr/>
          </p:nvGrpSpPr>
          <p:grpSpPr bwMode="auto">
            <a:xfrm>
              <a:off x="2064" y="2362"/>
              <a:ext cx="240" cy="216"/>
              <a:chOff x="3264" y="3504"/>
              <a:chExt cx="240" cy="216"/>
            </a:xfrm>
          </p:grpSpPr>
          <p:sp>
            <p:nvSpPr>
              <p:cNvPr id="25652" name="Freeform 37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3078" name="AutoShape 38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5619" name="Group 39"/>
            <p:cNvGrpSpPr>
              <a:grpSpLocks/>
            </p:cNvGrpSpPr>
            <p:nvPr/>
          </p:nvGrpSpPr>
          <p:grpSpPr bwMode="auto">
            <a:xfrm>
              <a:off x="960" y="2506"/>
              <a:ext cx="240" cy="216"/>
              <a:chOff x="3264" y="3504"/>
              <a:chExt cx="240" cy="216"/>
            </a:xfrm>
          </p:grpSpPr>
          <p:sp>
            <p:nvSpPr>
              <p:cNvPr id="25650" name="Freeform 40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3081" name="AutoShape 41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5620" name="Group 42"/>
            <p:cNvGrpSpPr>
              <a:grpSpLocks/>
            </p:cNvGrpSpPr>
            <p:nvPr/>
          </p:nvGrpSpPr>
          <p:grpSpPr bwMode="auto">
            <a:xfrm>
              <a:off x="3072" y="2314"/>
              <a:ext cx="240" cy="216"/>
              <a:chOff x="3264" y="3504"/>
              <a:chExt cx="240" cy="216"/>
            </a:xfrm>
          </p:grpSpPr>
          <p:sp>
            <p:nvSpPr>
              <p:cNvPr id="25648" name="Freeform 43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3084" name="AutoShape 44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5621" name="Group 45"/>
            <p:cNvGrpSpPr>
              <a:grpSpLocks/>
            </p:cNvGrpSpPr>
            <p:nvPr/>
          </p:nvGrpSpPr>
          <p:grpSpPr bwMode="auto">
            <a:xfrm>
              <a:off x="720" y="2266"/>
              <a:ext cx="240" cy="216"/>
              <a:chOff x="3264" y="3504"/>
              <a:chExt cx="240" cy="216"/>
            </a:xfrm>
          </p:grpSpPr>
          <p:sp>
            <p:nvSpPr>
              <p:cNvPr id="25646" name="Freeform 46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3087" name="AutoShape 47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5622" name="Group 48"/>
            <p:cNvGrpSpPr>
              <a:grpSpLocks/>
            </p:cNvGrpSpPr>
            <p:nvPr/>
          </p:nvGrpSpPr>
          <p:grpSpPr bwMode="auto">
            <a:xfrm>
              <a:off x="3024" y="1930"/>
              <a:ext cx="240" cy="216"/>
              <a:chOff x="3264" y="3504"/>
              <a:chExt cx="240" cy="216"/>
            </a:xfrm>
          </p:grpSpPr>
          <p:sp>
            <p:nvSpPr>
              <p:cNvPr id="25644" name="Freeform 49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3090" name="AutoShape 50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5623" name="Group 51"/>
            <p:cNvGrpSpPr>
              <a:grpSpLocks/>
            </p:cNvGrpSpPr>
            <p:nvPr/>
          </p:nvGrpSpPr>
          <p:grpSpPr bwMode="auto">
            <a:xfrm>
              <a:off x="3744" y="2506"/>
              <a:ext cx="240" cy="216"/>
              <a:chOff x="3264" y="3504"/>
              <a:chExt cx="240" cy="216"/>
            </a:xfrm>
          </p:grpSpPr>
          <p:sp>
            <p:nvSpPr>
              <p:cNvPr id="25642" name="Freeform 52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3093" name="AutoShape 53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5624" name="Group 54"/>
            <p:cNvGrpSpPr>
              <a:grpSpLocks/>
            </p:cNvGrpSpPr>
            <p:nvPr/>
          </p:nvGrpSpPr>
          <p:grpSpPr bwMode="auto">
            <a:xfrm>
              <a:off x="960" y="1930"/>
              <a:ext cx="240" cy="216"/>
              <a:chOff x="3264" y="3504"/>
              <a:chExt cx="240" cy="216"/>
            </a:xfrm>
          </p:grpSpPr>
          <p:sp>
            <p:nvSpPr>
              <p:cNvPr id="25640" name="Freeform 55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3096" name="AutoShape 56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5625" name="Group 57"/>
            <p:cNvGrpSpPr>
              <a:grpSpLocks/>
            </p:cNvGrpSpPr>
            <p:nvPr/>
          </p:nvGrpSpPr>
          <p:grpSpPr bwMode="auto">
            <a:xfrm>
              <a:off x="1440" y="2458"/>
              <a:ext cx="240" cy="216"/>
              <a:chOff x="3264" y="3504"/>
              <a:chExt cx="240" cy="216"/>
            </a:xfrm>
          </p:grpSpPr>
          <p:sp>
            <p:nvSpPr>
              <p:cNvPr id="25638" name="Freeform 58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3099" name="AutoShape 59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5626" name="Group 60"/>
            <p:cNvGrpSpPr>
              <a:grpSpLocks/>
            </p:cNvGrpSpPr>
            <p:nvPr/>
          </p:nvGrpSpPr>
          <p:grpSpPr bwMode="auto">
            <a:xfrm>
              <a:off x="1920" y="1930"/>
              <a:ext cx="240" cy="216"/>
              <a:chOff x="3264" y="3504"/>
              <a:chExt cx="240" cy="216"/>
            </a:xfrm>
          </p:grpSpPr>
          <p:sp>
            <p:nvSpPr>
              <p:cNvPr id="25636" name="Freeform 61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3102" name="AutoShape 62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5627" name="Group 63"/>
            <p:cNvGrpSpPr>
              <a:grpSpLocks/>
            </p:cNvGrpSpPr>
            <p:nvPr/>
          </p:nvGrpSpPr>
          <p:grpSpPr bwMode="auto">
            <a:xfrm>
              <a:off x="3408" y="2026"/>
              <a:ext cx="240" cy="216"/>
              <a:chOff x="3264" y="3504"/>
              <a:chExt cx="240" cy="216"/>
            </a:xfrm>
          </p:grpSpPr>
          <p:sp>
            <p:nvSpPr>
              <p:cNvPr id="25634" name="Freeform 64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3105" name="AutoShape 65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5628" name="Group 66"/>
            <p:cNvGrpSpPr>
              <a:grpSpLocks/>
            </p:cNvGrpSpPr>
            <p:nvPr/>
          </p:nvGrpSpPr>
          <p:grpSpPr bwMode="auto">
            <a:xfrm>
              <a:off x="2544" y="2170"/>
              <a:ext cx="240" cy="216"/>
              <a:chOff x="3264" y="3504"/>
              <a:chExt cx="240" cy="216"/>
            </a:xfrm>
          </p:grpSpPr>
          <p:sp>
            <p:nvSpPr>
              <p:cNvPr id="25632" name="Freeform 67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3108" name="AutoShape 68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sp>
          <p:nvSpPr>
            <p:cNvPr id="25629" name="Text Box 69"/>
            <p:cNvSpPr txBox="1">
              <a:spLocks noChangeArrowheads="1"/>
            </p:cNvSpPr>
            <p:nvPr/>
          </p:nvSpPr>
          <p:spPr bwMode="auto">
            <a:xfrm>
              <a:off x="2281" y="2568"/>
              <a:ext cx="71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solidFill>
                    <a:srgbClr val="800000"/>
                  </a:solidFill>
                  <a:latin typeface="Calibri Regular"/>
                </a:rPr>
                <a:t>750 red</a:t>
              </a:r>
            </a:p>
          </p:txBody>
        </p:sp>
        <p:sp>
          <p:nvSpPr>
            <p:cNvPr id="25630" name="Text Box 70"/>
            <p:cNvSpPr txBox="1">
              <a:spLocks noChangeArrowheads="1"/>
            </p:cNvSpPr>
            <p:nvPr/>
          </p:nvSpPr>
          <p:spPr bwMode="auto">
            <a:xfrm>
              <a:off x="4162" y="2355"/>
              <a:ext cx="494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solidFill>
                    <a:schemeClr val="folHlink"/>
                  </a:solidFill>
                  <a:latin typeface="Calibri Regular"/>
                </a:rPr>
                <a:t>100 pink</a:t>
              </a:r>
            </a:p>
          </p:txBody>
        </p:sp>
        <p:sp>
          <p:nvSpPr>
            <p:cNvPr id="25631" name="Text Box 71"/>
            <p:cNvSpPr txBox="1">
              <a:spLocks noChangeArrowheads="1"/>
            </p:cNvSpPr>
            <p:nvPr/>
          </p:nvSpPr>
          <p:spPr bwMode="auto">
            <a:xfrm>
              <a:off x="4745" y="2362"/>
              <a:ext cx="576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Calibri Regular"/>
                </a:rPr>
                <a:t>150 white</a:t>
              </a:r>
            </a:p>
          </p:txBody>
        </p:sp>
      </p:grpSp>
      <p:sp>
        <p:nvSpPr>
          <p:cNvPr id="343112" name="Text Box 72"/>
          <p:cNvSpPr txBox="1">
            <a:spLocks noChangeArrowheads="1"/>
          </p:cNvSpPr>
          <p:nvPr/>
        </p:nvSpPr>
        <p:spPr bwMode="auto">
          <a:xfrm>
            <a:off x="201613" y="4543425"/>
            <a:ext cx="3559175" cy="1570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b="1">
                <a:latin typeface="Calibri Regular"/>
              </a:rPr>
              <a:t>Step 1:</a:t>
            </a:r>
          </a:p>
          <a:p>
            <a:pPr algn="ctr"/>
            <a:r>
              <a:rPr lang="en-US">
                <a:latin typeface="Calibri Regular"/>
              </a:rPr>
              <a:t>Determine </a:t>
            </a:r>
            <a:r>
              <a:rPr lang="en-US" u="sng">
                <a:latin typeface="Calibri Regular"/>
              </a:rPr>
              <a:t>allele freqs.</a:t>
            </a:r>
            <a:r>
              <a:rPr lang="en-US">
                <a:latin typeface="Calibri Regular"/>
              </a:rPr>
              <a:t> in starting population (Generation 1).</a:t>
            </a:r>
          </a:p>
        </p:txBody>
      </p:sp>
      <p:sp>
        <p:nvSpPr>
          <p:cNvPr id="343113" name="Text Box 73"/>
          <p:cNvSpPr txBox="1">
            <a:spLocks noChangeArrowheads="1"/>
          </p:cNvSpPr>
          <p:nvPr/>
        </p:nvSpPr>
        <p:spPr bwMode="auto">
          <a:xfrm>
            <a:off x="3886200" y="4467225"/>
            <a:ext cx="4967288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latin typeface="Calibri Regular"/>
              </a:rPr>
              <a:t>Total # alleles: 2 </a:t>
            </a:r>
            <a:r>
              <a:rPr lang="en-US">
                <a:latin typeface="Calibri Regular"/>
                <a:sym typeface="Symbol" charset="0"/>
              </a:rPr>
              <a:t> </a:t>
            </a:r>
            <a:r>
              <a:rPr lang="en-US">
                <a:latin typeface="Calibri Regular"/>
              </a:rPr>
              <a:t>1000 = 2000</a:t>
            </a:r>
          </a:p>
          <a:p>
            <a:pPr algn="ctr"/>
            <a:r>
              <a:rPr lang="en-US">
                <a:latin typeface="Calibri Regular"/>
              </a:rPr>
              <a:t># </a:t>
            </a:r>
            <a:r>
              <a:rPr lang="en-US" b="1" i="1">
                <a:latin typeface="Calibri Regular"/>
              </a:rPr>
              <a:t>R</a:t>
            </a:r>
            <a:r>
              <a:rPr lang="en-US">
                <a:latin typeface="Calibri Regular"/>
              </a:rPr>
              <a:t> alleles: 2 </a:t>
            </a:r>
            <a:r>
              <a:rPr lang="en-US">
                <a:latin typeface="Calibri Regular"/>
                <a:sym typeface="Symbol" charset="0"/>
              </a:rPr>
              <a:t> </a:t>
            </a:r>
            <a:r>
              <a:rPr lang="en-US">
                <a:latin typeface="Calibri Regular"/>
              </a:rPr>
              <a:t>750 + 100 = 1600</a:t>
            </a:r>
          </a:p>
          <a:p>
            <a:pPr algn="ctr"/>
            <a:endParaRPr lang="en-US">
              <a:latin typeface="Calibri Regular"/>
            </a:endParaRPr>
          </a:p>
          <a:p>
            <a:pPr algn="ctr"/>
            <a:r>
              <a:rPr lang="en-US">
                <a:latin typeface="Calibri Regular"/>
              </a:rPr>
              <a:t>freq(</a:t>
            </a:r>
            <a:r>
              <a:rPr lang="en-US" b="1" i="1">
                <a:latin typeface="Calibri Regular"/>
              </a:rPr>
              <a:t>R</a:t>
            </a:r>
            <a:r>
              <a:rPr lang="en-US">
                <a:latin typeface="Calibri Regular"/>
              </a:rPr>
              <a:t>) = 80%, freq(</a:t>
            </a:r>
            <a:r>
              <a:rPr lang="en-US" b="1" i="1">
                <a:latin typeface="Calibri Regular"/>
              </a:rPr>
              <a:t>r</a:t>
            </a:r>
            <a:r>
              <a:rPr lang="en-US">
                <a:latin typeface="Calibri Regular"/>
              </a:rPr>
              <a:t>) = 20%</a:t>
            </a:r>
          </a:p>
          <a:p>
            <a:pPr algn="ctr"/>
            <a:r>
              <a:rPr lang="en-US" b="1">
                <a:latin typeface="Calibri Regular"/>
              </a:rPr>
              <a:t>p = 0.80, q = 0.20</a:t>
            </a:r>
          </a:p>
        </p:txBody>
      </p:sp>
    </p:spTree>
    <p:extLst>
      <p:ext uri="{BB962C8B-B14F-4D97-AF65-F5344CB8AC3E}">
        <p14:creationId xmlns:p14="http://schemas.microsoft.com/office/powerpoint/2010/main" val="42486532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1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112" grpId="0" animBg="1"/>
      <p:bldP spid="34311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9"/>
          <p:cNvGrpSpPr>
            <a:grpSpLocks/>
          </p:cNvGrpSpPr>
          <p:nvPr/>
        </p:nvGrpSpPr>
        <p:grpSpPr bwMode="auto">
          <a:xfrm>
            <a:off x="4267200" y="1981200"/>
            <a:ext cx="4724400" cy="4724400"/>
            <a:chOff x="2688" y="1248"/>
            <a:chExt cx="2976" cy="2976"/>
          </a:xfrm>
        </p:grpSpPr>
        <p:grpSp>
          <p:nvGrpSpPr>
            <p:cNvPr id="27712" name="Group 31"/>
            <p:cNvGrpSpPr>
              <a:grpSpLocks/>
            </p:cNvGrpSpPr>
            <p:nvPr/>
          </p:nvGrpSpPr>
          <p:grpSpPr bwMode="auto">
            <a:xfrm>
              <a:off x="2688" y="1248"/>
              <a:ext cx="2975" cy="2975"/>
              <a:chOff x="3168" y="1728"/>
              <a:chExt cx="2495" cy="2495"/>
            </a:xfrm>
          </p:grpSpPr>
          <p:sp>
            <p:nvSpPr>
              <p:cNvPr id="27715" name="Rectangle 24"/>
              <p:cNvSpPr>
                <a:spLocks noChangeArrowheads="1"/>
              </p:cNvSpPr>
              <p:nvPr/>
            </p:nvSpPr>
            <p:spPr bwMode="auto">
              <a:xfrm>
                <a:off x="3648" y="2208"/>
                <a:ext cx="2015" cy="201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b="1" i="1">
                  <a:latin typeface="Calibri Regular"/>
                </a:endParaRPr>
              </a:p>
            </p:txBody>
          </p:sp>
          <p:grpSp>
            <p:nvGrpSpPr>
              <p:cNvPr id="27716" name="Group 25"/>
              <p:cNvGrpSpPr>
                <a:grpSpLocks/>
              </p:cNvGrpSpPr>
              <p:nvPr/>
            </p:nvGrpSpPr>
            <p:grpSpPr bwMode="auto">
              <a:xfrm>
                <a:off x="3168" y="2208"/>
                <a:ext cx="384" cy="2014"/>
                <a:chOff x="3168" y="2208"/>
                <a:chExt cx="384" cy="2014"/>
              </a:xfrm>
            </p:grpSpPr>
            <p:sp>
              <p:nvSpPr>
                <p:cNvPr id="27720" name="Rectangle 26"/>
                <p:cNvSpPr>
                  <a:spLocks noChangeArrowheads="1"/>
                </p:cNvSpPr>
                <p:nvPr/>
              </p:nvSpPr>
              <p:spPr bwMode="auto">
                <a:xfrm>
                  <a:off x="3168" y="2208"/>
                  <a:ext cx="384" cy="161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 i="1">
                    <a:latin typeface="Calibri Regular"/>
                  </a:endParaRPr>
                </a:p>
              </p:txBody>
            </p:sp>
            <p:sp>
              <p:nvSpPr>
                <p:cNvPr id="27721" name="Rectangle 27"/>
                <p:cNvSpPr>
                  <a:spLocks noChangeArrowheads="1"/>
                </p:cNvSpPr>
                <p:nvPr/>
              </p:nvSpPr>
              <p:spPr bwMode="auto">
                <a:xfrm>
                  <a:off x="3168" y="3819"/>
                  <a:ext cx="384" cy="40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 i="1">
                    <a:latin typeface="Calibri Regular"/>
                  </a:endParaRPr>
                </a:p>
              </p:txBody>
            </p:sp>
          </p:grpSp>
          <p:grpSp>
            <p:nvGrpSpPr>
              <p:cNvPr id="27717" name="Group 28"/>
              <p:cNvGrpSpPr>
                <a:grpSpLocks/>
              </p:cNvGrpSpPr>
              <p:nvPr/>
            </p:nvGrpSpPr>
            <p:grpSpPr bwMode="auto">
              <a:xfrm rot="-5400000">
                <a:off x="4463" y="913"/>
                <a:ext cx="384" cy="2014"/>
                <a:chOff x="3168" y="2208"/>
                <a:chExt cx="384" cy="2014"/>
              </a:xfrm>
            </p:grpSpPr>
            <p:sp>
              <p:nvSpPr>
                <p:cNvPr id="27718" name="Rectangle 29"/>
                <p:cNvSpPr>
                  <a:spLocks noChangeArrowheads="1"/>
                </p:cNvSpPr>
                <p:nvPr/>
              </p:nvSpPr>
              <p:spPr bwMode="auto">
                <a:xfrm>
                  <a:off x="3168" y="2208"/>
                  <a:ext cx="384" cy="161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 i="1">
                    <a:latin typeface="Calibri Regular"/>
                  </a:endParaRPr>
                </a:p>
              </p:txBody>
            </p:sp>
            <p:sp>
              <p:nvSpPr>
                <p:cNvPr id="27719" name="Rectangle 30"/>
                <p:cNvSpPr>
                  <a:spLocks noChangeArrowheads="1"/>
                </p:cNvSpPr>
                <p:nvPr/>
              </p:nvSpPr>
              <p:spPr bwMode="auto">
                <a:xfrm>
                  <a:off x="3168" y="3819"/>
                  <a:ext cx="384" cy="40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 i="1">
                    <a:latin typeface="Calibri Regular"/>
                  </a:endParaRPr>
                </a:p>
              </p:txBody>
            </p:sp>
          </p:grpSp>
        </p:grpSp>
        <p:sp>
          <p:nvSpPr>
            <p:cNvPr id="27713" name="Line 54"/>
            <p:cNvSpPr>
              <a:spLocks noChangeShapeType="1"/>
            </p:cNvSpPr>
            <p:nvPr/>
          </p:nvSpPr>
          <p:spPr bwMode="auto">
            <a:xfrm>
              <a:off x="5184" y="1824"/>
              <a:ext cx="0" cy="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1" i="1">
                <a:latin typeface="Calibri Regular"/>
              </a:endParaRPr>
            </a:p>
          </p:txBody>
        </p:sp>
        <p:sp>
          <p:nvSpPr>
            <p:cNvPr id="27714" name="Line 55"/>
            <p:cNvSpPr>
              <a:spLocks noChangeShapeType="1"/>
            </p:cNvSpPr>
            <p:nvPr/>
          </p:nvSpPr>
          <p:spPr bwMode="auto">
            <a:xfrm>
              <a:off x="3264" y="3744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1" i="1">
                <a:latin typeface="Calibri Regular"/>
              </a:endParaRPr>
            </a:p>
          </p:txBody>
        </p:sp>
      </p:grp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17550" y="76200"/>
            <a:ext cx="7696200" cy="1143000"/>
          </a:xfrm>
          <a:noFill/>
        </p:spPr>
        <p:txBody>
          <a:bodyPr/>
          <a:lstStyle/>
          <a:p>
            <a:pPr eaLnBrk="1" hangingPunct="1"/>
            <a:r>
              <a:rPr lang="en-US" b="1">
                <a:latin typeface="Calibri" charset="0"/>
                <a:ea typeface="ＭＳ Ｐゴシック" charset="0"/>
                <a:cs typeface="ＭＳ Ｐゴシック" charset="0"/>
              </a:rPr>
              <a:t>Hardy-Weinberg Equilibrium</a:t>
            </a:r>
          </a:p>
        </p:txBody>
      </p:sp>
      <p:sp>
        <p:nvSpPr>
          <p:cNvPr id="519171" name="Text Box 3"/>
          <p:cNvSpPr txBox="1">
            <a:spLocks noChangeArrowheads="1"/>
          </p:cNvSpPr>
          <p:nvPr/>
        </p:nvSpPr>
        <p:spPr bwMode="auto">
          <a:xfrm>
            <a:off x="457200" y="1692275"/>
            <a:ext cx="3124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latin typeface="Calibri Regular"/>
              </a:rPr>
              <a:t>From Step 1:</a:t>
            </a:r>
          </a:p>
          <a:p>
            <a:pPr algn="ctr"/>
            <a:r>
              <a:rPr lang="en-US">
                <a:latin typeface="Calibri Regular"/>
              </a:rPr>
              <a:t>p = 0.80, q = 0.20.</a:t>
            </a:r>
            <a:endParaRPr lang="en-US" baseline="30000">
              <a:latin typeface="Calibri Regular"/>
            </a:endParaRPr>
          </a:p>
        </p:txBody>
      </p:sp>
      <p:sp>
        <p:nvSpPr>
          <p:cNvPr id="27652" name="Text Box 23"/>
          <p:cNvSpPr txBox="1">
            <a:spLocks noChangeArrowheads="1"/>
          </p:cNvSpPr>
          <p:nvPr/>
        </p:nvSpPr>
        <p:spPr bwMode="auto">
          <a:xfrm>
            <a:off x="381000" y="1066800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latin typeface="Calibri Regular"/>
              </a:rPr>
              <a:t>Step 2:  Determine genotype freqs. in </a:t>
            </a:r>
            <a:r>
              <a:rPr lang="en-US" u="sng">
                <a:latin typeface="Calibri Regular"/>
              </a:rPr>
              <a:t>Generation 2</a:t>
            </a:r>
            <a:r>
              <a:rPr lang="en-US">
                <a:latin typeface="Calibri Regular"/>
              </a:rPr>
              <a:t>.</a:t>
            </a:r>
          </a:p>
        </p:txBody>
      </p: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4329113" y="3124200"/>
            <a:ext cx="609600" cy="3314700"/>
            <a:chOff x="2727" y="1968"/>
            <a:chExt cx="384" cy="2088"/>
          </a:xfrm>
          <a:solidFill>
            <a:srgbClr val="FFB1B2"/>
          </a:solidFill>
        </p:grpSpPr>
        <p:sp>
          <p:nvSpPr>
            <p:cNvPr id="33857" name="Oval 32"/>
            <p:cNvSpPr>
              <a:spLocks noChangeArrowheads="1"/>
            </p:cNvSpPr>
            <p:nvPr/>
          </p:nvSpPr>
          <p:spPr bwMode="auto">
            <a:xfrm>
              <a:off x="2967" y="1992"/>
              <a:ext cx="144" cy="144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1" i="1" dirty="0">
                  <a:solidFill>
                    <a:srgbClr val="000000"/>
                  </a:solidFill>
                  <a:latin typeface="Calibri Regular"/>
                  <a:ea typeface="ＭＳ Ｐゴシック" pitchFamily="-107" charset="-128"/>
                  <a:cs typeface="ＭＳ Ｐゴシック" pitchFamily="-107" charset="-128"/>
                </a:rPr>
                <a:t>R</a:t>
              </a:r>
            </a:p>
          </p:txBody>
        </p:sp>
        <p:sp>
          <p:nvSpPr>
            <p:cNvPr id="33858" name="Freeform 33"/>
            <p:cNvSpPr>
              <a:spLocks/>
            </p:cNvSpPr>
            <p:nvPr/>
          </p:nvSpPr>
          <p:spPr bwMode="auto">
            <a:xfrm>
              <a:off x="2727" y="1968"/>
              <a:ext cx="240" cy="144"/>
            </a:xfrm>
            <a:custGeom>
              <a:avLst/>
              <a:gdLst>
                <a:gd name="T0" fmla="*/ 37 w 384"/>
                <a:gd name="T1" fmla="*/ 2 h 384"/>
                <a:gd name="T2" fmla="*/ 23 w 384"/>
                <a:gd name="T3" fmla="*/ 0 h 384"/>
                <a:gd name="T4" fmla="*/ 14 w 384"/>
                <a:gd name="T5" fmla="*/ 3 h 384"/>
                <a:gd name="T6" fmla="*/ 0 w 384"/>
                <a:gd name="T7" fmla="*/ 1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384"/>
                <a:gd name="T14" fmla="*/ 384 w 38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384">
                  <a:moveTo>
                    <a:pt x="384" y="216"/>
                  </a:moveTo>
                  <a:cubicBezTo>
                    <a:pt x="332" y="108"/>
                    <a:pt x="280" y="0"/>
                    <a:pt x="240" y="24"/>
                  </a:cubicBezTo>
                  <a:cubicBezTo>
                    <a:pt x="200" y="48"/>
                    <a:pt x="184" y="336"/>
                    <a:pt x="144" y="360"/>
                  </a:cubicBezTo>
                  <a:cubicBezTo>
                    <a:pt x="104" y="384"/>
                    <a:pt x="52" y="276"/>
                    <a:pt x="0" y="168"/>
                  </a:cubicBezTo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b="1" i="1">
                <a:latin typeface="Calibri Regular"/>
                <a:ea typeface="ＭＳ Ｐゴシック" pitchFamily="-107" charset="-128"/>
                <a:cs typeface="ＭＳ Ｐゴシック" pitchFamily="-107" charset="-128"/>
              </a:endParaRPr>
            </a:p>
          </p:txBody>
        </p:sp>
        <p:sp>
          <p:nvSpPr>
            <p:cNvPr id="33859" name="Oval 36"/>
            <p:cNvSpPr>
              <a:spLocks noChangeArrowheads="1"/>
            </p:cNvSpPr>
            <p:nvPr/>
          </p:nvSpPr>
          <p:spPr bwMode="auto">
            <a:xfrm>
              <a:off x="2967" y="2472"/>
              <a:ext cx="144" cy="144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1" i="1">
                  <a:solidFill>
                    <a:srgbClr val="000000"/>
                  </a:solidFill>
                  <a:latin typeface="Calibri Regular"/>
                  <a:ea typeface="ＭＳ Ｐゴシック" pitchFamily="-107" charset="-128"/>
                  <a:cs typeface="ＭＳ Ｐゴシック" pitchFamily="-107" charset="-128"/>
                </a:rPr>
                <a:t>R</a:t>
              </a:r>
            </a:p>
          </p:txBody>
        </p:sp>
        <p:sp>
          <p:nvSpPr>
            <p:cNvPr id="33860" name="Freeform 37"/>
            <p:cNvSpPr>
              <a:spLocks/>
            </p:cNvSpPr>
            <p:nvPr/>
          </p:nvSpPr>
          <p:spPr bwMode="auto">
            <a:xfrm>
              <a:off x="2727" y="2448"/>
              <a:ext cx="240" cy="144"/>
            </a:xfrm>
            <a:custGeom>
              <a:avLst/>
              <a:gdLst>
                <a:gd name="T0" fmla="*/ 37 w 384"/>
                <a:gd name="T1" fmla="*/ 2 h 384"/>
                <a:gd name="T2" fmla="*/ 23 w 384"/>
                <a:gd name="T3" fmla="*/ 0 h 384"/>
                <a:gd name="T4" fmla="*/ 14 w 384"/>
                <a:gd name="T5" fmla="*/ 3 h 384"/>
                <a:gd name="T6" fmla="*/ 0 w 384"/>
                <a:gd name="T7" fmla="*/ 1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384"/>
                <a:gd name="T14" fmla="*/ 384 w 38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384">
                  <a:moveTo>
                    <a:pt x="384" y="216"/>
                  </a:moveTo>
                  <a:cubicBezTo>
                    <a:pt x="332" y="108"/>
                    <a:pt x="280" y="0"/>
                    <a:pt x="240" y="24"/>
                  </a:cubicBezTo>
                  <a:cubicBezTo>
                    <a:pt x="200" y="48"/>
                    <a:pt x="184" y="336"/>
                    <a:pt x="144" y="360"/>
                  </a:cubicBezTo>
                  <a:cubicBezTo>
                    <a:pt x="104" y="384"/>
                    <a:pt x="52" y="276"/>
                    <a:pt x="0" y="168"/>
                  </a:cubicBezTo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b="1" i="1">
                <a:latin typeface="Calibri Regular"/>
                <a:ea typeface="ＭＳ Ｐゴシック" pitchFamily="-107" charset="-128"/>
                <a:cs typeface="ＭＳ Ｐゴシック" pitchFamily="-107" charset="-128"/>
              </a:endParaRPr>
            </a:p>
          </p:txBody>
        </p:sp>
        <p:sp>
          <p:nvSpPr>
            <p:cNvPr id="33861" name="Oval 39"/>
            <p:cNvSpPr>
              <a:spLocks noChangeArrowheads="1"/>
            </p:cNvSpPr>
            <p:nvPr/>
          </p:nvSpPr>
          <p:spPr bwMode="auto">
            <a:xfrm>
              <a:off x="2967" y="2952"/>
              <a:ext cx="144" cy="144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1" i="1">
                  <a:solidFill>
                    <a:srgbClr val="000000"/>
                  </a:solidFill>
                  <a:latin typeface="Calibri Regular"/>
                  <a:ea typeface="ＭＳ Ｐゴシック" pitchFamily="-107" charset="-128"/>
                  <a:cs typeface="ＭＳ Ｐゴシック" pitchFamily="-107" charset="-128"/>
                </a:rPr>
                <a:t>R</a:t>
              </a:r>
            </a:p>
          </p:txBody>
        </p:sp>
        <p:sp>
          <p:nvSpPr>
            <p:cNvPr id="33862" name="Freeform 40"/>
            <p:cNvSpPr>
              <a:spLocks/>
            </p:cNvSpPr>
            <p:nvPr/>
          </p:nvSpPr>
          <p:spPr bwMode="auto">
            <a:xfrm>
              <a:off x="2727" y="2928"/>
              <a:ext cx="240" cy="144"/>
            </a:xfrm>
            <a:custGeom>
              <a:avLst/>
              <a:gdLst>
                <a:gd name="T0" fmla="*/ 37 w 384"/>
                <a:gd name="T1" fmla="*/ 2 h 384"/>
                <a:gd name="T2" fmla="*/ 23 w 384"/>
                <a:gd name="T3" fmla="*/ 0 h 384"/>
                <a:gd name="T4" fmla="*/ 14 w 384"/>
                <a:gd name="T5" fmla="*/ 3 h 384"/>
                <a:gd name="T6" fmla="*/ 0 w 384"/>
                <a:gd name="T7" fmla="*/ 1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384"/>
                <a:gd name="T14" fmla="*/ 384 w 38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384">
                  <a:moveTo>
                    <a:pt x="384" y="216"/>
                  </a:moveTo>
                  <a:cubicBezTo>
                    <a:pt x="332" y="108"/>
                    <a:pt x="280" y="0"/>
                    <a:pt x="240" y="24"/>
                  </a:cubicBezTo>
                  <a:cubicBezTo>
                    <a:pt x="200" y="48"/>
                    <a:pt x="184" y="336"/>
                    <a:pt x="144" y="360"/>
                  </a:cubicBezTo>
                  <a:cubicBezTo>
                    <a:pt x="104" y="384"/>
                    <a:pt x="52" y="276"/>
                    <a:pt x="0" y="168"/>
                  </a:cubicBezTo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b="1" i="1">
                <a:latin typeface="Calibri Regular"/>
                <a:ea typeface="ＭＳ Ｐゴシック" pitchFamily="-107" charset="-128"/>
                <a:cs typeface="ＭＳ Ｐゴシック" pitchFamily="-107" charset="-128"/>
              </a:endParaRPr>
            </a:p>
          </p:txBody>
        </p:sp>
        <p:sp>
          <p:nvSpPr>
            <p:cNvPr id="33863" name="Oval 42"/>
            <p:cNvSpPr>
              <a:spLocks noChangeArrowheads="1"/>
            </p:cNvSpPr>
            <p:nvPr/>
          </p:nvSpPr>
          <p:spPr bwMode="auto">
            <a:xfrm>
              <a:off x="2967" y="3432"/>
              <a:ext cx="144" cy="144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1" i="1">
                  <a:solidFill>
                    <a:srgbClr val="000000"/>
                  </a:solidFill>
                  <a:latin typeface="Calibri Regular"/>
                  <a:ea typeface="ＭＳ Ｐゴシック" pitchFamily="-107" charset="-128"/>
                  <a:cs typeface="ＭＳ Ｐゴシック" pitchFamily="-107" charset="-128"/>
                </a:rPr>
                <a:t>R</a:t>
              </a:r>
            </a:p>
          </p:txBody>
        </p:sp>
        <p:sp>
          <p:nvSpPr>
            <p:cNvPr id="33864" name="Freeform 43"/>
            <p:cNvSpPr>
              <a:spLocks/>
            </p:cNvSpPr>
            <p:nvPr/>
          </p:nvSpPr>
          <p:spPr bwMode="auto">
            <a:xfrm>
              <a:off x="2727" y="3408"/>
              <a:ext cx="240" cy="144"/>
            </a:xfrm>
            <a:custGeom>
              <a:avLst/>
              <a:gdLst>
                <a:gd name="T0" fmla="*/ 37 w 384"/>
                <a:gd name="T1" fmla="*/ 2 h 384"/>
                <a:gd name="T2" fmla="*/ 23 w 384"/>
                <a:gd name="T3" fmla="*/ 0 h 384"/>
                <a:gd name="T4" fmla="*/ 14 w 384"/>
                <a:gd name="T5" fmla="*/ 3 h 384"/>
                <a:gd name="T6" fmla="*/ 0 w 384"/>
                <a:gd name="T7" fmla="*/ 1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384"/>
                <a:gd name="T14" fmla="*/ 384 w 38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384">
                  <a:moveTo>
                    <a:pt x="384" y="216"/>
                  </a:moveTo>
                  <a:cubicBezTo>
                    <a:pt x="332" y="108"/>
                    <a:pt x="280" y="0"/>
                    <a:pt x="240" y="24"/>
                  </a:cubicBezTo>
                  <a:cubicBezTo>
                    <a:pt x="200" y="48"/>
                    <a:pt x="184" y="336"/>
                    <a:pt x="144" y="360"/>
                  </a:cubicBezTo>
                  <a:cubicBezTo>
                    <a:pt x="104" y="384"/>
                    <a:pt x="52" y="276"/>
                    <a:pt x="0" y="168"/>
                  </a:cubicBezTo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b="1" i="1">
                <a:latin typeface="Calibri Regular"/>
                <a:ea typeface="ＭＳ Ｐゴシック" pitchFamily="-107" charset="-128"/>
                <a:cs typeface="ＭＳ Ｐゴシック" pitchFamily="-107" charset="-128"/>
              </a:endParaRPr>
            </a:p>
          </p:txBody>
        </p:sp>
        <p:sp>
          <p:nvSpPr>
            <p:cNvPr id="33865" name="Oval 45"/>
            <p:cNvSpPr>
              <a:spLocks noChangeArrowheads="1"/>
            </p:cNvSpPr>
            <p:nvPr/>
          </p:nvSpPr>
          <p:spPr bwMode="auto">
            <a:xfrm>
              <a:off x="2967" y="3912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1" i="1" dirty="0" err="1">
                  <a:solidFill>
                    <a:srgbClr val="000000"/>
                  </a:solidFill>
                  <a:latin typeface="Calibri Regular"/>
                  <a:ea typeface="ＭＳ Ｐゴシック" pitchFamily="-107" charset="-128"/>
                  <a:cs typeface="ＭＳ Ｐゴシック" pitchFamily="-107" charset="-128"/>
                </a:rPr>
                <a:t>r</a:t>
              </a:r>
              <a:endParaRPr lang="en-US" sz="1200" b="1" i="1" dirty="0">
                <a:solidFill>
                  <a:srgbClr val="000000"/>
                </a:solidFill>
                <a:latin typeface="Calibri Regular"/>
                <a:ea typeface="ＭＳ Ｐゴシック" pitchFamily="-107" charset="-128"/>
                <a:cs typeface="ＭＳ Ｐゴシック" pitchFamily="-107" charset="-128"/>
              </a:endParaRPr>
            </a:p>
          </p:txBody>
        </p:sp>
        <p:sp>
          <p:nvSpPr>
            <p:cNvPr id="33866" name="Freeform 46"/>
            <p:cNvSpPr>
              <a:spLocks/>
            </p:cNvSpPr>
            <p:nvPr/>
          </p:nvSpPr>
          <p:spPr bwMode="auto">
            <a:xfrm>
              <a:off x="2727" y="3888"/>
              <a:ext cx="240" cy="144"/>
            </a:xfrm>
            <a:custGeom>
              <a:avLst/>
              <a:gdLst>
                <a:gd name="T0" fmla="*/ 37 w 384"/>
                <a:gd name="T1" fmla="*/ 2 h 384"/>
                <a:gd name="T2" fmla="*/ 23 w 384"/>
                <a:gd name="T3" fmla="*/ 0 h 384"/>
                <a:gd name="T4" fmla="*/ 14 w 384"/>
                <a:gd name="T5" fmla="*/ 3 h 384"/>
                <a:gd name="T6" fmla="*/ 0 w 384"/>
                <a:gd name="T7" fmla="*/ 1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384"/>
                <a:gd name="T14" fmla="*/ 384 w 38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384">
                  <a:moveTo>
                    <a:pt x="384" y="216"/>
                  </a:moveTo>
                  <a:cubicBezTo>
                    <a:pt x="332" y="108"/>
                    <a:pt x="280" y="0"/>
                    <a:pt x="240" y="24"/>
                  </a:cubicBezTo>
                  <a:cubicBezTo>
                    <a:pt x="200" y="48"/>
                    <a:pt x="184" y="336"/>
                    <a:pt x="144" y="360"/>
                  </a:cubicBezTo>
                  <a:cubicBezTo>
                    <a:pt x="104" y="384"/>
                    <a:pt x="52" y="276"/>
                    <a:pt x="0" y="1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b="1" i="1">
                <a:latin typeface="Calibri Regular"/>
                <a:ea typeface="ＭＳ Ｐゴシック" pitchFamily="-107" charset="-128"/>
                <a:cs typeface="ＭＳ Ｐゴシック" pitchFamily="-107" charset="-128"/>
              </a:endParaRPr>
            </a:p>
          </p:txBody>
        </p:sp>
      </p:grpSp>
      <p:grpSp>
        <p:nvGrpSpPr>
          <p:cNvPr id="7" name="Group 108"/>
          <p:cNvGrpSpPr>
            <a:grpSpLocks/>
          </p:cNvGrpSpPr>
          <p:nvPr/>
        </p:nvGrpSpPr>
        <p:grpSpPr bwMode="auto">
          <a:xfrm>
            <a:off x="5257800" y="2057400"/>
            <a:ext cx="3657600" cy="609600"/>
            <a:chOff x="3312" y="1296"/>
            <a:chExt cx="2304" cy="384"/>
          </a:xfrm>
        </p:grpSpPr>
        <p:sp>
          <p:nvSpPr>
            <p:cNvPr id="27707" name="Oval 48"/>
            <p:cNvSpPr>
              <a:spLocks noChangeArrowheads="1"/>
            </p:cNvSpPr>
            <p:nvPr/>
          </p:nvSpPr>
          <p:spPr bwMode="auto">
            <a:xfrm>
              <a:off x="3312" y="1296"/>
              <a:ext cx="384" cy="384"/>
            </a:xfrm>
            <a:prstGeom prst="ellipse">
              <a:avLst/>
            </a:prstGeom>
            <a:solidFill>
              <a:srgbClr val="FFB1B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 i="1">
                  <a:solidFill>
                    <a:srgbClr val="000000"/>
                  </a:solidFill>
                  <a:latin typeface="Calibri Regular"/>
                </a:rPr>
                <a:t>R</a:t>
              </a:r>
              <a:endParaRPr lang="en-US" b="1" i="1">
                <a:latin typeface="Calibri Regular"/>
              </a:endParaRPr>
            </a:p>
          </p:txBody>
        </p:sp>
        <p:sp>
          <p:nvSpPr>
            <p:cNvPr id="27708" name="Oval 49"/>
            <p:cNvSpPr>
              <a:spLocks noChangeArrowheads="1"/>
            </p:cNvSpPr>
            <p:nvPr/>
          </p:nvSpPr>
          <p:spPr bwMode="auto">
            <a:xfrm>
              <a:off x="3792" y="1296"/>
              <a:ext cx="384" cy="384"/>
            </a:xfrm>
            <a:prstGeom prst="ellipse">
              <a:avLst/>
            </a:prstGeom>
            <a:solidFill>
              <a:srgbClr val="FFB1B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 i="1">
                  <a:solidFill>
                    <a:srgbClr val="000000"/>
                  </a:solidFill>
                  <a:latin typeface="Calibri Regular"/>
                </a:rPr>
                <a:t>R</a:t>
              </a:r>
            </a:p>
          </p:txBody>
        </p:sp>
        <p:sp>
          <p:nvSpPr>
            <p:cNvPr id="27709" name="Oval 50"/>
            <p:cNvSpPr>
              <a:spLocks noChangeArrowheads="1"/>
            </p:cNvSpPr>
            <p:nvPr/>
          </p:nvSpPr>
          <p:spPr bwMode="auto">
            <a:xfrm>
              <a:off x="4752" y="1296"/>
              <a:ext cx="384" cy="384"/>
            </a:xfrm>
            <a:prstGeom prst="ellipse">
              <a:avLst/>
            </a:prstGeom>
            <a:solidFill>
              <a:srgbClr val="FFB1B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 i="1">
                  <a:solidFill>
                    <a:srgbClr val="000000"/>
                  </a:solidFill>
                  <a:latin typeface="Calibri Regular"/>
                </a:rPr>
                <a:t>R</a:t>
              </a:r>
            </a:p>
          </p:txBody>
        </p:sp>
        <p:sp>
          <p:nvSpPr>
            <p:cNvPr id="27710" name="Oval 51"/>
            <p:cNvSpPr>
              <a:spLocks noChangeArrowheads="1"/>
            </p:cNvSpPr>
            <p:nvPr/>
          </p:nvSpPr>
          <p:spPr bwMode="auto">
            <a:xfrm>
              <a:off x="4272" y="1296"/>
              <a:ext cx="384" cy="384"/>
            </a:xfrm>
            <a:prstGeom prst="ellipse">
              <a:avLst/>
            </a:prstGeom>
            <a:solidFill>
              <a:srgbClr val="FFB1B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 i="1">
                  <a:solidFill>
                    <a:srgbClr val="000000"/>
                  </a:solidFill>
                  <a:latin typeface="Calibri Regular"/>
                </a:rPr>
                <a:t>R</a:t>
              </a:r>
            </a:p>
          </p:txBody>
        </p:sp>
        <p:sp>
          <p:nvSpPr>
            <p:cNvPr id="27711" name="Oval 52"/>
            <p:cNvSpPr>
              <a:spLocks noChangeArrowheads="1"/>
            </p:cNvSpPr>
            <p:nvPr/>
          </p:nvSpPr>
          <p:spPr bwMode="auto">
            <a:xfrm>
              <a:off x="5232" y="1296"/>
              <a:ext cx="384" cy="3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 i="1">
                  <a:solidFill>
                    <a:srgbClr val="000000"/>
                  </a:solidFill>
                  <a:latin typeface="Calibri Regular"/>
                </a:rPr>
                <a:t>r</a:t>
              </a:r>
            </a:p>
          </p:txBody>
        </p:sp>
      </p:grpSp>
      <p:sp>
        <p:nvSpPr>
          <p:cNvPr id="519245" name="Text Box 77"/>
          <p:cNvSpPr txBox="1">
            <a:spLocks noChangeArrowheads="1"/>
          </p:cNvSpPr>
          <p:nvPr/>
        </p:nvSpPr>
        <p:spPr bwMode="auto">
          <a:xfrm>
            <a:off x="304800" y="2743200"/>
            <a:ext cx="36576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Calibri Regular"/>
              </a:rPr>
              <a:t>• How could an </a:t>
            </a:r>
            <a:r>
              <a:rPr lang="en-US" b="1" i="1">
                <a:latin typeface="Calibri Regular"/>
              </a:rPr>
              <a:t>RR</a:t>
            </a:r>
            <a:r>
              <a:rPr lang="en-US">
                <a:latin typeface="Calibri Regular"/>
              </a:rPr>
              <a:t> offspring occur?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alibri Regular"/>
              </a:rPr>
              <a:t>• Probability of randomly picking an </a:t>
            </a:r>
            <a:r>
              <a:rPr lang="en-US" b="1" i="1">
                <a:latin typeface="Calibri Regular"/>
              </a:rPr>
              <a:t>R</a:t>
            </a:r>
            <a:r>
              <a:rPr lang="en-US">
                <a:latin typeface="Calibri Regular"/>
              </a:rPr>
              <a:t> sperm?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alibri Regular"/>
              </a:rPr>
              <a:t>• Probability of randomly picking an </a:t>
            </a:r>
            <a:r>
              <a:rPr lang="en-US" b="1" i="1">
                <a:latin typeface="Calibri Regular"/>
              </a:rPr>
              <a:t>R</a:t>
            </a:r>
            <a:r>
              <a:rPr lang="en-US">
                <a:latin typeface="Calibri Regular"/>
              </a:rPr>
              <a:t> egg?</a:t>
            </a:r>
          </a:p>
        </p:txBody>
      </p:sp>
      <p:sp>
        <p:nvSpPr>
          <p:cNvPr id="519273" name="Text Box 105"/>
          <p:cNvSpPr txBox="1">
            <a:spLocks noChangeArrowheads="1"/>
          </p:cNvSpPr>
          <p:nvPr/>
        </p:nvSpPr>
        <p:spPr bwMode="auto">
          <a:xfrm>
            <a:off x="304800" y="5715000"/>
            <a:ext cx="365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1">
                <a:latin typeface="Calibri Regular"/>
              </a:rPr>
              <a:t>freq(RR) = 0.8 </a:t>
            </a:r>
            <a:r>
              <a:rPr lang="en-US" b="1">
                <a:latin typeface="Calibri Regular"/>
                <a:sym typeface="Symbol" charset="0"/>
              </a:rPr>
              <a:t> 0.8 = p</a:t>
            </a:r>
            <a:r>
              <a:rPr lang="en-US" b="1" baseline="30000">
                <a:latin typeface="Calibri Regular"/>
                <a:sym typeface="Symbol" charset="0"/>
              </a:rPr>
              <a:t>2</a:t>
            </a:r>
            <a:endParaRPr lang="en-US" b="1">
              <a:latin typeface="Calibri Regular"/>
            </a:endParaRPr>
          </a:p>
        </p:txBody>
      </p:sp>
      <p:grpSp>
        <p:nvGrpSpPr>
          <p:cNvPr id="8" name="Group 107"/>
          <p:cNvGrpSpPr>
            <a:grpSpLocks/>
          </p:cNvGrpSpPr>
          <p:nvPr/>
        </p:nvGrpSpPr>
        <p:grpSpPr bwMode="auto">
          <a:xfrm>
            <a:off x="5334000" y="3086100"/>
            <a:ext cx="2743200" cy="2667000"/>
            <a:chOff x="3360" y="1944"/>
            <a:chExt cx="1728" cy="1680"/>
          </a:xfrm>
        </p:grpSpPr>
        <p:grpSp>
          <p:nvGrpSpPr>
            <p:cNvPr id="27658" name="Group 56"/>
            <p:cNvGrpSpPr>
              <a:grpSpLocks/>
            </p:cNvGrpSpPr>
            <p:nvPr/>
          </p:nvGrpSpPr>
          <p:grpSpPr bwMode="auto">
            <a:xfrm>
              <a:off x="3360" y="1944"/>
              <a:ext cx="240" cy="216"/>
              <a:chOff x="3264" y="3504"/>
              <a:chExt cx="240" cy="216"/>
            </a:xfrm>
          </p:grpSpPr>
          <p:sp>
            <p:nvSpPr>
              <p:cNvPr id="27705" name="Freeform 57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 i="1">
                  <a:latin typeface="Calibri Regular"/>
                </a:endParaRPr>
              </a:p>
            </p:txBody>
          </p:sp>
          <p:sp>
            <p:nvSpPr>
              <p:cNvPr id="519226" name="AutoShape 58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 i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7659" name="Group 59"/>
            <p:cNvGrpSpPr>
              <a:grpSpLocks/>
            </p:cNvGrpSpPr>
            <p:nvPr/>
          </p:nvGrpSpPr>
          <p:grpSpPr bwMode="auto">
            <a:xfrm>
              <a:off x="3840" y="1944"/>
              <a:ext cx="240" cy="216"/>
              <a:chOff x="3264" y="3504"/>
              <a:chExt cx="240" cy="216"/>
            </a:xfrm>
          </p:grpSpPr>
          <p:sp>
            <p:nvSpPr>
              <p:cNvPr id="27703" name="Freeform 60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 i="1">
                  <a:latin typeface="Calibri Regular"/>
                </a:endParaRPr>
              </a:p>
            </p:txBody>
          </p:sp>
          <p:sp>
            <p:nvSpPr>
              <p:cNvPr id="519229" name="AutoShape 61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 i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7660" name="Group 62"/>
            <p:cNvGrpSpPr>
              <a:grpSpLocks/>
            </p:cNvGrpSpPr>
            <p:nvPr/>
          </p:nvGrpSpPr>
          <p:grpSpPr bwMode="auto">
            <a:xfrm>
              <a:off x="3360" y="2448"/>
              <a:ext cx="240" cy="216"/>
              <a:chOff x="3264" y="3504"/>
              <a:chExt cx="240" cy="216"/>
            </a:xfrm>
          </p:grpSpPr>
          <p:sp>
            <p:nvSpPr>
              <p:cNvPr id="27701" name="Freeform 63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 i="1">
                  <a:latin typeface="Calibri Regular"/>
                </a:endParaRPr>
              </a:p>
            </p:txBody>
          </p:sp>
          <p:sp>
            <p:nvSpPr>
              <p:cNvPr id="519232" name="AutoShape 64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 i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7661" name="Group 65"/>
            <p:cNvGrpSpPr>
              <a:grpSpLocks/>
            </p:cNvGrpSpPr>
            <p:nvPr/>
          </p:nvGrpSpPr>
          <p:grpSpPr bwMode="auto">
            <a:xfrm>
              <a:off x="4848" y="2928"/>
              <a:ext cx="240" cy="216"/>
              <a:chOff x="3264" y="3504"/>
              <a:chExt cx="240" cy="216"/>
            </a:xfrm>
          </p:grpSpPr>
          <p:sp>
            <p:nvSpPr>
              <p:cNvPr id="27699" name="Freeform 66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 i="1">
                  <a:latin typeface="Calibri Regular"/>
                </a:endParaRPr>
              </a:p>
            </p:txBody>
          </p:sp>
          <p:sp>
            <p:nvSpPr>
              <p:cNvPr id="519235" name="AutoShape 67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 i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7662" name="Group 68"/>
            <p:cNvGrpSpPr>
              <a:grpSpLocks/>
            </p:cNvGrpSpPr>
            <p:nvPr/>
          </p:nvGrpSpPr>
          <p:grpSpPr bwMode="auto">
            <a:xfrm>
              <a:off x="3360" y="2928"/>
              <a:ext cx="240" cy="216"/>
              <a:chOff x="3264" y="3504"/>
              <a:chExt cx="240" cy="216"/>
            </a:xfrm>
          </p:grpSpPr>
          <p:sp>
            <p:nvSpPr>
              <p:cNvPr id="27697" name="Freeform 69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 i="1">
                  <a:latin typeface="Calibri Regular"/>
                </a:endParaRPr>
              </a:p>
            </p:txBody>
          </p:sp>
          <p:sp>
            <p:nvSpPr>
              <p:cNvPr id="519238" name="AutoShape 70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 i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7663" name="Group 71"/>
            <p:cNvGrpSpPr>
              <a:grpSpLocks/>
            </p:cNvGrpSpPr>
            <p:nvPr/>
          </p:nvGrpSpPr>
          <p:grpSpPr bwMode="auto">
            <a:xfrm>
              <a:off x="3840" y="2928"/>
              <a:ext cx="240" cy="216"/>
              <a:chOff x="3264" y="3504"/>
              <a:chExt cx="240" cy="216"/>
            </a:xfrm>
          </p:grpSpPr>
          <p:sp>
            <p:nvSpPr>
              <p:cNvPr id="27695" name="Freeform 72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 i="1">
                  <a:latin typeface="Calibri Regular"/>
                </a:endParaRPr>
              </a:p>
            </p:txBody>
          </p:sp>
          <p:sp>
            <p:nvSpPr>
              <p:cNvPr id="519241" name="AutoShape 73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 i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7664" name="Group 74"/>
            <p:cNvGrpSpPr>
              <a:grpSpLocks/>
            </p:cNvGrpSpPr>
            <p:nvPr/>
          </p:nvGrpSpPr>
          <p:grpSpPr bwMode="auto">
            <a:xfrm>
              <a:off x="3360" y="3408"/>
              <a:ext cx="240" cy="216"/>
              <a:chOff x="3264" y="3504"/>
              <a:chExt cx="240" cy="216"/>
            </a:xfrm>
          </p:grpSpPr>
          <p:sp>
            <p:nvSpPr>
              <p:cNvPr id="27693" name="Freeform 75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 i="1">
                  <a:latin typeface="Calibri Regular"/>
                </a:endParaRPr>
              </a:p>
            </p:txBody>
          </p:sp>
          <p:sp>
            <p:nvSpPr>
              <p:cNvPr id="519244" name="AutoShape 76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 i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7665" name="Group 78"/>
            <p:cNvGrpSpPr>
              <a:grpSpLocks/>
            </p:cNvGrpSpPr>
            <p:nvPr/>
          </p:nvGrpSpPr>
          <p:grpSpPr bwMode="auto">
            <a:xfrm>
              <a:off x="3840" y="2448"/>
              <a:ext cx="240" cy="216"/>
              <a:chOff x="3264" y="3504"/>
              <a:chExt cx="240" cy="216"/>
            </a:xfrm>
          </p:grpSpPr>
          <p:sp>
            <p:nvSpPr>
              <p:cNvPr id="27691" name="Freeform 79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 i="1">
                  <a:latin typeface="Calibri Regular"/>
                </a:endParaRPr>
              </a:p>
            </p:txBody>
          </p:sp>
          <p:sp>
            <p:nvSpPr>
              <p:cNvPr id="519248" name="AutoShape 80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 i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7666" name="Group 81"/>
            <p:cNvGrpSpPr>
              <a:grpSpLocks/>
            </p:cNvGrpSpPr>
            <p:nvPr/>
          </p:nvGrpSpPr>
          <p:grpSpPr bwMode="auto">
            <a:xfrm>
              <a:off x="3840" y="3408"/>
              <a:ext cx="240" cy="216"/>
              <a:chOff x="3264" y="3504"/>
              <a:chExt cx="240" cy="216"/>
            </a:xfrm>
          </p:grpSpPr>
          <p:sp>
            <p:nvSpPr>
              <p:cNvPr id="27689" name="Freeform 82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 i="1">
                  <a:latin typeface="Calibri Regular"/>
                </a:endParaRPr>
              </a:p>
            </p:txBody>
          </p:sp>
          <p:sp>
            <p:nvSpPr>
              <p:cNvPr id="519251" name="AutoShape 83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 i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7667" name="Group 84"/>
            <p:cNvGrpSpPr>
              <a:grpSpLocks/>
            </p:cNvGrpSpPr>
            <p:nvPr/>
          </p:nvGrpSpPr>
          <p:grpSpPr bwMode="auto">
            <a:xfrm>
              <a:off x="4368" y="1944"/>
              <a:ext cx="240" cy="216"/>
              <a:chOff x="3264" y="3504"/>
              <a:chExt cx="240" cy="216"/>
            </a:xfrm>
          </p:grpSpPr>
          <p:sp>
            <p:nvSpPr>
              <p:cNvPr id="27687" name="Freeform 85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 i="1">
                  <a:latin typeface="Calibri Regular"/>
                </a:endParaRPr>
              </a:p>
            </p:txBody>
          </p:sp>
          <p:sp>
            <p:nvSpPr>
              <p:cNvPr id="519254" name="AutoShape 86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 i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7668" name="Group 87"/>
            <p:cNvGrpSpPr>
              <a:grpSpLocks/>
            </p:cNvGrpSpPr>
            <p:nvPr/>
          </p:nvGrpSpPr>
          <p:grpSpPr bwMode="auto">
            <a:xfrm>
              <a:off x="4848" y="1944"/>
              <a:ext cx="240" cy="216"/>
              <a:chOff x="3264" y="3504"/>
              <a:chExt cx="240" cy="216"/>
            </a:xfrm>
          </p:grpSpPr>
          <p:sp>
            <p:nvSpPr>
              <p:cNvPr id="27685" name="Freeform 88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 i="1">
                  <a:latin typeface="Calibri Regular"/>
                </a:endParaRPr>
              </a:p>
            </p:txBody>
          </p:sp>
          <p:sp>
            <p:nvSpPr>
              <p:cNvPr id="519257" name="AutoShape 89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 i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7669" name="Group 90"/>
            <p:cNvGrpSpPr>
              <a:grpSpLocks/>
            </p:cNvGrpSpPr>
            <p:nvPr/>
          </p:nvGrpSpPr>
          <p:grpSpPr bwMode="auto">
            <a:xfrm>
              <a:off x="4368" y="2448"/>
              <a:ext cx="240" cy="216"/>
              <a:chOff x="3264" y="3504"/>
              <a:chExt cx="240" cy="216"/>
            </a:xfrm>
          </p:grpSpPr>
          <p:sp>
            <p:nvSpPr>
              <p:cNvPr id="27683" name="Freeform 91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 i="1">
                  <a:latin typeface="Calibri Regular"/>
                </a:endParaRPr>
              </a:p>
            </p:txBody>
          </p:sp>
          <p:sp>
            <p:nvSpPr>
              <p:cNvPr id="519260" name="AutoShape 92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 i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7670" name="Group 93"/>
            <p:cNvGrpSpPr>
              <a:grpSpLocks/>
            </p:cNvGrpSpPr>
            <p:nvPr/>
          </p:nvGrpSpPr>
          <p:grpSpPr bwMode="auto">
            <a:xfrm>
              <a:off x="4848" y="2448"/>
              <a:ext cx="240" cy="216"/>
              <a:chOff x="3264" y="3504"/>
              <a:chExt cx="240" cy="216"/>
            </a:xfrm>
          </p:grpSpPr>
          <p:sp>
            <p:nvSpPr>
              <p:cNvPr id="27681" name="Freeform 94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 i="1">
                  <a:latin typeface="Calibri Regular"/>
                </a:endParaRPr>
              </a:p>
            </p:txBody>
          </p:sp>
          <p:sp>
            <p:nvSpPr>
              <p:cNvPr id="519263" name="AutoShape 95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 i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7671" name="Group 96"/>
            <p:cNvGrpSpPr>
              <a:grpSpLocks/>
            </p:cNvGrpSpPr>
            <p:nvPr/>
          </p:nvGrpSpPr>
          <p:grpSpPr bwMode="auto">
            <a:xfrm>
              <a:off x="4368" y="3408"/>
              <a:ext cx="240" cy="216"/>
              <a:chOff x="3264" y="3504"/>
              <a:chExt cx="240" cy="216"/>
            </a:xfrm>
          </p:grpSpPr>
          <p:sp>
            <p:nvSpPr>
              <p:cNvPr id="27679" name="Freeform 97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 i="1">
                  <a:latin typeface="Calibri Regular"/>
                </a:endParaRPr>
              </a:p>
            </p:txBody>
          </p:sp>
          <p:sp>
            <p:nvSpPr>
              <p:cNvPr id="519266" name="AutoShape 98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 i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7672" name="Group 99"/>
            <p:cNvGrpSpPr>
              <a:grpSpLocks/>
            </p:cNvGrpSpPr>
            <p:nvPr/>
          </p:nvGrpSpPr>
          <p:grpSpPr bwMode="auto">
            <a:xfrm>
              <a:off x="4848" y="3408"/>
              <a:ext cx="240" cy="216"/>
              <a:chOff x="3264" y="3504"/>
              <a:chExt cx="240" cy="216"/>
            </a:xfrm>
          </p:grpSpPr>
          <p:sp>
            <p:nvSpPr>
              <p:cNvPr id="27677" name="Freeform 100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 i="1">
                  <a:latin typeface="Calibri Regular"/>
                </a:endParaRPr>
              </a:p>
            </p:txBody>
          </p:sp>
          <p:sp>
            <p:nvSpPr>
              <p:cNvPr id="519269" name="AutoShape 101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 i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27673" name="Group 102"/>
            <p:cNvGrpSpPr>
              <a:grpSpLocks/>
            </p:cNvGrpSpPr>
            <p:nvPr/>
          </p:nvGrpSpPr>
          <p:grpSpPr bwMode="auto">
            <a:xfrm>
              <a:off x="4368" y="2928"/>
              <a:ext cx="240" cy="216"/>
              <a:chOff x="3264" y="3504"/>
              <a:chExt cx="240" cy="216"/>
            </a:xfrm>
          </p:grpSpPr>
          <p:sp>
            <p:nvSpPr>
              <p:cNvPr id="27675" name="Freeform 103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 i="1">
                  <a:latin typeface="Calibri Regular"/>
                </a:endParaRPr>
              </a:p>
            </p:txBody>
          </p:sp>
          <p:sp>
            <p:nvSpPr>
              <p:cNvPr id="519272" name="AutoShape 104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 i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sp>
          <p:nvSpPr>
            <p:cNvPr id="27674" name="Text Box 106"/>
            <p:cNvSpPr txBox="1">
              <a:spLocks noChangeArrowheads="1"/>
            </p:cNvSpPr>
            <p:nvPr/>
          </p:nvSpPr>
          <p:spPr bwMode="auto">
            <a:xfrm>
              <a:off x="3936" y="2448"/>
              <a:ext cx="540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6000" b="1">
                  <a:solidFill>
                    <a:srgbClr val="0000FF"/>
                  </a:solidFill>
                  <a:latin typeface="Calibri Regular"/>
                </a:rPr>
                <a:t>p</a:t>
              </a:r>
              <a:r>
                <a:rPr lang="en-US" sz="6000" b="1" baseline="30000">
                  <a:solidFill>
                    <a:srgbClr val="0000FF"/>
                  </a:solidFill>
                  <a:latin typeface="Calibri Regular"/>
                </a:rPr>
                <a:t>2</a:t>
              </a:r>
              <a:endParaRPr lang="en-US" sz="6000" b="1">
                <a:solidFill>
                  <a:srgbClr val="0000FF"/>
                </a:solidFill>
                <a:latin typeface="Calibri Regular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59149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71" grpId="0" build="p"/>
      <p:bldP spid="519245" grpId="0" build="p"/>
      <p:bldP spid="51927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9"/>
          <p:cNvGrpSpPr>
            <a:grpSpLocks/>
          </p:cNvGrpSpPr>
          <p:nvPr/>
        </p:nvGrpSpPr>
        <p:grpSpPr bwMode="auto">
          <a:xfrm>
            <a:off x="4267200" y="1981200"/>
            <a:ext cx="4724400" cy="4724400"/>
            <a:chOff x="2688" y="1248"/>
            <a:chExt cx="2976" cy="2976"/>
          </a:xfrm>
        </p:grpSpPr>
        <p:grpSp>
          <p:nvGrpSpPr>
            <p:cNvPr id="29715" name="Group 31"/>
            <p:cNvGrpSpPr>
              <a:grpSpLocks/>
            </p:cNvGrpSpPr>
            <p:nvPr/>
          </p:nvGrpSpPr>
          <p:grpSpPr bwMode="auto">
            <a:xfrm>
              <a:off x="2688" y="1248"/>
              <a:ext cx="2975" cy="2975"/>
              <a:chOff x="3168" y="1728"/>
              <a:chExt cx="2495" cy="2495"/>
            </a:xfrm>
          </p:grpSpPr>
          <p:sp>
            <p:nvSpPr>
              <p:cNvPr id="29718" name="Rectangle 24"/>
              <p:cNvSpPr>
                <a:spLocks noChangeArrowheads="1"/>
              </p:cNvSpPr>
              <p:nvPr/>
            </p:nvSpPr>
            <p:spPr bwMode="auto">
              <a:xfrm>
                <a:off x="3648" y="2208"/>
                <a:ext cx="2015" cy="201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b="1" i="1">
                  <a:latin typeface="Calibri Regular"/>
                </a:endParaRPr>
              </a:p>
            </p:txBody>
          </p:sp>
          <p:grpSp>
            <p:nvGrpSpPr>
              <p:cNvPr id="29719" name="Group 25"/>
              <p:cNvGrpSpPr>
                <a:grpSpLocks/>
              </p:cNvGrpSpPr>
              <p:nvPr/>
            </p:nvGrpSpPr>
            <p:grpSpPr bwMode="auto">
              <a:xfrm>
                <a:off x="3168" y="2208"/>
                <a:ext cx="384" cy="2014"/>
                <a:chOff x="3168" y="2208"/>
                <a:chExt cx="384" cy="2014"/>
              </a:xfrm>
            </p:grpSpPr>
            <p:sp>
              <p:nvSpPr>
                <p:cNvPr id="29723" name="Rectangle 26"/>
                <p:cNvSpPr>
                  <a:spLocks noChangeArrowheads="1"/>
                </p:cNvSpPr>
                <p:nvPr/>
              </p:nvSpPr>
              <p:spPr bwMode="auto">
                <a:xfrm>
                  <a:off x="3168" y="2208"/>
                  <a:ext cx="384" cy="161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 i="1">
                    <a:latin typeface="Calibri Regular"/>
                  </a:endParaRPr>
                </a:p>
              </p:txBody>
            </p:sp>
            <p:sp>
              <p:nvSpPr>
                <p:cNvPr id="29724" name="Rectangle 27"/>
                <p:cNvSpPr>
                  <a:spLocks noChangeArrowheads="1"/>
                </p:cNvSpPr>
                <p:nvPr/>
              </p:nvSpPr>
              <p:spPr bwMode="auto">
                <a:xfrm>
                  <a:off x="3168" y="3819"/>
                  <a:ext cx="384" cy="40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 i="1">
                    <a:latin typeface="Calibri Regular"/>
                  </a:endParaRPr>
                </a:p>
              </p:txBody>
            </p:sp>
          </p:grpSp>
          <p:grpSp>
            <p:nvGrpSpPr>
              <p:cNvPr id="29720" name="Group 28"/>
              <p:cNvGrpSpPr>
                <a:grpSpLocks/>
              </p:cNvGrpSpPr>
              <p:nvPr/>
            </p:nvGrpSpPr>
            <p:grpSpPr bwMode="auto">
              <a:xfrm rot="-5400000">
                <a:off x="4463" y="913"/>
                <a:ext cx="384" cy="2014"/>
                <a:chOff x="3168" y="2208"/>
                <a:chExt cx="384" cy="2014"/>
              </a:xfrm>
            </p:grpSpPr>
            <p:sp>
              <p:nvSpPr>
                <p:cNvPr id="29721" name="Rectangle 29"/>
                <p:cNvSpPr>
                  <a:spLocks noChangeArrowheads="1"/>
                </p:cNvSpPr>
                <p:nvPr/>
              </p:nvSpPr>
              <p:spPr bwMode="auto">
                <a:xfrm>
                  <a:off x="3168" y="2208"/>
                  <a:ext cx="384" cy="161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 i="1">
                    <a:latin typeface="Calibri Regular"/>
                  </a:endParaRPr>
                </a:p>
              </p:txBody>
            </p:sp>
            <p:sp>
              <p:nvSpPr>
                <p:cNvPr id="29722" name="Rectangle 30"/>
                <p:cNvSpPr>
                  <a:spLocks noChangeArrowheads="1"/>
                </p:cNvSpPr>
                <p:nvPr/>
              </p:nvSpPr>
              <p:spPr bwMode="auto">
                <a:xfrm>
                  <a:off x="3168" y="3819"/>
                  <a:ext cx="384" cy="40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 i="1">
                    <a:latin typeface="Calibri Regular"/>
                  </a:endParaRPr>
                </a:p>
              </p:txBody>
            </p:sp>
          </p:grpSp>
        </p:grpSp>
        <p:sp>
          <p:nvSpPr>
            <p:cNvPr id="29716" name="Line 54"/>
            <p:cNvSpPr>
              <a:spLocks noChangeShapeType="1"/>
            </p:cNvSpPr>
            <p:nvPr/>
          </p:nvSpPr>
          <p:spPr bwMode="auto">
            <a:xfrm>
              <a:off x="5184" y="1824"/>
              <a:ext cx="0" cy="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1" i="1">
                <a:latin typeface="Calibri Regular"/>
              </a:endParaRPr>
            </a:p>
          </p:txBody>
        </p:sp>
        <p:sp>
          <p:nvSpPr>
            <p:cNvPr id="29717" name="Line 55"/>
            <p:cNvSpPr>
              <a:spLocks noChangeShapeType="1"/>
            </p:cNvSpPr>
            <p:nvPr/>
          </p:nvSpPr>
          <p:spPr bwMode="auto">
            <a:xfrm>
              <a:off x="3264" y="3744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1" i="1">
                <a:latin typeface="Calibri Regular"/>
              </a:endParaRPr>
            </a:p>
          </p:txBody>
        </p:sp>
      </p:grp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17550" y="76200"/>
            <a:ext cx="7696200" cy="1143000"/>
          </a:xfrm>
          <a:noFill/>
        </p:spPr>
        <p:txBody>
          <a:bodyPr/>
          <a:lstStyle/>
          <a:p>
            <a:pPr eaLnBrk="1" hangingPunct="1"/>
            <a:r>
              <a:rPr lang="en-US" b="1">
                <a:latin typeface="Calibri" charset="0"/>
                <a:ea typeface="ＭＳ Ｐゴシック" charset="0"/>
                <a:cs typeface="ＭＳ Ｐゴシック" charset="0"/>
              </a:rPr>
              <a:t>Hardy-Weinberg Equilibrium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457200" y="1692275"/>
            <a:ext cx="3124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latin typeface="Calibri Regular"/>
              </a:rPr>
              <a:t>From Step 1:</a:t>
            </a:r>
          </a:p>
          <a:p>
            <a:pPr algn="ctr"/>
            <a:r>
              <a:rPr lang="en-US">
                <a:latin typeface="Calibri Regular"/>
              </a:rPr>
              <a:t>p = 0.80, q = 0.20.</a:t>
            </a:r>
            <a:endParaRPr lang="en-US" baseline="30000">
              <a:latin typeface="Calibri Regular"/>
            </a:endParaRPr>
          </a:p>
        </p:txBody>
      </p:sp>
      <p:sp>
        <p:nvSpPr>
          <p:cNvPr id="29700" name="Text Box 23"/>
          <p:cNvSpPr txBox="1">
            <a:spLocks noChangeArrowheads="1"/>
          </p:cNvSpPr>
          <p:nvPr/>
        </p:nvSpPr>
        <p:spPr bwMode="auto">
          <a:xfrm>
            <a:off x="381000" y="1066800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latin typeface="Calibri Regular"/>
              </a:rPr>
              <a:t>Step 2:  Determine genotype freqs. in </a:t>
            </a:r>
            <a:r>
              <a:rPr lang="en-US" u="sng">
                <a:latin typeface="Calibri Regular"/>
              </a:rPr>
              <a:t>Generation 2</a:t>
            </a:r>
            <a:r>
              <a:rPr lang="en-US">
                <a:latin typeface="Calibri Regular"/>
              </a:rPr>
              <a:t>.</a:t>
            </a:r>
          </a:p>
        </p:txBody>
      </p: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4329113" y="3124200"/>
            <a:ext cx="609600" cy="3314700"/>
            <a:chOff x="2727" y="1968"/>
            <a:chExt cx="384" cy="2088"/>
          </a:xfrm>
          <a:solidFill>
            <a:srgbClr val="FFB1B2"/>
          </a:solidFill>
        </p:grpSpPr>
        <p:sp>
          <p:nvSpPr>
            <p:cNvPr id="33857" name="Oval 32"/>
            <p:cNvSpPr>
              <a:spLocks noChangeArrowheads="1"/>
            </p:cNvSpPr>
            <p:nvPr/>
          </p:nvSpPr>
          <p:spPr bwMode="auto">
            <a:xfrm>
              <a:off x="2967" y="1992"/>
              <a:ext cx="144" cy="144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1" i="1" dirty="0">
                  <a:solidFill>
                    <a:srgbClr val="000000"/>
                  </a:solidFill>
                  <a:latin typeface="Calibri Regular"/>
                  <a:ea typeface="ＭＳ Ｐゴシック" pitchFamily="-107" charset="-128"/>
                  <a:cs typeface="ＭＳ Ｐゴシック" pitchFamily="-107" charset="-128"/>
                </a:rPr>
                <a:t>R</a:t>
              </a:r>
            </a:p>
          </p:txBody>
        </p:sp>
        <p:sp>
          <p:nvSpPr>
            <p:cNvPr id="33858" name="Freeform 33"/>
            <p:cNvSpPr>
              <a:spLocks/>
            </p:cNvSpPr>
            <p:nvPr/>
          </p:nvSpPr>
          <p:spPr bwMode="auto">
            <a:xfrm>
              <a:off x="2727" y="1968"/>
              <a:ext cx="240" cy="144"/>
            </a:xfrm>
            <a:custGeom>
              <a:avLst/>
              <a:gdLst>
                <a:gd name="T0" fmla="*/ 37 w 384"/>
                <a:gd name="T1" fmla="*/ 2 h 384"/>
                <a:gd name="T2" fmla="*/ 23 w 384"/>
                <a:gd name="T3" fmla="*/ 0 h 384"/>
                <a:gd name="T4" fmla="*/ 14 w 384"/>
                <a:gd name="T5" fmla="*/ 3 h 384"/>
                <a:gd name="T6" fmla="*/ 0 w 384"/>
                <a:gd name="T7" fmla="*/ 1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384"/>
                <a:gd name="T14" fmla="*/ 384 w 38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384">
                  <a:moveTo>
                    <a:pt x="384" y="216"/>
                  </a:moveTo>
                  <a:cubicBezTo>
                    <a:pt x="332" y="108"/>
                    <a:pt x="280" y="0"/>
                    <a:pt x="240" y="24"/>
                  </a:cubicBezTo>
                  <a:cubicBezTo>
                    <a:pt x="200" y="48"/>
                    <a:pt x="184" y="336"/>
                    <a:pt x="144" y="360"/>
                  </a:cubicBezTo>
                  <a:cubicBezTo>
                    <a:pt x="104" y="384"/>
                    <a:pt x="52" y="276"/>
                    <a:pt x="0" y="168"/>
                  </a:cubicBezTo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b="1" i="1">
                <a:latin typeface="Calibri Regular"/>
                <a:ea typeface="ＭＳ Ｐゴシック" pitchFamily="-107" charset="-128"/>
                <a:cs typeface="ＭＳ Ｐゴシック" pitchFamily="-107" charset="-128"/>
              </a:endParaRPr>
            </a:p>
          </p:txBody>
        </p:sp>
        <p:sp>
          <p:nvSpPr>
            <p:cNvPr id="33859" name="Oval 36"/>
            <p:cNvSpPr>
              <a:spLocks noChangeArrowheads="1"/>
            </p:cNvSpPr>
            <p:nvPr/>
          </p:nvSpPr>
          <p:spPr bwMode="auto">
            <a:xfrm>
              <a:off x="2967" y="2472"/>
              <a:ext cx="144" cy="144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1" i="1">
                  <a:solidFill>
                    <a:srgbClr val="000000"/>
                  </a:solidFill>
                  <a:latin typeface="Calibri Regular"/>
                  <a:ea typeface="ＭＳ Ｐゴシック" pitchFamily="-107" charset="-128"/>
                  <a:cs typeface="ＭＳ Ｐゴシック" pitchFamily="-107" charset="-128"/>
                </a:rPr>
                <a:t>R</a:t>
              </a:r>
            </a:p>
          </p:txBody>
        </p:sp>
        <p:sp>
          <p:nvSpPr>
            <p:cNvPr id="33860" name="Freeform 37"/>
            <p:cNvSpPr>
              <a:spLocks/>
            </p:cNvSpPr>
            <p:nvPr/>
          </p:nvSpPr>
          <p:spPr bwMode="auto">
            <a:xfrm>
              <a:off x="2727" y="2448"/>
              <a:ext cx="240" cy="144"/>
            </a:xfrm>
            <a:custGeom>
              <a:avLst/>
              <a:gdLst>
                <a:gd name="T0" fmla="*/ 37 w 384"/>
                <a:gd name="T1" fmla="*/ 2 h 384"/>
                <a:gd name="T2" fmla="*/ 23 w 384"/>
                <a:gd name="T3" fmla="*/ 0 h 384"/>
                <a:gd name="T4" fmla="*/ 14 w 384"/>
                <a:gd name="T5" fmla="*/ 3 h 384"/>
                <a:gd name="T6" fmla="*/ 0 w 384"/>
                <a:gd name="T7" fmla="*/ 1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384"/>
                <a:gd name="T14" fmla="*/ 384 w 38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384">
                  <a:moveTo>
                    <a:pt x="384" y="216"/>
                  </a:moveTo>
                  <a:cubicBezTo>
                    <a:pt x="332" y="108"/>
                    <a:pt x="280" y="0"/>
                    <a:pt x="240" y="24"/>
                  </a:cubicBezTo>
                  <a:cubicBezTo>
                    <a:pt x="200" y="48"/>
                    <a:pt x="184" y="336"/>
                    <a:pt x="144" y="360"/>
                  </a:cubicBezTo>
                  <a:cubicBezTo>
                    <a:pt x="104" y="384"/>
                    <a:pt x="52" y="276"/>
                    <a:pt x="0" y="168"/>
                  </a:cubicBezTo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b="1" i="1">
                <a:latin typeface="Calibri Regular"/>
                <a:ea typeface="ＭＳ Ｐゴシック" pitchFamily="-107" charset="-128"/>
                <a:cs typeface="ＭＳ Ｐゴシック" pitchFamily="-107" charset="-128"/>
              </a:endParaRPr>
            </a:p>
          </p:txBody>
        </p:sp>
        <p:sp>
          <p:nvSpPr>
            <p:cNvPr id="33861" name="Oval 39"/>
            <p:cNvSpPr>
              <a:spLocks noChangeArrowheads="1"/>
            </p:cNvSpPr>
            <p:nvPr/>
          </p:nvSpPr>
          <p:spPr bwMode="auto">
            <a:xfrm>
              <a:off x="2967" y="2952"/>
              <a:ext cx="144" cy="144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1" i="1">
                  <a:solidFill>
                    <a:srgbClr val="000000"/>
                  </a:solidFill>
                  <a:latin typeface="Calibri Regular"/>
                  <a:ea typeface="ＭＳ Ｐゴシック" pitchFamily="-107" charset="-128"/>
                  <a:cs typeface="ＭＳ Ｐゴシック" pitchFamily="-107" charset="-128"/>
                </a:rPr>
                <a:t>R</a:t>
              </a:r>
            </a:p>
          </p:txBody>
        </p:sp>
        <p:sp>
          <p:nvSpPr>
            <p:cNvPr id="33862" name="Freeform 40"/>
            <p:cNvSpPr>
              <a:spLocks/>
            </p:cNvSpPr>
            <p:nvPr/>
          </p:nvSpPr>
          <p:spPr bwMode="auto">
            <a:xfrm>
              <a:off x="2727" y="2928"/>
              <a:ext cx="240" cy="144"/>
            </a:xfrm>
            <a:custGeom>
              <a:avLst/>
              <a:gdLst>
                <a:gd name="T0" fmla="*/ 37 w 384"/>
                <a:gd name="T1" fmla="*/ 2 h 384"/>
                <a:gd name="T2" fmla="*/ 23 w 384"/>
                <a:gd name="T3" fmla="*/ 0 h 384"/>
                <a:gd name="T4" fmla="*/ 14 w 384"/>
                <a:gd name="T5" fmla="*/ 3 h 384"/>
                <a:gd name="T6" fmla="*/ 0 w 384"/>
                <a:gd name="T7" fmla="*/ 1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384"/>
                <a:gd name="T14" fmla="*/ 384 w 38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384">
                  <a:moveTo>
                    <a:pt x="384" y="216"/>
                  </a:moveTo>
                  <a:cubicBezTo>
                    <a:pt x="332" y="108"/>
                    <a:pt x="280" y="0"/>
                    <a:pt x="240" y="24"/>
                  </a:cubicBezTo>
                  <a:cubicBezTo>
                    <a:pt x="200" y="48"/>
                    <a:pt x="184" y="336"/>
                    <a:pt x="144" y="360"/>
                  </a:cubicBezTo>
                  <a:cubicBezTo>
                    <a:pt x="104" y="384"/>
                    <a:pt x="52" y="276"/>
                    <a:pt x="0" y="168"/>
                  </a:cubicBezTo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b="1" i="1">
                <a:latin typeface="Calibri Regular"/>
                <a:ea typeface="ＭＳ Ｐゴシック" pitchFamily="-107" charset="-128"/>
                <a:cs typeface="ＭＳ Ｐゴシック" pitchFamily="-107" charset="-128"/>
              </a:endParaRPr>
            </a:p>
          </p:txBody>
        </p:sp>
        <p:sp>
          <p:nvSpPr>
            <p:cNvPr id="33863" name="Oval 42"/>
            <p:cNvSpPr>
              <a:spLocks noChangeArrowheads="1"/>
            </p:cNvSpPr>
            <p:nvPr/>
          </p:nvSpPr>
          <p:spPr bwMode="auto">
            <a:xfrm>
              <a:off x="2967" y="3432"/>
              <a:ext cx="144" cy="144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1" i="1">
                  <a:solidFill>
                    <a:srgbClr val="000000"/>
                  </a:solidFill>
                  <a:latin typeface="Calibri Regular"/>
                  <a:ea typeface="ＭＳ Ｐゴシック" pitchFamily="-107" charset="-128"/>
                  <a:cs typeface="ＭＳ Ｐゴシック" pitchFamily="-107" charset="-128"/>
                </a:rPr>
                <a:t>R</a:t>
              </a:r>
            </a:p>
          </p:txBody>
        </p:sp>
        <p:sp>
          <p:nvSpPr>
            <p:cNvPr id="33864" name="Freeform 43"/>
            <p:cNvSpPr>
              <a:spLocks/>
            </p:cNvSpPr>
            <p:nvPr/>
          </p:nvSpPr>
          <p:spPr bwMode="auto">
            <a:xfrm>
              <a:off x="2727" y="3408"/>
              <a:ext cx="240" cy="144"/>
            </a:xfrm>
            <a:custGeom>
              <a:avLst/>
              <a:gdLst>
                <a:gd name="T0" fmla="*/ 37 w 384"/>
                <a:gd name="T1" fmla="*/ 2 h 384"/>
                <a:gd name="T2" fmla="*/ 23 w 384"/>
                <a:gd name="T3" fmla="*/ 0 h 384"/>
                <a:gd name="T4" fmla="*/ 14 w 384"/>
                <a:gd name="T5" fmla="*/ 3 h 384"/>
                <a:gd name="T6" fmla="*/ 0 w 384"/>
                <a:gd name="T7" fmla="*/ 1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384"/>
                <a:gd name="T14" fmla="*/ 384 w 38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384">
                  <a:moveTo>
                    <a:pt x="384" y="216"/>
                  </a:moveTo>
                  <a:cubicBezTo>
                    <a:pt x="332" y="108"/>
                    <a:pt x="280" y="0"/>
                    <a:pt x="240" y="24"/>
                  </a:cubicBezTo>
                  <a:cubicBezTo>
                    <a:pt x="200" y="48"/>
                    <a:pt x="184" y="336"/>
                    <a:pt x="144" y="360"/>
                  </a:cubicBezTo>
                  <a:cubicBezTo>
                    <a:pt x="104" y="384"/>
                    <a:pt x="52" y="276"/>
                    <a:pt x="0" y="168"/>
                  </a:cubicBezTo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b="1" i="1">
                <a:latin typeface="Calibri Regular"/>
                <a:ea typeface="ＭＳ Ｐゴシック" pitchFamily="-107" charset="-128"/>
                <a:cs typeface="ＭＳ Ｐゴシック" pitchFamily="-107" charset="-128"/>
              </a:endParaRPr>
            </a:p>
          </p:txBody>
        </p:sp>
        <p:sp>
          <p:nvSpPr>
            <p:cNvPr id="33865" name="Oval 45"/>
            <p:cNvSpPr>
              <a:spLocks noChangeArrowheads="1"/>
            </p:cNvSpPr>
            <p:nvPr/>
          </p:nvSpPr>
          <p:spPr bwMode="auto">
            <a:xfrm>
              <a:off x="2967" y="3912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1" i="1" dirty="0" err="1">
                  <a:solidFill>
                    <a:srgbClr val="000000"/>
                  </a:solidFill>
                  <a:latin typeface="Calibri Regular"/>
                  <a:ea typeface="ＭＳ Ｐゴシック" pitchFamily="-107" charset="-128"/>
                  <a:cs typeface="ＭＳ Ｐゴシック" pitchFamily="-107" charset="-128"/>
                </a:rPr>
                <a:t>r</a:t>
              </a:r>
              <a:endParaRPr lang="en-US" sz="1200" b="1" i="1" dirty="0">
                <a:solidFill>
                  <a:srgbClr val="000000"/>
                </a:solidFill>
                <a:latin typeface="Calibri Regular"/>
                <a:ea typeface="ＭＳ Ｐゴシック" pitchFamily="-107" charset="-128"/>
                <a:cs typeface="ＭＳ Ｐゴシック" pitchFamily="-107" charset="-128"/>
              </a:endParaRPr>
            </a:p>
          </p:txBody>
        </p:sp>
        <p:sp>
          <p:nvSpPr>
            <p:cNvPr id="33866" name="Freeform 46"/>
            <p:cNvSpPr>
              <a:spLocks/>
            </p:cNvSpPr>
            <p:nvPr/>
          </p:nvSpPr>
          <p:spPr bwMode="auto">
            <a:xfrm>
              <a:off x="2727" y="3888"/>
              <a:ext cx="240" cy="144"/>
            </a:xfrm>
            <a:custGeom>
              <a:avLst/>
              <a:gdLst>
                <a:gd name="T0" fmla="*/ 37 w 384"/>
                <a:gd name="T1" fmla="*/ 2 h 384"/>
                <a:gd name="T2" fmla="*/ 23 w 384"/>
                <a:gd name="T3" fmla="*/ 0 h 384"/>
                <a:gd name="T4" fmla="*/ 14 w 384"/>
                <a:gd name="T5" fmla="*/ 3 h 384"/>
                <a:gd name="T6" fmla="*/ 0 w 384"/>
                <a:gd name="T7" fmla="*/ 1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384"/>
                <a:gd name="T14" fmla="*/ 384 w 38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384">
                  <a:moveTo>
                    <a:pt x="384" y="216"/>
                  </a:moveTo>
                  <a:cubicBezTo>
                    <a:pt x="332" y="108"/>
                    <a:pt x="280" y="0"/>
                    <a:pt x="240" y="24"/>
                  </a:cubicBezTo>
                  <a:cubicBezTo>
                    <a:pt x="200" y="48"/>
                    <a:pt x="184" y="336"/>
                    <a:pt x="144" y="360"/>
                  </a:cubicBezTo>
                  <a:cubicBezTo>
                    <a:pt x="104" y="384"/>
                    <a:pt x="52" y="276"/>
                    <a:pt x="0" y="1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b="1" i="1">
                <a:latin typeface="Calibri Regular"/>
                <a:ea typeface="ＭＳ Ｐゴシック" pitchFamily="-107" charset="-128"/>
                <a:cs typeface="ＭＳ Ｐゴシック" pitchFamily="-107" charset="-128"/>
              </a:endParaRPr>
            </a:p>
          </p:txBody>
        </p:sp>
      </p:grpSp>
      <p:grpSp>
        <p:nvGrpSpPr>
          <p:cNvPr id="7" name="Group 108"/>
          <p:cNvGrpSpPr>
            <a:grpSpLocks/>
          </p:cNvGrpSpPr>
          <p:nvPr/>
        </p:nvGrpSpPr>
        <p:grpSpPr bwMode="auto">
          <a:xfrm>
            <a:off x="5257800" y="2057400"/>
            <a:ext cx="3657600" cy="609600"/>
            <a:chOff x="3312" y="1296"/>
            <a:chExt cx="2304" cy="384"/>
          </a:xfrm>
        </p:grpSpPr>
        <p:sp>
          <p:nvSpPr>
            <p:cNvPr id="29710" name="Oval 48"/>
            <p:cNvSpPr>
              <a:spLocks noChangeArrowheads="1"/>
            </p:cNvSpPr>
            <p:nvPr/>
          </p:nvSpPr>
          <p:spPr bwMode="auto">
            <a:xfrm>
              <a:off x="3312" y="1296"/>
              <a:ext cx="384" cy="384"/>
            </a:xfrm>
            <a:prstGeom prst="ellipse">
              <a:avLst/>
            </a:prstGeom>
            <a:solidFill>
              <a:srgbClr val="FFB1B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 i="1">
                  <a:solidFill>
                    <a:srgbClr val="000000"/>
                  </a:solidFill>
                  <a:latin typeface="Calibri Regular"/>
                </a:rPr>
                <a:t>R</a:t>
              </a:r>
              <a:endParaRPr lang="en-US" b="1" i="1">
                <a:latin typeface="Calibri Regular"/>
              </a:endParaRPr>
            </a:p>
          </p:txBody>
        </p:sp>
        <p:sp>
          <p:nvSpPr>
            <p:cNvPr id="29711" name="Oval 49"/>
            <p:cNvSpPr>
              <a:spLocks noChangeArrowheads="1"/>
            </p:cNvSpPr>
            <p:nvPr/>
          </p:nvSpPr>
          <p:spPr bwMode="auto">
            <a:xfrm>
              <a:off x="3792" y="1296"/>
              <a:ext cx="384" cy="384"/>
            </a:xfrm>
            <a:prstGeom prst="ellipse">
              <a:avLst/>
            </a:prstGeom>
            <a:solidFill>
              <a:srgbClr val="FFB1B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 i="1">
                  <a:solidFill>
                    <a:srgbClr val="000000"/>
                  </a:solidFill>
                  <a:latin typeface="Calibri Regular"/>
                </a:rPr>
                <a:t>R</a:t>
              </a:r>
            </a:p>
          </p:txBody>
        </p:sp>
        <p:sp>
          <p:nvSpPr>
            <p:cNvPr id="29712" name="Oval 50"/>
            <p:cNvSpPr>
              <a:spLocks noChangeArrowheads="1"/>
            </p:cNvSpPr>
            <p:nvPr/>
          </p:nvSpPr>
          <p:spPr bwMode="auto">
            <a:xfrm>
              <a:off x="4752" y="1296"/>
              <a:ext cx="384" cy="384"/>
            </a:xfrm>
            <a:prstGeom prst="ellipse">
              <a:avLst/>
            </a:prstGeom>
            <a:solidFill>
              <a:srgbClr val="FFB1B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 i="1">
                  <a:solidFill>
                    <a:srgbClr val="000000"/>
                  </a:solidFill>
                  <a:latin typeface="Calibri Regular"/>
                </a:rPr>
                <a:t>R</a:t>
              </a:r>
            </a:p>
          </p:txBody>
        </p:sp>
        <p:sp>
          <p:nvSpPr>
            <p:cNvPr id="29713" name="Oval 51"/>
            <p:cNvSpPr>
              <a:spLocks noChangeArrowheads="1"/>
            </p:cNvSpPr>
            <p:nvPr/>
          </p:nvSpPr>
          <p:spPr bwMode="auto">
            <a:xfrm>
              <a:off x="4272" y="1296"/>
              <a:ext cx="384" cy="384"/>
            </a:xfrm>
            <a:prstGeom prst="ellipse">
              <a:avLst/>
            </a:prstGeom>
            <a:solidFill>
              <a:srgbClr val="FFB1B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 i="1">
                  <a:solidFill>
                    <a:srgbClr val="000000"/>
                  </a:solidFill>
                  <a:latin typeface="Calibri Regular"/>
                </a:rPr>
                <a:t>R</a:t>
              </a:r>
            </a:p>
          </p:txBody>
        </p:sp>
        <p:sp>
          <p:nvSpPr>
            <p:cNvPr id="29714" name="Oval 52"/>
            <p:cNvSpPr>
              <a:spLocks noChangeArrowheads="1"/>
            </p:cNvSpPr>
            <p:nvPr/>
          </p:nvSpPr>
          <p:spPr bwMode="auto">
            <a:xfrm>
              <a:off x="5232" y="1296"/>
              <a:ext cx="384" cy="3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 i="1">
                  <a:solidFill>
                    <a:srgbClr val="000000"/>
                  </a:solidFill>
                  <a:latin typeface="Calibri Regular"/>
                </a:rPr>
                <a:t>r</a:t>
              </a:r>
            </a:p>
          </p:txBody>
        </p:sp>
      </p:grpSp>
      <p:sp>
        <p:nvSpPr>
          <p:cNvPr id="519245" name="Text Box 77"/>
          <p:cNvSpPr txBox="1">
            <a:spLocks noChangeArrowheads="1"/>
          </p:cNvSpPr>
          <p:nvPr/>
        </p:nvSpPr>
        <p:spPr bwMode="auto">
          <a:xfrm>
            <a:off x="304800" y="2743200"/>
            <a:ext cx="35052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Calibri Regular"/>
              </a:rPr>
              <a:t>• How could an </a:t>
            </a:r>
            <a:r>
              <a:rPr lang="en-US" b="1" i="1">
                <a:latin typeface="Calibri Regular"/>
              </a:rPr>
              <a:t>rr</a:t>
            </a:r>
            <a:r>
              <a:rPr lang="en-US">
                <a:latin typeface="Calibri Regular"/>
              </a:rPr>
              <a:t> offspring occur?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alibri Regular"/>
              </a:rPr>
              <a:t>• Probability of randomly picking an </a:t>
            </a:r>
            <a:r>
              <a:rPr lang="en-US" b="1" i="1">
                <a:latin typeface="Calibri Regular"/>
              </a:rPr>
              <a:t>r</a:t>
            </a:r>
            <a:r>
              <a:rPr lang="en-US">
                <a:latin typeface="Calibri Regular"/>
              </a:rPr>
              <a:t> sperm?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alibri Regular"/>
              </a:rPr>
              <a:t>• Probability of randomly picking an </a:t>
            </a:r>
            <a:r>
              <a:rPr lang="en-US" b="1" i="1">
                <a:latin typeface="Calibri Regular"/>
              </a:rPr>
              <a:t>r</a:t>
            </a:r>
            <a:r>
              <a:rPr lang="en-US">
                <a:latin typeface="Calibri Regular"/>
              </a:rPr>
              <a:t> egg?</a:t>
            </a:r>
          </a:p>
        </p:txBody>
      </p:sp>
      <p:sp>
        <p:nvSpPr>
          <p:cNvPr id="519273" name="Text Box 105"/>
          <p:cNvSpPr txBox="1">
            <a:spLocks noChangeArrowheads="1"/>
          </p:cNvSpPr>
          <p:nvPr/>
        </p:nvSpPr>
        <p:spPr bwMode="auto">
          <a:xfrm>
            <a:off x="304800" y="57150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1">
                <a:latin typeface="Calibri Regular"/>
              </a:rPr>
              <a:t>freq(rr) = 0.2 </a:t>
            </a:r>
            <a:r>
              <a:rPr lang="en-US" b="1">
                <a:latin typeface="Calibri Regular"/>
                <a:sym typeface="Symbol" charset="0"/>
              </a:rPr>
              <a:t> 0.2 = q</a:t>
            </a:r>
            <a:r>
              <a:rPr lang="en-US" b="1" baseline="30000">
                <a:latin typeface="Calibri Regular"/>
                <a:sym typeface="Symbol" charset="0"/>
              </a:rPr>
              <a:t>2</a:t>
            </a:r>
            <a:endParaRPr lang="en-US" b="1">
              <a:latin typeface="Calibri Regular"/>
            </a:endParaRPr>
          </a:p>
        </p:txBody>
      </p:sp>
      <p:grpSp>
        <p:nvGrpSpPr>
          <p:cNvPr id="8" name="Group 89"/>
          <p:cNvGrpSpPr>
            <a:grpSpLocks/>
          </p:cNvGrpSpPr>
          <p:nvPr/>
        </p:nvGrpSpPr>
        <p:grpSpPr bwMode="auto">
          <a:xfrm>
            <a:off x="8247063" y="5842000"/>
            <a:ext cx="1030287" cy="1016000"/>
            <a:chOff x="8246942" y="5842003"/>
            <a:chExt cx="1029921" cy="1015663"/>
          </a:xfrm>
        </p:grpSpPr>
        <p:grpSp>
          <p:nvGrpSpPr>
            <p:cNvPr id="29706" name="Group 88"/>
            <p:cNvGrpSpPr>
              <a:grpSpLocks/>
            </p:cNvGrpSpPr>
            <p:nvPr/>
          </p:nvGrpSpPr>
          <p:grpSpPr bwMode="auto">
            <a:xfrm>
              <a:off x="8278446" y="5984631"/>
              <a:ext cx="381000" cy="342900"/>
              <a:chOff x="8278446" y="5984631"/>
              <a:chExt cx="381000" cy="342900"/>
            </a:xfrm>
          </p:grpSpPr>
          <p:sp>
            <p:nvSpPr>
              <p:cNvPr id="29708" name="Freeform 100"/>
              <p:cNvSpPr>
                <a:spLocks/>
              </p:cNvSpPr>
              <p:nvPr/>
            </p:nvSpPr>
            <p:spPr bwMode="auto">
              <a:xfrm>
                <a:off x="8278446" y="5984631"/>
                <a:ext cx="381000" cy="342900"/>
              </a:xfrm>
              <a:custGeom>
                <a:avLst/>
                <a:gdLst>
                  <a:gd name="T0" fmla="*/ 2147483647 w 452"/>
                  <a:gd name="T1" fmla="*/ 2147483647 h 406"/>
                  <a:gd name="T2" fmla="*/ 2147483647 w 452"/>
                  <a:gd name="T3" fmla="*/ 2147483647 h 406"/>
                  <a:gd name="T4" fmla="*/ 2147483647 w 452"/>
                  <a:gd name="T5" fmla="*/ 2147483647 h 406"/>
                  <a:gd name="T6" fmla="*/ 2147483647 w 452"/>
                  <a:gd name="T7" fmla="*/ 2147483647 h 406"/>
                  <a:gd name="T8" fmla="*/ 2147483647 w 452"/>
                  <a:gd name="T9" fmla="*/ 2147483647 h 406"/>
                  <a:gd name="T10" fmla="*/ 2147483647 w 452"/>
                  <a:gd name="T11" fmla="*/ 2147483647 h 406"/>
                  <a:gd name="T12" fmla="*/ 2147483647 w 452"/>
                  <a:gd name="T13" fmla="*/ 2147483647 h 406"/>
                  <a:gd name="T14" fmla="*/ 2147483647 w 452"/>
                  <a:gd name="T15" fmla="*/ 2147483647 h 406"/>
                  <a:gd name="T16" fmla="*/ 2147483647 w 452"/>
                  <a:gd name="T17" fmla="*/ 2147483647 h 406"/>
                  <a:gd name="T18" fmla="*/ 2147483647 w 452"/>
                  <a:gd name="T19" fmla="*/ 2147483647 h 406"/>
                  <a:gd name="T20" fmla="*/ 2147483647 w 452"/>
                  <a:gd name="T21" fmla="*/ 2147483647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87" name="AutoShape 101"/>
              <p:cNvSpPr>
                <a:spLocks noChangeArrowheads="1"/>
              </p:cNvSpPr>
              <p:nvPr/>
            </p:nvSpPr>
            <p:spPr bwMode="auto">
              <a:xfrm>
                <a:off x="8410396" y="6094333"/>
                <a:ext cx="112673" cy="10632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sp>
          <p:nvSpPr>
            <p:cNvPr id="29707" name="Text Box 106"/>
            <p:cNvSpPr txBox="1">
              <a:spLocks noChangeArrowheads="1"/>
            </p:cNvSpPr>
            <p:nvPr/>
          </p:nvSpPr>
          <p:spPr bwMode="auto">
            <a:xfrm>
              <a:off x="8246942" y="5842003"/>
              <a:ext cx="1029921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6000" b="1">
                  <a:solidFill>
                    <a:srgbClr val="0000FF"/>
                  </a:solidFill>
                  <a:latin typeface="Calibri Regular"/>
                </a:rPr>
                <a:t>q</a:t>
              </a:r>
              <a:r>
                <a:rPr lang="en-US" sz="6000" b="1" baseline="30000">
                  <a:solidFill>
                    <a:srgbClr val="0000FF"/>
                  </a:solidFill>
                  <a:latin typeface="Calibri Regular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5263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245" grpId="0" build="p"/>
      <p:bldP spid="5192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9"/>
          <p:cNvGrpSpPr>
            <a:grpSpLocks/>
          </p:cNvGrpSpPr>
          <p:nvPr/>
        </p:nvGrpSpPr>
        <p:grpSpPr bwMode="auto">
          <a:xfrm>
            <a:off x="4267200" y="1981200"/>
            <a:ext cx="4724400" cy="4724400"/>
            <a:chOff x="2688" y="1248"/>
            <a:chExt cx="2976" cy="2976"/>
          </a:xfrm>
        </p:grpSpPr>
        <p:grpSp>
          <p:nvGrpSpPr>
            <p:cNvPr id="31842" name="Group 31"/>
            <p:cNvGrpSpPr>
              <a:grpSpLocks/>
            </p:cNvGrpSpPr>
            <p:nvPr/>
          </p:nvGrpSpPr>
          <p:grpSpPr bwMode="auto">
            <a:xfrm>
              <a:off x="2688" y="1248"/>
              <a:ext cx="2975" cy="2975"/>
              <a:chOff x="3168" y="1728"/>
              <a:chExt cx="2495" cy="2495"/>
            </a:xfrm>
          </p:grpSpPr>
          <p:sp>
            <p:nvSpPr>
              <p:cNvPr id="31845" name="Rectangle 24"/>
              <p:cNvSpPr>
                <a:spLocks noChangeArrowheads="1"/>
              </p:cNvSpPr>
              <p:nvPr/>
            </p:nvSpPr>
            <p:spPr bwMode="auto">
              <a:xfrm>
                <a:off x="3648" y="2208"/>
                <a:ext cx="2015" cy="201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b="1" i="1">
                  <a:latin typeface="Calibri Regular"/>
                </a:endParaRPr>
              </a:p>
            </p:txBody>
          </p:sp>
          <p:grpSp>
            <p:nvGrpSpPr>
              <p:cNvPr id="31846" name="Group 25"/>
              <p:cNvGrpSpPr>
                <a:grpSpLocks/>
              </p:cNvGrpSpPr>
              <p:nvPr/>
            </p:nvGrpSpPr>
            <p:grpSpPr bwMode="auto">
              <a:xfrm>
                <a:off x="3168" y="2208"/>
                <a:ext cx="384" cy="2014"/>
                <a:chOff x="3168" y="2208"/>
                <a:chExt cx="384" cy="2014"/>
              </a:xfrm>
            </p:grpSpPr>
            <p:sp>
              <p:nvSpPr>
                <p:cNvPr id="31850" name="Rectangle 26"/>
                <p:cNvSpPr>
                  <a:spLocks noChangeArrowheads="1"/>
                </p:cNvSpPr>
                <p:nvPr/>
              </p:nvSpPr>
              <p:spPr bwMode="auto">
                <a:xfrm>
                  <a:off x="3168" y="2208"/>
                  <a:ext cx="384" cy="161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 i="1">
                    <a:latin typeface="Calibri Regular"/>
                  </a:endParaRPr>
                </a:p>
              </p:txBody>
            </p:sp>
            <p:sp>
              <p:nvSpPr>
                <p:cNvPr id="31851" name="Rectangle 27"/>
                <p:cNvSpPr>
                  <a:spLocks noChangeArrowheads="1"/>
                </p:cNvSpPr>
                <p:nvPr/>
              </p:nvSpPr>
              <p:spPr bwMode="auto">
                <a:xfrm>
                  <a:off x="3168" y="3819"/>
                  <a:ext cx="384" cy="40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 i="1">
                    <a:latin typeface="Calibri Regular"/>
                  </a:endParaRPr>
                </a:p>
              </p:txBody>
            </p:sp>
          </p:grpSp>
          <p:grpSp>
            <p:nvGrpSpPr>
              <p:cNvPr id="31847" name="Group 28"/>
              <p:cNvGrpSpPr>
                <a:grpSpLocks/>
              </p:cNvGrpSpPr>
              <p:nvPr/>
            </p:nvGrpSpPr>
            <p:grpSpPr bwMode="auto">
              <a:xfrm rot="-5400000">
                <a:off x="4463" y="913"/>
                <a:ext cx="384" cy="2014"/>
                <a:chOff x="3168" y="2208"/>
                <a:chExt cx="384" cy="2014"/>
              </a:xfrm>
            </p:grpSpPr>
            <p:sp>
              <p:nvSpPr>
                <p:cNvPr id="31848" name="Rectangle 29"/>
                <p:cNvSpPr>
                  <a:spLocks noChangeArrowheads="1"/>
                </p:cNvSpPr>
                <p:nvPr/>
              </p:nvSpPr>
              <p:spPr bwMode="auto">
                <a:xfrm>
                  <a:off x="3168" y="2208"/>
                  <a:ext cx="384" cy="161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 i="1">
                    <a:latin typeface="Calibri Regular"/>
                  </a:endParaRPr>
                </a:p>
              </p:txBody>
            </p:sp>
            <p:sp>
              <p:nvSpPr>
                <p:cNvPr id="31849" name="Rectangle 30"/>
                <p:cNvSpPr>
                  <a:spLocks noChangeArrowheads="1"/>
                </p:cNvSpPr>
                <p:nvPr/>
              </p:nvSpPr>
              <p:spPr bwMode="auto">
                <a:xfrm>
                  <a:off x="3168" y="3819"/>
                  <a:ext cx="384" cy="40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 i="1">
                    <a:latin typeface="Calibri Regular"/>
                  </a:endParaRPr>
                </a:p>
              </p:txBody>
            </p:sp>
          </p:grpSp>
        </p:grpSp>
        <p:sp>
          <p:nvSpPr>
            <p:cNvPr id="31843" name="Line 54"/>
            <p:cNvSpPr>
              <a:spLocks noChangeShapeType="1"/>
            </p:cNvSpPr>
            <p:nvPr/>
          </p:nvSpPr>
          <p:spPr bwMode="auto">
            <a:xfrm>
              <a:off x="5184" y="1824"/>
              <a:ext cx="0" cy="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1" i="1">
                <a:latin typeface="Calibri Regular"/>
              </a:endParaRPr>
            </a:p>
          </p:txBody>
        </p:sp>
        <p:sp>
          <p:nvSpPr>
            <p:cNvPr id="31844" name="Line 55"/>
            <p:cNvSpPr>
              <a:spLocks noChangeShapeType="1"/>
            </p:cNvSpPr>
            <p:nvPr/>
          </p:nvSpPr>
          <p:spPr bwMode="auto">
            <a:xfrm>
              <a:off x="3264" y="3744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1" i="1">
                <a:latin typeface="Calibri Regular"/>
              </a:endParaRPr>
            </a:p>
          </p:txBody>
        </p:sp>
      </p:grp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17550" y="76200"/>
            <a:ext cx="7696200" cy="1143000"/>
          </a:xfrm>
          <a:noFill/>
        </p:spPr>
        <p:txBody>
          <a:bodyPr/>
          <a:lstStyle/>
          <a:p>
            <a:pPr eaLnBrk="1" hangingPunct="1"/>
            <a:r>
              <a:rPr lang="en-US" b="1">
                <a:latin typeface="Calibri" charset="0"/>
                <a:ea typeface="ＭＳ Ｐゴシック" charset="0"/>
                <a:cs typeface="ＭＳ Ｐゴシック" charset="0"/>
              </a:rPr>
              <a:t>Hardy-Weinberg Equilibrium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457200" y="1692275"/>
            <a:ext cx="3124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12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latin typeface="Calibri Regular"/>
              </a:rPr>
              <a:t>From Step 1:</a:t>
            </a:r>
          </a:p>
          <a:p>
            <a:pPr algn="ctr"/>
            <a:r>
              <a:rPr lang="en-US">
                <a:latin typeface="Calibri Regular"/>
              </a:rPr>
              <a:t>p = 0.80, q = 0.20.</a:t>
            </a:r>
            <a:endParaRPr lang="en-US" baseline="30000">
              <a:latin typeface="Calibri Regular"/>
            </a:endParaRPr>
          </a:p>
        </p:txBody>
      </p:sp>
      <p:sp>
        <p:nvSpPr>
          <p:cNvPr id="31748" name="Text Box 23"/>
          <p:cNvSpPr txBox="1">
            <a:spLocks noChangeArrowheads="1"/>
          </p:cNvSpPr>
          <p:nvPr/>
        </p:nvSpPr>
        <p:spPr bwMode="auto">
          <a:xfrm>
            <a:off x="381000" y="1066800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latin typeface="Calibri Regular"/>
              </a:rPr>
              <a:t>Step 2:  Determine genotype freqs. in </a:t>
            </a:r>
            <a:r>
              <a:rPr lang="en-US" u="sng">
                <a:latin typeface="Calibri Regular"/>
              </a:rPr>
              <a:t>Generation 2</a:t>
            </a:r>
            <a:r>
              <a:rPr lang="en-US">
                <a:latin typeface="Calibri Regular"/>
              </a:rPr>
              <a:t>.</a:t>
            </a:r>
          </a:p>
        </p:txBody>
      </p:sp>
      <p:grpSp>
        <p:nvGrpSpPr>
          <p:cNvPr id="11" name="Group 53"/>
          <p:cNvGrpSpPr>
            <a:grpSpLocks/>
          </p:cNvGrpSpPr>
          <p:nvPr/>
        </p:nvGrpSpPr>
        <p:grpSpPr bwMode="auto">
          <a:xfrm>
            <a:off x="4329113" y="3124200"/>
            <a:ext cx="609600" cy="3314700"/>
            <a:chOff x="2727" y="1968"/>
            <a:chExt cx="384" cy="2088"/>
          </a:xfrm>
          <a:solidFill>
            <a:srgbClr val="FFB1B2"/>
          </a:solidFill>
        </p:grpSpPr>
        <p:sp>
          <p:nvSpPr>
            <p:cNvPr id="33857" name="Oval 32"/>
            <p:cNvSpPr>
              <a:spLocks noChangeArrowheads="1"/>
            </p:cNvSpPr>
            <p:nvPr/>
          </p:nvSpPr>
          <p:spPr bwMode="auto">
            <a:xfrm>
              <a:off x="2967" y="1992"/>
              <a:ext cx="144" cy="144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1" i="1" dirty="0">
                  <a:solidFill>
                    <a:srgbClr val="000000"/>
                  </a:solidFill>
                  <a:latin typeface="Calibri Regular"/>
                  <a:ea typeface="ＭＳ Ｐゴシック" pitchFamily="-107" charset="-128"/>
                  <a:cs typeface="ＭＳ Ｐゴシック" pitchFamily="-107" charset="-128"/>
                </a:rPr>
                <a:t>R</a:t>
              </a:r>
            </a:p>
          </p:txBody>
        </p:sp>
        <p:sp>
          <p:nvSpPr>
            <p:cNvPr id="33858" name="Freeform 33"/>
            <p:cNvSpPr>
              <a:spLocks/>
            </p:cNvSpPr>
            <p:nvPr/>
          </p:nvSpPr>
          <p:spPr bwMode="auto">
            <a:xfrm>
              <a:off x="2727" y="1968"/>
              <a:ext cx="240" cy="144"/>
            </a:xfrm>
            <a:custGeom>
              <a:avLst/>
              <a:gdLst>
                <a:gd name="T0" fmla="*/ 37 w 384"/>
                <a:gd name="T1" fmla="*/ 2 h 384"/>
                <a:gd name="T2" fmla="*/ 23 w 384"/>
                <a:gd name="T3" fmla="*/ 0 h 384"/>
                <a:gd name="T4" fmla="*/ 14 w 384"/>
                <a:gd name="T5" fmla="*/ 3 h 384"/>
                <a:gd name="T6" fmla="*/ 0 w 384"/>
                <a:gd name="T7" fmla="*/ 1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384"/>
                <a:gd name="T14" fmla="*/ 384 w 38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384">
                  <a:moveTo>
                    <a:pt x="384" y="216"/>
                  </a:moveTo>
                  <a:cubicBezTo>
                    <a:pt x="332" y="108"/>
                    <a:pt x="280" y="0"/>
                    <a:pt x="240" y="24"/>
                  </a:cubicBezTo>
                  <a:cubicBezTo>
                    <a:pt x="200" y="48"/>
                    <a:pt x="184" y="336"/>
                    <a:pt x="144" y="360"/>
                  </a:cubicBezTo>
                  <a:cubicBezTo>
                    <a:pt x="104" y="384"/>
                    <a:pt x="52" y="276"/>
                    <a:pt x="0" y="168"/>
                  </a:cubicBezTo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b="1" i="1">
                <a:latin typeface="Calibri Regular"/>
                <a:ea typeface="ＭＳ Ｐゴシック" pitchFamily="-107" charset="-128"/>
                <a:cs typeface="ＭＳ Ｐゴシック" pitchFamily="-107" charset="-128"/>
              </a:endParaRPr>
            </a:p>
          </p:txBody>
        </p:sp>
        <p:sp>
          <p:nvSpPr>
            <p:cNvPr id="33859" name="Oval 36"/>
            <p:cNvSpPr>
              <a:spLocks noChangeArrowheads="1"/>
            </p:cNvSpPr>
            <p:nvPr/>
          </p:nvSpPr>
          <p:spPr bwMode="auto">
            <a:xfrm>
              <a:off x="2967" y="2472"/>
              <a:ext cx="144" cy="144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1" i="1">
                  <a:solidFill>
                    <a:srgbClr val="000000"/>
                  </a:solidFill>
                  <a:latin typeface="Calibri Regular"/>
                  <a:ea typeface="ＭＳ Ｐゴシック" pitchFamily="-107" charset="-128"/>
                  <a:cs typeface="ＭＳ Ｐゴシック" pitchFamily="-107" charset="-128"/>
                </a:rPr>
                <a:t>R</a:t>
              </a:r>
            </a:p>
          </p:txBody>
        </p:sp>
        <p:sp>
          <p:nvSpPr>
            <p:cNvPr id="33860" name="Freeform 37"/>
            <p:cNvSpPr>
              <a:spLocks/>
            </p:cNvSpPr>
            <p:nvPr/>
          </p:nvSpPr>
          <p:spPr bwMode="auto">
            <a:xfrm>
              <a:off x="2727" y="2448"/>
              <a:ext cx="240" cy="144"/>
            </a:xfrm>
            <a:custGeom>
              <a:avLst/>
              <a:gdLst>
                <a:gd name="T0" fmla="*/ 37 w 384"/>
                <a:gd name="T1" fmla="*/ 2 h 384"/>
                <a:gd name="T2" fmla="*/ 23 w 384"/>
                <a:gd name="T3" fmla="*/ 0 h 384"/>
                <a:gd name="T4" fmla="*/ 14 w 384"/>
                <a:gd name="T5" fmla="*/ 3 h 384"/>
                <a:gd name="T6" fmla="*/ 0 w 384"/>
                <a:gd name="T7" fmla="*/ 1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384"/>
                <a:gd name="T14" fmla="*/ 384 w 38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384">
                  <a:moveTo>
                    <a:pt x="384" y="216"/>
                  </a:moveTo>
                  <a:cubicBezTo>
                    <a:pt x="332" y="108"/>
                    <a:pt x="280" y="0"/>
                    <a:pt x="240" y="24"/>
                  </a:cubicBezTo>
                  <a:cubicBezTo>
                    <a:pt x="200" y="48"/>
                    <a:pt x="184" y="336"/>
                    <a:pt x="144" y="360"/>
                  </a:cubicBezTo>
                  <a:cubicBezTo>
                    <a:pt x="104" y="384"/>
                    <a:pt x="52" y="276"/>
                    <a:pt x="0" y="168"/>
                  </a:cubicBezTo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b="1" i="1">
                <a:latin typeface="Calibri Regular"/>
                <a:ea typeface="ＭＳ Ｐゴシック" pitchFamily="-107" charset="-128"/>
                <a:cs typeface="ＭＳ Ｐゴシック" pitchFamily="-107" charset="-128"/>
              </a:endParaRPr>
            </a:p>
          </p:txBody>
        </p:sp>
        <p:sp>
          <p:nvSpPr>
            <p:cNvPr id="33861" name="Oval 39"/>
            <p:cNvSpPr>
              <a:spLocks noChangeArrowheads="1"/>
            </p:cNvSpPr>
            <p:nvPr/>
          </p:nvSpPr>
          <p:spPr bwMode="auto">
            <a:xfrm>
              <a:off x="2967" y="2952"/>
              <a:ext cx="144" cy="144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1" i="1">
                  <a:solidFill>
                    <a:srgbClr val="000000"/>
                  </a:solidFill>
                  <a:latin typeface="Calibri Regular"/>
                  <a:ea typeface="ＭＳ Ｐゴシック" pitchFamily="-107" charset="-128"/>
                  <a:cs typeface="ＭＳ Ｐゴシック" pitchFamily="-107" charset="-128"/>
                </a:rPr>
                <a:t>R</a:t>
              </a:r>
            </a:p>
          </p:txBody>
        </p:sp>
        <p:sp>
          <p:nvSpPr>
            <p:cNvPr id="33862" name="Freeform 40"/>
            <p:cNvSpPr>
              <a:spLocks/>
            </p:cNvSpPr>
            <p:nvPr/>
          </p:nvSpPr>
          <p:spPr bwMode="auto">
            <a:xfrm>
              <a:off x="2727" y="2928"/>
              <a:ext cx="240" cy="144"/>
            </a:xfrm>
            <a:custGeom>
              <a:avLst/>
              <a:gdLst>
                <a:gd name="T0" fmla="*/ 37 w 384"/>
                <a:gd name="T1" fmla="*/ 2 h 384"/>
                <a:gd name="T2" fmla="*/ 23 w 384"/>
                <a:gd name="T3" fmla="*/ 0 h 384"/>
                <a:gd name="T4" fmla="*/ 14 w 384"/>
                <a:gd name="T5" fmla="*/ 3 h 384"/>
                <a:gd name="T6" fmla="*/ 0 w 384"/>
                <a:gd name="T7" fmla="*/ 1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384"/>
                <a:gd name="T14" fmla="*/ 384 w 38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384">
                  <a:moveTo>
                    <a:pt x="384" y="216"/>
                  </a:moveTo>
                  <a:cubicBezTo>
                    <a:pt x="332" y="108"/>
                    <a:pt x="280" y="0"/>
                    <a:pt x="240" y="24"/>
                  </a:cubicBezTo>
                  <a:cubicBezTo>
                    <a:pt x="200" y="48"/>
                    <a:pt x="184" y="336"/>
                    <a:pt x="144" y="360"/>
                  </a:cubicBezTo>
                  <a:cubicBezTo>
                    <a:pt x="104" y="384"/>
                    <a:pt x="52" y="276"/>
                    <a:pt x="0" y="168"/>
                  </a:cubicBezTo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b="1" i="1">
                <a:latin typeface="Calibri Regular"/>
                <a:ea typeface="ＭＳ Ｐゴシック" pitchFamily="-107" charset="-128"/>
                <a:cs typeface="ＭＳ Ｐゴシック" pitchFamily="-107" charset="-128"/>
              </a:endParaRPr>
            </a:p>
          </p:txBody>
        </p:sp>
        <p:sp>
          <p:nvSpPr>
            <p:cNvPr id="33863" name="Oval 42"/>
            <p:cNvSpPr>
              <a:spLocks noChangeArrowheads="1"/>
            </p:cNvSpPr>
            <p:nvPr/>
          </p:nvSpPr>
          <p:spPr bwMode="auto">
            <a:xfrm>
              <a:off x="2967" y="3432"/>
              <a:ext cx="144" cy="144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1" i="1">
                  <a:solidFill>
                    <a:srgbClr val="000000"/>
                  </a:solidFill>
                  <a:latin typeface="Calibri Regular"/>
                  <a:ea typeface="ＭＳ Ｐゴシック" pitchFamily="-107" charset="-128"/>
                  <a:cs typeface="ＭＳ Ｐゴシック" pitchFamily="-107" charset="-128"/>
                </a:rPr>
                <a:t>R</a:t>
              </a:r>
            </a:p>
          </p:txBody>
        </p:sp>
        <p:sp>
          <p:nvSpPr>
            <p:cNvPr id="33864" name="Freeform 43"/>
            <p:cNvSpPr>
              <a:spLocks/>
            </p:cNvSpPr>
            <p:nvPr/>
          </p:nvSpPr>
          <p:spPr bwMode="auto">
            <a:xfrm>
              <a:off x="2727" y="3408"/>
              <a:ext cx="240" cy="144"/>
            </a:xfrm>
            <a:custGeom>
              <a:avLst/>
              <a:gdLst>
                <a:gd name="T0" fmla="*/ 37 w 384"/>
                <a:gd name="T1" fmla="*/ 2 h 384"/>
                <a:gd name="T2" fmla="*/ 23 w 384"/>
                <a:gd name="T3" fmla="*/ 0 h 384"/>
                <a:gd name="T4" fmla="*/ 14 w 384"/>
                <a:gd name="T5" fmla="*/ 3 h 384"/>
                <a:gd name="T6" fmla="*/ 0 w 384"/>
                <a:gd name="T7" fmla="*/ 1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384"/>
                <a:gd name="T14" fmla="*/ 384 w 38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384">
                  <a:moveTo>
                    <a:pt x="384" y="216"/>
                  </a:moveTo>
                  <a:cubicBezTo>
                    <a:pt x="332" y="108"/>
                    <a:pt x="280" y="0"/>
                    <a:pt x="240" y="24"/>
                  </a:cubicBezTo>
                  <a:cubicBezTo>
                    <a:pt x="200" y="48"/>
                    <a:pt x="184" y="336"/>
                    <a:pt x="144" y="360"/>
                  </a:cubicBezTo>
                  <a:cubicBezTo>
                    <a:pt x="104" y="384"/>
                    <a:pt x="52" y="276"/>
                    <a:pt x="0" y="168"/>
                  </a:cubicBezTo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b="1" i="1">
                <a:latin typeface="Calibri Regular"/>
                <a:ea typeface="ＭＳ Ｐゴシック" pitchFamily="-107" charset="-128"/>
                <a:cs typeface="ＭＳ Ｐゴシック" pitchFamily="-107" charset="-128"/>
              </a:endParaRPr>
            </a:p>
          </p:txBody>
        </p:sp>
        <p:sp>
          <p:nvSpPr>
            <p:cNvPr id="33865" name="Oval 45"/>
            <p:cNvSpPr>
              <a:spLocks noChangeArrowheads="1"/>
            </p:cNvSpPr>
            <p:nvPr/>
          </p:nvSpPr>
          <p:spPr bwMode="auto">
            <a:xfrm>
              <a:off x="2967" y="3912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1" i="1" dirty="0" err="1">
                  <a:solidFill>
                    <a:srgbClr val="000000"/>
                  </a:solidFill>
                  <a:latin typeface="Calibri Regular"/>
                  <a:ea typeface="ＭＳ Ｐゴシック" pitchFamily="-107" charset="-128"/>
                  <a:cs typeface="ＭＳ Ｐゴシック" pitchFamily="-107" charset="-128"/>
                </a:rPr>
                <a:t>r</a:t>
              </a:r>
              <a:endParaRPr lang="en-US" sz="1200" b="1" i="1" dirty="0">
                <a:solidFill>
                  <a:srgbClr val="000000"/>
                </a:solidFill>
                <a:latin typeface="Calibri Regular"/>
                <a:ea typeface="ＭＳ Ｐゴシック" pitchFamily="-107" charset="-128"/>
                <a:cs typeface="ＭＳ Ｐゴシック" pitchFamily="-107" charset="-128"/>
              </a:endParaRPr>
            </a:p>
          </p:txBody>
        </p:sp>
        <p:sp>
          <p:nvSpPr>
            <p:cNvPr id="33866" name="Freeform 46"/>
            <p:cNvSpPr>
              <a:spLocks/>
            </p:cNvSpPr>
            <p:nvPr/>
          </p:nvSpPr>
          <p:spPr bwMode="auto">
            <a:xfrm>
              <a:off x="2727" y="3888"/>
              <a:ext cx="240" cy="144"/>
            </a:xfrm>
            <a:custGeom>
              <a:avLst/>
              <a:gdLst>
                <a:gd name="T0" fmla="*/ 37 w 384"/>
                <a:gd name="T1" fmla="*/ 2 h 384"/>
                <a:gd name="T2" fmla="*/ 23 w 384"/>
                <a:gd name="T3" fmla="*/ 0 h 384"/>
                <a:gd name="T4" fmla="*/ 14 w 384"/>
                <a:gd name="T5" fmla="*/ 3 h 384"/>
                <a:gd name="T6" fmla="*/ 0 w 384"/>
                <a:gd name="T7" fmla="*/ 1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384"/>
                <a:gd name="T14" fmla="*/ 384 w 38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384">
                  <a:moveTo>
                    <a:pt x="384" y="216"/>
                  </a:moveTo>
                  <a:cubicBezTo>
                    <a:pt x="332" y="108"/>
                    <a:pt x="280" y="0"/>
                    <a:pt x="240" y="24"/>
                  </a:cubicBezTo>
                  <a:cubicBezTo>
                    <a:pt x="200" y="48"/>
                    <a:pt x="184" y="336"/>
                    <a:pt x="144" y="360"/>
                  </a:cubicBezTo>
                  <a:cubicBezTo>
                    <a:pt x="104" y="384"/>
                    <a:pt x="52" y="276"/>
                    <a:pt x="0" y="1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b="1" i="1">
                <a:latin typeface="Calibri Regular"/>
                <a:ea typeface="ＭＳ Ｐゴシック" pitchFamily="-107" charset="-128"/>
                <a:cs typeface="ＭＳ Ｐゴシック" pitchFamily="-107" charset="-128"/>
              </a:endParaRPr>
            </a:p>
          </p:txBody>
        </p:sp>
      </p:grpSp>
      <p:grpSp>
        <p:nvGrpSpPr>
          <p:cNvPr id="12" name="Group 108"/>
          <p:cNvGrpSpPr>
            <a:grpSpLocks/>
          </p:cNvGrpSpPr>
          <p:nvPr/>
        </p:nvGrpSpPr>
        <p:grpSpPr bwMode="auto">
          <a:xfrm>
            <a:off x="5257800" y="2057400"/>
            <a:ext cx="3657600" cy="609600"/>
            <a:chOff x="3312" y="1296"/>
            <a:chExt cx="2304" cy="384"/>
          </a:xfrm>
        </p:grpSpPr>
        <p:sp>
          <p:nvSpPr>
            <p:cNvPr id="31837" name="Oval 48"/>
            <p:cNvSpPr>
              <a:spLocks noChangeArrowheads="1"/>
            </p:cNvSpPr>
            <p:nvPr/>
          </p:nvSpPr>
          <p:spPr bwMode="auto">
            <a:xfrm>
              <a:off x="3312" y="1296"/>
              <a:ext cx="384" cy="384"/>
            </a:xfrm>
            <a:prstGeom prst="ellipse">
              <a:avLst/>
            </a:prstGeom>
            <a:solidFill>
              <a:srgbClr val="FFB1B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 i="1">
                  <a:solidFill>
                    <a:srgbClr val="000000"/>
                  </a:solidFill>
                  <a:latin typeface="Calibri Regular"/>
                </a:rPr>
                <a:t>R</a:t>
              </a:r>
              <a:endParaRPr lang="en-US" b="1" i="1">
                <a:latin typeface="Calibri Regular"/>
              </a:endParaRPr>
            </a:p>
          </p:txBody>
        </p:sp>
        <p:sp>
          <p:nvSpPr>
            <p:cNvPr id="31838" name="Oval 49"/>
            <p:cNvSpPr>
              <a:spLocks noChangeArrowheads="1"/>
            </p:cNvSpPr>
            <p:nvPr/>
          </p:nvSpPr>
          <p:spPr bwMode="auto">
            <a:xfrm>
              <a:off x="3792" y="1296"/>
              <a:ext cx="384" cy="384"/>
            </a:xfrm>
            <a:prstGeom prst="ellipse">
              <a:avLst/>
            </a:prstGeom>
            <a:solidFill>
              <a:srgbClr val="FFB1B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 i="1">
                  <a:solidFill>
                    <a:srgbClr val="000000"/>
                  </a:solidFill>
                  <a:latin typeface="Calibri Regular"/>
                </a:rPr>
                <a:t>R</a:t>
              </a:r>
            </a:p>
          </p:txBody>
        </p:sp>
        <p:sp>
          <p:nvSpPr>
            <p:cNvPr id="31839" name="Oval 50"/>
            <p:cNvSpPr>
              <a:spLocks noChangeArrowheads="1"/>
            </p:cNvSpPr>
            <p:nvPr/>
          </p:nvSpPr>
          <p:spPr bwMode="auto">
            <a:xfrm>
              <a:off x="4752" y="1296"/>
              <a:ext cx="384" cy="384"/>
            </a:xfrm>
            <a:prstGeom prst="ellipse">
              <a:avLst/>
            </a:prstGeom>
            <a:solidFill>
              <a:srgbClr val="FFB1B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 i="1">
                  <a:solidFill>
                    <a:srgbClr val="000000"/>
                  </a:solidFill>
                  <a:latin typeface="Calibri Regular"/>
                </a:rPr>
                <a:t>R</a:t>
              </a:r>
            </a:p>
          </p:txBody>
        </p:sp>
        <p:sp>
          <p:nvSpPr>
            <p:cNvPr id="31840" name="Oval 51"/>
            <p:cNvSpPr>
              <a:spLocks noChangeArrowheads="1"/>
            </p:cNvSpPr>
            <p:nvPr/>
          </p:nvSpPr>
          <p:spPr bwMode="auto">
            <a:xfrm>
              <a:off x="4272" y="1296"/>
              <a:ext cx="384" cy="384"/>
            </a:xfrm>
            <a:prstGeom prst="ellipse">
              <a:avLst/>
            </a:prstGeom>
            <a:solidFill>
              <a:srgbClr val="FFB1B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 i="1">
                  <a:solidFill>
                    <a:srgbClr val="000000"/>
                  </a:solidFill>
                  <a:latin typeface="Calibri Regular"/>
                </a:rPr>
                <a:t>R</a:t>
              </a:r>
            </a:p>
          </p:txBody>
        </p:sp>
        <p:sp>
          <p:nvSpPr>
            <p:cNvPr id="31841" name="Oval 52"/>
            <p:cNvSpPr>
              <a:spLocks noChangeArrowheads="1"/>
            </p:cNvSpPr>
            <p:nvPr/>
          </p:nvSpPr>
          <p:spPr bwMode="auto">
            <a:xfrm>
              <a:off x="5232" y="1296"/>
              <a:ext cx="384" cy="3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 i="1">
                  <a:solidFill>
                    <a:srgbClr val="000000"/>
                  </a:solidFill>
                  <a:latin typeface="Calibri Regular"/>
                </a:rPr>
                <a:t>r</a:t>
              </a:r>
            </a:p>
          </p:txBody>
        </p:sp>
      </p:grpSp>
      <p:sp>
        <p:nvSpPr>
          <p:cNvPr id="519245" name="Text Box 77"/>
          <p:cNvSpPr txBox="1">
            <a:spLocks noChangeArrowheads="1"/>
          </p:cNvSpPr>
          <p:nvPr/>
        </p:nvSpPr>
        <p:spPr bwMode="auto">
          <a:xfrm>
            <a:off x="696119" y="2971800"/>
            <a:ext cx="335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Calibri Regular"/>
              </a:rPr>
              <a:t>• How could an </a:t>
            </a:r>
            <a:r>
              <a:rPr lang="en-US" b="1" i="1">
                <a:latin typeface="Calibri Regular"/>
              </a:rPr>
              <a:t>Rr </a:t>
            </a:r>
            <a:r>
              <a:rPr lang="en-US">
                <a:latin typeface="Calibri Regular"/>
              </a:rPr>
              <a:t>offspring occur?</a:t>
            </a:r>
          </a:p>
        </p:txBody>
      </p:sp>
      <p:grpSp>
        <p:nvGrpSpPr>
          <p:cNvPr id="13" name="Group 107"/>
          <p:cNvGrpSpPr>
            <a:grpSpLocks/>
          </p:cNvGrpSpPr>
          <p:nvPr/>
        </p:nvGrpSpPr>
        <p:grpSpPr bwMode="auto">
          <a:xfrm>
            <a:off x="5334000" y="3086100"/>
            <a:ext cx="2743200" cy="2667000"/>
            <a:chOff x="3360" y="1944"/>
            <a:chExt cx="1728" cy="1680"/>
          </a:xfrm>
        </p:grpSpPr>
        <p:grpSp>
          <p:nvGrpSpPr>
            <p:cNvPr id="31788" name="Group 56"/>
            <p:cNvGrpSpPr>
              <a:grpSpLocks/>
            </p:cNvGrpSpPr>
            <p:nvPr/>
          </p:nvGrpSpPr>
          <p:grpSpPr bwMode="auto">
            <a:xfrm>
              <a:off x="3360" y="1944"/>
              <a:ext cx="240" cy="216"/>
              <a:chOff x="3264" y="3504"/>
              <a:chExt cx="240" cy="216"/>
            </a:xfrm>
          </p:grpSpPr>
          <p:sp>
            <p:nvSpPr>
              <p:cNvPr id="31835" name="Freeform 57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519226" name="AutoShape 58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1789" name="Group 59"/>
            <p:cNvGrpSpPr>
              <a:grpSpLocks/>
            </p:cNvGrpSpPr>
            <p:nvPr/>
          </p:nvGrpSpPr>
          <p:grpSpPr bwMode="auto">
            <a:xfrm>
              <a:off x="3840" y="1944"/>
              <a:ext cx="240" cy="216"/>
              <a:chOff x="3264" y="3504"/>
              <a:chExt cx="240" cy="216"/>
            </a:xfrm>
          </p:grpSpPr>
          <p:sp>
            <p:nvSpPr>
              <p:cNvPr id="31833" name="Freeform 60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519229" name="AutoShape 61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1790" name="Group 62"/>
            <p:cNvGrpSpPr>
              <a:grpSpLocks/>
            </p:cNvGrpSpPr>
            <p:nvPr/>
          </p:nvGrpSpPr>
          <p:grpSpPr bwMode="auto">
            <a:xfrm>
              <a:off x="3360" y="2448"/>
              <a:ext cx="240" cy="216"/>
              <a:chOff x="3264" y="3504"/>
              <a:chExt cx="240" cy="216"/>
            </a:xfrm>
          </p:grpSpPr>
          <p:sp>
            <p:nvSpPr>
              <p:cNvPr id="31831" name="Freeform 63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519232" name="AutoShape 64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1791" name="Group 65"/>
            <p:cNvGrpSpPr>
              <a:grpSpLocks/>
            </p:cNvGrpSpPr>
            <p:nvPr/>
          </p:nvGrpSpPr>
          <p:grpSpPr bwMode="auto">
            <a:xfrm>
              <a:off x="4848" y="2928"/>
              <a:ext cx="240" cy="216"/>
              <a:chOff x="3264" y="3504"/>
              <a:chExt cx="240" cy="216"/>
            </a:xfrm>
          </p:grpSpPr>
          <p:sp>
            <p:nvSpPr>
              <p:cNvPr id="31829" name="Freeform 66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519235" name="AutoShape 67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1792" name="Group 68"/>
            <p:cNvGrpSpPr>
              <a:grpSpLocks/>
            </p:cNvGrpSpPr>
            <p:nvPr/>
          </p:nvGrpSpPr>
          <p:grpSpPr bwMode="auto">
            <a:xfrm>
              <a:off x="3360" y="2928"/>
              <a:ext cx="240" cy="216"/>
              <a:chOff x="3264" y="3504"/>
              <a:chExt cx="240" cy="216"/>
            </a:xfrm>
          </p:grpSpPr>
          <p:sp>
            <p:nvSpPr>
              <p:cNvPr id="31827" name="Freeform 69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519238" name="AutoShape 70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1793" name="Group 71"/>
            <p:cNvGrpSpPr>
              <a:grpSpLocks/>
            </p:cNvGrpSpPr>
            <p:nvPr/>
          </p:nvGrpSpPr>
          <p:grpSpPr bwMode="auto">
            <a:xfrm>
              <a:off x="3840" y="2928"/>
              <a:ext cx="240" cy="216"/>
              <a:chOff x="3264" y="3504"/>
              <a:chExt cx="240" cy="216"/>
            </a:xfrm>
          </p:grpSpPr>
          <p:sp>
            <p:nvSpPr>
              <p:cNvPr id="31825" name="Freeform 72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519241" name="AutoShape 73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1794" name="Group 74"/>
            <p:cNvGrpSpPr>
              <a:grpSpLocks/>
            </p:cNvGrpSpPr>
            <p:nvPr/>
          </p:nvGrpSpPr>
          <p:grpSpPr bwMode="auto">
            <a:xfrm>
              <a:off x="3360" y="3408"/>
              <a:ext cx="240" cy="216"/>
              <a:chOff x="3264" y="3504"/>
              <a:chExt cx="240" cy="216"/>
            </a:xfrm>
          </p:grpSpPr>
          <p:sp>
            <p:nvSpPr>
              <p:cNvPr id="31823" name="Freeform 75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519244" name="AutoShape 76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1795" name="Group 78"/>
            <p:cNvGrpSpPr>
              <a:grpSpLocks/>
            </p:cNvGrpSpPr>
            <p:nvPr/>
          </p:nvGrpSpPr>
          <p:grpSpPr bwMode="auto">
            <a:xfrm>
              <a:off x="3840" y="2448"/>
              <a:ext cx="240" cy="216"/>
              <a:chOff x="3264" y="3504"/>
              <a:chExt cx="240" cy="216"/>
            </a:xfrm>
          </p:grpSpPr>
          <p:sp>
            <p:nvSpPr>
              <p:cNvPr id="31821" name="Freeform 79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519248" name="AutoShape 80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1796" name="Group 81"/>
            <p:cNvGrpSpPr>
              <a:grpSpLocks/>
            </p:cNvGrpSpPr>
            <p:nvPr/>
          </p:nvGrpSpPr>
          <p:grpSpPr bwMode="auto">
            <a:xfrm>
              <a:off x="3840" y="3408"/>
              <a:ext cx="240" cy="216"/>
              <a:chOff x="3264" y="3504"/>
              <a:chExt cx="240" cy="216"/>
            </a:xfrm>
          </p:grpSpPr>
          <p:sp>
            <p:nvSpPr>
              <p:cNvPr id="31819" name="Freeform 82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519251" name="AutoShape 83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1797" name="Group 84"/>
            <p:cNvGrpSpPr>
              <a:grpSpLocks/>
            </p:cNvGrpSpPr>
            <p:nvPr/>
          </p:nvGrpSpPr>
          <p:grpSpPr bwMode="auto">
            <a:xfrm>
              <a:off x="4368" y="1944"/>
              <a:ext cx="240" cy="216"/>
              <a:chOff x="3264" y="3504"/>
              <a:chExt cx="240" cy="216"/>
            </a:xfrm>
          </p:grpSpPr>
          <p:sp>
            <p:nvSpPr>
              <p:cNvPr id="31817" name="Freeform 85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519254" name="AutoShape 86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1798" name="Group 87"/>
            <p:cNvGrpSpPr>
              <a:grpSpLocks/>
            </p:cNvGrpSpPr>
            <p:nvPr/>
          </p:nvGrpSpPr>
          <p:grpSpPr bwMode="auto">
            <a:xfrm>
              <a:off x="4848" y="1944"/>
              <a:ext cx="240" cy="216"/>
              <a:chOff x="3264" y="3504"/>
              <a:chExt cx="240" cy="216"/>
            </a:xfrm>
          </p:grpSpPr>
          <p:sp>
            <p:nvSpPr>
              <p:cNvPr id="31815" name="Freeform 88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519257" name="AutoShape 89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1799" name="Group 90"/>
            <p:cNvGrpSpPr>
              <a:grpSpLocks/>
            </p:cNvGrpSpPr>
            <p:nvPr/>
          </p:nvGrpSpPr>
          <p:grpSpPr bwMode="auto">
            <a:xfrm>
              <a:off x="4368" y="2448"/>
              <a:ext cx="240" cy="216"/>
              <a:chOff x="3264" y="3504"/>
              <a:chExt cx="240" cy="216"/>
            </a:xfrm>
          </p:grpSpPr>
          <p:sp>
            <p:nvSpPr>
              <p:cNvPr id="31813" name="Freeform 91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519260" name="AutoShape 92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1800" name="Group 93"/>
            <p:cNvGrpSpPr>
              <a:grpSpLocks/>
            </p:cNvGrpSpPr>
            <p:nvPr/>
          </p:nvGrpSpPr>
          <p:grpSpPr bwMode="auto">
            <a:xfrm>
              <a:off x="4848" y="2448"/>
              <a:ext cx="240" cy="216"/>
              <a:chOff x="3264" y="3504"/>
              <a:chExt cx="240" cy="216"/>
            </a:xfrm>
          </p:grpSpPr>
          <p:sp>
            <p:nvSpPr>
              <p:cNvPr id="31811" name="Freeform 94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519263" name="AutoShape 95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1801" name="Group 96"/>
            <p:cNvGrpSpPr>
              <a:grpSpLocks/>
            </p:cNvGrpSpPr>
            <p:nvPr/>
          </p:nvGrpSpPr>
          <p:grpSpPr bwMode="auto">
            <a:xfrm>
              <a:off x="4368" y="3408"/>
              <a:ext cx="240" cy="216"/>
              <a:chOff x="3264" y="3504"/>
              <a:chExt cx="240" cy="216"/>
            </a:xfrm>
          </p:grpSpPr>
          <p:sp>
            <p:nvSpPr>
              <p:cNvPr id="31809" name="Freeform 97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519266" name="AutoShape 98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1802" name="Group 99"/>
            <p:cNvGrpSpPr>
              <a:grpSpLocks/>
            </p:cNvGrpSpPr>
            <p:nvPr/>
          </p:nvGrpSpPr>
          <p:grpSpPr bwMode="auto">
            <a:xfrm>
              <a:off x="4848" y="3408"/>
              <a:ext cx="240" cy="216"/>
              <a:chOff x="3264" y="3504"/>
              <a:chExt cx="240" cy="216"/>
            </a:xfrm>
          </p:grpSpPr>
          <p:sp>
            <p:nvSpPr>
              <p:cNvPr id="31807" name="Freeform 100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519269" name="AutoShape 101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1803" name="Group 102"/>
            <p:cNvGrpSpPr>
              <a:grpSpLocks/>
            </p:cNvGrpSpPr>
            <p:nvPr/>
          </p:nvGrpSpPr>
          <p:grpSpPr bwMode="auto">
            <a:xfrm>
              <a:off x="4368" y="2928"/>
              <a:ext cx="240" cy="216"/>
              <a:chOff x="3264" y="3504"/>
              <a:chExt cx="240" cy="216"/>
            </a:xfrm>
          </p:grpSpPr>
          <p:sp>
            <p:nvSpPr>
              <p:cNvPr id="31805" name="Freeform 103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519272" name="AutoShape 104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sp>
          <p:nvSpPr>
            <p:cNvPr id="31804" name="Text Box 106"/>
            <p:cNvSpPr txBox="1">
              <a:spLocks noChangeArrowheads="1"/>
            </p:cNvSpPr>
            <p:nvPr/>
          </p:nvSpPr>
          <p:spPr bwMode="auto">
            <a:xfrm>
              <a:off x="3936" y="2448"/>
              <a:ext cx="551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6000" b="1">
                  <a:solidFill>
                    <a:srgbClr val="0000FF"/>
                  </a:solidFill>
                  <a:latin typeface="Calibri Regular"/>
                </a:rPr>
                <a:t>p</a:t>
              </a:r>
              <a:r>
                <a:rPr lang="en-US" sz="6000" b="1" baseline="30000">
                  <a:solidFill>
                    <a:srgbClr val="0000FF"/>
                  </a:solidFill>
                  <a:latin typeface="Calibri Regular"/>
                </a:rPr>
                <a:t>2</a:t>
              </a:r>
              <a:endParaRPr lang="en-US" sz="6000" b="1">
                <a:solidFill>
                  <a:srgbClr val="0000FF"/>
                </a:solidFill>
                <a:latin typeface="Calibri Regular"/>
              </a:endParaRPr>
            </a:p>
          </p:txBody>
        </p:sp>
      </p:grpSp>
      <p:grpSp>
        <p:nvGrpSpPr>
          <p:cNvPr id="30" name="Group 118"/>
          <p:cNvGrpSpPr>
            <a:grpSpLocks/>
          </p:cNvGrpSpPr>
          <p:nvPr/>
        </p:nvGrpSpPr>
        <p:grpSpPr bwMode="auto">
          <a:xfrm>
            <a:off x="8247063" y="5842000"/>
            <a:ext cx="1030287" cy="1016000"/>
            <a:chOff x="8246942" y="5842003"/>
            <a:chExt cx="1029921" cy="1015663"/>
          </a:xfrm>
        </p:grpSpPr>
        <p:grpSp>
          <p:nvGrpSpPr>
            <p:cNvPr id="31784" name="Group 88"/>
            <p:cNvGrpSpPr>
              <a:grpSpLocks/>
            </p:cNvGrpSpPr>
            <p:nvPr/>
          </p:nvGrpSpPr>
          <p:grpSpPr bwMode="auto">
            <a:xfrm>
              <a:off x="8278446" y="5984631"/>
              <a:ext cx="381000" cy="342900"/>
              <a:chOff x="8278446" y="5984631"/>
              <a:chExt cx="381000" cy="342900"/>
            </a:xfrm>
          </p:grpSpPr>
          <p:sp>
            <p:nvSpPr>
              <p:cNvPr id="31786" name="Freeform 100"/>
              <p:cNvSpPr>
                <a:spLocks/>
              </p:cNvSpPr>
              <p:nvPr/>
            </p:nvSpPr>
            <p:spPr bwMode="auto">
              <a:xfrm>
                <a:off x="8278446" y="5984631"/>
                <a:ext cx="381000" cy="342900"/>
              </a:xfrm>
              <a:custGeom>
                <a:avLst/>
                <a:gdLst>
                  <a:gd name="T0" fmla="*/ 2147483647 w 452"/>
                  <a:gd name="T1" fmla="*/ 2147483647 h 406"/>
                  <a:gd name="T2" fmla="*/ 2147483647 w 452"/>
                  <a:gd name="T3" fmla="*/ 2147483647 h 406"/>
                  <a:gd name="T4" fmla="*/ 2147483647 w 452"/>
                  <a:gd name="T5" fmla="*/ 2147483647 h 406"/>
                  <a:gd name="T6" fmla="*/ 2147483647 w 452"/>
                  <a:gd name="T7" fmla="*/ 2147483647 h 406"/>
                  <a:gd name="T8" fmla="*/ 2147483647 w 452"/>
                  <a:gd name="T9" fmla="*/ 2147483647 h 406"/>
                  <a:gd name="T10" fmla="*/ 2147483647 w 452"/>
                  <a:gd name="T11" fmla="*/ 2147483647 h 406"/>
                  <a:gd name="T12" fmla="*/ 2147483647 w 452"/>
                  <a:gd name="T13" fmla="*/ 2147483647 h 406"/>
                  <a:gd name="T14" fmla="*/ 2147483647 w 452"/>
                  <a:gd name="T15" fmla="*/ 2147483647 h 406"/>
                  <a:gd name="T16" fmla="*/ 2147483647 w 452"/>
                  <a:gd name="T17" fmla="*/ 2147483647 h 406"/>
                  <a:gd name="T18" fmla="*/ 2147483647 w 452"/>
                  <a:gd name="T19" fmla="*/ 2147483647 h 406"/>
                  <a:gd name="T20" fmla="*/ 2147483647 w 452"/>
                  <a:gd name="T21" fmla="*/ 2147483647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87" name="AutoShape 101"/>
              <p:cNvSpPr>
                <a:spLocks noChangeArrowheads="1"/>
              </p:cNvSpPr>
              <p:nvPr/>
            </p:nvSpPr>
            <p:spPr bwMode="auto">
              <a:xfrm>
                <a:off x="8410396" y="6094333"/>
                <a:ext cx="112673" cy="10632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sp>
          <p:nvSpPr>
            <p:cNvPr id="31785" name="Text Box 106"/>
            <p:cNvSpPr txBox="1">
              <a:spLocks noChangeArrowheads="1"/>
            </p:cNvSpPr>
            <p:nvPr/>
          </p:nvSpPr>
          <p:spPr bwMode="auto">
            <a:xfrm>
              <a:off x="8246942" y="5842003"/>
              <a:ext cx="1029921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6000" b="1">
                  <a:solidFill>
                    <a:srgbClr val="0000FF"/>
                  </a:solidFill>
                  <a:latin typeface="Calibri Regular"/>
                </a:rPr>
                <a:t>q</a:t>
              </a:r>
              <a:r>
                <a:rPr lang="en-US" sz="6000" b="1" baseline="30000">
                  <a:solidFill>
                    <a:srgbClr val="0000FF"/>
                  </a:solidFill>
                  <a:latin typeface="Calibri Regular"/>
                </a:rPr>
                <a:t>2</a:t>
              </a:r>
            </a:p>
          </p:txBody>
        </p:sp>
      </p:grpSp>
      <p:sp>
        <p:nvSpPr>
          <p:cNvPr id="89" name="Text Box 83"/>
          <p:cNvSpPr txBox="1">
            <a:spLocks noChangeArrowheads="1"/>
          </p:cNvSpPr>
          <p:nvPr/>
        </p:nvSpPr>
        <p:spPr bwMode="auto">
          <a:xfrm>
            <a:off x="772319" y="42672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Calibri Regular"/>
              </a:rPr>
              <a:t>freq(Rr) = </a:t>
            </a:r>
          </a:p>
        </p:txBody>
      </p:sp>
      <p:sp>
        <p:nvSpPr>
          <p:cNvPr id="90" name="Text Box 85"/>
          <p:cNvSpPr txBox="1">
            <a:spLocks noChangeArrowheads="1"/>
          </p:cNvSpPr>
          <p:nvPr/>
        </p:nvSpPr>
        <p:spPr bwMode="auto">
          <a:xfrm>
            <a:off x="772319" y="4648200"/>
            <a:ext cx="3581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Calibri Regular"/>
              </a:rPr>
              <a:t>(0.2 </a:t>
            </a:r>
            <a:r>
              <a:rPr lang="en-US">
                <a:latin typeface="Calibri Regular"/>
                <a:sym typeface="Symbol" charset="0"/>
              </a:rPr>
              <a:t> 0.8) + (0.8  0.2) </a:t>
            </a:r>
          </a:p>
          <a:p>
            <a:r>
              <a:rPr lang="en-US">
                <a:latin typeface="Calibri Regular"/>
                <a:sym typeface="Symbol" charset="0"/>
              </a:rPr>
              <a:t>= pq + pq = </a:t>
            </a:r>
            <a:r>
              <a:rPr lang="en-US" b="1">
                <a:latin typeface="Calibri Regular"/>
                <a:sym typeface="Symbol" charset="0"/>
              </a:rPr>
              <a:t>2pq</a:t>
            </a:r>
            <a:endParaRPr lang="en-US" b="1" baseline="30000">
              <a:latin typeface="Calibri Regular"/>
              <a:sym typeface="Symbol" charset="0"/>
            </a:endParaRPr>
          </a:p>
        </p:txBody>
      </p:sp>
      <p:grpSp>
        <p:nvGrpSpPr>
          <p:cNvPr id="33867" name="Group 114"/>
          <p:cNvGrpSpPr>
            <a:grpSpLocks/>
          </p:cNvGrpSpPr>
          <p:nvPr/>
        </p:nvGrpSpPr>
        <p:grpSpPr bwMode="auto">
          <a:xfrm>
            <a:off x="5334000" y="5616575"/>
            <a:ext cx="2819400" cy="1016000"/>
            <a:chOff x="3360" y="3538"/>
            <a:chExt cx="1776" cy="640"/>
          </a:xfrm>
        </p:grpSpPr>
        <p:grpSp>
          <p:nvGrpSpPr>
            <p:cNvPr id="31771" name="Group 87"/>
            <p:cNvGrpSpPr>
              <a:grpSpLocks/>
            </p:cNvGrpSpPr>
            <p:nvPr/>
          </p:nvGrpSpPr>
          <p:grpSpPr bwMode="auto">
            <a:xfrm>
              <a:off x="3360" y="3888"/>
              <a:ext cx="240" cy="216"/>
              <a:chOff x="4224" y="3456"/>
              <a:chExt cx="240" cy="216"/>
            </a:xfrm>
          </p:grpSpPr>
          <p:sp>
            <p:nvSpPr>
              <p:cNvPr id="31782" name="Freeform 88"/>
              <p:cNvSpPr>
                <a:spLocks/>
              </p:cNvSpPr>
              <p:nvPr/>
            </p:nvSpPr>
            <p:spPr bwMode="auto">
              <a:xfrm>
                <a:off x="4224" y="3456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A9E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104" name="AutoShape 89"/>
              <p:cNvSpPr>
                <a:spLocks noChangeArrowheads="1"/>
              </p:cNvSpPr>
              <p:nvPr/>
            </p:nvSpPr>
            <p:spPr bwMode="auto">
              <a:xfrm>
                <a:off x="4307" y="3525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1772" name="Group 90"/>
            <p:cNvGrpSpPr>
              <a:grpSpLocks/>
            </p:cNvGrpSpPr>
            <p:nvPr/>
          </p:nvGrpSpPr>
          <p:grpSpPr bwMode="auto">
            <a:xfrm>
              <a:off x="3792" y="3888"/>
              <a:ext cx="240" cy="216"/>
              <a:chOff x="4224" y="3456"/>
              <a:chExt cx="240" cy="216"/>
            </a:xfrm>
          </p:grpSpPr>
          <p:sp>
            <p:nvSpPr>
              <p:cNvPr id="31780" name="Freeform 91"/>
              <p:cNvSpPr>
                <a:spLocks/>
              </p:cNvSpPr>
              <p:nvPr/>
            </p:nvSpPr>
            <p:spPr bwMode="auto">
              <a:xfrm>
                <a:off x="4224" y="3456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A9E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102" name="AutoShape 92"/>
              <p:cNvSpPr>
                <a:spLocks noChangeArrowheads="1"/>
              </p:cNvSpPr>
              <p:nvPr/>
            </p:nvSpPr>
            <p:spPr bwMode="auto">
              <a:xfrm>
                <a:off x="4307" y="3525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1773" name="Group 93"/>
            <p:cNvGrpSpPr>
              <a:grpSpLocks/>
            </p:cNvGrpSpPr>
            <p:nvPr/>
          </p:nvGrpSpPr>
          <p:grpSpPr bwMode="auto">
            <a:xfrm>
              <a:off x="4560" y="3888"/>
              <a:ext cx="240" cy="216"/>
              <a:chOff x="4224" y="3456"/>
              <a:chExt cx="240" cy="216"/>
            </a:xfrm>
          </p:grpSpPr>
          <p:sp>
            <p:nvSpPr>
              <p:cNvPr id="31778" name="Freeform 94"/>
              <p:cNvSpPr>
                <a:spLocks/>
              </p:cNvSpPr>
              <p:nvPr/>
            </p:nvSpPr>
            <p:spPr bwMode="auto">
              <a:xfrm>
                <a:off x="4224" y="3456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A9E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100" name="AutoShape 95"/>
              <p:cNvSpPr>
                <a:spLocks noChangeArrowheads="1"/>
              </p:cNvSpPr>
              <p:nvPr/>
            </p:nvSpPr>
            <p:spPr bwMode="auto">
              <a:xfrm>
                <a:off x="4307" y="3525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1774" name="Group 96"/>
            <p:cNvGrpSpPr>
              <a:grpSpLocks/>
            </p:cNvGrpSpPr>
            <p:nvPr/>
          </p:nvGrpSpPr>
          <p:grpSpPr bwMode="auto">
            <a:xfrm>
              <a:off x="4896" y="3888"/>
              <a:ext cx="240" cy="216"/>
              <a:chOff x="4224" y="3456"/>
              <a:chExt cx="240" cy="216"/>
            </a:xfrm>
          </p:grpSpPr>
          <p:sp>
            <p:nvSpPr>
              <p:cNvPr id="31776" name="Freeform 97"/>
              <p:cNvSpPr>
                <a:spLocks/>
              </p:cNvSpPr>
              <p:nvPr/>
            </p:nvSpPr>
            <p:spPr bwMode="auto">
              <a:xfrm>
                <a:off x="4224" y="3456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A9E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98" name="AutoShape 98"/>
              <p:cNvSpPr>
                <a:spLocks noChangeArrowheads="1"/>
              </p:cNvSpPr>
              <p:nvPr/>
            </p:nvSpPr>
            <p:spPr bwMode="auto">
              <a:xfrm>
                <a:off x="4307" y="3525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sp>
          <p:nvSpPr>
            <p:cNvPr id="31775" name="Rectangle 112"/>
            <p:cNvSpPr>
              <a:spLocks noChangeArrowheads="1"/>
            </p:cNvSpPr>
            <p:nvPr/>
          </p:nvSpPr>
          <p:spPr bwMode="auto">
            <a:xfrm>
              <a:off x="3941" y="3538"/>
              <a:ext cx="637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6000" b="1">
                  <a:solidFill>
                    <a:srgbClr val="0000FF"/>
                  </a:solidFill>
                  <a:latin typeface="Calibri Regular"/>
                </a:rPr>
                <a:t>pq</a:t>
              </a:r>
              <a:endParaRPr lang="en-US" sz="6000" b="1" baseline="30000">
                <a:solidFill>
                  <a:srgbClr val="0000FF"/>
                </a:solidFill>
                <a:latin typeface="Calibri Regular"/>
              </a:endParaRPr>
            </a:p>
          </p:txBody>
        </p:sp>
      </p:grpSp>
      <p:grpSp>
        <p:nvGrpSpPr>
          <p:cNvPr id="33877" name="Group 115"/>
          <p:cNvGrpSpPr>
            <a:grpSpLocks/>
          </p:cNvGrpSpPr>
          <p:nvPr/>
        </p:nvGrpSpPr>
        <p:grpSpPr bwMode="auto">
          <a:xfrm>
            <a:off x="8001004" y="3046413"/>
            <a:ext cx="1011238" cy="2819400"/>
            <a:chOff x="5067" y="1919"/>
            <a:chExt cx="637" cy="1776"/>
          </a:xfrm>
        </p:grpSpPr>
        <p:grpSp>
          <p:nvGrpSpPr>
            <p:cNvPr id="31758" name="Group 99"/>
            <p:cNvGrpSpPr>
              <a:grpSpLocks/>
            </p:cNvGrpSpPr>
            <p:nvPr/>
          </p:nvGrpSpPr>
          <p:grpSpPr bwMode="auto">
            <a:xfrm rot="5400000">
              <a:off x="5315" y="1931"/>
              <a:ext cx="240" cy="216"/>
              <a:chOff x="4224" y="3456"/>
              <a:chExt cx="240" cy="216"/>
            </a:xfrm>
          </p:grpSpPr>
          <p:sp>
            <p:nvSpPr>
              <p:cNvPr id="31769" name="Freeform 100"/>
              <p:cNvSpPr>
                <a:spLocks/>
              </p:cNvSpPr>
              <p:nvPr/>
            </p:nvSpPr>
            <p:spPr bwMode="auto">
              <a:xfrm>
                <a:off x="4224" y="3456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A9E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118" name="AutoShape 101"/>
              <p:cNvSpPr>
                <a:spLocks noChangeArrowheads="1"/>
              </p:cNvSpPr>
              <p:nvPr/>
            </p:nvSpPr>
            <p:spPr bwMode="auto">
              <a:xfrm>
                <a:off x="4295" y="3529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1759" name="Group 102"/>
            <p:cNvGrpSpPr>
              <a:grpSpLocks/>
            </p:cNvGrpSpPr>
            <p:nvPr/>
          </p:nvGrpSpPr>
          <p:grpSpPr bwMode="auto">
            <a:xfrm rot="5400000">
              <a:off x="5315" y="2364"/>
              <a:ext cx="240" cy="216"/>
              <a:chOff x="4224" y="3456"/>
              <a:chExt cx="240" cy="216"/>
            </a:xfrm>
          </p:grpSpPr>
          <p:sp>
            <p:nvSpPr>
              <p:cNvPr id="31767" name="Freeform 103"/>
              <p:cNvSpPr>
                <a:spLocks/>
              </p:cNvSpPr>
              <p:nvPr/>
            </p:nvSpPr>
            <p:spPr bwMode="auto">
              <a:xfrm>
                <a:off x="4224" y="3456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A9E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116" name="AutoShape 104"/>
              <p:cNvSpPr>
                <a:spLocks noChangeArrowheads="1"/>
              </p:cNvSpPr>
              <p:nvPr/>
            </p:nvSpPr>
            <p:spPr bwMode="auto">
              <a:xfrm>
                <a:off x="4295" y="3529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1760" name="Group 105"/>
            <p:cNvGrpSpPr>
              <a:grpSpLocks/>
            </p:cNvGrpSpPr>
            <p:nvPr/>
          </p:nvGrpSpPr>
          <p:grpSpPr bwMode="auto">
            <a:xfrm rot="5400000">
              <a:off x="5315" y="3036"/>
              <a:ext cx="240" cy="216"/>
              <a:chOff x="4224" y="3456"/>
              <a:chExt cx="240" cy="216"/>
            </a:xfrm>
          </p:grpSpPr>
          <p:sp>
            <p:nvSpPr>
              <p:cNvPr id="31765" name="Freeform 106"/>
              <p:cNvSpPr>
                <a:spLocks/>
              </p:cNvSpPr>
              <p:nvPr/>
            </p:nvSpPr>
            <p:spPr bwMode="auto">
              <a:xfrm>
                <a:off x="4224" y="3456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A9E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114" name="AutoShape 107"/>
              <p:cNvSpPr>
                <a:spLocks noChangeArrowheads="1"/>
              </p:cNvSpPr>
              <p:nvPr/>
            </p:nvSpPr>
            <p:spPr bwMode="auto">
              <a:xfrm>
                <a:off x="4289" y="3524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1761" name="Group 108"/>
            <p:cNvGrpSpPr>
              <a:grpSpLocks/>
            </p:cNvGrpSpPr>
            <p:nvPr/>
          </p:nvGrpSpPr>
          <p:grpSpPr bwMode="auto">
            <a:xfrm rot="5400000">
              <a:off x="5315" y="3467"/>
              <a:ext cx="240" cy="216"/>
              <a:chOff x="4224" y="3456"/>
              <a:chExt cx="240" cy="216"/>
            </a:xfrm>
          </p:grpSpPr>
          <p:sp>
            <p:nvSpPr>
              <p:cNvPr id="31763" name="Freeform 109"/>
              <p:cNvSpPr>
                <a:spLocks/>
              </p:cNvSpPr>
              <p:nvPr/>
            </p:nvSpPr>
            <p:spPr bwMode="auto">
              <a:xfrm>
                <a:off x="4224" y="3456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A9E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latin typeface="Calibri Regular"/>
                </a:endParaRPr>
              </a:p>
            </p:txBody>
          </p:sp>
          <p:sp>
            <p:nvSpPr>
              <p:cNvPr id="112" name="AutoShape 110"/>
              <p:cNvSpPr>
                <a:spLocks noChangeArrowheads="1"/>
              </p:cNvSpPr>
              <p:nvPr/>
            </p:nvSpPr>
            <p:spPr bwMode="auto">
              <a:xfrm>
                <a:off x="4289" y="3524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sp>
          <p:nvSpPr>
            <p:cNvPr id="31762" name="Rectangle 113"/>
            <p:cNvSpPr>
              <a:spLocks noChangeArrowheads="1"/>
            </p:cNvSpPr>
            <p:nvPr/>
          </p:nvSpPr>
          <p:spPr bwMode="auto">
            <a:xfrm>
              <a:off x="5067" y="2417"/>
              <a:ext cx="637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6000" b="1">
                  <a:solidFill>
                    <a:srgbClr val="0000FF"/>
                  </a:solidFill>
                  <a:latin typeface="Calibri Regular"/>
                </a:rPr>
                <a:t>pq</a:t>
              </a:r>
              <a:endParaRPr lang="en-US" sz="6000" b="1" baseline="30000">
                <a:solidFill>
                  <a:srgbClr val="0000FF"/>
                </a:solidFill>
                <a:latin typeface="Calibri Regular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76264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245" grpId="0" build="p"/>
      <p:bldP spid="89" grpId="0"/>
      <p:bldP spid="9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717550" y="304800"/>
            <a:ext cx="7696200" cy="1143000"/>
          </a:xfrm>
          <a:noFill/>
        </p:spPr>
        <p:txBody>
          <a:bodyPr/>
          <a:lstStyle/>
          <a:p>
            <a:pPr eaLnBrk="1" hangingPunct="1"/>
            <a:r>
              <a:rPr lang="en-US" b="1">
                <a:latin typeface="Calibri" charset="0"/>
                <a:ea typeface="ＭＳ Ｐゴシック" charset="0"/>
                <a:cs typeface="ＭＳ Ｐゴシック" charset="0"/>
              </a:rPr>
              <a:t>Hardy-Weinberg Equilibrium</a:t>
            </a:r>
          </a:p>
        </p:txBody>
      </p:sp>
      <p:sp>
        <p:nvSpPr>
          <p:cNvPr id="33794" name="Text Box 30"/>
          <p:cNvSpPr txBox="1">
            <a:spLocks noChangeArrowheads="1"/>
          </p:cNvSpPr>
          <p:nvPr/>
        </p:nvSpPr>
        <p:spPr bwMode="auto">
          <a:xfrm>
            <a:off x="800100" y="1371600"/>
            <a:ext cx="7543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latin typeface="Calibri Regular"/>
              </a:rPr>
              <a:t>Step 3:</a:t>
            </a:r>
          </a:p>
          <a:p>
            <a:pPr algn="ctr"/>
            <a:r>
              <a:rPr lang="en-US">
                <a:latin typeface="Calibri Regular"/>
              </a:rPr>
              <a:t>Determine </a:t>
            </a:r>
            <a:r>
              <a:rPr lang="en-US" u="sng">
                <a:latin typeface="Calibri Regular"/>
              </a:rPr>
              <a:t>allele freqs</a:t>
            </a:r>
            <a:r>
              <a:rPr lang="en-US">
                <a:latin typeface="Calibri Regular"/>
              </a:rPr>
              <a:t>. in Generation 2.</a:t>
            </a:r>
          </a:p>
        </p:txBody>
      </p:sp>
      <p:grpSp>
        <p:nvGrpSpPr>
          <p:cNvPr id="2" name="Group 132"/>
          <p:cNvGrpSpPr>
            <a:grpSpLocks/>
          </p:cNvGrpSpPr>
          <p:nvPr/>
        </p:nvGrpSpPr>
        <p:grpSpPr bwMode="auto">
          <a:xfrm>
            <a:off x="533400" y="2438400"/>
            <a:ext cx="8380413" cy="2424113"/>
            <a:chOff x="336" y="1536"/>
            <a:chExt cx="5279" cy="1527"/>
          </a:xfrm>
        </p:grpSpPr>
        <p:sp>
          <p:nvSpPr>
            <p:cNvPr id="33805" name="Text Box 3"/>
            <p:cNvSpPr txBox="1">
              <a:spLocks noChangeArrowheads="1"/>
            </p:cNvSpPr>
            <p:nvPr/>
          </p:nvSpPr>
          <p:spPr bwMode="auto">
            <a:xfrm>
              <a:off x="1956" y="1536"/>
              <a:ext cx="18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tabLst>
                  <a:tab pos="1311275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tabLst>
                  <a:tab pos="1311275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tabLst>
                  <a:tab pos="1311275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tabLst>
                  <a:tab pos="1311275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tabLst>
                  <a:tab pos="1311275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11275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11275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11275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11275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Calibri Regular"/>
                </a:rPr>
                <a:t>From Step 2:</a:t>
              </a:r>
              <a:endParaRPr lang="en-US" baseline="30000">
                <a:latin typeface="Calibri Regular"/>
              </a:endParaRPr>
            </a:p>
          </p:txBody>
        </p:sp>
        <p:sp>
          <p:nvSpPr>
            <p:cNvPr id="33806" name="Rectangle 31"/>
            <p:cNvSpPr>
              <a:spLocks noChangeArrowheads="1"/>
            </p:cNvSpPr>
            <p:nvPr/>
          </p:nvSpPr>
          <p:spPr bwMode="auto">
            <a:xfrm>
              <a:off x="336" y="1882"/>
              <a:ext cx="5088" cy="93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 Regular"/>
              </a:endParaRPr>
            </a:p>
          </p:txBody>
        </p:sp>
        <p:sp>
          <p:nvSpPr>
            <p:cNvPr id="33807" name="Line 33"/>
            <p:cNvSpPr>
              <a:spLocks noChangeShapeType="1"/>
            </p:cNvSpPr>
            <p:nvPr/>
          </p:nvSpPr>
          <p:spPr bwMode="auto">
            <a:xfrm>
              <a:off x="5218" y="1882"/>
              <a:ext cx="0" cy="9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 Regular"/>
              </a:endParaRPr>
            </a:p>
          </p:txBody>
        </p:sp>
        <p:sp>
          <p:nvSpPr>
            <p:cNvPr id="33808" name="Line 34"/>
            <p:cNvSpPr>
              <a:spLocks noChangeShapeType="1"/>
            </p:cNvSpPr>
            <p:nvPr/>
          </p:nvSpPr>
          <p:spPr bwMode="auto">
            <a:xfrm>
              <a:off x="3596" y="1882"/>
              <a:ext cx="0" cy="9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 Regular"/>
              </a:endParaRPr>
            </a:p>
          </p:txBody>
        </p:sp>
        <p:grpSp>
          <p:nvGrpSpPr>
            <p:cNvPr id="33809" name="Group 38"/>
            <p:cNvGrpSpPr>
              <a:grpSpLocks/>
            </p:cNvGrpSpPr>
            <p:nvPr/>
          </p:nvGrpSpPr>
          <p:grpSpPr bwMode="auto">
            <a:xfrm>
              <a:off x="5202" y="2037"/>
              <a:ext cx="240" cy="216"/>
              <a:chOff x="4848" y="2976"/>
              <a:chExt cx="240" cy="216"/>
            </a:xfrm>
          </p:grpSpPr>
          <p:sp>
            <p:nvSpPr>
              <p:cNvPr id="33885" name="Freeform 39"/>
              <p:cNvSpPr>
                <a:spLocks/>
              </p:cNvSpPr>
              <p:nvPr/>
            </p:nvSpPr>
            <p:spPr bwMode="auto">
              <a:xfrm>
                <a:off x="4848" y="2976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176" name="AutoShape 40"/>
              <p:cNvSpPr>
                <a:spLocks noChangeArrowheads="1"/>
              </p:cNvSpPr>
              <p:nvPr/>
            </p:nvSpPr>
            <p:spPr bwMode="auto">
              <a:xfrm>
                <a:off x="4931" y="3045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3810" name="Group 44"/>
            <p:cNvGrpSpPr>
              <a:grpSpLocks/>
            </p:cNvGrpSpPr>
            <p:nvPr/>
          </p:nvGrpSpPr>
          <p:grpSpPr bwMode="auto">
            <a:xfrm>
              <a:off x="3933" y="1917"/>
              <a:ext cx="240" cy="216"/>
              <a:chOff x="4224" y="3456"/>
              <a:chExt cx="240" cy="216"/>
            </a:xfrm>
          </p:grpSpPr>
          <p:sp>
            <p:nvSpPr>
              <p:cNvPr id="33883" name="Freeform 45"/>
              <p:cNvSpPr>
                <a:spLocks/>
              </p:cNvSpPr>
              <p:nvPr/>
            </p:nvSpPr>
            <p:spPr bwMode="auto">
              <a:xfrm>
                <a:off x="4224" y="3456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A9E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182" name="AutoShape 46"/>
              <p:cNvSpPr>
                <a:spLocks noChangeArrowheads="1"/>
              </p:cNvSpPr>
              <p:nvPr/>
            </p:nvSpPr>
            <p:spPr bwMode="auto">
              <a:xfrm>
                <a:off x="4307" y="3525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3811" name="Group 47"/>
            <p:cNvGrpSpPr>
              <a:grpSpLocks/>
            </p:cNvGrpSpPr>
            <p:nvPr/>
          </p:nvGrpSpPr>
          <p:grpSpPr bwMode="auto">
            <a:xfrm>
              <a:off x="2256" y="1944"/>
              <a:ext cx="240" cy="216"/>
              <a:chOff x="3264" y="3504"/>
              <a:chExt cx="240" cy="216"/>
            </a:xfrm>
          </p:grpSpPr>
          <p:sp>
            <p:nvSpPr>
              <p:cNvPr id="33881" name="Freeform 48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185" name="AutoShape 49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3812" name="Group 50"/>
            <p:cNvGrpSpPr>
              <a:grpSpLocks/>
            </p:cNvGrpSpPr>
            <p:nvPr/>
          </p:nvGrpSpPr>
          <p:grpSpPr bwMode="auto">
            <a:xfrm>
              <a:off x="3648" y="2160"/>
              <a:ext cx="240" cy="216"/>
              <a:chOff x="4224" y="3456"/>
              <a:chExt cx="240" cy="216"/>
            </a:xfrm>
          </p:grpSpPr>
          <p:sp>
            <p:nvSpPr>
              <p:cNvPr id="33879" name="Freeform 51"/>
              <p:cNvSpPr>
                <a:spLocks/>
              </p:cNvSpPr>
              <p:nvPr/>
            </p:nvSpPr>
            <p:spPr bwMode="auto">
              <a:xfrm>
                <a:off x="4224" y="3456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A9E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188" name="AutoShape 52"/>
              <p:cNvSpPr>
                <a:spLocks noChangeArrowheads="1"/>
              </p:cNvSpPr>
              <p:nvPr/>
            </p:nvSpPr>
            <p:spPr bwMode="auto">
              <a:xfrm>
                <a:off x="4307" y="3525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3813" name="Group 53"/>
            <p:cNvGrpSpPr>
              <a:grpSpLocks/>
            </p:cNvGrpSpPr>
            <p:nvPr/>
          </p:nvGrpSpPr>
          <p:grpSpPr bwMode="auto">
            <a:xfrm>
              <a:off x="480" y="1978"/>
              <a:ext cx="240" cy="216"/>
              <a:chOff x="3264" y="3504"/>
              <a:chExt cx="240" cy="216"/>
            </a:xfrm>
          </p:grpSpPr>
          <p:sp>
            <p:nvSpPr>
              <p:cNvPr id="33877" name="Freeform 54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191" name="AutoShape 55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3814" name="Group 56"/>
            <p:cNvGrpSpPr>
              <a:grpSpLocks/>
            </p:cNvGrpSpPr>
            <p:nvPr/>
          </p:nvGrpSpPr>
          <p:grpSpPr bwMode="auto">
            <a:xfrm>
              <a:off x="1344" y="2074"/>
              <a:ext cx="240" cy="216"/>
              <a:chOff x="3264" y="3504"/>
              <a:chExt cx="240" cy="216"/>
            </a:xfrm>
          </p:grpSpPr>
          <p:sp>
            <p:nvSpPr>
              <p:cNvPr id="33875" name="Freeform 57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194" name="AutoShape 58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3815" name="Group 59"/>
            <p:cNvGrpSpPr>
              <a:grpSpLocks/>
            </p:cNvGrpSpPr>
            <p:nvPr/>
          </p:nvGrpSpPr>
          <p:grpSpPr bwMode="auto">
            <a:xfrm>
              <a:off x="384" y="2554"/>
              <a:ext cx="240" cy="216"/>
              <a:chOff x="3264" y="3504"/>
              <a:chExt cx="240" cy="216"/>
            </a:xfrm>
          </p:grpSpPr>
          <p:sp>
            <p:nvSpPr>
              <p:cNvPr id="33873" name="Freeform 60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197" name="AutoShape 61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3816" name="Group 62"/>
            <p:cNvGrpSpPr>
              <a:grpSpLocks/>
            </p:cNvGrpSpPr>
            <p:nvPr/>
          </p:nvGrpSpPr>
          <p:grpSpPr bwMode="auto">
            <a:xfrm>
              <a:off x="2064" y="2362"/>
              <a:ext cx="240" cy="216"/>
              <a:chOff x="3264" y="3504"/>
              <a:chExt cx="240" cy="216"/>
            </a:xfrm>
          </p:grpSpPr>
          <p:sp>
            <p:nvSpPr>
              <p:cNvPr id="33871" name="Freeform 63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200" name="AutoShape 64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3817" name="Group 65"/>
            <p:cNvGrpSpPr>
              <a:grpSpLocks/>
            </p:cNvGrpSpPr>
            <p:nvPr/>
          </p:nvGrpSpPr>
          <p:grpSpPr bwMode="auto">
            <a:xfrm>
              <a:off x="960" y="2506"/>
              <a:ext cx="240" cy="216"/>
              <a:chOff x="3264" y="3504"/>
              <a:chExt cx="240" cy="216"/>
            </a:xfrm>
          </p:grpSpPr>
          <p:sp>
            <p:nvSpPr>
              <p:cNvPr id="33869" name="Freeform 66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203" name="AutoShape 67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3818" name="Group 68"/>
            <p:cNvGrpSpPr>
              <a:grpSpLocks/>
            </p:cNvGrpSpPr>
            <p:nvPr/>
          </p:nvGrpSpPr>
          <p:grpSpPr bwMode="auto">
            <a:xfrm>
              <a:off x="3072" y="2314"/>
              <a:ext cx="240" cy="216"/>
              <a:chOff x="3264" y="3504"/>
              <a:chExt cx="240" cy="216"/>
            </a:xfrm>
          </p:grpSpPr>
          <p:sp>
            <p:nvSpPr>
              <p:cNvPr id="33867" name="Freeform 69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206" name="AutoShape 70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3819" name="Group 71"/>
            <p:cNvGrpSpPr>
              <a:grpSpLocks/>
            </p:cNvGrpSpPr>
            <p:nvPr/>
          </p:nvGrpSpPr>
          <p:grpSpPr bwMode="auto">
            <a:xfrm>
              <a:off x="720" y="2266"/>
              <a:ext cx="240" cy="216"/>
              <a:chOff x="3264" y="3504"/>
              <a:chExt cx="240" cy="216"/>
            </a:xfrm>
          </p:grpSpPr>
          <p:sp>
            <p:nvSpPr>
              <p:cNvPr id="33865" name="Freeform 72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209" name="AutoShape 73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3820" name="Group 74"/>
            <p:cNvGrpSpPr>
              <a:grpSpLocks/>
            </p:cNvGrpSpPr>
            <p:nvPr/>
          </p:nvGrpSpPr>
          <p:grpSpPr bwMode="auto">
            <a:xfrm>
              <a:off x="3024" y="1930"/>
              <a:ext cx="240" cy="216"/>
              <a:chOff x="3264" y="3504"/>
              <a:chExt cx="240" cy="216"/>
            </a:xfrm>
          </p:grpSpPr>
          <p:sp>
            <p:nvSpPr>
              <p:cNvPr id="33863" name="Freeform 75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212" name="AutoShape 76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3821" name="Group 77"/>
            <p:cNvGrpSpPr>
              <a:grpSpLocks/>
            </p:cNvGrpSpPr>
            <p:nvPr/>
          </p:nvGrpSpPr>
          <p:grpSpPr bwMode="auto">
            <a:xfrm>
              <a:off x="2760" y="2160"/>
              <a:ext cx="240" cy="216"/>
              <a:chOff x="3264" y="3504"/>
              <a:chExt cx="240" cy="216"/>
            </a:xfrm>
          </p:grpSpPr>
          <p:sp>
            <p:nvSpPr>
              <p:cNvPr id="33861" name="Freeform 78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215" name="AutoShape 79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3822" name="Group 80"/>
            <p:cNvGrpSpPr>
              <a:grpSpLocks/>
            </p:cNvGrpSpPr>
            <p:nvPr/>
          </p:nvGrpSpPr>
          <p:grpSpPr bwMode="auto">
            <a:xfrm>
              <a:off x="960" y="1930"/>
              <a:ext cx="240" cy="216"/>
              <a:chOff x="3264" y="3504"/>
              <a:chExt cx="240" cy="216"/>
            </a:xfrm>
          </p:grpSpPr>
          <p:sp>
            <p:nvSpPr>
              <p:cNvPr id="33859" name="Freeform 81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218" name="AutoShape 82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3823" name="Group 83"/>
            <p:cNvGrpSpPr>
              <a:grpSpLocks/>
            </p:cNvGrpSpPr>
            <p:nvPr/>
          </p:nvGrpSpPr>
          <p:grpSpPr bwMode="auto">
            <a:xfrm>
              <a:off x="1440" y="2458"/>
              <a:ext cx="240" cy="216"/>
              <a:chOff x="3264" y="3504"/>
              <a:chExt cx="240" cy="216"/>
            </a:xfrm>
          </p:grpSpPr>
          <p:sp>
            <p:nvSpPr>
              <p:cNvPr id="33857" name="Freeform 84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221" name="AutoShape 85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3824" name="Group 86"/>
            <p:cNvGrpSpPr>
              <a:grpSpLocks/>
            </p:cNvGrpSpPr>
            <p:nvPr/>
          </p:nvGrpSpPr>
          <p:grpSpPr bwMode="auto">
            <a:xfrm>
              <a:off x="1920" y="1930"/>
              <a:ext cx="240" cy="216"/>
              <a:chOff x="3264" y="3504"/>
              <a:chExt cx="240" cy="216"/>
            </a:xfrm>
          </p:grpSpPr>
          <p:sp>
            <p:nvSpPr>
              <p:cNvPr id="33855" name="Freeform 87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224" name="AutoShape 88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3825" name="Group 89"/>
            <p:cNvGrpSpPr>
              <a:grpSpLocks/>
            </p:cNvGrpSpPr>
            <p:nvPr/>
          </p:nvGrpSpPr>
          <p:grpSpPr bwMode="auto">
            <a:xfrm>
              <a:off x="1680" y="2256"/>
              <a:ext cx="240" cy="216"/>
              <a:chOff x="3264" y="3504"/>
              <a:chExt cx="240" cy="216"/>
            </a:xfrm>
          </p:grpSpPr>
          <p:sp>
            <p:nvSpPr>
              <p:cNvPr id="33853" name="Freeform 90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227" name="AutoShape 91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3826" name="Group 92"/>
            <p:cNvGrpSpPr>
              <a:grpSpLocks/>
            </p:cNvGrpSpPr>
            <p:nvPr/>
          </p:nvGrpSpPr>
          <p:grpSpPr bwMode="auto">
            <a:xfrm>
              <a:off x="2544" y="2448"/>
              <a:ext cx="240" cy="216"/>
              <a:chOff x="3264" y="3504"/>
              <a:chExt cx="240" cy="216"/>
            </a:xfrm>
          </p:grpSpPr>
          <p:sp>
            <p:nvSpPr>
              <p:cNvPr id="33851" name="Freeform 93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230" name="AutoShape 94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sp>
          <p:nvSpPr>
            <p:cNvPr id="33827" name="Text Box 95"/>
            <p:cNvSpPr txBox="1">
              <a:spLocks noChangeArrowheads="1"/>
            </p:cNvSpPr>
            <p:nvPr/>
          </p:nvSpPr>
          <p:spPr bwMode="auto">
            <a:xfrm>
              <a:off x="1690" y="2544"/>
              <a:ext cx="71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b="1">
                  <a:solidFill>
                    <a:srgbClr val="800000"/>
                  </a:solidFill>
                  <a:latin typeface="Calibri Regular"/>
                </a:rPr>
                <a:t>64% </a:t>
              </a:r>
              <a:r>
                <a:rPr lang="en-US" b="1" i="1">
                  <a:solidFill>
                    <a:srgbClr val="800000"/>
                  </a:solidFill>
                  <a:latin typeface="Calibri Regular"/>
                </a:rPr>
                <a:t>RR</a:t>
              </a:r>
            </a:p>
          </p:txBody>
        </p:sp>
        <p:sp>
          <p:nvSpPr>
            <p:cNvPr id="33828" name="Text Box 96"/>
            <p:cNvSpPr txBox="1">
              <a:spLocks noChangeArrowheads="1"/>
            </p:cNvSpPr>
            <p:nvPr/>
          </p:nvSpPr>
          <p:spPr bwMode="auto">
            <a:xfrm>
              <a:off x="3888" y="2544"/>
              <a:ext cx="9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b="1">
                  <a:solidFill>
                    <a:srgbClr val="CE00CB"/>
                  </a:solidFill>
                  <a:latin typeface="Calibri Regular"/>
                </a:rPr>
                <a:t>32% </a:t>
              </a:r>
              <a:r>
                <a:rPr lang="en-US" b="1" i="1">
                  <a:solidFill>
                    <a:srgbClr val="CE00CB"/>
                  </a:solidFill>
                  <a:latin typeface="Calibri Regular"/>
                </a:rPr>
                <a:t>Rr</a:t>
              </a:r>
            </a:p>
          </p:txBody>
        </p:sp>
        <p:sp>
          <p:nvSpPr>
            <p:cNvPr id="33829" name="Text Box 97"/>
            <p:cNvSpPr txBox="1">
              <a:spLocks noChangeArrowheads="1"/>
            </p:cNvSpPr>
            <p:nvPr/>
          </p:nvSpPr>
          <p:spPr bwMode="auto">
            <a:xfrm>
              <a:off x="5039" y="2775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b="1">
                  <a:latin typeface="Calibri Regular"/>
                </a:rPr>
                <a:t>4% </a:t>
              </a:r>
              <a:r>
                <a:rPr lang="en-US" b="1" i="1">
                  <a:latin typeface="Calibri Regular"/>
                </a:rPr>
                <a:t>rr</a:t>
              </a:r>
            </a:p>
          </p:txBody>
        </p:sp>
        <p:grpSp>
          <p:nvGrpSpPr>
            <p:cNvPr id="33830" name="Group 99"/>
            <p:cNvGrpSpPr>
              <a:grpSpLocks/>
            </p:cNvGrpSpPr>
            <p:nvPr/>
          </p:nvGrpSpPr>
          <p:grpSpPr bwMode="auto">
            <a:xfrm>
              <a:off x="3216" y="2592"/>
              <a:ext cx="240" cy="216"/>
              <a:chOff x="3264" y="3504"/>
              <a:chExt cx="240" cy="216"/>
            </a:xfrm>
          </p:grpSpPr>
          <p:sp>
            <p:nvSpPr>
              <p:cNvPr id="33849" name="Freeform 100"/>
              <p:cNvSpPr>
                <a:spLocks/>
              </p:cNvSpPr>
              <p:nvPr/>
            </p:nvSpPr>
            <p:spPr bwMode="auto">
              <a:xfrm>
                <a:off x="3264" y="3504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F0808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237" name="AutoShape 101"/>
              <p:cNvSpPr>
                <a:spLocks noChangeArrowheads="1"/>
              </p:cNvSpPr>
              <p:nvPr/>
            </p:nvSpPr>
            <p:spPr bwMode="auto">
              <a:xfrm>
                <a:off x="3347" y="3573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3831" name="Group 102"/>
            <p:cNvGrpSpPr>
              <a:grpSpLocks/>
            </p:cNvGrpSpPr>
            <p:nvPr/>
          </p:nvGrpSpPr>
          <p:grpSpPr bwMode="auto">
            <a:xfrm>
              <a:off x="4848" y="2448"/>
              <a:ext cx="240" cy="216"/>
              <a:chOff x="4224" y="3456"/>
              <a:chExt cx="240" cy="216"/>
            </a:xfrm>
          </p:grpSpPr>
          <p:sp>
            <p:nvSpPr>
              <p:cNvPr id="33847" name="Freeform 103"/>
              <p:cNvSpPr>
                <a:spLocks/>
              </p:cNvSpPr>
              <p:nvPr/>
            </p:nvSpPr>
            <p:spPr bwMode="auto">
              <a:xfrm>
                <a:off x="4224" y="3456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A9E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240" name="AutoShape 104"/>
              <p:cNvSpPr>
                <a:spLocks noChangeArrowheads="1"/>
              </p:cNvSpPr>
              <p:nvPr/>
            </p:nvSpPr>
            <p:spPr bwMode="auto">
              <a:xfrm>
                <a:off x="4307" y="3525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3832" name="Group 105"/>
            <p:cNvGrpSpPr>
              <a:grpSpLocks/>
            </p:cNvGrpSpPr>
            <p:nvPr/>
          </p:nvGrpSpPr>
          <p:grpSpPr bwMode="auto">
            <a:xfrm>
              <a:off x="3984" y="2352"/>
              <a:ext cx="240" cy="216"/>
              <a:chOff x="4224" y="3456"/>
              <a:chExt cx="240" cy="216"/>
            </a:xfrm>
          </p:grpSpPr>
          <p:sp>
            <p:nvSpPr>
              <p:cNvPr id="33845" name="Freeform 106"/>
              <p:cNvSpPr>
                <a:spLocks/>
              </p:cNvSpPr>
              <p:nvPr/>
            </p:nvSpPr>
            <p:spPr bwMode="auto">
              <a:xfrm>
                <a:off x="4224" y="3456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A9E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243" name="AutoShape 107"/>
              <p:cNvSpPr>
                <a:spLocks noChangeArrowheads="1"/>
              </p:cNvSpPr>
              <p:nvPr/>
            </p:nvSpPr>
            <p:spPr bwMode="auto">
              <a:xfrm>
                <a:off x="4307" y="3525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3833" name="Group 108"/>
            <p:cNvGrpSpPr>
              <a:grpSpLocks/>
            </p:cNvGrpSpPr>
            <p:nvPr/>
          </p:nvGrpSpPr>
          <p:grpSpPr bwMode="auto">
            <a:xfrm>
              <a:off x="4800" y="1944"/>
              <a:ext cx="240" cy="216"/>
              <a:chOff x="4224" y="3456"/>
              <a:chExt cx="240" cy="216"/>
            </a:xfrm>
          </p:grpSpPr>
          <p:sp>
            <p:nvSpPr>
              <p:cNvPr id="33843" name="Freeform 109"/>
              <p:cNvSpPr>
                <a:spLocks/>
              </p:cNvSpPr>
              <p:nvPr/>
            </p:nvSpPr>
            <p:spPr bwMode="auto">
              <a:xfrm>
                <a:off x="4224" y="3456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A9E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246" name="AutoShape 110"/>
              <p:cNvSpPr>
                <a:spLocks noChangeArrowheads="1"/>
              </p:cNvSpPr>
              <p:nvPr/>
            </p:nvSpPr>
            <p:spPr bwMode="auto">
              <a:xfrm>
                <a:off x="4307" y="3525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3834" name="Group 111"/>
            <p:cNvGrpSpPr>
              <a:grpSpLocks/>
            </p:cNvGrpSpPr>
            <p:nvPr/>
          </p:nvGrpSpPr>
          <p:grpSpPr bwMode="auto">
            <a:xfrm>
              <a:off x="4464" y="2304"/>
              <a:ext cx="240" cy="216"/>
              <a:chOff x="4224" y="3456"/>
              <a:chExt cx="240" cy="216"/>
            </a:xfrm>
          </p:grpSpPr>
          <p:sp>
            <p:nvSpPr>
              <p:cNvPr id="33841" name="Freeform 112"/>
              <p:cNvSpPr>
                <a:spLocks/>
              </p:cNvSpPr>
              <p:nvPr/>
            </p:nvSpPr>
            <p:spPr bwMode="auto">
              <a:xfrm>
                <a:off x="4224" y="3456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A9E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249" name="AutoShape 113"/>
              <p:cNvSpPr>
                <a:spLocks noChangeArrowheads="1"/>
              </p:cNvSpPr>
              <p:nvPr/>
            </p:nvSpPr>
            <p:spPr bwMode="auto">
              <a:xfrm>
                <a:off x="4307" y="3525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3835" name="Group 114"/>
            <p:cNvGrpSpPr>
              <a:grpSpLocks/>
            </p:cNvGrpSpPr>
            <p:nvPr/>
          </p:nvGrpSpPr>
          <p:grpSpPr bwMode="auto">
            <a:xfrm>
              <a:off x="3600" y="2496"/>
              <a:ext cx="240" cy="216"/>
              <a:chOff x="4224" y="3456"/>
              <a:chExt cx="240" cy="216"/>
            </a:xfrm>
          </p:grpSpPr>
          <p:sp>
            <p:nvSpPr>
              <p:cNvPr id="33839" name="Freeform 115"/>
              <p:cNvSpPr>
                <a:spLocks/>
              </p:cNvSpPr>
              <p:nvPr/>
            </p:nvSpPr>
            <p:spPr bwMode="auto">
              <a:xfrm>
                <a:off x="4224" y="3456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A9E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252" name="AutoShape 116"/>
              <p:cNvSpPr>
                <a:spLocks noChangeArrowheads="1"/>
              </p:cNvSpPr>
              <p:nvPr/>
            </p:nvSpPr>
            <p:spPr bwMode="auto">
              <a:xfrm>
                <a:off x="4307" y="3525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  <p:grpSp>
          <p:nvGrpSpPr>
            <p:cNvPr id="33836" name="Group 117"/>
            <p:cNvGrpSpPr>
              <a:grpSpLocks/>
            </p:cNvGrpSpPr>
            <p:nvPr/>
          </p:nvGrpSpPr>
          <p:grpSpPr bwMode="auto">
            <a:xfrm>
              <a:off x="4269" y="2026"/>
              <a:ext cx="240" cy="216"/>
              <a:chOff x="4224" y="3456"/>
              <a:chExt cx="240" cy="216"/>
            </a:xfrm>
          </p:grpSpPr>
          <p:sp>
            <p:nvSpPr>
              <p:cNvPr id="33837" name="Freeform 118"/>
              <p:cNvSpPr>
                <a:spLocks/>
              </p:cNvSpPr>
              <p:nvPr/>
            </p:nvSpPr>
            <p:spPr bwMode="auto">
              <a:xfrm>
                <a:off x="4224" y="3456"/>
                <a:ext cx="240" cy="216"/>
              </a:xfrm>
              <a:custGeom>
                <a:avLst/>
                <a:gdLst>
                  <a:gd name="T0" fmla="*/ 1 w 452"/>
                  <a:gd name="T1" fmla="*/ 1 h 406"/>
                  <a:gd name="T2" fmla="*/ 1 w 452"/>
                  <a:gd name="T3" fmla="*/ 1 h 406"/>
                  <a:gd name="T4" fmla="*/ 1 w 452"/>
                  <a:gd name="T5" fmla="*/ 1 h 406"/>
                  <a:gd name="T6" fmla="*/ 1 w 452"/>
                  <a:gd name="T7" fmla="*/ 1 h 406"/>
                  <a:gd name="T8" fmla="*/ 1 w 452"/>
                  <a:gd name="T9" fmla="*/ 1 h 406"/>
                  <a:gd name="T10" fmla="*/ 1 w 452"/>
                  <a:gd name="T11" fmla="*/ 1 h 406"/>
                  <a:gd name="T12" fmla="*/ 1 w 452"/>
                  <a:gd name="T13" fmla="*/ 1 h 406"/>
                  <a:gd name="T14" fmla="*/ 1 w 452"/>
                  <a:gd name="T15" fmla="*/ 1 h 406"/>
                  <a:gd name="T16" fmla="*/ 1 w 452"/>
                  <a:gd name="T17" fmla="*/ 1 h 406"/>
                  <a:gd name="T18" fmla="*/ 1 w 452"/>
                  <a:gd name="T19" fmla="*/ 1 h 406"/>
                  <a:gd name="T20" fmla="*/ 1 w 452"/>
                  <a:gd name="T21" fmla="*/ 1 h 40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52"/>
                  <a:gd name="T34" fmla="*/ 0 h 406"/>
                  <a:gd name="T35" fmla="*/ 452 w 452"/>
                  <a:gd name="T36" fmla="*/ 406 h 40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52" h="406">
                    <a:moveTo>
                      <a:pt x="131" y="62"/>
                    </a:moveTo>
                    <a:cubicBezTo>
                      <a:pt x="173" y="35"/>
                      <a:pt x="111" y="18"/>
                      <a:pt x="229" y="9"/>
                    </a:cubicBezTo>
                    <a:cubicBezTo>
                      <a:pt x="347" y="0"/>
                      <a:pt x="276" y="68"/>
                      <a:pt x="321" y="82"/>
                    </a:cubicBezTo>
                    <a:cubicBezTo>
                      <a:pt x="362" y="91"/>
                      <a:pt x="374" y="66"/>
                      <a:pt x="413" y="138"/>
                    </a:cubicBezTo>
                    <a:cubicBezTo>
                      <a:pt x="452" y="210"/>
                      <a:pt x="388" y="184"/>
                      <a:pt x="374" y="232"/>
                    </a:cubicBezTo>
                    <a:cubicBezTo>
                      <a:pt x="361" y="278"/>
                      <a:pt x="437" y="259"/>
                      <a:pt x="354" y="318"/>
                    </a:cubicBezTo>
                    <a:cubicBezTo>
                      <a:pt x="271" y="377"/>
                      <a:pt x="301" y="334"/>
                      <a:pt x="243" y="331"/>
                    </a:cubicBezTo>
                    <a:cubicBezTo>
                      <a:pt x="203" y="340"/>
                      <a:pt x="183" y="406"/>
                      <a:pt x="111" y="373"/>
                    </a:cubicBezTo>
                    <a:cubicBezTo>
                      <a:pt x="39" y="340"/>
                      <a:pt x="107" y="299"/>
                      <a:pt x="79" y="265"/>
                    </a:cubicBezTo>
                    <a:cubicBezTo>
                      <a:pt x="68" y="238"/>
                      <a:pt x="0" y="219"/>
                      <a:pt x="13" y="141"/>
                    </a:cubicBezTo>
                    <a:cubicBezTo>
                      <a:pt x="26" y="63"/>
                      <a:pt x="104" y="83"/>
                      <a:pt x="131" y="62"/>
                    </a:cubicBezTo>
                    <a:close/>
                  </a:path>
                </a:pathLst>
              </a:custGeom>
              <a:solidFill>
                <a:srgbClr val="FA9E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 Regular"/>
                </a:endParaRPr>
              </a:p>
            </p:txBody>
          </p:sp>
          <p:sp>
            <p:nvSpPr>
              <p:cNvPr id="347255" name="AutoShape 119"/>
              <p:cNvSpPr>
                <a:spLocks noChangeArrowheads="1"/>
              </p:cNvSpPr>
              <p:nvPr/>
            </p:nvSpPr>
            <p:spPr bwMode="auto">
              <a:xfrm>
                <a:off x="4307" y="3525"/>
                <a:ext cx="71" cy="67"/>
              </a:xfrm>
              <a:prstGeom prst="star5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alibri Regular"/>
                  <a:ea typeface="ＭＳ Ｐゴシック" pitchFamily="-107" charset="-128"/>
                  <a:cs typeface="ＭＳ Ｐゴシック" pitchFamily="-107" charset="-128"/>
                </a:endParaRPr>
              </a:p>
            </p:txBody>
          </p:sp>
        </p:grpSp>
      </p:grpSp>
      <p:sp>
        <p:nvSpPr>
          <p:cNvPr id="347256" name="Text Box 120"/>
          <p:cNvSpPr txBox="1">
            <a:spLocks noChangeArrowheads="1"/>
          </p:cNvSpPr>
          <p:nvPr/>
        </p:nvSpPr>
        <p:spPr bwMode="auto">
          <a:xfrm>
            <a:off x="2173288" y="4929188"/>
            <a:ext cx="44513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Calibri Regular"/>
              </a:rPr>
              <a:t>freq(</a:t>
            </a:r>
            <a:r>
              <a:rPr lang="en-US" b="1" i="1">
                <a:latin typeface="Calibri Regular"/>
              </a:rPr>
              <a:t>R</a:t>
            </a:r>
            <a:r>
              <a:rPr lang="en-US">
                <a:latin typeface="Calibri Regular"/>
              </a:rPr>
              <a:t>) = </a:t>
            </a:r>
            <a:r>
              <a:rPr lang="en-US">
                <a:solidFill>
                  <a:srgbClr val="800000"/>
                </a:solidFill>
                <a:latin typeface="Calibri Regular"/>
              </a:rPr>
              <a:t>64%</a:t>
            </a:r>
            <a:r>
              <a:rPr lang="en-US">
                <a:latin typeface="Calibri Regular"/>
              </a:rPr>
              <a:t> +</a:t>
            </a:r>
            <a:r>
              <a:rPr lang="en-US">
                <a:solidFill>
                  <a:srgbClr val="CE00CB"/>
                </a:solidFill>
                <a:latin typeface="Calibri Regular"/>
              </a:rPr>
              <a:t>      (32%)</a:t>
            </a:r>
            <a:r>
              <a:rPr lang="en-US">
                <a:latin typeface="Calibri Regular"/>
              </a:rPr>
              <a:t> = </a:t>
            </a:r>
            <a:r>
              <a:rPr lang="en-US" b="1">
                <a:latin typeface="Calibri Regular"/>
              </a:rPr>
              <a:t>80%</a:t>
            </a:r>
          </a:p>
          <a:p>
            <a:endParaRPr lang="en-US">
              <a:latin typeface="Calibri Regular"/>
            </a:endParaRPr>
          </a:p>
          <a:p>
            <a:r>
              <a:rPr lang="en-US">
                <a:latin typeface="Calibri Regular"/>
              </a:rPr>
              <a:t>freq(</a:t>
            </a:r>
            <a:r>
              <a:rPr lang="en-US" b="1" i="1">
                <a:latin typeface="Calibri Regular"/>
              </a:rPr>
              <a:t>r</a:t>
            </a:r>
            <a:r>
              <a:rPr lang="en-US">
                <a:latin typeface="Calibri Regular"/>
              </a:rPr>
              <a:t>) = 4% +      </a:t>
            </a:r>
            <a:r>
              <a:rPr lang="en-US">
                <a:solidFill>
                  <a:srgbClr val="CE00CB"/>
                </a:solidFill>
                <a:latin typeface="Calibri Regular"/>
              </a:rPr>
              <a:t>(32%)</a:t>
            </a:r>
            <a:r>
              <a:rPr lang="en-US">
                <a:latin typeface="Calibri Regular"/>
              </a:rPr>
              <a:t> = </a:t>
            </a:r>
            <a:r>
              <a:rPr lang="en-US" b="1">
                <a:latin typeface="Calibri Regular"/>
              </a:rPr>
              <a:t>20%</a:t>
            </a:r>
          </a:p>
        </p:txBody>
      </p:sp>
      <p:grpSp>
        <p:nvGrpSpPr>
          <p:cNvPr id="28" name="Group 135"/>
          <p:cNvGrpSpPr>
            <a:grpSpLocks/>
          </p:cNvGrpSpPr>
          <p:nvPr/>
        </p:nvGrpSpPr>
        <p:grpSpPr bwMode="auto">
          <a:xfrm>
            <a:off x="4152900" y="4895850"/>
            <a:ext cx="495300" cy="563563"/>
            <a:chOff x="1728" y="3072"/>
            <a:chExt cx="312" cy="355"/>
          </a:xfrm>
        </p:grpSpPr>
        <p:sp>
          <p:nvSpPr>
            <p:cNvPr id="33802" name="Text Box 122"/>
            <p:cNvSpPr txBox="1">
              <a:spLocks noChangeArrowheads="1"/>
            </p:cNvSpPr>
            <p:nvPr/>
          </p:nvSpPr>
          <p:spPr bwMode="auto">
            <a:xfrm>
              <a:off x="1728" y="3072"/>
              <a:ext cx="19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solidFill>
                    <a:srgbClr val="CE00CB"/>
                  </a:solidFill>
                  <a:latin typeface="Calibri Regular"/>
                </a:rPr>
                <a:t>1</a:t>
              </a:r>
            </a:p>
          </p:txBody>
        </p:sp>
        <p:sp>
          <p:nvSpPr>
            <p:cNvPr id="33803" name="Text Box 123"/>
            <p:cNvSpPr txBox="1">
              <a:spLocks noChangeArrowheads="1"/>
            </p:cNvSpPr>
            <p:nvPr/>
          </p:nvSpPr>
          <p:spPr bwMode="auto">
            <a:xfrm>
              <a:off x="1838" y="3194"/>
              <a:ext cx="20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solidFill>
                    <a:srgbClr val="CE00CB"/>
                  </a:solidFill>
                  <a:latin typeface="Calibri Regular"/>
                </a:rPr>
                <a:t>2</a:t>
              </a:r>
            </a:p>
          </p:txBody>
        </p:sp>
        <p:sp>
          <p:nvSpPr>
            <p:cNvPr id="33804" name="Line 125"/>
            <p:cNvSpPr>
              <a:spLocks noChangeShapeType="1"/>
            </p:cNvSpPr>
            <p:nvPr/>
          </p:nvSpPr>
          <p:spPr bwMode="auto">
            <a:xfrm flipV="1">
              <a:off x="1825" y="3158"/>
              <a:ext cx="100" cy="173"/>
            </a:xfrm>
            <a:prstGeom prst="line">
              <a:avLst/>
            </a:prstGeom>
            <a:noFill/>
            <a:ln w="9525">
              <a:solidFill>
                <a:srgbClr val="CE00C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 Regular"/>
              </a:endParaRPr>
            </a:p>
          </p:txBody>
        </p:sp>
      </p:grpSp>
      <p:grpSp>
        <p:nvGrpSpPr>
          <p:cNvPr id="29" name="Group 134"/>
          <p:cNvGrpSpPr>
            <a:grpSpLocks/>
          </p:cNvGrpSpPr>
          <p:nvPr/>
        </p:nvGrpSpPr>
        <p:grpSpPr bwMode="auto">
          <a:xfrm>
            <a:off x="3960813" y="5632739"/>
            <a:ext cx="503237" cy="563563"/>
            <a:chOff x="1551" y="3538"/>
            <a:chExt cx="317" cy="355"/>
          </a:xfrm>
        </p:grpSpPr>
        <p:sp>
          <p:nvSpPr>
            <p:cNvPr id="33799" name="Text Box 128"/>
            <p:cNvSpPr txBox="1">
              <a:spLocks noChangeArrowheads="1"/>
            </p:cNvSpPr>
            <p:nvPr/>
          </p:nvSpPr>
          <p:spPr bwMode="auto">
            <a:xfrm>
              <a:off x="1551" y="3538"/>
              <a:ext cx="19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solidFill>
                    <a:srgbClr val="CE00CB"/>
                  </a:solidFill>
                  <a:latin typeface="Calibri Regular"/>
                </a:rPr>
                <a:t>1</a:t>
              </a:r>
            </a:p>
          </p:txBody>
        </p:sp>
        <p:sp>
          <p:nvSpPr>
            <p:cNvPr id="33800" name="Text Box 129"/>
            <p:cNvSpPr txBox="1">
              <a:spLocks noChangeArrowheads="1"/>
            </p:cNvSpPr>
            <p:nvPr/>
          </p:nvSpPr>
          <p:spPr bwMode="auto">
            <a:xfrm>
              <a:off x="1661" y="3660"/>
              <a:ext cx="20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solidFill>
                    <a:srgbClr val="CE00CB"/>
                  </a:solidFill>
                  <a:latin typeface="Calibri Regular"/>
                </a:rPr>
                <a:t>2</a:t>
              </a:r>
            </a:p>
          </p:txBody>
        </p:sp>
        <p:sp>
          <p:nvSpPr>
            <p:cNvPr id="33801" name="Line 130"/>
            <p:cNvSpPr>
              <a:spLocks noChangeShapeType="1"/>
            </p:cNvSpPr>
            <p:nvPr/>
          </p:nvSpPr>
          <p:spPr bwMode="auto">
            <a:xfrm flipV="1">
              <a:off x="1648" y="3624"/>
              <a:ext cx="100" cy="173"/>
            </a:xfrm>
            <a:prstGeom prst="line">
              <a:avLst/>
            </a:prstGeom>
            <a:noFill/>
            <a:ln w="9525">
              <a:solidFill>
                <a:srgbClr val="CE00C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Calibri Regular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91216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25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5036</TotalTime>
  <Words>358</Words>
  <Application>Microsoft Macintosh PowerPoint</Application>
  <PresentationFormat>On-screen Show (4:3)</PresentationFormat>
  <Paragraphs>93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ＭＳ Ｐゴシック</vt:lpstr>
      <vt:lpstr>Arial</vt:lpstr>
      <vt:lpstr>Calibri</vt:lpstr>
      <vt:lpstr>Calibri Regular</vt:lpstr>
      <vt:lpstr>Symbol</vt:lpstr>
      <vt:lpstr>Office Theme</vt:lpstr>
      <vt:lpstr>Hardy-Weinberg Equilibrium</vt:lpstr>
      <vt:lpstr>Hardy-Weinberg Equilibrium</vt:lpstr>
      <vt:lpstr>Hardy-Weinberg Equilibrium</vt:lpstr>
      <vt:lpstr>Hardy-Weinberg Equilibrium</vt:lpstr>
      <vt:lpstr>Hardy-Weinberg Equilibrium</vt:lpstr>
    </vt:vector>
  </TitlesOfParts>
  <Company>Anton Weisstein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Darwinian Evolution</dc:title>
  <dc:creator>Anton Weisstein</dc:creator>
  <cp:lastModifiedBy>Tony Weisstein</cp:lastModifiedBy>
  <cp:revision>329</cp:revision>
  <cp:lastPrinted>2017-12-01T17:10:08Z</cp:lastPrinted>
  <dcterms:created xsi:type="dcterms:W3CDTF">2010-11-29T15:14:41Z</dcterms:created>
  <dcterms:modified xsi:type="dcterms:W3CDTF">2022-03-24T15:18:20Z</dcterms:modified>
</cp:coreProperties>
</file>