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gdXFbOYRAzjweUprRe/GJyAa37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9" name="Google Shape;159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0" name="Google Shape;220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800462" y="2362200"/>
            <a:ext cx="7543072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General life cycle diagram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2"/>
          <p:cNvGrpSpPr/>
          <p:nvPr/>
        </p:nvGrpSpPr>
        <p:grpSpPr>
          <a:xfrm>
            <a:off x="152400" y="304800"/>
            <a:ext cx="8100291" cy="587659"/>
            <a:chOff x="510309" y="685800"/>
            <a:chExt cx="8100291" cy="587659"/>
          </a:xfrm>
        </p:grpSpPr>
        <p:sp>
          <p:nvSpPr>
            <p:cNvPr id="96" name="Google Shape;96;p2"/>
            <p:cNvSpPr txBox="1"/>
            <p:nvPr/>
          </p:nvSpPr>
          <p:spPr>
            <a:xfrm>
              <a:off x="510309" y="747354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Gamete pool</a:t>
              </a:r>
              <a:endParaRPr/>
            </a:p>
          </p:txBody>
        </p:sp>
        <p:grpSp>
          <p:nvGrpSpPr>
            <p:cNvPr id="97" name="Google Shape;97;p2"/>
            <p:cNvGrpSpPr/>
            <p:nvPr/>
          </p:nvGrpSpPr>
          <p:grpSpPr>
            <a:xfrm>
              <a:off x="3505200" y="685800"/>
              <a:ext cx="5105400" cy="587659"/>
              <a:chOff x="3505200" y="1870235"/>
              <a:chExt cx="5105400" cy="587659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3505200" y="1892617"/>
                <a:ext cx="5105400" cy="545783"/>
              </a:xfrm>
              <a:prstGeom prst="roundRect">
                <a:avLst>
                  <a:gd fmla="val 50000" name="adj"/>
                </a:avLst>
              </a:prstGeom>
              <a:solidFill>
                <a:srgbClr val="FFFF99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99" name="Google Shape;99;p2"/>
              <p:cNvCxnSpPr/>
              <p:nvPr/>
            </p:nvCxnSpPr>
            <p:spPr>
              <a:xfrm>
                <a:off x="5029200" y="1892617"/>
                <a:ext cx="0" cy="545783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100" name="Google Shape;100;p2"/>
              <p:cNvSpPr txBox="1"/>
              <p:nvPr/>
            </p:nvSpPr>
            <p:spPr>
              <a:xfrm>
                <a:off x="3935846" y="1870235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  <p:sp>
            <p:nvSpPr>
              <p:cNvPr id="101" name="Google Shape;101;p2"/>
              <p:cNvSpPr txBox="1"/>
              <p:nvPr/>
            </p:nvSpPr>
            <p:spPr>
              <a:xfrm>
                <a:off x="6292272" y="1873119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</p:grpSp>
      </p:grpSp>
      <p:grpSp>
        <p:nvGrpSpPr>
          <p:cNvPr id="102" name="Google Shape;102;p2"/>
          <p:cNvGrpSpPr/>
          <p:nvPr/>
        </p:nvGrpSpPr>
        <p:grpSpPr>
          <a:xfrm>
            <a:off x="235525" y="1573694"/>
            <a:ext cx="8012546" cy="614218"/>
            <a:chOff x="598054" y="2324389"/>
            <a:chExt cx="8012546" cy="614218"/>
          </a:xfrm>
        </p:grpSpPr>
        <p:sp>
          <p:nvSpPr>
            <p:cNvPr id="103" name="Google Shape;103;p2"/>
            <p:cNvSpPr txBox="1"/>
            <p:nvPr/>
          </p:nvSpPr>
          <p:spPr>
            <a:xfrm>
              <a:off x="598054" y="2385943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Zygotes</a:t>
              </a:r>
              <a:endParaRPr/>
            </a:p>
          </p:txBody>
        </p:sp>
        <p:grpSp>
          <p:nvGrpSpPr>
            <p:cNvPr id="104" name="Google Shape;104;p2"/>
            <p:cNvGrpSpPr/>
            <p:nvPr/>
          </p:nvGrpSpPr>
          <p:grpSpPr>
            <a:xfrm>
              <a:off x="3505200" y="2324389"/>
              <a:ext cx="5105400" cy="614218"/>
              <a:chOff x="3500582" y="3468543"/>
              <a:chExt cx="5105400" cy="614218"/>
            </a:xfrm>
          </p:grpSpPr>
          <p:sp>
            <p:nvSpPr>
              <p:cNvPr id="105" name="Google Shape;105;p2"/>
              <p:cNvSpPr/>
              <p:nvPr/>
            </p:nvSpPr>
            <p:spPr>
              <a:xfrm>
                <a:off x="3500582" y="3473161"/>
                <a:ext cx="5105400" cy="609600"/>
              </a:xfrm>
              <a:prstGeom prst="rect">
                <a:avLst/>
              </a:prstGeom>
              <a:solidFill>
                <a:srgbClr val="B3FFB3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06" name="Google Shape;106;p2"/>
              <p:cNvCxnSpPr/>
              <p:nvPr/>
            </p:nvCxnSpPr>
            <p:spPr>
              <a:xfrm>
                <a:off x="4571999" y="3473161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cxnSp>
            <p:nvCxnSpPr>
              <p:cNvPr id="107" name="Google Shape;107;p2"/>
              <p:cNvCxnSpPr/>
              <p:nvPr/>
            </p:nvCxnSpPr>
            <p:spPr>
              <a:xfrm>
                <a:off x="6821054" y="3468543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108" name="Google Shape;108;p2"/>
              <p:cNvSpPr txBox="1"/>
              <p:nvPr/>
            </p:nvSpPr>
            <p:spPr>
              <a:xfrm>
                <a:off x="3547917" y="3493368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109" name="Google Shape;109;p2"/>
              <p:cNvSpPr txBox="1"/>
              <p:nvPr/>
            </p:nvSpPr>
            <p:spPr>
              <a:xfrm>
                <a:off x="5208153" y="3480955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110" name="Google Shape;110;p2"/>
              <p:cNvSpPr txBox="1"/>
              <p:nvPr/>
            </p:nvSpPr>
            <p:spPr>
              <a:xfrm>
                <a:off x="7225145" y="3468543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</p:grpSp>
      </p:grpSp>
      <p:grpSp>
        <p:nvGrpSpPr>
          <p:cNvPr id="111" name="Google Shape;111;p2"/>
          <p:cNvGrpSpPr/>
          <p:nvPr/>
        </p:nvGrpSpPr>
        <p:grpSpPr>
          <a:xfrm>
            <a:off x="152400" y="3067710"/>
            <a:ext cx="8095671" cy="627496"/>
            <a:chOff x="510309" y="4499411"/>
            <a:chExt cx="8095671" cy="627496"/>
          </a:xfrm>
        </p:grpSpPr>
        <p:sp>
          <p:nvSpPr>
            <p:cNvPr id="112" name="Google Shape;112;p2"/>
            <p:cNvSpPr txBox="1"/>
            <p:nvPr/>
          </p:nvSpPr>
          <p:spPr>
            <a:xfrm>
              <a:off x="510309" y="4582327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Adults</a:t>
              </a:r>
              <a:endParaRPr/>
            </a:p>
          </p:txBody>
        </p:sp>
        <p:grpSp>
          <p:nvGrpSpPr>
            <p:cNvPr id="113" name="Google Shape;113;p2"/>
            <p:cNvGrpSpPr/>
            <p:nvPr/>
          </p:nvGrpSpPr>
          <p:grpSpPr>
            <a:xfrm>
              <a:off x="3505198" y="4499411"/>
              <a:ext cx="5100782" cy="627496"/>
              <a:chOff x="3505200" y="5108286"/>
              <a:chExt cx="5100782" cy="627496"/>
            </a:xfrm>
          </p:grpSpPr>
          <p:sp>
            <p:nvSpPr>
              <p:cNvPr id="114" name="Google Shape;114;p2"/>
              <p:cNvSpPr/>
              <p:nvPr/>
            </p:nvSpPr>
            <p:spPr>
              <a:xfrm>
                <a:off x="3505200" y="5117522"/>
                <a:ext cx="5100782" cy="618260"/>
              </a:xfrm>
              <a:prstGeom prst="rect">
                <a:avLst/>
              </a:prstGeom>
              <a:solidFill>
                <a:srgbClr val="B3D9F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15" name="Google Shape;115;p2"/>
              <p:cNvCxnSpPr/>
              <p:nvPr/>
            </p:nvCxnSpPr>
            <p:spPr>
              <a:xfrm>
                <a:off x="4571998" y="5122140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cxnSp>
            <p:nvCxnSpPr>
              <p:cNvPr id="116" name="Google Shape;116;p2"/>
              <p:cNvCxnSpPr/>
              <p:nvPr/>
            </p:nvCxnSpPr>
            <p:spPr>
              <a:xfrm>
                <a:off x="6821053" y="5117522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117" name="Google Shape;117;p2"/>
              <p:cNvSpPr txBox="1"/>
              <p:nvPr/>
            </p:nvSpPr>
            <p:spPr>
              <a:xfrm>
                <a:off x="3552535" y="5133111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118" name="Google Shape;118;p2"/>
              <p:cNvSpPr txBox="1"/>
              <p:nvPr/>
            </p:nvSpPr>
            <p:spPr>
              <a:xfrm>
                <a:off x="5212771" y="5120698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119" name="Google Shape;119;p2"/>
              <p:cNvSpPr txBox="1"/>
              <p:nvPr/>
            </p:nvSpPr>
            <p:spPr>
              <a:xfrm>
                <a:off x="7229763" y="5108286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</p:grpSp>
      </p:grpSp>
      <p:grpSp>
        <p:nvGrpSpPr>
          <p:cNvPr id="120" name="Google Shape;120;p2"/>
          <p:cNvGrpSpPr/>
          <p:nvPr/>
        </p:nvGrpSpPr>
        <p:grpSpPr>
          <a:xfrm>
            <a:off x="3575627" y="897930"/>
            <a:ext cx="506845" cy="680382"/>
            <a:chOff x="3779405" y="2447636"/>
            <a:chExt cx="506845" cy="1045732"/>
          </a:xfrm>
        </p:grpSpPr>
        <p:cxnSp>
          <p:nvCxnSpPr>
            <p:cNvPr id="121" name="Google Shape;121;p2"/>
            <p:cNvCxnSpPr/>
            <p:nvPr/>
          </p:nvCxnSpPr>
          <p:spPr>
            <a:xfrm>
              <a:off x="4036291" y="2673219"/>
              <a:ext cx="0" cy="820149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22" name="Google Shape;122;p2"/>
            <p:cNvCxnSpPr/>
            <p:nvPr/>
          </p:nvCxnSpPr>
          <p:spPr>
            <a:xfrm>
              <a:off x="3779405" y="2447636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3" name="Google Shape;123;p2"/>
            <p:cNvCxnSpPr/>
            <p:nvPr/>
          </p:nvCxnSpPr>
          <p:spPr>
            <a:xfrm flipH="1">
              <a:off x="4036291" y="2460782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24" name="Google Shape;124;p2"/>
          <p:cNvGrpSpPr/>
          <p:nvPr/>
        </p:nvGrpSpPr>
        <p:grpSpPr>
          <a:xfrm>
            <a:off x="4423350" y="891481"/>
            <a:ext cx="947305" cy="665182"/>
            <a:chOff x="3779405" y="2447636"/>
            <a:chExt cx="947305" cy="1045702"/>
          </a:xfrm>
        </p:grpSpPr>
        <p:cxnSp>
          <p:nvCxnSpPr>
            <p:cNvPr id="125" name="Google Shape;125;p2"/>
            <p:cNvCxnSpPr/>
            <p:nvPr/>
          </p:nvCxnSpPr>
          <p:spPr>
            <a:xfrm>
              <a:off x="4026763" y="2654450"/>
              <a:ext cx="699947" cy="838888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26" name="Google Shape;126;p2"/>
            <p:cNvCxnSpPr/>
            <p:nvPr/>
          </p:nvCxnSpPr>
          <p:spPr>
            <a:xfrm>
              <a:off x="3779405" y="2447636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7" name="Google Shape;127;p2"/>
            <p:cNvCxnSpPr/>
            <p:nvPr/>
          </p:nvCxnSpPr>
          <p:spPr>
            <a:xfrm flipH="1">
              <a:off x="4036291" y="2460782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28" name="Google Shape;128;p2"/>
          <p:cNvGrpSpPr/>
          <p:nvPr/>
        </p:nvGrpSpPr>
        <p:grpSpPr>
          <a:xfrm>
            <a:off x="6918036" y="889575"/>
            <a:ext cx="506845" cy="719780"/>
            <a:chOff x="3779405" y="2447636"/>
            <a:chExt cx="506845" cy="1045732"/>
          </a:xfrm>
        </p:grpSpPr>
        <p:cxnSp>
          <p:nvCxnSpPr>
            <p:cNvPr id="129" name="Google Shape;129;p2"/>
            <p:cNvCxnSpPr/>
            <p:nvPr/>
          </p:nvCxnSpPr>
          <p:spPr>
            <a:xfrm>
              <a:off x="4036291" y="2673219"/>
              <a:ext cx="0" cy="820149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30" name="Google Shape;130;p2"/>
            <p:cNvCxnSpPr/>
            <p:nvPr/>
          </p:nvCxnSpPr>
          <p:spPr>
            <a:xfrm>
              <a:off x="3779405" y="2447636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1" name="Google Shape;131;p2"/>
            <p:cNvCxnSpPr/>
            <p:nvPr/>
          </p:nvCxnSpPr>
          <p:spPr>
            <a:xfrm flipH="1">
              <a:off x="4036291" y="2460782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132" name="Google Shape;132;p2"/>
          <p:cNvCxnSpPr/>
          <p:nvPr/>
        </p:nvCxnSpPr>
        <p:spPr>
          <a:xfrm>
            <a:off x="3375891" y="2183294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3" name="Google Shape;133;p2"/>
          <p:cNvCxnSpPr/>
          <p:nvPr/>
        </p:nvCxnSpPr>
        <p:spPr>
          <a:xfrm>
            <a:off x="4854860" y="2183294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4" name="Google Shape;134;p2"/>
          <p:cNvCxnSpPr/>
          <p:nvPr/>
        </p:nvCxnSpPr>
        <p:spPr>
          <a:xfrm>
            <a:off x="6871852" y="2183294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35" name="Google Shape;135;p2"/>
          <p:cNvSpPr txBox="1"/>
          <p:nvPr/>
        </p:nvSpPr>
        <p:spPr>
          <a:xfrm>
            <a:off x="1257300" y="814156"/>
            <a:ext cx="666749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Frequencies:	p	q</a:t>
            </a:r>
            <a:endParaRPr/>
          </a:p>
        </p:txBody>
      </p:sp>
      <p:sp>
        <p:nvSpPr>
          <p:cNvPr id="136" name="Google Shape;136;p2"/>
          <p:cNvSpPr txBox="1"/>
          <p:nvPr/>
        </p:nvSpPr>
        <p:spPr>
          <a:xfrm>
            <a:off x="1136647" y="2119295"/>
            <a:ext cx="733713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Number:	p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	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pqN	q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/>
          </a:p>
        </p:txBody>
      </p:sp>
      <p:sp>
        <p:nvSpPr>
          <p:cNvPr id="137" name="Google Shape;137;p2"/>
          <p:cNvSpPr txBox="1"/>
          <p:nvPr/>
        </p:nvSpPr>
        <p:spPr>
          <a:xfrm>
            <a:off x="1257874" y="3629781"/>
            <a:ext cx="7337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Number:	p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	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pqN	q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/>
          </a:p>
        </p:txBody>
      </p:sp>
      <p:grpSp>
        <p:nvGrpSpPr>
          <p:cNvPr id="138" name="Google Shape;138;p2"/>
          <p:cNvGrpSpPr/>
          <p:nvPr/>
        </p:nvGrpSpPr>
        <p:grpSpPr>
          <a:xfrm>
            <a:off x="121225" y="4767392"/>
            <a:ext cx="8100291" cy="587659"/>
            <a:chOff x="510309" y="685800"/>
            <a:chExt cx="8100291" cy="587659"/>
          </a:xfrm>
        </p:grpSpPr>
        <p:sp>
          <p:nvSpPr>
            <p:cNvPr id="139" name="Google Shape;139;p2"/>
            <p:cNvSpPr txBox="1"/>
            <p:nvPr/>
          </p:nvSpPr>
          <p:spPr>
            <a:xfrm>
              <a:off x="510309" y="747354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Gamete pool</a:t>
              </a:r>
              <a:endParaRPr/>
            </a:p>
          </p:txBody>
        </p:sp>
        <p:grpSp>
          <p:nvGrpSpPr>
            <p:cNvPr id="140" name="Google Shape;140;p2"/>
            <p:cNvGrpSpPr/>
            <p:nvPr/>
          </p:nvGrpSpPr>
          <p:grpSpPr>
            <a:xfrm>
              <a:off x="3505200" y="685800"/>
              <a:ext cx="5105400" cy="587659"/>
              <a:chOff x="3505200" y="1870235"/>
              <a:chExt cx="5105400" cy="587659"/>
            </a:xfrm>
          </p:grpSpPr>
          <p:sp>
            <p:nvSpPr>
              <p:cNvPr id="141" name="Google Shape;141;p2"/>
              <p:cNvSpPr/>
              <p:nvPr/>
            </p:nvSpPr>
            <p:spPr>
              <a:xfrm>
                <a:off x="3505200" y="1892617"/>
                <a:ext cx="5105400" cy="545783"/>
              </a:xfrm>
              <a:prstGeom prst="roundRect">
                <a:avLst>
                  <a:gd fmla="val 50000" name="adj"/>
                </a:avLst>
              </a:prstGeom>
              <a:solidFill>
                <a:srgbClr val="FFFF99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42" name="Google Shape;142;p2"/>
              <p:cNvCxnSpPr/>
              <p:nvPr/>
            </p:nvCxnSpPr>
            <p:spPr>
              <a:xfrm>
                <a:off x="5029200" y="1892617"/>
                <a:ext cx="0" cy="545783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143" name="Google Shape;143;p2"/>
              <p:cNvSpPr txBox="1"/>
              <p:nvPr/>
            </p:nvSpPr>
            <p:spPr>
              <a:xfrm>
                <a:off x="3935846" y="1870235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  <p:sp>
            <p:nvSpPr>
              <p:cNvPr id="144" name="Google Shape;144;p2"/>
              <p:cNvSpPr txBox="1"/>
              <p:nvPr/>
            </p:nvSpPr>
            <p:spPr>
              <a:xfrm>
                <a:off x="6292272" y="1873119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</p:grpSp>
      </p:grpSp>
      <p:cxnSp>
        <p:nvCxnSpPr>
          <p:cNvPr id="145" name="Google Shape;145;p2"/>
          <p:cNvCxnSpPr/>
          <p:nvPr/>
        </p:nvCxnSpPr>
        <p:spPr>
          <a:xfrm>
            <a:off x="3519052" y="3702696"/>
            <a:ext cx="0" cy="1097904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6" name="Google Shape;146;p2"/>
          <p:cNvCxnSpPr/>
          <p:nvPr/>
        </p:nvCxnSpPr>
        <p:spPr>
          <a:xfrm flipH="1">
            <a:off x="3956056" y="3699163"/>
            <a:ext cx="777293" cy="1101437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7" name="Google Shape;147;p2"/>
          <p:cNvCxnSpPr/>
          <p:nvPr/>
        </p:nvCxnSpPr>
        <p:spPr>
          <a:xfrm>
            <a:off x="4733349" y="3712696"/>
            <a:ext cx="777293" cy="1101437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8" name="Google Shape;148;p2"/>
          <p:cNvCxnSpPr/>
          <p:nvPr/>
        </p:nvCxnSpPr>
        <p:spPr>
          <a:xfrm>
            <a:off x="6881085" y="3712696"/>
            <a:ext cx="0" cy="1087904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49" name="Google Shape;149;p2"/>
          <p:cNvSpPr txBox="1"/>
          <p:nvPr/>
        </p:nvSpPr>
        <p:spPr>
          <a:xfrm>
            <a:off x="1163201" y="5288226"/>
            <a:ext cx="6609199" cy="46166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3680" l="-1343" r="0" t="-7894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/>
          <p:nvPr>
            <p:ph type="title"/>
          </p:nvPr>
        </p:nvSpPr>
        <p:spPr>
          <a:xfrm>
            <a:off x="800464" y="1905000"/>
            <a:ext cx="7543072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Case 1a: Selection against a recessive, deleterious allele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4"/>
          <p:cNvGrpSpPr/>
          <p:nvPr/>
        </p:nvGrpSpPr>
        <p:grpSpPr>
          <a:xfrm>
            <a:off x="152400" y="304800"/>
            <a:ext cx="8100291" cy="587659"/>
            <a:chOff x="510309" y="685800"/>
            <a:chExt cx="8100291" cy="587659"/>
          </a:xfrm>
        </p:grpSpPr>
        <p:sp>
          <p:nvSpPr>
            <p:cNvPr id="162" name="Google Shape;162;p4"/>
            <p:cNvSpPr txBox="1"/>
            <p:nvPr/>
          </p:nvSpPr>
          <p:spPr>
            <a:xfrm>
              <a:off x="510309" y="747354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Gamete pool</a:t>
              </a:r>
              <a:endParaRPr/>
            </a:p>
          </p:txBody>
        </p:sp>
        <p:grpSp>
          <p:nvGrpSpPr>
            <p:cNvPr id="163" name="Google Shape;163;p4"/>
            <p:cNvGrpSpPr/>
            <p:nvPr/>
          </p:nvGrpSpPr>
          <p:grpSpPr>
            <a:xfrm>
              <a:off x="3505200" y="685800"/>
              <a:ext cx="5105400" cy="587659"/>
              <a:chOff x="3505200" y="1870235"/>
              <a:chExt cx="5105400" cy="587659"/>
            </a:xfrm>
          </p:grpSpPr>
          <p:sp>
            <p:nvSpPr>
              <p:cNvPr id="164" name="Google Shape;164;p4"/>
              <p:cNvSpPr/>
              <p:nvPr/>
            </p:nvSpPr>
            <p:spPr>
              <a:xfrm>
                <a:off x="3505200" y="1892617"/>
                <a:ext cx="5105400" cy="545783"/>
              </a:xfrm>
              <a:prstGeom prst="roundRect">
                <a:avLst>
                  <a:gd fmla="val 50000" name="adj"/>
                </a:avLst>
              </a:prstGeom>
              <a:solidFill>
                <a:srgbClr val="FFFF99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65" name="Google Shape;165;p4"/>
              <p:cNvCxnSpPr/>
              <p:nvPr/>
            </p:nvCxnSpPr>
            <p:spPr>
              <a:xfrm>
                <a:off x="5029200" y="1892617"/>
                <a:ext cx="0" cy="545783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166" name="Google Shape;166;p4"/>
              <p:cNvSpPr txBox="1"/>
              <p:nvPr/>
            </p:nvSpPr>
            <p:spPr>
              <a:xfrm>
                <a:off x="3935846" y="1870235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  <p:sp>
            <p:nvSpPr>
              <p:cNvPr id="167" name="Google Shape;167;p4"/>
              <p:cNvSpPr txBox="1"/>
              <p:nvPr/>
            </p:nvSpPr>
            <p:spPr>
              <a:xfrm>
                <a:off x="6292272" y="1873119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</p:grpSp>
      </p:grpSp>
      <p:grpSp>
        <p:nvGrpSpPr>
          <p:cNvPr id="168" name="Google Shape;168;p4"/>
          <p:cNvGrpSpPr/>
          <p:nvPr/>
        </p:nvGrpSpPr>
        <p:grpSpPr>
          <a:xfrm>
            <a:off x="235525" y="1573694"/>
            <a:ext cx="8012546" cy="614218"/>
            <a:chOff x="598054" y="2324389"/>
            <a:chExt cx="8012546" cy="614218"/>
          </a:xfrm>
        </p:grpSpPr>
        <p:sp>
          <p:nvSpPr>
            <p:cNvPr id="169" name="Google Shape;169;p4"/>
            <p:cNvSpPr txBox="1"/>
            <p:nvPr/>
          </p:nvSpPr>
          <p:spPr>
            <a:xfrm>
              <a:off x="598054" y="2385943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Zygotes</a:t>
              </a:r>
              <a:endParaRPr/>
            </a:p>
          </p:txBody>
        </p:sp>
        <p:grpSp>
          <p:nvGrpSpPr>
            <p:cNvPr id="170" name="Google Shape;170;p4"/>
            <p:cNvGrpSpPr/>
            <p:nvPr/>
          </p:nvGrpSpPr>
          <p:grpSpPr>
            <a:xfrm>
              <a:off x="3505200" y="2324389"/>
              <a:ext cx="5105400" cy="614218"/>
              <a:chOff x="3500582" y="3468543"/>
              <a:chExt cx="5105400" cy="614218"/>
            </a:xfrm>
          </p:grpSpPr>
          <p:sp>
            <p:nvSpPr>
              <p:cNvPr id="171" name="Google Shape;171;p4"/>
              <p:cNvSpPr/>
              <p:nvPr/>
            </p:nvSpPr>
            <p:spPr>
              <a:xfrm>
                <a:off x="3500582" y="3473161"/>
                <a:ext cx="5105400" cy="609600"/>
              </a:xfrm>
              <a:prstGeom prst="rect">
                <a:avLst/>
              </a:prstGeom>
              <a:solidFill>
                <a:srgbClr val="B3FFB3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72" name="Google Shape;172;p4"/>
              <p:cNvCxnSpPr/>
              <p:nvPr/>
            </p:nvCxnSpPr>
            <p:spPr>
              <a:xfrm>
                <a:off x="4571999" y="3473161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cxnSp>
            <p:nvCxnSpPr>
              <p:cNvPr id="173" name="Google Shape;173;p4"/>
              <p:cNvCxnSpPr/>
              <p:nvPr/>
            </p:nvCxnSpPr>
            <p:spPr>
              <a:xfrm>
                <a:off x="6821054" y="3468543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174" name="Google Shape;174;p4"/>
              <p:cNvSpPr txBox="1"/>
              <p:nvPr/>
            </p:nvSpPr>
            <p:spPr>
              <a:xfrm>
                <a:off x="3547917" y="3493368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175" name="Google Shape;175;p4"/>
              <p:cNvSpPr txBox="1"/>
              <p:nvPr/>
            </p:nvSpPr>
            <p:spPr>
              <a:xfrm>
                <a:off x="5208153" y="3480955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176" name="Google Shape;176;p4"/>
              <p:cNvSpPr txBox="1"/>
              <p:nvPr/>
            </p:nvSpPr>
            <p:spPr>
              <a:xfrm>
                <a:off x="7225145" y="3468543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</p:grpSp>
      </p:grpSp>
      <p:grpSp>
        <p:nvGrpSpPr>
          <p:cNvPr id="177" name="Google Shape;177;p4"/>
          <p:cNvGrpSpPr/>
          <p:nvPr/>
        </p:nvGrpSpPr>
        <p:grpSpPr>
          <a:xfrm>
            <a:off x="152400" y="3067710"/>
            <a:ext cx="8095671" cy="627496"/>
            <a:chOff x="510309" y="4499411"/>
            <a:chExt cx="8095671" cy="627496"/>
          </a:xfrm>
        </p:grpSpPr>
        <p:sp>
          <p:nvSpPr>
            <p:cNvPr id="178" name="Google Shape;178;p4"/>
            <p:cNvSpPr txBox="1"/>
            <p:nvPr/>
          </p:nvSpPr>
          <p:spPr>
            <a:xfrm>
              <a:off x="510309" y="4582327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Adults</a:t>
              </a:r>
              <a:endParaRPr/>
            </a:p>
          </p:txBody>
        </p:sp>
        <p:grpSp>
          <p:nvGrpSpPr>
            <p:cNvPr id="179" name="Google Shape;179;p4"/>
            <p:cNvGrpSpPr/>
            <p:nvPr/>
          </p:nvGrpSpPr>
          <p:grpSpPr>
            <a:xfrm>
              <a:off x="3505198" y="4499411"/>
              <a:ext cx="5100782" cy="627496"/>
              <a:chOff x="3505200" y="5108286"/>
              <a:chExt cx="5100782" cy="627496"/>
            </a:xfrm>
          </p:grpSpPr>
          <p:sp>
            <p:nvSpPr>
              <p:cNvPr id="180" name="Google Shape;180;p4"/>
              <p:cNvSpPr/>
              <p:nvPr/>
            </p:nvSpPr>
            <p:spPr>
              <a:xfrm>
                <a:off x="3505200" y="5117522"/>
                <a:ext cx="5100782" cy="618260"/>
              </a:xfrm>
              <a:prstGeom prst="rect">
                <a:avLst/>
              </a:prstGeom>
              <a:solidFill>
                <a:srgbClr val="B3D9F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81" name="Google Shape;181;p4"/>
              <p:cNvCxnSpPr/>
              <p:nvPr/>
            </p:nvCxnSpPr>
            <p:spPr>
              <a:xfrm>
                <a:off x="4571998" y="5122140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cxnSp>
            <p:nvCxnSpPr>
              <p:cNvPr id="182" name="Google Shape;182;p4"/>
              <p:cNvCxnSpPr/>
              <p:nvPr/>
            </p:nvCxnSpPr>
            <p:spPr>
              <a:xfrm>
                <a:off x="6821053" y="5117522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183" name="Google Shape;183;p4"/>
              <p:cNvSpPr txBox="1"/>
              <p:nvPr/>
            </p:nvSpPr>
            <p:spPr>
              <a:xfrm>
                <a:off x="3552535" y="5133111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184" name="Google Shape;184;p4"/>
              <p:cNvSpPr txBox="1"/>
              <p:nvPr/>
            </p:nvSpPr>
            <p:spPr>
              <a:xfrm>
                <a:off x="5212771" y="5120698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185" name="Google Shape;185;p4"/>
              <p:cNvSpPr txBox="1"/>
              <p:nvPr/>
            </p:nvSpPr>
            <p:spPr>
              <a:xfrm>
                <a:off x="6750622" y="5108286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</p:grpSp>
      </p:grpSp>
      <p:grpSp>
        <p:nvGrpSpPr>
          <p:cNvPr id="186" name="Google Shape;186;p4"/>
          <p:cNvGrpSpPr/>
          <p:nvPr/>
        </p:nvGrpSpPr>
        <p:grpSpPr>
          <a:xfrm>
            <a:off x="3575627" y="897930"/>
            <a:ext cx="506845" cy="680382"/>
            <a:chOff x="3779405" y="2447636"/>
            <a:chExt cx="506845" cy="1045732"/>
          </a:xfrm>
        </p:grpSpPr>
        <p:cxnSp>
          <p:nvCxnSpPr>
            <p:cNvPr id="187" name="Google Shape;187;p4"/>
            <p:cNvCxnSpPr/>
            <p:nvPr/>
          </p:nvCxnSpPr>
          <p:spPr>
            <a:xfrm>
              <a:off x="4036291" y="2673219"/>
              <a:ext cx="0" cy="820149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88" name="Google Shape;188;p4"/>
            <p:cNvCxnSpPr/>
            <p:nvPr/>
          </p:nvCxnSpPr>
          <p:spPr>
            <a:xfrm>
              <a:off x="3779405" y="2447636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9" name="Google Shape;189;p4"/>
            <p:cNvCxnSpPr/>
            <p:nvPr/>
          </p:nvCxnSpPr>
          <p:spPr>
            <a:xfrm flipH="1">
              <a:off x="4036291" y="2460782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90" name="Google Shape;190;p4"/>
          <p:cNvGrpSpPr/>
          <p:nvPr/>
        </p:nvGrpSpPr>
        <p:grpSpPr>
          <a:xfrm>
            <a:off x="4423350" y="891481"/>
            <a:ext cx="947305" cy="665182"/>
            <a:chOff x="3779405" y="2447636"/>
            <a:chExt cx="947305" cy="1045702"/>
          </a:xfrm>
        </p:grpSpPr>
        <p:cxnSp>
          <p:nvCxnSpPr>
            <p:cNvPr id="191" name="Google Shape;191;p4"/>
            <p:cNvCxnSpPr/>
            <p:nvPr/>
          </p:nvCxnSpPr>
          <p:spPr>
            <a:xfrm>
              <a:off x="4026763" y="2654450"/>
              <a:ext cx="699947" cy="838888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92" name="Google Shape;192;p4"/>
            <p:cNvCxnSpPr/>
            <p:nvPr/>
          </p:nvCxnSpPr>
          <p:spPr>
            <a:xfrm>
              <a:off x="3779405" y="2447636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3" name="Google Shape;193;p4"/>
            <p:cNvCxnSpPr/>
            <p:nvPr/>
          </p:nvCxnSpPr>
          <p:spPr>
            <a:xfrm flipH="1">
              <a:off x="4036291" y="2460782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94" name="Google Shape;194;p4"/>
          <p:cNvGrpSpPr/>
          <p:nvPr/>
        </p:nvGrpSpPr>
        <p:grpSpPr>
          <a:xfrm>
            <a:off x="6918036" y="889575"/>
            <a:ext cx="506845" cy="719780"/>
            <a:chOff x="3779405" y="2447636"/>
            <a:chExt cx="506845" cy="1045732"/>
          </a:xfrm>
        </p:grpSpPr>
        <p:cxnSp>
          <p:nvCxnSpPr>
            <p:cNvPr id="195" name="Google Shape;195;p4"/>
            <p:cNvCxnSpPr/>
            <p:nvPr/>
          </p:nvCxnSpPr>
          <p:spPr>
            <a:xfrm>
              <a:off x="4036291" y="2673219"/>
              <a:ext cx="0" cy="820149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96" name="Google Shape;196;p4"/>
            <p:cNvCxnSpPr/>
            <p:nvPr/>
          </p:nvCxnSpPr>
          <p:spPr>
            <a:xfrm>
              <a:off x="3779405" y="2447636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7" name="Google Shape;197;p4"/>
            <p:cNvCxnSpPr/>
            <p:nvPr/>
          </p:nvCxnSpPr>
          <p:spPr>
            <a:xfrm flipH="1">
              <a:off x="4036291" y="2460782"/>
              <a:ext cx="249959" cy="212437"/>
            </a:xfrm>
            <a:prstGeom prst="straightConnector1">
              <a:avLst/>
            </a:prstGeom>
            <a:noFill/>
            <a:ln cap="flat" cmpd="sng" w="57150">
              <a:solidFill>
                <a:srgbClr val="C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198" name="Google Shape;198;p4"/>
          <p:cNvCxnSpPr/>
          <p:nvPr/>
        </p:nvCxnSpPr>
        <p:spPr>
          <a:xfrm>
            <a:off x="3375891" y="2183294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9" name="Google Shape;199;p4"/>
          <p:cNvCxnSpPr/>
          <p:nvPr/>
        </p:nvCxnSpPr>
        <p:spPr>
          <a:xfrm>
            <a:off x="4854860" y="2183294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00" name="Google Shape;200;p4"/>
          <p:cNvCxnSpPr/>
          <p:nvPr/>
        </p:nvCxnSpPr>
        <p:spPr>
          <a:xfrm>
            <a:off x="6871852" y="2183294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01" name="Google Shape;201;p4"/>
          <p:cNvSpPr txBox="1"/>
          <p:nvPr/>
        </p:nvSpPr>
        <p:spPr>
          <a:xfrm>
            <a:off x="1257300" y="814156"/>
            <a:ext cx="666749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Frequencies:	p	q</a:t>
            </a:r>
            <a:endParaRPr/>
          </a:p>
        </p:txBody>
      </p:sp>
      <p:sp>
        <p:nvSpPr>
          <p:cNvPr id="202" name="Google Shape;202;p4"/>
          <p:cNvSpPr txBox="1"/>
          <p:nvPr/>
        </p:nvSpPr>
        <p:spPr>
          <a:xfrm>
            <a:off x="1136647" y="2119295"/>
            <a:ext cx="733713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Number:	p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	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pqN	q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/>
          </a:p>
        </p:txBody>
      </p:sp>
      <p:sp>
        <p:nvSpPr>
          <p:cNvPr id="203" name="Google Shape;203;p4"/>
          <p:cNvSpPr txBox="1"/>
          <p:nvPr/>
        </p:nvSpPr>
        <p:spPr>
          <a:xfrm>
            <a:off x="1181674" y="3777373"/>
            <a:ext cx="773372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Number:	p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	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pqN	q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(1–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i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4" name="Google Shape;204;p4"/>
          <p:cNvGrpSpPr/>
          <p:nvPr/>
        </p:nvGrpSpPr>
        <p:grpSpPr>
          <a:xfrm>
            <a:off x="121225" y="4767392"/>
            <a:ext cx="8100291" cy="587659"/>
            <a:chOff x="510309" y="685800"/>
            <a:chExt cx="8100291" cy="587659"/>
          </a:xfrm>
        </p:grpSpPr>
        <p:sp>
          <p:nvSpPr>
            <p:cNvPr id="205" name="Google Shape;205;p4"/>
            <p:cNvSpPr txBox="1"/>
            <p:nvPr/>
          </p:nvSpPr>
          <p:spPr>
            <a:xfrm>
              <a:off x="510309" y="747354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Gamete pool</a:t>
              </a:r>
              <a:endParaRPr/>
            </a:p>
          </p:txBody>
        </p:sp>
        <p:grpSp>
          <p:nvGrpSpPr>
            <p:cNvPr id="206" name="Google Shape;206;p4"/>
            <p:cNvGrpSpPr/>
            <p:nvPr/>
          </p:nvGrpSpPr>
          <p:grpSpPr>
            <a:xfrm>
              <a:off x="3505200" y="685800"/>
              <a:ext cx="5105400" cy="587659"/>
              <a:chOff x="3505200" y="1870235"/>
              <a:chExt cx="5105400" cy="587659"/>
            </a:xfrm>
          </p:grpSpPr>
          <p:sp>
            <p:nvSpPr>
              <p:cNvPr id="207" name="Google Shape;207;p4"/>
              <p:cNvSpPr/>
              <p:nvPr/>
            </p:nvSpPr>
            <p:spPr>
              <a:xfrm>
                <a:off x="3505200" y="1892617"/>
                <a:ext cx="5105400" cy="545783"/>
              </a:xfrm>
              <a:prstGeom prst="roundRect">
                <a:avLst>
                  <a:gd fmla="val 50000" name="adj"/>
                </a:avLst>
              </a:prstGeom>
              <a:solidFill>
                <a:srgbClr val="FFFF99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08" name="Google Shape;208;p4"/>
              <p:cNvCxnSpPr/>
              <p:nvPr/>
            </p:nvCxnSpPr>
            <p:spPr>
              <a:xfrm>
                <a:off x="5511079" y="1892617"/>
                <a:ext cx="0" cy="545783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209" name="Google Shape;209;p4"/>
              <p:cNvSpPr txBox="1"/>
              <p:nvPr/>
            </p:nvSpPr>
            <p:spPr>
              <a:xfrm>
                <a:off x="3935846" y="1870235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  <p:sp>
            <p:nvSpPr>
              <p:cNvPr id="210" name="Google Shape;210;p4"/>
              <p:cNvSpPr txBox="1"/>
              <p:nvPr/>
            </p:nvSpPr>
            <p:spPr>
              <a:xfrm>
                <a:off x="6292272" y="1873119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</p:grpSp>
      </p:grpSp>
      <p:cxnSp>
        <p:nvCxnSpPr>
          <p:cNvPr id="211" name="Google Shape;211;p4"/>
          <p:cNvCxnSpPr/>
          <p:nvPr/>
        </p:nvCxnSpPr>
        <p:spPr>
          <a:xfrm>
            <a:off x="3519052" y="3702696"/>
            <a:ext cx="0" cy="1097904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2" name="Google Shape;212;p4"/>
          <p:cNvCxnSpPr/>
          <p:nvPr/>
        </p:nvCxnSpPr>
        <p:spPr>
          <a:xfrm flipH="1">
            <a:off x="3956056" y="3699163"/>
            <a:ext cx="777293" cy="1101437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3" name="Google Shape;213;p4"/>
          <p:cNvCxnSpPr/>
          <p:nvPr/>
        </p:nvCxnSpPr>
        <p:spPr>
          <a:xfrm>
            <a:off x="4733349" y="3712696"/>
            <a:ext cx="777293" cy="1101437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4" name="Google Shape;214;p4"/>
          <p:cNvCxnSpPr/>
          <p:nvPr/>
        </p:nvCxnSpPr>
        <p:spPr>
          <a:xfrm>
            <a:off x="6881085" y="3712696"/>
            <a:ext cx="0" cy="1087904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15" name="Google Shape;215;p4"/>
          <p:cNvSpPr/>
          <p:nvPr/>
        </p:nvSpPr>
        <p:spPr>
          <a:xfrm>
            <a:off x="7167995" y="3067710"/>
            <a:ext cx="1080076" cy="621421"/>
          </a:xfrm>
          <a:prstGeom prst="rect">
            <a:avLst/>
          </a:prstGeom>
          <a:solidFill>
            <a:srgbClr val="595959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4"/>
          <p:cNvSpPr txBox="1"/>
          <p:nvPr/>
        </p:nvSpPr>
        <p:spPr>
          <a:xfrm>
            <a:off x="1233052" y="5371796"/>
            <a:ext cx="666749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Frequencies:	</a:t>
            </a:r>
            <a:r>
              <a:rPr b="1"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p’ &gt; p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q’ &lt; q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5"/>
          <p:cNvSpPr txBox="1"/>
          <p:nvPr>
            <p:ph type="title"/>
          </p:nvPr>
        </p:nvSpPr>
        <p:spPr>
          <a:xfrm>
            <a:off x="800464" y="135079"/>
            <a:ext cx="7543072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Case 1b: Selection against a </a:t>
            </a:r>
            <a:r>
              <a:rPr b="1" lang="en-US" u="sng"/>
              <a:t>dominant</a:t>
            </a:r>
            <a:r>
              <a:rPr b="1" lang="en-US"/>
              <a:t>, deleterious allele</a:t>
            </a:r>
            <a:endParaRPr/>
          </a:p>
        </p:txBody>
      </p:sp>
      <p:grpSp>
        <p:nvGrpSpPr>
          <p:cNvPr id="223" name="Google Shape;223;p5"/>
          <p:cNvGrpSpPr/>
          <p:nvPr/>
        </p:nvGrpSpPr>
        <p:grpSpPr>
          <a:xfrm>
            <a:off x="381000" y="1752600"/>
            <a:ext cx="8012546" cy="614218"/>
            <a:chOff x="598054" y="2324389"/>
            <a:chExt cx="8012546" cy="614218"/>
          </a:xfrm>
        </p:grpSpPr>
        <p:sp>
          <p:nvSpPr>
            <p:cNvPr id="224" name="Google Shape;224;p5"/>
            <p:cNvSpPr txBox="1"/>
            <p:nvPr/>
          </p:nvSpPr>
          <p:spPr>
            <a:xfrm>
              <a:off x="598054" y="2385943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Zygotes</a:t>
              </a:r>
              <a:endParaRPr/>
            </a:p>
          </p:txBody>
        </p:sp>
        <p:grpSp>
          <p:nvGrpSpPr>
            <p:cNvPr id="225" name="Google Shape;225;p5"/>
            <p:cNvGrpSpPr/>
            <p:nvPr/>
          </p:nvGrpSpPr>
          <p:grpSpPr>
            <a:xfrm>
              <a:off x="3505200" y="2324389"/>
              <a:ext cx="5105400" cy="614218"/>
              <a:chOff x="3500582" y="3468543"/>
              <a:chExt cx="5105400" cy="614218"/>
            </a:xfrm>
          </p:grpSpPr>
          <p:sp>
            <p:nvSpPr>
              <p:cNvPr id="226" name="Google Shape;226;p5"/>
              <p:cNvSpPr/>
              <p:nvPr/>
            </p:nvSpPr>
            <p:spPr>
              <a:xfrm>
                <a:off x="3500582" y="3473161"/>
                <a:ext cx="5105400" cy="609600"/>
              </a:xfrm>
              <a:prstGeom prst="rect">
                <a:avLst/>
              </a:prstGeom>
              <a:solidFill>
                <a:srgbClr val="B3FFB3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27" name="Google Shape;227;p5"/>
              <p:cNvCxnSpPr/>
              <p:nvPr/>
            </p:nvCxnSpPr>
            <p:spPr>
              <a:xfrm>
                <a:off x="4571999" y="3473161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cxnSp>
            <p:nvCxnSpPr>
              <p:cNvPr id="228" name="Google Shape;228;p5"/>
              <p:cNvCxnSpPr/>
              <p:nvPr/>
            </p:nvCxnSpPr>
            <p:spPr>
              <a:xfrm>
                <a:off x="6821054" y="3468543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229" name="Google Shape;229;p5"/>
              <p:cNvSpPr txBox="1"/>
              <p:nvPr/>
            </p:nvSpPr>
            <p:spPr>
              <a:xfrm>
                <a:off x="3547917" y="3493368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230" name="Google Shape;230;p5"/>
              <p:cNvSpPr txBox="1"/>
              <p:nvPr/>
            </p:nvSpPr>
            <p:spPr>
              <a:xfrm>
                <a:off x="5208153" y="3480955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231" name="Google Shape;231;p5"/>
              <p:cNvSpPr txBox="1"/>
              <p:nvPr/>
            </p:nvSpPr>
            <p:spPr>
              <a:xfrm>
                <a:off x="7225145" y="3468543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</p:grpSp>
      </p:grpSp>
      <p:grpSp>
        <p:nvGrpSpPr>
          <p:cNvPr id="232" name="Google Shape;232;p5"/>
          <p:cNvGrpSpPr/>
          <p:nvPr/>
        </p:nvGrpSpPr>
        <p:grpSpPr>
          <a:xfrm>
            <a:off x="297875" y="3246616"/>
            <a:ext cx="8095671" cy="627496"/>
            <a:chOff x="510309" y="4499411"/>
            <a:chExt cx="8095671" cy="627496"/>
          </a:xfrm>
        </p:grpSpPr>
        <p:sp>
          <p:nvSpPr>
            <p:cNvPr id="233" name="Google Shape;233;p5"/>
            <p:cNvSpPr txBox="1"/>
            <p:nvPr/>
          </p:nvSpPr>
          <p:spPr>
            <a:xfrm>
              <a:off x="510309" y="4582327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Adults</a:t>
              </a:r>
              <a:endParaRPr/>
            </a:p>
          </p:txBody>
        </p:sp>
        <p:grpSp>
          <p:nvGrpSpPr>
            <p:cNvPr id="234" name="Google Shape;234;p5"/>
            <p:cNvGrpSpPr/>
            <p:nvPr/>
          </p:nvGrpSpPr>
          <p:grpSpPr>
            <a:xfrm>
              <a:off x="3309601" y="4499411"/>
              <a:ext cx="5296379" cy="627496"/>
              <a:chOff x="3309603" y="5108286"/>
              <a:chExt cx="5296379" cy="627496"/>
            </a:xfrm>
          </p:grpSpPr>
          <p:sp>
            <p:nvSpPr>
              <p:cNvPr id="235" name="Google Shape;235;p5"/>
              <p:cNvSpPr/>
              <p:nvPr/>
            </p:nvSpPr>
            <p:spPr>
              <a:xfrm>
                <a:off x="3505200" y="5117522"/>
                <a:ext cx="5100782" cy="618260"/>
              </a:xfrm>
              <a:prstGeom prst="rect">
                <a:avLst/>
              </a:prstGeom>
              <a:solidFill>
                <a:srgbClr val="B3D9FF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36" name="Google Shape;236;p5"/>
              <p:cNvCxnSpPr/>
              <p:nvPr/>
            </p:nvCxnSpPr>
            <p:spPr>
              <a:xfrm>
                <a:off x="4571998" y="5122140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cxnSp>
            <p:nvCxnSpPr>
              <p:cNvPr id="237" name="Google Shape;237;p5"/>
              <p:cNvCxnSpPr/>
              <p:nvPr/>
            </p:nvCxnSpPr>
            <p:spPr>
              <a:xfrm>
                <a:off x="6821053" y="5117522"/>
                <a:ext cx="1" cy="60960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238" name="Google Shape;238;p5"/>
              <p:cNvSpPr txBox="1"/>
              <p:nvPr/>
            </p:nvSpPr>
            <p:spPr>
              <a:xfrm>
                <a:off x="3309603" y="5132643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239" name="Google Shape;239;p5"/>
              <p:cNvSpPr txBox="1"/>
              <p:nvPr/>
            </p:nvSpPr>
            <p:spPr>
              <a:xfrm>
                <a:off x="4601337" y="5131514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  <p:sp>
            <p:nvSpPr>
              <p:cNvPr id="240" name="Google Shape;240;p5"/>
              <p:cNvSpPr txBox="1"/>
              <p:nvPr/>
            </p:nvSpPr>
            <p:spPr>
              <a:xfrm>
                <a:off x="7233427" y="5108286"/>
                <a:ext cx="976747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aa</a:t>
                </a:r>
                <a:endParaRPr/>
              </a:p>
            </p:txBody>
          </p:sp>
        </p:grpSp>
      </p:grpSp>
      <p:cxnSp>
        <p:nvCxnSpPr>
          <p:cNvPr id="241" name="Google Shape;241;p5"/>
          <p:cNvCxnSpPr/>
          <p:nvPr/>
        </p:nvCxnSpPr>
        <p:spPr>
          <a:xfrm>
            <a:off x="3521366" y="2362200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42" name="Google Shape;242;p5"/>
          <p:cNvCxnSpPr/>
          <p:nvPr/>
        </p:nvCxnSpPr>
        <p:spPr>
          <a:xfrm>
            <a:off x="5000335" y="2362200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43" name="Google Shape;243;p5"/>
          <p:cNvCxnSpPr/>
          <p:nvPr/>
        </p:nvCxnSpPr>
        <p:spPr>
          <a:xfrm>
            <a:off x="7017327" y="2362200"/>
            <a:ext cx="0" cy="909241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44" name="Google Shape;244;p5"/>
          <p:cNvSpPr txBox="1"/>
          <p:nvPr/>
        </p:nvSpPr>
        <p:spPr>
          <a:xfrm>
            <a:off x="643660" y="2298201"/>
            <a:ext cx="733713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Frequencies:	p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pq	q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i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5"/>
          <p:cNvSpPr txBox="1"/>
          <p:nvPr/>
        </p:nvSpPr>
        <p:spPr>
          <a:xfrm>
            <a:off x="688687" y="3956279"/>
            <a:ext cx="773372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Number:	p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(1–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pqN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(1–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q</a:t>
            </a:r>
            <a:r>
              <a:rPr baseline="30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/>
          </a:p>
        </p:txBody>
      </p:sp>
      <p:grpSp>
        <p:nvGrpSpPr>
          <p:cNvPr id="246" name="Google Shape;246;p5"/>
          <p:cNvGrpSpPr/>
          <p:nvPr/>
        </p:nvGrpSpPr>
        <p:grpSpPr>
          <a:xfrm>
            <a:off x="266700" y="4946298"/>
            <a:ext cx="8100291" cy="587659"/>
            <a:chOff x="510309" y="685800"/>
            <a:chExt cx="8100291" cy="587659"/>
          </a:xfrm>
        </p:grpSpPr>
        <p:sp>
          <p:nvSpPr>
            <p:cNvPr id="247" name="Google Shape;247;p5"/>
            <p:cNvSpPr txBox="1"/>
            <p:nvPr/>
          </p:nvSpPr>
          <p:spPr>
            <a:xfrm>
              <a:off x="510309" y="747354"/>
              <a:ext cx="22098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Gamete pool</a:t>
              </a:r>
              <a:endParaRPr/>
            </a:p>
          </p:txBody>
        </p:sp>
        <p:grpSp>
          <p:nvGrpSpPr>
            <p:cNvPr id="248" name="Google Shape;248;p5"/>
            <p:cNvGrpSpPr/>
            <p:nvPr/>
          </p:nvGrpSpPr>
          <p:grpSpPr>
            <a:xfrm>
              <a:off x="3505200" y="685800"/>
              <a:ext cx="5105400" cy="587659"/>
              <a:chOff x="3505200" y="1870235"/>
              <a:chExt cx="5105400" cy="587659"/>
            </a:xfrm>
          </p:grpSpPr>
          <p:sp>
            <p:nvSpPr>
              <p:cNvPr id="249" name="Google Shape;249;p5"/>
              <p:cNvSpPr/>
              <p:nvPr/>
            </p:nvSpPr>
            <p:spPr>
              <a:xfrm>
                <a:off x="3505200" y="1892617"/>
                <a:ext cx="5105400" cy="545783"/>
              </a:xfrm>
              <a:prstGeom prst="roundRect">
                <a:avLst>
                  <a:gd fmla="val 50000" name="adj"/>
                </a:avLst>
              </a:prstGeom>
              <a:solidFill>
                <a:srgbClr val="FFFF99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3000">
                  <a:srgbClr val="000000">
                    <a:alpha val="3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50" name="Google Shape;250;p5"/>
              <p:cNvCxnSpPr/>
              <p:nvPr/>
            </p:nvCxnSpPr>
            <p:spPr>
              <a:xfrm>
                <a:off x="5958609" y="1892617"/>
                <a:ext cx="0" cy="545783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</p:cxnSp>
          <p:sp>
            <p:nvSpPr>
              <p:cNvPr id="251" name="Google Shape;251;p5"/>
              <p:cNvSpPr txBox="1"/>
              <p:nvPr/>
            </p:nvSpPr>
            <p:spPr>
              <a:xfrm>
                <a:off x="3935846" y="1870235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  <p:sp>
            <p:nvSpPr>
              <p:cNvPr id="252" name="Google Shape;252;p5"/>
              <p:cNvSpPr txBox="1"/>
              <p:nvPr/>
            </p:nvSpPr>
            <p:spPr>
              <a:xfrm>
                <a:off x="6933245" y="1873119"/>
                <a:ext cx="66270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n-US" sz="3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</p:grpSp>
      </p:grpSp>
      <p:cxnSp>
        <p:nvCxnSpPr>
          <p:cNvPr id="253" name="Google Shape;253;p5"/>
          <p:cNvCxnSpPr/>
          <p:nvPr/>
        </p:nvCxnSpPr>
        <p:spPr>
          <a:xfrm>
            <a:off x="3664527" y="3881602"/>
            <a:ext cx="0" cy="1097904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54" name="Google Shape;254;p5"/>
          <p:cNvCxnSpPr/>
          <p:nvPr/>
        </p:nvCxnSpPr>
        <p:spPr>
          <a:xfrm flipH="1">
            <a:off x="4576733" y="3896392"/>
            <a:ext cx="621025" cy="1072288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55" name="Google Shape;255;p5"/>
          <p:cNvCxnSpPr/>
          <p:nvPr/>
        </p:nvCxnSpPr>
        <p:spPr>
          <a:xfrm>
            <a:off x="5194012" y="3888104"/>
            <a:ext cx="661998" cy="1094935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56" name="Google Shape;256;p5"/>
          <p:cNvCxnSpPr/>
          <p:nvPr/>
        </p:nvCxnSpPr>
        <p:spPr>
          <a:xfrm>
            <a:off x="7026560" y="3891602"/>
            <a:ext cx="0" cy="1087904"/>
          </a:xfrm>
          <a:prstGeom prst="straightConnector1">
            <a:avLst/>
          </a:prstGeom>
          <a:noFill/>
          <a:ln cap="flat" cmpd="sng" w="57150">
            <a:solidFill>
              <a:srgbClr val="C00000"/>
            </a:solidFill>
            <a:prstDash val="solid"/>
            <a:round/>
            <a:headEnd len="sm" w="sm" type="none"/>
            <a:tailEnd len="med" w="med" type="triangle"/>
          </a:ln>
        </p:spPr>
      </p:cxnSp>
      <p:grpSp>
        <p:nvGrpSpPr>
          <p:cNvPr id="257" name="Google Shape;257;p5"/>
          <p:cNvGrpSpPr/>
          <p:nvPr/>
        </p:nvGrpSpPr>
        <p:grpSpPr>
          <a:xfrm>
            <a:off x="3852854" y="3267093"/>
            <a:ext cx="2759429" cy="624172"/>
            <a:chOff x="3852854" y="3267093"/>
            <a:chExt cx="2759429" cy="624172"/>
          </a:xfrm>
        </p:grpSpPr>
        <p:sp>
          <p:nvSpPr>
            <p:cNvPr id="258" name="Google Shape;258;p5"/>
            <p:cNvSpPr/>
            <p:nvPr/>
          </p:nvSpPr>
          <p:spPr>
            <a:xfrm>
              <a:off x="3852854" y="3267093"/>
              <a:ext cx="521378" cy="621421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5532101" y="3269844"/>
              <a:ext cx="1080182" cy="621421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0" name="Google Shape;260;p5"/>
          <p:cNvSpPr txBox="1"/>
          <p:nvPr/>
        </p:nvSpPr>
        <p:spPr>
          <a:xfrm>
            <a:off x="2031898" y="5546499"/>
            <a:ext cx="666749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Frequencies:	</a:t>
            </a:r>
            <a:r>
              <a:rPr b="1"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p’ &lt; p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q’ &gt; q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2010-11-29T15:14:41Z</dcterms:created>
  <dc:creator>Anton Weisstein</dc:creator>
</cp:coreProperties>
</file>