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PT Sans Narrow" panose="020B050602020302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2597C1-E25E-4035-A633-B55BF72F1A40}">
  <a:tblStyle styleId="{442597C1-E25E-4035-A633-B55BF72F1A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7d0f05a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7d0f05a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Agents can not only influence the movement of other agents, but it also might influence the state of the individual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d0f05a1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7d0f05a1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7d0f05a1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7d0f05a1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31ce11d2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31ce11d2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9fdeab2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9fdeab2d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31ce11d2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31ce11d2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9fdeab2d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9fdeab2d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9fdeab2dd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9fdeab2dd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9fdeab2d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9fdeab2d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313ad013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5313ad013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6382b2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6382b2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9fdeab2dd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9fdeab2dd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9fdeab2dd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9fdeab2dd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fdeab2dd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9fdeab2dd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306c50e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306c50e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GIFs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7d0f05a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7d0f05a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7d0f05a1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7d0f05a1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7d0f05a1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7d0f05a1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7d0f05a1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7d0f05a1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when you might define one of these two movement types in terms of a foraging animal. First case animal is hungrier (keeps moving), but in second case maybe animal has it’s fill (can stay where it is).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if agents are small then they can move to the same space (and can not if they are big).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7d0f05a1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7d0f05a1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when you might define one of these two movement types in terms of a foraging animal. First case animal is hungrier (keeps moving), but in second case maybe animal has it’s fill (can stay where it is).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1a8589c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31a8589c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when you might define one of these two movement types in terms of a foraging animal. First case animal is hungrier (keeps moving), but in second case maybe animal has it’s fill (can stay where it is).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7d0f05a1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7d0f05a1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red moves with smaller step sizes (since it’s a smaller animal) and must move more often than blue.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what I haven’t talked about (environment and interactions).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cl.northwestern.edu/netlogo/models/WolfSheepPredatio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f8WE7j4Z3A?feature=oembed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2675" y="924025"/>
            <a:ext cx="9041400" cy="29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i="1"/>
              <a:t>A David A. Walsh’s 67 Arts &amp; Sciences Mini-Conference workshop:</a:t>
            </a:r>
            <a:endParaRPr sz="1400" b="1" i="1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/>
              <a:t> Applications of Agent-Based Modeling to Biological Systems</a:t>
            </a:r>
            <a:endParaRPr sz="2200" b="1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Workshop hosted by Diana White (Clarkson Math) and Susan Bailey (Clarkson Biology)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A close up of a sig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25" y="3840325"/>
            <a:ext cx="9525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209025" y="342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Agent Based Modeling?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250100" y="1017725"/>
            <a:ext cx="878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Interactions between agents: Do they positively influence each other? Do they negatively influence each other? Is there a combination of influences?</a:t>
            </a:r>
            <a:endParaRPr sz="72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2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Interactions with environment. Maybe a given agent type interacts according to its </a:t>
            </a:r>
            <a:r>
              <a:rPr lang="en" sz="7200" b="1"/>
              <a:t>environment.</a:t>
            </a:r>
            <a:endParaRPr sz="72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200"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200" b="1"/>
              <a:t>Environment:</a:t>
            </a:r>
            <a:r>
              <a:rPr lang="en" sz="7200"/>
              <a:t> If an ecological environment, are there grass, rocks, or water? How do the agents move around according to these specifications?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2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Is the environment 1-D, 2-D or 3-D (determined by the system you are modeling, AND the question/problem of interest).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0" y="1117425"/>
            <a:ext cx="2640100" cy="26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50" y="1117425"/>
            <a:ext cx="2640100" cy="26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6950" y="1117425"/>
            <a:ext cx="2748675" cy="26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164250" y="4106600"/>
            <a:ext cx="847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Sheep eat grass (environment) and wolves eat sheep (wolves affect sheep population negatively, and sheep affect wolves positively)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4950" y="249950"/>
            <a:ext cx="901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agents in a specified environment (wolves and sheep)</a:t>
            </a: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1057450" y="3839650"/>
            <a:ext cx="751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T0                                                        T_later                                                T_final                                 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0" y="48204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Screenshots from a run of the “Wolf Sheep Predation” NetLogo sample model: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https://ccl.northwestern.edu/netlogo/models/WolfSheepPredation</a:t>
            </a:r>
            <a:r>
              <a:rPr lang="en" sz="900"/>
              <a:t> 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73300" y="3042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ABM? Why not some other modeling technique?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679675" y="1233925"/>
            <a:ext cx="769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other types of modeling techniques?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ABM? Why not some other modeling technique?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ODEs - Ordinary differential equations describe changes in some density/concentration of objects w.r.t one variable (often time)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PDEs - Partial differential equations describe changes in some density/concentration of objects with respect to multiple variables (time and space)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 models represent continuous/small variations in time and space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ABMs can account for larger variations, and can model more “discrete time” or “discrete space” events.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ABM? Why not some other modeling technique?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models are deterministic (for a given set of initial conditions the output is the same).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ABMs can account for probabilistic interactions and are stochastic in nature.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Multi-scale modeling (hybrid models of DEs and ABMs)</a:t>
            </a:r>
            <a:endParaRPr/>
          </a:p>
        </p:txBody>
      </p:sp>
      <p:grpSp>
        <p:nvGrpSpPr>
          <p:cNvPr id="171" name="Google Shape;171;p27"/>
          <p:cNvGrpSpPr/>
          <p:nvPr/>
        </p:nvGrpSpPr>
        <p:grpSpPr>
          <a:xfrm>
            <a:off x="1085175" y="1770663"/>
            <a:ext cx="6973625" cy="2090125"/>
            <a:chOff x="898450" y="1604763"/>
            <a:chExt cx="6973625" cy="2090125"/>
          </a:xfrm>
        </p:grpSpPr>
        <p:sp>
          <p:nvSpPr>
            <p:cNvPr id="172" name="Google Shape;172;p27"/>
            <p:cNvSpPr txBox="1"/>
            <p:nvPr/>
          </p:nvSpPr>
          <p:spPr>
            <a:xfrm>
              <a:off x="2937138" y="3195988"/>
              <a:ext cx="328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Relative Spatiotemporal Scale</a:t>
              </a:r>
              <a:endParaRPr/>
            </a:p>
          </p:txBody>
        </p:sp>
        <p:sp>
          <p:nvSpPr>
            <p:cNvPr id="173" name="Google Shape;173;p27"/>
            <p:cNvSpPr txBox="1"/>
            <p:nvPr/>
          </p:nvSpPr>
          <p:spPr>
            <a:xfrm>
              <a:off x="898450" y="3294688"/>
              <a:ext cx="113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Large/ Slow</a:t>
              </a:r>
              <a:endParaRPr/>
            </a:p>
          </p:txBody>
        </p:sp>
        <p:sp>
          <p:nvSpPr>
            <p:cNvPr id="174" name="Google Shape;174;p27"/>
            <p:cNvSpPr txBox="1"/>
            <p:nvPr/>
          </p:nvSpPr>
          <p:spPr>
            <a:xfrm>
              <a:off x="6739875" y="3294688"/>
              <a:ext cx="113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Small/ Fast</a:t>
              </a: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6379088" y="1604763"/>
              <a:ext cx="1444500" cy="966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628738" y="1634338"/>
              <a:ext cx="1444500" cy="966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966225" y="1633538"/>
              <a:ext cx="1444500" cy="966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 txBox="1"/>
            <p:nvPr/>
          </p:nvSpPr>
          <p:spPr>
            <a:xfrm>
              <a:off x="966250" y="1808888"/>
              <a:ext cx="1444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Agent Based Models</a:t>
              </a:r>
              <a:endParaRPr/>
            </a:p>
          </p:txBody>
        </p:sp>
        <p:sp>
          <p:nvSpPr>
            <p:cNvPr id="179" name="Google Shape;179;p27"/>
            <p:cNvSpPr txBox="1"/>
            <p:nvPr/>
          </p:nvSpPr>
          <p:spPr>
            <a:xfrm>
              <a:off x="3615525" y="1701838"/>
              <a:ext cx="1444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Ordinary Differential Equations</a:t>
              </a:r>
              <a:endParaRPr/>
            </a:p>
          </p:txBody>
        </p:sp>
        <p:sp>
          <p:nvSpPr>
            <p:cNvPr id="180" name="Google Shape;180;p27"/>
            <p:cNvSpPr txBox="1"/>
            <p:nvPr/>
          </p:nvSpPr>
          <p:spPr>
            <a:xfrm>
              <a:off x="6379100" y="1672263"/>
              <a:ext cx="1444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Partial Differential Equations</a:t>
              </a: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966334" y="3001888"/>
              <a:ext cx="6857400" cy="292800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6DB"/>
                </a:gs>
                <a:gs pos="100000">
                  <a:srgbClr val="FAD25C"/>
                </a:gs>
              </a:gsLst>
              <a:lin ang="10800025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27"/>
            <p:cNvGrpSpPr/>
            <p:nvPr/>
          </p:nvGrpSpPr>
          <p:grpSpPr>
            <a:xfrm>
              <a:off x="2712675" y="1885713"/>
              <a:ext cx="600925" cy="404400"/>
              <a:chOff x="2706225" y="2274950"/>
              <a:chExt cx="600925" cy="404400"/>
            </a:xfrm>
          </p:grpSpPr>
          <p:sp>
            <p:nvSpPr>
              <p:cNvPr id="183" name="Google Shape;183;p27"/>
              <p:cNvSpPr/>
              <p:nvPr/>
            </p:nvSpPr>
            <p:spPr>
              <a:xfrm>
                <a:off x="2706225" y="2475050"/>
                <a:ext cx="594300" cy="2043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 flipH="1">
                <a:off x="2712850" y="2274950"/>
                <a:ext cx="594300" cy="2043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27"/>
            <p:cNvGrpSpPr/>
            <p:nvPr/>
          </p:nvGrpSpPr>
          <p:grpSpPr>
            <a:xfrm>
              <a:off x="5425713" y="1915288"/>
              <a:ext cx="600925" cy="404400"/>
              <a:chOff x="2706225" y="2274950"/>
              <a:chExt cx="600925" cy="404400"/>
            </a:xfrm>
          </p:grpSpPr>
          <p:sp>
            <p:nvSpPr>
              <p:cNvPr id="186" name="Google Shape;186;p27"/>
              <p:cNvSpPr/>
              <p:nvPr/>
            </p:nvSpPr>
            <p:spPr>
              <a:xfrm>
                <a:off x="2706225" y="2475050"/>
                <a:ext cx="594300" cy="2043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 flipH="1">
                <a:off x="2712850" y="2274950"/>
                <a:ext cx="594300" cy="2043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Hands-on tutorial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5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software: NetLogo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biological system: A population of bacteria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Bacteria are the agents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Their interactions with each other and their environment determine the rules of reproduction, movement, death, etc.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we create an ABM that replicates patterns we see in the experimental data at the population level?</a:t>
            </a: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424" y="296300"/>
            <a:ext cx="3786550" cy="461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>
            <a:off x="4878075" y="261450"/>
            <a:ext cx="3854100" cy="4669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dynamics of bacteria</a:t>
            </a:r>
            <a:endParaRPr/>
          </a:p>
        </p:txBody>
      </p:sp>
      <p:pic>
        <p:nvPicPr>
          <p:cNvPr id="2" name="Online Media 1" title="E.coli growth and binary fission">
            <a:hlinkClick r:id="" action="ppaction://media"/>
            <a:extLst>
              <a:ext uri="{FF2B5EF4-FFF2-40B4-BE49-F238E27FC236}">
                <a16:creationId xmlns:a16="http://schemas.microsoft.com/office/drawing/2014/main" id="{C8C14729-02FC-4BA0-A379-60DA0B648C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3760" y="1242368"/>
            <a:ext cx="4796480" cy="3597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dynamics of bacteria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 t="13741"/>
          <a:stretch/>
        </p:blipFill>
        <p:spPr>
          <a:xfrm>
            <a:off x="514325" y="1096625"/>
            <a:ext cx="7958774" cy="31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1801150" y="2084650"/>
            <a:ext cx="2290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Exponential growth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1915500" y="4804800"/>
            <a:ext cx="722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By Clevercapybara - Own work, CC BY-SA 4.0, https://commons.wikimedia.org/w/index.php?curid=42596607</a:t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dynamics of bacteria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t="13741"/>
          <a:stretch/>
        </p:blipFill>
        <p:spPr>
          <a:xfrm>
            <a:off x="514325" y="1096625"/>
            <a:ext cx="7958774" cy="31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311700" y="4285100"/>
            <a:ext cx="84435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what happens as they start to run out of food?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1801150" y="2084650"/>
            <a:ext cx="2290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Exponential growth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1915500" y="4804800"/>
            <a:ext cx="722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By Clevercapybara - Own work, CC BY-SA 4.0, https://commons.wikimedia.org/w/index.php?curid=42596607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02675" y="1098125"/>
            <a:ext cx="88257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Consists of describing a system from the perspective of its constituent units (agents): </a:t>
            </a:r>
            <a:r>
              <a:rPr lang="en" sz="1800" i="1">
                <a:solidFill>
                  <a:srgbClr val="333333"/>
                </a:solidFill>
                <a:highlight>
                  <a:srgbClr val="FFFFFF"/>
                </a:highlight>
              </a:rPr>
              <a:t>Microscopic modeling</a:t>
            </a:r>
            <a:endParaRPr sz="18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Able to describe large scale behaviours/dynamics of a system from rules that govern the system at the individual level.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Benefit: (</a:t>
            </a:r>
            <a:r>
              <a:rPr lang="en" sz="1800" i="1">
                <a:solidFill>
                  <a:srgbClr val="333333"/>
                </a:solidFill>
                <a:highlight>
                  <a:srgbClr val="FFFFFF"/>
                </a:highlight>
              </a:rPr>
              <a:t>i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) ABM captures emergent phenomena; (</a:t>
            </a:r>
            <a:r>
              <a:rPr lang="en" sz="1800" i="1">
                <a:solidFill>
                  <a:srgbClr val="333333"/>
                </a:solidFill>
                <a:highlight>
                  <a:srgbClr val="FFFFFF"/>
                </a:highlight>
              </a:rPr>
              <a:t>ii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) ABM provides a natural description of a system; and (</a:t>
            </a:r>
            <a:r>
              <a:rPr lang="en" sz="1800" i="1">
                <a:solidFill>
                  <a:srgbClr val="333333"/>
                </a:solidFill>
                <a:highlight>
                  <a:srgbClr val="FFFFFF"/>
                </a:highlight>
              </a:rPr>
              <a:t>iii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) ABM is flexible (it’s your world!)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Emergent phenomena result from the interactions of individual entities, might not be intuitive.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Agent Based Modeling?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dynamics of bacteria</a:t>
            </a: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36150" y="4779825"/>
            <a:ext cx="868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Illustration by: Michał Komorniczak (CC BY-SA 3.0) https://commons.wikimedia.org/w/index.php?curid=7731719</a:t>
            </a:r>
            <a:endParaRPr sz="1100"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125" y="2014900"/>
            <a:ext cx="4030874" cy="27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dynamics of bacteria</a:t>
            </a:r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Can we capture all of these phases of microbial population growth with an agent based model?  We will see!</a:t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36150" y="4779825"/>
            <a:ext cx="868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Illustration by: Michał Komorniczak (CC BY-SA 3.0) https://commons.wikimedia.org/w/index.php?curid=7731719</a:t>
            </a:r>
            <a:endParaRPr sz="1100"/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125" y="2014900"/>
            <a:ext cx="4030874" cy="27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311700" y="1411275"/>
            <a:ext cx="35235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Comparing our ABM output with results from experiments.</a:t>
            </a:r>
            <a:endParaRPr sz="1700"/>
          </a:p>
        </p:txBody>
      </p:sp>
      <p:sp>
        <p:nvSpPr>
          <p:cNvPr id="240" name="Google Shape;240;p34"/>
          <p:cNvSpPr/>
          <p:nvPr/>
        </p:nvSpPr>
        <p:spPr>
          <a:xfrm>
            <a:off x="4202150" y="1095600"/>
            <a:ext cx="4607700" cy="2121000"/>
          </a:xfrm>
          <a:prstGeom prst="wedgeRoundRectCallout">
            <a:avLst>
              <a:gd name="adj1" fmla="val -6345"/>
              <a:gd name="adj2" fmla="val 76598"/>
              <a:gd name="adj3" fmla="val 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5782962" y="4562475"/>
            <a:ext cx="21047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45" dirty="0"/>
              <a:t>Brandon Formoza </a:t>
            </a:r>
            <a:endParaRPr sz="2345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(Clarkson BioMolec 22’)</a:t>
            </a:r>
            <a:endParaRPr dirty="0"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dynamics of bacteria</a:t>
            </a:r>
            <a:endParaRPr/>
          </a:p>
        </p:txBody>
      </p:sp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100" y="3362700"/>
            <a:ext cx="9525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/>
          <p:cNvPicPr preferRelativeResize="0"/>
          <p:nvPr/>
        </p:nvPicPr>
        <p:blipFill rotWithShape="1">
          <a:blip r:embed="rId4">
            <a:alphaModFix/>
          </a:blip>
          <a:srcRect l="53211" t="6030" r="11497" b="52520"/>
          <a:stretch/>
        </p:blipFill>
        <p:spPr>
          <a:xfrm>
            <a:off x="7128287" y="1268799"/>
            <a:ext cx="1327212" cy="13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 rotWithShape="1">
          <a:blip r:embed="rId5">
            <a:alphaModFix/>
          </a:blip>
          <a:srcRect t="14704" b="17627"/>
          <a:stretch/>
        </p:blipFill>
        <p:spPr>
          <a:xfrm>
            <a:off x="5380875" y="1268800"/>
            <a:ext cx="1653099" cy="15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8800" y="1552604"/>
            <a:ext cx="783216" cy="103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/>
          <p:nvPr/>
        </p:nvSpPr>
        <p:spPr>
          <a:xfrm>
            <a:off x="4822325" y="1268800"/>
            <a:ext cx="828328" cy="228888"/>
          </a:xfrm>
          <a:custGeom>
            <a:avLst/>
            <a:gdLst/>
            <a:ahLst/>
            <a:cxnLst/>
            <a:rect l="l" t="t" r="r" b="b"/>
            <a:pathLst>
              <a:path w="44266" h="13070" extrusionOk="0">
                <a:moveTo>
                  <a:pt x="0" y="10843"/>
                </a:moveTo>
                <a:cubicBezTo>
                  <a:pt x="6413" y="2593"/>
                  <a:pt x="19141" y="-1030"/>
                  <a:pt x="29510" y="264"/>
                </a:cubicBezTo>
                <a:cubicBezTo>
                  <a:pt x="35973" y="1071"/>
                  <a:pt x="42202" y="6893"/>
                  <a:pt x="44266" y="1307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48" name="Google Shape;248;p34"/>
          <p:cNvSpPr/>
          <p:nvPr/>
        </p:nvSpPr>
        <p:spPr>
          <a:xfrm>
            <a:off x="6501875" y="1341400"/>
            <a:ext cx="626402" cy="156299"/>
          </a:xfrm>
          <a:custGeom>
            <a:avLst/>
            <a:gdLst/>
            <a:ahLst/>
            <a:cxnLst/>
            <a:rect l="l" t="t" r="r" b="b"/>
            <a:pathLst>
              <a:path w="34522" h="9155" extrusionOk="0">
                <a:moveTo>
                  <a:pt x="0" y="9155"/>
                </a:moveTo>
                <a:cubicBezTo>
                  <a:pt x="0" y="-2549"/>
                  <a:pt x="23416" y="-942"/>
                  <a:pt x="34522" y="2751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249" name="Google Shape;249;p34"/>
          <p:cNvPicPr preferRelativeResize="0"/>
          <p:nvPr/>
        </p:nvPicPr>
        <p:blipFill rotWithShape="1">
          <a:blip r:embed="rId7">
            <a:alphaModFix/>
          </a:blip>
          <a:srcRect l="18065" r="29032"/>
          <a:stretch/>
        </p:blipFill>
        <p:spPr>
          <a:xfrm>
            <a:off x="1199575" y="2289650"/>
            <a:ext cx="1940801" cy="218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4057200" y="2647100"/>
            <a:ext cx="485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Bacterial Growth Experiments</a:t>
            </a:r>
            <a:endParaRPr sz="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688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Brandon’s data</a:t>
            </a:r>
            <a:endParaRPr/>
          </a:p>
        </p:txBody>
      </p:sp>
      <p:sp>
        <p:nvSpPr>
          <p:cNvPr id="256" name="Google Shape;256;p35"/>
          <p:cNvSpPr txBox="1"/>
          <p:nvPr/>
        </p:nvSpPr>
        <p:spPr>
          <a:xfrm>
            <a:off x="1594225" y="3889475"/>
            <a:ext cx="5798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Orange: 	</a:t>
            </a: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Pseudomonas fluorescens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 semi-solid agar environment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Blue: 	</a:t>
            </a:r>
            <a:r>
              <a:rPr lang="en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Pseudomonas fluorescens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liquid environment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t="54067"/>
          <a:stretch/>
        </p:blipFill>
        <p:spPr>
          <a:xfrm>
            <a:off x="1672763" y="1333194"/>
            <a:ext cx="5798474" cy="2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/>
        </p:nvSpPr>
        <p:spPr>
          <a:xfrm>
            <a:off x="194250" y="1956150"/>
            <a:ext cx="157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(proxy for population size)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Agent Based Modeling?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21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A system is modeled as a collection of </a:t>
            </a:r>
            <a:r>
              <a:rPr lang="en" sz="7200" b="1"/>
              <a:t>autonomous</a:t>
            </a:r>
            <a:r>
              <a:rPr lang="en" sz="7200"/>
              <a:t> decision-making entities called </a:t>
            </a:r>
            <a:r>
              <a:rPr lang="en" sz="7200" b="1"/>
              <a:t>agents</a:t>
            </a:r>
            <a:r>
              <a:rPr lang="en" sz="7200"/>
              <a:t>.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2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Autonomous: Individual agents have control of decision making.</a:t>
            </a:r>
            <a:endParaRPr sz="72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2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The user (us!) defines </a:t>
            </a:r>
            <a:r>
              <a:rPr lang="en" sz="7200" b="1"/>
              <a:t>rules</a:t>
            </a:r>
            <a:r>
              <a:rPr lang="en" sz="7200"/>
              <a:t> for this decision making process.</a:t>
            </a:r>
            <a:endParaRPr sz="72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2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Agent specific rules: examples in the context of biological systems can be movement rules, reproduction rules, death rules.</a:t>
            </a:r>
            <a:endParaRPr sz="72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6"/>
          <p:cNvGraphicFramePr/>
          <p:nvPr/>
        </p:nvGraphicFramePr>
        <p:xfrm>
          <a:off x="2307700" y="1312400"/>
          <a:ext cx="3999975" cy="3499125"/>
        </p:xfrm>
        <a:graphic>
          <a:graphicData uri="http://schemas.openxmlformats.org/drawingml/2006/table">
            <a:tbl>
              <a:tblPr>
                <a:noFill/>
                <a:tableStyleId>{442597C1-E25E-4035-A633-B55BF72F1A40}</a:tableStyleId>
              </a:tblPr>
              <a:tblGrid>
                <a:gridCol w="13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" name="Google Shape;73;p16"/>
          <p:cNvSpPr/>
          <p:nvPr/>
        </p:nvSpPr>
        <p:spPr>
          <a:xfrm>
            <a:off x="3825138" y="256921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211525" y="280725"/>
            <a:ext cx="657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single agent type: Movement in space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17"/>
          <p:cNvGraphicFramePr/>
          <p:nvPr/>
        </p:nvGraphicFramePr>
        <p:xfrm>
          <a:off x="2307700" y="1312400"/>
          <a:ext cx="3999975" cy="3499125"/>
        </p:xfrm>
        <a:graphic>
          <a:graphicData uri="http://schemas.openxmlformats.org/drawingml/2006/table">
            <a:tbl>
              <a:tblPr>
                <a:noFill/>
                <a:tableStyleId>{442597C1-E25E-4035-A633-B55BF72F1A40}</a:tableStyleId>
              </a:tblPr>
              <a:tblGrid>
                <a:gridCol w="13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" name="Google Shape;80;p17"/>
          <p:cNvSpPr/>
          <p:nvPr/>
        </p:nvSpPr>
        <p:spPr>
          <a:xfrm>
            <a:off x="3825138" y="256921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2478638" y="372771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211525" y="280725"/>
            <a:ext cx="657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single agent type: Movement in space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211525" y="280725"/>
            <a:ext cx="657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single agent type: Movement in space</a:t>
            </a:r>
            <a:endParaRPr/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2307700" y="1312400"/>
          <a:ext cx="3999975" cy="3499125"/>
        </p:xfrm>
        <a:graphic>
          <a:graphicData uri="http://schemas.openxmlformats.org/drawingml/2006/table">
            <a:tbl>
              <a:tblPr>
                <a:noFill/>
                <a:tableStyleId>{442597C1-E25E-4035-A633-B55BF72F1A40}</a:tableStyleId>
              </a:tblPr>
              <a:tblGrid>
                <a:gridCol w="13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Google Shape;89;p18"/>
          <p:cNvSpPr/>
          <p:nvPr/>
        </p:nvSpPr>
        <p:spPr>
          <a:xfrm>
            <a:off x="3825138" y="256921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2478638" y="372771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6416550" y="1539975"/>
            <a:ext cx="2727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Blue agent 1 can move to any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adjacent patch (yellow)</a:t>
            </a:r>
            <a:r>
              <a:rPr lang="en"/>
              <a:t>  OR stay where it is!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agent 1 can’t move to an occupied space.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161438" y="2831125"/>
            <a:ext cx="29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814950" y="3989625"/>
            <a:ext cx="29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94" name="Google Shape;94;p18"/>
          <p:cNvCxnSpPr>
            <a:stCxn id="89" idx="3"/>
            <a:endCxn id="90" idx="7"/>
          </p:cNvCxnSpPr>
          <p:nvPr/>
        </p:nvCxnSpPr>
        <p:spPr>
          <a:xfrm flipH="1">
            <a:off x="3302273" y="3410389"/>
            <a:ext cx="664200" cy="46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8"/>
          <p:cNvCxnSpPr/>
          <p:nvPr/>
        </p:nvCxnSpPr>
        <p:spPr>
          <a:xfrm flipH="1">
            <a:off x="3685650" y="3387925"/>
            <a:ext cx="10200" cy="50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8"/>
          <p:cNvCxnSpPr>
            <a:stCxn id="90" idx="7"/>
            <a:endCxn id="89" idx="3"/>
          </p:cNvCxnSpPr>
          <p:nvPr/>
        </p:nvCxnSpPr>
        <p:spPr>
          <a:xfrm rot="10800000" flipH="1">
            <a:off x="3302402" y="3410336"/>
            <a:ext cx="664200" cy="46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211525" y="280725"/>
            <a:ext cx="657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single agent type: Movement in space</a:t>
            </a:r>
            <a:endParaRPr/>
          </a:p>
        </p:txBody>
      </p:sp>
      <p:graphicFrame>
        <p:nvGraphicFramePr>
          <p:cNvPr id="102" name="Google Shape;102;p19"/>
          <p:cNvGraphicFramePr/>
          <p:nvPr/>
        </p:nvGraphicFramePr>
        <p:xfrm>
          <a:off x="2307700" y="1312400"/>
          <a:ext cx="3999975" cy="3499125"/>
        </p:xfrm>
        <a:graphic>
          <a:graphicData uri="http://schemas.openxmlformats.org/drawingml/2006/table">
            <a:tbl>
              <a:tblPr>
                <a:noFill/>
                <a:tableStyleId>{442597C1-E25E-4035-A633-B55BF72F1A40}</a:tableStyleId>
              </a:tblPr>
              <a:tblGrid>
                <a:gridCol w="13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" name="Google Shape;103;p19"/>
          <p:cNvSpPr/>
          <p:nvPr/>
        </p:nvSpPr>
        <p:spPr>
          <a:xfrm>
            <a:off x="3825138" y="141936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2478638" y="372771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6560275" y="1539975"/>
            <a:ext cx="2402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Blue agent 1 has moved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Blue agent 2 moves similarly, since it is the same agent type.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9"/>
          <p:cNvSpPr txBox="1"/>
          <p:nvPr/>
        </p:nvSpPr>
        <p:spPr>
          <a:xfrm>
            <a:off x="4161425" y="1681275"/>
            <a:ext cx="34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814950" y="3989625"/>
            <a:ext cx="29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211525" y="280725"/>
            <a:ext cx="657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single agent type: Movement in space</a:t>
            </a:r>
            <a:endParaRPr/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2307700" y="1312400"/>
          <a:ext cx="3999975" cy="3499125"/>
        </p:xfrm>
        <a:graphic>
          <a:graphicData uri="http://schemas.openxmlformats.org/drawingml/2006/table">
            <a:tbl>
              <a:tblPr>
                <a:noFill/>
                <a:tableStyleId>{442597C1-E25E-4035-A633-B55BF72F1A40}</a:tableStyleId>
              </a:tblPr>
              <a:tblGrid>
                <a:gridCol w="13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Google Shape;114;p20"/>
          <p:cNvSpPr/>
          <p:nvPr/>
        </p:nvSpPr>
        <p:spPr>
          <a:xfrm>
            <a:off x="3825138" y="141936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2478638" y="2571738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6560275" y="1539975"/>
            <a:ext cx="2402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Bue agent 1 has moved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agent 2 moves similarly, since it is the same agent type.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4161425" y="1681275"/>
            <a:ext cx="34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2814950" y="2833650"/>
            <a:ext cx="29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591375" y="301275"/>
            <a:ext cx="657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agent types: Movement in space</a:t>
            </a:r>
            <a:endParaRPr/>
          </a:p>
        </p:txBody>
      </p:sp>
      <p:graphicFrame>
        <p:nvGraphicFramePr>
          <p:cNvPr id="124" name="Google Shape;124;p21"/>
          <p:cNvGraphicFramePr/>
          <p:nvPr/>
        </p:nvGraphicFramePr>
        <p:xfrm>
          <a:off x="2307700" y="1312400"/>
          <a:ext cx="3999975" cy="3499125"/>
        </p:xfrm>
        <a:graphic>
          <a:graphicData uri="http://schemas.openxmlformats.org/drawingml/2006/table">
            <a:tbl>
              <a:tblPr>
                <a:noFill/>
                <a:tableStyleId>{442597C1-E25E-4035-A633-B55BF72F1A40}</a:tableStyleId>
              </a:tblPr>
              <a:tblGrid>
                <a:gridCol w="13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5" name="Google Shape;125;p21"/>
          <p:cNvSpPr/>
          <p:nvPr/>
        </p:nvSpPr>
        <p:spPr>
          <a:xfrm>
            <a:off x="3825138" y="1419363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2478638" y="2569200"/>
            <a:ext cx="965100" cy="98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6426800" y="1539975"/>
            <a:ext cx="2802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agents have moved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agent type can only move to nearest neighbor, not diagonally.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(shown in green), and must move every step (can’t stay where it is).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4161425" y="1681275"/>
            <a:ext cx="34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814950" y="2831113"/>
            <a:ext cx="29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5187413" y="2569200"/>
            <a:ext cx="965100" cy="985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1183</Words>
  <Application>Microsoft Office PowerPoint</Application>
  <PresentationFormat>On-screen Show (16:9)</PresentationFormat>
  <Paragraphs>123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PT Sans Narrow</vt:lpstr>
      <vt:lpstr>Open Sans</vt:lpstr>
      <vt:lpstr>Simple Light</vt:lpstr>
      <vt:lpstr>A David A. Walsh’s 67 Arts &amp; Sciences Mini-Conference workshop:  Applications of Agent-Based Modeling to Biological Systems  Workshop hosted by Diana White (Clarkson Math) and Susan Bailey (Clarkson Biology) </vt:lpstr>
      <vt:lpstr>What is Agent Based Modeling?</vt:lpstr>
      <vt:lpstr>What is Agent Based Modeling?</vt:lpstr>
      <vt:lpstr>A single agent type: Movement in space</vt:lpstr>
      <vt:lpstr>A single agent type: Movement in space</vt:lpstr>
      <vt:lpstr>A single agent type: Movement in space</vt:lpstr>
      <vt:lpstr>A single agent type: Movement in space</vt:lpstr>
      <vt:lpstr>A single agent type: Movement in space</vt:lpstr>
      <vt:lpstr>Two agent types: Movement in space</vt:lpstr>
      <vt:lpstr>What is Agent Based Modeling?</vt:lpstr>
      <vt:lpstr>Two agents in a specified environment (wolves and sheep)</vt:lpstr>
      <vt:lpstr>WHY use ABM? Why not some other modeling technique?</vt:lpstr>
      <vt:lpstr>WHY use ABM? Why not some other modeling technique?</vt:lpstr>
      <vt:lpstr>WHY use ABM? Why not some other modeling technique?</vt:lpstr>
      <vt:lpstr>Multi-scale modeling (hybrid models of DEs and ABMs)</vt:lpstr>
      <vt:lpstr>Hands-on tutorial</vt:lpstr>
      <vt:lpstr>Population dynamics of bacteria</vt:lpstr>
      <vt:lpstr>Population dynamics of bacteria</vt:lpstr>
      <vt:lpstr>Population dynamics of bacteria</vt:lpstr>
      <vt:lpstr>Population dynamics of bacteria</vt:lpstr>
      <vt:lpstr>Population dynamics of bacteria</vt:lpstr>
      <vt:lpstr>Population dynamics of bacteria</vt:lpstr>
      <vt:lpstr>An example of Brandon’s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David A. Walsh’s 67 Arts &amp; Sciences Mini-Conference workshop:  Applications of Agent-Based Modeling to Biological Systems  Workshop hosted by Diana White (Clarkson Math) and Susan Bailey (Clarkson Biology) </dc:title>
  <cp:lastModifiedBy>Susan Bailey</cp:lastModifiedBy>
  <cp:revision>3</cp:revision>
  <dcterms:modified xsi:type="dcterms:W3CDTF">2022-09-15T13:59:37Z</dcterms:modified>
</cp:coreProperties>
</file>