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4D9F7D-C7E9-43F7-9170-0DD3DF009B2D}">
  <a:tblStyle styleId="{CB4D9F7D-C7E9-43F7-9170-0DD3DF009B2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ato-regular.fntdata"/><Relationship Id="rId21" Type="http://schemas.openxmlformats.org/officeDocument/2006/relationships/slide" Target="slides/slide15.xml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La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ca81f787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ca81f787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D3B45"/>
                </a:solidFill>
                <a:highlight>
                  <a:srgbClr val="FFFFFF"/>
                </a:highlight>
              </a:rPr>
              <a:t>Clark, M. A., Douglas, M., Choi, D. (2018). Figure 2.15 [Illustration]. OpenStax. : https://openstax.org/books/biology-2e/pages/2-2-water </a:t>
            </a:r>
            <a:endParaRPr>
              <a:solidFill>
                <a:srgbClr val="2D3B4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ca81f787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3ca81f787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d204277e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3d204277e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ca81f787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ca81f787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d204277e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3d204277e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d061ba5c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3d061ba5c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3ca81f78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13ca81f78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ca81f787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ca81f78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d811998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d811998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ca81f787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ca81f787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dk1"/>
                </a:solidFill>
              </a:rPr>
              <a:t>Rehabilitation Act of 1973. (1973). 29 USC § 701 et seq. https://www.fcc.gov/general/section-508-rehabilitation-act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ca81f787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ca81f787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ca81f787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ca81f787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CAST (2018). Universal design for learning guidelines version 2.2 [graphic organizer]. Wakefield, MA: Author.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ca81f787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ca81f787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chemeClr val="lt1"/>
                </a:highlight>
              </a:rPr>
              <a:t>Tobin, T. J., &amp; Behling, K. T. (2018). </a:t>
            </a:r>
            <a:r>
              <a:rPr i="1" lang="en">
                <a:solidFill>
                  <a:srgbClr val="222222"/>
                </a:solidFill>
                <a:highlight>
                  <a:schemeClr val="lt1"/>
                </a:highlight>
              </a:rPr>
              <a:t>Reach everyone, teach everyone: Universal design for learning in higher education</a:t>
            </a:r>
            <a:r>
              <a:rPr lang="en">
                <a:solidFill>
                  <a:srgbClr val="222222"/>
                </a:solidFill>
                <a:highlight>
                  <a:schemeClr val="lt1"/>
                </a:highlight>
              </a:rPr>
              <a:t>. West Virginia University Press.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ca81f787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ca81f787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/>
          <p:nvPr>
            <p:ph type="title"/>
          </p:nvPr>
        </p:nvSpPr>
        <p:spPr>
          <a:xfrm>
            <a:off x="508001" y="2025650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FEFEFE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7940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7305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7305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7305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305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305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305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4.jp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hyperlink" Target="https://openstax.org/books/biology-2e/pages/2-2-water#fig-ch02_02_03" TargetMode="External"/><Relationship Id="rId9" Type="http://schemas.openxmlformats.org/officeDocument/2006/relationships/image" Target="../media/image1.png"/><Relationship Id="rId5" Type="http://schemas.openxmlformats.org/officeDocument/2006/relationships/hyperlink" Target="https://creativecommons.org/licenses/by/4.0/" TargetMode="External"/><Relationship Id="rId6" Type="http://schemas.openxmlformats.org/officeDocument/2006/relationships/hyperlink" Target="https://openstax.org/books/biology-2e/pages/2-2-water" TargetMode="External"/><Relationship Id="rId7" Type="http://schemas.openxmlformats.org/officeDocument/2006/relationships/hyperlink" Target="https://creativecommons.org/licenses/by/4.0/" TargetMode="External"/><Relationship Id="rId8" Type="http://schemas.openxmlformats.org/officeDocument/2006/relationships/hyperlink" Target="https://openstax.org/books/biology-2e/pages/2-2-wate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document/d/1jFJGi9O9kmuipJPlTO_cjc9D87KMVLXVoChr9CAqEnw/edit" TargetMode="External"/><Relationship Id="rId4" Type="http://schemas.openxmlformats.org/officeDocument/2006/relationships/hyperlink" Target="https://lse.ascb.org/evidence-based-teaching-guides/inclusive-teaching/?_ga=2.146288436.1440116855.1657995398-763334474.1645211591" TargetMode="External"/><Relationship Id="rId5" Type="http://schemas.openxmlformats.org/officeDocument/2006/relationships/hyperlink" Target="https://opentextbc.ca/accessibilitytoolkit/" TargetMode="External"/><Relationship Id="rId6" Type="http://schemas.openxmlformats.org/officeDocument/2006/relationships/hyperlink" Target="https://webaim.org/" TargetMode="External"/><Relationship Id="rId7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udlguidelines.cast.org/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600" y="977888"/>
            <a:ext cx="2514600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/>
          <p:nvPr>
            <p:ph type="ctrTitle"/>
          </p:nvPr>
        </p:nvSpPr>
        <p:spPr>
          <a:xfrm>
            <a:off x="311700" y="744575"/>
            <a:ext cx="64881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Daily Spark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Tuesday</a:t>
            </a:r>
            <a:endParaRPr/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689" y="3502000"/>
            <a:ext cx="2905626" cy="16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6825" y="3154025"/>
            <a:ext cx="3513349" cy="192477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/>
          <p:nvPr>
            <p:ph idx="1" type="subTitle"/>
          </p:nvPr>
        </p:nvSpPr>
        <p:spPr>
          <a:xfrm>
            <a:off x="311700" y="2834125"/>
            <a:ext cx="7083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Welcome to Day 2 of BIOME!</a:t>
            </a:r>
            <a:endParaRPr/>
          </a:p>
        </p:txBody>
      </p:sp>
      <p:pic>
        <p:nvPicPr>
          <p:cNvPr id="41" name="Google Shape;41;p4"/>
          <p:cNvPicPr preferRelativeResize="0"/>
          <p:nvPr/>
        </p:nvPicPr>
        <p:blipFill rotWithShape="1">
          <a:blip r:embed="rId6">
            <a:alphaModFix/>
          </a:blip>
          <a:srcRect b="27727" l="64160" r="0" t="8836"/>
          <a:stretch/>
        </p:blipFill>
        <p:spPr>
          <a:xfrm>
            <a:off x="7352813" y="4688100"/>
            <a:ext cx="1632926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 rotWithShape="1">
          <a:blip r:embed="rId6">
            <a:alphaModFix/>
          </a:blip>
          <a:srcRect b="27727" l="0" r="48317" t="8836"/>
          <a:stretch/>
        </p:blipFill>
        <p:spPr>
          <a:xfrm>
            <a:off x="7194573" y="4311075"/>
            <a:ext cx="1949425" cy="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/>
          <p:nvPr>
            <p:ph type="ctrTitle"/>
          </p:nvPr>
        </p:nvSpPr>
        <p:spPr>
          <a:xfrm>
            <a:off x="311700" y="410000"/>
            <a:ext cx="7147200" cy="607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Scenario</a:t>
            </a:r>
            <a:endParaRPr sz="2700"/>
          </a:p>
        </p:txBody>
      </p:sp>
      <p:sp>
        <p:nvSpPr>
          <p:cNvPr id="115" name="Google Shape;115;p13"/>
          <p:cNvSpPr txBox="1"/>
          <p:nvPr>
            <p:ph idx="1" type="subTitle"/>
          </p:nvPr>
        </p:nvSpPr>
        <p:spPr>
          <a:xfrm>
            <a:off x="311700" y="1229875"/>
            <a:ext cx="7147200" cy="3339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74650" lvl="0" marL="457200" rtl="0" algn="l"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In your intro bio lecture, you are discussing water. One learning objective for this unit is, "Explain why water is an excellent solvent."  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On your slide you've included the following image:</a:t>
            </a:r>
            <a:endParaRPr sz="2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pic>
        <p:nvPicPr>
          <p:cNvPr id="116" name="Google Shape;11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500" y="3232896"/>
            <a:ext cx="3432375" cy="14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743250" y="4703000"/>
            <a:ext cx="619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</a:t>
            </a:r>
            <a:r>
              <a:rPr lang="en" sz="8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Figure 2.15</a:t>
            </a: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 by Clark et al. is licensed under </a:t>
            </a:r>
            <a:r>
              <a:rPr lang="en" sz="8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 4.0</a:t>
            </a: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This content is from "</a:t>
            </a:r>
            <a:r>
              <a:rPr lang="en" sz="8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2.2 Water</a:t>
            </a: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 by OpenStax, Biology, </a:t>
            </a:r>
            <a:r>
              <a:rPr lang="en" sz="8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 4.0</a:t>
            </a: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Access for free at: </a:t>
            </a:r>
            <a:r>
              <a:rPr lang="en" sz="8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https://openstax.org/books/biology-2e/pages/2-2-water</a:t>
            </a: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8" name="Google Shape;118;p13"/>
          <p:cNvPicPr preferRelativeResize="0"/>
          <p:nvPr/>
        </p:nvPicPr>
        <p:blipFill rotWithShape="1">
          <a:blip r:embed="rId9">
            <a:alphaModFix/>
          </a:blip>
          <a:srcRect b="27727" l="64160" r="0" t="8836"/>
          <a:stretch/>
        </p:blipFill>
        <p:spPr>
          <a:xfrm>
            <a:off x="7352813" y="4688100"/>
            <a:ext cx="1632926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9">
            <a:alphaModFix/>
          </a:blip>
          <a:srcRect b="27727" l="0" r="48317" t="8836"/>
          <a:stretch/>
        </p:blipFill>
        <p:spPr>
          <a:xfrm>
            <a:off x="7194573" y="4311075"/>
            <a:ext cx="1949425" cy="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/>
          <p:nvPr>
            <p:ph type="ctrTitle"/>
          </p:nvPr>
        </p:nvSpPr>
        <p:spPr>
          <a:xfrm>
            <a:off x="311700" y="410000"/>
            <a:ext cx="7147200" cy="607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Task</a:t>
            </a:r>
            <a:endParaRPr sz="2700"/>
          </a:p>
        </p:txBody>
      </p:sp>
      <p:sp>
        <p:nvSpPr>
          <p:cNvPr id="125" name="Google Shape;125;p14"/>
          <p:cNvSpPr txBox="1"/>
          <p:nvPr>
            <p:ph idx="1" type="subTitle"/>
          </p:nvPr>
        </p:nvSpPr>
        <p:spPr>
          <a:xfrm>
            <a:off x="311700" y="1229875"/>
            <a:ext cx="7539900" cy="3339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74650" lvl="0" marL="457200" rtl="0" algn="l"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Identify one accessibility barrier that could arise in this scenario at each scale: </a:t>
            </a:r>
            <a:endParaRPr sz="2300"/>
          </a:p>
          <a:p>
            <a:pPr indent="-374650" lvl="1" marL="914400" rtl="0" algn="l"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Technical</a:t>
            </a:r>
            <a:endParaRPr sz="2300"/>
          </a:p>
          <a:p>
            <a:pPr indent="-374650" lvl="1" marL="914400" rtl="0" algn="l"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Cognitive</a:t>
            </a:r>
            <a:endParaRPr sz="2300"/>
          </a:p>
          <a:p>
            <a:pPr indent="-374650" lvl="1" marL="914400" rtl="0" algn="l"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Metacognitive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1000"/>
              </a:spcAft>
              <a:buSzPts val="2300"/>
              <a:buChar char="●"/>
            </a:pPr>
            <a:r>
              <a:rPr lang="en" sz="2300"/>
              <a:t>Identify one UDL checkpoint to address the barrier and explain your reasoning. </a:t>
            </a:r>
            <a:endParaRPr sz="2300"/>
          </a:p>
        </p:txBody>
      </p:sp>
      <p:pic>
        <p:nvPicPr>
          <p:cNvPr id="126" name="Google Shape;126;p14"/>
          <p:cNvPicPr preferRelativeResize="0"/>
          <p:nvPr/>
        </p:nvPicPr>
        <p:blipFill rotWithShape="1">
          <a:blip r:embed="rId3">
            <a:alphaModFix/>
          </a:blip>
          <a:srcRect b="27727" l="64160" r="0" t="8836"/>
          <a:stretch/>
        </p:blipFill>
        <p:spPr>
          <a:xfrm>
            <a:off x="7352813" y="4688100"/>
            <a:ext cx="1632926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 rotWithShape="1">
          <a:blip r:embed="rId3">
            <a:alphaModFix/>
          </a:blip>
          <a:srcRect b="27727" l="0" r="48317" t="8836"/>
          <a:stretch/>
        </p:blipFill>
        <p:spPr>
          <a:xfrm>
            <a:off x="7194573" y="4311075"/>
            <a:ext cx="1949425" cy="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/>
          <p:nvPr>
            <p:ph type="ctrTitle"/>
          </p:nvPr>
        </p:nvSpPr>
        <p:spPr>
          <a:xfrm>
            <a:off x="311700" y="410000"/>
            <a:ext cx="7147200" cy="607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Report Out</a:t>
            </a:r>
            <a:endParaRPr sz="2700"/>
          </a:p>
        </p:txBody>
      </p:sp>
      <p:sp>
        <p:nvSpPr>
          <p:cNvPr id="133" name="Google Shape;133;p15"/>
          <p:cNvSpPr txBox="1"/>
          <p:nvPr>
            <p:ph idx="1" type="subTitle"/>
          </p:nvPr>
        </p:nvSpPr>
        <p:spPr>
          <a:xfrm>
            <a:off x="311700" y="1229875"/>
            <a:ext cx="7569300" cy="3339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74650" lvl="0" marL="457200" rtl="0" algn="l"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Scale of accessibility barrier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Barrier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1000"/>
              </a:spcAft>
              <a:buSzPts val="2300"/>
              <a:buChar char="●"/>
            </a:pPr>
            <a:r>
              <a:rPr lang="en" sz="2300"/>
              <a:t>UDL Checkpoint and rationale</a:t>
            </a:r>
            <a:endParaRPr sz="2300"/>
          </a:p>
        </p:txBody>
      </p:sp>
      <p:pic>
        <p:nvPicPr>
          <p:cNvPr id="134" name="Google Shape;134;p15"/>
          <p:cNvPicPr preferRelativeResize="0"/>
          <p:nvPr/>
        </p:nvPicPr>
        <p:blipFill rotWithShape="1">
          <a:blip r:embed="rId3">
            <a:alphaModFix/>
          </a:blip>
          <a:srcRect b="27727" l="64160" r="0" t="8836"/>
          <a:stretch/>
        </p:blipFill>
        <p:spPr>
          <a:xfrm>
            <a:off x="7352813" y="4688100"/>
            <a:ext cx="1632926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3">
            <a:alphaModFix/>
          </a:blip>
          <a:srcRect b="27727" l="0" r="48317" t="8836"/>
          <a:stretch/>
        </p:blipFill>
        <p:spPr>
          <a:xfrm>
            <a:off x="7194573" y="4311075"/>
            <a:ext cx="1949425" cy="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/>
          <p:nvPr>
            <p:ph type="ctrTitle"/>
          </p:nvPr>
        </p:nvSpPr>
        <p:spPr>
          <a:xfrm>
            <a:off x="311700" y="410000"/>
            <a:ext cx="7147200" cy="607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Discussion Questions </a:t>
            </a:r>
            <a:endParaRPr sz="2700"/>
          </a:p>
        </p:txBody>
      </p:sp>
      <p:sp>
        <p:nvSpPr>
          <p:cNvPr id="141" name="Google Shape;141;p16"/>
          <p:cNvSpPr txBox="1"/>
          <p:nvPr>
            <p:ph idx="1" type="subTitle"/>
          </p:nvPr>
        </p:nvSpPr>
        <p:spPr>
          <a:xfrm>
            <a:off x="311700" y="1229875"/>
            <a:ext cx="7147200" cy="3709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34769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 sz="2027"/>
              <a:t>Which aspects of UDL do you already implement in your teaching? </a:t>
            </a:r>
            <a:endParaRPr sz="2027"/>
          </a:p>
          <a:p>
            <a:pPr indent="-34769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027"/>
              <a:t>What's the biggest barrier preventing your classroom from being an accessible STEM community? </a:t>
            </a:r>
            <a:endParaRPr sz="2027"/>
          </a:p>
          <a:p>
            <a:pPr indent="-34769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027"/>
              <a:t>How could you implement a UDL checkpoint to alleviate this barrier? </a:t>
            </a:r>
            <a:endParaRPr sz="2027"/>
          </a:p>
          <a:p>
            <a:pPr indent="-34769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027"/>
              <a:t>What connections do you see between UDL and other design frameworks (backward design, inclusive teaching, active learning)?</a:t>
            </a:r>
            <a:endParaRPr sz="2027"/>
          </a:p>
          <a:p>
            <a:pPr indent="-34769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en" sz="2027"/>
              <a:t>What accessibility practices / UDL strategies do you want to </a:t>
            </a:r>
            <a:r>
              <a:rPr lang="en" sz="2027"/>
              <a:t>learn</a:t>
            </a:r>
            <a:r>
              <a:rPr lang="en" sz="2027"/>
              <a:t> more about?</a:t>
            </a:r>
            <a:endParaRPr sz="2027"/>
          </a:p>
        </p:txBody>
      </p:sp>
      <p:pic>
        <p:nvPicPr>
          <p:cNvPr id="142" name="Google Shape;142;p16"/>
          <p:cNvPicPr preferRelativeResize="0"/>
          <p:nvPr/>
        </p:nvPicPr>
        <p:blipFill rotWithShape="1">
          <a:blip r:embed="rId3">
            <a:alphaModFix/>
          </a:blip>
          <a:srcRect b="27727" l="64160" r="0" t="8836"/>
          <a:stretch/>
        </p:blipFill>
        <p:spPr>
          <a:xfrm>
            <a:off x="7352813" y="4688100"/>
            <a:ext cx="1632926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 rotWithShape="1">
          <a:blip r:embed="rId3">
            <a:alphaModFix/>
          </a:blip>
          <a:srcRect b="27727" l="0" r="48317" t="8836"/>
          <a:stretch/>
        </p:blipFill>
        <p:spPr>
          <a:xfrm>
            <a:off x="7194573" y="4311075"/>
            <a:ext cx="1949425" cy="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>
            <p:ph type="ctrTitle"/>
          </p:nvPr>
        </p:nvSpPr>
        <p:spPr>
          <a:xfrm>
            <a:off x="311700" y="410000"/>
            <a:ext cx="7147200" cy="607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Resources</a:t>
            </a:r>
            <a:endParaRPr sz="2700"/>
          </a:p>
        </p:txBody>
      </p:sp>
      <p:sp>
        <p:nvSpPr>
          <p:cNvPr id="149" name="Google Shape;149;p17"/>
          <p:cNvSpPr txBox="1"/>
          <p:nvPr>
            <p:ph idx="1" type="subTitle"/>
          </p:nvPr>
        </p:nvSpPr>
        <p:spPr>
          <a:xfrm>
            <a:off x="311700" y="1229875"/>
            <a:ext cx="7147200" cy="3709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7346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28"/>
              <a:buChar char="●"/>
            </a:pPr>
            <a:r>
              <a:rPr lang="en" sz="2027" u="sng">
                <a:solidFill>
                  <a:schemeClr val="hlink"/>
                </a:solidFill>
                <a:hlinkClick r:id="rId3"/>
              </a:rPr>
              <a:t>STEM OER Accessibility Framework</a:t>
            </a:r>
            <a:endParaRPr sz="2027"/>
          </a:p>
          <a:p>
            <a:pPr indent="-357346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28"/>
              <a:buChar char="●"/>
            </a:pPr>
            <a:r>
              <a:rPr lang="en" sz="2027" u="sng">
                <a:solidFill>
                  <a:schemeClr val="hlink"/>
                </a:solidFill>
                <a:hlinkClick r:id="rId4"/>
              </a:rPr>
              <a:t>Inclusive Teaching Guide</a:t>
            </a:r>
            <a:endParaRPr sz="2027"/>
          </a:p>
          <a:p>
            <a:pPr indent="-357346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28"/>
              <a:buChar char="●"/>
            </a:pPr>
            <a:r>
              <a:rPr lang="en" sz="2027" u="sng">
                <a:solidFill>
                  <a:schemeClr val="hlink"/>
                </a:solidFill>
                <a:hlinkClick r:id="rId5"/>
              </a:rPr>
              <a:t>BCcampus Accessibility Toolkit</a:t>
            </a:r>
            <a:endParaRPr sz="2027"/>
          </a:p>
          <a:p>
            <a:pPr indent="-357346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28"/>
              <a:buChar char="●"/>
            </a:pPr>
            <a:r>
              <a:rPr lang="en" sz="2027" u="sng">
                <a:solidFill>
                  <a:schemeClr val="hlink"/>
                </a:solidFill>
                <a:hlinkClick r:id="rId6"/>
              </a:rPr>
              <a:t>WebAim</a:t>
            </a:r>
            <a:endParaRPr sz="2027"/>
          </a:p>
          <a:p>
            <a:pPr indent="-357346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28"/>
              <a:buChar char="●"/>
            </a:pPr>
            <a:r>
              <a:rPr lang="en" sz="2027"/>
              <a:t>Other BIOME Participants!</a:t>
            </a:r>
            <a:endParaRPr sz="2027"/>
          </a:p>
        </p:txBody>
      </p:sp>
      <p:pic>
        <p:nvPicPr>
          <p:cNvPr id="150" name="Google Shape;150;p17"/>
          <p:cNvPicPr preferRelativeResize="0"/>
          <p:nvPr/>
        </p:nvPicPr>
        <p:blipFill rotWithShape="1">
          <a:blip r:embed="rId7">
            <a:alphaModFix/>
          </a:blip>
          <a:srcRect b="27727" l="64160" r="0" t="8836"/>
          <a:stretch/>
        </p:blipFill>
        <p:spPr>
          <a:xfrm>
            <a:off x="7352813" y="4688100"/>
            <a:ext cx="1632926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 rotWithShape="1">
          <a:blip r:embed="rId7">
            <a:alphaModFix/>
          </a:blip>
          <a:srcRect b="27727" l="0" r="48317" t="8836"/>
          <a:stretch/>
        </p:blipFill>
        <p:spPr>
          <a:xfrm>
            <a:off x="7194573" y="4311075"/>
            <a:ext cx="1949425" cy="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Google Shape;156;p18"/>
          <p:cNvGraphicFramePr/>
          <p:nvPr/>
        </p:nvGraphicFramePr>
        <p:xfrm>
          <a:off x="488450" y="1235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{CB4D9F7D-C7E9-43F7-9170-0DD3DF009B2D}</a:tableStyleId>
              </a:tblPr>
              <a:tblGrid>
                <a:gridCol w="690475"/>
                <a:gridCol w="864350"/>
                <a:gridCol w="947225"/>
                <a:gridCol w="891800"/>
                <a:gridCol w="1335100"/>
                <a:gridCol w="1348800"/>
              </a:tblGrid>
              <a:tr h="416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ET</a:t>
                      </a:r>
                      <a:endParaRPr b="1"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CT</a:t>
                      </a:r>
                      <a:endParaRPr b="1"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MT</a:t>
                      </a:r>
                      <a:endParaRPr b="1"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PT</a:t>
                      </a:r>
                      <a:endParaRPr b="1"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Events</a:t>
                      </a:r>
                      <a:endParaRPr b="1"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91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1:00 PM</a:t>
                      </a:r>
                      <a:endParaRPr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12:00 PM</a:t>
                      </a:r>
                      <a:endParaRPr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11:00 AM</a:t>
                      </a:r>
                      <a:endParaRPr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10:00 AM</a:t>
                      </a:r>
                      <a:endParaRPr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Avida-Ed</a:t>
                      </a:r>
                      <a:endParaRPr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QUBES Platform</a:t>
                      </a:r>
                      <a:endParaRPr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1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3:00 PM</a:t>
                      </a:r>
                      <a:endParaRPr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2:00 PM</a:t>
                      </a:r>
                      <a:endParaRPr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1:00 PM</a:t>
                      </a:r>
                      <a:endParaRPr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12:00 PM</a:t>
                      </a:r>
                      <a:endParaRPr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RIOS</a:t>
                      </a:r>
                      <a:endParaRPr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91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5:00 PM</a:t>
                      </a:r>
                      <a:endParaRPr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4:00 PM</a:t>
                      </a:r>
                      <a:endParaRPr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3:00 PM</a:t>
                      </a:r>
                      <a:endParaRPr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2:00 PM</a:t>
                      </a:r>
                      <a:endParaRPr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FEFEF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Community Connections</a:t>
                      </a:r>
                      <a:endParaRPr sz="2500">
                        <a:solidFill>
                          <a:srgbClr val="FEFEF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157" name="Google Shape;157;p18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Today’s agenda?</a:t>
            </a:r>
            <a:endParaRPr sz="2700">
              <a:solidFill>
                <a:srgbClr val="90C2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8" name="Google Shape;158;p18"/>
          <p:cNvPicPr preferRelativeResize="0"/>
          <p:nvPr/>
        </p:nvPicPr>
        <p:blipFill rotWithShape="1">
          <a:blip r:embed="rId3">
            <a:alphaModFix/>
          </a:blip>
          <a:srcRect b="27727" l="64160" r="0" t="8836"/>
          <a:stretch/>
        </p:blipFill>
        <p:spPr>
          <a:xfrm>
            <a:off x="7352813" y="4688100"/>
            <a:ext cx="1632926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3">
            <a:alphaModFix/>
          </a:blip>
          <a:srcRect b="27727" l="0" r="48317" t="8836"/>
          <a:stretch/>
        </p:blipFill>
        <p:spPr>
          <a:xfrm>
            <a:off x="7194573" y="4311075"/>
            <a:ext cx="1949425" cy="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/>
          <p:nvPr>
            <p:ph idx="1" type="subTitle"/>
          </p:nvPr>
        </p:nvSpPr>
        <p:spPr>
          <a:xfrm>
            <a:off x="311700" y="1229875"/>
            <a:ext cx="7147200" cy="3339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900"/>
              <a:t>I D E </a:t>
            </a:r>
            <a:r>
              <a:rPr lang="en" sz="12900" u="sng">
                <a:solidFill>
                  <a:schemeClr val="accent1"/>
                </a:solidFill>
              </a:rPr>
              <a:t>A</a:t>
            </a:r>
            <a:r>
              <a:rPr lang="en" sz="12900">
                <a:solidFill>
                  <a:schemeClr val="accent1"/>
                </a:solidFill>
              </a:rPr>
              <a:t> </a:t>
            </a:r>
            <a:r>
              <a:rPr lang="en" sz="12900"/>
              <a:t>S</a:t>
            </a:r>
            <a:endParaRPr sz="12900"/>
          </a:p>
        </p:txBody>
      </p:sp>
      <p:pic>
        <p:nvPicPr>
          <p:cNvPr id="48" name="Google Shape;48;p5"/>
          <p:cNvPicPr preferRelativeResize="0"/>
          <p:nvPr/>
        </p:nvPicPr>
        <p:blipFill rotWithShape="1">
          <a:blip r:embed="rId3">
            <a:alphaModFix/>
          </a:blip>
          <a:srcRect b="27727" l="64160" r="0" t="8836"/>
          <a:stretch/>
        </p:blipFill>
        <p:spPr>
          <a:xfrm>
            <a:off x="7352813" y="4688100"/>
            <a:ext cx="1632926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 rotWithShape="1">
          <a:blip r:embed="rId3">
            <a:alphaModFix/>
          </a:blip>
          <a:srcRect b="27727" l="0" r="48317" t="8836"/>
          <a:stretch/>
        </p:blipFill>
        <p:spPr>
          <a:xfrm>
            <a:off x="7194573" y="4311075"/>
            <a:ext cx="1949425" cy="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/>
          <p:nvPr>
            <p:ph type="ctrTitle"/>
          </p:nvPr>
        </p:nvSpPr>
        <p:spPr>
          <a:xfrm>
            <a:off x="311700" y="410000"/>
            <a:ext cx="7147200" cy="607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Plan</a:t>
            </a:r>
            <a:endParaRPr sz="2700"/>
          </a:p>
        </p:txBody>
      </p:sp>
      <p:sp>
        <p:nvSpPr>
          <p:cNvPr id="55" name="Google Shape;55;p6"/>
          <p:cNvSpPr txBox="1"/>
          <p:nvPr>
            <p:ph idx="1" type="subTitle"/>
          </p:nvPr>
        </p:nvSpPr>
        <p:spPr>
          <a:xfrm>
            <a:off x="311700" y="1229875"/>
            <a:ext cx="7147200" cy="3339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9250" lvl="0" marL="457200" rtl="0" algn="l"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Accessible and Accessibility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Universal Design for Learning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Practice and Discussion</a:t>
            </a:r>
            <a:endParaRPr sz="1900"/>
          </a:p>
        </p:txBody>
      </p:sp>
      <p:pic>
        <p:nvPicPr>
          <p:cNvPr id="56" name="Google Shape;56;p6"/>
          <p:cNvPicPr preferRelativeResize="0"/>
          <p:nvPr/>
        </p:nvPicPr>
        <p:blipFill rotWithShape="1">
          <a:blip r:embed="rId3">
            <a:alphaModFix/>
          </a:blip>
          <a:srcRect b="27727" l="64160" r="0" t="8836"/>
          <a:stretch/>
        </p:blipFill>
        <p:spPr>
          <a:xfrm>
            <a:off x="7352813" y="4688100"/>
            <a:ext cx="1632926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/>
          <p:cNvPicPr preferRelativeResize="0"/>
          <p:nvPr/>
        </p:nvPicPr>
        <p:blipFill rotWithShape="1">
          <a:blip r:embed="rId3">
            <a:alphaModFix/>
          </a:blip>
          <a:srcRect b="27727" l="0" r="48317" t="8836"/>
          <a:stretch/>
        </p:blipFill>
        <p:spPr>
          <a:xfrm>
            <a:off x="7194573" y="4311075"/>
            <a:ext cx="1949425" cy="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>
            <p:ph type="ctrTitle"/>
          </p:nvPr>
        </p:nvSpPr>
        <p:spPr>
          <a:xfrm>
            <a:off x="311700" y="410000"/>
            <a:ext cx="7147200" cy="607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Accessible</a:t>
            </a:r>
            <a:endParaRPr sz="2700"/>
          </a:p>
        </p:txBody>
      </p:sp>
      <p:sp>
        <p:nvSpPr>
          <p:cNvPr id="63" name="Google Shape;63;p7"/>
          <p:cNvSpPr txBox="1"/>
          <p:nvPr>
            <p:ph idx="1" type="subTitle"/>
          </p:nvPr>
        </p:nvSpPr>
        <p:spPr>
          <a:xfrm>
            <a:off x="311700" y="1229875"/>
            <a:ext cx="7147200" cy="3339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9250" lvl="0" marL="457200" rtl="0" algn="l"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Chat words or phrases you associate with "accessible" or "accessibility."</a:t>
            </a:r>
            <a:endParaRPr sz="1900"/>
          </a:p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3">
            <a:alphaModFix/>
          </a:blip>
          <a:srcRect b="27727" l="64160" r="0" t="8836"/>
          <a:stretch/>
        </p:blipFill>
        <p:spPr>
          <a:xfrm>
            <a:off x="7352813" y="4688100"/>
            <a:ext cx="1632926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 rotWithShape="1">
          <a:blip r:embed="rId3">
            <a:alphaModFix/>
          </a:blip>
          <a:srcRect b="27727" l="0" r="48317" t="8836"/>
          <a:stretch/>
        </p:blipFill>
        <p:spPr>
          <a:xfrm>
            <a:off x="7194573" y="4311075"/>
            <a:ext cx="1949425" cy="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>
            <p:ph type="ctrTitle"/>
          </p:nvPr>
        </p:nvSpPr>
        <p:spPr>
          <a:xfrm>
            <a:off x="311700" y="410000"/>
            <a:ext cx="7147200" cy="607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Defining Accessibility</a:t>
            </a:r>
            <a:endParaRPr sz="2700"/>
          </a:p>
        </p:txBody>
      </p:sp>
      <p:sp>
        <p:nvSpPr>
          <p:cNvPr id="71" name="Google Shape;71;p8"/>
          <p:cNvSpPr txBox="1"/>
          <p:nvPr>
            <p:ph idx="1" type="subTitle"/>
          </p:nvPr>
        </p:nvSpPr>
        <p:spPr>
          <a:xfrm>
            <a:off x="311700" y="1232100"/>
            <a:ext cx="3300600" cy="3339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Legal definition</a:t>
            </a:r>
            <a:endParaRPr b="1" sz="1900"/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Defined by the Office for Civil Rights (OCR), U.S. Department of Education.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Ensures an individual with a disability has the same opportunities as an individual without a disability. </a:t>
            </a:r>
            <a:endParaRPr sz="1900"/>
          </a:p>
        </p:txBody>
      </p:sp>
      <p:sp>
        <p:nvSpPr>
          <p:cNvPr id="72" name="Google Shape;72;p8"/>
          <p:cNvSpPr txBox="1"/>
          <p:nvPr>
            <p:ph idx="1" type="subTitle"/>
          </p:nvPr>
        </p:nvSpPr>
        <p:spPr>
          <a:xfrm>
            <a:off x="3823925" y="1232100"/>
            <a:ext cx="3300600" cy="3339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OER Accessibility</a:t>
            </a:r>
            <a:endParaRPr b="1" sz="1900"/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Expands the legal definition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Addresses diversity, equity, inclusion, access, and principles of open education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Provides multiple options for a variety of people regardless of disability status. </a:t>
            </a:r>
            <a:endParaRPr b="1" sz="1900"/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3">
            <a:alphaModFix/>
          </a:blip>
          <a:srcRect b="27727" l="64160" r="0" t="8836"/>
          <a:stretch/>
        </p:blipFill>
        <p:spPr>
          <a:xfrm>
            <a:off x="7352813" y="4688100"/>
            <a:ext cx="1632926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 rotWithShape="1">
          <a:blip r:embed="rId3">
            <a:alphaModFix/>
          </a:blip>
          <a:srcRect b="27727" l="0" r="48317" t="8836"/>
          <a:stretch/>
        </p:blipFill>
        <p:spPr>
          <a:xfrm>
            <a:off x="7194573" y="4311075"/>
            <a:ext cx="1949425" cy="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ctrTitle"/>
          </p:nvPr>
        </p:nvSpPr>
        <p:spPr>
          <a:xfrm>
            <a:off x="311700" y="410000"/>
            <a:ext cx="7147200" cy="607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Universal Design for Learning</a:t>
            </a:r>
            <a:endParaRPr sz="2700"/>
          </a:p>
        </p:txBody>
      </p:sp>
      <p:sp>
        <p:nvSpPr>
          <p:cNvPr id="80" name="Google Shape;80;p9"/>
          <p:cNvSpPr txBox="1"/>
          <p:nvPr>
            <p:ph idx="1" type="subTitle"/>
          </p:nvPr>
        </p:nvSpPr>
        <p:spPr>
          <a:xfrm>
            <a:off x="311700" y="1229875"/>
            <a:ext cx="7147200" cy="3339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/>
              <a:t>The UDL Guidelines offer solutions to address the deficits in the design of our learning environments. </a:t>
            </a:r>
            <a:endParaRPr sz="2300"/>
          </a:p>
        </p:txBody>
      </p:sp>
      <p:pic>
        <p:nvPicPr>
          <p:cNvPr id="81" name="Google Shape;81;p9"/>
          <p:cNvPicPr preferRelativeResize="0"/>
          <p:nvPr/>
        </p:nvPicPr>
        <p:blipFill rotWithShape="1">
          <a:blip r:embed="rId3">
            <a:alphaModFix/>
          </a:blip>
          <a:srcRect b="27727" l="64160" r="0" t="8836"/>
          <a:stretch/>
        </p:blipFill>
        <p:spPr>
          <a:xfrm>
            <a:off x="7352813" y="4688100"/>
            <a:ext cx="1632926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/>
          <p:cNvPicPr preferRelativeResize="0"/>
          <p:nvPr/>
        </p:nvPicPr>
        <p:blipFill rotWithShape="1">
          <a:blip r:embed="rId3">
            <a:alphaModFix/>
          </a:blip>
          <a:srcRect b="27727" l="0" r="48317" t="8836"/>
          <a:stretch/>
        </p:blipFill>
        <p:spPr>
          <a:xfrm>
            <a:off x="7194573" y="4311075"/>
            <a:ext cx="1949425" cy="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/>
          <p:nvPr>
            <p:ph type="ctrTitle"/>
          </p:nvPr>
        </p:nvSpPr>
        <p:spPr>
          <a:xfrm>
            <a:off x="311700" y="410000"/>
            <a:ext cx="7147200" cy="607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Universal Design for Learning</a:t>
            </a:r>
            <a:endParaRPr sz="2700"/>
          </a:p>
        </p:txBody>
      </p:sp>
      <p:pic>
        <p:nvPicPr>
          <p:cNvPr descr="Universal Design for Learning Framework, full version available at https://udlguidelines.cast.org/&#10;" id="88" name="Google Shape;88;p1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650" y="1064929"/>
            <a:ext cx="4635850" cy="36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 txBox="1"/>
          <p:nvPr>
            <p:ph idx="1" type="subTitle"/>
          </p:nvPr>
        </p:nvSpPr>
        <p:spPr>
          <a:xfrm>
            <a:off x="5168900" y="2025000"/>
            <a:ext cx="1589700" cy="464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/>
              <a:t>Technical</a:t>
            </a:r>
            <a:endParaRPr sz="2300"/>
          </a:p>
        </p:txBody>
      </p:sp>
      <p:sp>
        <p:nvSpPr>
          <p:cNvPr id="90" name="Google Shape;90;p10"/>
          <p:cNvSpPr txBox="1"/>
          <p:nvPr>
            <p:ph idx="1" type="subTitle"/>
          </p:nvPr>
        </p:nvSpPr>
        <p:spPr>
          <a:xfrm>
            <a:off x="5168900" y="2760650"/>
            <a:ext cx="1589700" cy="464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/>
              <a:t>Cognitive</a:t>
            </a:r>
            <a:endParaRPr sz="2300"/>
          </a:p>
        </p:txBody>
      </p:sp>
      <p:sp>
        <p:nvSpPr>
          <p:cNvPr id="91" name="Google Shape;91;p10"/>
          <p:cNvSpPr txBox="1"/>
          <p:nvPr>
            <p:ph idx="1" type="subTitle"/>
          </p:nvPr>
        </p:nvSpPr>
        <p:spPr>
          <a:xfrm>
            <a:off x="5168900" y="3496300"/>
            <a:ext cx="2108400" cy="607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/>
              <a:t>Metacognitive</a:t>
            </a:r>
            <a:endParaRPr sz="2300"/>
          </a:p>
        </p:txBody>
      </p:sp>
      <p:pic>
        <p:nvPicPr>
          <p:cNvPr id="92" name="Google Shape;92;p10"/>
          <p:cNvPicPr preferRelativeResize="0"/>
          <p:nvPr/>
        </p:nvPicPr>
        <p:blipFill rotWithShape="1">
          <a:blip r:embed="rId5">
            <a:alphaModFix/>
          </a:blip>
          <a:srcRect b="27727" l="64160" r="0" t="8836"/>
          <a:stretch/>
        </p:blipFill>
        <p:spPr>
          <a:xfrm>
            <a:off x="7352813" y="4688100"/>
            <a:ext cx="1632926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0"/>
          <p:cNvPicPr preferRelativeResize="0"/>
          <p:nvPr/>
        </p:nvPicPr>
        <p:blipFill rotWithShape="1">
          <a:blip r:embed="rId5">
            <a:alphaModFix/>
          </a:blip>
          <a:srcRect b="27727" l="0" r="48317" t="8836"/>
          <a:stretch/>
        </p:blipFill>
        <p:spPr>
          <a:xfrm>
            <a:off x="7194573" y="4311075"/>
            <a:ext cx="1949425" cy="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>
            <p:ph type="ctrTitle"/>
          </p:nvPr>
        </p:nvSpPr>
        <p:spPr>
          <a:xfrm>
            <a:off x="311700" y="410000"/>
            <a:ext cx="7147200" cy="607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Key Ideas for Using UDL</a:t>
            </a:r>
            <a:endParaRPr sz="2700"/>
          </a:p>
        </p:txBody>
      </p:sp>
      <p:sp>
        <p:nvSpPr>
          <p:cNvPr id="99" name="Google Shape;99;p11"/>
          <p:cNvSpPr txBox="1"/>
          <p:nvPr>
            <p:ph idx="1" type="subTitle"/>
          </p:nvPr>
        </p:nvSpPr>
        <p:spPr>
          <a:xfrm>
            <a:off x="311700" y="1229875"/>
            <a:ext cx="7147200" cy="3339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74650" lvl="0" marL="457200" rtl="0" algn="l"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UDL Guidelines</a:t>
            </a:r>
            <a:r>
              <a:rPr lang="en" sz="3400"/>
              <a:t> ≠ </a:t>
            </a:r>
            <a:r>
              <a:rPr lang="en" sz="2300"/>
              <a:t>Checklist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UDL strategies complement other design frameworks.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1000"/>
              </a:spcAft>
              <a:buSzPts val="2300"/>
              <a:buChar char="●"/>
            </a:pPr>
            <a:r>
              <a:rPr lang="en" sz="2300"/>
              <a:t>Begin with high impact "pinch points" (Tobin &amp; Behling, 2018)</a:t>
            </a:r>
            <a:endParaRPr sz="2300"/>
          </a:p>
        </p:txBody>
      </p:sp>
      <p:pic>
        <p:nvPicPr>
          <p:cNvPr id="100" name="Google Shape;100;p11"/>
          <p:cNvPicPr preferRelativeResize="0"/>
          <p:nvPr/>
        </p:nvPicPr>
        <p:blipFill rotWithShape="1">
          <a:blip r:embed="rId3">
            <a:alphaModFix/>
          </a:blip>
          <a:srcRect b="27727" l="64160" r="0" t="8836"/>
          <a:stretch/>
        </p:blipFill>
        <p:spPr>
          <a:xfrm>
            <a:off x="7352813" y="4688100"/>
            <a:ext cx="1632926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1"/>
          <p:cNvPicPr preferRelativeResize="0"/>
          <p:nvPr/>
        </p:nvPicPr>
        <p:blipFill rotWithShape="1">
          <a:blip r:embed="rId3">
            <a:alphaModFix/>
          </a:blip>
          <a:srcRect b="27727" l="0" r="48317" t="8836"/>
          <a:stretch/>
        </p:blipFill>
        <p:spPr>
          <a:xfrm>
            <a:off x="7194573" y="4311075"/>
            <a:ext cx="1949425" cy="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/>
          <p:nvPr>
            <p:ph type="ctrTitle"/>
          </p:nvPr>
        </p:nvSpPr>
        <p:spPr>
          <a:xfrm>
            <a:off x="311700" y="410000"/>
            <a:ext cx="7147200" cy="607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Let's Practice! </a:t>
            </a:r>
            <a:endParaRPr sz="2700"/>
          </a:p>
        </p:txBody>
      </p:sp>
      <p:sp>
        <p:nvSpPr>
          <p:cNvPr id="107" name="Google Shape;107;p12"/>
          <p:cNvSpPr txBox="1"/>
          <p:nvPr>
            <p:ph idx="1" type="subTitle"/>
          </p:nvPr>
        </p:nvSpPr>
        <p:spPr>
          <a:xfrm>
            <a:off x="311700" y="1229875"/>
            <a:ext cx="7147200" cy="3339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74650" lvl="0" marL="457200" rtl="0" algn="l"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Explore accessibility at three different scales: </a:t>
            </a:r>
            <a:endParaRPr sz="2300"/>
          </a:p>
          <a:p>
            <a:pPr indent="-374650" lvl="1" marL="914400" rtl="0" algn="l"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Technical</a:t>
            </a:r>
            <a:endParaRPr sz="2300"/>
          </a:p>
          <a:p>
            <a:pPr indent="-374650" lvl="1" marL="914400" rtl="0" algn="l"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Cognitive</a:t>
            </a:r>
            <a:endParaRPr sz="2300"/>
          </a:p>
          <a:p>
            <a:pPr indent="-374650" lvl="1" marL="914400" rtl="0" algn="l">
              <a:spcBef>
                <a:spcPts val="1000"/>
              </a:spcBef>
              <a:spcAft>
                <a:spcPts val="1000"/>
              </a:spcAft>
              <a:buSzPts val="2300"/>
              <a:buChar char="○"/>
            </a:pPr>
            <a:r>
              <a:rPr lang="en" sz="2300"/>
              <a:t>Metacognitive</a:t>
            </a:r>
            <a:endParaRPr sz="2300"/>
          </a:p>
        </p:txBody>
      </p:sp>
      <p:pic>
        <p:nvPicPr>
          <p:cNvPr id="108" name="Google Shape;108;p12"/>
          <p:cNvPicPr preferRelativeResize="0"/>
          <p:nvPr/>
        </p:nvPicPr>
        <p:blipFill rotWithShape="1">
          <a:blip r:embed="rId3">
            <a:alphaModFix/>
          </a:blip>
          <a:srcRect b="27727" l="64160" r="0" t="8836"/>
          <a:stretch/>
        </p:blipFill>
        <p:spPr>
          <a:xfrm>
            <a:off x="7352813" y="4688100"/>
            <a:ext cx="1632926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2"/>
          <p:cNvPicPr preferRelativeResize="0"/>
          <p:nvPr/>
        </p:nvPicPr>
        <p:blipFill rotWithShape="1">
          <a:blip r:embed="rId3">
            <a:alphaModFix/>
          </a:blip>
          <a:srcRect b="27727" l="0" r="48317" t="8836"/>
          <a:stretch/>
        </p:blipFill>
        <p:spPr>
          <a:xfrm>
            <a:off x="7194573" y="4311075"/>
            <a:ext cx="1949425" cy="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