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265" r:id="rId3"/>
    <p:sldId id="267" r:id="rId4"/>
    <p:sldId id="271" r:id="rId5"/>
    <p:sldId id="303" r:id="rId6"/>
    <p:sldId id="305" r:id="rId7"/>
    <p:sldId id="304" r:id="rId8"/>
    <p:sldId id="270" r:id="rId9"/>
    <p:sldId id="266" r:id="rId10"/>
    <p:sldId id="273" r:id="rId11"/>
    <p:sldId id="275" r:id="rId12"/>
    <p:sldId id="269" r:id="rId13"/>
    <p:sldId id="263" r:id="rId14"/>
    <p:sldId id="281" r:id="rId15"/>
    <p:sldId id="278" r:id="rId16"/>
    <p:sldId id="276" r:id="rId17"/>
    <p:sldId id="279" r:id="rId18"/>
    <p:sldId id="280" r:id="rId19"/>
    <p:sldId id="282" r:id="rId20"/>
    <p:sldId id="283" r:id="rId21"/>
    <p:sldId id="284" r:id="rId22"/>
    <p:sldId id="287" r:id="rId23"/>
    <p:sldId id="285" r:id="rId24"/>
    <p:sldId id="286" r:id="rId25"/>
    <p:sldId id="288" r:id="rId26"/>
    <p:sldId id="289" r:id="rId27"/>
    <p:sldId id="290" r:id="rId28"/>
    <p:sldId id="291" r:id="rId29"/>
    <p:sldId id="292" r:id="rId30"/>
    <p:sldId id="293" r:id="rId31"/>
    <p:sldId id="294" r:id="rId32"/>
    <p:sldId id="295" r:id="rId33"/>
    <p:sldId id="296" r:id="rId34"/>
    <p:sldId id="302" r:id="rId35"/>
    <p:sldId id="313" r:id="rId36"/>
    <p:sldId id="306" r:id="rId37"/>
    <p:sldId id="298" r:id="rId38"/>
    <p:sldId id="299" r:id="rId39"/>
    <p:sldId id="300" r:id="rId40"/>
    <p:sldId id="301" r:id="rId41"/>
    <p:sldId id="307" r:id="rId42"/>
    <p:sldId id="308" r:id="rId43"/>
    <p:sldId id="31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p:restoredTop sz="94694"/>
  </p:normalViewPr>
  <p:slideViewPr>
    <p:cSldViewPr snapToGrid="0" snapToObjects="1" showGuides="1">
      <p:cViewPr varScale="1">
        <p:scale>
          <a:sx n="117" d="100"/>
          <a:sy n="117" d="100"/>
        </p:scale>
        <p:origin x="928" y="168"/>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921D5-C47D-A649-9234-D651B674BBCA}" type="datetimeFigureOut">
              <a:rPr lang="en-US" smtClean="0"/>
              <a:t>9/16/22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292A45-268F-3943-8646-876F922FA2EF}" type="slidenum">
              <a:rPr lang="en-US" smtClean="0"/>
              <a:t>‹#›</a:t>
            </a:fld>
            <a:endParaRPr lang="en-US"/>
          </a:p>
        </p:txBody>
      </p:sp>
    </p:spTree>
    <p:extLst>
      <p:ext uri="{BB962C8B-B14F-4D97-AF65-F5344CB8AC3E}">
        <p14:creationId xmlns:p14="http://schemas.microsoft.com/office/powerpoint/2010/main" val="2807111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2</a:t>
            </a:fld>
            <a:endParaRPr lang="en-US"/>
          </a:p>
        </p:txBody>
      </p:sp>
    </p:spTree>
    <p:extLst>
      <p:ext uri="{BB962C8B-B14F-4D97-AF65-F5344CB8AC3E}">
        <p14:creationId xmlns:p14="http://schemas.microsoft.com/office/powerpoint/2010/main" val="3123141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11</a:t>
            </a:fld>
            <a:endParaRPr lang="en-US"/>
          </a:p>
        </p:txBody>
      </p:sp>
    </p:spTree>
    <p:extLst>
      <p:ext uri="{BB962C8B-B14F-4D97-AF65-F5344CB8AC3E}">
        <p14:creationId xmlns:p14="http://schemas.microsoft.com/office/powerpoint/2010/main" val="4097532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Bar chart at right shows the complexity of venom. Each bar represents a single toxin and its height corresponds to it relative gene expression which correlates with the relative abundance in the venom.</a:t>
            </a:r>
          </a:p>
        </p:txBody>
      </p:sp>
      <p:sp>
        <p:nvSpPr>
          <p:cNvPr id="4" name="Slide Number Placeholder 3"/>
          <p:cNvSpPr>
            <a:spLocks noGrp="1"/>
          </p:cNvSpPr>
          <p:nvPr>
            <p:ph type="sldNum" sz="quarter" idx="10"/>
          </p:nvPr>
        </p:nvSpPr>
        <p:spPr/>
        <p:txBody>
          <a:bodyPr/>
          <a:lstStyle/>
          <a:p>
            <a:fld id="{E5358425-0B0F-CA4E-8728-75FE463E5B9F}" type="slidenum">
              <a:rPr lang="en-US" smtClean="0"/>
              <a:t>12</a:t>
            </a:fld>
            <a:endParaRPr lang="en-US"/>
          </a:p>
        </p:txBody>
      </p:sp>
    </p:spTree>
    <p:extLst>
      <p:ext uri="{BB962C8B-B14F-4D97-AF65-F5344CB8AC3E}">
        <p14:creationId xmlns:p14="http://schemas.microsoft.com/office/powerpoint/2010/main" val="102856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Variable venom among three palm-</a:t>
            </a:r>
            <a:r>
              <a:rPr lang="en-US" dirty="0" err="1"/>
              <a:t>pitviper</a:t>
            </a:r>
            <a:r>
              <a:rPr lang="en-US" dirty="0"/>
              <a:t> species demonstrates how venom changes among different snake species</a:t>
            </a:r>
          </a:p>
        </p:txBody>
      </p:sp>
      <p:sp>
        <p:nvSpPr>
          <p:cNvPr id="4" name="Slide Number Placeholder 3"/>
          <p:cNvSpPr>
            <a:spLocks noGrp="1"/>
          </p:cNvSpPr>
          <p:nvPr>
            <p:ph type="sldNum" sz="quarter" idx="10"/>
          </p:nvPr>
        </p:nvSpPr>
        <p:spPr/>
        <p:txBody>
          <a:bodyPr/>
          <a:lstStyle/>
          <a:p>
            <a:fld id="{E5358425-0B0F-CA4E-8728-75FE463E5B9F}" type="slidenum">
              <a:rPr lang="en-US" smtClean="0"/>
              <a:t>13</a:t>
            </a:fld>
            <a:endParaRPr lang="en-US"/>
          </a:p>
        </p:txBody>
      </p:sp>
    </p:spTree>
    <p:extLst>
      <p:ext uri="{BB962C8B-B14F-4D97-AF65-F5344CB8AC3E}">
        <p14:creationId xmlns:p14="http://schemas.microsoft.com/office/powerpoint/2010/main" val="1781128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two species are The Black-Speckled Palm-</a:t>
            </a:r>
            <a:r>
              <a:rPr lang="en-US" dirty="0" err="1"/>
              <a:t>Pitviper</a:t>
            </a:r>
            <a:r>
              <a:rPr lang="en-US" dirty="0"/>
              <a:t> (top) and the </a:t>
            </a:r>
            <a:r>
              <a:rPr lang="en-US" dirty="0" err="1"/>
              <a:t>Talamancan</a:t>
            </a:r>
            <a:r>
              <a:rPr lang="en-US" dirty="0"/>
              <a:t> Palm-</a:t>
            </a:r>
            <a:r>
              <a:rPr lang="en-US" dirty="0" err="1"/>
              <a:t>Pitviper</a:t>
            </a:r>
            <a:r>
              <a:rPr lang="en-US" dirty="0"/>
              <a:t> (bottom). These species are an example of ”cryptic” sister species. They are morphologically very similar but genetically highly divergent. Despite being ecologically similar they have very different venom compositions which result in different venom functions. The Black-Speckled Palm-</a:t>
            </a:r>
            <a:r>
              <a:rPr lang="en-US" dirty="0" err="1"/>
              <a:t>Pitviper’s</a:t>
            </a:r>
            <a:r>
              <a:rPr lang="en-US" dirty="0"/>
              <a:t> venom is largely neurotoxic. The </a:t>
            </a:r>
            <a:r>
              <a:rPr lang="en-US" dirty="0" err="1"/>
              <a:t>Talamancan</a:t>
            </a:r>
            <a:r>
              <a:rPr lang="en-US" dirty="0"/>
              <a:t> Palm-Pitvipers venom is largely </a:t>
            </a:r>
            <a:r>
              <a:rPr lang="en-US" dirty="0" err="1"/>
              <a:t>hemorhagic</a:t>
            </a:r>
            <a:r>
              <a:rPr lang="en-US" dirty="0"/>
              <a:t>. The bar charts at right show the complexities of toxins underlying venom.</a:t>
            </a:r>
          </a:p>
        </p:txBody>
      </p:sp>
      <p:sp>
        <p:nvSpPr>
          <p:cNvPr id="4" name="Slide Number Placeholder 3"/>
          <p:cNvSpPr>
            <a:spLocks noGrp="1"/>
          </p:cNvSpPr>
          <p:nvPr>
            <p:ph type="sldNum" sz="quarter" idx="10"/>
          </p:nvPr>
        </p:nvSpPr>
        <p:spPr/>
        <p:txBody>
          <a:bodyPr/>
          <a:lstStyle/>
          <a:p>
            <a:fld id="{E5358425-0B0F-CA4E-8728-75FE463E5B9F}" type="slidenum">
              <a:rPr lang="en-US" smtClean="0"/>
              <a:t>14</a:t>
            </a:fld>
            <a:endParaRPr lang="en-US"/>
          </a:p>
        </p:txBody>
      </p:sp>
    </p:spTree>
    <p:extLst>
      <p:ext uri="{BB962C8B-B14F-4D97-AF65-F5344CB8AC3E}">
        <p14:creationId xmlns:p14="http://schemas.microsoft.com/office/powerpoint/2010/main" val="4171386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Mojave rattlesnakes show venom variation within a species that is structured geographically. The map at right shows the distribution of different venoms across the species’ range.</a:t>
            </a:r>
          </a:p>
        </p:txBody>
      </p:sp>
      <p:sp>
        <p:nvSpPr>
          <p:cNvPr id="4" name="Slide Number Placeholder 3"/>
          <p:cNvSpPr>
            <a:spLocks noGrp="1"/>
          </p:cNvSpPr>
          <p:nvPr>
            <p:ph type="sldNum" sz="quarter" idx="10"/>
          </p:nvPr>
        </p:nvSpPr>
        <p:spPr/>
        <p:txBody>
          <a:bodyPr/>
          <a:lstStyle/>
          <a:p>
            <a:fld id="{E5358425-0B0F-CA4E-8728-75FE463E5B9F}" type="slidenum">
              <a:rPr lang="en-US" smtClean="0"/>
              <a:t>15</a:t>
            </a:fld>
            <a:endParaRPr lang="en-US"/>
          </a:p>
        </p:txBody>
      </p:sp>
    </p:spTree>
    <p:extLst>
      <p:ext uri="{BB962C8B-B14F-4D97-AF65-F5344CB8AC3E}">
        <p14:creationId xmlns:p14="http://schemas.microsoft.com/office/powerpoint/2010/main" val="967715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16</a:t>
            </a:fld>
            <a:endParaRPr lang="en-US"/>
          </a:p>
        </p:txBody>
      </p:sp>
    </p:spTree>
    <p:extLst>
      <p:ext uri="{BB962C8B-B14F-4D97-AF65-F5344CB8AC3E}">
        <p14:creationId xmlns:p14="http://schemas.microsoft.com/office/powerpoint/2010/main" val="1040435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17</a:t>
            </a:fld>
            <a:endParaRPr lang="en-US"/>
          </a:p>
        </p:txBody>
      </p:sp>
    </p:spTree>
    <p:extLst>
      <p:ext uri="{BB962C8B-B14F-4D97-AF65-F5344CB8AC3E}">
        <p14:creationId xmlns:p14="http://schemas.microsoft.com/office/powerpoint/2010/main" val="3327944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Mice, lizards, and birds represent three lineages that venom may affect differentially.</a:t>
            </a:r>
          </a:p>
        </p:txBody>
      </p:sp>
      <p:sp>
        <p:nvSpPr>
          <p:cNvPr id="4" name="Slide Number Placeholder 3"/>
          <p:cNvSpPr>
            <a:spLocks noGrp="1"/>
          </p:cNvSpPr>
          <p:nvPr>
            <p:ph type="sldNum" sz="quarter" idx="10"/>
          </p:nvPr>
        </p:nvSpPr>
        <p:spPr/>
        <p:txBody>
          <a:bodyPr/>
          <a:lstStyle/>
          <a:p>
            <a:fld id="{E5358425-0B0F-CA4E-8728-75FE463E5B9F}" type="slidenum">
              <a:rPr lang="en-US" smtClean="0"/>
              <a:t>18</a:t>
            </a:fld>
            <a:endParaRPr lang="en-US"/>
          </a:p>
        </p:txBody>
      </p:sp>
    </p:spTree>
    <p:extLst>
      <p:ext uri="{BB962C8B-B14F-4D97-AF65-F5344CB8AC3E}">
        <p14:creationId xmlns:p14="http://schemas.microsoft.com/office/powerpoint/2010/main" val="3404840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Mangrove Cat-Eyed snake (right) has some venom toxins that are exceptionally toxic for birds, but not very toxic to mammals.</a:t>
            </a:r>
          </a:p>
        </p:txBody>
      </p:sp>
      <p:sp>
        <p:nvSpPr>
          <p:cNvPr id="4" name="Slide Number Placeholder 3"/>
          <p:cNvSpPr>
            <a:spLocks noGrp="1"/>
          </p:cNvSpPr>
          <p:nvPr>
            <p:ph type="sldNum" sz="quarter" idx="10"/>
          </p:nvPr>
        </p:nvSpPr>
        <p:spPr/>
        <p:txBody>
          <a:bodyPr/>
          <a:lstStyle/>
          <a:p>
            <a:fld id="{E5358425-0B0F-CA4E-8728-75FE463E5B9F}" type="slidenum">
              <a:rPr lang="en-US" smtClean="0"/>
              <a:t>19</a:t>
            </a:fld>
            <a:endParaRPr lang="en-US"/>
          </a:p>
        </p:txBody>
      </p:sp>
    </p:spTree>
    <p:extLst>
      <p:ext uri="{BB962C8B-B14F-4D97-AF65-F5344CB8AC3E}">
        <p14:creationId xmlns:p14="http://schemas.microsoft.com/office/powerpoint/2010/main" val="2662578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South American </a:t>
            </a:r>
            <a:r>
              <a:rPr lang="en-US" i="1" dirty="0" err="1"/>
              <a:t>Spilotes</a:t>
            </a:r>
            <a:r>
              <a:rPr lang="en-US" i="0" dirty="0"/>
              <a:t> (right) has individual toxins with taxon-specific. One is highly toxic to mice, the other highly toxic to lizards.</a:t>
            </a:r>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20</a:t>
            </a:fld>
            <a:endParaRPr lang="en-US"/>
          </a:p>
        </p:txBody>
      </p:sp>
    </p:spTree>
    <p:extLst>
      <p:ext uri="{BB962C8B-B14F-4D97-AF65-F5344CB8AC3E}">
        <p14:creationId xmlns:p14="http://schemas.microsoft.com/office/powerpoint/2010/main" val="3432691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3</a:t>
            </a:fld>
            <a:endParaRPr lang="en-US"/>
          </a:p>
        </p:txBody>
      </p:sp>
    </p:spTree>
    <p:extLst>
      <p:ext uri="{BB962C8B-B14F-4D97-AF65-F5344CB8AC3E}">
        <p14:creationId xmlns:p14="http://schemas.microsoft.com/office/powerpoint/2010/main" val="305503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article is assigned as pre-lecture reading material for discussion.</a:t>
            </a:r>
          </a:p>
        </p:txBody>
      </p:sp>
      <p:sp>
        <p:nvSpPr>
          <p:cNvPr id="4" name="Slide Number Placeholder 3"/>
          <p:cNvSpPr>
            <a:spLocks noGrp="1"/>
          </p:cNvSpPr>
          <p:nvPr>
            <p:ph type="sldNum" sz="quarter" idx="10"/>
          </p:nvPr>
        </p:nvSpPr>
        <p:spPr/>
        <p:txBody>
          <a:bodyPr/>
          <a:lstStyle/>
          <a:p>
            <a:fld id="{E5358425-0B0F-CA4E-8728-75FE463E5B9F}" type="slidenum">
              <a:rPr lang="en-US" smtClean="0"/>
              <a:t>21</a:t>
            </a:fld>
            <a:endParaRPr lang="en-US"/>
          </a:p>
        </p:txBody>
      </p:sp>
    </p:spTree>
    <p:extLst>
      <p:ext uri="{BB962C8B-B14F-4D97-AF65-F5344CB8AC3E}">
        <p14:creationId xmlns:p14="http://schemas.microsoft.com/office/powerpoint/2010/main" val="564183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22</a:t>
            </a:fld>
            <a:endParaRPr lang="en-US"/>
          </a:p>
        </p:txBody>
      </p:sp>
    </p:spTree>
    <p:extLst>
      <p:ext uri="{BB962C8B-B14F-4D97-AF65-F5344CB8AC3E}">
        <p14:creationId xmlns:p14="http://schemas.microsoft.com/office/powerpoint/2010/main" val="4205793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23</a:t>
            </a:fld>
            <a:endParaRPr lang="en-US"/>
          </a:p>
        </p:txBody>
      </p:sp>
    </p:spTree>
    <p:extLst>
      <p:ext uri="{BB962C8B-B14F-4D97-AF65-F5344CB8AC3E}">
        <p14:creationId xmlns:p14="http://schemas.microsoft.com/office/powerpoint/2010/main" val="1110091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24</a:t>
            </a:fld>
            <a:endParaRPr lang="en-US"/>
          </a:p>
        </p:txBody>
      </p:sp>
    </p:spTree>
    <p:extLst>
      <p:ext uri="{BB962C8B-B14F-4D97-AF65-F5344CB8AC3E}">
        <p14:creationId xmlns:p14="http://schemas.microsoft.com/office/powerpoint/2010/main" val="3749448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Helodermid</a:t>
            </a:r>
            <a:r>
              <a:rPr lang="en-US" dirty="0"/>
              <a:t> lizards are one example of a </a:t>
            </a:r>
            <a:r>
              <a:rPr lang="en-US" dirty="0" err="1"/>
              <a:t>venoous</a:t>
            </a:r>
            <a:r>
              <a:rPr lang="en-US" dirty="0"/>
              <a:t> lizard lineage.</a:t>
            </a:r>
          </a:p>
        </p:txBody>
      </p:sp>
      <p:sp>
        <p:nvSpPr>
          <p:cNvPr id="4" name="Slide Number Placeholder 3"/>
          <p:cNvSpPr>
            <a:spLocks noGrp="1"/>
          </p:cNvSpPr>
          <p:nvPr>
            <p:ph type="sldNum" sz="quarter" idx="10"/>
          </p:nvPr>
        </p:nvSpPr>
        <p:spPr/>
        <p:txBody>
          <a:bodyPr/>
          <a:lstStyle/>
          <a:p>
            <a:fld id="{E5358425-0B0F-CA4E-8728-75FE463E5B9F}" type="slidenum">
              <a:rPr lang="en-US" smtClean="0"/>
              <a:t>25</a:t>
            </a:fld>
            <a:endParaRPr lang="en-US"/>
          </a:p>
        </p:txBody>
      </p:sp>
    </p:spTree>
    <p:extLst>
      <p:ext uri="{BB962C8B-B14F-4D97-AF65-F5344CB8AC3E}">
        <p14:creationId xmlns:p14="http://schemas.microsoft.com/office/powerpoint/2010/main" val="632031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26</a:t>
            </a:fld>
            <a:endParaRPr lang="en-US"/>
          </a:p>
        </p:txBody>
      </p:sp>
    </p:spTree>
    <p:extLst>
      <p:ext uri="{BB962C8B-B14F-4D97-AF65-F5344CB8AC3E}">
        <p14:creationId xmlns:p14="http://schemas.microsoft.com/office/powerpoint/2010/main" val="197361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Gaboon</a:t>
            </a:r>
            <a:r>
              <a:rPr lang="en-US" dirty="0"/>
              <a:t> Viper (right) is an example of a viper</a:t>
            </a:r>
          </a:p>
        </p:txBody>
      </p:sp>
      <p:sp>
        <p:nvSpPr>
          <p:cNvPr id="4" name="Slide Number Placeholder 3"/>
          <p:cNvSpPr>
            <a:spLocks noGrp="1"/>
          </p:cNvSpPr>
          <p:nvPr>
            <p:ph type="sldNum" sz="quarter" idx="10"/>
          </p:nvPr>
        </p:nvSpPr>
        <p:spPr/>
        <p:txBody>
          <a:bodyPr/>
          <a:lstStyle/>
          <a:p>
            <a:fld id="{E5358425-0B0F-CA4E-8728-75FE463E5B9F}" type="slidenum">
              <a:rPr lang="en-US" smtClean="0"/>
              <a:t>27</a:t>
            </a:fld>
            <a:endParaRPr lang="en-US"/>
          </a:p>
        </p:txBody>
      </p:sp>
    </p:spTree>
    <p:extLst>
      <p:ext uri="{BB962C8B-B14F-4D97-AF65-F5344CB8AC3E}">
        <p14:creationId xmlns:p14="http://schemas.microsoft.com/office/powerpoint/2010/main" val="4115774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28</a:t>
            </a:fld>
            <a:endParaRPr lang="en-US"/>
          </a:p>
        </p:txBody>
      </p:sp>
    </p:spTree>
    <p:extLst>
      <p:ext uri="{BB962C8B-B14F-4D97-AF65-F5344CB8AC3E}">
        <p14:creationId xmlns:p14="http://schemas.microsoft.com/office/powerpoint/2010/main" val="2814108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29</a:t>
            </a:fld>
            <a:endParaRPr lang="en-US"/>
          </a:p>
        </p:txBody>
      </p:sp>
    </p:spTree>
    <p:extLst>
      <p:ext uri="{BB962C8B-B14F-4D97-AF65-F5344CB8AC3E}">
        <p14:creationId xmlns:p14="http://schemas.microsoft.com/office/powerpoint/2010/main" val="3257831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30</a:t>
            </a:fld>
            <a:endParaRPr lang="en-US"/>
          </a:p>
        </p:txBody>
      </p:sp>
    </p:spTree>
    <p:extLst>
      <p:ext uri="{BB962C8B-B14F-4D97-AF65-F5344CB8AC3E}">
        <p14:creationId xmlns:p14="http://schemas.microsoft.com/office/powerpoint/2010/main" val="2842806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4</a:t>
            </a:fld>
            <a:endParaRPr lang="en-US"/>
          </a:p>
        </p:txBody>
      </p:sp>
    </p:spTree>
    <p:extLst>
      <p:ext uri="{BB962C8B-B14F-4D97-AF65-F5344CB8AC3E}">
        <p14:creationId xmlns:p14="http://schemas.microsoft.com/office/powerpoint/2010/main" val="3921750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31</a:t>
            </a:fld>
            <a:endParaRPr lang="en-US"/>
          </a:p>
        </p:txBody>
      </p:sp>
    </p:spTree>
    <p:extLst>
      <p:ext uri="{BB962C8B-B14F-4D97-AF65-F5344CB8AC3E}">
        <p14:creationId xmlns:p14="http://schemas.microsoft.com/office/powerpoint/2010/main" val="4167829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32</a:t>
            </a:fld>
            <a:endParaRPr lang="en-US"/>
          </a:p>
        </p:txBody>
      </p:sp>
    </p:spTree>
    <p:extLst>
      <p:ext uri="{BB962C8B-B14F-4D97-AF65-F5344CB8AC3E}">
        <p14:creationId xmlns:p14="http://schemas.microsoft.com/office/powerpoint/2010/main" val="2716123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33</a:t>
            </a:fld>
            <a:endParaRPr lang="en-US"/>
          </a:p>
        </p:txBody>
      </p:sp>
    </p:spTree>
    <p:extLst>
      <p:ext uri="{BB962C8B-B14F-4D97-AF65-F5344CB8AC3E}">
        <p14:creationId xmlns:p14="http://schemas.microsoft.com/office/powerpoint/2010/main" val="1410602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34</a:t>
            </a:fld>
            <a:endParaRPr lang="en-US"/>
          </a:p>
        </p:txBody>
      </p:sp>
    </p:spTree>
    <p:extLst>
      <p:ext uri="{BB962C8B-B14F-4D97-AF65-F5344CB8AC3E}">
        <p14:creationId xmlns:p14="http://schemas.microsoft.com/office/powerpoint/2010/main" val="12875915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35</a:t>
            </a:fld>
            <a:endParaRPr lang="en-US"/>
          </a:p>
        </p:txBody>
      </p:sp>
    </p:spTree>
    <p:extLst>
      <p:ext uri="{BB962C8B-B14F-4D97-AF65-F5344CB8AC3E}">
        <p14:creationId xmlns:p14="http://schemas.microsoft.com/office/powerpoint/2010/main" val="3817624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36</a:t>
            </a:fld>
            <a:endParaRPr lang="en-US"/>
          </a:p>
        </p:txBody>
      </p:sp>
    </p:spTree>
    <p:extLst>
      <p:ext uri="{BB962C8B-B14F-4D97-AF65-F5344CB8AC3E}">
        <p14:creationId xmlns:p14="http://schemas.microsoft.com/office/powerpoint/2010/main" val="40916840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37</a:t>
            </a:fld>
            <a:endParaRPr lang="en-US"/>
          </a:p>
        </p:txBody>
      </p:sp>
    </p:spTree>
    <p:extLst>
      <p:ext uri="{BB962C8B-B14F-4D97-AF65-F5344CB8AC3E}">
        <p14:creationId xmlns:p14="http://schemas.microsoft.com/office/powerpoint/2010/main" val="2642163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38</a:t>
            </a:fld>
            <a:endParaRPr lang="en-US"/>
          </a:p>
        </p:txBody>
      </p:sp>
    </p:spTree>
    <p:extLst>
      <p:ext uri="{BB962C8B-B14F-4D97-AF65-F5344CB8AC3E}">
        <p14:creationId xmlns:p14="http://schemas.microsoft.com/office/powerpoint/2010/main" val="29190618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39</a:t>
            </a:fld>
            <a:endParaRPr lang="en-US"/>
          </a:p>
        </p:txBody>
      </p:sp>
    </p:spTree>
    <p:extLst>
      <p:ext uri="{BB962C8B-B14F-4D97-AF65-F5344CB8AC3E}">
        <p14:creationId xmlns:p14="http://schemas.microsoft.com/office/powerpoint/2010/main" val="25064059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40</a:t>
            </a:fld>
            <a:endParaRPr lang="en-US"/>
          </a:p>
        </p:txBody>
      </p:sp>
    </p:spTree>
    <p:extLst>
      <p:ext uri="{BB962C8B-B14F-4D97-AF65-F5344CB8AC3E}">
        <p14:creationId xmlns:p14="http://schemas.microsoft.com/office/powerpoint/2010/main" val="2212002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5</a:t>
            </a:fld>
            <a:endParaRPr lang="en-US"/>
          </a:p>
        </p:txBody>
      </p:sp>
    </p:spTree>
    <p:extLst>
      <p:ext uri="{BB962C8B-B14F-4D97-AF65-F5344CB8AC3E}">
        <p14:creationId xmlns:p14="http://schemas.microsoft.com/office/powerpoint/2010/main" val="4530797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41</a:t>
            </a:fld>
            <a:endParaRPr lang="en-US"/>
          </a:p>
        </p:txBody>
      </p:sp>
    </p:spTree>
    <p:extLst>
      <p:ext uri="{BB962C8B-B14F-4D97-AF65-F5344CB8AC3E}">
        <p14:creationId xmlns:p14="http://schemas.microsoft.com/office/powerpoint/2010/main" val="28489025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42</a:t>
            </a:fld>
            <a:endParaRPr lang="en-US"/>
          </a:p>
        </p:txBody>
      </p:sp>
    </p:spTree>
    <p:extLst>
      <p:ext uri="{BB962C8B-B14F-4D97-AF65-F5344CB8AC3E}">
        <p14:creationId xmlns:p14="http://schemas.microsoft.com/office/powerpoint/2010/main" val="1736819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chosen for valentines day.</a:t>
            </a:r>
          </a:p>
        </p:txBody>
      </p:sp>
      <p:sp>
        <p:nvSpPr>
          <p:cNvPr id="4" name="Slide Number Placeholder 3"/>
          <p:cNvSpPr>
            <a:spLocks noGrp="1"/>
          </p:cNvSpPr>
          <p:nvPr>
            <p:ph type="sldNum" sz="quarter" idx="10"/>
          </p:nvPr>
        </p:nvSpPr>
        <p:spPr/>
        <p:txBody>
          <a:bodyPr/>
          <a:lstStyle/>
          <a:p>
            <a:fld id="{E5358425-0B0F-CA4E-8728-75FE463E5B9F}" type="slidenum">
              <a:rPr lang="en-US" smtClean="0"/>
              <a:t>43</a:t>
            </a:fld>
            <a:endParaRPr lang="en-US"/>
          </a:p>
        </p:txBody>
      </p:sp>
    </p:spTree>
    <p:extLst>
      <p:ext uri="{BB962C8B-B14F-4D97-AF65-F5344CB8AC3E}">
        <p14:creationId xmlns:p14="http://schemas.microsoft.com/office/powerpoint/2010/main" val="3187265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6</a:t>
            </a:fld>
            <a:endParaRPr lang="en-US"/>
          </a:p>
        </p:txBody>
      </p:sp>
    </p:spTree>
    <p:extLst>
      <p:ext uri="{BB962C8B-B14F-4D97-AF65-F5344CB8AC3E}">
        <p14:creationId xmlns:p14="http://schemas.microsoft.com/office/powerpoint/2010/main" val="2074864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7</a:t>
            </a:fld>
            <a:endParaRPr lang="en-US"/>
          </a:p>
        </p:txBody>
      </p:sp>
    </p:spTree>
    <p:extLst>
      <p:ext uri="{BB962C8B-B14F-4D97-AF65-F5344CB8AC3E}">
        <p14:creationId xmlns:p14="http://schemas.microsoft.com/office/powerpoint/2010/main" val="170515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8</a:t>
            </a:fld>
            <a:endParaRPr lang="en-US"/>
          </a:p>
        </p:txBody>
      </p:sp>
    </p:spTree>
    <p:extLst>
      <p:ext uri="{BB962C8B-B14F-4D97-AF65-F5344CB8AC3E}">
        <p14:creationId xmlns:p14="http://schemas.microsoft.com/office/powerpoint/2010/main" val="1950691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9</a:t>
            </a:fld>
            <a:endParaRPr lang="en-US"/>
          </a:p>
        </p:txBody>
      </p:sp>
    </p:spTree>
    <p:extLst>
      <p:ext uri="{BB962C8B-B14F-4D97-AF65-F5344CB8AC3E}">
        <p14:creationId xmlns:p14="http://schemas.microsoft.com/office/powerpoint/2010/main" val="3099557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358425-0B0F-CA4E-8728-75FE463E5B9F}" type="slidenum">
              <a:rPr lang="en-US" smtClean="0"/>
              <a:t>10</a:t>
            </a:fld>
            <a:endParaRPr lang="en-US"/>
          </a:p>
        </p:txBody>
      </p:sp>
    </p:spTree>
    <p:extLst>
      <p:ext uri="{BB962C8B-B14F-4D97-AF65-F5344CB8AC3E}">
        <p14:creationId xmlns:p14="http://schemas.microsoft.com/office/powerpoint/2010/main" val="348512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9A764-FFB2-2146-AE5C-2266489804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2BAFD5-8B9E-9C4A-98FE-1BDB0A51BD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D1D745-AEA6-3341-9D26-A2B8CECB9FA2}"/>
              </a:ext>
            </a:extLst>
          </p:cNvPr>
          <p:cNvSpPr>
            <a:spLocks noGrp="1"/>
          </p:cNvSpPr>
          <p:nvPr>
            <p:ph type="dt" sz="half" idx="10"/>
          </p:nvPr>
        </p:nvSpPr>
        <p:spPr/>
        <p:txBody>
          <a:bodyPr/>
          <a:lstStyle/>
          <a:p>
            <a:fld id="{F2EEED0A-FF2F-204C-BC33-87AA5BCB0CDA}" type="datetimeFigureOut">
              <a:rPr lang="en-US" smtClean="0"/>
              <a:t>9/16/22</a:t>
            </a:fld>
            <a:endParaRPr lang="en-US"/>
          </a:p>
        </p:txBody>
      </p:sp>
      <p:sp>
        <p:nvSpPr>
          <p:cNvPr id="5" name="Footer Placeholder 4">
            <a:extLst>
              <a:ext uri="{FF2B5EF4-FFF2-40B4-BE49-F238E27FC236}">
                <a16:creationId xmlns:a16="http://schemas.microsoft.com/office/drawing/2014/main" id="{B4B0A99E-BE8A-0446-B540-EA780672B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02C5A-6C0D-4241-8C75-F293CE9A98BB}"/>
              </a:ext>
            </a:extLst>
          </p:cNvPr>
          <p:cNvSpPr>
            <a:spLocks noGrp="1"/>
          </p:cNvSpPr>
          <p:nvPr>
            <p:ph type="sldNum" sz="quarter" idx="12"/>
          </p:nvPr>
        </p:nvSpPr>
        <p:spPr/>
        <p:txBody>
          <a:bodyPr/>
          <a:lstStyle/>
          <a:p>
            <a:fld id="{CCD47D61-9F9F-0E48-B0DA-99903ACE0892}" type="slidenum">
              <a:rPr lang="en-US" smtClean="0"/>
              <a:t>‹#›</a:t>
            </a:fld>
            <a:endParaRPr lang="en-US"/>
          </a:p>
        </p:txBody>
      </p:sp>
    </p:spTree>
    <p:extLst>
      <p:ext uri="{BB962C8B-B14F-4D97-AF65-F5344CB8AC3E}">
        <p14:creationId xmlns:p14="http://schemas.microsoft.com/office/powerpoint/2010/main" val="3185881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AC194-0E7A-FC4F-A5E2-F5869525FC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6BC37-375B-5945-9CD0-ED2C6A11EE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849DCD-2374-CF4F-9DFD-8BF8E8456ACB}"/>
              </a:ext>
            </a:extLst>
          </p:cNvPr>
          <p:cNvSpPr>
            <a:spLocks noGrp="1"/>
          </p:cNvSpPr>
          <p:nvPr>
            <p:ph type="dt" sz="half" idx="10"/>
          </p:nvPr>
        </p:nvSpPr>
        <p:spPr/>
        <p:txBody>
          <a:bodyPr/>
          <a:lstStyle/>
          <a:p>
            <a:fld id="{F2EEED0A-FF2F-204C-BC33-87AA5BCB0CDA}" type="datetimeFigureOut">
              <a:rPr lang="en-US" smtClean="0"/>
              <a:t>9/16/22</a:t>
            </a:fld>
            <a:endParaRPr lang="en-US"/>
          </a:p>
        </p:txBody>
      </p:sp>
      <p:sp>
        <p:nvSpPr>
          <p:cNvPr id="5" name="Footer Placeholder 4">
            <a:extLst>
              <a:ext uri="{FF2B5EF4-FFF2-40B4-BE49-F238E27FC236}">
                <a16:creationId xmlns:a16="http://schemas.microsoft.com/office/drawing/2014/main" id="{0017B5C1-71DE-CB4F-B723-0B8A5EC32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E0E827-6106-9642-A2EF-E69B1332D740}"/>
              </a:ext>
            </a:extLst>
          </p:cNvPr>
          <p:cNvSpPr>
            <a:spLocks noGrp="1"/>
          </p:cNvSpPr>
          <p:nvPr>
            <p:ph type="sldNum" sz="quarter" idx="12"/>
          </p:nvPr>
        </p:nvSpPr>
        <p:spPr/>
        <p:txBody>
          <a:bodyPr/>
          <a:lstStyle/>
          <a:p>
            <a:fld id="{CCD47D61-9F9F-0E48-B0DA-99903ACE0892}" type="slidenum">
              <a:rPr lang="en-US" smtClean="0"/>
              <a:t>‹#›</a:t>
            </a:fld>
            <a:endParaRPr lang="en-US"/>
          </a:p>
        </p:txBody>
      </p:sp>
    </p:spTree>
    <p:extLst>
      <p:ext uri="{BB962C8B-B14F-4D97-AF65-F5344CB8AC3E}">
        <p14:creationId xmlns:p14="http://schemas.microsoft.com/office/powerpoint/2010/main" val="520361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405A16-EC2F-8A43-9D49-CC6427F3E4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B1A494-2E45-AC43-9E99-EEEC6082DD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61672-57AA-FD44-8804-C791BDB39E68}"/>
              </a:ext>
            </a:extLst>
          </p:cNvPr>
          <p:cNvSpPr>
            <a:spLocks noGrp="1"/>
          </p:cNvSpPr>
          <p:nvPr>
            <p:ph type="dt" sz="half" idx="10"/>
          </p:nvPr>
        </p:nvSpPr>
        <p:spPr/>
        <p:txBody>
          <a:bodyPr/>
          <a:lstStyle/>
          <a:p>
            <a:fld id="{F2EEED0A-FF2F-204C-BC33-87AA5BCB0CDA}" type="datetimeFigureOut">
              <a:rPr lang="en-US" smtClean="0"/>
              <a:t>9/16/22</a:t>
            </a:fld>
            <a:endParaRPr lang="en-US"/>
          </a:p>
        </p:txBody>
      </p:sp>
      <p:sp>
        <p:nvSpPr>
          <p:cNvPr id="5" name="Footer Placeholder 4">
            <a:extLst>
              <a:ext uri="{FF2B5EF4-FFF2-40B4-BE49-F238E27FC236}">
                <a16:creationId xmlns:a16="http://schemas.microsoft.com/office/drawing/2014/main" id="{A5554512-C5CB-9444-8FDA-853B2F8814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48CB4-C02B-BA47-B72A-4D3B0053AB9D}"/>
              </a:ext>
            </a:extLst>
          </p:cNvPr>
          <p:cNvSpPr>
            <a:spLocks noGrp="1"/>
          </p:cNvSpPr>
          <p:nvPr>
            <p:ph type="sldNum" sz="quarter" idx="12"/>
          </p:nvPr>
        </p:nvSpPr>
        <p:spPr/>
        <p:txBody>
          <a:bodyPr/>
          <a:lstStyle/>
          <a:p>
            <a:fld id="{CCD47D61-9F9F-0E48-B0DA-99903ACE0892}" type="slidenum">
              <a:rPr lang="en-US" smtClean="0"/>
              <a:t>‹#›</a:t>
            </a:fld>
            <a:endParaRPr lang="en-US"/>
          </a:p>
        </p:txBody>
      </p:sp>
    </p:spTree>
    <p:extLst>
      <p:ext uri="{BB962C8B-B14F-4D97-AF65-F5344CB8AC3E}">
        <p14:creationId xmlns:p14="http://schemas.microsoft.com/office/powerpoint/2010/main" val="3966986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8DC60-2C9D-644D-86D1-875D94E23C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A9453-11FD-EC46-813D-15919F8AEA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971DB-E519-D047-B3D5-0D53BCDF06EB}"/>
              </a:ext>
            </a:extLst>
          </p:cNvPr>
          <p:cNvSpPr>
            <a:spLocks noGrp="1"/>
          </p:cNvSpPr>
          <p:nvPr>
            <p:ph type="dt" sz="half" idx="10"/>
          </p:nvPr>
        </p:nvSpPr>
        <p:spPr/>
        <p:txBody>
          <a:bodyPr/>
          <a:lstStyle/>
          <a:p>
            <a:fld id="{F2EEED0A-FF2F-204C-BC33-87AA5BCB0CDA}" type="datetimeFigureOut">
              <a:rPr lang="en-US" smtClean="0"/>
              <a:t>9/16/22</a:t>
            </a:fld>
            <a:endParaRPr lang="en-US"/>
          </a:p>
        </p:txBody>
      </p:sp>
      <p:sp>
        <p:nvSpPr>
          <p:cNvPr id="5" name="Footer Placeholder 4">
            <a:extLst>
              <a:ext uri="{FF2B5EF4-FFF2-40B4-BE49-F238E27FC236}">
                <a16:creationId xmlns:a16="http://schemas.microsoft.com/office/drawing/2014/main" id="{C60B58BA-802A-5744-B0D0-57BA75690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1218C0-A091-7B45-95F0-9F4CCF93C110}"/>
              </a:ext>
            </a:extLst>
          </p:cNvPr>
          <p:cNvSpPr>
            <a:spLocks noGrp="1"/>
          </p:cNvSpPr>
          <p:nvPr>
            <p:ph type="sldNum" sz="quarter" idx="12"/>
          </p:nvPr>
        </p:nvSpPr>
        <p:spPr/>
        <p:txBody>
          <a:bodyPr/>
          <a:lstStyle/>
          <a:p>
            <a:fld id="{CCD47D61-9F9F-0E48-B0DA-99903ACE0892}" type="slidenum">
              <a:rPr lang="en-US" smtClean="0"/>
              <a:t>‹#›</a:t>
            </a:fld>
            <a:endParaRPr lang="en-US"/>
          </a:p>
        </p:txBody>
      </p:sp>
    </p:spTree>
    <p:extLst>
      <p:ext uri="{BB962C8B-B14F-4D97-AF65-F5344CB8AC3E}">
        <p14:creationId xmlns:p14="http://schemas.microsoft.com/office/powerpoint/2010/main" val="1251099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5779E-37DF-3E4C-9BE0-A2C664F5EB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47E859-5398-C440-8A62-52D33F36C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B73472-2B3F-B440-8BA5-1AFE424CB784}"/>
              </a:ext>
            </a:extLst>
          </p:cNvPr>
          <p:cNvSpPr>
            <a:spLocks noGrp="1"/>
          </p:cNvSpPr>
          <p:nvPr>
            <p:ph type="dt" sz="half" idx="10"/>
          </p:nvPr>
        </p:nvSpPr>
        <p:spPr/>
        <p:txBody>
          <a:bodyPr/>
          <a:lstStyle/>
          <a:p>
            <a:fld id="{F2EEED0A-FF2F-204C-BC33-87AA5BCB0CDA}" type="datetimeFigureOut">
              <a:rPr lang="en-US" smtClean="0"/>
              <a:t>9/16/22</a:t>
            </a:fld>
            <a:endParaRPr lang="en-US"/>
          </a:p>
        </p:txBody>
      </p:sp>
      <p:sp>
        <p:nvSpPr>
          <p:cNvPr id="5" name="Footer Placeholder 4">
            <a:extLst>
              <a:ext uri="{FF2B5EF4-FFF2-40B4-BE49-F238E27FC236}">
                <a16:creationId xmlns:a16="http://schemas.microsoft.com/office/drawing/2014/main" id="{B8022543-165A-AA46-9D03-6F10D548A2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0DDE32-BB0B-574E-A44D-5FECB234BB77}"/>
              </a:ext>
            </a:extLst>
          </p:cNvPr>
          <p:cNvSpPr>
            <a:spLocks noGrp="1"/>
          </p:cNvSpPr>
          <p:nvPr>
            <p:ph type="sldNum" sz="quarter" idx="12"/>
          </p:nvPr>
        </p:nvSpPr>
        <p:spPr/>
        <p:txBody>
          <a:bodyPr/>
          <a:lstStyle/>
          <a:p>
            <a:fld id="{CCD47D61-9F9F-0E48-B0DA-99903ACE0892}" type="slidenum">
              <a:rPr lang="en-US" smtClean="0"/>
              <a:t>‹#›</a:t>
            </a:fld>
            <a:endParaRPr lang="en-US"/>
          </a:p>
        </p:txBody>
      </p:sp>
    </p:spTree>
    <p:extLst>
      <p:ext uri="{BB962C8B-B14F-4D97-AF65-F5344CB8AC3E}">
        <p14:creationId xmlns:p14="http://schemas.microsoft.com/office/powerpoint/2010/main" val="647248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3EB4C-CC71-0D4D-8923-4D06FF707A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83BEE5-1A79-C146-8BA9-5D21B7C5C1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02AC7C-4127-2044-AD3D-275032167A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901B42-F81B-7D4E-94B2-EAEA8ED74470}"/>
              </a:ext>
            </a:extLst>
          </p:cNvPr>
          <p:cNvSpPr>
            <a:spLocks noGrp="1"/>
          </p:cNvSpPr>
          <p:nvPr>
            <p:ph type="dt" sz="half" idx="10"/>
          </p:nvPr>
        </p:nvSpPr>
        <p:spPr/>
        <p:txBody>
          <a:bodyPr/>
          <a:lstStyle/>
          <a:p>
            <a:fld id="{F2EEED0A-FF2F-204C-BC33-87AA5BCB0CDA}" type="datetimeFigureOut">
              <a:rPr lang="en-US" smtClean="0"/>
              <a:t>9/16/22</a:t>
            </a:fld>
            <a:endParaRPr lang="en-US"/>
          </a:p>
        </p:txBody>
      </p:sp>
      <p:sp>
        <p:nvSpPr>
          <p:cNvPr id="6" name="Footer Placeholder 5">
            <a:extLst>
              <a:ext uri="{FF2B5EF4-FFF2-40B4-BE49-F238E27FC236}">
                <a16:creationId xmlns:a16="http://schemas.microsoft.com/office/drawing/2014/main" id="{A3D96F55-F5C4-5D41-ACD0-7FB9CFA46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667E7-3BFD-CA4B-B016-DDCA689A39EE}"/>
              </a:ext>
            </a:extLst>
          </p:cNvPr>
          <p:cNvSpPr>
            <a:spLocks noGrp="1"/>
          </p:cNvSpPr>
          <p:nvPr>
            <p:ph type="sldNum" sz="quarter" idx="12"/>
          </p:nvPr>
        </p:nvSpPr>
        <p:spPr/>
        <p:txBody>
          <a:bodyPr/>
          <a:lstStyle/>
          <a:p>
            <a:fld id="{CCD47D61-9F9F-0E48-B0DA-99903ACE0892}" type="slidenum">
              <a:rPr lang="en-US" smtClean="0"/>
              <a:t>‹#›</a:t>
            </a:fld>
            <a:endParaRPr lang="en-US"/>
          </a:p>
        </p:txBody>
      </p:sp>
    </p:spTree>
    <p:extLst>
      <p:ext uri="{BB962C8B-B14F-4D97-AF65-F5344CB8AC3E}">
        <p14:creationId xmlns:p14="http://schemas.microsoft.com/office/powerpoint/2010/main" val="355471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D309E-7BEE-4E4D-94E3-EDCA03E529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0CB6B0-45CD-AA4C-9A02-DBA75934BA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34A1A8-1DAB-1A41-9E1D-A8F7E7C381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3636E3-5682-EB49-8B70-95F57FE73F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74B514-85FC-6948-9B9F-6629F57E47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762A1B-D0BF-A241-A50F-31DF4D3464F8}"/>
              </a:ext>
            </a:extLst>
          </p:cNvPr>
          <p:cNvSpPr>
            <a:spLocks noGrp="1"/>
          </p:cNvSpPr>
          <p:nvPr>
            <p:ph type="dt" sz="half" idx="10"/>
          </p:nvPr>
        </p:nvSpPr>
        <p:spPr/>
        <p:txBody>
          <a:bodyPr/>
          <a:lstStyle/>
          <a:p>
            <a:fld id="{F2EEED0A-FF2F-204C-BC33-87AA5BCB0CDA}" type="datetimeFigureOut">
              <a:rPr lang="en-US" smtClean="0"/>
              <a:t>9/16/22</a:t>
            </a:fld>
            <a:endParaRPr lang="en-US"/>
          </a:p>
        </p:txBody>
      </p:sp>
      <p:sp>
        <p:nvSpPr>
          <p:cNvPr id="8" name="Footer Placeholder 7">
            <a:extLst>
              <a:ext uri="{FF2B5EF4-FFF2-40B4-BE49-F238E27FC236}">
                <a16:creationId xmlns:a16="http://schemas.microsoft.com/office/drawing/2014/main" id="{2BDDE9AE-C94C-EC40-B657-110C9BDF33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280C69-A03E-F94F-B58E-B1536488C884}"/>
              </a:ext>
            </a:extLst>
          </p:cNvPr>
          <p:cNvSpPr>
            <a:spLocks noGrp="1"/>
          </p:cNvSpPr>
          <p:nvPr>
            <p:ph type="sldNum" sz="quarter" idx="12"/>
          </p:nvPr>
        </p:nvSpPr>
        <p:spPr/>
        <p:txBody>
          <a:bodyPr/>
          <a:lstStyle/>
          <a:p>
            <a:fld id="{CCD47D61-9F9F-0E48-B0DA-99903ACE0892}" type="slidenum">
              <a:rPr lang="en-US" smtClean="0"/>
              <a:t>‹#›</a:t>
            </a:fld>
            <a:endParaRPr lang="en-US"/>
          </a:p>
        </p:txBody>
      </p:sp>
    </p:spTree>
    <p:extLst>
      <p:ext uri="{BB962C8B-B14F-4D97-AF65-F5344CB8AC3E}">
        <p14:creationId xmlns:p14="http://schemas.microsoft.com/office/powerpoint/2010/main" val="1343520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5D7A2-BAD5-CA40-BF6B-FE8962602E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1F2D92-FCD1-E649-B265-166FB025A411}"/>
              </a:ext>
            </a:extLst>
          </p:cNvPr>
          <p:cNvSpPr>
            <a:spLocks noGrp="1"/>
          </p:cNvSpPr>
          <p:nvPr>
            <p:ph type="dt" sz="half" idx="10"/>
          </p:nvPr>
        </p:nvSpPr>
        <p:spPr/>
        <p:txBody>
          <a:bodyPr/>
          <a:lstStyle/>
          <a:p>
            <a:fld id="{F2EEED0A-FF2F-204C-BC33-87AA5BCB0CDA}" type="datetimeFigureOut">
              <a:rPr lang="en-US" smtClean="0"/>
              <a:t>9/16/22</a:t>
            </a:fld>
            <a:endParaRPr lang="en-US"/>
          </a:p>
        </p:txBody>
      </p:sp>
      <p:sp>
        <p:nvSpPr>
          <p:cNvPr id="4" name="Footer Placeholder 3">
            <a:extLst>
              <a:ext uri="{FF2B5EF4-FFF2-40B4-BE49-F238E27FC236}">
                <a16:creationId xmlns:a16="http://schemas.microsoft.com/office/drawing/2014/main" id="{57464475-43A6-6242-BEA2-EA509061AB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A2C3A6-370B-1D48-AE5D-01AA05B72DB0}"/>
              </a:ext>
            </a:extLst>
          </p:cNvPr>
          <p:cNvSpPr>
            <a:spLocks noGrp="1"/>
          </p:cNvSpPr>
          <p:nvPr>
            <p:ph type="sldNum" sz="quarter" idx="12"/>
          </p:nvPr>
        </p:nvSpPr>
        <p:spPr/>
        <p:txBody>
          <a:bodyPr/>
          <a:lstStyle/>
          <a:p>
            <a:fld id="{CCD47D61-9F9F-0E48-B0DA-99903ACE0892}" type="slidenum">
              <a:rPr lang="en-US" smtClean="0"/>
              <a:t>‹#›</a:t>
            </a:fld>
            <a:endParaRPr lang="en-US"/>
          </a:p>
        </p:txBody>
      </p:sp>
    </p:spTree>
    <p:extLst>
      <p:ext uri="{BB962C8B-B14F-4D97-AF65-F5344CB8AC3E}">
        <p14:creationId xmlns:p14="http://schemas.microsoft.com/office/powerpoint/2010/main" val="878841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311847-A960-8446-B737-60B7A5DA92FA}"/>
              </a:ext>
            </a:extLst>
          </p:cNvPr>
          <p:cNvSpPr>
            <a:spLocks noGrp="1"/>
          </p:cNvSpPr>
          <p:nvPr>
            <p:ph type="dt" sz="half" idx="10"/>
          </p:nvPr>
        </p:nvSpPr>
        <p:spPr/>
        <p:txBody>
          <a:bodyPr/>
          <a:lstStyle/>
          <a:p>
            <a:fld id="{F2EEED0A-FF2F-204C-BC33-87AA5BCB0CDA}" type="datetimeFigureOut">
              <a:rPr lang="en-US" smtClean="0"/>
              <a:t>9/16/22</a:t>
            </a:fld>
            <a:endParaRPr lang="en-US"/>
          </a:p>
        </p:txBody>
      </p:sp>
      <p:sp>
        <p:nvSpPr>
          <p:cNvPr id="3" name="Footer Placeholder 2">
            <a:extLst>
              <a:ext uri="{FF2B5EF4-FFF2-40B4-BE49-F238E27FC236}">
                <a16:creationId xmlns:a16="http://schemas.microsoft.com/office/drawing/2014/main" id="{430B40CC-0405-214E-AE82-B1DC050187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776C61-A060-824F-9963-8F4D09A31BF9}"/>
              </a:ext>
            </a:extLst>
          </p:cNvPr>
          <p:cNvSpPr>
            <a:spLocks noGrp="1"/>
          </p:cNvSpPr>
          <p:nvPr>
            <p:ph type="sldNum" sz="quarter" idx="12"/>
          </p:nvPr>
        </p:nvSpPr>
        <p:spPr/>
        <p:txBody>
          <a:bodyPr/>
          <a:lstStyle/>
          <a:p>
            <a:fld id="{CCD47D61-9F9F-0E48-B0DA-99903ACE0892}" type="slidenum">
              <a:rPr lang="en-US" smtClean="0"/>
              <a:t>‹#›</a:t>
            </a:fld>
            <a:endParaRPr lang="en-US"/>
          </a:p>
        </p:txBody>
      </p:sp>
    </p:spTree>
    <p:extLst>
      <p:ext uri="{BB962C8B-B14F-4D97-AF65-F5344CB8AC3E}">
        <p14:creationId xmlns:p14="http://schemas.microsoft.com/office/powerpoint/2010/main" val="447437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CEA04-0F6E-244D-AB91-F23A85A81A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1D66BA-044F-FF4F-B207-2D893448D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CE52C3-5FE6-7D44-A373-065BB3C2F0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0319CB-8C4F-B440-899B-017CDEB6FCAD}"/>
              </a:ext>
            </a:extLst>
          </p:cNvPr>
          <p:cNvSpPr>
            <a:spLocks noGrp="1"/>
          </p:cNvSpPr>
          <p:nvPr>
            <p:ph type="dt" sz="half" idx="10"/>
          </p:nvPr>
        </p:nvSpPr>
        <p:spPr/>
        <p:txBody>
          <a:bodyPr/>
          <a:lstStyle/>
          <a:p>
            <a:fld id="{F2EEED0A-FF2F-204C-BC33-87AA5BCB0CDA}" type="datetimeFigureOut">
              <a:rPr lang="en-US" smtClean="0"/>
              <a:t>9/16/22</a:t>
            </a:fld>
            <a:endParaRPr lang="en-US"/>
          </a:p>
        </p:txBody>
      </p:sp>
      <p:sp>
        <p:nvSpPr>
          <p:cNvPr id="6" name="Footer Placeholder 5">
            <a:extLst>
              <a:ext uri="{FF2B5EF4-FFF2-40B4-BE49-F238E27FC236}">
                <a16:creationId xmlns:a16="http://schemas.microsoft.com/office/drawing/2014/main" id="{00B49E07-EE81-5445-8DE9-9873F268E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04CEA6-B71A-9C49-986F-7662C6204847}"/>
              </a:ext>
            </a:extLst>
          </p:cNvPr>
          <p:cNvSpPr>
            <a:spLocks noGrp="1"/>
          </p:cNvSpPr>
          <p:nvPr>
            <p:ph type="sldNum" sz="quarter" idx="12"/>
          </p:nvPr>
        </p:nvSpPr>
        <p:spPr/>
        <p:txBody>
          <a:bodyPr/>
          <a:lstStyle/>
          <a:p>
            <a:fld id="{CCD47D61-9F9F-0E48-B0DA-99903ACE0892}" type="slidenum">
              <a:rPr lang="en-US" smtClean="0"/>
              <a:t>‹#›</a:t>
            </a:fld>
            <a:endParaRPr lang="en-US"/>
          </a:p>
        </p:txBody>
      </p:sp>
    </p:spTree>
    <p:extLst>
      <p:ext uri="{BB962C8B-B14F-4D97-AF65-F5344CB8AC3E}">
        <p14:creationId xmlns:p14="http://schemas.microsoft.com/office/powerpoint/2010/main" val="1558219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888F2-B797-2244-A569-B338E7362E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EC6958-005A-2445-8B69-7A3A384FBA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E5BFA2-2A54-A841-ABBD-CB9ACE8F39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EB55D4-EF5E-C64C-85EF-B3333314DAB7}"/>
              </a:ext>
            </a:extLst>
          </p:cNvPr>
          <p:cNvSpPr>
            <a:spLocks noGrp="1"/>
          </p:cNvSpPr>
          <p:nvPr>
            <p:ph type="dt" sz="half" idx="10"/>
          </p:nvPr>
        </p:nvSpPr>
        <p:spPr/>
        <p:txBody>
          <a:bodyPr/>
          <a:lstStyle/>
          <a:p>
            <a:fld id="{F2EEED0A-FF2F-204C-BC33-87AA5BCB0CDA}" type="datetimeFigureOut">
              <a:rPr lang="en-US" smtClean="0"/>
              <a:t>9/16/22</a:t>
            </a:fld>
            <a:endParaRPr lang="en-US"/>
          </a:p>
        </p:txBody>
      </p:sp>
      <p:sp>
        <p:nvSpPr>
          <p:cNvPr id="6" name="Footer Placeholder 5">
            <a:extLst>
              <a:ext uri="{FF2B5EF4-FFF2-40B4-BE49-F238E27FC236}">
                <a16:creationId xmlns:a16="http://schemas.microsoft.com/office/drawing/2014/main" id="{45DC902E-FDB0-114C-B32C-41EBAC8E74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4A215C-178F-9441-98F8-4ED86C1FCA2D}"/>
              </a:ext>
            </a:extLst>
          </p:cNvPr>
          <p:cNvSpPr>
            <a:spLocks noGrp="1"/>
          </p:cNvSpPr>
          <p:nvPr>
            <p:ph type="sldNum" sz="quarter" idx="12"/>
          </p:nvPr>
        </p:nvSpPr>
        <p:spPr/>
        <p:txBody>
          <a:bodyPr/>
          <a:lstStyle/>
          <a:p>
            <a:fld id="{CCD47D61-9F9F-0E48-B0DA-99903ACE0892}" type="slidenum">
              <a:rPr lang="en-US" smtClean="0"/>
              <a:t>‹#›</a:t>
            </a:fld>
            <a:endParaRPr lang="en-US"/>
          </a:p>
        </p:txBody>
      </p:sp>
    </p:spTree>
    <p:extLst>
      <p:ext uri="{BB962C8B-B14F-4D97-AF65-F5344CB8AC3E}">
        <p14:creationId xmlns:p14="http://schemas.microsoft.com/office/powerpoint/2010/main" val="3781343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BE2184-A938-4047-BCDF-88503A7605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3033FD-2885-DB4E-9066-37915D3FD7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984C7B-E6E1-154E-BF1A-039FAC880A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EED0A-FF2F-204C-BC33-87AA5BCB0CDA}" type="datetimeFigureOut">
              <a:rPr lang="en-US" smtClean="0"/>
              <a:t>9/16/22</a:t>
            </a:fld>
            <a:endParaRPr lang="en-US"/>
          </a:p>
        </p:txBody>
      </p:sp>
      <p:sp>
        <p:nvSpPr>
          <p:cNvPr id="5" name="Footer Placeholder 4">
            <a:extLst>
              <a:ext uri="{FF2B5EF4-FFF2-40B4-BE49-F238E27FC236}">
                <a16:creationId xmlns:a16="http://schemas.microsoft.com/office/drawing/2014/main" id="{2272D267-DB5C-014C-A7CD-CD3939DE8D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D523B1-26A0-B14D-9523-F06FC232D1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47D61-9F9F-0E48-B0DA-99903ACE0892}" type="slidenum">
              <a:rPr lang="en-US" smtClean="0"/>
              <a:t>‹#›</a:t>
            </a:fld>
            <a:endParaRPr lang="en-US"/>
          </a:p>
        </p:txBody>
      </p:sp>
    </p:spTree>
    <p:extLst>
      <p:ext uri="{BB962C8B-B14F-4D97-AF65-F5344CB8AC3E}">
        <p14:creationId xmlns:p14="http://schemas.microsoft.com/office/powerpoint/2010/main" val="2609763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microsoft.com/office/2007/relationships/hdphoto" Target="../media/hdphoto3.wdp"/><Relationship Id="rId12"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tiff"/><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29.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png"/><Relationship Id="rId7"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7.gif"/><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reptile, snake&#10;&#10;Description automatically generated">
            <a:extLst>
              <a:ext uri="{FF2B5EF4-FFF2-40B4-BE49-F238E27FC236}">
                <a16:creationId xmlns:a16="http://schemas.microsoft.com/office/drawing/2014/main" id="{1D0ACD5D-E04D-C347-8218-10C042D02B1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300"/>
                    </a14:imgEffect>
                    <a14:imgEffect>
                      <a14:saturation sat="200000"/>
                    </a14:imgEffect>
                    <a14:imgEffect>
                      <a14:brightnessContrast bright="-20000" contrast="40000"/>
                    </a14:imgEffect>
                  </a14:imgLayer>
                </a14:imgProps>
              </a:ext>
            </a:extLst>
          </a:blip>
          <a:srcRect l="18692" t="33818" r="15896" b="9121"/>
          <a:stretch/>
        </p:blipFill>
        <p:spPr>
          <a:xfrm>
            <a:off x="195943" y="0"/>
            <a:ext cx="12192000" cy="675476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946D7A4-C4F4-8C4F-BF46-E80DA64EF73D}"/>
              </a:ext>
            </a:extLst>
          </p:cNvPr>
          <p:cNvSpPr>
            <a:spLocks noGrp="1"/>
          </p:cNvSpPr>
          <p:nvPr>
            <p:ph type="ctrTitle"/>
          </p:nvPr>
        </p:nvSpPr>
        <p:spPr>
          <a:xfrm>
            <a:off x="477981" y="1122363"/>
            <a:ext cx="4023360" cy="3204134"/>
          </a:xfrm>
        </p:spPr>
        <p:txBody>
          <a:bodyPr anchor="b">
            <a:normAutofit/>
          </a:bodyPr>
          <a:lstStyle/>
          <a:p>
            <a:pPr algn="l"/>
            <a:r>
              <a:rPr lang="en-US" sz="4800" dirty="0"/>
              <a:t>Venom in Reptiles (&amp; Amphibians)</a:t>
            </a:r>
          </a:p>
        </p:txBody>
      </p:sp>
      <p:sp>
        <p:nvSpPr>
          <p:cNvPr id="3" name="Subtitle 2">
            <a:extLst>
              <a:ext uri="{FF2B5EF4-FFF2-40B4-BE49-F238E27FC236}">
                <a16:creationId xmlns:a16="http://schemas.microsoft.com/office/drawing/2014/main" id="{FAAE3DCC-2E5B-C849-88DB-8082EC58934B}"/>
              </a:ext>
            </a:extLst>
          </p:cNvPr>
          <p:cNvSpPr>
            <a:spLocks noGrp="1"/>
          </p:cNvSpPr>
          <p:nvPr>
            <p:ph type="subTitle" idx="1"/>
          </p:nvPr>
        </p:nvSpPr>
        <p:spPr>
          <a:xfrm>
            <a:off x="477980" y="4872922"/>
            <a:ext cx="4023359" cy="1208141"/>
          </a:xfrm>
        </p:spPr>
        <p:txBody>
          <a:bodyPr>
            <a:normAutofit/>
          </a:bodyPr>
          <a:lstStyle/>
          <a:p>
            <a:pPr algn="l"/>
            <a:endParaRPr lang="en-US" sz="200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8935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Functional Axis – </a:t>
            </a:r>
            <a:r>
              <a:rPr lang="en-US" b="1" dirty="0" err="1">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Hemotoxicity</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pic>
        <p:nvPicPr>
          <p:cNvPr id="6" name="Picture 2" descr="C:\Users\ja168510\Desktop\hemotoxic.PNG">
            <a:extLst>
              <a:ext uri="{FF2B5EF4-FFF2-40B4-BE49-F238E27FC236}">
                <a16:creationId xmlns:a16="http://schemas.microsoft.com/office/drawing/2014/main" id="{5A83CBB5-2B3A-B94F-9EA3-92F281C7F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7963" y="2257392"/>
            <a:ext cx="8424037" cy="45777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75F4F5D-B49E-E845-A5C7-B680157A468D}"/>
              </a:ext>
            </a:extLst>
          </p:cNvPr>
          <p:cNvSpPr txBox="1"/>
          <p:nvPr/>
        </p:nvSpPr>
        <p:spPr>
          <a:xfrm>
            <a:off x="563308" y="3345007"/>
            <a:ext cx="3204655"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Hemotoxic venoms disrupt blood flow and coagulation</a:t>
            </a:r>
          </a:p>
        </p:txBody>
      </p:sp>
      <p:cxnSp>
        <p:nvCxnSpPr>
          <p:cNvPr id="9" name="Straight Connector 8">
            <a:extLst>
              <a:ext uri="{FF2B5EF4-FFF2-40B4-BE49-F238E27FC236}">
                <a16:creationId xmlns:a16="http://schemas.microsoft.com/office/drawing/2014/main" id="{6BCF2341-042F-AB49-A883-26FBF37EE08D}"/>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67101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Functional Axis – Neurotoxicity</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pic>
        <p:nvPicPr>
          <p:cNvPr id="5" name="Picture 2" descr="C:\Users\ja168510\Desktop\Neurotoxic.PNG">
            <a:extLst>
              <a:ext uri="{FF2B5EF4-FFF2-40B4-BE49-F238E27FC236}">
                <a16:creationId xmlns:a16="http://schemas.microsoft.com/office/drawing/2014/main" id="{14C0A7A4-A370-3E45-92EA-B3158C3067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461" y="1943257"/>
            <a:ext cx="8013539" cy="49147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7CBC228-0AEA-0F4C-88D0-4F33A5A6E29B}"/>
              </a:ext>
            </a:extLst>
          </p:cNvPr>
          <p:cNvSpPr txBox="1"/>
          <p:nvPr/>
        </p:nvSpPr>
        <p:spPr>
          <a:xfrm>
            <a:off x="622300" y="3345007"/>
            <a:ext cx="3204655"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Neurotoxic venoms disrupt neurotransmission</a:t>
            </a:r>
          </a:p>
        </p:txBody>
      </p:sp>
      <p:cxnSp>
        <p:nvCxnSpPr>
          <p:cNvPr id="6" name="Straight Connector 5">
            <a:extLst>
              <a:ext uri="{FF2B5EF4-FFF2-40B4-BE49-F238E27FC236}">
                <a16:creationId xmlns:a16="http://schemas.microsoft.com/office/drawing/2014/main" id="{C0E37AE8-ED47-F648-99DD-2423E2B6B903}"/>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2651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Franklin Gothic Demi" charset="0"/>
                <a:cs typeface="Franklin Gothic Demi" charset="0"/>
              </a:rPr>
              <a:t>What is venom?</a:t>
            </a:r>
            <a:endParaRPr lang="en-US"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2" name="Rectangle 1">
            <a:extLst>
              <a:ext uri="{FF2B5EF4-FFF2-40B4-BE49-F238E27FC236}">
                <a16:creationId xmlns:a16="http://schemas.microsoft.com/office/drawing/2014/main" id="{06C64FD0-FFCD-5C41-84CE-44959C8ADFCF}"/>
              </a:ext>
            </a:extLst>
          </p:cNvPr>
          <p:cNvSpPr/>
          <p:nvPr/>
        </p:nvSpPr>
        <p:spPr>
          <a:xfrm>
            <a:off x="262173" y="2608199"/>
            <a:ext cx="11094086" cy="707886"/>
          </a:xfrm>
          <a:prstGeom prst="rect">
            <a:avLst/>
          </a:prstGeom>
        </p:spPr>
        <p:txBody>
          <a:bodyPr wrap="square">
            <a:spAutoFit/>
          </a:bodyPr>
          <a:lstStyle/>
          <a:p>
            <a:r>
              <a:rPr lang="en-US" sz="4000" dirty="0">
                <a:solidFill>
                  <a:schemeClr val="bg1"/>
                </a:solidFill>
              </a:rPr>
              <a:t>Venom is a mixture of toxins (A “complex cocktail”)</a:t>
            </a:r>
          </a:p>
        </p:txBody>
      </p:sp>
      <p:sp>
        <p:nvSpPr>
          <p:cNvPr id="3" name="TextBox 2">
            <a:extLst>
              <a:ext uri="{FF2B5EF4-FFF2-40B4-BE49-F238E27FC236}">
                <a16:creationId xmlns:a16="http://schemas.microsoft.com/office/drawing/2014/main" id="{1B78CB36-397F-B44E-B1CD-DC098817E0BD}"/>
              </a:ext>
            </a:extLst>
          </p:cNvPr>
          <p:cNvSpPr txBox="1"/>
          <p:nvPr/>
        </p:nvSpPr>
        <p:spPr>
          <a:xfrm>
            <a:off x="563308" y="3456829"/>
            <a:ext cx="604397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In snakes and lizards, these toxins are enzymes produced by the organism</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2800" dirty="0">
                <a:solidFill>
                  <a:schemeClr val="bg1"/>
                </a:solidFill>
              </a:rPr>
              <a:t>Different enzymes carry different functions</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2800" dirty="0">
                <a:solidFill>
                  <a:schemeClr val="bg1"/>
                </a:solidFill>
              </a:rPr>
              <a:t>Venoms with different compositions have different effects</a:t>
            </a:r>
          </a:p>
        </p:txBody>
      </p:sp>
      <p:pic>
        <p:nvPicPr>
          <p:cNvPr id="13" name="Picture 12">
            <a:extLst>
              <a:ext uri="{FF2B5EF4-FFF2-40B4-BE49-F238E27FC236}">
                <a16:creationId xmlns:a16="http://schemas.microsoft.com/office/drawing/2014/main" id="{866119AB-F9BF-8041-8BC8-DED3141A8597}"/>
              </a:ext>
            </a:extLst>
          </p:cNvPr>
          <p:cNvPicPr>
            <a:picLocks noChangeAspect="1"/>
          </p:cNvPicPr>
          <p:nvPr/>
        </p:nvPicPr>
        <p:blipFill rotWithShape="1">
          <a:blip r:embed="rId4"/>
          <a:srcRect t="50943"/>
          <a:stretch/>
        </p:blipFill>
        <p:spPr>
          <a:xfrm>
            <a:off x="6600697" y="3513487"/>
            <a:ext cx="5323081" cy="2947881"/>
          </a:xfrm>
          <a:prstGeom prst="rect">
            <a:avLst/>
          </a:prstGeom>
        </p:spPr>
      </p:pic>
      <p:cxnSp>
        <p:nvCxnSpPr>
          <p:cNvPr id="8" name="Straight Connector 7">
            <a:extLst>
              <a:ext uri="{FF2B5EF4-FFF2-40B4-BE49-F238E27FC236}">
                <a16:creationId xmlns:a16="http://schemas.microsoft.com/office/drawing/2014/main" id="{3FED4238-6272-8242-9A36-556282C6762B}"/>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71318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Snake venom variation</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52C0F9F7-43AA-C54A-89BD-9C658B3DB1EF}"/>
              </a:ext>
            </a:extLst>
          </p:cNvPr>
          <p:cNvSpPr/>
          <p:nvPr/>
        </p:nvSpPr>
        <p:spPr>
          <a:xfrm>
            <a:off x="645697" y="1387929"/>
            <a:ext cx="11094086" cy="1938992"/>
          </a:xfrm>
          <a:prstGeom prst="rect">
            <a:avLst/>
          </a:prstGeom>
          <a:solidFill>
            <a:schemeClr val="tx1">
              <a:alpha val="64739"/>
            </a:schemeClr>
          </a:solidFill>
        </p:spPr>
        <p:txBody>
          <a:bodyPr wrap="square">
            <a:spAutoFit/>
          </a:bodyPr>
          <a:lstStyle/>
          <a:p>
            <a:r>
              <a:rPr lang="en-US" sz="4000" dirty="0">
                <a:solidFill>
                  <a:schemeClr val="bg1"/>
                </a:solidFill>
              </a:rPr>
              <a:t>Venom variation occurs at several </a:t>
            </a:r>
          </a:p>
          <a:p>
            <a:r>
              <a:rPr lang="en-US" sz="4000" dirty="0">
                <a:solidFill>
                  <a:schemeClr val="bg1"/>
                </a:solidFill>
              </a:rPr>
              <a:t>biological scales-	</a:t>
            </a:r>
          </a:p>
          <a:p>
            <a:r>
              <a:rPr lang="en-US" sz="4000" dirty="0">
                <a:solidFill>
                  <a:schemeClr val="bg1"/>
                </a:solidFill>
              </a:rPr>
              <a:t>	Among species</a:t>
            </a:r>
          </a:p>
        </p:txBody>
      </p:sp>
      <p:pic>
        <p:nvPicPr>
          <p:cNvPr id="14" name="Picture 13">
            <a:extLst>
              <a:ext uri="{FF2B5EF4-FFF2-40B4-BE49-F238E27FC236}">
                <a16:creationId xmlns:a16="http://schemas.microsoft.com/office/drawing/2014/main" id="{00871B1F-575B-DB40-8999-9D7CB958D878}"/>
              </a:ext>
            </a:extLst>
          </p:cNvPr>
          <p:cNvPicPr>
            <a:picLocks noChangeAspect="1"/>
          </p:cNvPicPr>
          <p:nvPr/>
        </p:nvPicPr>
        <p:blipFill>
          <a:blip r:embed="rId4"/>
          <a:stretch>
            <a:fillRect/>
          </a:stretch>
        </p:blipFill>
        <p:spPr>
          <a:xfrm>
            <a:off x="5350333" y="2246749"/>
            <a:ext cx="6549280" cy="4566213"/>
          </a:xfrm>
          <a:prstGeom prst="rect">
            <a:avLst/>
          </a:prstGeom>
        </p:spPr>
      </p:pic>
      <p:sp>
        <p:nvSpPr>
          <p:cNvPr id="15" name="Rectangle 14">
            <a:extLst>
              <a:ext uri="{FF2B5EF4-FFF2-40B4-BE49-F238E27FC236}">
                <a16:creationId xmlns:a16="http://schemas.microsoft.com/office/drawing/2014/main" id="{1227D8B4-7620-3C4D-88E0-812625D2F34D}"/>
              </a:ext>
            </a:extLst>
          </p:cNvPr>
          <p:cNvSpPr/>
          <p:nvPr/>
        </p:nvSpPr>
        <p:spPr>
          <a:xfrm>
            <a:off x="832818" y="3746502"/>
            <a:ext cx="4147125" cy="1323439"/>
          </a:xfrm>
          <a:prstGeom prst="rect">
            <a:avLst/>
          </a:prstGeom>
          <a:solidFill>
            <a:schemeClr val="tx1">
              <a:alpha val="64739"/>
            </a:schemeClr>
          </a:solidFill>
        </p:spPr>
        <p:txBody>
          <a:bodyPr wrap="square">
            <a:spAutoFit/>
          </a:bodyPr>
          <a:lstStyle/>
          <a:p>
            <a:r>
              <a:rPr lang="en-US" sz="4000" dirty="0">
                <a:solidFill>
                  <a:schemeClr val="bg1"/>
                </a:solidFill>
              </a:rPr>
              <a:t>Three venom types in palm-pitvipers</a:t>
            </a:r>
          </a:p>
        </p:txBody>
      </p:sp>
      <p:cxnSp>
        <p:nvCxnSpPr>
          <p:cNvPr id="8" name="Straight Connector 7">
            <a:extLst>
              <a:ext uri="{FF2B5EF4-FFF2-40B4-BE49-F238E27FC236}">
                <a16:creationId xmlns:a16="http://schemas.microsoft.com/office/drawing/2014/main" id="{37700939-2663-A346-A165-F9A7E51EF7A6}"/>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9371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Snake venom variation</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52C0F9F7-43AA-C54A-89BD-9C658B3DB1EF}"/>
              </a:ext>
            </a:extLst>
          </p:cNvPr>
          <p:cNvSpPr/>
          <p:nvPr/>
        </p:nvSpPr>
        <p:spPr>
          <a:xfrm>
            <a:off x="645697" y="1387929"/>
            <a:ext cx="11094086" cy="1938992"/>
          </a:xfrm>
          <a:prstGeom prst="rect">
            <a:avLst/>
          </a:prstGeom>
          <a:solidFill>
            <a:schemeClr val="tx1">
              <a:alpha val="64739"/>
            </a:schemeClr>
          </a:solidFill>
        </p:spPr>
        <p:txBody>
          <a:bodyPr wrap="square">
            <a:spAutoFit/>
          </a:bodyPr>
          <a:lstStyle/>
          <a:p>
            <a:r>
              <a:rPr lang="en-US" sz="4000" dirty="0">
                <a:solidFill>
                  <a:schemeClr val="bg1"/>
                </a:solidFill>
              </a:rPr>
              <a:t>Venom variation occurs at several </a:t>
            </a:r>
          </a:p>
          <a:p>
            <a:r>
              <a:rPr lang="en-US" sz="4000" dirty="0">
                <a:solidFill>
                  <a:schemeClr val="bg1"/>
                </a:solidFill>
              </a:rPr>
              <a:t>biological scales-	</a:t>
            </a:r>
          </a:p>
          <a:p>
            <a:r>
              <a:rPr lang="en-US" sz="4000" dirty="0">
                <a:solidFill>
                  <a:schemeClr val="bg1"/>
                </a:solidFill>
              </a:rPr>
              <a:t>	Among species</a:t>
            </a:r>
          </a:p>
        </p:txBody>
      </p:sp>
      <p:pic>
        <p:nvPicPr>
          <p:cNvPr id="8" name="Picture 7">
            <a:extLst>
              <a:ext uri="{FF2B5EF4-FFF2-40B4-BE49-F238E27FC236}">
                <a16:creationId xmlns:a16="http://schemas.microsoft.com/office/drawing/2014/main" id="{09549EA3-296E-2041-8287-8207B631C1D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6925" y="4356402"/>
            <a:ext cx="4280604" cy="2835205"/>
          </a:xfrm>
          <a:prstGeom prst="rect">
            <a:avLst/>
          </a:prstGeom>
        </p:spPr>
      </p:pic>
      <p:pic>
        <p:nvPicPr>
          <p:cNvPr id="10" name="Picture 9">
            <a:extLst>
              <a:ext uri="{FF2B5EF4-FFF2-40B4-BE49-F238E27FC236}">
                <a16:creationId xmlns:a16="http://schemas.microsoft.com/office/drawing/2014/main" id="{768FF2F7-47DA-E042-A52E-FEC3CADD46F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562" b="89988" l="2888" r="97273">
                        <a14:foregroundMark x1="76390" y1="37182" x2="76390" y2="37182"/>
                        <a14:foregroundMark x1="97299" y1="42713" x2="97299" y2="42713"/>
                        <a14:foregroundMark x1="94572" y1="39847" x2="94572" y2="39847"/>
                        <a14:foregroundMark x1="68503" y1="4562" x2="68503" y2="4562"/>
                        <a14:backgroundMark x1="69251" y1="34639" x2="80348" y2="37747"/>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34439" y="3242264"/>
            <a:ext cx="3230924" cy="2139964"/>
          </a:xfrm>
          <a:prstGeom prst="rect">
            <a:avLst/>
          </a:prstGeom>
        </p:spPr>
      </p:pic>
      <p:grpSp>
        <p:nvGrpSpPr>
          <p:cNvPr id="11" name="Group 10">
            <a:extLst>
              <a:ext uri="{FF2B5EF4-FFF2-40B4-BE49-F238E27FC236}">
                <a16:creationId xmlns:a16="http://schemas.microsoft.com/office/drawing/2014/main" id="{6D339674-26A2-4C48-B6A5-97D9D365D108}"/>
              </a:ext>
            </a:extLst>
          </p:cNvPr>
          <p:cNvGrpSpPr/>
          <p:nvPr/>
        </p:nvGrpSpPr>
        <p:grpSpPr>
          <a:xfrm>
            <a:off x="5265364" y="2501598"/>
            <a:ext cx="6018118" cy="4293187"/>
            <a:chOff x="4119065" y="529388"/>
            <a:chExt cx="7476035" cy="5594954"/>
          </a:xfrm>
        </p:grpSpPr>
        <p:sp>
          <p:nvSpPr>
            <p:cNvPr id="13" name="TextBox 12">
              <a:extLst>
                <a:ext uri="{FF2B5EF4-FFF2-40B4-BE49-F238E27FC236}">
                  <a16:creationId xmlns:a16="http://schemas.microsoft.com/office/drawing/2014/main" id="{4400A135-8DE4-B94A-85AF-329C7E87BF04}"/>
                </a:ext>
              </a:extLst>
            </p:cNvPr>
            <p:cNvSpPr txBox="1"/>
            <p:nvPr/>
          </p:nvSpPr>
          <p:spPr>
            <a:xfrm>
              <a:off x="5478064" y="2600585"/>
              <a:ext cx="704039" cy="707886"/>
            </a:xfrm>
            <a:prstGeom prst="rect">
              <a:avLst/>
            </a:prstGeom>
            <a:noFill/>
          </p:spPr>
          <p:txBody>
            <a:bodyPr wrap="none" rtlCol="0">
              <a:spAutoFit/>
            </a:bodyPr>
            <a:lstStyle/>
            <a:p>
              <a:r>
                <a:rPr lang="en-US" sz="4000" dirty="0"/>
                <a:t>28</a:t>
              </a:r>
            </a:p>
          </p:txBody>
        </p:sp>
        <p:sp>
          <p:nvSpPr>
            <p:cNvPr id="16" name="TextBox 15">
              <a:extLst>
                <a:ext uri="{FF2B5EF4-FFF2-40B4-BE49-F238E27FC236}">
                  <a16:creationId xmlns:a16="http://schemas.microsoft.com/office/drawing/2014/main" id="{3D1DE450-3733-2C4C-9656-3E648392389C}"/>
                </a:ext>
              </a:extLst>
            </p:cNvPr>
            <p:cNvSpPr txBox="1"/>
            <p:nvPr/>
          </p:nvSpPr>
          <p:spPr>
            <a:xfrm>
              <a:off x="4119065" y="2620545"/>
              <a:ext cx="652743" cy="646331"/>
            </a:xfrm>
            <a:prstGeom prst="rect">
              <a:avLst/>
            </a:prstGeom>
            <a:noFill/>
          </p:spPr>
          <p:txBody>
            <a:bodyPr wrap="none" rtlCol="0">
              <a:spAutoFit/>
            </a:bodyPr>
            <a:lstStyle/>
            <a:p>
              <a:r>
                <a:rPr lang="en-US" sz="3600" dirty="0"/>
                <a:t>10</a:t>
              </a:r>
            </a:p>
          </p:txBody>
        </p:sp>
        <p:sp>
          <p:nvSpPr>
            <p:cNvPr id="17" name="TextBox 16">
              <a:extLst>
                <a:ext uri="{FF2B5EF4-FFF2-40B4-BE49-F238E27FC236}">
                  <a16:creationId xmlns:a16="http://schemas.microsoft.com/office/drawing/2014/main" id="{CF19F6E3-59DE-9949-B711-8809DCA466AD}"/>
                </a:ext>
              </a:extLst>
            </p:cNvPr>
            <p:cNvSpPr txBox="1"/>
            <p:nvPr/>
          </p:nvSpPr>
          <p:spPr>
            <a:xfrm>
              <a:off x="5295312" y="1766825"/>
              <a:ext cx="1123256" cy="830997"/>
            </a:xfrm>
            <a:prstGeom prst="rect">
              <a:avLst/>
            </a:prstGeom>
            <a:noFill/>
          </p:spPr>
          <p:txBody>
            <a:bodyPr wrap="none" rtlCol="0">
              <a:spAutoFit/>
            </a:bodyPr>
            <a:lstStyle/>
            <a:p>
              <a:pPr algn="ctr"/>
              <a:r>
                <a:rPr lang="en-US" sz="2400" dirty="0"/>
                <a:t>Shared </a:t>
              </a:r>
            </a:p>
            <a:p>
              <a:pPr algn="ctr"/>
              <a:r>
                <a:rPr lang="en-US" sz="2400" dirty="0"/>
                <a:t>toxins</a:t>
              </a:r>
            </a:p>
          </p:txBody>
        </p:sp>
        <p:pic>
          <p:nvPicPr>
            <p:cNvPr id="18" name="Picture 17">
              <a:extLst>
                <a:ext uri="{FF2B5EF4-FFF2-40B4-BE49-F238E27FC236}">
                  <a16:creationId xmlns:a16="http://schemas.microsoft.com/office/drawing/2014/main" id="{3CDCB57F-AABC-E745-8156-54D93BAC1F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6667" y="802013"/>
              <a:ext cx="3522777" cy="2521753"/>
            </a:xfrm>
            <a:prstGeom prst="rect">
              <a:avLst/>
            </a:prstGeom>
          </p:spPr>
        </p:pic>
        <p:pic>
          <p:nvPicPr>
            <p:cNvPr id="19" name="Picture 18">
              <a:extLst>
                <a:ext uri="{FF2B5EF4-FFF2-40B4-BE49-F238E27FC236}">
                  <a16:creationId xmlns:a16="http://schemas.microsoft.com/office/drawing/2014/main" id="{2C29FF59-CDD2-DC45-AED9-0624F11979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09780" y="833165"/>
              <a:ext cx="3185320" cy="2566127"/>
            </a:xfrm>
            <a:prstGeom prst="rect">
              <a:avLst/>
            </a:prstGeom>
          </p:spPr>
        </p:pic>
        <p:pic>
          <p:nvPicPr>
            <p:cNvPr id="20" name="Picture 19">
              <a:extLst>
                <a:ext uri="{FF2B5EF4-FFF2-40B4-BE49-F238E27FC236}">
                  <a16:creationId xmlns:a16="http://schemas.microsoft.com/office/drawing/2014/main" id="{9236EA5E-1E33-4A47-BFB3-EB3966DDA4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97691" y="3582790"/>
              <a:ext cx="3120971" cy="2531949"/>
            </a:xfrm>
            <a:prstGeom prst="rect">
              <a:avLst/>
            </a:prstGeom>
          </p:spPr>
        </p:pic>
        <p:sp>
          <p:nvSpPr>
            <p:cNvPr id="21" name="Rectangle 20">
              <a:extLst>
                <a:ext uri="{FF2B5EF4-FFF2-40B4-BE49-F238E27FC236}">
                  <a16:creationId xmlns:a16="http://schemas.microsoft.com/office/drawing/2014/main" id="{4C36B7BB-5305-6248-A510-71CBF2E78514}"/>
                </a:ext>
              </a:extLst>
            </p:cNvPr>
            <p:cNvSpPr/>
            <p:nvPr/>
          </p:nvSpPr>
          <p:spPr>
            <a:xfrm>
              <a:off x="7505700" y="2117725"/>
              <a:ext cx="130175" cy="133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44CECBA-25B1-CC43-8F36-9590827AE408}"/>
                </a:ext>
              </a:extLst>
            </p:cNvPr>
            <p:cNvSpPr/>
            <p:nvPr/>
          </p:nvSpPr>
          <p:spPr>
            <a:xfrm>
              <a:off x="7534275" y="4987925"/>
              <a:ext cx="130175" cy="1333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2393B89-E191-E646-8FCB-66D9F850110F}"/>
                </a:ext>
              </a:extLst>
            </p:cNvPr>
            <p:cNvSpPr/>
            <p:nvPr/>
          </p:nvSpPr>
          <p:spPr>
            <a:xfrm>
              <a:off x="7531100" y="3844925"/>
              <a:ext cx="130175" cy="13335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E100A1C3-8A11-AD4D-B7F7-5AF2F8738DBF}"/>
                </a:ext>
              </a:extLst>
            </p:cNvPr>
            <p:cNvGrpSpPr/>
            <p:nvPr/>
          </p:nvGrpSpPr>
          <p:grpSpPr>
            <a:xfrm>
              <a:off x="4138863" y="529388"/>
              <a:ext cx="3112168" cy="3112169"/>
              <a:chOff x="4106781" y="-457200"/>
              <a:chExt cx="7507705" cy="7315200"/>
            </a:xfrm>
          </p:grpSpPr>
          <p:grpSp>
            <p:nvGrpSpPr>
              <p:cNvPr id="27" name="Group 26">
                <a:extLst>
                  <a:ext uri="{FF2B5EF4-FFF2-40B4-BE49-F238E27FC236}">
                    <a16:creationId xmlns:a16="http://schemas.microsoft.com/office/drawing/2014/main" id="{A97F7AAF-809D-E841-BF9D-3E6CA7845391}"/>
                  </a:ext>
                </a:extLst>
              </p:cNvPr>
              <p:cNvGrpSpPr/>
              <p:nvPr/>
            </p:nvGrpSpPr>
            <p:grpSpPr>
              <a:xfrm>
                <a:off x="4106781" y="-457200"/>
                <a:ext cx="7507705" cy="7315200"/>
                <a:chOff x="4106781" y="-457200"/>
                <a:chExt cx="7507705" cy="7315200"/>
              </a:xfrm>
            </p:grpSpPr>
            <p:pic>
              <p:nvPicPr>
                <p:cNvPr id="32" name="Picture 31">
                  <a:extLst>
                    <a:ext uri="{FF2B5EF4-FFF2-40B4-BE49-F238E27FC236}">
                      <a16:creationId xmlns:a16="http://schemas.microsoft.com/office/drawing/2014/main" id="{91C23123-8CE4-6148-894E-8AC41AFBD05D}"/>
                    </a:ext>
                  </a:extLst>
                </p:cNvPr>
                <p:cNvPicPr>
                  <a:picLocks noChangeAspect="1"/>
                </p:cNvPicPr>
                <p:nvPr/>
              </p:nvPicPr>
              <p:blipFill rotWithShape="1">
                <a:blip r:embed="rId11"/>
                <a:srcRect l="60680" t="4072" r="7545" b="52301"/>
                <a:stretch/>
              </p:blipFill>
              <p:spPr>
                <a:xfrm>
                  <a:off x="4876798" y="143009"/>
                  <a:ext cx="6112043" cy="6048129"/>
                </a:xfrm>
                <a:prstGeom prst="rect">
                  <a:avLst/>
                </a:prstGeom>
                <a:ln w="60325">
                  <a:noFill/>
                </a:ln>
              </p:spPr>
            </p:pic>
            <p:sp>
              <p:nvSpPr>
                <p:cNvPr id="33" name="Donut 32">
                  <a:extLst>
                    <a:ext uri="{FF2B5EF4-FFF2-40B4-BE49-F238E27FC236}">
                      <a16:creationId xmlns:a16="http://schemas.microsoft.com/office/drawing/2014/main" id="{248A977B-F41B-0F4F-BAE0-830329E48BFD}"/>
                    </a:ext>
                  </a:extLst>
                </p:cNvPr>
                <p:cNvSpPr/>
                <p:nvPr/>
              </p:nvSpPr>
              <p:spPr>
                <a:xfrm>
                  <a:off x="4106781" y="-457200"/>
                  <a:ext cx="7507705" cy="7315200"/>
                </a:xfrm>
                <a:prstGeom prst="donut">
                  <a:avLst>
                    <a:gd name="adj" fmla="val 103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8" name="Right Triangle 27">
                <a:extLst>
                  <a:ext uri="{FF2B5EF4-FFF2-40B4-BE49-F238E27FC236}">
                    <a16:creationId xmlns:a16="http://schemas.microsoft.com/office/drawing/2014/main" id="{32FA8FDC-4E12-4048-95FA-182449CBFE71}"/>
                  </a:ext>
                </a:extLst>
              </p:cNvPr>
              <p:cNvSpPr/>
              <p:nvPr/>
            </p:nvSpPr>
            <p:spPr>
              <a:xfrm>
                <a:off x="4828674" y="5197642"/>
                <a:ext cx="1443789" cy="123524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Triangle 28">
                <a:extLst>
                  <a:ext uri="{FF2B5EF4-FFF2-40B4-BE49-F238E27FC236}">
                    <a16:creationId xmlns:a16="http://schemas.microsoft.com/office/drawing/2014/main" id="{3E43D5FE-569E-2044-87A2-021E5D7C37FF}"/>
                  </a:ext>
                </a:extLst>
              </p:cNvPr>
              <p:cNvSpPr/>
              <p:nvPr/>
            </p:nvSpPr>
            <p:spPr>
              <a:xfrm rot="5400000">
                <a:off x="4628149" y="104275"/>
                <a:ext cx="1443789" cy="123524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Triangle 29">
                <a:extLst>
                  <a:ext uri="{FF2B5EF4-FFF2-40B4-BE49-F238E27FC236}">
                    <a16:creationId xmlns:a16="http://schemas.microsoft.com/office/drawing/2014/main" id="{5D4686B1-569C-0546-8AE9-25F2247FDD26}"/>
                  </a:ext>
                </a:extLst>
              </p:cNvPr>
              <p:cNvSpPr/>
              <p:nvPr/>
            </p:nvSpPr>
            <p:spPr>
              <a:xfrm rot="16200000" flipH="1">
                <a:off x="9705478" y="216570"/>
                <a:ext cx="1443789" cy="123524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Triangle 30">
                <a:extLst>
                  <a:ext uri="{FF2B5EF4-FFF2-40B4-BE49-F238E27FC236}">
                    <a16:creationId xmlns:a16="http://schemas.microsoft.com/office/drawing/2014/main" id="{3C400FB3-41F5-9D43-BB29-0FC44BFFEE21}"/>
                  </a:ext>
                </a:extLst>
              </p:cNvPr>
              <p:cNvSpPr/>
              <p:nvPr/>
            </p:nvSpPr>
            <p:spPr>
              <a:xfrm rot="5400000" flipH="1" flipV="1">
                <a:off x="9825794" y="4940971"/>
                <a:ext cx="1443789" cy="123524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897EEF63-1B08-9D4D-9D8A-1086C3482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69877" y="3592803"/>
              <a:ext cx="3550329" cy="2531539"/>
            </a:xfrm>
            <a:prstGeom prst="rect">
              <a:avLst/>
            </a:prstGeom>
          </p:spPr>
        </p:pic>
        <p:sp>
          <p:nvSpPr>
            <p:cNvPr id="26" name="Donut 25">
              <a:extLst>
                <a:ext uri="{FF2B5EF4-FFF2-40B4-BE49-F238E27FC236}">
                  <a16:creationId xmlns:a16="http://schemas.microsoft.com/office/drawing/2014/main" id="{6294A30C-7F4F-FD41-9CEB-1A2AFFCA6F84}"/>
                </a:ext>
              </a:extLst>
            </p:cNvPr>
            <p:cNvSpPr/>
            <p:nvPr/>
          </p:nvSpPr>
          <p:spPr>
            <a:xfrm>
              <a:off x="4427201" y="834049"/>
              <a:ext cx="2538141" cy="2486527"/>
            </a:xfrm>
            <a:prstGeom prst="donut">
              <a:avLst>
                <a:gd name="adj" fmla="val 11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4" name="Straight Connector 33">
            <a:extLst>
              <a:ext uri="{FF2B5EF4-FFF2-40B4-BE49-F238E27FC236}">
                <a16:creationId xmlns:a16="http://schemas.microsoft.com/office/drawing/2014/main" id="{7C4E3B86-9202-7F44-9A61-9EEB09835A44}"/>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61827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Snake venom variation</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52C0F9F7-43AA-C54A-89BD-9C658B3DB1EF}"/>
              </a:ext>
            </a:extLst>
          </p:cNvPr>
          <p:cNvSpPr/>
          <p:nvPr/>
        </p:nvSpPr>
        <p:spPr>
          <a:xfrm>
            <a:off x="645697" y="1387929"/>
            <a:ext cx="11094086" cy="1938992"/>
          </a:xfrm>
          <a:prstGeom prst="rect">
            <a:avLst/>
          </a:prstGeom>
          <a:solidFill>
            <a:schemeClr val="tx1">
              <a:alpha val="64739"/>
            </a:schemeClr>
          </a:solidFill>
        </p:spPr>
        <p:txBody>
          <a:bodyPr wrap="square">
            <a:spAutoFit/>
          </a:bodyPr>
          <a:lstStyle/>
          <a:p>
            <a:r>
              <a:rPr lang="en-US" sz="4000" dirty="0">
                <a:solidFill>
                  <a:schemeClr val="bg1"/>
                </a:solidFill>
              </a:rPr>
              <a:t>Venom variation occurs at several </a:t>
            </a:r>
          </a:p>
          <a:p>
            <a:r>
              <a:rPr lang="en-US" sz="4000" dirty="0">
                <a:solidFill>
                  <a:schemeClr val="bg1"/>
                </a:solidFill>
              </a:rPr>
              <a:t>biological scales-	</a:t>
            </a:r>
          </a:p>
          <a:p>
            <a:r>
              <a:rPr lang="en-US" sz="4000" dirty="0">
                <a:solidFill>
                  <a:schemeClr val="bg1"/>
                </a:solidFill>
              </a:rPr>
              <a:t>	Within species</a:t>
            </a:r>
          </a:p>
        </p:txBody>
      </p:sp>
      <p:pic>
        <p:nvPicPr>
          <p:cNvPr id="1026" name="Picture 2" descr="Figure 1">
            <a:extLst>
              <a:ext uri="{FF2B5EF4-FFF2-40B4-BE49-F238E27FC236}">
                <a16:creationId xmlns:a16="http://schemas.microsoft.com/office/drawing/2014/main" id="{6D91C5C6-44CF-4F4E-AA6B-BE8BB7AA87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47"/>
          <a:stretch/>
        </p:blipFill>
        <p:spPr bwMode="auto">
          <a:xfrm>
            <a:off x="6759620" y="2238940"/>
            <a:ext cx="5416952" cy="46206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Reality of the dreaded Mojave Rattlesnake - Rattlesnake Solutions">
            <a:extLst>
              <a:ext uri="{FF2B5EF4-FFF2-40B4-BE49-F238E27FC236}">
                <a16:creationId xmlns:a16="http://schemas.microsoft.com/office/drawing/2014/main" id="{140B435D-AF48-6646-A457-8509A4CA1D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4004" y="3969894"/>
            <a:ext cx="3276646" cy="232814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91EC208-CDA4-9C45-80E3-E7FB3B1284C2}"/>
              </a:ext>
            </a:extLst>
          </p:cNvPr>
          <p:cNvSpPr txBox="1"/>
          <p:nvPr/>
        </p:nvSpPr>
        <p:spPr>
          <a:xfrm>
            <a:off x="563308" y="3930308"/>
            <a:ext cx="2908088"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Type A – neurotoxic</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Type B - hemotoxic</a:t>
            </a:r>
          </a:p>
        </p:txBody>
      </p:sp>
      <p:sp>
        <p:nvSpPr>
          <p:cNvPr id="11" name="Rectangle 10">
            <a:extLst>
              <a:ext uri="{FF2B5EF4-FFF2-40B4-BE49-F238E27FC236}">
                <a16:creationId xmlns:a16="http://schemas.microsoft.com/office/drawing/2014/main" id="{546A4217-9BF2-764A-A48A-6B27458507C9}"/>
              </a:ext>
            </a:extLst>
          </p:cNvPr>
          <p:cNvSpPr/>
          <p:nvPr/>
        </p:nvSpPr>
        <p:spPr>
          <a:xfrm>
            <a:off x="1459178" y="3378847"/>
            <a:ext cx="4050374" cy="646331"/>
          </a:xfrm>
          <a:prstGeom prst="rect">
            <a:avLst/>
          </a:prstGeom>
          <a:solidFill>
            <a:schemeClr val="tx1">
              <a:alpha val="64739"/>
            </a:schemeClr>
          </a:solidFill>
        </p:spPr>
        <p:txBody>
          <a:bodyPr wrap="square">
            <a:spAutoFit/>
          </a:bodyPr>
          <a:lstStyle/>
          <a:p>
            <a:r>
              <a:rPr lang="en-US" sz="3600" dirty="0">
                <a:solidFill>
                  <a:schemeClr val="bg1"/>
                </a:solidFill>
              </a:rPr>
              <a:t>Mojave rattlesnakes</a:t>
            </a:r>
          </a:p>
        </p:txBody>
      </p:sp>
      <p:cxnSp>
        <p:nvCxnSpPr>
          <p:cNvPr id="13" name="Straight Connector 12">
            <a:extLst>
              <a:ext uri="{FF2B5EF4-FFF2-40B4-BE49-F238E27FC236}">
                <a16:creationId xmlns:a16="http://schemas.microsoft.com/office/drawing/2014/main" id="{67BF29A9-3FB0-984B-9956-1A5938911E08}"/>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87432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Why are venoms variable?</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5" name="Rectangle 4">
            <a:extLst>
              <a:ext uri="{FF2B5EF4-FFF2-40B4-BE49-F238E27FC236}">
                <a16:creationId xmlns:a16="http://schemas.microsoft.com/office/drawing/2014/main" id="{0813D043-F0D4-6846-876B-90558181FD9E}"/>
              </a:ext>
            </a:extLst>
          </p:cNvPr>
          <p:cNvSpPr/>
          <p:nvPr/>
        </p:nvSpPr>
        <p:spPr>
          <a:xfrm>
            <a:off x="333057" y="2069961"/>
            <a:ext cx="11094086" cy="707886"/>
          </a:xfrm>
          <a:prstGeom prst="rect">
            <a:avLst/>
          </a:prstGeom>
        </p:spPr>
        <p:txBody>
          <a:bodyPr wrap="square">
            <a:spAutoFit/>
          </a:bodyPr>
          <a:lstStyle/>
          <a:p>
            <a:r>
              <a:rPr lang="en-US" sz="4000" dirty="0">
                <a:solidFill>
                  <a:schemeClr val="bg1"/>
                </a:solidFill>
              </a:rPr>
              <a:t>Diets exert selection on venoms</a:t>
            </a:r>
          </a:p>
        </p:txBody>
      </p:sp>
      <p:sp>
        <p:nvSpPr>
          <p:cNvPr id="6" name="TextBox 5">
            <a:extLst>
              <a:ext uri="{FF2B5EF4-FFF2-40B4-BE49-F238E27FC236}">
                <a16:creationId xmlns:a16="http://schemas.microsoft.com/office/drawing/2014/main" id="{B2E9E80E-FC18-7E42-B0C2-AD4FA9E62F8C}"/>
              </a:ext>
            </a:extLst>
          </p:cNvPr>
          <p:cNvSpPr txBox="1"/>
          <p:nvPr/>
        </p:nvSpPr>
        <p:spPr>
          <a:xfrm>
            <a:off x="622300" y="3021117"/>
            <a:ext cx="6043970" cy="3754874"/>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Predators and prey evolve in an evolutionary “arms race”</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2800" dirty="0">
                <a:solidFill>
                  <a:schemeClr val="bg1"/>
                </a:solidFill>
              </a:rPr>
              <a:t>Prey evolve resistance and venoms evolve in response</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Ground squirrels and Western rattlesnakes</a:t>
            </a:r>
          </a:p>
          <a:p>
            <a:endParaRPr lang="en-US" sz="2800" dirty="0">
              <a:solidFill>
                <a:schemeClr val="bg1"/>
              </a:solidFill>
            </a:endParaRPr>
          </a:p>
        </p:txBody>
      </p:sp>
      <p:pic>
        <p:nvPicPr>
          <p:cNvPr id="2050" name="Picture 2" descr="RoboSquirrel vs. rattlesnake: Who wins?">
            <a:extLst>
              <a:ext uri="{FF2B5EF4-FFF2-40B4-BE49-F238E27FC236}">
                <a16:creationId xmlns:a16="http://schemas.microsoft.com/office/drawing/2014/main" id="{12599E19-B703-5942-80AA-64B0084F0D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1247" y="2916843"/>
            <a:ext cx="5354628" cy="34376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9457BD4F-0C71-A74E-85F7-D1E7BC032300}"/>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34445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Why are venoms variable?</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5" name="Rectangle 4">
            <a:extLst>
              <a:ext uri="{FF2B5EF4-FFF2-40B4-BE49-F238E27FC236}">
                <a16:creationId xmlns:a16="http://schemas.microsoft.com/office/drawing/2014/main" id="{0813D043-F0D4-6846-876B-90558181FD9E}"/>
              </a:ext>
            </a:extLst>
          </p:cNvPr>
          <p:cNvSpPr/>
          <p:nvPr/>
        </p:nvSpPr>
        <p:spPr>
          <a:xfrm>
            <a:off x="333057" y="2035236"/>
            <a:ext cx="11094086" cy="707886"/>
          </a:xfrm>
          <a:prstGeom prst="rect">
            <a:avLst/>
          </a:prstGeom>
        </p:spPr>
        <p:txBody>
          <a:bodyPr wrap="square">
            <a:spAutoFit/>
          </a:bodyPr>
          <a:lstStyle/>
          <a:p>
            <a:r>
              <a:rPr lang="en-US" sz="4000" dirty="0">
                <a:solidFill>
                  <a:schemeClr val="bg1"/>
                </a:solidFill>
              </a:rPr>
              <a:t>Diets exert selection on venoms</a:t>
            </a:r>
          </a:p>
        </p:txBody>
      </p:sp>
      <p:sp>
        <p:nvSpPr>
          <p:cNvPr id="6" name="TextBox 5">
            <a:extLst>
              <a:ext uri="{FF2B5EF4-FFF2-40B4-BE49-F238E27FC236}">
                <a16:creationId xmlns:a16="http://schemas.microsoft.com/office/drawing/2014/main" id="{B2E9E80E-FC18-7E42-B0C2-AD4FA9E62F8C}"/>
              </a:ext>
            </a:extLst>
          </p:cNvPr>
          <p:cNvSpPr txBox="1"/>
          <p:nvPr/>
        </p:nvSpPr>
        <p:spPr>
          <a:xfrm>
            <a:off x="622300" y="2739271"/>
            <a:ext cx="6043970" cy="3970318"/>
          </a:xfrm>
          <a:prstGeom prst="rect">
            <a:avLst/>
          </a:prstGeom>
          <a:noFill/>
        </p:spPr>
        <p:txBody>
          <a:bodyPr wrap="square" rtlCol="0">
            <a:spAutoFit/>
          </a:bodyPr>
          <a:lstStyle/>
          <a:p>
            <a:pPr marL="285750" indent="-285750">
              <a:buFont typeface="Arial" panose="020B0604020202020204" pitchFamily="34" charset="0"/>
              <a:buChar char="•"/>
            </a:pPr>
            <a:r>
              <a:rPr lang="en-US" sz="2800" b="1" u="sng" dirty="0">
                <a:solidFill>
                  <a:schemeClr val="bg1"/>
                </a:solidFill>
              </a:rPr>
              <a:t>Coevolution</a:t>
            </a:r>
            <a:r>
              <a:rPr lang="en-US" sz="2800" dirty="0">
                <a:solidFill>
                  <a:schemeClr val="bg1"/>
                </a:solidFill>
              </a:rPr>
              <a:t>- reciprocal evolution between ecologically interacting species</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Predator –prey relationships are asymmetrical</a:t>
            </a:r>
          </a:p>
          <a:p>
            <a:pPr marL="742950" lvl="1" indent="-285750">
              <a:buFont typeface="Arial" panose="020B0604020202020204" pitchFamily="34" charset="0"/>
              <a:buChar char="•"/>
            </a:pPr>
            <a:r>
              <a:rPr lang="en-US" sz="2800" dirty="0">
                <a:solidFill>
                  <a:schemeClr val="bg1"/>
                </a:solidFill>
              </a:rPr>
              <a:t>Predators lose a meal, prey lose their life</a:t>
            </a:r>
          </a:p>
          <a:p>
            <a:pPr marL="742950" lvl="1" indent="-285750">
              <a:buFont typeface="Arial" panose="020B0604020202020204" pitchFamily="34" charset="0"/>
              <a:buChar char="•"/>
            </a:pPr>
            <a:r>
              <a:rPr lang="en-US" sz="2800" b="1" u="sng" dirty="0">
                <a:solidFill>
                  <a:schemeClr val="bg1"/>
                </a:solidFill>
              </a:rPr>
              <a:t>Life-dinner Principle </a:t>
            </a:r>
          </a:p>
        </p:txBody>
      </p:sp>
      <p:pic>
        <p:nvPicPr>
          <p:cNvPr id="2050" name="Picture 2" descr="RoboSquirrel vs. rattlesnake: Who wins?">
            <a:extLst>
              <a:ext uri="{FF2B5EF4-FFF2-40B4-BE49-F238E27FC236}">
                <a16:creationId xmlns:a16="http://schemas.microsoft.com/office/drawing/2014/main" id="{12599E19-B703-5942-80AA-64B0084F0D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1247" y="2916843"/>
            <a:ext cx="5354628" cy="34376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E8827587-9A21-1A4B-BD43-27EA34F714F3}"/>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19189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Why are venoms variable?</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5" name="Rectangle 4">
            <a:extLst>
              <a:ext uri="{FF2B5EF4-FFF2-40B4-BE49-F238E27FC236}">
                <a16:creationId xmlns:a16="http://schemas.microsoft.com/office/drawing/2014/main" id="{0813D043-F0D4-6846-876B-90558181FD9E}"/>
              </a:ext>
            </a:extLst>
          </p:cNvPr>
          <p:cNvSpPr/>
          <p:nvPr/>
        </p:nvSpPr>
        <p:spPr>
          <a:xfrm>
            <a:off x="333057" y="2069961"/>
            <a:ext cx="11094086" cy="707886"/>
          </a:xfrm>
          <a:prstGeom prst="rect">
            <a:avLst/>
          </a:prstGeom>
        </p:spPr>
        <p:txBody>
          <a:bodyPr wrap="square">
            <a:spAutoFit/>
          </a:bodyPr>
          <a:lstStyle/>
          <a:p>
            <a:r>
              <a:rPr lang="en-US" sz="4000" dirty="0">
                <a:solidFill>
                  <a:schemeClr val="bg1"/>
                </a:solidFill>
              </a:rPr>
              <a:t>Diets exert selection on venoms</a:t>
            </a:r>
          </a:p>
        </p:txBody>
      </p:sp>
      <p:sp>
        <p:nvSpPr>
          <p:cNvPr id="6" name="TextBox 5">
            <a:extLst>
              <a:ext uri="{FF2B5EF4-FFF2-40B4-BE49-F238E27FC236}">
                <a16:creationId xmlns:a16="http://schemas.microsoft.com/office/drawing/2014/main" id="{B2E9E80E-FC18-7E42-B0C2-AD4FA9E62F8C}"/>
              </a:ext>
            </a:extLst>
          </p:cNvPr>
          <p:cNvSpPr txBox="1"/>
          <p:nvPr/>
        </p:nvSpPr>
        <p:spPr>
          <a:xfrm>
            <a:off x="622299" y="2831871"/>
            <a:ext cx="10804843"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Venoms act differently across prey species</a:t>
            </a:r>
          </a:p>
        </p:txBody>
      </p:sp>
      <p:pic>
        <p:nvPicPr>
          <p:cNvPr id="4098" name="Picture 2" descr="Kangaroo mouse - Wikipedia">
            <a:extLst>
              <a:ext uri="{FF2B5EF4-FFF2-40B4-BE49-F238E27FC236}">
                <a16:creationId xmlns:a16="http://schemas.microsoft.com/office/drawing/2014/main" id="{2E79C331-0C17-D546-99CF-39B1D3499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90" y="3580518"/>
            <a:ext cx="3522340" cy="283572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estern Fence Lizard | Nature Collective">
            <a:extLst>
              <a:ext uri="{FF2B5EF4-FFF2-40B4-BE49-F238E27FC236}">
                <a16:creationId xmlns:a16="http://schemas.microsoft.com/office/drawing/2014/main" id="{BD55C521-04F0-7049-956E-D297481D17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6143" y="3598048"/>
            <a:ext cx="3851797" cy="288334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What are Seagulls and Why are They on Your Property? - Varment Guard  Wildlife Services">
            <a:extLst>
              <a:ext uri="{FF2B5EF4-FFF2-40B4-BE49-F238E27FC236}">
                <a16:creationId xmlns:a16="http://schemas.microsoft.com/office/drawing/2014/main" id="{62B06164-757E-054D-8FC6-0AFE620BEF9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511" r="22971"/>
          <a:stretch/>
        </p:blipFill>
        <p:spPr bwMode="auto">
          <a:xfrm>
            <a:off x="8380071" y="3580518"/>
            <a:ext cx="3379808" cy="291840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9CA18AC8-BB81-AC42-9395-9BA2C7ED0EA0}"/>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31759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Why are venoms variable?</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5" name="Rectangle 4">
            <a:extLst>
              <a:ext uri="{FF2B5EF4-FFF2-40B4-BE49-F238E27FC236}">
                <a16:creationId xmlns:a16="http://schemas.microsoft.com/office/drawing/2014/main" id="{0813D043-F0D4-6846-876B-90558181FD9E}"/>
              </a:ext>
            </a:extLst>
          </p:cNvPr>
          <p:cNvSpPr/>
          <p:nvPr/>
        </p:nvSpPr>
        <p:spPr>
          <a:xfrm>
            <a:off x="333057" y="2069961"/>
            <a:ext cx="11094086" cy="707886"/>
          </a:xfrm>
          <a:prstGeom prst="rect">
            <a:avLst/>
          </a:prstGeom>
        </p:spPr>
        <p:txBody>
          <a:bodyPr wrap="square">
            <a:spAutoFit/>
          </a:bodyPr>
          <a:lstStyle/>
          <a:p>
            <a:r>
              <a:rPr lang="en-US" sz="4000" dirty="0">
                <a:solidFill>
                  <a:schemeClr val="bg1"/>
                </a:solidFill>
              </a:rPr>
              <a:t>Diets exert selection on venoms</a:t>
            </a:r>
          </a:p>
        </p:txBody>
      </p:sp>
      <p:sp>
        <p:nvSpPr>
          <p:cNvPr id="6" name="TextBox 5">
            <a:extLst>
              <a:ext uri="{FF2B5EF4-FFF2-40B4-BE49-F238E27FC236}">
                <a16:creationId xmlns:a16="http://schemas.microsoft.com/office/drawing/2014/main" id="{B2E9E80E-FC18-7E42-B0C2-AD4FA9E62F8C}"/>
              </a:ext>
            </a:extLst>
          </p:cNvPr>
          <p:cNvSpPr txBox="1"/>
          <p:nvPr/>
        </p:nvSpPr>
        <p:spPr>
          <a:xfrm>
            <a:off x="622299" y="2831871"/>
            <a:ext cx="10804843"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Venoms act differently across prey species</a:t>
            </a:r>
          </a:p>
          <a:p>
            <a:pPr marL="285750" indent="-285750">
              <a:buFont typeface="Arial" panose="020B0604020202020204" pitchFamily="34" charset="0"/>
              <a:buChar char="•"/>
            </a:pPr>
            <a:r>
              <a:rPr lang="en-US" sz="2800" dirty="0">
                <a:solidFill>
                  <a:schemeClr val="bg1"/>
                </a:solidFill>
              </a:rPr>
              <a:t>Venom compositions vary with diet</a:t>
            </a:r>
          </a:p>
          <a:p>
            <a:pPr marL="285750" indent="-285750">
              <a:buFont typeface="Arial" panose="020B0604020202020204" pitchFamily="34" charset="0"/>
              <a:buChar char="•"/>
            </a:pPr>
            <a:r>
              <a:rPr lang="en-US" sz="2800" dirty="0">
                <a:solidFill>
                  <a:schemeClr val="bg1"/>
                </a:solidFill>
              </a:rPr>
              <a:t>Some species exhibit taxon-specific toxins</a:t>
            </a:r>
          </a:p>
        </p:txBody>
      </p:sp>
      <p:pic>
        <p:nvPicPr>
          <p:cNvPr id="9" name="Picture 8">
            <a:extLst>
              <a:ext uri="{FF2B5EF4-FFF2-40B4-BE49-F238E27FC236}">
                <a16:creationId xmlns:a16="http://schemas.microsoft.com/office/drawing/2014/main" id="{C4F0274D-13E9-E24F-A2A0-FDC785D651BF}"/>
              </a:ext>
            </a:extLst>
          </p:cNvPr>
          <p:cNvPicPr>
            <a:picLocks noChangeAspect="1"/>
          </p:cNvPicPr>
          <p:nvPr/>
        </p:nvPicPr>
        <p:blipFill>
          <a:blip r:embed="rId4"/>
          <a:stretch>
            <a:fillRect/>
          </a:stretch>
        </p:blipFill>
        <p:spPr>
          <a:xfrm>
            <a:off x="7349925" y="2902818"/>
            <a:ext cx="4842076" cy="3998045"/>
          </a:xfrm>
          <a:prstGeom prst="rect">
            <a:avLst/>
          </a:prstGeom>
        </p:spPr>
      </p:pic>
      <p:pic>
        <p:nvPicPr>
          <p:cNvPr id="10" name="Picture 9">
            <a:extLst>
              <a:ext uri="{FF2B5EF4-FFF2-40B4-BE49-F238E27FC236}">
                <a16:creationId xmlns:a16="http://schemas.microsoft.com/office/drawing/2014/main" id="{702369E5-4C01-F04A-BD83-B4FAD98D218B}"/>
              </a:ext>
            </a:extLst>
          </p:cNvPr>
          <p:cNvPicPr>
            <a:picLocks noChangeAspect="1"/>
          </p:cNvPicPr>
          <p:nvPr/>
        </p:nvPicPr>
        <p:blipFill>
          <a:blip r:embed="rId5"/>
          <a:stretch>
            <a:fillRect/>
          </a:stretch>
        </p:blipFill>
        <p:spPr>
          <a:xfrm>
            <a:off x="4554340" y="4307598"/>
            <a:ext cx="2651520" cy="2550402"/>
          </a:xfrm>
          <a:prstGeom prst="rect">
            <a:avLst/>
          </a:prstGeom>
        </p:spPr>
      </p:pic>
      <p:cxnSp>
        <p:nvCxnSpPr>
          <p:cNvPr id="8" name="Straight Connector 7">
            <a:extLst>
              <a:ext uri="{FF2B5EF4-FFF2-40B4-BE49-F238E27FC236}">
                <a16:creationId xmlns:a16="http://schemas.microsoft.com/office/drawing/2014/main" id="{4F73A0FC-89C4-3442-B033-32EE19F67C73}"/>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9237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55556E-7 -4.81481E-6 L -0.17118 0.00186 " pathEditMode="relative" rAng="0" ptsTypes="AA">
                                      <p:cBhvr>
                                        <p:cTn id="6" dur="500" fill="hold"/>
                                        <p:tgtEl>
                                          <p:spTgt spid="9"/>
                                        </p:tgtEl>
                                        <p:attrNameLst>
                                          <p:attrName>ppt_x</p:attrName>
                                          <p:attrName>ppt_y</p:attrName>
                                        </p:attrNameLst>
                                      </p:cBhvr>
                                      <p:rCtr x="-8559" y="93"/>
                                    </p:animMotion>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ow snakes got their fangs – News">
            <a:extLst>
              <a:ext uri="{FF2B5EF4-FFF2-40B4-BE49-F238E27FC236}">
                <a16:creationId xmlns:a16="http://schemas.microsoft.com/office/drawing/2014/main" id="{2EE481DF-B26D-BC4B-9FDB-5317BA7D70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03" r="10363"/>
          <a:stretch/>
        </p:blipFill>
        <p:spPr bwMode="auto">
          <a:xfrm>
            <a:off x="6577780" y="2270871"/>
            <a:ext cx="5614220" cy="45286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itting cobra venoms evolved to cause extreme pain - Institute for  Molecular Bioscience - University of Queensland">
            <a:extLst>
              <a:ext uri="{FF2B5EF4-FFF2-40B4-BE49-F238E27FC236}">
                <a16:creationId xmlns:a16="http://schemas.microsoft.com/office/drawing/2014/main" id="{CA8991D0-0EB8-1A45-BB4E-F5D9EBF99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780" y="1905689"/>
            <a:ext cx="5603668" cy="49789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5">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Franklin Gothic Demi" charset="0"/>
                <a:cs typeface="Franklin Gothic Demi" charset="0"/>
              </a:rPr>
              <a:t>What is venom?</a:t>
            </a:r>
            <a:endParaRPr lang="en-US"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2" name="Rectangle 1">
            <a:extLst>
              <a:ext uri="{FF2B5EF4-FFF2-40B4-BE49-F238E27FC236}">
                <a16:creationId xmlns:a16="http://schemas.microsoft.com/office/drawing/2014/main" id="{06C64FD0-FFCD-5C41-84CE-44959C8ADFCF}"/>
              </a:ext>
            </a:extLst>
          </p:cNvPr>
          <p:cNvSpPr/>
          <p:nvPr/>
        </p:nvSpPr>
        <p:spPr>
          <a:xfrm>
            <a:off x="497822" y="2559611"/>
            <a:ext cx="5614220" cy="2554545"/>
          </a:xfrm>
          <a:prstGeom prst="rect">
            <a:avLst/>
          </a:prstGeom>
        </p:spPr>
        <p:txBody>
          <a:bodyPr wrap="square">
            <a:spAutoFit/>
          </a:bodyPr>
          <a:lstStyle/>
          <a:p>
            <a:r>
              <a:rPr lang="en-US" sz="4000" b="1" u="sng" dirty="0">
                <a:solidFill>
                  <a:schemeClr val="bg1"/>
                </a:solidFill>
              </a:rPr>
              <a:t>Venom</a:t>
            </a:r>
            <a:r>
              <a:rPr lang="en-US" sz="4000" dirty="0">
                <a:solidFill>
                  <a:schemeClr val="bg1"/>
                </a:solidFill>
              </a:rPr>
              <a:t> - A </a:t>
            </a:r>
            <a:r>
              <a:rPr lang="en-US" sz="4000" b="1" dirty="0">
                <a:solidFill>
                  <a:schemeClr val="bg1"/>
                </a:solidFill>
              </a:rPr>
              <a:t>traumatically introduced</a:t>
            </a:r>
            <a:r>
              <a:rPr lang="en-US" sz="4000" dirty="0">
                <a:solidFill>
                  <a:schemeClr val="bg1"/>
                </a:solidFill>
              </a:rPr>
              <a:t> natural toxin, typically used for prey capture and/or defense </a:t>
            </a:r>
          </a:p>
        </p:txBody>
      </p:sp>
      <p:pic>
        <p:nvPicPr>
          <p:cNvPr id="1030" name="Picture 6" descr="Lionfish spines - Lionfish Hunting">
            <a:extLst>
              <a:ext uri="{FF2B5EF4-FFF2-40B4-BE49-F238E27FC236}">
                <a16:creationId xmlns:a16="http://schemas.microsoft.com/office/drawing/2014/main" id="{231B6DE3-889C-F846-A769-C1C2B73061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0533" y="2470968"/>
            <a:ext cx="5772727" cy="43347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6 Remedies to Treat a Scorpion Sting at Home – Cleveland Clinic">
            <a:extLst>
              <a:ext uri="{FF2B5EF4-FFF2-40B4-BE49-F238E27FC236}">
                <a16:creationId xmlns:a16="http://schemas.microsoft.com/office/drawing/2014/main" id="{976A28AC-0373-EC40-B342-7534E8D7BF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1075" y="2675845"/>
            <a:ext cx="5960925" cy="392504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42C0F25C-BFF6-5347-8864-3999B155A875}"/>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8667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Why are venoms variable?</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5" name="Rectangle 4">
            <a:extLst>
              <a:ext uri="{FF2B5EF4-FFF2-40B4-BE49-F238E27FC236}">
                <a16:creationId xmlns:a16="http://schemas.microsoft.com/office/drawing/2014/main" id="{0813D043-F0D4-6846-876B-90558181FD9E}"/>
              </a:ext>
            </a:extLst>
          </p:cNvPr>
          <p:cNvSpPr/>
          <p:nvPr/>
        </p:nvSpPr>
        <p:spPr>
          <a:xfrm>
            <a:off x="333057" y="2069961"/>
            <a:ext cx="11094086" cy="707886"/>
          </a:xfrm>
          <a:prstGeom prst="rect">
            <a:avLst/>
          </a:prstGeom>
        </p:spPr>
        <p:txBody>
          <a:bodyPr wrap="square">
            <a:spAutoFit/>
          </a:bodyPr>
          <a:lstStyle/>
          <a:p>
            <a:r>
              <a:rPr lang="en-US" sz="4000" dirty="0">
                <a:solidFill>
                  <a:schemeClr val="bg1"/>
                </a:solidFill>
              </a:rPr>
              <a:t>Diets exert selection on venoms</a:t>
            </a:r>
          </a:p>
        </p:txBody>
      </p:sp>
      <p:sp>
        <p:nvSpPr>
          <p:cNvPr id="6" name="TextBox 5">
            <a:extLst>
              <a:ext uri="{FF2B5EF4-FFF2-40B4-BE49-F238E27FC236}">
                <a16:creationId xmlns:a16="http://schemas.microsoft.com/office/drawing/2014/main" id="{B2E9E80E-FC18-7E42-B0C2-AD4FA9E62F8C}"/>
              </a:ext>
            </a:extLst>
          </p:cNvPr>
          <p:cNvSpPr txBox="1"/>
          <p:nvPr/>
        </p:nvSpPr>
        <p:spPr>
          <a:xfrm>
            <a:off x="622299" y="2831871"/>
            <a:ext cx="10804843"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Venoms act differently across prey species</a:t>
            </a:r>
          </a:p>
          <a:p>
            <a:pPr marL="285750" indent="-285750">
              <a:buFont typeface="Arial" panose="020B0604020202020204" pitchFamily="34" charset="0"/>
              <a:buChar char="•"/>
            </a:pPr>
            <a:r>
              <a:rPr lang="en-US" sz="2800" dirty="0">
                <a:solidFill>
                  <a:schemeClr val="bg1"/>
                </a:solidFill>
              </a:rPr>
              <a:t>Venom compositions vary with diet</a:t>
            </a:r>
          </a:p>
          <a:p>
            <a:pPr marL="285750" indent="-285750">
              <a:buFont typeface="Arial" panose="020B0604020202020204" pitchFamily="34" charset="0"/>
              <a:buChar char="•"/>
            </a:pPr>
            <a:r>
              <a:rPr lang="en-US" sz="2800" dirty="0">
                <a:solidFill>
                  <a:schemeClr val="bg1"/>
                </a:solidFill>
              </a:rPr>
              <a:t>Some species exhibit taxon-specific toxins</a:t>
            </a:r>
          </a:p>
        </p:txBody>
      </p:sp>
      <p:pic>
        <p:nvPicPr>
          <p:cNvPr id="6146" name="Picture 2" descr="Puffing Snake - Spilotes sulphureus. Shot with my Laowa 15mm wide angle  macro lens : r/snakes">
            <a:extLst>
              <a:ext uri="{FF2B5EF4-FFF2-40B4-BE49-F238E27FC236}">
                <a16:creationId xmlns:a16="http://schemas.microsoft.com/office/drawing/2014/main" id="{2F10AD16-D0A9-2440-B971-24049C62AB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0779" y="3206112"/>
            <a:ext cx="4621222" cy="36969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Western Fence Lizard | Nature Collective">
            <a:extLst>
              <a:ext uri="{FF2B5EF4-FFF2-40B4-BE49-F238E27FC236}">
                <a16:creationId xmlns:a16="http://schemas.microsoft.com/office/drawing/2014/main" id="{CA8FDC1B-C42B-3846-A65E-AC32346260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3935" y="4768799"/>
            <a:ext cx="2758667" cy="206505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ricetidae | Idaho Fish and Game">
            <a:extLst>
              <a:ext uri="{FF2B5EF4-FFF2-40B4-BE49-F238E27FC236}">
                <a16:creationId xmlns:a16="http://schemas.microsoft.com/office/drawing/2014/main" id="{99C3184D-A91C-1F42-BDFD-EF577691C2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0157" y="4744656"/>
            <a:ext cx="2785601" cy="208920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E77C20FD-EC12-9542-87E1-4AC16B68E6FA}"/>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91262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Why are venoms variable?</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pic>
        <p:nvPicPr>
          <p:cNvPr id="8194" name="Picture 2">
            <a:extLst>
              <a:ext uri="{FF2B5EF4-FFF2-40B4-BE49-F238E27FC236}">
                <a16:creationId xmlns:a16="http://schemas.microsoft.com/office/drawing/2014/main" id="{4213F69C-4A35-804D-ABD3-558A3711A9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299" y="2176124"/>
            <a:ext cx="11175402" cy="375899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600698D1-23D3-0F4E-BBF9-67B65D2F11A4}"/>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80779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208861" y="115747"/>
            <a:ext cx="12827000" cy="3021117"/>
          </a:xfrm>
          <a:prstGeom prst="rect">
            <a:avLst/>
          </a:prstGeom>
        </p:spPr>
      </p:pic>
      <p:pic>
        <p:nvPicPr>
          <p:cNvPr id="12290" name="Picture 2" descr="Hong Kong, A Painted Turtle Stretches Photograph by Richard Wright">
            <a:extLst>
              <a:ext uri="{FF2B5EF4-FFF2-40B4-BE49-F238E27FC236}">
                <a16:creationId xmlns:a16="http://schemas.microsoft.com/office/drawing/2014/main" id="{FFF1519E-6D5F-E34A-BC00-A10EDCF284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548" b="9933"/>
          <a:stretch/>
        </p:blipFill>
        <p:spPr bwMode="auto">
          <a:xfrm>
            <a:off x="0" y="1"/>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B26AEF9-4387-C341-A38B-0FC9D0F11670}"/>
              </a:ext>
            </a:extLst>
          </p:cNvPr>
          <p:cNvSpPr/>
          <p:nvPr/>
        </p:nvSpPr>
        <p:spPr>
          <a:xfrm>
            <a:off x="327948" y="1161684"/>
            <a:ext cx="6096000" cy="830997"/>
          </a:xfrm>
          <a:prstGeom prst="rect">
            <a:avLst/>
          </a:prstGeom>
          <a:gradFill flip="none" rotWithShape="1">
            <a:gsLst>
              <a:gs pos="36000">
                <a:schemeClr val="tx1">
                  <a:alpha val="32812"/>
                </a:schemeClr>
              </a:gs>
              <a:gs pos="100000">
                <a:schemeClr val="bg1">
                  <a:alpha val="0"/>
                </a:schemeClr>
              </a:gs>
            </a:gsLst>
            <a:path path="circle">
              <a:fillToRect l="50000" t="50000" r="50000" b="50000"/>
            </a:path>
            <a:tileRect/>
          </a:gradFill>
        </p:spPr>
        <p:txBody>
          <a:bodyPr>
            <a:spAutoFit/>
          </a:bodyPr>
          <a:lstStyle/>
          <a:p>
            <a:pPr algn="ctr"/>
            <a:r>
              <a:rPr lang="en-US" sz="4800" b="1" dirty="0">
                <a:solidFill>
                  <a:srgbClr val="00B0F0"/>
                </a:solidFill>
                <a:latin typeface="Arial Rounded"/>
              </a:rPr>
              <a:t>STRETCH BREAK!</a:t>
            </a:r>
            <a:endParaRPr lang="en-US" sz="4800" dirty="0"/>
          </a:p>
        </p:txBody>
      </p:sp>
    </p:spTree>
    <p:extLst>
      <p:ext uri="{BB962C8B-B14F-4D97-AF65-F5344CB8AC3E}">
        <p14:creationId xmlns:p14="http://schemas.microsoft.com/office/powerpoint/2010/main" val="1137758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Venom delivery systems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pic>
        <p:nvPicPr>
          <p:cNvPr id="18" name="Picture 2">
            <a:extLst>
              <a:ext uri="{FF2B5EF4-FFF2-40B4-BE49-F238E27FC236}">
                <a16:creationId xmlns:a16="http://schemas.microsoft.com/office/drawing/2014/main" id="{D1C72305-4FA3-FA40-B2B1-D4E9DC62C4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8770" y="2165028"/>
            <a:ext cx="7423230" cy="4692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a:extLst>
              <a:ext uri="{FF2B5EF4-FFF2-40B4-BE49-F238E27FC236}">
                <a16:creationId xmlns:a16="http://schemas.microsoft.com/office/drawing/2014/main" id="{19B12923-9633-6340-B036-31D619BAD7DA}"/>
              </a:ext>
            </a:extLst>
          </p:cNvPr>
          <p:cNvSpPr txBox="1"/>
          <p:nvPr/>
        </p:nvSpPr>
        <p:spPr>
          <a:xfrm>
            <a:off x="288758" y="2165028"/>
            <a:ext cx="4146470"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Venom is produced and stored in the gland</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During a bite venom travels through the venom duct and fang</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There is substantial variation in gland and fang morphology</a:t>
            </a:r>
          </a:p>
          <a:p>
            <a:endParaRPr lang="en-US" sz="2800" dirty="0">
              <a:solidFill>
                <a:schemeClr val="bg1"/>
              </a:solidFill>
            </a:endParaRPr>
          </a:p>
        </p:txBody>
      </p:sp>
      <p:cxnSp>
        <p:nvCxnSpPr>
          <p:cNvPr id="6" name="Straight Connector 5">
            <a:extLst>
              <a:ext uri="{FF2B5EF4-FFF2-40B4-BE49-F238E27FC236}">
                <a16:creationId xmlns:a16="http://schemas.microsoft.com/office/drawing/2014/main" id="{FE931174-09BC-E043-B493-DB58004DFDE4}"/>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5785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8"/>
                                        </p:tgtEl>
                                        <p:attrNameLst>
                                          <p:attrName>style.opacity</p:attrName>
                                        </p:attrNameLst>
                                      </p:cBhvr>
                                      <p:to>
                                        <p:strVal val="0.25"/>
                                      </p:to>
                                    </p:set>
                                    <p:animEffect filter="image" prLst="opacity: 0.25">
                                      <p:cBhvr rctx="IE">
                                        <p:cTn id="7" dur="indefinite"/>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Venom delivery systems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5" name="TextBox 4">
            <a:extLst>
              <a:ext uri="{FF2B5EF4-FFF2-40B4-BE49-F238E27FC236}">
                <a16:creationId xmlns:a16="http://schemas.microsoft.com/office/drawing/2014/main" id="{8B6383AD-9BF4-4140-9AC0-00F94D2B345B}"/>
              </a:ext>
            </a:extLst>
          </p:cNvPr>
          <p:cNvSpPr txBox="1"/>
          <p:nvPr/>
        </p:nvSpPr>
        <p:spPr>
          <a:xfrm>
            <a:off x="3354228" y="1321880"/>
            <a:ext cx="7248182" cy="830997"/>
          </a:xfrm>
          <a:prstGeom prst="rect">
            <a:avLst/>
          </a:prstGeom>
          <a:solidFill>
            <a:schemeClr val="tx1">
              <a:alpha val="56000"/>
            </a:schemeClr>
          </a:solidFill>
        </p:spPr>
        <p:txBody>
          <a:bodyPr wrap="square" rtlCol="0">
            <a:spAutoFit/>
          </a:bodyPr>
          <a:lstStyle/>
          <a:p>
            <a:r>
              <a:rPr lang="en-US" sz="2400" b="1" dirty="0">
                <a:solidFill>
                  <a:schemeClr val="bg1"/>
                </a:solidFill>
              </a:rPr>
              <a:t>Delivery of venom is facilitated by a surge of pressure in the venom gland</a:t>
            </a:r>
          </a:p>
        </p:txBody>
      </p:sp>
      <p:sp>
        <p:nvSpPr>
          <p:cNvPr id="6" name="TextBox 5">
            <a:extLst>
              <a:ext uri="{FF2B5EF4-FFF2-40B4-BE49-F238E27FC236}">
                <a16:creationId xmlns:a16="http://schemas.microsoft.com/office/drawing/2014/main" id="{68B6A073-0831-2642-AB3E-84A33C2DD538}"/>
              </a:ext>
            </a:extLst>
          </p:cNvPr>
          <p:cNvSpPr txBox="1"/>
          <p:nvPr/>
        </p:nvSpPr>
        <p:spPr>
          <a:xfrm>
            <a:off x="318219" y="4289549"/>
            <a:ext cx="3076291" cy="461665"/>
          </a:xfrm>
          <a:prstGeom prst="rect">
            <a:avLst/>
          </a:prstGeom>
          <a:noFill/>
        </p:spPr>
        <p:txBody>
          <a:bodyPr wrap="none" rtlCol="0">
            <a:spAutoFit/>
          </a:bodyPr>
          <a:lstStyle/>
          <a:p>
            <a:r>
              <a:rPr lang="en-US" sz="2400" b="1" dirty="0">
                <a:solidFill>
                  <a:schemeClr val="bg1"/>
                </a:solidFill>
              </a:rPr>
              <a:t>Low Pressure Systems-</a:t>
            </a:r>
          </a:p>
        </p:txBody>
      </p:sp>
      <p:sp>
        <p:nvSpPr>
          <p:cNvPr id="8" name="TextBox 7">
            <a:extLst>
              <a:ext uri="{FF2B5EF4-FFF2-40B4-BE49-F238E27FC236}">
                <a16:creationId xmlns:a16="http://schemas.microsoft.com/office/drawing/2014/main" id="{AD6F6213-4A56-0242-ACE3-EBB87CF080A9}"/>
              </a:ext>
            </a:extLst>
          </p:cNvPr>
          <p:cNvSpPr txBox="1"/>
          <p:nvPr/>
        </p:nvSpPr>
        <p:spPr>
          <a:xfrm>
            <a:off x="277321" y="1321880"/>
            <a:ext cx="3132974" cy="461665"/>
          </a:xfrm>
          <a:prstGeom prst="rect">
            <a:avLst/>
          </a:prstGeom>
          <a:solidFill>
            <a:schemeClr val="tx1">
              <a:alpha val="56000"/>
            </a:schemeClr>
          </a:solidFill>
        </p:spPr>
        <p:txBody>
          <a:bodyPr wrap="none" rtlCol="0">
            <a:spAutoFit/>
          </a:bodyPr>
          <a:lstStyle/>
          <a:p>
            <a:r>
              <a:rPr lang="en-US" sz="2400" b="1" dirty="0">
                <a:solidFill>
                  <a:schemeClr val="bg1"/>
                </a:solidFill>
              </a:rPr>
              <a:t>High Pressure Systems-</a:t>
            </a:r>
          </a:p>
        </p:txBody>
      </p:sp>
      <p:sp>
        <p:nvSpPr>
          <p:cNvPr id="9" name="TextBox 8">
            <a:extLst>
              <a:ext uri="{FF2B5EF4-FFF2-40B4-BE49-F238E27FC236}">
                <a16:creationId xmlns:a16="http://schemas.microsoft.com/office/drawing/2014/main" id="{12C36AEB-A311-604B-88B5-469DD117983D}"/>
              </a:ext>
            </a:extLst>
          </p:cNvPr>
          <p:cNvSpPr txBox="1"/>
          <p:nvPr/>
        </p:nvSpPr>
        <p:spPr>
          <a:xfrm>
            <a:off x="3251525" y="4277029"/>
            <a:ext cx="7200418" cy="461665"/>
          </a:xfrm>
          <a:prstGeom prst="rect">
            <a:avLst/>
          </a:prstGeom>
          <a:noFill/>
        </p:spPr>
        <p:txBody>
          <a:bodyPr wrap="square" rtlCol="0">
            <a:spAutoFit/>
          </a:bodyPr>
          <a:lstStyle/>
          <a:p>
            <a:r>
              <a:rPr lang="en-US" sz="2400" b="1" dirty="0">
                <a:solidFill>
                  <a:schemeClr val="bg1"/>
                </a:solidFill>
              </a:rPr>
              <a:t>No increase in pressure, venom flow is “passive”</a:t>
            </a:r>
          </a:p>
        </p:txBody>
      </p:sp>
      <p:grpSp>
        <p:nvGrpSpPr>
          <p:cNvPr id="10" name="Group 9">
            <a:extLst>
              <a:ext uri="{FF2B5EF4-FFF2-40B4-BE49-F238E27FC236}">
                <a16:creationId xmlns:a16="http://schemas.microsoft.com/office/drawing/2014/main" id="{0C15071A-11E5-FC43-B77A-DB1BDE8956CB}"/>
              </a:ext>
            </a:extLst>
          </p:cNvPr>
          <p:cNvGrpSpPr/>
          <p:nvPr/>
        </p:nvGrpSpPr>
        <p:grpSpPr>
          <a:xfrm>
            <a:off x="1811116" y="2224904"/>
            <a:ext cx="8588894" cy="1902597"/>
            <a:chOff x="283259" y="2093740"/>
            <a:chExt cx="8588894" cy="1902597"/>
          </a:xfrm>
        </p:grpSpPr>
        <p:pic>
          <p:nvPicPr>
            <p:cNvPr id="11" name="Picture 2" descr="http://upload.wikimedia.org/wikipedia/commons/6/66/Indiancobra.jpg">
              <a:extLst>
                <a:ext uri="{FF2B5EF4-FFF2-40B4-BE49-F238E27FC236}">
                  <a16:creationId xmlns:a16="http://schemas.microsoft.com/office/drawing/2014/main" id="{32B3DBB4-A441-9F42-BFC0-869C082E6F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259" y="2093740"/>
              <a:ext cx="2654026" cy="19002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a.scpr.org/i/88e7e63b1ca71faba95c089e24a5e608/34621-full.jpg">
              <a:extLst>
                <a:ext uri="{FF2B5EF4-FFF2-40B4-BE49-F238E27FC236}">
                  <a16:creationId xmlns:a16="http://schemas.microsoft.com/office/drawing/2014/main" id="{6BF1D764-C7AB-3D4D-A3C6-3AD4D1CBFF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7284" y="2103307"/>
              <a:ext cx="2853732" cy="18930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www.biodiversityexplorer.org/reptiles/squamata/serpentes/atractaspididae/images/004586-1.jpg">
              <a:extLst>
                <a:ext uri="{FF2B5EF4-FFF2-40B4-BE49-F238E27FC236}">
                  <a16:creationId xmlns:a16="http://schemas.microsoft.com/office/drawing/2014/main" id="{FC1E49CB-0CB9-AA4B-946C-CDC561B5D1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016" y="2097578"/>
              <a:ext cx="3081137" cy="18964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EE71385B-9D54-0646-A6A1-6C357B42BB5D}"/>
              </a:ext>
            </a:extLst>
          </p:cNvPr>
          <p:cNvGrpSpPr/>
          <p:nvPr/>
        </p:nvGrpSpPr>
        <p:grpSpPr>
          <a:xfrm>
            <a:off x="2956987" y="4737384"/>
            <a:ext cx="6308135" cy="2129911"/>
            <a:chOff x="1186060" y="4647583"/>
            <a:chExt cx="6308135" cy="2129911"/>
          </a:xfrm>
        </p:grpSpPr>
        <p:pic>
          <p:nvPicPr>
            <p:cNvPr id="16" name="Picture 10" descr="http://www.fototime.com/%7B860DA59F-AFF0-4577-BDA0-40ACFB22C14C%7D/picture.JPG">
              <a:extLst>
                <a:ext uri="{FF2B5EF4-FFF2-40B4-BE49-F238E27FC236}">
                  <a16:creationId xmlns:a16="http://schemas.microsoft.com/office/drawing/2014/main" id="{CABFACE3-1FF8-2E4C-86AE-8E10D8AFBE1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6060" y="4660808"/>
              <a:ext cx="2822247" cy="21166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http://merrittcollegeherpetology.weebly.com/uploads/1/2/2/4/12248585/2972647_orig.jpg">
              <a:extLst>
                <a:ext uri="{FF2B5EF4-FFF2-40B4-BE49-F238E27FC236}">
                  <a16:creationId xmlns:a16="http://schemas.microsoft.com/office/drawing/2014/main" id="{4C24E9DD-EC7D-B045-AB58-3D41D25D796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64150" y="4647583"/>
              <a:ext cx="3130045" cy="209428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8" name="Straight Connector 17">
            <a:extLst>
              <a:ext uri="{FF2B5EF4-FFF2-40B4-BE49-F238E27FC236}">
                <a16:creationId xmlns:a16="http://schemas.microsoft.com/office/drawing/2014/main" id="{11143C46-4EB2-5945-837F-0F459E44DAC8}"/>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5884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cxnSp>
        <p:nvCxnSpPr>
          <p:cNvPr id="9" name="Straight Connector 8">
            <a:extLst>
              <a:ext uri="{FF2B5EF4-FFF2-40B4-BE49-F238E27FC236}">
                <a16:creationId xmlns:a16="http://schemas.microsoft.com/office/drawing/2014/main" id="{97926E0C-5FED-5F4F-81F3-56D63B190EAD}"/>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The diversity of venomous herps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grpSp>
        <p:nvGrpSpPr>
          <p:cNvPr id="18" name="Group 17">
            <a:extLst>
              <a:ext uri="{FF2B5EF4-FFF2-40B4-BE49-F238E27FC236}">
                <a16:creationId xmlns:a16="http://schemas.microsoft.com/office/drawing/2014/main" id="{D45C7186-13D6-0E46-83B5-A181E78EF8FE}"/>
              </a:ext>
            </a:extLst>
          </p:cNvPr>
          <p:cNvGrpSpPr/>
          <p:nvPr/>
        </p:nvGrpSpPr>
        <p:grpSpPr>
          <a:xfrm rot="16200000">
            <a:off x="522262" y="1356280"/>
            <a:ext cx="5601759" cy="5401682"/>
            <a:chOff x="2257063" y="1682008"/>
            <a:chExt cx="6111433" cy="5175992"/>
          </a:xfrm>
        </p:grpSpPr>
        <p:sp>
          <p:nvSpPr>
            <p:cNvPr id="4" name="Rectangle 3">
              <a:extLst>
                <a:ext uri="{FF2B5EF4-FFF2-40B4-BE49-F238E27FC236}">
                  <a16:creationId xmlns:a16="http://schemas.microsoft.com/office/drawing/2014/main" id="{1ACA0077-9814-8546-A856-02F3A546FE32}"/>
                </a:ext>
              </a:extLst>
            </p:cNvPr>
            <p:cNvSpPr/>
            <p:nvPr/>
          </p:nvSpPr>
          <p:spPr>
            <a:xfrm>
              <a:off x="2257063" y="1695551"/>
              <a:ext cx="6111433" cy="5162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application&#10;&#10;Description automatically generated">
              <a:extLst>
                <a:ext uri="{FF2B5EF4-FFF2-40B4-BE49-F238E27FC236}">
                  <a16:creationId xmlns:a16="http://schemas.microsoft.com/office/drawing/2014/main" id="{82C42C73-6817-9047-A56B-FFAE1C22AE04}"/>
                </a:ext>
              </a:extLst>
            </p:cNvPr>
            <p:cNvPicPr>
              <a:picLocks noChangeAspect="1"/>
            </p:cNvPicPr>
            <p:nvPr/>
          </p:nvPicPr>
          <p:blipFill>
            <a:blip r:embed="rId4"/>
            <a:stretch>
              <a:fillRect/>
            </a:stretch>
          </p:blipFill>
          <p:spPr>
            <a:xfrm>
              <a:off x="2280213" y="1682008"/>
              <a:ext cx="6058518" cy="5175992"/>
            </a:xfrm>
            <a:prstGeom prst="rect">
              <a:avLst/>
            </a:prstGeom>
          </p:spPr>
        </p:pic>
      </p:grpSp>
      <p:sp>
        <p:nvSpPr>
          <p:cNvPr id="19" name="Oval 18">
            <a:extLst>
              <a:ext uri="{FF2B5EF4-FFF2-40B4-BE49-F238E27FC236}">
                <a16:creationId xmlns:a16="http://schemas.microsoft.com/office/drawing/2014/main" id="{42132D8F-633C-9440-A1E6-A8D12B1DFF29}"/>
              </a:ext>
            </a:extLst>
          </p:cNvPr>
          <p:cNvSpPr/>
          <p:nvPr/>
        </p:nvSpPr>
        <p:spPr>
          <a:xfrm rot="20158540">
            <a:off x="4236100" y="5562317"/>
            <a:ext cx="1920208" cy="45386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Heloderma suspectum - Monaco Nature Encyclopedia">
            <a:extLst>
              <a:ext uri="{FF2B5EF4-FFF2-40B4-BE49-F238E27FC236}">
                <a16:creationId xmlns:a16="http://schemas.microsoft.com/office/drawing/2014/main" id="{76897841-D8C4-304C-B217-E3B4998621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8069" y="2204581"/>
            <a:ext cx="3702268" cy="4653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37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The diversity of venomous herps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pic>
        <p:nvPicPr>
          <p:cNvPr id="13314" name="Picture 2" descr="Heloderma suspectum - Monaco Nature Encyclopedia">
            <a:extLst>
              <a:ext uri="{FF2B5EF4-FFF2-40B4-BE49-F238E27FC236}">
                <a16:creationId xmlns:a16="http://schemas.microsoft.com/office/drawing/2014/main" id="{76897841-D8C4-304C-B217-E3B499862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5632" y="2019587"/>
            <a:ext cx="3702268" cy="46534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AE080FE-AF43-694A-A030-47A47598F7B1}"/>
              </a:ext>
            </a:extLst>
          </p:cNvPr>
          <p:cNvSpPr/>
          <p:nvPr/>
        </p:nvSpPr>
        <p:spPr>
          <a:xfrm>
            <a:off x="333057" y="2035236"/>
            <a:ext cx="11094086" cy="707886"/>
          </a:xfrm>
          <a:prstGeom prst="rect">
            <a:avLst/>
          </a:prstGeom>
        </p:spPr>
        <p:txBody>
          <a:bodyPr wrap="square">
            <a:spAutoFit/>
          </a:bodyPr>
          <a:lstStyle/>
          <a:p>
            <a:r>
              <a:rPr lang="en-US" sz="4000" dirty="0" err="1">
                <a:solidFill>
                  <a:schemeClr val="bg1"/>
                </a:solidFill>
              </a:rPr>
              <a:t>Helodermatidae</a:t>
            </a:r>
            <a:endParaRPr lang="en-US" sz="4000" dirty="0">
              <a:solidFill>
                <a:schemeClr val="bg1"/>
              </a:solidFill>
            </a:endParaRPr>
          </a:p>
        </p:txBody>
      </p:sp>
      <p:sp>
        <p:nvSpPr>
          <p:cNvPr id="10" name="TextBox 9">
            <a:extLst>
              <a:ext uri="{FF2B5EF4-FFF2-40B4-BE49-F238E27FC236}">
                <a16:creationId xmlns:a16="http://schemas.microsoft.com/office/drawing/2014/main" id="{ABBF6F9D-A1EA-DE42-BDC5-447A640D6A70}"/>
              </a:ext>
            </a:extLst>
          </p:cNvPr>
          <p:cNvSpPr txBox="1"/>
          <p:nvPr/>
        </p:nvSpPr>
        <p:spPr>
          <a:xfrm>
            <a:off x="622300" y="2739271"/>
            <a:ext cx="604397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Gila Monster</a:t>
            </a:r>
          </a:p>
          <a:p>
            <a:pPr marL="742950" lvl="1" indent="-285750">
              <a:buFont typeface="Arial" panose="020B0604020202020204" pitchFamily="34" charset="0"/>
              <a:buChar char="•"/>
            </a:pPr>
            <a:r>
              <a:rPr lang="en-US" sz="2800" i="1" dirty="0">
                <a:solidFill>
                  <a:schemeClr val="bg1"/>
                </a:solidFill>
              </a:rPr>
              <a:t>Heloderma suspectum</a:t>
            </a:r>
          </a:p>
          <a:p>
            <a:pPr marL="285750" indent="-285750">
              <a:buFont typeface="Arial" panose="020B0604020202020204" pitchFamily="34" charset="0"/>
              <a:buChar char="•"/>
            </a:pPr>
            <a:r>
              <a:rPr lang="en-US" sz="2800" dirty="0">
                <a:solidFill>
                  <a:schemeClr val="bg1"/>
                </a:solidFill>
              </a:rPr>
              <a:t>Only </a:t>
            </a:r>
            <a:r>
              <a:rPr lang="en-US" sz="2800" dirty="0" err="1">
                <a:solidFill>
                  <a:schemeClr val="bg1"/>
                </a:solidFill>
              </a:rPr>
              <a:t>Heloderm</a:t>
            </a:r>
            <a:r>
              <a:rPr lang="en-US" sz="2800" dirty="0">
                <a:solidFill>
                  <a:schemeClr val="bg1"/>
                </a:solidFill>
              </a:rPr>
              <a:t> native to the U.S.</a:t>
            </a:r>
          </a:p>
          <a:p>
            <a:pPr marL="285750" indent="-285750">
              <a:buFont typeface="Arial" panose="020B0604020202020204" pitchFamily="34" charset="0"/>
              <a:buChar char="•"/>
            </a:pPr>
            <a:r>
              <a:rPr lang="en-US" sz="2800" dirty="0">
                <a:solidFill>
                  <a:schemeClr val="bg1"/>
                </a:solidFill>
              </a:rPr>
              <a:t>Low pressure system</a:t>
            </a:r>
          </a:p>
          <a:p>
            <a:pPr marL="742950" lvl="1" indent="-285750">
              <a:buFont typeface="Arial" panose="020B0604020202020204" pitchFamily="34" charset="0"/>
              <a:buChar char="•"/>
            </a:pPr>
            <a:r>
              <a:rPr lang="en-US" sz="2800" dirty="0">
                <a:solidFill>
                  <a:schemeClr val="bg1"/>
                </a:solidFill>
              </a:rPr>
              <a:t>Delivery requires chewing</a:t>
            </a:r>
          </a:p>
          <a:p>
            <a:pPr marL="285750" indent="-285750">
              <a:buFont typeface="Arial" panose="020B0604020202020204" pitchFamily="34" charset="0"/>
              <a:buChar char="•"/>
            </a:pPr>
            <a:r>
              <a:rPr lang="en-US" sz="2800" dirty="0">
                <a:solidFill>
                  <a:schemeClr val="bg1"/>
                </a:solidFill>
              </a:rPr>
              <a:t>Venom glands in lower jaw</a:t>
            </a:r>
          </a:p>
          <a:p>
            <a:pPr marL="285750" indent="-285750">
              <a:buFont typeface="Arial" panose="020B0604020202020204" pitchFamily="34" charset="0"/>
              <a:buChar char="•"/>
            </a:pPr>
            <a:r>
              <a:rPr lang="en-US" sz="2800" dirty="0">
                <a:solidFill>
                  <a:schemeClr val="bg1"/>
                </a:solidFill>
              </a:rPr>
              <a:t>Grooved teeth facilitate venom delivery through capillary action</a:t>
            </a:r>
          </a:p>
        </p:txBody>
      </p:sp>
      <p:pic>
        <p:nvPicPr>
          <p:cNvPr id="15362" name="Picture 2" descr="Anatomy and morphology of Heloderma">
            <a:extLst>
              <a:ext uri="{FF2B5EF4-FFF2-40B4-BE49-F238E27FC236}">
                <a16:creationId xmlns:a16="http://schemas.microsoft.com/office/drawing/2014/main" id="{1A81227A-7092-E449-8D6A-59CD137774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4679" y="2758771"/>
            <a:ext cx="5354160" cy="356944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B165A9AF-C0E6-9148-B9E3-D18B4568F275}"/>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5342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cxnSp>
        <p:nvCxnSpPr>
          <p:cNvPr id="10" name="Straight Connector 9">
            <a:extLst>
              <a:ext uri="{FF2B5EF4-FFF2-40B4-BE49-F238E27FC236}">
                <a16:creationId xmlns:a16="http://schemas.microsoft.com/office/drawing/2014/main" id="{160AD619-0F83-5047-9A44-21AD98F57B9C}"/>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The diversity of venomous herps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grpSp>
        <p:nvGrpSpPr>
          <p:cNvPr id="18" name="Group 17">
            <a:extLst>
              <a:ext uri="{FF2B5EF4-FFF2-40B4-BE49-F238E27FC236}">
                <a16:creationId xmlns:a16="http://schemas.microsoft.com/office/drawing/2014/main" id="{D45C7186-13D6-0E46-83B5-A181E78EF8FE}"/>
              </a:ext>
            </a:extLst>
          </p:cNvPr>
          <p:cNvGrpSpPr/>
          <p:nvPr/>
        </p:nvGrpSpPr>
        <p:grpSpPr>
          <a:xfrm rot="16200000">
            <a:off x="522262" y="1356280"/>
            <a:ext cx="5601759" cy="5401682"/>
            <a:chOff x="2257063" y="1682008"/>
            <a:chExt cx="6111433" cy="5175992"/>
          </a:xfrm>
        </p:grpSpPr>
        <p:sp>
          <p:nvSpPr>
            <p:cNvPr id="4" name="Rectangle 3">
              <a:extLst>
                <a:ext uri="{FF2B5EF4-FFF2-40B4-BE49-F238E27FC236}">
                  <a16:creationId xmlns:a16="http://schemas.microsoft.com/office/drawing/2014/main" id="{1ACA0077-9814-8546-A856-02F3A546FE32}"/>
                </a:ext>
              </a:extLst>
            </p:cNvPr>
            <p:cNvSpPr/>
            <p:nvPr/>
          </p:nvSpPr>
          <p:spPr>
            <a:xfrm>
              <a:off x="2257063" y="1695551"/>
              <a:ext cx="6111433" cy="5162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application&#10;&#10;Description automatically generated">
              <a:extLst>
                <a:ext uri="{FF2B5EF4-FFF2-40B4-BE49-F238E27FC236}">
                  <a16:creationId xmlns:a16="http://schemas.microsoft.com/office/drawing/2014/main" id="{82C42C73-6817-9047-A56B-FFAE1C22AE04}"/>
                </a:ext>
              </a:extLst>
            </p:cNvPr>
            <p:cNvPicPr>
              <a:picLocks noChangeAspect="1"/>
            </p:cNvPicPr>
            <p:nvPr/>
          </p:nvPicPr>
          <p:blipFill>
            <a:blip r:embed="rId4"/>
            <a:stretch>
              <a:fillRect/>
            </a:stretch>
          </p:blipFill>
          <p:spPr>
            <a:xfrm>
              <a:off x="2280213" y="1682008"/>
              <a:ext cx="6058518" cy="5175992"/>
            </a:xfrm>
            <a:prstGeom prst="rect">
              <a:avLst/>
            </a:prstGeom>
          </p:spPr>
        </p:pic>
      </p:grpSp>
      <p:sp>
        <p:nvSpPr>
          <p:cNvPr id="19" name="Oval 18">
            <a:extLst>
              <a:ext uri="{FF2B5EF4-FFF2-40B4-BE49-F238E27FC236}">
                <a16:creationId xmlns:a16="http://schemas.microsoft.com/office/drawing/2014/main" id="{42132D8F-633C-9440-A1E6-A8D12B1DFF29}"/>
              </a:ext>
            </a:extLst>
          </p:cNvPr>
          <p:cNvSpPr/>
          <p:nvPr/>
        </p:nvSpPr>
        <p:spPr>
          <a:xfrm rot="20158540">
            <a:off x="4236100" y="4247087"/>
            <a:ext cx="1920208" cy="45386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086944-DFAD-6640-B3D5-CB4DD3B21600}"/>
              </a:ext>
            </a:extLst>
          </p:cNvPr>
          <p:cNvPicPr>
            <a:picLocks noChangeAspect="1"/>
          </p:cNvPicPr>
          <p:nvPr/>
        </p:nvPicPr>
        <p:blipFill>
          <a:blip r:embed="rId5"/>
          <a:stretch>
            <a:fillRect/>
          </a:stretch>
        </p:blipFill>
        <p:spPr>
          <a:xfrm>
            <a:off x="6947741" y="3049866"/>
            <a:ext cx="5090612" cy="3430198"/>
          </a:xfrm>
          <a:prstGeom prst="rect">
            <a:avLst/>
          </a:prstGeom>
        </p:spPr>
      </p:pic>
    </p:spTree>
    <p:extLst>
      <p:ext uri="{BB962C8B-B14F-4D97-AF65-F5344CB8AC3E}">
        <p14:creationId xmlns:p14="http://schemas.microsoft.com/office/powerpoint/2010/main" val="316348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The diversity of venomous herps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333057" y="2035236"/>
            <a:ext cx="11094086" cy="707886"/>
          </a:xfrm>
          <a:prstGeom prst="rect">
            <a:avLst/>
          </a:prstGeom>
        </p:spPr>
        <p:txBody>
          <a:bodyPr wrap="square">
            <a:spAutoFit/>
          </a:bodyPr>
          <a:lstStyle/>
          <a:p>
            <a:r>
              <a:rPr lang="en-US" sz="4000" dirty="0">
                <a:solidFill>
                  <a:schemeClr val="bg1"/>
                </a:solidFill>
              </a:rPr>
              <a:t>Viperidae</a:t>
            </a:r>
          </a:p>
        </p:txBody>
      </p:sp>
      <p:sp>
        <p:nvSpPr>
          <p:cNvPr id="10" name="TextBox 9">
            <a:extLst>
              <a:ext uri="{FF2B5EF4-FFF2-40B4-BE49-F238E27FC236}">
                <a16:creationId xmlns:a16="http://schemas.microsoft.com/office/drawing/2014/main" id="{ABBF6F9D-A1EA-DE42-BDC5-447A640D6A70}"/>
              </a:ext>
            </a:extLst>
          </p:cNvPr>
          <p:cNvSpPr txBox="1"/>
          <p:nvPr/>
        </p:nvSpPr>
        <p:spPr>
          <a:xfrm>
            <a:off x="622300" y="2861191"/>
            <a:ext cx="604397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err="1">
                <a:solidFill>
                  <a:schemeClr val="bg1"/>
                </a:solidFill>
              </a:rPr>
              <a:t>Solenoglyphous</a:t>
            </a:r>
            <a:r>
              <a:rPr lang="en-US" sz="2800" dirty="0">
                <a:solidFill>
                  <a:schemeClr val="bg1"/>
                </a:solidFill>
              </a:rPr>
              <a:t> fangs</a:t>
            </a:r>
          </a:p>
          <a:p>
            <a:pPr marL="742950" lvl="1" indent="-285750">
              <a:buFont typeface="Arial" panose="020B0604020202020204" pitchFamily="34" charset="0"/>
              <a:buChar char="•"/>
            </a:pPr>
            <a:r>
              <a:rPr lang="en-US" sz="2800" dirty="0">
                <a:solidFill>
                  <a:schemeClr val="bg1"/>
                </a:solidFill>
              </a:rPr>
              <a:t>Large, movable fangs</a:t>
            </a:r>
          </a:p>
          <a:p>
            <a:pPr marL="742950" lvl="1" indent="-285750">
              <a:buFont typeface="Arial" panose="020B0604020202020204" pitchFamily="34" charset="0"/>
              <a:buChar char="•"/>
            </a:pPr>
            <a:r>
              <a:rPr lang="en-US" sz="2800" dirty="0">
                <a:solidFill>
                  <a:schemeClr val="bg1"/>
                </a:solidFill>
              </a:rPr>
              <a:t>Fangs are folded up when closed and swing open during a strike</a:t>
            </a:r>
          </a:p>
          <a:p>
            <a:pPr marL="285750" indent="-285750">
              <a:buFont typeface="Arial" panose="020B0604020202020204" pitchFamily="34" charset="0"/>
              <a:buChar char="•"/>
            </a:pPr>
            <a:r>
              <a:rPr lang="en-US" sz="2800" dirty="0">
                <a:solidFill>
                  <a:schemeClr val="bg1"/>
                </a:solidFill>
              </a:rPr>
              <a:t>Large venom glands sit behind the eyes</a:t>
            </a:r>
          </a:p>
          <a:p>
            <a:pPr marL="742950" lvl="1" indent="-285750">
              <a:buFont typeface="Arial" panose="020B0604020202020204" pitchFamily="34" charset="0"/>
              <a:buChar char="•"/>
            </a:pPr>
            <a:r>
              <a:rPr lang="en-US" sz="2800" dirty="0">
                <a:solidFill>
                  <a:schemeClr val="bg1"/>
                </a:solidFill>
              </a:rPr>
              <a:t>Create the triangular head shape</a:t>
            </a:r>
          </a:p>
        </p:txBody>
      </p:sp>
      <p:pic>
        <p:nvPicPr>
          <p:cNvPr id="8" name="Picture 7">
            <a:extLst>
              <a:ext uri="{FF2B5EF4-FFF2-40B4-BE49-F238E27FC236}">
                <a16:creationId xmlns:a16="http://schemas.microsoft.com/office/drawing/2014/main" id="{D5C61C28-1A66-4142-B86E-864BF39FBF35}"/>
              </a:ext>
            </a:extLst>
          </p:cNvPr>
          <p:cNvPicPr>
            <a:picLocks noChangeAspect="1"/>
          </p:cNvPicPr>
          <p:nvPr/>
        </p:nvPicPr>
        <p:blipFill>
          <a:blip r:embed="rId4"/>
          <a:stretch>
            <a:fillRect/>
          </a:stretch>
        </p:blipFill>
        <p:spPr>
          <a:xfrm>
            <a:off x="6947741" y="3049866"/>
            <a:ext cx="5090612" cy="3430198"/>
          </a:xfrm>
          <a:prstGeom prst="rect">
            <a:avLst/>
          </a:prstGeom>
        </p:spPr>
      </p:pic>
      <p:pic>
        <p:nvPicPr>
          <p:cNvPr id="18434" name="Picture 2" descr="Snake Yawning GIF - Snake Yawning Sleepy GIFs">
            <a:extLst>
              <a:ext uri="{FF2B5EF4-FFF2-40B4-BE49-F238E27FC236}">
                <a16:creationId xmlns:a16="http://schemas.microsoft.com/office/drawing/2014/main" id="{9645566D-0438-794A-B354-EB84B5F741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2304" y="1510557"/>
            <a:ext cx="4247067" cy="534744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9B8E1F7F-20B8-C748-BDA9-7F2A0A40962A}"/>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0809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The diversity of venomous herps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333057" y="2035236"/>
            <a:ext cx="11094086" cy="707886"/>
          </a:xfrm>
          <a:prstGeom prst="rect">
            <a:avLst/>
          </a:prstGeom>
        </p:spPr>
        <p:txBody>
          <a:bodyPr wrap="square">
            <a:spAutoFit/>
          </a:bodyPr>
          <a:lstStyle/>
          <a:p>
            <a:r>
              <a:rPr lang="en-US" sz="4000" dirty="0">
                <a:solidFill>
                  <a:schemeClr val="bg1"/>
                </a:solidFill>
              </a:rPr>
              <a:t>Viperidae</a:t>
            </a:r>
          </a:p>
        </p:txBody>
      </p:sp>
      <p:sp>
        <p:nvSpPr>
          <p:cNvPr id="10" name="TextBox 9">
            <a:extLst>
              <a:ext uri="{FF2B5EF4-FFF2-40B4-BE49-F238E27FC236}">
                <a16:creationId xmlns:a16="http://schemas.microsoft.com/office/drawing/2014/main" id="{ABBF6F9D-A1EA-DE42-BDC5-447A640D6A70}"/>
              </a:ext>
            </a:extLst>
          </p:cNvPr>
          <p:cNvSpPr txBox="1"/>
          <p:nvPr/>
        </p:nvSpPr>
        <p:spPr>
          <a:xfrm>
            <a:off x="622300" y="2743122"/>
            <a:ext cx="547370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Three subfamilies</a:t>
            </a:r>
          </a:p>
          <a:p>
            <a:pPr marL="742950" lvl="1" indent="-285750">
              <a:buFont typeface="Arial" panose="020B0604020202020204" pitchFamily="34" charset="0"/>
              <a:buChar char="•"/>
            </a:pPr>
            <a:r>
              <a:rPr lang="en-US" sz="2800" dirty="0" err="1">
                <a:solidFill>
                  <a:schemeClr val="bg1"/>
                </a:solidFill>
              </a:rPr>
              <a:t>Viperinae</a:t>
            </a:r>
            <a:endParaRPr lang="en-US" sz="2800" dirty="0">
              <a:solidFill>
                <a:schemeClr val="bg1"/>
              </a:solidFill>
            </a:endParaRPr>
          </a:p>
          <a:p>
            <a:pPr marL="742950" lvl="1" indent="-285750">
              <a:buFont typeface="Arial" panose="020B0604020202020204" pitchFamily="34" charset="0"/>
              <a:buChar char="•"/>
            </a:pPr>
            <a:r>
              <a:rPr lang="en-US" sz="2800" dirty="0" err="1">
                <a:solidFill>
                  <a:schemeClr val="bg1"/>
                </a:solidFill>
              </a:rPr>
              <a:t>Azemiopinae</a:t>
            </a:r>
            <a:endParaRPr lang="en-US" sz="2800" dirty="0">
              <a:solidFill>
                <a:schemeClr val="bg1"/>
              </a:solidFill>
            </a:endParaRPr>
          </a:p>
          <a:p>
            <a:pPr marL="742950" lvl="1" indent="-285750">
              <a:buFont typeface="Arial" panose="020B0604020202020204" pitchFamily="34" charset="0"/>
              <a:buChar char="•"/>
            </a:pPr>
            <a:r>
              <a:rPr lang="en-US" sz="2800" dirty="0" err="1">
                <a:solidFill>
                  <a:schemeClr val="bg1"/>
                </a:solidFill>
              </a:rPr>
              <a:t>Crotalinae</a:t>
            </a:r>
            <a:r>
              <a:rPr lang="en-US" sz="2800" dirty="0">
                <a:solidFill>
                  <a:schemeClr val="bg1"/>
                </a:solidFill>
              </a:rPr>
              <a:t> – pitvipers</a:t>
            </a:r>
          </a:p>
          <a:p>
            <a:pPr marL="1200150" lvl="2" indent="-285750">
              <a:buFont typeface="Arial" panose="020B0604020202020204" pitchFamily="34" charset="0"/>
              <a:buChar char="•"/>
            </a:pPr>
            <a:r>
              <a:rPr lang="en-US" sz="2800" dirty="0">
                <a:solidFill>
                  <a:schemeClr val="bg1"/>
                </a:solidFill>
              </a:rPr>
              <a:t>All species possess heat-sensing facial pits</a:t>
            </a:r>
          </a:p>
        </p:txBody>
      </p:sp>
      <p:pic>
        <p:nvPicPr>
          <p:cNvPr id="11" name="Picture 10">
            <a:extLst>
              <a:ext uri="{FF2B5EF4-FFF2-40B4-BE49-F238E27FC236}">
                <a16:creationId xmlns:a16="http://schemas.microsoft.com/office/drawing/2014/main" id="{55FCA0E9-B027-944B-AEFA-DD8D611E8EB9}"/>
              </a:ext>
            </a:extLst>
          </p:cNvPr>
          <p:cNvPicPr>
            <a:picLocks noChangeAspect="1"/>
          </p:cNvPicPr>
          <p:nvPr/>
        </p:nvPicPr>
        <p:blipFill>
          <a:blip r:embed="rId4"/>
          <a:stretch>
            <a:fillRect/>
          </a:stretch>
        </p:blipFill>
        <p:spPr>
          <a:xfrm>
            <a:off x="5679774" y="2724663"/>
            <a:ext cx="3222684" cy="2171535"/>
          </a:xfrm>
          <a:prstGeom prst="rect">
            <a:avLst/>
          </a:prstGeom>
        </p:spPr>
      </p:pic>
      <p:pic>
        <p:nvPicPr>
          <p:cNvPr id="20482" name="Picture 2" descr="Exotic Venom — (Azemiops feae) Fea&amp;#39;s viper Little information...">
            <a:extLst>
              <a:ext uri="{FF2B5EF4-FFF2-40B4-BE49-F238E27FC236}">
                <a16:creationId xmlns:a16="http://schemas.microsoft.com/office/drawing/2014/main" id="{D090C1AC-0269-734C-A18D-9634680871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0664" y="2878312"/>
            <a:ext cx="2939213" cy="220441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pit organ | anatomy | Britannica">
            <a:extLst>
              <a:ext uri="{FF2B5EF4-FFF2-40B4-BE49-F238E27FC236}">
                <a16:creationId xmlns:a16="http://schemas.microsoft.com/office/drawing/2014/main" id="{0484839F-595E-044D-A48D-149613D2A2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4104" y="4711852"/>
            <a:ext cx="3373120" cy="214614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9679535A-0FDA-4D4A-9498-FD368604875B}"/>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8800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pic>
        <p:nvPicPr>
          <p:cNvPr id="9" name="Picture 2" descr="If you bite and die, it's poisonous. If you get bitten and die, it's venomous.">
            <a:extLst>
              <a:ext uri="{FF2B5EF4-FFF2-40B4-BE49-F238E27FC236}">
                <a16:creationId xmlns:a16="http://schemas.microsoft.com/office/drawing/2014/main" id="{6081A751-122E-7C4C-812C-607138BBE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100" y="-45244"/>
            <a:ext cx="10515600" cy="59971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FCAC0E16-71B6-5E43-AE42-8CE3484044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475" y="5427373"/>
            <a:ext cx="10662227" cy="1430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8780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The diversity of venomous herps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333057" y="2035236"/>
            <a:ext cx="11094086" cy="707886"/>
          </a:xfrm>
          <a:prstGeom prst="rect">
            <a:avLst/>
          </a:prstGeom>
        </p:spPr>
        <p:txBody>
          <a:bodyPr wrap="square">
            <a:spAutoFit/>
          </a:bodyPr>
          <a:lstStyle/>
          <a:p>
            <a:r>
              <a:rPr lang="en-US" sz="4000" dirty="0">
                <a:solidFill>
                  <a:schemeClr val="bg1"/>
                </a:solidFill>
              </a:rPr>
              <a:t>Viperidae</a:t>
            </a:r>
          </a:p>
        </p:txBody>
      </p:sp>
      <p:sp>
        <p:nvSpPr>
          <p:cNvPr id="10" name="TextBox 9">
            <a:extLst>
              <a:ext uri="{FF2B5EF4-FFF2-40B4-BE49-F238E27FC236}">
                <a16:creationId xmlns:a16="http://schemas.microsoft.com/office/drawing/2014/main" id="{ABBF6F9D-A1EA-DE42-BDC5-447A640D6A70}"/>
              </a:ext>
            </a:extLst>
          </p:cNvPr>
          <p:cNvSpPr txBox="1"/>
          <p:nvPr/>
        </p:nvSpPr>
        <p:spPr>
          <a:xfrm>
            <a:off x="622300" y="2802603"/>
            <a:ext cx="5164889"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All vipers in the New World are pitvipers</a:t>
            </a:r>
          </a:p>
          <a:p>
            <a:pPr marL="742950" lvl="1" indent="-285750">
              <a:buFont typeface="Arial" panose="020B0604020202020204" pitchFamily="34" charset="0"/>
              <a:buChar char="•"/>
            </a:pPr>
            <a:r>
              <a:rPr lang="en-US" sz="2800" dirty="0">
                <a:solidFill>
                  <a:schemeClr val="bg1"/>
                </a:solidFill>
              </a:rPr>
              <a:t>Single invasion across the Bering Strait</a:t>
            </a:r>
          </a:p>
          <a:p>
            <a:pPr marL="742950" lvl="1" indent="-285750">
              <a:buFont typeface="Arial" panose="020B0604020202020204" pitchFamily="34" charset="0"/>
              <a:buChar char="•"/>
            </a:pPr>
            <a:r>
              <a:rPr lang="en-US" sz="2800" dirty="0">
                <a:solidFill>
                  <a:schemeClr val="bg1"/>
                </a:solidFill>
              </a:rPr>
              <a:t>Major radiations in North and South America</a:t>
            </a:r>
          </a:p>
        </p:txBody>
      </p:sp>
      <p:pic>
        <p:nvPicPr>
          <p:cNvPr id="11" name="Picture 10">
            <a:extLst>
              <a:ext uri="{FF2B5EF4-FFF2-40B4-BE49-F238E27FC236}">
                <a16:creationId xmlns:a16="http://schemas.microsoft.com/office/drawing/2014/main" id="{55FCA0E9-B027-944B-AEFA-DD8D611E8EB9}"/>
              </a:ext>
            </a:extLst>
          </p:cNvPr>
          <p:cNvPicPr>
            <a:picLocks noChangeAspect="1"/>
          </p:cNvPicPr>
          <p:nvPr/>
        </p:nvPicPr>
        <p:blipFill>
          <a:blip r:embed="rId4"/>
          <a:stretch>
            <a:fillRect/>
          </a:stretch>
        </p:blipFill>
        <p:spPr>
          <a:xfrm>
            <a:off x="5679774" y="2724663"/>
            <a:ext cx="3222684" cy="2171535"/>
          </a:xfrm>
          <a:prstGeom prst="rect">
            <a:avLst/>
          </a:prstGeom>
        </p:spPr>
      </p:pic>
      <p:pic>
        <p:nvPicPr>
          <p:cNvPr id="20482" name="Picture 2" descr="Exotic Venom — (Azemiops feae) Fea&amp;#39;s viper Little information...">
            <a:extLst>
              <a:ext uri="{FF2B5EF4-FFF2-40B4-BE49-F238E27FC236}">
                <a16:creationId xmlns:a16="http://schemas.microsoft.com/office/drawing/2014/main" id="{D090C1AC-0269-734C-A18D-9634680871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0664" y="2878312"/>
            <a:ext cx="2939213" cy="220441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pit organ | anatomy | Britannica">
            <a:extLst>
              <a:ext uri="{FF2B5EF4-FFF2-40B4-BE49-F238E27FC236}">
                <a16:creationId xmlns:a16="http://schemas.microsoft.com/office/drawing/2014/main" id="{0484839F-595E-044D-A48D-149613D2A2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4104" y="4711852"/>
            <a:ext cx="3373120" cy="214614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058EE406-2C90-3D4C-B594-7D299A2B7B55}"/>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6015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The diversity of venomous herps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333057" y="2035236"/>
            <a:ext cx="11094086" cy="707886"/>
          </a:xfrm>
          <a:prstGeom prst="rect">
            <a:avLst/>
          </a:prstGeom>
        </p:spPr>
        <p:txBody>
          <a:bodyPr wrap="square">
            <a:spAutoFit/>
          </a:bodyPr>
          <a:lstStyle/>
          <a:p>
            <a:r>
              <a:rPr lang="en-US" sz="4000" dirty="0">
                <a:solidFill>
                  <a:schemeClr val="bg1"/>
                </a:solidFill>
              </a:rPr>
              <a:t>Viperidae</a:t>
            </a:r>
          </a:p>
        </p:txBody>
      </p:sp>
      <p:sp>
        <p:nvSpPr>
          <p:cNvPr id="10" name="TextBox 9">
            <a:extLst>
              <a:ext uri="{FF2B5EF4-FFF2-40B4-BE49-F238E27FC236}">
                <a16:creationId xmlns:a16="http://schemas.microsoft.com/office/drawing/2014/main" id="{ABBF6F9D-A1EA-DE42-BDC5-447A640D6A70}"/>
              </a:ext>
            </a:extLst>
          </p:cNvPr>
          <p:cNvSpPr txBox="1"/>
          <p:nvPr/>
        </p:nvSpPr>
        <p:spPr>
          <a:xfrm>
            <a:off x="622300" y="2802603"/>
            <a:ext cx="5473700"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Three genera of pitviper in the U.S</a:t>
            </a:r>
          </a:p>
        </p:txBody>
      </p:sp>
      <p:pic>
        <p:nvPicPr>
          <p:cNvPr id="22530" name="Picture 2" descr="Species Profile: Agkistrodon contortrix – Copperhead » Bella Vista Property  Owners Association">
            <a:extLst>
              <a:ext uri="{FF2B5EF4-FFF2-40B4-BE49-F238E27FC236}">
                <a16:creationId xmlns:a16="http://schemas.microsoft.com/office/drawing/2014/main" id="{4ADE9862-862F-FF40-B7D5-189045CDA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072" y="3959778"/>
            <a:ext cx="3100832" cy="271322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0BCEB8C-F0DB-8446-9C07-5F15B6CBD27D}"/>
              </a:ext>
            </a:extLst>
          </p:cNvPr>
          <p:cNvSpPr txBox="1"/>
          <p:nvPr/>
        </p:nvSpPr>
        <p:spPr>
          <a:xfrm>
            <a:off x="1384300" y="3454875"/>
            <a:ext cx="2017268" cy="523220"/>
          </a:xfrm>
          <a:prstGeom prst="rect">
            <a:avLst/>
          </a:prstGeom>
          <a:noFill/>
        </p:spPr>
        <p:txBody>
          <a:bodyPr wrap="square" rtlCol="0">
            <a:spAutoFit/>
          </a:bodyPr>
          <a:lstStyle/>
          <a:p>
            <a:r>
              <a:rPr lang="en-US" sz="2800" dirty="0">
                <a:solidFill>
                  <a:schemeClr val="bg1"/>
                </a:solidFill>
              </a:rPr>
              <a:t>Agkistrodon</a:t>
            </a:r>
          </a:p>
        </p:txBody>
      </p:sp>
      <p:pic>
        <p:nvPicPr>
          <p:cNvPr id="22534" name="Picture 6">
            <a:extLst>
              <a:ext uri="{FF2B5EF4-FFF2-40B4-BE49-F238E27FC236}">
                <a16:creationId xmlns:a16="http://schemas.microsoft.com/office/drawing/2014/main" id="{5166864E-6D9D-3F4A-A78C-684B130A25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6487" y="3976867"/>
            <a:ext cx="3432553" cy="2719353"/>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Sistrurus catenatus edwardsii - Wikipedia">
            <a:extLst>
              <a:ext uri="{FF2B5EF4-FFF2-40B4-BE49-F238E27FC236}">
                <a16:creationId xmlns:a16="http://schemas.microsoft.com/office/drawing/2014/main" id="{7C5F6A10-E9DF-8841-B5E9-D8C5D74C17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1623" y="4026315"/>
            <a:ext cx="3680063" cy="257090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E7C2B6E-5BE2-6449-AB9F-16FD43850D20}"/>
              </a:ext>
            </a:extLst>
          </p:cNvPr>
          <p:cNvSpPr txBox="1"/>
          <p:nvPr/>
        </p:nvSpPr>
        <p:spPr>
          <a:xfrm>
            <a:off x="5108956" y="3460971"/>
            <a:ext cx="1499108" cy="523220"/>
          </a:xfrm>
          <a:prstGeom prst="rect">
            <a:avLst/>
          </a:prstGeom>
          <a:noFill/>
        </p:spPr>
        <p:txBody>
          <a:bodyPr wrap="square" rtlCol="0">
            <a:spAutoFit/>
          </a:bodyPr>
          <a:lstStyle/>
          <a:p>
            <a:r>
              <a:rPr lang="en-US" sz="2800" dirty="0">
                <a:solidFill>
                  <a:schemeClr val="bg1"/>
                </a:solidFill>
              </a:rPr>
              <a:t>Crotalus</a:t>
            </a:r>
          </a:p>
        </p:txBody>
      </p:sp>
      <p:sp>
        <p:nvSpPr>
          <p:cNvPr id="15" name="TextBox 14">
            <a:extLst>
              <a:ext uri="{FF2B5EF4-FFF2-40B4-BE49-F238E27FC236}">
                <a16:creationId xmlns:a16="http://schemas.microsoft.com/office/drawing/2014/main" id="{06EE0D76-3E91-EA43-916F-FD5CDEFDDB95}"/>
              </a:ext>
            </a:extLst>
          </p:cNvPr>
          <p:cNvSpPr txBox="1"/>
          <p:nvPr/>
        </p:nvSpPr>
        <p:spPr>
          <a:xfrm>
            <a:off x="8711692" y="3454875"/>
            <a:ext cx="1499108" cy="523220"/>
          </a:xfrm>
          <a:prstGeom prst="rect">
            <a:avLst/>
          </a:prstGeom>
          <a:noFill/>
        </p:spPr>
        <p:txBody>
          <a:bodyPr wrap="square" rtlCol="0">
            <a:spAutoFit/>
          </a:bodyPr>
          <a:lstStyle/>
          <a:p>
            <a:r>
              <a:rPr lang="en-US" sz="2800" dirty="0" err="1">
                <a:solidFill>
                  <a:schemeClr val="bg1"/>
                </a:solidFill>
              </a:rPr>
              <a:t>Sistrurus</a:t>
            </a:r>
            <a:endParaRPr lang="en-US" sz="2800" dirty="0">
              <a:solidFill>
                <a:schemeClr val="bg1"/>
              </a:solidFill>
            </a:endParaRPr>
          </a:p>
        </p:txBody>
      </p:sp>
      <p:cxnSp>
        <p:nvCxnSpPr>
          <p:cNvPr id="16" name="Straight Connector 15">
            <a:extLst>
              <a:ext uri="{FF2B5EF4-FFF2-40B4-BE49-F238E27FC236}">
                <a16:creationId xmlns:a16="http://schemas.microsoft.com/office/drawing/2014/main" id="{7815F8F6-73BE-A041-8544-5D866DEC67FA}"/>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26814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The diversity of venomous herps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759776" y="1254948"/>
            <a:ext cx="12310447" cy="707886"/>
          </a:xfrm>
          <a:prstGeom prst="rect">
            <a:avLst/>
          </a:prstGeom>
        </p:spPr>
        <p:txBody>
          <a:bodyPr wrap="square">
            <a:spAutoFit/>
          </a:bodyPr>
          <a:lstStyle/>
          <a:p>
            <a:r>
              <a:rPr lang="en-US" sz="4000" dirty="0">
                <a:solidFill>
                  <a:schemeClr val="bg1"/>
                </a:solidFill>
              </a:rPr>
              <a:t>Timber Rattlesnake</a:t>
            </a:r>
          </a:p>
        </p:txBody>
      </p:sp>
      <p:sp>
        <p:nvSpPr>
          <p:cNvPr id="16" name="TextBox 15">
            <a:extLst>
              <a:ext uri="{FF2B5EF4-FFF2-40B4-BE49-F238E27FC236}">
                <a16:creationId xmlns:a16="http://schemas.microsoft.com/office/drawing/2014/main" id="{B8A40BD7-2FF7-1247-9763-AE6FE9CCF170}"/>
              </a:ext>
            </a:extLst>
          </p:cNvPr>
          <p:cNvSpPr txBox="1"/>
          <p:nvPr/>
        </p:nvSpPr>
        <p:spPr>
          <a:xfrm>
            <a:off x="851216" y="2468881"/>
            <a:ext cx="6073839" cy="4154984"/>
          </a:xfrm>
          <a:prstGeom prst="rect">
            <a:avLst/>
          </a:prstGeom>
          <a:noFill/>
        </p:spPr>
        <p:txBody>
          <a:bodyPr wrap="square" rtlCol="0">
            <a:spAutoFit/>
          </a:bodyPr>
          <a:lstStyle/>
          <a:p>
            <a:pPr fontAlgn="base"/>
            <a:r>
              <a:rPr lang="en-US" sz="2400" dirty="0">
                <a:solidFill>
                  <a:schemeClr val="bg1"/>
                </a:solidFill>
              </a:rPr>
              <a:t>Large and heavy-bodied</a:t>
            </a:r>
          </a:p>
          <a:p>
            <a:pPr fontAlgn="base"/>
            <a:r>
              <a:rPr lang="en-US" sz="2400" dirty="0">
                <a:solidFill>
                  <a:schemeClr val="bg1"/>
                </a:solidFill>
              </a:rPr>
              <a:t>Head usually unmarked</a:t>
            </a:r>
          </a:p>
          <a:p>
            <a:pPr lvl="1" fontAlgn="base"/>
            <a:r>
              <a:rPr lang="en-US" sz="2400" dirty="0">
                <a:solidFill>
                  <a:schemeClr val="bg1"/>
                </a:solidFill>
              </a:rPr>
              <a:t>Chin and labials are yellow</a:t>
            </a:r>
          </a:p>
          <a:p>
            <a:pPr fontAlgn="base"/>
            <a:r>
              <a:rPr lang="en-US" sz="2400" dirty="0">
                <a:solidFill>
                  <a:schemeClr val="bg1"/>
                </a:solidFill>
              </a:rPr>
              <a:t>Color varies: yellow, brown,</a:t>
            </a:r>
            <a:br>
              <a:rPr lang="en-US" sz="2400" dirty="0">
                <a:solidFill>
                  <a:schemeClr val="bg1"/>
                </a:solidFill>
              </a:rPr>
            </a:br>
            <a:r>
              <a:rPr lang="en-US" sz="2400" dirty="0">
                <a:solidFill>
                  <a:schemeClr val="bg1"/>
                </a:solidFill>
              </a:rPr>
              <a:t>reddish, sometimes gray</a:t>
            </a:r>
          </a:p>
          <a:p>
            <a:pPr lvl="1" fontAlgn="base"/>
            <a:r>
              <a:rPr lang="en-US" sz="2400" u="sng" dirty="0">
                <a:solidFill>
                  <a:schemeClr val="bg1"/>
                </a:solidFill>
              </a:rPr>
              <a:t>Dark, chevron-shaped bands cross the back</a:t>
            </a:r>
            <a:endParaRPr lang="en-US" sz="2400" dirty="0">
              <a:solidFill>
                <a:schemeClr val="bg1"/>
              </a:solidFill>
            </a:endParaRPr>
          </a:p>
          <a:p>
            <a:pPr lvl="1" fontAlgn="base"/>
            <a:r>
              <a:rPr lang="en-US" sz="2400" dirty="0">
                <a:solidFill>
                  <a:schemeClr val="bg1"/>
                </a:solidFill>
              </a:rPr>
              <a:t>Bands bordered by lighter-colored scales </a:t>
            </a:r>
          </a:p>
          <a:p>
            <a:pPr lvl="1" fontAlgn="base"/>
            <a:r>
              <a:rPr lang="en-US" sz="2400" u="sng" dirty="0">
                <a:solidFill>
                  <a:schemeClr val="bg1"/>
                </a:solidFill>
              </a:rPr>
              <a:t>Black tail</a:t>
            </a:r>
            <a:endParaRPr lang="en-US" sz="2400" dirty="0">
              <a:solidFill>
                <a:schemeClr val="bg1"/>
              </a:solidFill>
            </a:endParaRPr>
          </a:p>
          <a:p>
            <a:pPr fontAlgn="base"/>
            <a:r>
              <a:rPr lang="en-US" sz="2400" dirty="0">
                <a:solidFill>
                  <a:schemeClr val="bg1"/>
                </a:solidFill>
              </a:rPr>
              <a:t>Strongly keeled scales </a:t>
            </a:r>
          </a:p>
          <a:p>
            <a:pPr fontAlgn="base"/>
            <a:r>
              <a:rPr lang="en-US" sz="2400" dirty="0">
                <a:solidFill>
                  <a:schemeClr val="bg1"/>
                </a:solidFill>
              </a:rPr>
              <a:t>Venter often same as ground color</a:t>
            </a:r>
          </a:p>
          <a:p>
            <a:pPr fontAlgn="base"/>
            <a:r>
              <a:rPr lang="en-US" sz="2400" dirty="0">
                <a:solidFill>
                  <a:schemeClr val="bg1"/>
                </a:solidFill>
              </a:rPr>
              <a:t>Undivided anal plate</a:t>
            </a:r>
          </a:p>
        </p:txBody>
      </p:sp>
      <p:sp>
        <p:nvSpPr>
          <p:cNvPr id="17" name="Rectangle 16">
            <a:extLst>
              <a:ext uri="{FF2B5EF4-FFF2-40B4-BE49-F238E27FC236}">
                <a16:creationId xmlns:a16="http://schemas.microsoft.com/office/drawing/2014/main" id="{3058E45D-2BBB-DB4B-914F-DBCE5D24831C}"/>
              </a:ext>
            </a:extLst>
          </p:cNvPr>
          <p:cNvSpPr/>
          <p:nvPr/>
        </p:nvSpPr>
        <p:spPr>
          <a:xfrm>
            <a:off x="1143825" y="1724340"/>
            <a:ext cx="4196375" cy="707886"/>
          </a:xfrm>
          <a:prstGeom prst="rect">
            <a:avLst/>
          </a:prstGeom>
        </p:spPr>
        <p:txBody>
          <a:bodyPr wrap="square">
            <a:spAutoFit/>
          </a:bodyPr>
          <a:lstStyle/>
          <a:p>
            <a:r>
              <a:rPr lang="en-US" sz="4000" i="1" dirty="0">
                <a:solidFill>
                  <a:schemeClr val="bg1"/>
                </a:solidFill>
              </a:rPr>
              <a:t>Crotalus </a:t>
            </a:r>
            <a:r>
              <a:rPr lang="en-US" sz="4000" i="1" dirty="0" err="1">
                <a:solidFill>
                  <a:schemeClr val="bg1"/>
                </a:solidFill>
              </a:rPr>
              <a:t>horridus</a:t>
            </a:r>
            <a:endParaRPr lang="en-US" sz="4000" i="1" dirty="0">
              <a:solidFill>
                <a:schemeClr val="bg1"/>
              </a:solidFill>
            </a:endParaRPr>
          </a:p>
        </p:txBody>
      </p:sp>
      <p:pic>
        <p:nvPicPr>
          <p:cNvPr id="24578" name="Picture 2" descr="Photos of Timber Rattlesnake (Crotalus horridus) · iNaturalist">
            <a:extLst>
              <a:ext uri="{FF2B5EF4-FFF2-40B4-BE49-F238E27FC236}">
                <a16:creationId xmlns:a16="http://schemas.microsoft.com/office/drawing/2014/main" id="{B14C0D99-1705-F046-B16C-5CB4A0D8BF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0574" y="2480688"/>
            <a:ext cx="4925944" cy="3764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6066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The diversity of venomous herps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grpSp>
        <p:nvGrpSpPr>
          <p:cNvPr id="18" name="Group 17">
            <a:extLst>
              <a:ext uri="{FF2B5EF4-FFF2-40B4-BE49-F238E27FC236}">
                <a16:creationId xmlns:a16="http://schemas.microsoft.com/office/drawing/2014/main" id="{D45C7186-13D6-0E46-83B5-A181E78EF8FE}"/>
              </a:ext>
            </a:extLst>
          </p:cNvPr>
          <p:cNvGrpSpPr/>
          <p:nvPr/>
        </p:nvGrpSpPr>
        <p:grpSpPr>
          <a:xfrm rot="16200000">
            <a:off x="522262" y="1356280"/>
            <a:ext cx="5601759" cy="5401682"/>
            <a:chOff x="2257063" y="1682008"/>
            <a:chExt cx="6111433" cy="5175992"/>
          </a:xfrm>
        </p:grpSpPr>
        <p:sp>
          <p:nvSpPr>
            <p:cNvPr id="4" name="Rectangle 3">
              <a:extLst>
                <a:ext uri="{FF2B5EF4-FFF2-40B4-BE49-F238E27FC236}">
                  <a16:creationId xmlns:a16="http://schemas.microsoft.com/office/drawing/2014/main" id="{1ACA0077-9814-8546-A856-02F3A546FE32}"/>
                </a:ext>
              </a:extLst>
            </p:cNvPr>
            <p:cNvSpPr/>
            <p:nvPr/>
          </p:nvSpPr>
          <p:spPr>
            <a:xfrm>
              <a:off x="2257063" y="1695551"/>
              <a:ext cx="6111433" cy="5162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application&#10;&#10;Description automatically generated">
              <a:extLst>
                <a:ext uri="{FF2B5EF4-FFF2-40B4-BE49-F238E27FC236}">
                  <a16:creationId xmlns:a16="http://schemas.microsoft.com/office/drawing/2014/main" id="{82C42C73-6817-9047-A56B-FFAE1C22AE04}"/>
                </a:ext>
              </a:extLst>
            </p:cNvPr>
            <p:cNvPicPr>
              <a:picLocks noChangeAspect="1"/>
            </p:cNvPicPr>
            <p:nvPr/>
          </p:nvPicPr>
          <p:blipFill>
            <a:blip r:embed="rId4"/>
            <a:stretch>
              <a:fillRect/>
            </a:stretch>
          </p:blipFill>
          <p:spPr>
            <a:xfrm>
              <a:off x="2280213" y="1682008"/>
              <a:ext cx="6058518" cy="5175992"/>
            </a:xfrm>
            <a:prstGeom prst="rect">
              <a:avLst/>
            </a:prstGeom>
          </p:spPr>
        </p:pic>
      </p:grpSp>
      <p:sp>
        <p:nvSpPr>
          <p:cNvPr id="19" name="Oval 18">
            <a:extLst>
              <a:ext uri="{FF2B5EF4-FFF2-40B4-BE49-F238E27FC236}">
                <a16:creationId xmlns:a16="http://schemas.microsoft.com/office/drawing/2014/main" id="{42132D8F-633C-9440-A1E6-A8D12B1DFF29}"/>
              </a:ext>
            </a:extLst>
          </p:cNvPr>
          <p:cNvSpPr/>
          <p:nvPr/>
        </p:nvSpPr>
        <p:spPr>
          <a:xfrm rot="20158540">
            <a:off x="4236100" y="3332687"/>
            <a:ext cx="1920208" cy="45386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602" name="Picture 2" descr="Cobra - Wikipedia">
            <a:extLst>
              <a:ext uri="{FF2B5EF4-FFF2-40B4-BE49-F238E27FC236}">
                <a16:creationId xmlns:a16="http://schemas.microsoft.com/office/drawing/2014/main" id="{CD4256BB-8FBF-164E-B8F6-CE81966DF2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6642" y="2949576"/>
            <a:ext cx="5029300" cy="3600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3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The diversity of venomous herps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333057" y="2035236"/>
            <a:ext cx="11094086" cy="707886"/>
          </a:xfrm>
          <a:prstGeom prst="rect">
            <a:avLst/>
          </a:prstGeom>
        </p:spPr>
        <p:txBody>
          <a:bodyPr wrap="square">
            <a:spAutoFit/>
          </a:bodyPr>
          <a:lstStyle/>
          <a:p>
            <a:r>
              <a:rPr lang="en-US" sz="4000" dirty="0" err="1">
                <a:solidFill>
                  <a:schemeClr val="bg1"/>
                </a:solidFill>
              </a:rPr>
              <a:t>Elapidae</a:t>
            </a:r>
            <a:endParaRPr lang="en-US" sz="4000" dirty="0">
              <a:solidFill>
                <a:schemeClr val="bg1"/>
              </a:solidFill>
            </a:endParaRPr>
          </a:p>
        </p:txBody>
      </p:sp>
      <p:sp>
        <p:nvSpPr>
          <p:cNvPr id="10" name="TextBox 9">
            <a:extLst>
              <a:ext uri="{FF2B5EF4-FFF2-40B4-BE49-F238E27FC236}">
                <a16:creationId xmlns:a16="http://schemas.microsoft.com/office/drawing/2014/main" id="{ABBF6F9D-A1EA-DE42-BDC5-447A640D6A70}"/>
              </a:ext>
            </a:extLst>
          </p:cNvPr>
          <p:cNvSpPr txBox="1"/>
          <p:nvPr/>
        </p:nvSpPr>
        <p:spPr>
          <a:xfrm>
            <a:off x="622300" y="2721771"/>
            <a:ext cx="6043970" cy="3754874"/>
          </a:xfrm>
          <a:prstGeom prst="rect">
            <a:avLst/>
          </a:prstGeom>
          <a:noFill/>
        </p:spPr>
        <p:txBody>
          <a:bodyPr wrap="square" rtlCol="0">
            <a:spAutoFit/>
          </a:bodyPr>
          <a:lstStyle/>
          <a:p>
            <a:pPr marL="285750" indent="-285750">
              <a:buFont typeface="Arial" panose="020B0604020202020204" pitchFamily="34" charset="0"/>
              <a:buChar char="•"/>
            </a:pPr>
            <a:r>
              <a:rPr lang="en-US" sz="2800" dirty="0" err="1">
                <a:solidFill>
                  <a:schemeClr val="bg1"/>
                </a:solidFill>
              </a:rPr>
              <a:t>Proteroglyphous</a:t>
            </a:r>
            <a:r>
              <a:rPr lang="en-US" sz="2800" dirty="0">
                <a:solidFill>
                  <a:schemeClr val="bg1"/>
                </a:solidFill>
              </a:rPr>
              <a:t> fangs</a:t>
            </a:r>
          </a:p>
          <a:p>
            <a:pPr marL="742950" lvl="1" indent="-285750">
              <a:buFont typeface="Arial" panose="020B0604020202020204" pitchFamily="34" charset="0"/>
              <a:buChar char="•"/>
            </a:pPr>
            <a:r>
              <a:rPr lang="en-US" sz="2800" dirty="0">
                <a:solidFill>
                  <a:schemeClr val="bg1"/>
                </a:solidFill>
              </a:rPr>
              <a:t>short, fixed fangs</a:t>
            </a:r>
          </a:p>
          <a:p>
            <a:pPr marL="742950" lvl="1"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2800" dirty="0">
                <a:solidFill>
                  <a:schemeClr val="bg1"/>
                </a:solidFill>
              </a:rPr>
              <a:t>Lineage includes</a:t>
            </a:r>
          </a:p>
          <a:p>
            <a:pPr marL="742950" lvl="1" indent="-285750">
              <a:buFont typeface="Arial" panose="020B0604020202020204" pitchFamily="34" charset="0"/>
              <a:buChar char="•"/>
            </a:pPr>
            <a:r>
              <a:rPr lang="en-US" sz="2800" dirty="0">
                <a:solidFill>
                  <a:schemeClr val="bg1"/>
                </a:solidFill>
              </a:rPr>
              <a:t>Cobras</a:t>
            </a:r>
          </a:p>
          <a:p>
            <a:pPr marL="742950" lvl="1" indent="-285750">
              <a:buFont typeface="Arial" panose="020B0604020202020204" pitchFamily="34" charset="0"/>
              <a:buChar char="•"/>
            </a:pPr>
            <a:r>
              <a:rPr lang="en-US" sz="2800" dirty="0">
                <a:solidFill>
                  <a:schemeClr val="bg1"/>
                </a:solidFill>
              </a:rPr>
              <a:t>Kraits</a:t>
            </a:r>
          </a:p>
          <a:p>
            <a:pPr marL="742950" lvl="1" indent="-285750">
              <a:buFont typeface="Arial" panose="020B0604020202020204" pitchFamily="34" charset="0"/>
              <a:buChar char="•"/>
            </a:pPr>
            <a:r>
              <a:rPr lang="en-US" sz="2800" dirty="0">
                <a:solidFill>
                  <a:schemeClr val="bg1"/>
                </a:solidFill>
              </a:rPr>
              <a:t>Coral snakes</a:t>
            </a:r>
          </a:p>
          <a:p>
            <a:pPr marL="742950" lvl="1" indent="-285750">
              <a:buFont typeface="Arial" panose="020B0604020202020204" pitchFamily="34" charset="0"/>
              <a:buChar char="•"/>
            </a:pPr>
            <a:r>
              <a:rPr lang="en-US" sz="2800" dirty="0">
                <a:solidFill>
                  <a:schemeClr val="bg1"/>
                </a:solidFill>
              </a:rPr>
              <a:t>Sea snakes</a:t>
            </a:r>
          </a:p>
          <a:p>
            <a:pPr marL="1200150" lvl="2" indent="-285750">
              <a:buFont typeface="Arial" panose="020B0604020202020204" pitchFamily="34" charset="0"/>
              <a:buChar char="•"/>
            </a:pPr>
            <a:r>
              <a:rPr lang="en-US" sz="2800" dirty="0">
                <a:solidFill>
                  <a:schemeClr val="bg1"/>
                </a:solidFill>
              </a:rPr>
              <a:t>Major radiation within </a:t>
            </a:r>
            <a:r>
              <a:rPr lang="en-US" sz="2800" dirty="0" err="1">
                <a:solidFill>
                  <a:schemeClr val="bg1"/>
                </a:solidFill>
              </a:rPr>
              <a:t>Elapidae</a:t>
            </a:r>
            <a:endParaRPr lang="en-US" sz="2800" dirty="0">
              <a:solidFill>
                <a:schemeClr val="bg1"/>
              </a:solidFill>
            </a:endParaRPr>
          </a:p>
        </p:txBody>
      </p:sp>
      <p:pic>
        <p:nvPicPr>
          <p:cNvPr id="11" name="Picture 2" descr="Cobra - Wikipedia">
            <a:extLst>
              <a:ext uri="{FF2B5EF4-FFF2-40B4-BE49-F238E27FC236}">
                <a16:creationId xmlns:a16="http://schemas.microsoft.com/office/drawing/2014/main" id="{E71DB183-69D9-234D-A586-A6747E02C1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6642" y="2949576"/>
            <a:ext cx="5029300" cy="360097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371EE1A8-A5F8-8945-85D4-6182D4C0D071}"/>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8466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The diversity of venomous herps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333057" y="2035236"/>
            <a:ext cx="11094086" cy="707886"/>
          </a:xfrm>
          <a:prstGeom prst="rect">
            <a:avLst/>
          </a:prstGeom>
        </p:spPr>
        <p:txBody>
          <a:bodyPr wrap="square">
            <a:spAutoFit/>
          </a:bodyPr>
          <a:lstStyle/>
          <a:p>
            <a:r>
              <a:rPr lang="en-US" sz="4000" dirty="0" err="1">
                <a:solidFill>
                  <a:schemeClr val="bg1"/>
                </a:solidFill>
              </a:rPr>
              <a:t>Elapidae</a:t>
            </a:r>
            <a:endParaRPr lang="en-US" sz="4000" dirty="0">
              <a:solidFill>
                <a:schemeClr val="bg1"/>
              </a:solidFill>
            </a:endParaRPr>
          </a:p>
        </p:txBody>
      </p:sp>
      <p:sp>
        <p:nvSpPr>
          <p:cNvPr id="10" name="TextBox 9">
            <a:extLst>
              <a:ext uri="{FF2B5EF4-FFF2-40B4-BE49-F238E27FC236}">
                <a16:creationId xmlns:a16="http://schemas.microsoft.com/office/drawing/2014/main" id="{ABBF6F9D-A1EA-DE42-BDC5-447A640D6A70}"/>
              </a:ext>
            </a:extLst>
          </p:cNvPr>
          <p:cNvSpPr txBox="1"/>
          <p:nvPr/>
        </p:nvSpPr>
        <p:spPr>
          <a:xfrm>
            <a:off x="622300" y="2802603"/>
            <a:ext cx="7081520" cy="52322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Two genera (three species) in the U.S</a:t>
            </a:r>
          </a:p>
        </p:txBody>
      </p:sp>
      <p:sp>
        <p:nvSpPr>
          <p:cNvPr id="13" name="TextBox 12">
            <a:extLst>
              <a:ext uri="{FF2B5EF4-FFF2-40B4-BE49-F238E27FC236}">
                <a16:creationId xmlns:a16="http://schemas.microsoft.com/office/drawing/2014/main" id="{C0BCEB8C-F0DB-8446-9C07-5F15B6CBD27D}"/>
              </a:ext>
            </a:extLst>
          </p:cNvPr>
          <p:cNvSpPr txBox="1"/>
          <p:nvPr/>
        </p:nvSpPr>
        <p:spPr>
          <a:xfrm>
            <a:off x="2938780" y="3454875"/>
            <a:ext cx="2017268" cy="523220"/>
          </a:xfrm>
          <a:prstGeom prst="rect">
            <a:avLst/>
          </a:prstGeom>
          <a:noFill/>
        </p:spPr>
        <p:txBody>
          <a:bodyPr wrap="square" rtlCol="0">
            <a:spAutoFit/>
          </a:bodyPr>
          <a:lstStyle/>
          <a:p>
            <a:r>
              <a:rPr lang="en-US" sz="2800" dirty="0">
                <a:solidFill>
                  <a:schemeClr val="bg1"/>
                </a:solidFill>
              </a:rPr>
              <a:t>Micrurus</a:t>
            </a:r>
          </a:p>
        </p:txBody>
      </p:sp>
      <p:sp>
        <p:nvSpPr>
          <p:cNvPr id="15" name="TextBox 14">
            <a:extLst>
              <a:ext uri="{FF2B5EF4-FFF2-40B4-BE49-F238E27FC236}">
                <a16:creationId xmlns:a16="http://schemas.microsoft.com/office/drawing/2014/main" id="{06EE0D76-3E91-EA43-916F-FD5CDEFDDB95}"/>
              </a:ext>
            </a:extLst>
          </p:cNvPr>
          <p:cNvSpPr txBox="1"/>
          <p:nvPr/>
        </p:nvSpPr>
        <p:spPr>
          <a:xfrm>
            <a:off x="8846820" y="3429000"/>
            <a:ext cx="2017268" cy="523220"/>
          </a:xfrm>
          <a:prstGeom prst="rect">
            <a:avLst/>
          </a:prstGeom>
          <a:noFill/>
        </p:spPr>
        <p:txBody>
          <a:bodyPr wrap="square" rtlCol="0">
            <a:spAutoFit/>
          </a:bodyPr>
          <a:lstStyle/>
          <a:p>
            <a:r>
              <a:rPr lang="en-US" sz="2800" dirty="0" err="1">
                <a:solidFill>
                  <a:schemeClr val="bg1"/>
                </a:solidFill>
              </a:rPr>
              <a:t>Micruroides</a:t>
            </a:r>
            <a:endParaRPr lang="en-US" sz="2800" dirty="0">
              <a:solidFill>
                <a:schemeClr val="bg1"/>
              </a:solidFill>
            </a:endParaRPr>
          </a:p>
        </p:txBody>
      </p:sp>
      <p:pic>
        <p:nvPicPr>
          <p:cNvPr id="4098" name="Picture 2" descr="Micrurus fulvius | The Reptile Database">
            <a:extLst>
              <a:ext uri="{FF2B5EF4-FFF2-40B4-BE49-F238E27FC236}">
                <a16:creationId xmlns:a16="http://schemas.microsoft.com/office/drawing/2014/main" id="{FA6D6F76-855E-9240-A58E-7BEA75973E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00" y="3974199"/>
            <a:ext cx="3164523" cy="216430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9C1B7B7-EAB8-0D4B-9C5C-6785C369B2C2}"/>
              </a:ext>
            </a:extLst>
          </p:cNvPr>
          <p:cNvSpPr txBox="1"/>
          <p:nvPr/>
        </p:nvSpPr>
        <p:spPr>
          <a:xfrm>
            <a:off x="932656" y="6156611"/>
            <a:ext cx="2543810" cy="523220"/>
          </a:xfrm>
          <a:prstGeom prst="rect">
            <a:avLst/>
          </a:prstGeom>
          <a:noFill/>
        </p:spPr>
        <p:txBody>
          <a:bodyPr wrap="square" rtlCol="0">
            <a:spAutoFit/>
          </a:bodyPr>
          <a:lstStyle/>
          <a:p>
            <a:r>
              <a:rPr lang="en-US" sz="2800" i="1" dirty="0">
                <a:solidFill>
                  <a:schemeClr val="bg1"/>
                </a:solidFill>
              </a:rPr>
              <a:t>Micrurus </a:t>
            </a:r>
            <a:r>
              <a:rPr lang="en-US" sz="2800" i="1" dirty="0" err="1">
                <a:solidFill>
                  <a:schemeClr val="bg1"/>
                </a:solidFill>
              </a:rPr>
              <a:t>fulvius</a:t>
            </a:r>
            <a:endParaRPr lang="en-US" sz="2800" i="1" dirty="0">
              <a:solidFill>
                <a:schemeClr val="bg1"/>
              </a:solidFill>
            </a:endParaRPr>
          </a:p>
        </p:txBody>
      </p:sp>
      <p:pic>
        <p:nvPicPr>
          <p:cNvPr id="4100" name="Picture 4" descr="Texas Gulf-Coast Coralsnake (Subspecies Micrurus tener tener) · iNaturalist  Canada">
            <a:extLst>
              <a:ext uri="{FF2B5EF4-FFF2-40B4-BE49-F238E27FC236}">
                <a16:creationId xmlns:a16="http://schemas.microsoft.com/office/drawing/2014/main" id="{52DB3849-E46C-9E4A-AD19-8805FD738B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6853" y="3934586"/>
            <a:ext cx="3436937" cy="22220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D2B163B-6D0C-264A-8668-A37BD9BDB619}"/>
              </a:ext>
            </a:extLst>
          </p:cNvPr>
          <p:cNvSpPr txBox="1"/>
          <p:nvPr/>
        </p:nvSpPr>
        <p:spPr>
          <a:xfrm>
            <a:off x="4559776" y="6160421"/>
            <a:ext cx="2543810" cy="523220"/>
          </a:xfrm>
          <a:prstGeom prst="rect">
            <a:avLst/>
          </a:prstGeom>
          <a:noFill/>
        </p:spPr>
        <p:txBody>
          <a:bodyPr wrap="square" rtlCol="0">
            <a:spAutoFit/>
          </a:bodyPr>
          <a:lstStyle/>
          <a:p>
            <a:r>
              <a:rPr lang="en-US" sz="2800" i="1" dirty="0">
                <a:solidFill>
                  <a:schemeClr val="bg1"/>
                </a:solidFill>
              </a:rPr>
              <a:t>Micrurus </a:t>
            </a:r>
            <a:r>
              <a:rPr lang="en-US" sz="2800" i="1" dirty="0" err="1">
                <a:solidFill>
                  <a:schemeClr val="bg1"/>
                </a:solidFill>
              </a:rPr>
              <a:t>tener</a:t>
            </a:r>
            <a:endParaRPr lang="en-US" sz="2800" i="1" dirty="0">
              <a:solidFill>
                <a:schemeClr val="bg1"/>
              </a:solidFill>
            </a:endParaRPr>
          </a:p>
        </p:txBody>
      </p:sp>
      <p:pic>
        <p:nvPicPr>
          <p:cNvPr id="4102" name="Picture 6" descr="Micruroides euryxanthus | The Reptile Database">
            <a:extLst>
              <a:ext uri="{FF2B5EF4-FFF2-40B4-BE49-F238E27FC236}">
                <a16:creationId xmlns:a16="http://schemas.microsoft.com/office/drawing/2014/main" id="{84AB97E9-0256-3948-B0C3-E3C7ABB579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9862" y="3934586"/>
            <a:ext cx="3120009" cy="22007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DE49141-5B91-7545-AE98-F9108422D124}"/>
              </a:ext>
            </a:extLst>
          </p:cNvPr>
          <p:cNvSpPr txBox="1"/>
          <p:nvPr/>
        </p:nvSpPr>
        <p:spPr>
          <a:xfrm>
            <a:off x="8118316" y="6164231"/>
            <a:ext cx="3780314" cy="523220"/>
          </a:xfrm>
          <a:prstGeom prst="rect">
            <a:avLst/>
          </a:prstGeom>
          <a:noFill/>
        </p:spPr>
        <p:txBody>
          <a:bodyPr wrap="square" rtlCol="0">
            <a:spAutoFit/>
          </a:bodyPr>
          <a:lstStyle/>
          <a:p>
            <a:r>
              <a:rPr lang="en-US" sz="2800" i="1" dirty="0" err="1">
                <a:solidFill>
                  <a:schemeClr val="bg1"/>
                </a:solidFill>
              </a:rPr>
              <a:t>Micruroides</a:t>
            </a:r>
            <a:r>
              <a:rPr lang="en-US" sz="2800" i="1" dirty="0">
                <a:solidFill>
                  <a:schemeClr val="bg1"/>
                </a:solidFill>
              </a:rPr>
              <a:t> </a:t>
            </a:r>
            <a:r>
              <a:rPr lang="en-US" sz="2800" i="1" dirty="0" err="1">
                <a:solidFill>
                  <a:schemeClr val="bg1"/>
                </a:solidFill>
              </a:rPr>
              <a:t>euryxanthus</a:t>
            </a:r>
            <a:endParaRPr lang="en-US" sz="2800" i="1" dirty="0">
              <a:solidFill>
                <a:schemeClr val="bg1"/>
              </a:solidFill>
            </a:endParaRPr>
          </a:p>
        </p:txBody>
      </p:sp>
      <p:cxnSp>
        <p:nvCxnSpPr>
          <p:cNvPr id="19" name="Straight Connector 18">
            <a:extLst>
              <a:ext uri="{FF2B5EF4-FFF2-40B4-BE49-F238E27FC236}">
                <a16:creationId xmlns:a16="http://schemas.microsoft.com/office/drawing/2014/main" id="{DE5655C4-9C91-134C-86E7-C488276848F5}"/>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54994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The diversity of venomous herps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333057" y="2035236"/>
            <a:ext cx="11094086" cy="707886"/>
          </a:xfrm>
          <a:prstGeom prst="rect">
            <a:avLst/>
          </a:prstGeom>
        </p:spPr>
        <p:txBody>
          <a:bodyPr wrap="square">
            <a:spAutoFit/>
          </a:bodyPr>
          <a:lstStyle/>
          <a:p>
            <a:r>
              <a:rPr lang="en-US" sz="4000" dirty="0" err="1">
                <a:solidFill>
                  <a:schemeClr val="bg1"/>
                </a:solidFill>
              </a:rPr>
              <a:t>Elapidae</a:t>
            </a:r>
            <a:endParaRPr lang="en-US" sz="4000" dirty="0">
              <a:solidFill>
                <a:schemeClr val="bg1"/>
              </a:solidFill>
            </a:endParaRPr>
          </a:p>
        </p:txBody>
      </p:sp>
      <p:sp>
        <p:nvSpPr>
          <p:cNvPr id="10" name="TextBox 9">
            <a:extLst>
              <a:ext uri="{FF2B5EF4-FFF2-40B4-BE49-F238E27FC236}">
                <a16:creationId xmlns:a16="http://schemas.microsoft.com/office/drawing/2014/main" id="{ABBF6F9D-A1EA-DE42-BDC5-447A640D6A70}"/>
              </a:ext>
            </a:extLst>
          </p:cNvPr>
          <p:cNvSpPr txBox="1"/>
          <p:nvPr/>
        </p:nvSpPr>
        <p:spPr>
          <a:xfrm>
            <a:off x="622300" y="2861191"/>
            <a:ext cx="5337066"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Death Adders</a:t>
            </a:r>
          </a:p>
          <a:p>
            <a:pPr marL="742950" lvl="1" indent="-285750">
              <a:buFont typeface="Arial" panose="020B0604020202020204" pitchFamily="34" charset="0"/>
              <a:buChar char="•"/>
            </a:pPr>
            <a:r>
              <a:rPr lang="en-US" sz="2800" dirty="0">
                <a:solidFill>
                  <a:schemeClr val="bg1"/>
                </a:solidFill>
              </a:rPr>
              <a:t>Thick, short bodies</a:t>
            </a:r>
          </a:p>
          <a:p>
            <a:pPr marL="742950" lvl="1" indent="-285750">
              <a:buFont typeface="Arial" panose="020B0604020202020204" pitchFamily="34" charset="0"/>
              <a:buChar char="•"/>
            </a:pPr>
            <a:r>
              <a:rPr lang="en-US" sz="2800" dirty="0">
                <a:solidFill>
                  <a:schemeClr val="bg1"/>
                </a:solidFill>
              </a:rPr>
              <a:t>Convergent evolution with viper morphology</a:t>
            </a:r>
          </a:p>
          <a:p>
            <a:pPr marL="1200150" lvl="2" indent="-285750">
              <a:buFont typeface="Arial" panose="020B0604020202020204" pitchFamily="34" charset="0"/>
              <a:buChar char="•"/>
            </a:pPr>
            <a:r>
              <a:rPr lang="en-US" sz="2800" dirty="0">
                <a:solidFill>
                  <a:schemeClr val="bg1"/>
                </a:solidFill>
              </a:rPr>
              <a:t>Sit-and-wait predation</a:t>
            </a:r>
          </a:p>
          <a:p>
            <a:pPr marL="1200150" lvl="2" indent="-285750">
              <a:buFont typeface="Arial" panose="020B0604020202020204" pitchFamily="34" charset="0"/>
              <a:buChar char="•"/>
            </a:pPr>
            <a:r>
              <a:rPr lang="en-US" sz="2800" dirty="0">
                <a:solidFill>
                  <a:schemeClr val="bg1"/>
                </a:solidFill>
              </a:rPr>
              <a:t>Very fast strike speed</a:t>
            </a:r>
          </a:p>
        </p:txBody>
      </p:sp>
      <p:pic>
        <p:nvPicPr>
          <p:cNvPr id="41986" name="Picture 2" descr="Common death adder - Wikipedia">
            <a:extLst>
              <a:ext uri="{FF2B5EF4-FFF2-40B4-BE49-F238E27FC236}">
                <a16:creationId xmlns:a16="http://schemas.microsoft.com/office/drawing/2014/main" id="{1BE32056-66A0-DB4C-B923-6133226F9E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863487"/>
            <a:ext cx="5642249" cy="399451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1A3CE7E4-2167-DB44-9E49-B29C92BC3E30}"/>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1267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The diversity of venomous herps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grpSp>
        <p:nvGrpSpPr>
          <p:cNvPr id="18" name="Group 17">
            <a:extLst>
              <a:ext uri="{FF2B5EF4-FFF2-40B4-BE49-F238E27FC236}">
                <a16:creationId xmlns:a16="http://schemas.microsoft.com/office/drawing/2014/main" id="{D45C7186-13D6-0E46-83B5-A181E78EF8FE}"/>
              </a:ext>
            </a:extLst>
          </p:cNvPr>
          <p:cNvGrpSpPr/>
          <p:nvPr/>
        </p:nvGrpSpPr>
        <p:grpSpPr>
          <a:xfrm rot="16200000">
            <a:off x="522262" y="1356280"/>
            <a:ext cx="5601759" cy="5401682"/>
            <a:chOff x="2257063" y="1682008"/>
            <a:chExt cx="6111433" cy="5175992"/>
          </a:xfrm>
        </p:grpSpPr>
        <p:sp>
          <p:nvSpPr>
            <p:cNvPr id="4" name="Rectangle 3">
              <a:extLst>
                <a:ext uri="{FF2B5EF4-FFF2-40B4-BE49-F238E27FC236}">
                  <a16:creationId xmlns:a16="http://schemas.microsoft.com/office/drawing/2014/main" id="{1ACA0077-9814-8546-A856-02F3A546FE32}"/>
                </a:ext>
              </a:extLst>
            </p:cNvPr>
            <p:cNvSpPr/>
            <p:nvPr/>
          </p:nvSpPr>
          <p:spPr>
            <a:xfrm>
              <a:off x="2257063" y="1695551"/>
              <a:ext cx="6111433" cy="51624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application&#10;&#10;Description automatically generated">
              <a:extLst>
                <a:ext uri="{FF2B5EF4-FFF2-40B4-BE49-F238E27FC236}">
                  <a16:creationId xmlns:a16="http://schemas.microsoft.com/office/drawing/2014/main" id="{82C42C73-6817-9047-A56B-FFAE1C22AE04}"/>
                </a:ext>
              </a:extLst>
            </p:cNvPr>
            <p:cNvPicPr>
              <a:picLocks noChangeAspect="1"/>
            </p:cNvPicPr>
            <p:nvPr/>
          </p:nvPicPr>
          <p:blipFill>
            <a:blip r:embed="rId4"/>
            <a:stretch>
              <a:fillRect/>
            </a:stretch>
          </p:blipFill>
          <p:spPr>
            <a:xfrm>
              <a:off x="2280213" y="1682008"/>
              <a:ext cx="6058518" cy="5175992"/>
            </a:xfrm>
            <a:prstGeom prst="rect">
              <a:avLst/>
            </a:prstGeom>
          </p:spPr>
        </p:pic>
      </p:grpSp>
      <p:sp>
        <p:nvSpPr>
          <p:cNvPr id="19" name="Oval 18">
            <a:extLst>
              <a:ext uri="{FF2B5EF4-FFF2-40B4-BE49-F238E27FC236}">
                <a16:creationId xmlns:a16="http://schemas.microsoft.com/office/drawing/2014/main" id="{42132D8F-633C-9440-A1E6-A8D12B1DFF29}"/>
              </a:ext>
            </a:extLst>
          </p:cNvPr>
          <p:cNvSpPr/>
          <p:nvPr/>
        </p:nvSpPr>
        <p:spPr>
          <a:xfrm rot="20158540">
            <a:off x="4198899" y="2117872"/>
            <a:ext cx="2013462" cy="55688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Hognose Snakes Play Dead Like Opossums | HowStuffWorks">
            <a:extLst>
              <a:ext uri="{FF2B5EF4-FFF2-40B4-BE49-F238E27FC236}">
                <a16:creationId xmlns:a16="http://schemas.microsoft.com/office/drawing/2014/main" id="{DE0FD3D1-E1A6-5241-8D6B-E3521D5A07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8598" y="2880360"/>
            <a:ext cx="5540322" cy="311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95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The diversity of venomous herps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333057" y="2035236"/>
            <a:ext cx="11094086" cy="707886"/>
          </a:xfrm>
          <a:prstGeom prst="rect">
            <a:avLst/>
          </a:prstGeom>
        </p:spPr>
        <p:txBody>
          <a:bodyPr wrap="square">
            <a:spAutoFit/>
          </a:bodyPr>
          <a:lstStyle/>
          <a:p>
            <a:r>
              <a:rPr lang="en-US" sz="4000" dirty="0" err="1">
                <a:solidFill>
                  <a:schemeClr val="bg1"/>
                </a:solidFill>
              </a:rPr>
              <a:t>Colubridae</a:t>
            </a:r>
            <a:r>
              <a:rPr lang="en-US" sz="4000" dirty="0">
                <a:solidFill>
                  <a:schemeClr val="bg1"/>
                </a:solidFill>
              </a:rPr>
              <a:t> (</a:t>
            </a:r>
            <a:r>
              <a:rPr lang="en-US" sz="4000" i="1" dirty="0" err="1">
                <a:solidFill>
                  <a:schemeClr val="bg1"/>
                </a:solidFill>
              </a:rPr>
              <a:t>sensu</a:t>
            </a:r>
            <a:r>
              <a:rPr lang="en-US" sz="4000" i="1" dirty="0">
                <a:solidFill>
                  <a:schemeClr val="bg1"/>
                </a:solidFill>
              </a:rPr>
              <a:t> </a:t>
            </a:r>
            <a:r>
              <a:rPr lang="en-US" sz="4000" i="1" dirty="0" err="1">
                <a:solidFill>
                  <a:schemeClr val="bg1"/>
                </a:solidFill>
              </a:rPr>
              <a:t>lato</a:t>
            </a:r>
            <a:r>
              <a:rPr lang="en-US" sz="4000" dirty="0">
                <a:solidFill>
                  <a:schemeClr val="bg1"/>
                </a:solidFill>
              </a:rPr>
              <a:t>)</a:t>
            </a:r>
          </a:p>
        </p:txBody>
      </p:sp>
      <p:sp>
        <p:nvSpPr>
          <p:cNvPr id="10" name="TextBox 9">
            <a:extLst>
              <a:ext uri="{FF2B5EF4-FFF2-40B4-BE49-F238E27FC236}">
                <a16:creationId xmlns:a16="http://schemas.microsoft.com/office/drawing/2014/main" id="{ABBF6F9D-A1EA-DE42-BDC5-447A640D6A70}"/>
              </a:ext>
            </a:extLst>
          </p:cNvPr>
          <p:cNvSpPr txBox="1"/>
          <p:nvPr/>
        </p:nvSpPr>
        <p:spPr>
          <a:xfrm>
            <a:off x="622300" y="2861191"/>
            <a:ext cx="6043970"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Account for the majority of snake species (63%)</a:t>
            </a:r>
          </a:p>
          <a:p>
            <a:pPr marL="285750" indent="-285750">
              <a:buFont typeface="Arial" panose="020B0604020202020204" pitchFamily="34" charset="0"/>
              <a:buChar char="•"/>
            </a:pPr>
            <a:r>
              <a:rPr lang="en-US" sz="2800" dirty="0" err="1">
                <a:solidFill>
                  <a:schemeClr val="bg1"/>
                </a:solidFill>
              </a:rPr>
              <a:t>Opisthoglyphous</a:t>
            </a:r>
            <a:r>
              <a:rPr lang="en-US" sz="2800" dirty="0">
                <a:solidFill>
                  <a:schemeClr val="bg1"/>
                </a:solidFill>
              </a:rPr>
              <a:t> fangs</a:t>
            </a:r>
          </a:p>
          <a:p>
            <a:pPr marL="742950" lvl="1" indent="-285750">
              <a:buFont typeface="Arial" panose="020B0604020202020204" pitchFamily="34" charset="0"/>
              <a:buChar char="•"/>
            </a:pPr>
            <a:r>
              <a:rPr lang="en-US" sz="2800" dirty="0">
                <a:solidFill>
                  <a:schemeClr val="bg1"/>
                </a:solidFill>
              </a:rPr>
              <a:t>Fixed, rear fangs</a:t>
            </a:r>
          </a:p>
          <a:p>
            <a:pPr marL="742950" lvl="1" indent="-285750">
              <a:buFont typeface="Arial" panose="020B0604020202020204" pitchFamily="34" charset="0"/>
              <a:buChar char="•"/>
            </a:pPr>
            <a:r>
              <a:rPr lang="en-US" sz="2800" dirty="0">
                <a:solidFill>
                  <a:schemeClr val="bg1"/>
                </a:solidFill>
              </a:rPr>
              <a:t>Fangs grooved, not enclosed</a:t>
            </a:r>
          </a:p>
          <a:p>
            <a:pPr marL="742950" lvl="1" indent="-285750">
              <a:buFont typeface="Arial" panose="020B0604020202020204" pitchFamily="34" charset="0"/>
              <a:buChar char="•"/>
            </a:pPr>
            <a:r>
              <a:rPr lang="en-US" sz="2800" dirty="0">
                <a:solidFill>
                  <a:schemeClr val="bg1"/>
                </a:solidFill>
              </a:rPr>
              <a:t>Substantial morphological variation</a:t>
            </a:r>
          </a:p>
          <a:p>
            <a:pPr marL="285750" indent="-285750">
              <a:buFont typeface="Arial" panose="020B0604020202020204" pitchFamily="34" charset="0"/>
              <a:buChar char="•"/>
            </a:pPr>
            <a:r>
              <a:rPr lang="en-US" sz="2800" dirty="0">
                <a:solidFill>
                  <a:schemeClr val="bg1"/>
                </a:solidFill>
              </a:rPr>
              <a:t>Traditionally “Nonvenomous” snakes</a:t>
            </a:r>
          </a:p>
          <a:p>
            <a:pPr marL="742950" lvl="1" indent="-285750">
              <a:buFont typeface="Arial" panose="020B0604020202020204" pitchFamily="34" charset="0"/>
              <a:buChar char="•"/>
            </a:pPr>
            <a:r>
              <a:rPr lang="en-US" sz="2800" dirty="0">
                <a:solidFill>
                  <a:schemeClr val="bg1"/>
                </a:solidFill>
              </a:rPr>
              <a:t>Most species’ venom is not harmful to people</a:t>
            </a:r>
          </a:p>
        </p:txBody>
      </p:sp>
      <p:pic>
        <p:nvPicPr>
          <p:cNvPr id="8" name="Picture 2" descr="Hognose Snakes Play Dead Like Opossums | HowStuffWorks">
            <a:extLst>
              <a:ext uri="{FF2B5EF4-FFF2-40B4-BE49-F238E27FC236}">
                <a16:creationId xmlns:a16="http://schemas.microsoft.com/office/drawing/2014/main" id="{36DF5FFC-C171-CE4D-8D8D-0B3819496E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8598" y="2880360"/>
            <a:ext cx="5540322" cy="3118104"/>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NEPARC on Twitter: &amp;quot;This Eastern Hognose (Heterodon platirhinos) is showing  off its toad-poppers! Rear-fanged, these enlarged teeth help to “deflate”  toads who rely on making themselves appear larger as a defense mechanism.">
            <a:extLst>
              <a:ext uri="{FF2B5EF4-FFF2-40B4-BE49-F238E27FC236}">
                <a16:creationId xmlns:a16="http://schemas.microsoft.com/office/drawing/2014/main" id="{9DFFCAEA-ADF4-0240-A319-D22682C41D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6646" y="3267801"/>
            <a:ext cx="5408878" cy="346689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D401E5E1-1910-564D-9C31-1DC364136540}"/>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3573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The diversity of venomous herps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333057" y="2035236"/>
            <a:ext cx="11094086" cy="707886"/>
          </a:xfrm>
          <a:prstGeom prst="rect">
            <a:avLst/>
          </a:prstGeom>
        </p:spPr>
        <p:txBody>
          <a:bodyPr wrap="square">
            <a:spAutoFit/>
          </a:bodyPr>
          <a:lstStyle/>
          <a:p>
            <a:r>
              <a:rPr lang="en-US" sz="4000" dirty="0" err="1">
                <a:solidFill>
                  <a:schemeClr val="bg1"/>
                </a:solidFill>
              </a:rPr>
              <a:t>Colubridae</a:t>
            </a:r>
            <a:r>
              <a:rPr lang="en-US" sz="4000" dirty="0">
                <a:solidFill>
                  <a:schemeClr val="bg1"/>
                </a:solidFill>
              </a:rPr>
              <a:t> (</a:t>
            </a:r>
            <a:r>
              <a:rPr lang="en-US" sz="4000" i="1" dirty="0" err="1">
                <a:solidFill>
                  <a:schemeClr val="bg1"/>
                </a:solidFill>
              </a:rPr>
              <a:t>sensu</a:t>
            </a:r>
            <a:r>
              <a:rPr lang="en-US" sz="4000" i="1" dirty="0">
                <a:solidFill>
                  <a:schemeClr val="bg1"/>
                </a:solidFill>
              </a:rPr>
              <a:t> </a:t>
            </a:r>
            <a:r>
              <a:rPr lang="en-US" sz="4000" i="1" dirty="0" err="1">
                <a:solidFill>
                  <a:schemeClr val="bg1"/>
                </a:solidFill>
              </a:rPr>
              <a:t>lato</a:t>
            </a:r>
            <a:r>
              <a:rPr lang="en-US" sz="4000" dirty="0">
                <a:solidFill>
                  <a:schemeClr val="bg1"/>
                </a:solidFill>
              </a:rPr>
              <a:t>)</a:t>
            </a:r>
          </a:p>
        </p:txBody>
      </p:sp>
      <p:sp>
        <p:nvSpPr>
          <p:cNvPr id="10" name="TextBox 9">
            <a:extLst>
              <a:ext uri="{FF2B5EF4-FFF2-40B4-BE49-F238E27FC236}">
                <a16:creationId xmlns:a16="http://schemas.microsoft.com/office/drawing/2014/main" id="{ABBF6F9D-A1EA-DE42-BDC5-447A640D6A70}"/>
              </a:ext>
            </a:extLst>
          </p:cNvPr>
          <p:cNvSpPr txBox="1"/>
          <p:nvPr/>
        </p:nvSpPr>
        <p:spPr>
          <a:xfrm>
            <a:off x="622300" y="2861191"/>
            <a:ext cx="6043970"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Boomslang (</a:t>
            </a:r>
            <a:r>
              <a:rPr lang="en-US" sz="2800" i="1" dirty="0">
                <a:solidFill>
                  <a:schemeClr val="bg1"/>
                </a:solidFill>
              </a:rPr>
              <a:t>Dispholidus typus</a:t>
            </a:r>
            <a:r>
              <a:rPr lang="en-US" sz="2800" dirty="0">
                <a:solidFill>
                  <a:schemeClr val="bg1"/>
                </a:solidFill>
              </a:rPr>
              <a:t>)</a:t>
            </a:r>
          </a:p>
          <a:p>
            <a:pPr marL="742950" lvl="1" indent="-285750">
              <a:buFont typeface="Arial" panose="020B0604020202020204" pitchFamily="34" charset="0"/>
              <a:buChar char="•"/>
            </a:pPr>
            <a:r>
              <a:rPr lang="en-US" sz="2800" dirty="0">
                <a:solidFill>
                  <a:schemeClr val="bg1"/>
                </a:solidFill>
              </a:rPr>
              <a:t>Highly hemotoxic venom</a:t>
            </a:r>
          </a:p>
          <a:p>
            <a:pPr marL="742950" lvl="1" indent="-285750">
              <a:buFont typeface="Arial" panose="020B0604020202020204" pitchFamily="34" charset="0"/>
              <a:buChar char="•"/>
            </a:pPr>
            <a:r>
              <a:rPr lang="en-US" sz="2800" dirty="0">
                <a:solidFill>
                  <a:schemeClr val="bg1"/>
                </a:solidFill>
              </a:rPr>
              <a:t>Toxicity is comparable to Western Diamondback Rattlesnakes</a:t>
            </a:r>
          </a:p>
          <a:p>
            <a:pPr marL="742950" lvl="1" indent="-285750">
              <a:buFont typeface="Arial" panose="020B0604020202020204" pitchFamily="34" charset="0"/>
              <a:buChar char="•"/>
            </a:pPr>
            <a:r>
              <a:rPr lang="en-US" sz="2800" dirty="0">
                <a:solidFill>
                  <a:schemeClr val="bg1"/>
                </a:solidFill>
              </a:rPr>
              <a:t>Famously caused the death of Karl P. Schmidt</a:t>
            </a:r>
          </a:p>
          <a:p>
            <a:pPr marL="1200150" lvl="2" indent="-285750">
              <a:buFont typeface="Arial" panose="020B0604020202020204" pitchFamily="34" charset="0"/>
              <a:buChar char="•"/>
            </a:pPr>
            <a:r>
              <a:rPr lang="en-US" sz="2800" dirty="0">
                <a:solidFill>
                  <a:schemeClr val="bg1"/>
                </a:solidFill>
              </a:rPr>
              <a:t>Took detailed notes on his symptoms nearly up to his death</a:t>
            </a:r>
          </a:p>
        </p:txBody>
      </p:sp>
      <p:pic>
        <p:nvPicPr>
          <p:cNvPr id="33796" name="Picture 4" descr="Boomslang Fangs (Dispholidus typus) | Milking a boomslang (D… | Flickr">
            <a:extLst>
              <a:ext uri="{FF2B5EF4-FFF2-40B4-BE49-F238E27FC236}">
                <a16:creationId xmlns:a16="http://schemas.microsoft.com/office/drawing/2014/main" id="{DADFEF9D-E1E0-4643-AFF7-68514329B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2813" y="2743122"/>
            <a:ext cx="4786130" cy="3837432"/>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Pin on Things I find interesting">
            <a:extLst>
              <a:ext uri="{FF2B5EF4-FFF2-40B4-BE49-F238E27FC236}">
                <a16:creationId xmlns:a16="http://schemas.microsoft.com/office/drawing/2014/main" id="{8F6627C2-D99C-D54E-86C8-B681B8B13D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1999" y="3729002"/>
            <a:ext cx="5246944" cy="295443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ECD86BA9-D661-C94B-A27B-962AF3EAC1BD}"/>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8392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Franklin Gothic Demi" charset="0"/>
                <a:cs typeface="Franklin Gothic Demi" charset="0"/>
              </a:rPr>
              <a:t>What is venom?</a:t>
            </a:r>
            <a:endParaRPr lang="en-US"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2" name="Rectangle 1">
            <a:extLst>
              <a:ext uri="{FF2B5EF4-FFF2-40B4-BE49-F238E27FC236}">
                <a16:creationId xmlns:a16="http://schemas.microsoft.com/office/drawing/2014/main" id="{06C64FD0-FFCD-5C41-84CE-44959C8ADFCF}"/>
              </a:ext>
            </a:extLst>
          </p:cNvPr>
          <p:cNvSpPr/>
          <p:nvPr/>
        </p:nvSpPr>
        <p:spPr>
          <a:xfrm>
            <a:off x="497822" y="2559611"/>
            <a:ext cx="5614220" cy="2554545"/>
          </a:xfrm>
          <a:prstGeom prst="rect">
            <a:avLst/>
          </a:prstGeom>
        </p:spPr>
        <p:txBody>
          <a:bodyPr wrap="square">
            <a:spAutoFit/>
          </a:bodyPr>
          <a:lstStyle/>
          <a:p>
            <a:r>
              <a:rPr lang="en-US" sz="4000" b="1" u="sng" dirty="0">
                <a:solidFill>
                  <a:schemeClr val="bg1"/>
                </a:solidFill>
              </a:rPr>
              <a:t>Venom</a:t>
            </a:r>
            <a:r>
              <a:rPr lang="en-US" sz="4000" dirty="0">
                <a:solidFill>
                  <a:schemeClr val="bg1"/>
                </a:solidFill>
              </a:rPr>
              <a:t> - A traumatically introduced natural toxin, typically used for </a:t>
            </a:r>
            <a:r>
              <a:rPr lang="en-US" sz="4000" b="1" dirty="0">
                <a:solidFill>
                  <a:schemeClr val="bg1"/>
                </a:solidFill>
              </a:rPr>
              <a:t>prey capture</a:t>
            </a:r>
            <a:r>
              <a:rPr lang="en-US" sz="4000" dirty="0">
                <a:solidFill>
                  <a:schemeClr val="bg1"/>
                </a:solidFill>
              </a:rPr>
              <a:t> and/or defense </a:t>
            </a:r>
          </a:p>
        </p:txBody>
      </p:sp>
      <p:pic>
        <p:nvPicPr>
          <p:cNvPr id="9" name="Picture 2" descr="How nature&amp;#39;s deadliest venoms are saving lives | CNN">
            <a:extLst>
              <a:ext uri="{FF2B5EF4-FFF2-40B4-BE49-F238E27FC236}">
                <a16:creationId xmlns:a16="http://schemas.microsoft.com/office/drawing/2014/main" id="{73D14877-5C96-F64E-898C-56EA3CDD7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6326" y="2976873"/>
            <a:ext cx="5381879" cy="30273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1574383-CE71-BA4D-81F1-86AC106BE723}"/>
              </a:ext>
            </a:extLst>
          </p:cNvPr>
          <p:cNvSpPr/>
          <p:nvPr/>
        </p:nvSpPr>
        <p:spPr>
          <a:xfrm>
            <a:off x="6714935" y="6149786"/>
            <a:ext cx="4844660" cy="523220"/>
          </a:xfrm>
          <a:prstGeom prst="rect">
            <a:avLst/>
          </a:prstGeom>
        </p:spPr>
        <p:txBody>
          <a:bodyPr wrap="none">
            <a:spAutoFit/>
          </a:bodyPr>
          <a:lstStyle/>
          <a:p>
            <a:pPr lvl="0"/>
            <a:r>
              <a:rPr lang="en-US" sz="2800" dirty="0">
                <a:solidFill>
                  <a:srgbClr val="0070C0"/>
                </a:solidFill>
              </a:rPr>
              <a:t>https://</a:t>
            </a:r>
            <a:r>
              <a:rPr lang="en-US" sz="2800" dirty="0" err="1">
                <a:solidFill>
                  <a:srgbClr val="0070C0"/>
                </a:solidFill>
              </a:rPr>
              <a:t>youtu.be</a:t>
            </a:r>
            <a:r>
              <a:rPr lang="en-US" sz="2800" dirty="0">
                <a:solidFill>
                  <a:srgbClr val="0070C0"/>
                </a:solidFill>
              </a:rPr>
              <a:t>/9BDgCu5FP_U</a:t>
            </a:r>
          </a:p>
        </p:txBody>
      </p:sp>
      <p:cxnSp>
        <p:nvCxnSpPr>
          <p:cNvPr id="8" name="Straight Connector 7">
            <a:extLst>
              <a:ext uri="{FF2B5EF4-FFF2-40B4-BE49-F238E27FC236}">
                <a16:creationId xmlns:a16="http://schemas.microsoft.com/office/drawing/2014/main" id="{99688DCE-A3B3-B042-B842-CB50138C4A3B}"/>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550838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The diversity of venomous herps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333057" y="2035236"/>
            <a:ext cx="11094086" cy="707886"/>
          </a:xfrm>
          <a:prstGeom prst="rect">
            <a:avLst/>
          </a:prstGeom>
        </p:spPr>
        <p:txBody>
          <a:bodyPr wrap="square">
            <a:spAutoFit/>
          </a:bodyPr>
          <a:lstStyle/>
          <a:p>
            <a:r>
              <a:rPr lang="en-US" sz="4000" dirty="0" err="1">
                <a:solidFill>
                  <a:schemeClr val="bg1"/>
                </a:solidFill>
              </a:rPr>
              <a:t>Colubridae</a:t>
            </a:r>
            <a:r>
              <a:rPr lang="en-US" sz="4000" dirty="0">
                <a:solidFill>
                  <a:schemeClr val="bg1"/>
                </a:solidFill>
              </a:rPr>
              <a:t> (</a:t>
            </a:r>
            <a:r>
              <a:rPr lang="en-US" sz="4000" i="1" dirty="0" err="1">
                <a:solidFill>
                  <a:schemeClr val="bg1"/>
                </a:solidFill>
              </a:rPr>
              <a:t>sensu</a:t>
            </a:r>
            <a:r>
              <a:rPr lang="en-US" sz="4000" i="1" dirty="0">
                <a:solidFill>
                  <a:schemeClr val="bg1"/>
                </a:solidFill>
              </a:rPr>
              <a:t> </a:t>
            </a:r>
            <a:r>
              <a:rPr lang="en-US" sz="4000" i="1" dirty="0" err="1">
                <a:solidFill>
                  <a:schemeClr val="bg1"/>
                </a:solidFill>
              </a:rPr>
              <a:t>lato</a:t>
            </a:r>
            <a:r>
              <a:rPr lang="en-US" sz="4000" dirty="0">
                <a:solidFill>
                  <a:schemeClr val="bg1"/>
                </a:solidFill>
              </a:rPr>
              <a:t>)</a:t>
            </a:r>
          </a:p>
        </p:txBody>
      </p:sp>
      <p:sp>
        <p:nvSpPr>
          <p:cNvPr id="10" name="TextBox 9">
            <a:extLst>
              <a:ext uri="{FF2B5EF4-FFF2-40B4-BE49-F238E27FC236}">
                <a16:creationId xmlns:a16="http://schemas.microsoft.com/office/drawing/2014/main" id="{ABBF6F9D-A1EA-DE42-BDC5-447A640D6A70}"/>
              </a:ext>
            </a:extLst>
          </p:cNvPr>
          <p:cNvSpPr txBox="1"/>
          <p:nvPr/>
        </p:nvSpPr>
        <p:spPr>
          <a:xfrm>
            <a:off x="622300" y="2861191"/>
            <a:ext cx="6043970" cy="4401205"/>
          </a:xfrm>
          <a:prstGeom prst="rect">
            <a:avLst/>
          </a:prstGeom>
          <a:noFill/>
        </p:spPr>
        <p:txBody>
          <a:bodyPr wrap="square" rtlCol="0">
            <a:spAutoFit/>
          </a:bodyPr>
          <a:lstStyle/>
          <a:p>
            <a:pPr marL="285750" indent="-285750">
              <a:buFont typeface="Arial" panose="020B0604020202020204" pitchFamily="34" charset="0"/>
              <a:buChar char="•"/>
            </a:pPr>
            <a:r>
              <a:rPr lang="en-US" sz="2800" i="1" dirty="0">
                <a:solidFill>
                  <a:schemeClr val="bg1"/>
                </a:solidFill>
              </a:rPr>
              <a:t>Atractaspis </a:t>
            </a:r>
          </a:p>
          <a:p>
            <a:pPr marL="742950" lvl="1" indent="-285750">
              <a:buFont typeface="Arial" panose="020B0604020202020204" pitchFamily="34" charset="0"/>
              <a:buChar char="•"/>
            </a:pPr>
            <a:r>
              <a:rPr lang="en-US" sz="2800" dirty="0">
                <a:solidFill>
                  <a:schemeClr val="bg1"/>
                </a:solidFill>
              </a:rPr>
              <a:t>Stiletto snakes, burrowing asps</a:t>
            </a:r>
          </a:p>
          <a:p>
            <a:pPr marL="742950" lvl="1" indent="-285750">
              <a:buFont typeface="Arial" panose="020B0604020202020204" pitchFamily="34" charset="0"/>
              <a:buChar char="•"/>
            </a:pPr>
            <a:r>
              <a:rPr lang="en-US" sz="2800" dirty="0">
                <a:solidFill>
                  <a:schemeClr val="bg1"/>
                </a:solidFill>
              </a:rPr>
              <a:t>Venomous lineage with unique fang morphology</a:t>
            </a:r>
          </a:p>
          <a:p>
            <a:pPr marL="1200150" lvl="2" indent="-285750">
              <a:buFont typeface="Arial" panose="020B0604020202020204" pitchFamily="34" charset="0"/>
              <a:buChar char="•"/>
            </a:pPr>
            <a:r>
              <a:rPr lang="en-US" sz="2800" dirty="0">
                <a:solidFill>
                  <a:schemeClr val="bg1"/>
                </a:solidFill>
              </a:rPr>
              <a:t>Very long fangs that can protrude from jaw</a:t>
            </a:r>
          </a:p>
          <a:p>
            <a:pPr marL="1200150" lvl="2" indent="-285750">
              <a:buFont typeface="Arial" panose="020B0604020202020204" pitchFamily="34" charset="0"/>
              <a:buChar char="•"/>
            </a:pPr>
            <a:r>
              <a:rPr lang="en-US" sz="2800" dirty="0">
                <a:solidFill>
                  <a:schemeClr val="bg1"/>
                </a:solidFill>
              </a:rPr>
              <a:t>Highly mobile</a:t>
            </a:r>
          </a:p>
          <a:p>
            <a:pPr marL="1200150" lvl="2" indent="-285750">
              <a:buFont typeface="Arial" panose="020B0604020202020204" pitchFamily="34" charset="0"/>
              <a:buChar char="•"/>
            </a:pPr>
            <a:r>
              <a:rPr lang="en-US" sz="2800" dirty="0">
                <a:solidFill>
                  <a:schemeClr val="bg1"/>
                </a:solidFill>
              </a:rPr>
              <a:t>Used to stab prey, rather than strike</a:t>
            </a:r>
          </a:p>
          <a:p>
            <a:pPr marL="1200150" lvl="2" indent="-285750">
              <a:buFont typeface="Arial" panose="020B0604020202020204" pitchFamily="34" charset="0"/>
              <a:buChar char="•"/>
            </a:pPr>
            <a:endParaRPr lang="en-US" sz="2800" dirty="0">
              <a:solidFill>
                <a:schemeClr val="bg1"/>
              </a:solidFill>
            </a:endParaRPr>
          </a:p>
        </p:txBody>
      </p:sp>
      <p:pic>
        <p:nvPicPr>
          <p:cNvPr id="35842" name="Picture 2" descr="The Stiletto Snake one small dark snake you do not want to get bitten by!">
            <a:extLst>
              <a:ext uri="{FF2B5EF4-FFF2-40B4-BE49-F238E27FC236}">
                <a16:creationId xmlns:a16="http://schemas.microsoft.com/office/drawing/2014/main" id="{715DD0D7-EDF9-F64F-9C5D-B4ED65BB1B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6486" y="2861191"/>
            <a:ext cx="5425514" cy="3618685"/>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a:extLst>
              <a:ext uri="{FF2B5EF4-FFF2-40B4-BE49-F238E27FC236}">
                <a16:creationId xmlns:a16="http://schemas.microsoft.com/office/drawing/2014/main" id="{7A7602A4-78BC-7748-9A09-9A4BF034C3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848" t="24724" r="5619" b="67544"/>
          <a:stretch/>
        </p:blipFill>
        <p:spPr bwMode="auto">
          <a:xfrm>
            <a:off x="8775031" y="5210844"/>
            <a:ext cx="3416969" cy="146216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A69AFC1C-F627-024F-B2C8-6B00DB75718B}"/>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10599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The diversity of venomous herps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333057" y="2035236"/>
            <a:ext cx="11094086" cy="707886"/>
          </a:xfrm>
          <a:prstGeom prst="rect">
            <a:avLst/>
          </a:prstGeom>
        </p:spPr>
        <p:txBody>
          <a:bodyPr wrap="square">
            <a:spAutoFit/>
          </a:bodyPr>
          <a:lstStyle/>
          <a:p>
            <a:r>
              <a:rPr lang="en-US" sz="4000" dirty="0">
                <a:solidFill>
                  <a:schemeClr val="bg1"/>
                </a:solidFill>
              </a:rPr>
              <a:t>What about Amphibians?!</a:t>
            </a:r>
          </a:p>
        </p:txBody>
      </p:sp>
      <p:pic>
        <p:nvPicPr>
          <p:cNvPr id="44034" name="Picture 2" descr="Venomous frogs use toxic face spines as weapons | Science | The Guardian">
            <a:extLst>
              <a:ext uri="{FF2B5EF4-FFF2-40B4-BE49-F238E27FC236}">
                <a16:creationId xmlns:a16="http://schemas.microsoft.com/office/drawing/2014/main" id="{CDEC31AF-CA62-A54B-B79E-38F0D48A4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5752" y="1309146"/>
            <a:ext cx="5586248" cy="55862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0ADD347-3C2E-4347-A296-2ED2D22CCA96}"/>
              </a:ext>
            </a:extLst>
          </p:cNvPr>
          <p:cNvSpPr txBox="1"/>
          <p:nvPr/>
        </p:nvSpPr>
        <p:spPr>
          <a:xfrm>
            <a:off x="622300" y="2861191"/>
            <a:ext cx="6043970" cy="4401205"/>
          </a:xfrm>
          <a:prstGeom prst="rect">
            <a:avLst/>
          </a:prstGeom>
          <a:noFill/>
        </p:spPr>
        <p:txBody>
          <a:bodyPr wrap="square" rtlCol="0">
            <a:spAutoFit/>
          </a:bodyPr>
          <a:lstStyle/>
          <a:p>
            <a:pPr marL="285750" indent="-285750">
              <a:buFont typeface="Arial" panose="020B0604020202020204" pitchFamily="34" charset="0"/>
              <a:buChar char="•"/>
            </a:pPr>
            <a:r>
              <a:rPr lang="en-US" sz="2800" i="1" dirty="0" err="1">
                <a:solidFill>
                  <a:schemeClr val="bg1"/>
                </a:solidFill>
              </a:rPr>
              <a:t>Aparasphenodon</a:t>
            </a:r>
            <a:r>
              <a:rPr lang="en-US" sz="2800" i="1" dirty="0">
                <a:solidFill>
                  <a:schemeClr val="bg1"/>
                </a:solidFill>
              </a:rPr>
              <a:t> </a:t>
            </a:r>
            <a:r>
              <a:rPr lang="en-US" sz="2800" i="1" dirty="0" err="1">
                <a:solidFill>
                  <a:schemeClr val="bg1"/>
                </a:solidFill>
              </a:rPr>
              <a:t>brunoi</a:t>
            </a:r>
            <a:r>
              <a:rPr lang="en-US" sz="2800" i="1" dirty="0">
                <a:solidFill>
                  <a:schemeClr val="bg1"/>
                </a:solidFill>
              </a:rPr>
              <a:t> </a:t>
            </a:r>
          </a:p>
          <a:p>
            <a:pPr marL="285750" indent="-285750">
              <a:buFont typeface="Arial" panose="020B0604020202020204" pitchFamily="34" charset="0"/>
              <a:buChar char="•"/>
            </a:pPr>
            <a:r>
              <a:rPr lang="en-US" sz="2800" i="1" dirty="0" err="1">
                <a:solidFill>
                  <a:schemeClr val="bg1"/>
                </a:solidFill>
              </a:rPr>
              <a:t>Corythomantis</a:t>
            </a:r>
            <a:r>
              <a:rPr lang="en-US" sz="2800" i="1" dirty="0">
                <a:solidFill>
                  <a:schemeClr val="bg1"/>
                </a:solidFill>
              </a:rPr>
              <a:t> </a:t>
            </a:r>
            <a:r>
              <a:rPr lang="en-US" sz="2800" i="1" dirty="0" err="1">
                <a:solidFill>
                  <a:schemeClr val="bg1"/>
                </a:solidFill>
              </a:rPr>
              <a:t>greeningi</a:t>
            </a:r>
            <a:endParaRPr lang="en-US" sz="2800" i="1" dirty="0">
              <a:solidFill>
                <a:schemeClr val="bg1"/>
              </a:solidFill>
            </a:endParaRPr>
          </a:p>
          <a:p>
            <a:pPr marL="742950" lvl="1" indent="-285750">
              <a:buFont typeface="Arial" panose="020B0604020202020204" pitchFamily="34" charset="0"/>
              <a:buChar char="•"/>
            </a:pPr>
            <a:r>
              <a:rPr lang="en-US" sz="2800" dirty="0">
                <a:solidFill>
                  <a:schemeClr val="bg1"/>
                </a:solidFill>
              </a:rPr>
              <a:t>Brazilian frogs with bony, spined skulls</a:t>
            </a:r>
          </a:p>
          <a:p>
            <a:pPr marL="742950" lvl="1" indent="-285750">
              <a:buFont typeface="Arial" panose="020B0604020202020204" pitchFamily="34" charset="0"/>
              <a:buChar char="•"/>
            </a:pPr>
            <a:r>
              <a:rPr lang="en-US" sz="2800" dirty="0">
                <a:solidFill>
                  <a:schemeClr val="bg1"/>
                </a:solidFill>
              </a:rPr>
              <a:t>Spines are associated with a nearby venom gland</a:t>
            </a:r>
          </a:p>
          <a:p>
            <a:pPr marL="742950" lvl="1" indent="-285750">
              <a:buFont typeface="Arial" panose="020B0604020202020204" pitchFamily="34" charset="0"/>
              <a:buChar char="•"/>
            </a:pPr>
            <a:r>
              <a:rPr lang="en-US" sz="2800" dirty="0">
                <a:solidFill>
                  <a:schemeClr val="bg1"/>
                </a:solidFill>
              </a:rPr>
              <a:t>Venom is likely produced by the frog rather than collected from their diets</a:t>
            </a:r>
          </a:p>
          <a:p>
            <a:pPr marL="1200150" lvl="2" indent="-285750">
              <a:buFont typeface="Arial" panose="020B0604020202020204" pitchFamily="34" charset="0"/>
              <a:buChar char="•"/>
            </a:pPr>
            <a:endParaRPr lang="en-US" sz="2800" dirty="0">
              <a:solidFill>
                <a:schemeClr val="bg1"/>
              </a:solidFill>
            </a:endParaRPr>
          </a:p>
        </p:txBody>
      </p:sp>
      <p:cxnSp>
        <p:nvCxnSpPr>
          <p:cNvPr id="8" name="Straight Connector 7">
            <a:extLst>
              <a:ext uri="{FF2B5EF4-FFF2-40B4-BE49-F238E27FC236}">
                <a16:creationId xmlns:a16="http://schemas.microsoft.com/office/drawing/2014/main" id="{19313520-10BB-7F4A-BE9E-DF58D65883DE}"/>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24387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The diversity of venomous herps</a:t>
            </a:r>
            <a:endParaRPr lang="en-US"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9" name="Rectangle 8">
            <a:extLst>
              <a:ext uri="{FF2B5EF4-FFF2-40B4-BE49-F238E27FC236}">
                <a16:creationId xmlns:a16="http://schemas.microsoft.com/office/drawing/2014/main" id="{9AE080FE-AF43-694A-A030-47A47598F7B1}"/>
              </a:ext>
            </a:extLst>
          </p:cNvPr>
          <p:cNvSpPr/>
          <p:nvPr/>
        </p:nvSpPr>
        <p:spPr>
          <a:xfrm>
            <a:off x="333057" y="2035236"/>
            <a:ext cx="11094086" cy="707886"/>
          </a:xfrm>
          <a:prstGeom prst="rect">
            <a:avLst/>
          </a:prstGeom>
        </p:spPr>
        <p:txBody>
          <a:bodyPr wrap="square">
            <a:spAutoFit/>
          </a:bodyPr>
          <a:lstStyle/>
          <a:p>
            <a:r>
              <a:rPr lang="en-US" sz="4000" dirty="0">
                <a:solidFill>
                  <a:schemeClr val="bg1"/>
                </a:solidFill>
              </a:rPr>
              <a:t>What about Amphibians?!</a:t>
            </a:r>
          </a:p>
        </p:txBody>
      </p:sp>
      <p:sp>
        <p:nvSpPr>
          <p:cNvPr id="11" name="TextBox 10">
            <a:extLst>
              <a:ext uri="{FF2B5EF4-FFF2-40B4-BE49-F238E27FC236}">
                <a16:creationId xmlns:a16="http://schemas.microsoft.com/office/drawing/2014/main" id="{70ADD347-3C2E-4347-A296-2ED2D22CCA96}"/>
              </a:ext>
            </a:extLst>
          </p:cNvPr>
          <p:cNvSpPr txBox="1"/>
          <p:nvPr/>
        </p:nvSpPr>
        <p:spPr>
          <a:xfrm>
            <a:off x="622300" y="3021117"/>
            <a:ext cx="604397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Evidence for possible venom in caecilians!</a:t>
            </a:r>
          </a:p>
          <a:p>
            <a:pPr marL="742950" lvl="1" indent="-285750">
              <a:buFont typeface="Arial" panose="020B0604020202020204" pitchFamily="34" charset="0"/>
              <a:buChar char="•"/>
            </a:pPr>
            <a:r>
              <a:rPr lang="en-US" sz="2800" dirty="0">
                <a:solidFill>
                  <a:schemeClr val="bg1"/>
                </a:solidFill>
              </a:rPr>
              <a:t>Glands associated with dentition</a:t>
            </a:r>
          </a:p>
          <a:p>
            <a:pPr marL="742950" lvl="1" indent="-285750">
              <a:buFont typeface="Arial" panose="020B0604020202020204" pitchFamily="34" charset="0"/>
              <a:buChar char="•"/>
            </a:pPr>
            <a:r>
              <a:rPr lang="en-US" sz="2800" dirty="0">
                <a:solidFill>
                  <a:schemeClr val="bg1"/>
                </a:solidFill>
              </a:rPr>
              <a:t>Evidence of enzyme production, some of which are similar to snakes</a:t>
            </a:r>
          </a:p>
          <a:p>
            <a:pPr marL="1200150" lvl="2" indent="-285750">
              <a:buFont typeface="Arial" panose="020B0604020202020204" pitchFamily="34" charset="0"/>
              <a:buChar char="•"/>
            </a:pPr>
            <a:endParaRPr lang="en-US" sz="2800" dirty="0">
              <a:solidFill>
                <a:schemeClr val="bg1"/>
              </a:solidFill>
            </a:endParaRPr>
          </a:p>
        </p:txBody>
      </p:sp>
      <p:pic>
        <p:nvPicPr>
          <p:cNvPr id="46082" name="Picture 2">
            <a:extLst>
              <a:ext uri="{FF2B5EF4-FFF2-40B4-BE49-F238E27FC236}">
                <a16:creationId xmlns:a16="http://schemas.microsoft.com/office/drawing/2014/main" id="{D381BA39-A325-A241-A254-84D4FBF16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6270" y="1462612"/>
            <a:ext cx="5395388" cy="539538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746A5606-B238-2442-A97D-6929963A31E3}"/>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38226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5B737A7-A1D7-ED49-9CA9-5F6457CE3232}"/>
              </a:ext>
            </a:extLst>
          </p:cNvPr>
          <p:cNvSpPr>
            <a:spLocks noGrp="1"/>
          </p:cNvSpPr>
          <p:nvPr>
            <p:ph idx="1"/>
          </p:nvPr>
        </p:nvSpPr>
        <p:spPr/>
        <p:txBody>
          <a:bodyPr/>
          <a:lstStyle/>
          <a:p>
            <a:endParaRPr lang="en-US"/>
          </a:p>
        </p:txBody>
      </p:sp>
      <p:pic>
        <p:nvPicPr>
          <p:cNvPr id="1026" name="Picture 2" descr="Eight CT scans of lizard pelvises in ventral view. They all have a distinct heart shaped hole in the middle, in between the ischium bones forming the lobes at the top and the pubis bones forming the point at the bottom.&#10;&#10;The species are as follows: Anolis carolinensis, Iguana iguana, Elgaria coerulia, Hemiergis peronii, Cordylus cordylus, Draco blanfordii, Agama planiceps, Varanus parsinus.  ">
            <a:extLst>
              <a:ext uri="{FF2B5EF4-FFF2-40B4-BE49-F238E27FC236}">
                <a16:creationId xmlns:a16="http://schemas.microsoft.com/office/drawing/2014/main" id="{D93C25B1-D01A-5A46-9BCF-C61FF9AD6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B815796-634D-C44E-87DB-AE5019705377}"/>
              </a:ext>
            </a:extLst>
          </p:cNvPr>
          <p:cNvSpPr txBox="1">
            <a:spLocks/>
          </p:cNvSpPr>
          <p:nvPr/>
        </p:nvSpPr>
        <p:spPr>
          <a:xfrm>
            <a:off x="622300" y="184994"/>
            <a:ext cx="6121400" cy="1325563"/>
          </a:xfrm>
          <a:prstGeom prst="rect">
            <a:avLst/>
          </a:prstGeom>
          <a:gradFill>
            <a:gsLst>
              <a:gs pos="65000">
                <a:schemeClr val="tx1">
                  <a:alpha val="32812"/>
                </a:schemeClr>
              </a:gs>
              <a:gs pos="100000">
                <a:schemeClr val="bg1">
                  <a:alpha val="0"/>
                </a:schemeClr>
              </a:gs>
            </a:gsLst>
            <a:path path="circle">
              <a:fillToRect l="50000" t="50000" r="50000" b="50000"/>
            </a:path>
          </a:gra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Bangla MN" charset="0"/>
                <a:cs typeface="Bangla MN" charset="0"/>
              </a:rPr>
              <a:t>Questions?</a:t>
            </a:r>
            <a:endParaRPr lang="en-US" sz="54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Tree>
    <p:extLst>
      <p:ext uri="{BB962C8B-B14F-4D97-AF65-F5344CB8AC3E}">
        <p14:creationId xmlns:p14="http://schemas.microsoft.com/office/powerpoint/2010/main" val="1441117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Franklin Gothic Demi" charset="0"/>
                <a:cs typeface="Franklin Gothic Demi" charset="0"/>
              </a:rPr>
              <a:t>Venom for prey capture</a:t>
            </a:r>
            <a:endParaRPr lang="en-US"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2" name="Rectangle 1">
            <a:extLst>
              <a:ext uri="{FF2B5EF4-FFF2-40B4-BE49-F238E27FC236}">
                <a16:creationId xmlns:a16="http://schemas.microsoft.com/office/drawing/2014/main" id="{06C64FD0-FFCD-5C41-84CE-44959C8ADFCF}"/>
              </a:ext>
            </a:extLst>
          </p:cNvPr>
          <p:cNvSpPr/>
          <p:nvPr/>
        </p:nvSpPr>
        <p:spPr>
          <a:xfrm>
            <a:off x="497822" y="2480781"/>
            <a:ext cx="5614220" cy="4154984"/>
          </a:xfrm>
          <a:prstGeom prst="rect">
            <a:avLst/>
          </a:prstGeom>
        </p:spPr>
        <p:txBody>
          <a:bodyPr wrap="square">
            <a:spAutoFit/>
          </a:bodyPr>
          <a:lstStyle/>
          <a:p>
            <a:r>
              <a:rPr lang="en-US" sz="4000" b="1" u="sng" dirty="0">
                <a:solidFill>
                  <a:schemeClr val="bg1"/>
                </a:solidFill>
              </a:rPr>
              <a:t>Sit-and-wait</a:t>
            </a:r>
            <a:r>
              <a:rPr lang="en-US" sz="4000" dirty="0">
                <a:solidFill>
                  <a:schemeClr val="bg1"/>
                </a:solidFill>
              </a:rPr>
              <a:t> predation</a:t>
            </a:r>
          </a:p>
          <a:p>
            <a:pPr marL="571500" indent="-571500">
              <a:buFont typeface="Arial" panose="020B0604020202020204" pitchFamily="34" charset="0"/>
              <a:buChar char="•"/>
            </a:pPr>
            <a:r>
              <a:rPr lang="en-US" sz="3200" dirty="0">
                <a:solidFill>
                  <a:schemeClr val="bg1"/>
                </a:solidFill>
              </a:rPr>
              <a:t>Predators pick a spot to stealthily ambush prey species</a:t>
            </a:r>
          </a:p>
          <a:p>
            <a:pPr marL="571500" indent="-571500">
              <a:buFont typeface="Arial" panose="020B0604020202020204" pitchFamily="34" charset="0"/>
              <a:buChar char="•"/>
            </a:pPr>
            <a:r>
              <a:rPr lang="en-US" sz="3200" dirty="0">
                <a:solidFill>
                  <a:schemeClr val="bg1"/>
                </a:solidFill>
              </a:rPr>
              <a:t>Most vipers employ a sit-and-wait strategy</a:t>
            </a:r>
          </a:p>
          <a:p>
            <a:pPr marL="1028700" lvl="1" indent="-571500">
              <a:buFont typeface="Arial" panose="020B0604020202020204" pitchFamily="34" charset="0"/>
              <a:buChar char="•"/>
            </a:pPr>
            <a:r>
              <a:rPr lang="en-US" sz="3200" dirty="0">
                <a:solidFill>
                  <a:schemeClr val="bg1"/>
                </a:solidFill>
              </a:rPr>
              <a:t>May be slower movers, faster strikers</a:t>
            </a:r>
          </a:p>
        </p:txBody>
      </p:sp>
      <p:pic>
        <p:nvPicPr>
          <p:cNvPr id="37890" name="Picture 2" descr="Eyelash Pit Viper - The Animal Facts - Habitat, Diet, Breeding, Behaviour">
            <a:extLst>
              <a:ext uri="{FF2B5EF4-FFF2-40B4-BE49-F238E27FC236}">
                <a16:creationId xmlns:a16="http://schemas.microsoft.com/office/drawing/2014/main" id="{FC9B27C8-8CF1-CA4C-B665-933D39E9E5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2808" y="3074679"/>
            <a:ext cx="4261370" cy="332414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334C80E8-BE9D-8446-90CF-C8BBDEAC9C42}"/>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57069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Franklin Gothic Demi" charset="0"/>
                <a:cs typeface="Franklin Gothic Demi" charset="0"/>
              </a:rPr>
              <a:t>Venom for prey capture</a:t>
            </a:r>
            <a:endParaRPr lang="en-US"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2" name="Rectangle 1">
            <a:extLst>
              <a:ext uri="{FF2B5EF4-FFF2-40B4-BE49-F238E27FC236}">
                <a16:creationId xmlns:a16="http://schemas.microsoft.com/office/drawing/2014/main" id="{06C64FD0-FFCD-5C41-84CE-44959C8ADFCF}"/>
              </a:ext>
            </a:extLst>
          </p:cNvPr>
          <p:cNvSpPr/>
          <p:nvPr/>
        </p:nvSpPr>
        <p:spPr>
          <a:xfrm>
            <a:off x="781601" y="2824242"/>
            <a:ext cx="5614220" cy="2677656"/>
          </a:xfrm>
          <a:prstGeom prst="rect">
            <a:avLst/>
          </a:prstGeom>
        </p:spPr>
        <p:txBody>
          <a:bodyPr wrap="square">
            <a:spAutoFit/>
          </a:bodyPr>
          <a:lstStyle/>
          <a:p>
            <a:r>
              <a:rPr lang="en-US" sz="4000" b="1" u="sng" dirty="0">
                <a:solidFill>
                  <a:schemeClr val="bg1"/>
                </a:solidFill>
              </a:rPr>
              <a:t>Active forage</a:t>
            </a:r>
            <a:r>
              <a:rPr lang="en-US" sz="4000" dirty="0">
                <a:solidFill>
                  <a:schemeClr val="bg1"/>
                </a:solidFill>
              </a:rPr>
              <a:t> predation</a:t>
            </a:r>
          </a:p>
          <a:p>
            <a:pPr marL="571500" indent="-571500">
              <a:buFont typeface="Arial" panose="020B0604020202020204" pitchFamily="34" charset="0"/>
              <a:buChar char="•"/>
            </a:pPr>
            <a:r>
              <a:rPr lang="en-US" sz="3200" dirty="0">
                <a:solidFill>
                  <a:schemeClr val="bg1"/>
                </a:solidFill>
              </a:rPr>
              <a:t>Actively search for and/or track prey</a:t>
            </a:r>
          </a:p>
          <a:p>
            <a:pPr marL="571500" indent="-571500">
              <a:buFont typeface="Arial" panose="020B0604020202020204" pitchFamily="34" charset="0"/>
              <a:buChar char="•"/>
            </a:pPr>
            <a:r>
              <a:rPr lang="en-US" sz="3200" dirty="0">
                <a:solidFill>
                  <a:schemeClr val="bg1"/>
                </a:solidFill>
              </a:rPr>
              <a:t>Most elapids are active foragers</a:t>
            </a:r>
          </a:p>
        </p:txBody>
      </p:sp>
      <p:pic>
        <p:nvPicPr>
          <p:cNvPr id="39938" name="Picture 2" descr="Predators in the Rainforest | JLR Explore">
            <a:extLst>
              <a:ext uri="{FF2B5EF4-FFF2-40B4-BE49-F238E27FC236}">
                <a16:creationId xmlns:a16="http://schemas.microsoft.com/office/drawing/2014/main" id="{BC1D594C-E43D-0A45-8471-C3E2FC0048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4210" y="3021117"/>
            <a:ext cx="5116821" cy="341121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E360F3F7-961B-934A-B764-5A4684EB9983}"/>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60744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Franklin Gothic Demi" charset="0"/>
                <a:cs typeface="Franklin Gothic Demi" charset="0"/>
              </a:rPr>
              <a:t>What is venom?</a:t>
            </a:r>
            <a:endParaRPr lang="en-US"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2" name="Rectangle 1">
            <a:extLst>
              <a:ext uri="{FF2B5EF4-FFF2-40B4-BE49-F238E27FC236}">
                <a16:creationId xmlns:a16="http://schemas.microsoft.com/office/drawing/2014/main" id="{06C64FD0-FFCD-5C41-84CE-44959C8ADFCF}"/>
              </a:ext>
            </a:extLst>
          </p:cNvPr>
          <p:cNvSpPr/>
          <p:nvPr/>
        </p:nvSpPr>
        <p:spPr>
          <a:xfrm>
            <a:off x="497822" y="2559611"/>
            <a:ext cx="5614220" cy="2554545"/>
          </a:xfrm>
          <a:prstGeom prst="rect">
            <a:avLst/>
          </a:prstGeom>
        </p:spPr>
        <p:txBody>
          <a:bodyPr wrap="square">
            <a:spAutoFit/>
          </a:bodyPr>
          <a:lstStyle/>
          <a:p>
            <a:r>
              <a:rPr lang="en-US" sz="4000" b="1" u="sng" dirty="0">
                <a:solidFill>
                  <a:schemeClr val="bg1"/>
                </a:solidFill>
              </a:rPr>
              <a:t>Venom</a:t>
            </a:r>
            <a:r>
              <a:rPr lang="en-US" sz="4000" dirty="0">
                <a:solidFill>
                  <a:schemeClr val="bg1"/>
                </a:solidFill>
              </a:rPr>
              <a:t> - A traumatically introduced natural toxin, typically used for </a:t>
            </a:r>
            <a:r>
              <a:rPr lang="en-US" sz="4000" b="1" dirty="0">
                <a:solidFill>
                  <a:schemeClr val="bg1"/>
                </a:solidFill>
              </a:rPr>
              <a:t>prey capture</a:t>
            </a:r>
            <a:r>
              <a:rPr lang="en-US" sz="4000" dirty="0">
                <a:solidFill>
                  <a:schemeClr val="bg1"/>
                </a:solidFill>
              </a:rPr>
              <a:t> and/or defense </a:t>
            </a:r>
          </a:p>
        </p:txBody>
      </p:sp>
      <p:pic>
        <p:nvPicPr>
          <p:cNvPr id="9" name="Picture 2" descr="How nature&amp;#39;s deadliest venoms are saving lives | CNN">
            <a:extLst>
              <a:ext uri="{FF2B5EF4-FFF2-40B4-BE49-F238E27FC236}">
                <a16:creationId xmlns:a16="http://schemas.microsoft.com/office/drawing/2014/main" id="{73D14877-5C96-F64E-898C-56EA3CDD7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6326" y="2976873"/>
            <a:ext cx="5381879" cy="30273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1574383-CE71-BA4D-81F1-86AC106BE723}"/>
              </a:ext>
            </a:extLst>
          </p:cNvPr>
          <p:cNvSpPr/>
          <p:nvPr/>
        </p:nvSpPr>
        <p:spPr>
          <a:xfrm>
            <a:off x="6714935" y="6149786"/>
            <a:ext cx="4844660" cy="523220"/>
          </a:xfrm>
          <a:prstGeom prst="rect">
            <a:avLst/>
          </a:prstGeom>
        </p:spPr>
        <p:txBody>
          <a:bodyPr wrap="none">
            <a:spAutoFit/>
          </a:bodyPr>
          <a:lstStyle/>
          <a:p>
            <a:pPr lvl="0"/>
            <a:r>
              <a:rPr lang="en-US" sz="2800" dirty="0">
                <a:solidFill>
                  <a:srgbClr val="0070C0"/>
                </a:solidFill>
              </a:rPr>
              <a:t>https://</a:t>
            </a:r>
            <a:r>
              <a:rPr lang="en-US" sz="2800" dirty="0" err="1">
                <a:solidFill>
                  <a:srgbClr val="0070C0"/>
                </a:solidFill>
              </a:rPr>
              <a:t>youtu.be</a:t>
            </a:r>
            <a:r>
              <a:rPr lang="en-US" sz="2800" dirty="0">
                <a:solidFill>
                  <a:srgbClr val="0070C0"/>
                </a:solidFill>
              </a:rPr>
              <a:t>/9BDgCu5FP_U</a:t>
            </a:r>
          </a:p>
        </p:txBody>
      </p:sp>
      <p:cxnSp>
        <p:nvCxnSpPr>
          <p:cNvPr id="8" name="Straight Connector 7">
            <a:extLst>
              <a:ext uri="{FF2B5EF4-FFF2-40B4-BE49-F238E27FC236}">
                <a16:creationId xmlns:a16="http://schemas.microsoft.com/office/drawing/2014/main" id="{342135C1-CFA1-754D-A412-6653A52AF6CA}"/>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69783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Franklin Gothic Demi" charset="0"/>
                <a:cs typeface="Franklin Gothic Demi" charset="0"/>
              </a:rPr>
              <a:t>What is venom?</a:t>
            </a:r>
            <a:endParaRPr lang="en-US"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2" name="Rectangle 1">
            <a:extLst>
              <a:ext uri="{FF2B5EF4-FFF2-40B4-BE49-F238E27FC236}">
                <a16:creationId xmlns:a16="http://schemas.microsoft.com/office/drawing/2014/main" id="{06C64FD0-FFCD-5C41-84CE-44959C8ADFCF}"/>
              </a:ext>
            </a:extLst>
          </p:cNvPr>
          <p:cNvSpPr/>
          <p:nvPr/>
        </p:nvSpPr>
        <p:spPr>
          <a:xfrm>
            <a:off x="262173" y="2608199"/>
            <a:ext cx="11094086" cy="707886"/>
          </a:xfrm>
          <a:prstGeom prst="rect">
            <a:avLst/>
          </a:prstGeom>
        </p:spPr>
        <p:txBody>
          <a:bodyPr wrap="square">
            <a:spAutoFit/>
          </a:bodyPr>
          <a:lstStyle/>
          <a:p>
            <a:r>
              <a:rPr lang="en-US" sz="4000" dirty="0">
                <a:solidFill>
                  <a:schemeClr val="bg1"/>
                </a:solidFill>
              </a:rPr>
              <a:t>Venom is a mixture of toxins (A “complex cocktail”)</a:t>
            </a:r>
          </a:p>
        </p:txBody>
      </p:sp>
      <p:sp>
        <p:nvSpPr>
          <p:cNvPr id="3" name="TextBox 2">
            <a:extLst>
              <a:ext uri="{FF2B5EF4-FFF2-40B4-BE49-F238E27FC236}">
                <a16:creationId xmlns:a16="http://schemas.microsoft.com/office/drawing/2014/main" id="{1B78CB36-397F-B44E-B1CD-DC098817E0BD}"/>
              </a:ext>
            </a:extLst>
          </p:cNvPr>
          <p:cNvSpPr txBox="1"/>
          <p:nvPr/>
        </p:nvSpPr>
        <p:spPr>
          <a:xfrm>
            <a:off x="563308" y="3456829"/>
            <a:ext cx="6043970" cy="1169551"/>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In snakes and lizards, these toxins are enzymes produced by the organism</a:t>
            </a:r>
          </a:p>
          <a:p>
            <a:endParaRPr lang="en-US" sz="1400" dirty="0">
              <a:solidFill>
                <a:schemeClr val="bg1"/>
              </a:solidFill>
            </a:endParaRPr>
          </a:p>
        </p:txBody>
      </p:sp>
      <p:pic>
        <p:nvPicPr>
          <p:cNvPr id="5" name="Picture 4" descr="A picture containing person, hand&#10;&#10;Description automatically generated">
            <a:extLst>
              <a:ext uri="{FF2B5EF4-FFF2-40B4-BE49-F238E27FC236}">
                <a16:creationId xmlns:a16="http://schemas.microsoft.com/office/drawing/2014/main" id="{86792F72-EC75-EF46-B91F-7543E6D8E557}"/>
              </a:ext>
            </a:extLst>
          </p:cNvPr>
          <p:cNvPicPr>
            <a:picLocks noChangeAspect="1"/>
          </p:cNvPicPr>
          <p:nvPr/>
        </p:nvPicPr>
        <p:blipFill rotWithShape="1">
          <a:blip r:embed="rId4"/>
          <a:srcRect l="34020" t="19702" r="32688" b="20944"/>
          <a:stretch/>
        </p:blipFill>
        <p:spPr>
          <a:xfrm rot="5400000">
            <a:off x="7842077" y="2932821"/>
            <a:ext cx="3108542" cy="4156560"/>
          </a:xfrm>
          <a:prstGeom prst="rect">
            <a:avLst/>
          </a:prstGeom>
        </p:spPr>
      </p:pic>
      <p:pic>
        <p:nvPicPr>
          <p:cNvPr id="9" name="Picture 8">
            <a:extLst>
              <a:ext uri="{FF2B5EF4-FFF2-40B4-BE49-F238E27FC236}">
                <a16:creationId xmlns:a16="http://schemas.microsoft.com/office/drawing/2014/main" id="{E37752BC-EF46-7549-9BCA-3CC81E569C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9808" y="3513487"/>
            <a:ext cx="6312191" cy="3108542"/>
          </a:xfrm>
          <a:prstGeom prst="rect">
            <a:avLst/>
          </a:prstGeom>
        </p:spPr>
      </p:pic>
      <p:pic>
        <p:nvPicPr>
          <p:cNvPr id="10" name="Picture 9">
            <a:extLst>
              <a:ext uri="{FF2B5EF4-FFF2-40B4-BE49-F238E27FC236}">
                <a16:creationId xmlns:a16="http://schemas.microsoft.com/office/drawing/2014/main" id="{63582D44-3173-DB40-88D0-6290A6727208}"/>
              </a:ext>
            </a:extLst>
          </p:cNvPr>
          <p:cNvPicPr>
            <a:picLocks noChangeAspect="1"/>
          </p:cNvPicPr>
          <p:nvPr/>
        </p:nvPicPr>
        <p:blipFill rotWithShape="1">
          <a:blip r:embed="rId6"/>
          <a:srcRect t="50943"/>
          <a:stretch/>
        </p:blipFill>
        <p:spPr>
          <a:xfrm>
            <a:off x="6600697" y="3513487"/>
            <a:ext cx="5323081" cy="2947881"/>
          </a:xfrm>
          <a:prstGeom prst="rect">
            <a:avLst/>
          </a:prstGeom>
        </p:spPr>
      </p:pic>
      <p:cxnSp>
        <p:nvCxnSpPr>
          <p:cNvPr id="11" name="Straight Connector 10">
            <a:extLst>
              <a:ext uri="{FF2B5EF4-FFF2-40B4-BE49-F238E27FC236}">
                <a16:creationId xmlns:a16="http://schemas.microsoft.com/office/drawing/2014/main" id="{615F5174-74A8-6B4F-B1D8-2C69B773917F}"/>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8243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8">
            <a:extLst>
              <a:ext uri="{FF2B5EF4-FFF2-40B4-BE49-F238E27FC236}">
                <a16:creationId xmlns:a16="http://schemas.microsoft.com/office/drawing/2014/main" id="{8210022D-EF76-E740-BF03-186A3262FA49}"/>
              </a:ext>
            </a:extLst>
          </p:cNvPr>
          <p:cNvPicPr>
            <a:picLocks noChangeAspect="1"/>
          </p:cNvPicPr>
          <p:nvPr/>
        </p:nvPicPr>
        <p:blipFill rotWithShape="1">
          <a:blip r:embed="rId3">
            <a:alphaModFix amt="62000"/>
            <a:extLst>
              <a:ext uri="{28A0092B-C50C-407E-A947-70E740481C1C}">
                <a14:useLocalDpi xmlns:a14="http://schemas.microsoft.com/office/drawing/2010/main" val="0"/>
              </a:ext>
            </a:extLst>
          </a:blip>
          <a:srcRect t="43126"/>
          <a:stretch/>
        </p:blipFill>
        <p:spPr>
          <a:xfrm>
            <a:off x="-301458" y="0"/>
            <a:ext cx="12827000" cy="3021117"/>
          </a:xfrm>
          <a:prstGeom prst="rect">
            <a:avLst/>
          </a:prstGeom>
        </p:spPr>
      </p:pic>
      <p:sp>
        <p:nvSpPr>
          <p:cNvPr id="7" name="Title 1">
            <a:extLst>
              <a:ext uri="{FF2B5EF4-FFF2-40B4-BE49-F238E27FC236}">
                <a16:creationId xmlns:a16="http://schemas.microsoft.com/office/drawing/2014/main" id="{749DC1B7-E9B9-F148-AF0E-36F21655E9BE}"/>
              </a:ext>
            </a:extLst>
          </p:cNvPr>
          <p:cNvSpPr txBox="1">
            <a:spLocks/>
          </p:cNvSpPr>
          <p:nvPr/>
        </p:nvSpPr>
        <p:spPr>
          <a:xfrm>
            <a:off x="622300" y="184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ln w="10160">
                  <a:solidFill>
                    <a:schemeClr val="tx1"/>
                  </a:solidFill>
                  <a:prstDash val="solid"/>
                </a:ln>
                <a:solidFill>
                  <a:srgbClr val="FFFFFF"/>
                </a:solidFill>
                <a:effectLst>
                  <a:outerShdw blurRad="38100" dist="22860" dir="5400000" algn="tl" rotWithShape="0">
                    <a:srgbClr val="000000">
                      <a:alpha val="30000"/>
                    </a:srgbClr>
                  </a:outerShdw>
                </a:effectLst>
                <a:latin typeface="Franklin Gothic Demi" charset="0"/>
                <a:ea typeface="Franklin Gothic Demi" charset="0"/>
                <a:cs typeface="Franklin Gothic Demi" charset="0"/>
              </a:rPr>
              <a:t>What is venom?</a:t>
            </a:r>
            <a:endParaRPr lang="en-US" sz="4800" b="1" dirty="0">
              <a:ln w="10160">
                <a:solidFill>
                  <a:schemeClr val="tx1"/>
                </a:solidFill>
                <a:prstDash val="solid"/>
              </a:ln>
              <a:solidFill>
                <a:srgbClr val="FFFFFF"/>
              </a:solidFill>
              <a:effectLst>
                <a:outerShdw blurRad="38100" dist="22860" dir="5400000" algn="tl" rotWithShape="0">
                  <a:srgbClr val="000000">
                    <a:alpha val="30000"/>
                  </a:srgbClr>
                </a:outerShdw>
              </a:effectLst>
              <a:latin typeface="Bangla MN" charset="0"/>
              <a:ea typeface="Bangla MN" charset="0"/>
              <a:cs typeface="Bangla MN" charset="0"/>
            </a:endParaRPr>
          </a:p>
        </p:txBody>
      </p:sp>
      <p:sp>
        <p:nvSpPr>
          <p:cNvPr id="2" name="Rectangle 1">
            <a:extLst>
              <a:ext uri="{FF2B5EF4-FFF2-40B4-BE49-F238E27FC236}">
                <a16:creationId xmlns:a16="http://schemas.microsoft.com/office/drawing/2014/main" id="{06C64FD0-FFCD-5C41-84CE-44959C8ADFCF}"/>
              </a:ext>
            </a:extLst>
          </p:cNvPr>
          <p:cNvSpPr/>
          <p:nvPr/>
        </p:nvSpPr>
        <p:spPr>
          <a:xfrm>
            <a:off x="262173" y="2608199"/>
            <a:ext cx="11094086" cy="707886"/>
          </a:xfrm>
          <a:prstGeom prst="rect">
            <a:avLst/>
          </a:prstGeom>
        </p:spPr>
        <p:txBody>
          <a:bodyPr wrap="square">
            <a:spAutoFit/>
          </a:bodyPr>
          <a:lstStyle/>
          <a:p>
            <a:r>
              <a:rPr lang="en-US" sz="4000" dirty="0">
                <a:solidFill>
                  <a:schemeClr val="bg1"/>
                </a:solidFill>
              </a:rPr>
              <a:t>Venom is a mixture of toxins (A “complex cocktail”)</a:t>
            </a:r>
          </a:p>
        </p:txBody>
      </p:sp>
      <p:sp>
        <p:nvSpPr>
          <p:cNvPr id="3" name="TextBox 2">
            <a:extLst>
              <a:ext uri="{FF2B5EF4-FFF2-40B4-BE49-F238E27FC236}">
                <a16:creationId xmlns:a16="http://schemas.microsoft.com/office/drawing/2014/main" id="{1B78CB36-397F-B44E-B1CD-DC098817E0BD}"/>
              </a:ext>
            </a:extLst>
          </p:cNvPr>
          <p:cNvSpPr txBox="1"/>
          <p:nvPr/>
        </p:nvSpPr>
        <p:spPr>
          <a:xfrm>
            <a:off x="563308" y="3456829"/>
            <a:ext cx="6043970" cy="203132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In snakes and lizards, these toxins are enzymes produced by the organism</a:t>
            </a:r>
          </a:p>
          <a:p>
            <a:pPr marL="285750" indent="-285750">
              <a:buFont typeface="Arial" panose="020B0604020202020204" pitchFamily="34" charset="0"/>
              <a:buChar char="•"/>
            </a:pPr>
            <a:endParaRPr lang="en-US" sz="1400" dirty="0">
              <a:solidFill>
                <a:schemeClr val="bg1"/>
              </a:solidFill>
            </a:endParaRPr>
          </a:p>
          <a:p>
            <a:pPr marL="285750" indent="-285750">
              <a:buFont typeface="Arial" panose="020B0604020202020204" pitchFamily="34" charset="0"/>
              <a:buChar char="•"/>
            </a:pPr>
            <a:r>
              <a:rPr lang="en-US" sz="2800" dirty="0">
                <a:solidFill>
                  <a:schemeClr val="bg1"/>
                </a:solidFill>
              </a:rPr>
              <a:t>Different enzymes carry different functions</a:t>
            </a:r>
          </a:p>
        </p:txBody>
      </p:sp>
      <p:cxnSp>
        <p:nvCxnSpPr>
          <p:cNvPr id="6" name="Straight Connector 5">
            <a:extLst>
              <a:ext uri="{FF2B5EF4-FFF2-40B4-BE49-F238E27FC236}">
                <a16:creationId xmlns:a16="http://schemas.microsoft.com/office/drawing/2014/main" id="{2AAEA10C-A1C0-9F42-828A-FDE1BFBDC8D5}"/>
              </a:ext>
            </a:extLst>
          </p:cNvPr>
          <p:cNvCxnSpPr>
            <a:cxnSpLocks/>
          </p:cNvCxnSpPr>
          <p:nvPr/>
        </p:nvCxnSpPr>
        <p:spPr>
          <a:xfrm>
            <a:off x="0" y="1337310"/>
            <a:ext cx="550926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398536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2262</TotalTime>
  <Words>1337</Words>
  <Application>Microsoft Macintosh PowerPoint</Application>
  <PresentationFormat>Widescreen</PresentationFormat>
  <Paragraphs>265</Paragraphs>
  <Slides>43</Slides>
  <Notes>42</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Arial Rounded</vt:lpstr>
      <vt:lpstr>Bangla MN</vt:lpstr>
      <vt:lpstr>Calibri</vt:lpstr>
      <vt:lpstr>Calibri Light</vt:lpstr>
      <vt:lpstr>Franklin Gothic Demi</vt:lpstr>
      <vt:lpstr>Office Theme</vt:lpstr>
      <vt:lpstr>Venom in Reptiles (&amp; Amphibians)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Venom in Reptiles (&amp; Amphibians)</dc:title>
  <dc:creator>Andrew James Mason</dc:creator>
  <cp:lastModifiedBy>Mason, Andrew J.</cp:lastModifiedBy>
  <cp:revision>49</cp:revision>
  <dcterms:created xsi:type="dcterms:W3CDTF">2022-02-09T18:41:37Z</dcterms:created>
  <dcterms:modified xsi:type="dcterms:W3CDTF">2022-09-16T13:57:18Z</dcterms:modified>
</cp:coreProperties>
</file>