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5" r:id="rId3"/>
    <p:sldId id="269" r:id="rId4"/>
    <p:sldId id="281" r:id="rId5"/>
    <p:sldId id="278" r:id="rId6"/>
    <p:sldId id="286" r:id="rId7"/>
    <p:sldId id="315" r:id="rId8"/>
    <p:sldId id="316" r:id="rId9"/>
    <p:sldId id="319" r:id="rId10"/>
    <p:sldId id="318" r:id="rId11"/>
    <p:sldId id="320" r:id="rId12"/>
    <p:sldId id="329" r:id="rId13"/>
    <p:sldId id="330" r:id="rId14"/>
    <p:sldId id="335" r:id="rId15"/>
    <p:sldId id="346" r:id="rId16"/>
    <p:sldId id="347" r:id="rId17"/>
    <p:sldId id="348" r:id="rId18"/>
    <p:sldId id="349" r:id="rId19"/>
    <p:sldId id="352" r:id="rId20"/>
    <p:sldId id="351" r:id="rId21"/>
    <p:sldId id="345" r:id="rId22"/>
    <p:sldId id="332" r:id="rId23"/>
    <p:sldId id="337" r:id="rId24"/>
    <p:sldId id="353" r:id="rId25"/>
    <p:sldId id="354" r:id="rId26"/>
    <p:sldId id="342" r:id="rId27"/>
    <p:sldId id="343" r:id="rId28"/>
    <p:sldId id="287" r:id="rId29"/>
    <p:sldId id="308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44" r:id="rId39"/>
    <p:sldId id="31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/>
    <p:restoredTop sz="66846" autoAdjust="0"/>
  </p:normalViewPr>
  <p:slideViewPr>
    <p:cSldViewPr snapToGrid="0" snapToObjects="1" showGuides="1">
      <p:cViewPr varScale="1">
        <p:scale>
          <a:sx n="72" d="100"/>
          <a:sy n="72" d="100"/>
        </p:scale>
        <p:origin x="1848" y="72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921D5-C47D-A649-9234-D651B674BBC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92A45-268F-3943-8646-876F922F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1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– definition of venom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1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at right shows evidence of convergence in spitting cobras’ venoms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20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08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slides show various genomic mechanisms that alter the venom phenotypes but are broadly applicable to numerous venom phenotypes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6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10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78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99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47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7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material. </a:t>
            </a:r>
            <a:r>
              <a:rPr lang="en-US" dirty="0" err="1"/>
              <a:t>Barplot</a:t>
            </a:r>
            <a:r>
              <a:rPr lang="en-US" dirty="0"/>
              <a:t> shows the variety of toxins and differences in their abundance in a single species’ venom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ties back to the example provided in the venom diversity lecture. Details that the venom variation that occurs in Mojave Rattlesnakes is a function of gene loss.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11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slide ties back to the example provided in the venom diversity lecture. Details that the venom variation that occurs in Mojave Rattlesnakes is a function of gene loss.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42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slide ties back to the example provided in the venom diversity lecture. Details that the venom variation that occurs in Mojave Rattlesnakes is a function of gene loss.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97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scenario two genes are similarly represented in the venom. Yellow lines show expressed transcripts for a single gene which convey venom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74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scenario Gene 1 is more highly expressed and the corresponding toxin will make up a larger proportion of the venom.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54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ties back to the venom diversity lecture. It demonstrates how gene expression can alter venom phenotypes. Despite the Black-Speckled Palm-</a:t>
            </a:r>
            <a:r>
              <a:rPr lang="en-US" dirty="0" err="1"/>
              <a:t>Pitviper</a:t>
            </a:r>
            <a:r>
              <a:rPr lang="en-US" dirty="0"/>
              <a:t> and </a:t>
            </a:r>
            <a:r>
              <a:rPr lang="en-US" dirty="0" err="1"/>
              <a:t>Talamancan</a:t>
            </a:r>
            <a:r>
              <a:rPr lang="en-US" dirty="0"/>
              <a:t> Palm-</a:t>
            </a:r>
            <a:r>
              <a:rPr lang="en-US" dirty="0" err="1"/>
              <a:t>Pitviper</a:t>
            </a:r>
            <a:r>
              <a:rPr lang="en-US" dirty="0"/>
              <a:t> both possessing genes for neurotoxins (shown by pink boxes), neurotoxins are much more highly expressed in the Black-Speckled Palm-</a:t>
            </a:r>
            <a:r>
              <a:rPr lang="en-US" dirty="0" err="1"/>
              <a:t>Pitviper</a:t>
            </a:r>
            <a:r>
              <a:rPr lang="en-US" dirty="0"/>
              <a:t> which contribute to its overall neurotoxic venom phenotype.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59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81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93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at the right shows the emergence of specific venom toxin families in reference to the </a:t>
            </a:r>
            <a:r>
              <a:rPr lang="en-US" dirty="0" err="1"/>
              <a:t>Toxicofera’s</a:t>
            </a:r>
            <a:r>
              <a:rPr lang="en-US" dirty="0"/>
              <a:t> evolutionary history.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1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5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-  comparison shown demonstrates the difference in venom phenotypes that can occur between two species. See lecture 10 for description of these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6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38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0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toxicofera</a:t>
            </a:r>
            <a:r>
              <a:rPr lang="en-US" dirty="0"/>
              <a:t> hypothesis suggests that Varanid lizards like the Komodo dragon should be considered venomous. There is some published evidence that backs this hypothesis!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6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dirty="0" err="1"/>
              <a:t>toxicofera</a:t>
            </a:r>
            <a:r>
              <a:rPr lang="en-US" dirty="0"/>
              <a:t> hypothesis also suggests that species like the bearded dragon should be considered venomous. There is a much more controversial claim in part due to the social ramifications as bearded dragons are a common pet species.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30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illustrates some of the arguments ”against” considering all lineages in the </a:t>
            </a:r>
            <a:r>
              <a:rPr lang="en-US" dirty="0" err="1"/>
              <a:t>Toxicofera</a:t>
            </a:r>
            <a:r>
              <a:rPr lang="en-US" dirty="0"/>
              <a:t> as venomous.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42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plot at right shows how many “venom” toxins can be expressed in the body tissues of a non-venomous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68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Illustrates the philosophical challenge of reconciling ”venomousness” in some </a:t>
            </a:r>
            <a:r>
              <a:rPr lang="en-US" dirty="0" err="1"/>
              <a:t>Toxicoferan</a:t>
            </a:r>
            <a:r>
              <a:rPr lang="en-US" dirty="0"/>
              <a:t> lineages.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95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would like to use this slide and have students respond to the discussion be sure to change the QR code or provide a different link!</a:t>
            </a:r>
          </a:p>
          <a:p>
            <a:endParaRPr lang="en-US" dirty="0"/>
          </a:p>
          <a:p>
            <a:r>
              <a:rPr lang="en-US" dirty="0"/>
              <a:t>Discussion Prompts: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(1) What do you think is the greatest evidence or argument in support of considering all species in the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docs-Roboto"/>
              </a:rPr>
              <a:t>Toxicofera</a:t>
            </a:r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 as "venomous“?</a:t>
            </a:r>
          </a:p>
          <a:p>
            <a:endParaRPr lang="en-US" b="0" i="0" dirty="0">
              <a:solidFill>
                <a:srgbClr val="202124"/>
              </a:solidFill>
              <a:effectLst/>
              <a:latin typeface="docs-Roboto"/>
            </a:endParaRPr>
          </a:p>
          <a:p>
            <a:r>
              <a:rPr lang="en-US" b="0" i="0">
                <a:solidFill>
                  <a:srgbClr val="202124"/>
                </a:solidFill>
                <a:effectLst/>
                <a:latin typeface="docs-Roboto"/>
              </a:rPr>
              <a:t>(2) What </a:t>
            </a:r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do you think is the greatest evidence or argument against considering all species in the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docs-Roboto"/>
              </a:rPr>
              <a:t>Toxicofera</a:t>
            </a:r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 as "venomous“?</a:t>
            </a:r>
            <a:endParaRPr lang="en-US" dirty="0"/>
          </a:p>
          <a:p>
            <a:endParaRPr lang="en-US" dirty="0"/>
          </a:p>
          <a:p>
            <a:r>
              <a:rPr lang="en-US" dirty="0"/>
              <a:t>(3) </a:t>
            </a:r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After considering all the evidence, do you believe that all species in the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docs-Roboto"/>
              </a:rPr>
              <a:t>Toxicofera</a:t>
            </a:r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 should be considered "venomous"? Why or why not? Be sure to cite your evidence and consider address the counter-argument in your response.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650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8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Review -  comparison shown demonstrates the difference in venom phenotypes that can occur between two within a species. See lecture 10 for description of these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Review -  Differences n the types of venom delivery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4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Skulls show examples of the different fang morphologies in snakes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0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at left highlights snake fangs and the homologous structures of the upper jaw (red) in comparison with the phylogeny.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2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 at left highlights snake fangs and the homologous structures of the upper jaw (red) in comparison with the phylogeny.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84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shows differences in spitting behavior.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58425-0B0F-CA4E-8728-75FE463E5B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1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A764-FFB2-2146-AE5C-226648980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2BAFD5-8B9E-9C4A-98FE-1BDB0A51B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1D745-AEA6-3341-9D26-A2B8CECB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0A99E-BE8A-0446-B540-EA780672B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02C5A-6C0D-4241-8C75-F293CE9A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8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C194-0E7A-FC4F-A5E2-F5869525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6BC37-375B-5945-9CD0-ED2C6A11E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49DCD-2374-CF4F-9DFD-8BF8E845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B5C1-71DE-CB4F-B723-0B8A5EC3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0E827-6106-9642-A2EF-E69B1332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405A16-EC2F-8A43-9D49-CC6427F3E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1A494-2E45-AC43-9E99-EEEC6082D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61672-57AA-FD44-8804-C791BDB3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54512-C5CB-9444-8FDA-853B2F88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48CB4-C02B-BA47-B72A-4D3B0053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8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DC60-2C9D-644D-86D1-875D94E2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A9453-11FD-EC46-813D-15919F8AE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971DB-E519-D047-B3D5-0D53BCDF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58BA-802A-5744-B0D0-57BA7569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218C0-A091-7B45-95F0-9F4CCF93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9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779E-37DF-3E4C-9BE0-A2C664F5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7E859-5398-C440-8A62-52D33F36C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3472-2B3F-B440-8BA5-1AFE424C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22543-165A-AA46-9D03-6F10D548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DDE32-BB0B-574E-A44D-5FECB234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4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EB4C-CC71-0D4D-8923-4D06FF70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3BEE5-1A79-C146-8BA9-5D21B7C5C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AC7C-4127-2044-AD3D-27503216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01B42-F81B-7D4E-94B2-EAEA8ED7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96F55-F5C4-5D41-ACD0-7FB9CFA4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667E7-3BFD-CA4B-B016-DDCA689A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309E-7BEE-4E4D-94E3-EDCA03E5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CB6B0-45CD-AA4C-9A02-DBA75934B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34A1A8-1DAB-1A41-9E1D-A8F7E7C38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636E3-5682-EB49-8B70-95F57FE73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4B514-85FC-6948-9B9F-6629F57E4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62A1B-D0BF-A241-A50F-31DF4D34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DE9AE-C94C-EC40-B657-110C9BDF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80C69-A03E-F94F-B58E-B1536488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2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D7A2-BAD5-CA40-BF6B-FE896260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F2D92-FCD1-E649-B265-166FB025A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64475-43A6-6242-BEA2-EA509061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2C3A6-370B-1D48-AE5D-01AA05B7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4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11847-A960-8446-B737-60B7A5DA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B40CC-0405-214E-AE82-B1DC0501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76C61-A060-824F-9963-8F4D09A3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3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CEA04-0F6E-244D-AB91-F23A85A8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D66BA-044F-FF4F-B207-2D893448D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E52C3-5FE6-7D44-A373-065BB3C2F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319CB-8C4F-B440-899B-017CDEB6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49E07-EE81-5445-8DE9-9873F268E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4CEA6-B71A-9C49-986F-7662C6204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1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88F2-B797-2244-A569-B338E736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EC6958-005A-2445-8B69-7A3A384FB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5BFA2-2A54-A841-ABBD-CB9ACE8F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B55D4-EF5E-C64C-85EF-B3333314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C902E-FDB0-114C-B32C-41EBAC8E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A215C-178F-9441-98F8-4ED86C1F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4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BE2184-A938-4047-BCDF-88503A76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033FD-2885-DB4E-9066-37915D3FD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4C7B-E6E1-154E-BF1A-039FAC880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EED0A-FF2F-204C-BC33-87AA5BCB0CDA}" type="datetimeFigureOut">
              <a:rPr lang="en-US" smtClean="0"/>
              <a:t>16-Sep-22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2D267-DB5C-014C-A7CD-CD3939DE8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523B1-26A0-B14D-9523-F06FC232D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47D61-9F9F-0E48-B0DA-99903ACE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tiff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reptile, snake&#10;&#10;Description automatically generated">
            <a:extLst>
              <a:ext uri="{FF2B5EF4-FFF2-40B4-BE49-F238E27FC236}">
                <a16:creationId xmlns:a16="http://schemas.microsoft.com/office/drawing/2014/main" id="{1D0ACD5D-E04D-C347-8218-10C042D0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692" t="33818" r="15896" b="9121"/>
          <a:stretch/>
        </p:blipFill>
        <p:spPr>
          <a:xfrm>
            <a:off x="195943" y="0"/>
            <a:ext cx="12192000" cy="67547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6D7A4-C4F4-8C4F-BF46-E80DA64EF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Evolution of Venom in Reptiles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E3DCC-2E5B-C849-88DB-8082EC589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89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1603746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”Spitting” in elapid snakes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Convergence in venomous herps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17382-AF9D-6F4D-80A2-681C453CF1D8}"/>
              </a:ext>
            </a:extLst>
          </p:cNvPr>
          <p:cNvSpPr txBox="1"/>
          <p:nvPr/>
        </p:nvSpPr>
        <p:spPr>
          <a:xfrm>
            <a:off x="622300" y="2545265"/>
            <a:ext cx="51038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Has occurred three independent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Asian cobras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African cobras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Rinkhals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Spitting_Venom_clip.mov" descr="Spitting_Venom_clip.mov">
            <a:hlinkClick r:id="" action="ppaction://media"/>
            <a:extLst>
              <a:ext uri="{FF2B5EF4-FFF2-40B4-BE49-F238E27FC236}">
                <a16:creationId xmlns:a16="http://schemas.microsoft.com/office/drawing/2014/main" id="{9F7D8FD8-AB80-094C-A3E7-A5623FAAD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4880" y="2655834"/>
            <a:ext cx="7412572" cy="41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1603746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”Spitting” in elapid snakes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Convergence in venomous herps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BD5EF2-09DB-7E40-B09B-E4AB4DE7C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05"/>
          <a:stretch/>
        </p:blipFill>
        <p:spPr bwMode="auto">
          <a:xfrm>
            <a:off x="5880100" y="2406515"/>
            <a:ext cx="6166065" cy="41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317382-AF9D-6F4D-80A2-681C453CF1D8}"/>
              </a:ext>
            </a:extLst>
          </p:cNvPr>
          <p:cNvSpPr txBox="1"/>
          <p:nvPr/>
        </p:nvSpPr>
        <p:spPr>
          <a:xfrm>
            <a:off x="622300" y="2545265"/>
            <a:ext cx="51038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Has occurred three independent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Asian cobras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African cobras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Rinkhals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Associated with convergent changes in venom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1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1603746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Back to basics – Central Dogma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Mechanisms of Venom Evolution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16386" name="Picture 2" descr="Intro to Proteogenomics - National Cancer Institute">
            <a:extLst>
              <a:ext uri="{FF2B5EF4-FFF2-40B4-BE49-F238E27FC236}">
                <a16:creationId xmlns:a16="http://schemas.microsoft.com/office/drawing/2014/main" id="{949FEE8A-0C15-D447-B805-607A6B5C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32" y="2674621"/>
            <a:ext cx="8967020" cy="38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57B1A7-8D93-3E4F-BF42-658F514C8979}"/>
              </a:ext>
            </a:extLst>
          </p:cNvPr>
          <p:cNvSpPr txBox="1"/>
          <p:nvPr/>
        </p:nvSpPr>
        <p:spPr>
          <a:xfrm>
            <a:off x="2523281" y="5856791"/>
            <a:ext cx="1440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gene?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FA9AC-4CF1-FE46-954F-06FD162F779E}"/>
              </a:ext>
            </a:extLst>
          </p:cNvPr>
          <p:cNvSpPr txBox="1"/>
          <p:nvPr/>
        </p:nvSpPr>
        <p:spPr>
          <a:xfrm>
            <a:off x="2068573" y="6151502"/>
            <a:ext cx="2458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DNA sequence?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F4933-BD97-8440-9826-EC1C050D584A}"/>
              </a:ext>
            </a:extLst>
          </p:cNvPr>
          <p:cNvSpPr txBox="1"/>
          <p:nvPr/>
        </p:nvSpPr>
        <p:spPr>
          <a:xfrm>
            <a:off x="5157517" y="5869148"/>
            <a:ext cx="1909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 Regulation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5B36C3-446B-354E-B937-19135BDD32AF}"/>
              </a:ext>
            </a:extLst>
          </p:cNvPr>
          <p:cNvSpPr txBox="1"/>
          <p:nvPr/>
        </p:nvSpPr>
        <p:spPr>
          <a:xfrm>
            <a:off x="4531247" y="6165632"/>
            <a:ext cx="3720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much is the gene expressed?</a:t>
            </a:r>
          </a:p>
        </p:txBody>
      </p:sp>
    </p:spTree>
    <p:extLst>
      <p:ext uri="{BB962C8B-B14F-4D97-AF65-F5344CB8AC3E}">
        <p14:creationId xmlns:p14="http://schemas.microsoft.com/office/powerpoint/2010/main" val="21256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Mechanisms of Venom Evolution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95759-E6F9-F547-A8A3-4AB4265DE200}"/>
              </a:ext>
            </a:extLst>
          </p:cNvPr>
          <p:cNvSpPr txBox="1"/>
          <p:nvPr/>
        </p:nvSpPr>
        <p:spPr>
          <a:xfrm>
            <a:off x="147860" y="2358149"/>
            <a:ext cx="594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Venom composition shaped by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72173D-B4C7-FE49-B62B-4A70622A7AEB}"/>
              </a:ext>
            </a:extLst>
          </p:cNvPr>
          <p:cNvSpPr txBox="1"/>
          <p:nvPr/>
        </p:nvSpPr>
        <p:spPr>
          <a:xfrm>
            <a:off x="1735521" y="2938814"/>
            <a:ext cx="309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Available toxins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79057-7647-9E46-A755-618142F4B84A}"/>
              </a:ext>
            </a:extLst>
          </p:cNvPr>
          <p:cNvSpPr txBox="1"/>
          <p:nvPr/>
        </p:nvSpPr>
        <p:spPr>
          <a:xfrm>
            <a:off x="1758670" y="3552271"/>
            <a:ext cx="3261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Toxin expression</a:t>
            </a:r>
          </a:p>
        </p:txBody>
      </p:sp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375A5700-AC47-5544-A222-40F6BC5AD453}"/>
              </a:ext>
            </a:extLst>
          </p:cNvPr>
          <p:cNvSpPr/>
          <p:nvPr/>
        </p:nvSpPr>
        <p:spPr>
          <a:xfrm>
            <a:off x="858895" y="3180666"/>
            <a:ext cx="787078" cy="178250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E08569-17EA-864E-AE6A-C6E936EF1DC8}"/>
              </a:ext>
            </a:extLst>
          </p:cNvPr>
          <p:cNvSpPr txBox="1"/>
          <p:nvPr/>
        </p:nvSpPr>
        <p:spPr>
          <a:xfrm>
            <a:off x="1760600" y="4445452"/>
            <a:ext cx="5362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&amp; sequence evolution</a:t>
            </a: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94708CA5-EE1E-4E4F-B638-BC8E36A25DF5}"/>
              </a:ext>
            </a:extLst>
          </p:cNvPr>
          <p:cNvSpPr/>
          <p:nvPr/>
        </p:nvSpPr>
        <p:spPr>
          <a:xfrm>
            <a:off x="860823" y="3830777"/>
            <a:ext cx="787078" cy="17227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F238BC-21A2-CF42-9467-53CA87C03090}"/>
              </a:ext>
            </a:extLst>
          </p:cNvPr>
          <p:cNvSpPr txBox="1"/>
          <p:nvPr/>
        </p:nvSpPr>
        <p:spPr>
          <a:xfrm>
            <a:off x="1783748" y="5024184"/>
            <a:ext cx="4075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Regulatory evolution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C66B9E-A59F-054D-841D-FD4D3C8A9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43"/>
          <a:stretch/>
        </p:blipFill>
        <p:spPr>
          <a:xfrm>
            <a:off x="7180712" y="3025256"/>
            <a:ext cx="4712092" cy="26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568526" y="3963153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1568526" y="5520690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4547616" y="3500080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C2B042-839F-0248-ADD0-C106FE5D375E}"/>
              </a:ext>
            </a:extLst>
          </p:cNvPr>
          <p:cNvSpPr/>
          <p:nvPr/>
        </p:nvSpPr>
        <p:spPr>
          <a:xfrm>
            <a:off x="4563658" y="5079352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702939" y="297505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721227" y="452953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5324620" y="358833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022C8-5371-A148-9B08-0BA76617929D}"/>
              </a:ext>
            </a:extLst>
          </p:cNvPr>
          <p:cNvSpPr txBox="1"/>
          <p:nvPr/>
        </p:nvSpPr>
        <p:spPr>
          <a:xfrm>
            <a:off x="5318524" y="516719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4F3BEF-33FB-3F47-A69F-EE2655E5ED04}"/>
              </a:ext>
            </a:extLst>
          </p:cNvPr>
          <p:cNvSpPr txBox="1"/>
          <p:nvPr/>
        </p:nvSpPr>
        <p:spPr>
          <a:xfrm>
            <a:off x="4008556" y="6075649"/>
            <a:ext cx="409868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Genes are conserved</a:t>
            </a:r>
          </a:p>
        </p:txBody>
      </p:sp>
    </p:spTree>
    <p:extLst>
      <p:ext uri="{BB962C8B-B14F-4D97-AF65-F5344CB8AC3E}">
        <p14:creationId xmlns:p14="http://schemas.microsoft.com/office/powerpoint/2010/main" val="1381589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568526" y="3963153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1568526" y="5520690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4547616" y="3500080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C2B042-839F-0248-ADD0-C106FE5D375E}"/>
              </a:ext>
            </a:extLst>
          </p:cNvPr>
          <p:cNvSpPr/>
          <p:nvPr/>
        </p:nvSpPr>
        <p:spPr>
          <a:xfrm>
            <a:off x="4563658" y="5079352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702939" y="297505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721227" y="452953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5324620" y="358833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022C8-5371-A148-9B08-0BA76617929D}"/>
              </a:ext>
            </a:extLst>
          </p:cNvPr>
          <p:cNvSpPr txBox="1"/>
          <p:nvPr/>
        </p:nvSpPr>
        <p:spPr>
          <a:xfrm>
            <a:off x="4833820" y="5187902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FE3AF5-E1A1-814A-A184-601A9A0ABBB5}"/>
              </a:ext>
            </a:extLst>
          </p:cNvPr>
          <p:cNvCxnSpPr>
            <a:cxnSpLocks/>
          </p:cNvCxnSpPr>
          <p:nvPr/>
        </p:nvCxnSpPr>
        <p:spPr>
          <a:xfrm>
            <a:off x="6681216" y="5125473"/>
            <a:ext cx="0" cy="77545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2438CA-30BC-BB4B-8EE1-CC7025915AE2}"/>
              </a:ext>
            </a:extLst>
          </p:cNvPr>
          <p:cNvSpPr txBox="1"/>
          <p:nvPr/>
        </p:nvSpPr>
        <p:spPr>
          <a:xfrm>
            <a:off x="4016699" y="6080199"/>
            <a:ext cx="408240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Genes have a variant</a:t>
            </a:r>
          </a:p>
        </p:txBody>
      </p:sp>
    </p:spTree>
    <p:extLst>
      <p:ext uri="{BB962C8B-B14F-4D97-AF65-F5344CB8AC3E}">
        <p14:creationId xmlns:p14="http://schemas.microsoft.com/office/powerpoint/2010/main" val="3108846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568526" y="3963153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1568526" y="5520690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4547616" y="3500080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C2B042-839F-0248-ADD0-C106FE5D375E}"/>
              </a:ext>
            </a:extLst>
          </p:cNvPr>
          <p:cNvSpPr/>
          <p:nvPr/>
        </p:nvSpPr>
        <p:spPr>
          <a:xfrm>
            <a:off x="2661706" y="5079352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702939" y="297505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721227" y="452953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5324620" y="358833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022C8-5371-A148-9B08-0BA76617929D}"/>
              </a:ext>
            </a:extLst>
          </p:cNvPr>
          <p:cNvSpPr txBox="1"/>
          <p:nvPr/>
        </p:nvSpPr>
        <p:spPr>
          <a:xfrm>
            <a:off x="3452511" y="519752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438CA-30BC-BB4B-8EE1-CC7025915AE2}"/>
              </a:ext>
            </a:extLst>
          </p:cNvPr>
          <p:cNvSpPr txBox="1"/>
          <p:nvPr/>
        </p:nvSpPr>
        <p:spPr>
          <a:xfrm>
            <a:off x="3646019" y="6080199"/>
            <a:ext cx="487235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Genes have a duplication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B09DD1-1D84-E949-8B89-F69538D2F16A}"/>
              </a:ext>
            </a:extLst>
          </p:cNvPr>
          <p:cNvSpPr/>
          <p:nvPr/>
        </p:nvSpPr>
        <p:spPr>
          <a:xfrm>
            <a:off x="6381474" y="5079352"/>
            <a:ext cx="3096768" cy="8826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7CF7DD-6FA1-514F-9949-E662079FA81A}"/>
              </a:ext>
            </a:extLst>
          </p:cNvPr>
          <p:cNvSpPr txBox="1"/>
          <p:nvPr/>
        </p:nvSpPr>
        <p:spPr>
          <a:xfrm>
            <a:off x="7172279" y="517578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2</a:t>
            </a:r>
          </a:p>
        </p:txBody>
      </p:sp>
    </p:spTree>
    <p:extLst>
      <p:ext uri="{BB962C8B-B14F-4D97-AF65-F5344CB8AC3E}">
        <p14:creationId xmlns:p14="http://schemas.microsoft.com/office/powerpoint/2010/main" val="2286230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568526" y="3963153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1568526" y="5520690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2682240" y="3500080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C2B042-839F-0248-ADD0-C106FE5D375E}"/>
              </a:ext>
            </a:extLst>
          </p:cNvPr>
          <p:cNvSpPr/>
          <p:nvPr/>
        </p:nvSpPr>
        <p:spPr>
          <a:xfrm>
            <a:off x="2661706" y="5079352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702939" y="297505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721227" y="452953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3459244" y="358833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022C8-5371-A148-9B08-0BA76617929D}"/>
              </a:ext>
            </a:extLst>
          </p:cNvPr>
          <p:cNvSpPr txBox="1"/>
          <p:nvPr/>
        </p:nvSpPr>
        <p:spPr>
          <a:xfrm>
            <a:off x="3452511" y="519752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B09DD1-1D84-E949-8B89-F69538D2F16A}"/>
              </a:ext>
            </a:extLst>
          </p:cNvPr>
          <p:cNvSpPr/>
          <p:nvPr/>
        </p:nvSpPr>
        <p:spPr>
          <a:xfrm>
            <a:off x="6381474" y="5079352"/>
            <a:ext cx="3096768" cy="8826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7CF7DD-6FA1-514F-9949-E662079FA81A}"/>
              </a:ext>
            </a:extLst>
          </p:cNvPr>
          <p:cNvSpPr txBox="1"/>
          <p:nvPr/>
        </p:nvSpPr>
        <p:spPr>
          <a:xfrm>
            <a:off x="7172279" y="517578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24500C-18E4-6647-85BC-6310CD40B268}"/>
              </a:ext>
            </a:extLst>
          </p:cNvPr>
          <p:cNvSpPr/>
          <p:nvPr/>
        </p:nvSpPr>
        <p:spPr>
          <a:xfrm>
            <a:off x="6411954" y="3512680"/>
            <a:ext cx="3096768" cy="8826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017979-47B2-E845-9316-A860C5A70624}"/>
              </a:ext>
            </a:extLst>
          </p:cNvPr>
          <p:cNvSpPr txBox="1"/>
          <p:nvPr/>
        </p:nvSpPr>
        <p:spPr>
          <a:xfrm>
            <a:off x="7202759" y="3609115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2</a:t>
            </a:r>
          </a:p>
        </p:txBody>
      </p:sp>
    </p:spTree>
    <p:extLst>
      <p:ext uri="{BB962C8B-B14F-4D97-AF65-F5344CB8AC3E}">
        <p14:creationId xmlns:p14="http://schemas.microsoft.com/office/powerpoint/2010/main" val="167621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568526" y="3963153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1568526" y="5520690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2682240" y="3500080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702939" y="297505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721227" y="452953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3459244" y="358833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438CA-30BC-BB4B-8EE1-CC7025915AE2}"/>
              </a:ext>
            </a:extLst>
          </p:cNvPr>
          <p:cNvSpPr txBox="1"/>
          <p:nvPr/>
        </p:nvSpPr>
        <p:spPr>
          <a:xfrm>
            <a:off x="1486138" y="6087070"/>
            <a:ext cx="906113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Genes have a duplication and (</a:t>
            </a:r>
            <a:r>
              <a:rPr lang="en-US" sz="3600" i="1" dirty="0">
                <a:solidFill>
                  <a:schemeClr val="bg1"/>
                </a:solidFill>
              </a:rPr>
              <a:t>at least one</a:t>
            </a:r>
            <a:r>
              <a:rPr lang="en-US" sz="3600" dirty="0">
                <a:solidFill>
                  <a:schemeClr val="bg1"/>
                </a:solidFill>
              </a:rPr>
              <a:t>) loss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B09DD1-1D84-E949-8B89-F69538D2F16A}"/>
              </a:ext>
            </a:extLst>
          </p:cNvPr>
          <p:cNvSpPr/>
          <p:nvPr/>
        </p:nvSpPr>
        <p:spPr>
          <a:xfrm>
            <a:off x="6381474" y="5079352"/>
            <a:ext cx="3096768" cy="8826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7CF7DD-6FA1-514F-9949-E662079FA81A}"/>
              </a:ext>
            </a:extLst>
          </p:cNvPr>
          <p:cNvSpPr txBox="1"/>
          <p:nvPr/>
        </p:nvSpPr>
        <p:spPr>
          <a:xfrm>
            <a:off x="7172279" y="517578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2</a:t>
            </a:r>
          </a:p>
        </p:txBody>
      </p:sp>
    </p:spTree>
    <p:extLst>
      <p:ext uri="{BB962C8B-B14F-4D97-AF65-F5344CB8AC3E}">
        <p14:creationId xmlns:p14="http://schemas.microsoft.com/office/powerpoint/2010/main" val="10008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568526" y="3963153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1568526" y="5520690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2682240" y="3500080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702939" y="297505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721227" y="452953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3459244" y="358833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438CA-30BC-BB4B-8EE1-CC7025915AE2}"/>
              </a:ext>
            </a:extLst>
          </p:cNvPr>
          <p:cNvSpPr txBox="1"/>
          <p:nvPr/>
        </p:nvSpPr>
        <p:spPr>
          <a:xfrm>
            <a:off x="1486138" y="6087070"/>
            <a:ext cx="906113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Genes have a duplication and (</a:t>
            </a:r>
            <a:r>
              <a:rPr lang="en-US" sz="3600" i="1" dirty="0">
                <a:solidFill>
                  <a:schemeClr val="bg1"/>
                </a:solidFill>
              </a:rPr>
              <a:t>at least one</a:t>
            </a:r>
            <a:r>
              <a:rPr lang="en-US" sz="3600" dirty="0">
                <a:solidFill>
                  <a:schemeClr val="bg1"/>
                </a:solidFill>
              </a:rPr>
              <a:t>) loss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B09DD1-1D84-E949-8B89-F69538D2F16A}"/>
              </a:ext>
            </a:extLst>
          </p:cNvPr>
          <p:cNvSpPr/>
          <p:nvPr/>
        </p:nvSpPr>
        <p:spPr>
          <a:xfrm>
            <a:off x="6381474" y="5079352"/>
            <a:ext cx="3096768" cy="8826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7CF7DD-6FA1-514F-9949-E662079FA81A}"/>
              </a:ext>
            </a:extLst>
          </p:cNvPr>
          <p:cNvSpPr txBox="1"/>
          <p:nvPr/>
        </p:nvSpPr>
        <p:spPr>
          <a:xfrm>
            <a:off x="7172279" y="517578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8DD306-A205-F546-BC5D-965861E6E26C}"/>
              </a:ext>
            </a:extLst>
          </p:cNvPr>
          <p:cNvSpPr/>
          <p:nvPr/>
        </p:nvSpPr>
        <p:spPr>
          <a:xfrm>
            <a:off x="2676144" y="5066752"/>
            <a:ext cx="3096768" cy="882675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snakes got their fangs – News">
            <a:extLst>
              <a:ext uri="{FF2B5EF4-FFF2-40B4-BE49-F238E27FC236}">
                <a16:creationId xmlns:a16="http://schemas.microsoft.com/office/drawing/2014/main" id="{2EE481DF-B26D-BC4B-9FDB-5317BA7D7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r="10363"/>
          <a:stretch/>
        </p:blipFill>
        <p:spPr bwMode="auto">
          <a:xfrm>
            <a:off x="6577780" y="2270871"/>
            <a:ext cx="5614220" cy="452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Franklin Gothic Demi" charset="0"/>
                <a:cs typeface="Franklin Gothic Demi" charset="0"/>
              </a:rPr>
              <a:t>What is venom?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64FD0-FFCD-5C41-84CE-44959C8ADFCF}"/>
              </a:ext>
            </a:extLst>
          </p:cNvPr>
          <p:cNvSpPr/>
          <p:nvPr/>
        </p:nvSpPr>
        <p:spPr>
          <a:xfrm>
            <a:off x="497822" y="2559611"/>
            <a:ext cx="56142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Venom</a:t>
            </a:r>
            <a:r>
              <a:rPr lang="en-US" sz="4000" dirty="0">
                <a:solidFill>
                  <a:schemeClr val="bg1"/>
                </a:solidFill>
              </a:rPr>
              <a:t> - A </a:t>
            </a:r>
            <a:r>
              <a:rPr lang="en-US" sz="4000" b="1" dirty="0">
                <a:solidFill>
                  <a:schemeClr val="bg1"/>
                </a:solidFill>
              </a:rPr>
              <a:t>traumatically introduced</a:t>
            </a:r>
            <a:r>
              <a:rPr lang="en-US" sz="4000" dirty="0">
                <a:solidFill>
                  <a:schemeClr val="bg1"/>
                </a:solidFill>
              </a:rPr>
              <a:t> natural toxin, typically used for prey capture and/or defense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C0F25C-BFF6-5347-8864-3999B155A875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67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568526" y="3963153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1568526" y="5520690"/>
            <a:ext cx="8978747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2682240" y="3500080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702939" y="297505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721227" y="4529534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3459244" y="358833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438CA-30BC-BB4B-8EE1-CC7025915AE2}"/>
              </a:ext>
            </a:extLst>
          </p:cNvPr>
          <p:cNvSpPr txBox="1"/>
          <p:nvPr/>
        </p:nvSpPr>
        <p:spPr>
          <a:xfrm>
            <a:off x="1486138" y="6087070"/>
            <a:ext cx="906113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Genes have a duplication and (</a:t>
            </a:r>
            <a:r>
              <a:rPr lang="en-US" sz="3600" i="1" dirty="0">
                <a:solidFill>
                  <a:schemeClr val="bg1"/>
                </a:solidFill>
              </a:rPr>
              <a:t>at least one</a:t>
            </a:r>
            <a:r>
              <a:rPr lang="en-US" sz="3600" dirty="0">
                <a:solidFill>
                  <a:schemeClr val="bg1"/>
                </a:solidFill>
              </a:rPr>
              <a:t>) loss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B09DD1-1D84-E949-8B89-F69538D2F16A}"/>
              </a:ext>
            </a:extLst>
          </p:cNvPr>
          <p:cNvSpPr/>
          <p:nvPr/>
        </p:nvSpPr>
        <p:spPr>
          <a:xfrm>
            <a:off x="6381474" y="5079352"/>
            <a:ext cx="3096768" cy="8826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7CF7DD-6FA1-514F-9949-E662079FA81A}"/>
              </a:ext>
            </a:extLst>
          </p:cNvPr>
          <p:cNvSpPr txBox="1"/>
          <p:nvPr/>
        </p:nvSpPr>
        <p:spPr>
          <a:xfrm>
            <a:off x="7172279" y="517578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6525FE-36D7-5848-9A37-C6B4D20646D9}"/>
              </a:ext>
            </a:extLst>
          </p:cNvPr>
          <p:cNvSpPr/>
          <p:nvPr/>
        </p:nvSpPr>
        <p:spPr>
          <a:xfrm>
            <a:off x="6424146" y="3524872"/>
            <a:ext cx="3096768" cy="882675"/>
          </a:xfrm>
          <a:prstGeom prst="ellipse">
            <a:avLst/>
          </a:prstGeom>
          <a:solidFill>
            <a:schemeClr val="accent2">
              <a:lumMod val="75000"/>
              <a:alpha val="5593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8DD306-A205-F546-BC5D-965861E6E26C}"/>
              </a:ext>
            </a:extLst>
          </p:cNvPr>
          <p:cNvSpPr/>
          <p:nvPr/>
        </p:nvSpPr>
        <p:spPr>
          <a:xfrm>
            <a:off x="2676144" y="5066752"/>
            <a:ext cx="3096768" cy="882675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07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15" name="Picture 2" descr="Figure 1">
            <a:extLst>
              <a:ext uri="{FF2B5EF4-FFF2-40B4-BE49-F238E27FC236}">
                <a16:creationId xmlns:a16="http://schemas.microsoft.com/office/drawing/2014/main" id="{7527F14E-EABA-DA46-96BE-8FA030F65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"/>
          <a:stretch/>
        </p:blipFill>
        <p:spPr bwMode="auto">
          <a:xfrm>
            <a:off x="7535118" y="3226979"/>
            <a:ext cx="4034581" cy="34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EBA99E-C50F-AB42-AD3C-6B60BAE82EDD}"/>
              </a:ext>
            </a:extLst>
          </p:cNvPr>
          <p:cNvSpPr txBox="1"/>
          <p:nvPr/>
        </p:nvSpPr>
        <p:spPr>
          <a:xfrm>
            <a:off x="443310" y="2815273"/>
            <a:ext cx="62427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Differences in gene composition underly Type A &amp; Type B venoms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Type A venoms have 2 genes that encode a potent neurotoxin called Mojave Toxin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Type B venoms do not have these genes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</p:spTree>
    <p:extLst>
      <p:ext uri="{BB962C8B-B14F-4D97-AF65-F5344CB8AC3E}">
        <p14:creationId xmlns:p14="http://schemas.microsoft.com/office/powerpoint/2010/main" val="429470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B1DFC31-8613-E547-AFB1-FA46C19C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73"/>
          <a:stretch/>
        </p:blipFill>
        <p:spPr>
          <a:xfrm>
            <a:off x="758992" y="2847867"/>
            <a:ext cx="10706100" cy="3288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63117-4714-7549-897D-A66A126E4D4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</p:spTree>
    <p:extLst>
      <p:ext uri="{BB962C8B-B14F-4D97-AF65-F5344CB8AC3E}">
        <p14:creationId xmlns:p14="http://schemas.microsoft.com/office/powerpoint/2010/main" val="938263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composition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pic>
        <p:nvPicPr>
          <p:cNvPr id="15" name="Picture 2" descr="Figure 1">
            <a:extLst>
              <a:ext uri="{FF2B5EF4-FFF2-40B4-BE49-F238E27FC236}">
                <a16:creationId xmlns:a16="http://schemas.microsoft.com/office/drawing/2014/main" id="{7527F14E-EABA-DA46-96BE-8FA030F65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"/>
          <a:stretch/>
        </p:blipFill>
        <p:spPr bwMode="auto">
          <a:xfrm>
            <a:off x="7535118" y="3226979"/>
            <a:ext cx="4034581" cy="34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EBA99E-C50F-AB42-AD3C-6B60BAE82EDD}"/>
              </a:ext>
            </a:extLst>
          </p:cNvPr>
          <p:cNvSpPr txBox="1"/>
          <p:nvPr/>
        </p:nvSpPr>
        <p:spPr>
          <a:xfrm>
            <a:off x="443310" y="2815273"/>
            <a:ext cx="62427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Differences in gene composition underly Type A &amp; Type B venoms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Type A venoms have 2 genes that encode a potent neurotoxin called Mojave Toxin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Type B venoms do not have these genes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Gene content is an important axis of variation!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104835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duplications and losses change gene composition</a:t>
            </a:r>
          </a:p>
        </p:txBody>
      </p:sp>
    </p:spTree>
    <p:extLst>
      <p:ext uri="{BB962C8B-B14F-4D97-AF65-F5344CB8AC3E}">
        <p14:creationId xmlns:p14="http://schemas.microsoft.com/office/powerpoint/2010/main" val="2956477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expression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835780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expression changes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253558" y="5318829"/>
            <a:ext cx="4527474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7221764" y="5316895"/>
            <a:ext cx="4527474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2062472" y="4855756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C2B042-839F-0248-ADD0-C106FE5D375E}"/>
              </a:ext>
            </a:extLst>
          </p:cNvPr>
          <p:cNvSpPr/>
          <p:nvPr/>
        </p:nvSpPr>
        <p:spPr>
          <a:xfrm>
            <a:off x="8046720" y="4875557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387971" y="4330730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6374465" y="4325739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2839476" y="4944009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022C8-5371-A148-9B08-0BA76617929D}"/>
              </a:ext>
            </a:extLst>
          </p:cNvPr>
          <p:cNvSpPr txBox="1"/>
          <p:nvPr/>
        </p:nvSpPr>
        <p:spPr>
          <a:xfrm>
            <a:off x="8837525" y="4993728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B92D9C-4010-694C-9E69-F613B3979FE4}"/>
              </a:ext>
            </a:extLst>
          </p:cNvPr>
          <p:cNvCxnSpPr>
            <a:cxnSpLocks/>
          </p:cNvCxnSpPr>
          <p:nvPr/>
        </p:nvCxnSpPr>
        <p:spPr>
          <a:xfrm>
            <a:off x="3230880" y="4328413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D1D993-184E-EA43-8278-67F40B024786}"/>
              </a:ext>
            </a:extLst>
          </p:cNvPr>
          <p:cNvCxnSpPr>
            <a:cxnSpLocks/>
          </p:cNvCxnSpPr>
          <p:nvPr/>
        </p:nvCxnSpPr>
        <p:spPr>
          <a:xfrm>
            <a:off x="1253558" y="3859021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0A9507-3797-1C4C-9E9D-BD0F45216571}"/>
              </a:ext>
            </a:extLst>
          </p:cNvPr>
          <p:cNvCxnSpPr>
            <a:cxnSpLocks/>
          </p:cNvCxnSpPr>
          <p:nvPr/>
        </p:nvCxnSpPr>
        <p:spPr>
          <a:xfrm>
            <a:off x="3230880" y="4011421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80E155-C179-894B-8AB2-86D5135AA1C6}"/>
              </a:ext>
            </a:extLst>
          </p:cNvPr>
          <p:cNvCxnSpPr>
            <a:cxnSpLocks/>
          </p:cNvCxnSpPr>
          <p:nvPr/>
        </p:nvCxnSpPr>
        <p:spPr>
          <a:xfrm>
            <a:off x="1253558" y="4200397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6D0878-0E07-8544-B23B-654364365A69}"/>
              </a:ext>
            </a:extLst>
          </p:cNvPr>
          <p:cNvCxnSpPr>
            <a:cxnSpLocks/>
          </p:cNvCxnSpPr>
          <p:nvPr/>
        </p:nvCxnSpPr>
        <p:spPr>
          <a:xfrm>
            <a:off x="3230880" y="3639565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8E0869-25C7-604E-B9DB-BE48E669CBDF}"/>
              </a:ext>
            </a:extLst>
          </p:cNvPr>
          <p:cNvCxnSpPr>
            <a:cxnSpLocks/>
          </p:cNvCxnSpPr>
          <p:nvPr/>
        </p:nvCxnSpPr>
        <p:spPr>
          <a:xfrm>
            <a:off x="9076944" y="4310125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61BBB3-D1DF-704C-91C5-7FF78E667C2E}"/>
              </a:ext>
            </a:extLst>
          </p:cNvPr>
          <p:cNvCxnSpPr>
            <a:cxnSpLocks/>
          </p:cNvCxnSpPr>
          <p:nvPr/>
        </p:nvCxnSpPr>
        <p:spPr>
          <a:xfrm>
            <a:off x="7099622" y="3840733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4A5E0C-CFFE-1640-B5F9-A5CC7ECF3D14}"/>
              </a:ext>
            </a:extLst>
          </p:cNvPr>
          <p:cNvCxnSpPr>
            <a:cxnSpLocks/>
          </p:cNvCxnSpPr>
          <p:nvPr/>
        </p:nvCxnSpPr>
        <p:spPr>
          <a:xfrm>
            <a:off x="9076944" y="3993133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C8559F-82A5-9047-996E-FA2636BA3B2F}"/>
              </a:ext>
            </a:extLst>
          </p:cNvPr>
          <p:cNvCxnSpPr>
            <a:cxnSpLocks/>
          </p:cNvCxnSpPr>
          <p:nvPr/>
        </p:nvCxnSpPr>
        <p:spPr>
          <a:xfrm>
            <a:off x="7099622" y="4182109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2B5B34-8393-4449-935A-87B4BBF57AD1}"/>
              </a:ext>
            </a:extLst>
          </p:cNvPr>
          <p:cNvCxnSpPr>
            <a:cxnSpLocks/>
          </p:cNvCxnSpPr>
          <p:nvPr/>
        </p:nvCxnSpPr>
        <p:spPr>
          <a:xfrm>
            <a:off x="9076944" y="3621277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89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Gene expression shapes venoms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6EBC-B868-C744-B2A8-F2BA02270AA0}"/>
              </a:ext>
            </a:extLst>
          </p:cNvPr>
          <p:cNvSpPr txBox="1"/>
          <p:nvPr/>
        </p:nvSpPr>
        <p:spPr>
          <a:xfrm>
            <a:off x="443310" y="2033018"/>
            <a:ext cx="835780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expression changes gene composition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F2061-0B06-0740-8C23-5A47D3A08B61}"/>
              </a:ext>
            </a:extLst>
          </p:cNvPr>
          <p:cNvCxnSpPr>
            <a:cxnSpLocks/>
          </p:cNvCxnSpPr>
          <p:nvPr/>
        </p:nvCxnSpPr>
        <p:spPr>
          <a:xfrm>
            <a:off x="1253558" y="5318829"/>
            <a:ext cx="4527474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A5929-B2DB-1740-BDF4-134F47D6A9B4}"/>
              </a:ext>
            </a:extLst>
          </p:cNvPr>
          <p:cNvCxnSpPr>
            <a:cxnSpLocks/>
          </p:cNvCxnSpPr>
          <p:nvPr/>
        </p:nvCxnSpPr>
        <p:spPr>
          <a:xfrm>
            <a:off x="7221764" y="5316895"/>
            <a:ext cx="4527474" cy="0"/>
          </a:xfrm>
          <a:prstGeom prst="line">
            <a:avLst/>
          </a:prstGeom>
          <a:ln w="920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BF963B-5258-C246-B912-E45E5BCFB505}"/>
              </a:ext>
            </a:extLst>
          </p:cNvPr>
          <p:cNvSpPr/>
          <p:nvPr/>
        </p:nvSpPr>
        <p:spPr>
          <a:xfrm>
            <a:off x="2062472" y="4855756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C2B042-839F-0248-ADD0-C106FE5D375E}"/>
              </a:ext>
            </a:extLst>
          </p:cNvPr>
          <p:cNvSpPr/>
          <p:nvPr/>
        </p:nvSpPr>
        <p:spPr>
          <a:xfrm>
            <a:off x="8046720" y="4875557"/>
            <a:ext cx="3096768" cy="882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5B68-2B67-8A48-9C9F-2499B9A89AB4}"/>
              </a:ext>
            </a:extLst>
          </p:cNvPr>
          <p:cNvSpPr txBox="1"/>
          <p:nvPr/>
        </p:nvSpPr>
        <p:spPr>
          <a:xfrm>
            <a:off x="387971" y="4330730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A819B-05CE-5F4B-8DAE-C713E46FA337}"/>
              </a:ext>
            </a:extLst>
          </p:cNvPr>
          <p:cNvSpPr txBox="1"/>
          <p:nvPr/>
        </p:nvSpPr>
        <p:spPr>
          <a:xfrm>
            <a:off x="6374465" y="4325739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Individual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65EB8-01FE-0540-8C4C-84189B6C873F}"/>
              </a:ext>
            </a:extLst>
          </p:cNvPr>
          <p:cNvSpPr txBox="1"/>
          <p:nvPr/>
        </p:nvSpPr>
        <p:spPr>
          <a:xfrm>
            <a:off x="2839476" y="4944009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022C8-5371-A148-9B08-0BA76617929D}"/>
              </a:ext>
            </a:extLst>
          </p:cNvPr>
          <p:cNvSpPr txBox="1"/>
          <p:nvPr/>
        </p:nvSpPr>
        <p:spPr>
          <a:xfrm>
            <a:off x="8837525" y="4993728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 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B92D9C-4010-694C-9E69-F613B3979FE4}"/>
              </a:ext>
            </a:extLst>
          </p:cNvPr>
          <p:cNvCxnSpPr>
            <a:cxnSpLocks/>
          </p:cNvCxnSpPr>
          <p:nvPr/>
        </p:nvCxnSpPr>
        <p:spPr>
          <a:xfrm>
            <a:off x="3230880" y="4328413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D1D993-184E-EA43-8278-67F40B024786}"/>
              </a:ext>
            </a:extLst>
          </p:cNvPr>
          <p:cNvCxnSpPr>
            <a:cxnSpLocks/>
          </p:cNvCxnSpPr>
          <p:nvPr/>
        </p:nvCxnSpPr>
        <p:spPr>
          <a:xfrm>
            <a:off x="1253558" y="3859021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0A9507-3797-1C4C-9E9D-BD0F45216571}"/>
              </a:ext>
            </a:extLst>
          </p:cNvPr>
          <p:cNvCxnSpPr>
            <a:cxnSpLocks/>
          </p:cNvCxnSpPr>
          <p:nvPr/>
        </p:nvCxnSpPr>
        <p:spPr>
          <a:xfrm>
            <a:off x="3230880" y="4011421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80E155-C179-894B-8AB2-86D5135AA1C6}"/>
              </a:ext>
            </a:extLst>
          </p:cNvPr>
          <p:cNvCxnSpPr>
            <a:cxnSpLocks/>
          </p:cNvCxnSpPr>
          <p:nvPr/>
        </p:nvCxnSpPr>
        <p:spPr>
          <a:xfrm>
            <a:off x="1253558" y="4200397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6D0878-0E07-8544-B23B-654364365A69}"/>
              </a:ext>
            </a:extLst>
          </p:cNvPr>
          <p:cNvCxnSpPr>
            <a:cxnSpLocks/>
          </p:cNvCxnSpPr>
          <p:nvPr/>
        </p:nvCxnSpPr>
        <p:spPr>
          <a:xfrm>
            <a:off x="3230880" y="3639565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8E0869-25C7-604E-B9DB-BE48E669CBDF}"/>
              </a:ext>
            </a:extLst>
          </p:cNvPr>
          <p:cNvCxnSpPr>
            <a:cxnSpLocks/>
          </p:cNvCxnSpPr>
          <p:nvPr/>
        </p:nvCxnSpPr>
        <p:spPr>
          <a:xfrm>
            <a:off x="1253558" y="3554221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61BBB3-D1DF-704C-91C5-7FF78E667C2E}"/>
              </a:ext>
            </a:extLst>
          </p:cNvPr>
          <p:cNvCxnSpPr>
            <a:cxnSpLocks/>
          </p:cNvCxnSpPr>
          <p:nvPr/>
        </p:nvCxnSpPr>
        <p:spPr>
          <a:xfrm>
            <a:off x="8513894" y="3974845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4A5E0C-CFFE-1640-B5F9-A5CC7ECF3D14}"/>
              </a:ext>
            </a:extLst>
          </p:cNvPr>
          <p:cNvCxnSpPr>
            <a:cxnSpLocks/>
          </p:cNvCxnSpPr>
          <p:nvPr/>
        </p:nvCxnSpPr>
        <p:spPr>
          <a:xfrm>
            <a:off x="3230880" y="3322573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C8559F-82A5-9047-996E-FA2636BA3B2F}"/>
              </a:ext>
            </a:extLst>
          </p:cNvPr>
          <p:cNvCxnSpPr>
            <a:cxnSpLocks/>
          </p:cNvCxnSpPr>
          <p:nvPr/>
        </p:nvCxnSpPr>
        <p:spPr>
          <a:xfrm>
            <a:off x="8513894" y="4316221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2B5B34-8393-4449-935A-87B4BBF57AD1}"/>
              </a:ext>
            </a:extLst>
          </p:cNvPr>
          <p:cNvCxnSpPr>
            <a:cxnSpLocks/>
          </p:cNvCxnSpPr>
          <p:nvPr/>
        </p:nvCxnSpPr>
        <p:spPr>
          <a:xfrm>
            <a:off x="3230880" y="2950717"/>
            <a:ext cx="19283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24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Regulatory evolution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6B399F-12D8-CE47-A044-49B4988F5953}"/>
              </a:ext>
            </a:extLst>
          </p:cNvPr>
          <p:cNvSpPr txBox="1"/>
          <p:nvPr/>
        </p:nvSpPr>
        <p:spPr>
          <a:xfrm>
            <a:off x="147403" y="2064034"/>
            <a:ext cx="570842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Variation in venom can occur through changes in gene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Multiple palm-pitviper species possess a neurotoxic venom component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However, only the black-speckled palm-pitviper expresses it highly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 other species it is down regulated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6EDE87-0CDE-0E45-BA22-2FC76145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75" y="4300734"/>
            <a:ext cx="4280604" cy="2835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430A1D-C8E9-0649-9B61-98ED6FE01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2" b="89988" l="2888" r="97273">
                        <a14:foregroundMark x1="76390" y1="37182" x2="76390" y2="37182"/>
                        <a14:foregroundMark x1="97299" y1="42713" x2="97299" y2="42713"/>
                        <a14:foregroundMark x1="94572" y1="39847" x2="94572" y2="39847"/>
                        <a14:foregroundMark x1="68503" y1="4562" x2="68503" y2="4562"/>
                        <a14:backgroundMark x1="69251" y1="34639" x2="80348" y2="3774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1" y="3008075"/>
            <a:ext cx="3230924" cy="21399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9B63FF-5252-634D-A107-550ADC7E6D09}"/>
              </a:ext>
            </a:extLst>
          </p:cNvPr>
          <p:cNvSpPr txBox="1"/>
          <p:nvPr/>
        </p:nvSpPr>
        <p:spPr>
          <a:xfrm>
            <a:off x="5895571" y="4106210"/>
            <a:ext cx="525450" cy="495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9E6B4-DD22-F748-AE96-2CCF463BBF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2"/>
          <a:stretch/>
        </p:blipFill>
        <p:spPr>
          <a:xfrm>
            <a:off x="8508736" y="2710792"/>
            <a:ext cx="502443" cy="19350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B7F7BB-2B0B-8749-ABAC-E114F2027F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45" y="2734696"/>
            <a:ext cx="2564144" cy="1969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6C66D9-465D-F147-9379-2FAD5171F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13" y="4844571"/>
            <a:ext cx="2512344" cy="19428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BF0EC9-3F5E-3B4B-A587-F59888030BCC}"/>
              </a:ext>
            </a:extLst>
          </p:cNvPr>
          <p:cNvSpPr/>
          <p:nvPr/>
        </p:nvSpPr>
        <p:spPr>
          <a:xfrm>
            <a:off x="8621771" y="3720380"/>
            <a:ext cx="104789" cy="102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26BE07-2652-0A42-96FA-B92E067493C8}"/>
              </a:ext>
            </a:extLst>
          </p:cNvPr>
          <p:cNvSpPr/>
          <p:nvPr/>
        </p:nvSpPr>
        <p:spPr>
          <a:xfrm>
            <a:off x="8644774" y="5922776"/>
            <a:ext cx="104789" cy="102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B977C1-EBF8-9A42-9213-BF694E42DB52}"/>
              </a:ext>
            </a:extLst>
          </p:cNvPr>
          <p:cNvSpPr/>
          <p:nvPr/>
        </p:nvSpPr>
        <p:spPr>
          <a:xfrm>
            <a:off x="8642218" y="5045715"/>
            <a:ext cx="104789" cy="102324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704BD6-A9DD-CC4E-A0EE-B15391C2B6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3"/>
          <a:stretch/>
        </p:blipFill>
        <p:spPr>
          <a:xfrm>
            <a:off x="8508736" y="4852254"/>
            <a:ext cx="527206" cy="19425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EE5101-5986-194D-B69F-685BFCA66984}"/>
              </a:ext>
            </a:extLst>
          </p:cNvPr>
          <p:cNvSpPr/>
          <p:nvPr/>
        </p:nvSpPr>
        <p:spPr>
          <a:xfrm>
            <a:off x="9268628" y="2557266"/>
            <a:ext cx="626776" cy="2146501"/>
          </a:xfrm>
          <a:prstGeom prst="rect">
            <a:avLst/>
          </a:prstGeom>
          <a:noFill/>
          <a:ln w="57150">
            <a:solidFill>
              <a:srgbClr val="F2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4C3556-4C04-E84A-9F00-68FFF8E406E0}"/>
              </a:ext>
            </a:extLst>
          </p:cNvPr>
          <p:cNvSpPr/>
          <p:nvPr/>
        </p:nvSpPr>
        <p:spPr>
          <a:xfrm>
            <a:off x="10813280" y="5251623"/>
            <a:ext cx="626776" cy="1573784"/>
          </a:xfrm>
          <a:prstGeom prst="rect">
            <a:avLst/>
          </a:prstGeom>
          <a:noFill/>
          <a:ln w="57150">
            <a:solidFill>
              <a:srgbClr val="F2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4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CE7E4-2167-DB44-9E49-B29C92BC3E30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C1955E6B-0736-4B4B-9CB3-55205F4D4447}"/>
              </a:ext>
            </a:extLst>
          </p:cNvPr>
          <p:cNvSpPr txBox="1">
            <a:spLocks/>
          </p:cNvSpPr>
          <p:nvPr/>
        </p:nvSpPr>
        <p:spPr>
          <a:xfrm>
            <a:off x="622300" y="32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Regulatory evolution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6B399F-12D8-CE47-A044-49B4988F5953}"/>
              </a:ext>
            </a:extLst>
          </p:cNvPr>
          <p:cNvSpPr txBox="1"/>
          <p:nvPr/>
        </p:nvSpPr>
        <p:spPr>
          <a:xfrm>
            <a:off x="147403" y="2064034"/>
            <a:ext cx="570842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Variation in venom can occur through changes in gene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Gene expression can evolve very rapidly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Early changes in venom compositions may occur mainly through regulatory evolution.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6EDE87-0CDE-0E45-BA22-2FC76145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75" y="4300734"/>
            <a:ext cx="4280604" cy="2835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430A1D-C8E9-0649-9B61-98ED6FE01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2" b="89988" l="2888" r="97273">
                        <a14:foregroundMark x1="76390" y1="37182" x2="76390" y2="37182"/>
                        <a14:foregroundMark x1="97299" y1="42713" x2="97299" y2="42713"/>
                        <a14:foregroundMark x1="94572" y1="39847" x2="94572" y2="39847"/>
                        <a14:foregroundMark x1="68503" y1="4562" x2="68503" y2="4562"/>
                        <a14:backgroundMark x1="69251" y1="34639" x2="80348" y2="3774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1" y="3008075"/>
            <a:ext cx="3230924" cy="21399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9B63FF-5252-634D-A107-550ADC7E6D09}"/>
              </a:ext>
            </a:extLst>
          </p:cNvPr>
          <p:cNvSpPr txBox="1"/>
          <p:nvPr/>
        </p:nvSpPr>
        <p:spPr>
          <a:xfrm>
            <a:off x="5895571" y="4106210"/>
            <a:ext cx="525450" cy="495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9E6B4-DD22-F748-AE96-2CCF463BBF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2"/>
          <a:stretch/>
        </p:blipFill>
        <p:spPr>
          <a:xfrm>
            <a:off x="8508736" y="2710792"/>
            <a:ext cx="502443" cy="19350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B7F7BB-2B0B-8749-ABAC-E114F2027F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45" y="2734696"/>
            <a:ext cx="2564144" cy="1969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6C66D9-465D-F147-9379-2FAD5171F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13" y="4844571"/>
            <a:ext cx="2512344" cy="19428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BF0EC9-3F5E-3B4B-A587-F59888030BCC}"/>
              </a:ext>
            </a:extLst>
          </p:cNvPr>
          <p:cNvSpPr/>
          <p:nvPr/>
        </p:nvSpPr>
        <p:spPr>
          <a:xfrm>
            <a:off x="8621771" y="3720380"/>
            <a:ext cx="104789" cy="102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26BE07-2652-0A42-96FA-B92E067493C8}"/>
              </a:ext>
            </a:extLst>
          </p:cNvPr>
          <p:cNvSpPr/>
          <p:nvPr/>
        </p:nvSpPr>
        <p:spPr>
          <a:xfrm>
            <a:off x="8644774" y="5922776"/>
            <a:ext cx="104789" cy="102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B977C1-EBF8-9A42-9213-BF694E42DB52}"/>
              </a:ext>
            </a:extLst>
          </p:cNvPr>
          <p:cNvSpPr/>
          <p:nvPr/>
        </p:nvSpPr>
        <p:spPr>
          <a:xfrm>
            <a:off x="8642218" y="5045715"/>
            <a:ext cx="104789" cy="102324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704BD6-A9DD-CC4E-A0EE-B15391C2B6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3"/>
          <a:stretch/>
        </p:blipFill>
        <p:spPr>
          <a:xfrm>
            <a:off x="8508736" y="4852254"/>
            <a:ext cx="527206" cy="19425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EE5101-5986-194D-B69F-685BFCA66984}"/>
              </a:ext>
            </a:extLst>
          </p:cNvPr>
          <p:cNvSpPr/>
          <p:nvPr/>
        </p:nvSpPr>
        <p:spPr>
          <a:xfrm>
            <a:off x="9268628" y="2557266"/>
            <a:ext cx="626776" cy="2146501"/>
          </a:xfrm>
          <a:prstGeom prst="rect">
            <a:avLst/>
          </a:prstGeom>
          <a:noFill/>
          <a:ln w="57150">
            <a:solidFill>
              <a:srgbClr val="F2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4C3556-4C04-E84A-9F00-68FFF8E406E0}"/>
              </a:ext>
            </a:extLst>
          </p:cNvPr>
          <p:cNvSpPr/>
          <p:nvPr/>
        </p:nvSpPr>
        <p:spPr>
          <a:xfrm>
            <a:off x="10813280" y="5251623"/>
            <a:ext cx="626776" cy="1573784"/>
          </a:xfrm>
          <a:prstGeom prst="rect">
            <a:avLst/>
          </a:prstGeom>
          <a:noFill/>
          <a:ln w="57150">
            <a:solidFill>
              <a:srgbClr val="F2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48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208861" y="115747"/>
            <a:ext cx="12827000" cy="3021117"/>
          </a:xfrm>
          <a:prstGeom prst="rect">
            <a:avLst/>
          </a:prstGeom>
        </p:spPr>
      </p:pic>
      <p:pic>
        <p:nvPicPr>
          <p:cNvPr id="12290" name="Picture 2" descr="Hong Kong, A Painted Turtle Stretches Photograph by Richard Wright">
            <a:extLst>
              <a:ext uri="{FF2B5EF4-FFF2-40B4-BE49-F238E27FC236}">
                <a16:creationId xmlns:a16="http://schemas.microsoft.com/office/drawing/2014/main" id="{FFF1519E-6D5F-E34A-BC00-A10EDCF28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9933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26AEF9-4387-C341-A38B-0FC9D0F11670}"/>
              </a:ext>
            </a:extLst>
          </p:cNvPr>
          <p:cNvSpPr/>
          <p:nvPr/>
        </p:nvSpPr>
        <p:spPr>
          <a:xfrm>
            <a:off x="327948" y="1161684"/>
            <a:ext cx="6096000" cy="830997"/>
          </a:xfrm>
          <a:prstGeom prst="rect">
            <a:avLst/>
          </a:prstGeom>
          <a:gradFill flip="none" rotWithShape="1">
            <a:gsLst>
              <a:gs pos="36000">
                <a:schemeClr val="tx1">
                  <a:alpha val="32812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Arial Rounded"/>
              </a:rPr>
              <a:t>STRETCH BREAK!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37758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2035236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err="1">
                <a:solidFill>
                  <a:schemeClr val="bg1"/>
                </a:solidFill>
              </a:rPr>
              <a:t>Toxicofera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D347-3C2E-4347-A296-2ED2D22CCA96}"/>
              </a:ext>
            </a:extLst>
          </p:cNvPr>
          <p:cNvSpPr txBox="1"/>
          <p:nvPr/>
        </p:nvSpPr>
        <p:spPr>
          <a:xfrm>
            <a:off x="568647" y="2743122"/>
            <a:ext cx="60439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Early molecular evidence suggested Serpentes formed a monophyletic clade with several lizard species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Helodermatidae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Anguidae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Varanidae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Iguanidae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Genomic studies have supported this!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8" name="Picture 4" descr="Figure 1">
            <a:extLst>
              <a:ext uri="{FF2B5EF4-FFF2-40B4-BE49-F238E27FC236}">
                <a16:creationId xmlns:a16="http://schemas.microsoft.com/office/drawing/2014/main" id="{3439F747-70CC-A44C-A65E-FC57ED696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3"/>
          <a:stretch/>
        </p:blipFill>
        <p:spPr bwMode="auto">
          <a:xfrm>
            <a:off x="6727825" y="1881050"/>
            <a:ext cx="5464175" cy="50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2EAF96-8D32-5842-824D-31802780FD44}"/>
              </a:ext>
            </a:extLst>
          </p:cNvPr>
          <p:cNvGrpSpPr/>
          <p:nvPr/>
        </p:nvGrpSpPr>
        <p:grpSpPr>
          <a:xfrm>
            <a:off x="6727825" y="1881050"/>
            <a:ext cx="1322098" cy="2114753"/>
            <a:chOff x="6727825" y="1881050"/>
            <a:chExt cx="1322098" cy="21147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2ECCA9-0906-AF46-BD29-DB714B5369A0}"/>
                </a:ext>
              </a:extLst>
            </p:cNvPr>
            <p:cNvSpPr/>
            <p:nvPr/>
          </p:nvSpPr>
          <p:spPr>
            <a:xfrm>
              <a:off x="6727825" y="1881050"/>
              <a:ext cx="687583" cy="2114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67D603-E5EB-BF47-91AA-8E91CD194718}"/>
                </a:ext>
              </a:extLst>
            </p:cNvPr>
            <p:cNvSpPr/>
            <p:nvPr/>
          </p:nvSpPr>
          <p:spPr>
            <a:xfrm>
              <a:off x="7300786" y="1886687"/>
              <a:ext cx="452826" cy="969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0E82BF-6BD0-8740-A5FC-423F8C4B748A}"/>
                </a:ext>
              </a:extLst>
            </p:cNvPr>
            <p:cNvSpPr/>
            <p:nvPr/>
          </p:nvSpPr>
          <p:spPr>
            <a:xfrm>
              <a:off x="7741284" y="1888775"/>
              <a:ext cx="308639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822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Franklin Gothic Demi" charset="0"/>
                <a:cs typeface="Franklin Gothic Demi" charset="0"/>
              </a:rPr>
              <a:t>What is venom?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64FD0-FFCD-5C41-84CE-44959C8ADFCF}"/>
              </a:ext>
            </a:extLst>
          </p:cNvPr>
          <p:cNvSpPr/>
          <p:nvPr/>
        </p:nvSpPr>
        <p:spPr>
          <a:xfrm>
            <a:off x="262173" y="2608199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Venom is a mixture of toxins (A “complex cocktail”)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8CB36-397F-B44E-B1CD-DC098817E0BD}"/>
              </a:ext>
            </a:extLst>
          </p:cNvPr>
          <p:cNvSpPr txBox="1"/>
          <p:nvPr/>
        </p:nvSpPr>
        <p:spPr>
          <a:xfrm>
            <a:off x="563308" y="3456829"/>
            <a:ext cx="60439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 snakes and lizards, these toxins are enzymes produced by the organism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Different enzymes carry different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Venoms with different compositions have different effects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6119AB-F9BF-8041-8BC8-DED3141A8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43"/>
          <a:stretch/>
        </p:blipFill>
        <p:spPr>
          <a:xfrm>
            <a:off x="6600697" y="3513487"/>
            <a:ext cx="5323081" cy="294788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ED4238-6272-8242-9A36-556282C6762B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18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2035236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err="1">
                <a:solidFill>
                  <a:schemeClr val="bg1"/>
                </a:solidFill>
              </a:rPr>
              <a:t>Toxicofera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D347-3C2E-4347-A296-2ED2D22CCA96}"/>
              </a:ext>
            </a:extLst>
          </p:cNvPr>
          <p:cNvSpPr txBox="1"/>
          <p:nvPr/>
        </p:nvSpPr>
        <p:spPr>
          <a:xfrm>
            <a:off x="568647" y="2743122"/>
            <a:ext cx="6043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Many lizards in these families possess oral glands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8" name="Picture 4" descr="Figure 1">
            <a:extLst>
              <a:ext uri="{FF2B5EF4-FFF2-40B4-BE49-F238E27FC236}">
                <a16:creationId xmlns:a16="http://schemas.microsoft.com/office/drawing/2014/main" id="{3439F747-70CC-A44C-A65E-FC57ED696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3"/>
          <a:stretch/>
        </p:blipFill>
        <p:spPr bwMode="auto">
          <a:xfrm>
            <a:off x="6727825" y="1881050"/>
            <a:ext cx="5464175" cy="50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2EAF96-8D32-5842-824D-31802780FD44}"/>
              </a:ext>
            </a:extLst>
          </p:cNvPr>
          <p:cNvGrpSpPr/>
          <p:nvPr/>
        </p:nvGrpSpPr>
        <p:grpSpPr>
          <a:xfrm>
            <a:off x="6727825" y="1881050"/>
            <a:ext cx="1322098" cy="2114753"/>
            <a:chOff x="6727825" y="1881050"/>
            <a:chExt cx="1322098" cy="21147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2ECCA9-0906-AF46-BD29-DB714B5369A0}"/>
                </a:ext>
              </a:extLst>
            </p:cNvPr>
            <p:cNvSpPr/>
            <p:nvPr/>
          </p:nvSpPr>
          <p:spPr>
            <a:xfrm>
              <a:off x="6727825" y="1881050"/>
              <a:ext cx="687583" cy="2114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67D603-E5EB-BF47-91AA-8E91CD194718}"/>
                </a:ext>
              </a:extLst>
            </p:cNvPr>
            <p:cNvSpPr/>
            <p:nvPr/>
          </p:nvSpPr>
          <p:spPr>
            <a:xfrm>
              <a:off x="7300786" y="1886687"/>
              <a:ext cx="452826" cy="969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0E82BF-6BD0-8740-A5FC-423F8C4B748A}"/>
                </a:ext>
              </a:extLst>
            </p:cNvPr>
            <p:cNvSpPr/>
            <p:nvPr/>
          </p:nvSpPr>
          <p:spPr>
            <a:xfrm>
              <a:off x="7741284" y="1888775"/>
              <a:ext cx="308639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5854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2035236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err="1">
                <a:solidFill>
                  <a:schemeClr val="bg1"/>
                </a:solidFill>
              </a:rPr>
              <a:t>Toxicofera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D347-3C2E-4347-A296-2ED2D22CCA96}"/>
              </a:ext>
            </a:extLst>
          </p:cNvPr>
          <p:cNvSpPr txBox="1"/>
          <p:nvPr/>
        </p:nvSpPr>
        <p:spPr>
          <a:xfrm>
            <a:off x="568647" y="2743122"/>
            <a:ext cx="60439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Many lizards in these families possess oral glands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 some cases, toxin genes are expressed in these oral glands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This led to the conclusion that the emergence of “venom” predated the divergence of snakes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8" name="Picture 4" descr="Figure 1">
            <a:extLst>
              <a:ext uri="{FF2B5EF4-FFF2-40B4-BE49-F238E27FC236}">
                <a16:creationId xmlns:a16="http://schemas.microsoft.com/office/drawing/2014/main" id="{3439F747-70CC-A44C-A65E-FC57ED696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0" b="1"/>
          <a:stretch/>
        </p:blipFill>
        <p:spPr bwMode="auto">
          <a:xfrm>
            <a:off x="6727825" y="-162042"/>
            <a:ext cx="5464175" cy="705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D264A3-1ED5-8C43-A0D9-9D2721A38854}"/>
              </a:ext>
            </a:extLst>
          </p:cNvPr>
          <p:cNvSpPr/>
          <p:nvPr/>
        </p:nvSpPr>
        <p:spPr>
          <a:xfrm>
            <a:off x="7300786" y="1886687"/>
            <a:ext cx="452826" cy="9692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0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2035236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err="1">
                <a:solidFill>
                  <a:schemeClr val="bg1"/>
                </a:solidFill>
              </a:rPr>
              <a:t>Toxicofera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D347-3C2E-4347-A296-2ED2D22CCA96}"/>
              </a:ext>
            </a:extLst>
          </p:cNvPr>
          <p:cNvSpPr txBox="1"/>
          <p:nvPr/>
        </p:nvSpPr>
        <p:spPr>
          <a:xfrm>
            <a:off x="568647" y="2743122"/>
            <a:ext cx="60439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 key implication of this conclusion is that “venom” is a derived trait for the </a:t>
            </a:r>
            <a:r>
              <a:rPr lang="en-US" sz="2800" dirty="0" err="1">
                <a:solidFill>
                  <a:schemeClr val="bg1"/>
                </a:solidFill>
              </a:rPr>
              <a:t>Toxicofera</a:t>
            </a:r>
            <a:r>
              <a:rPr lang="en-US" sz="2800" dirty="0">
                <a:solidFill>
                  <a:schemeClr val="bg1"/>
                </a:solidFill>
              </a:rPr>
              <a:t> clade.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Thus, all species in the </a:t>
            </a:r>
            <a:r>
              <a:rPr lang="en-US" sz="2800" dirty="0" err="1">
                <a:solidFill>
                  <a:schemeClr val="bg1"/>
                </a:solidFill>
              </a:rPr>
              <a:t>Toxicofera</a:t>
            </a:r>
            <a:r>
              <a:rPr lang="en-US" sz="2800" dirty="0">
                <a:solidFill>
                  <a:schemeClr val="bg1"/>
                </a:solidFill>
              </a:rPr>
              <a:t> are venomous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8" name="Picture 4" descr="Figure 1">
            <a:extLst>
              <a:ext uri="{FF2B5EF4-FFF2-40B4-BE49-F238E27FC236}">
                <a16:creationId xmlns:a16="http://schemas.microsoft.com/office/drawing/2014/main" id="{3439F747-70CC-A44C-A65E-FC57ED696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0" b="1"/>
          <a:stretch/>
        </p:blipFill>
        <p:spPr bwMode="auto">
          <a:xfrm>
            <a:off x="6727825" y="-162042"/>
            <a:ext cx="5464175" cy="705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877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42" name="Picture 2" descr="Komodo Dragon">
            <a:extLst>
              <a:ext uri="{FF2B5EF4-FFF2-40B4-BE49-F238E27FC236}">
                <a16:creationId xmlns:a16="http://schemas.microsoft.com/office/drawing/2014/main" id="{846B2239-BDE3-EA44-8458-8D3A1D8D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" y="1934074"/>
            <a:ext cx="7924800" cy="44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azard symbol - Wikipedia">
            <a:extLst>
              <a:ext uri="{FF2B5EF4-FFF2-40B4-BE49-F238E27FC236}">
                <a16:creationId xmlns:a16="http://schemas.microsoft.com/office/drawing/2014/main" id="{0D39D6CF-5AB0-1440-813B-252F5629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1" y="1455821"/>
            <a:ext cx="4022558" cy="4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478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44" name="Picture 4" descr="Hazard symbol - Wikipedia">
            <a:extLst>
              <a:ext uri="{FF2B5EF4-FFF2-40B4-BE49-F238E27FC236}">
                <a16:creationId xmlns:a16="http://schemas.microsoft.com/office/drawing/2014/main" id="{0D39D6CF-5AB0-1440-813B-252F5629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1" y="1455821"/>
            <a:ext cx="4022558" cy="4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ptile Cowboy / Cowgirl Hat With Bandanna for Bearded Dragon | Etsy | Bearded  dragon cute, Bearded dragon costume, Bearded dragon habitat">
            <a:extLst>
              <a:ext uri="{FF2B5EF4-FFF2-40B4-BE49-F238E27FC236}">
                <a16:creationId xmlns:a16="http://schemas.microsoft.com/office/drawing/2014/main" id="{021C9CE4-C097-BE49-9E61-825302E0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1472343"/>
            <a:ext cx="4359259" cy="54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087D39-5AD8-1847-8991-B1B3C4A4FF92}"/>
              </a:ext>
            </a:extLst>
          </p:cNvPr>
          <p:cNvGrpSpPr/>
          <p:nvPr/>
        </p:nvGrpSpPr>
        <p:grpSpPr>
          <a:xfrm>
            <a:off x="140613" y="1535013"/>
            <a:ext cx="2823410" cy="2052407"/>
            <a:chOff x="140613" y="1535013"/>
            <a:chExt cx="2823410" cy="2052407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53CB179B-C7DF-4C47-8509-0B2D9D2290DB}"/>
                </a:ext>
              </a:extLst>
            </p:cNvPr>
            <p:cNvSpPr/>
            <p:nvPr/>
          </p:nvSpPr>
          <p:spPr>
            <a:xfrm>
              <a:off x="140613" y="1535013"/>
              <a:ext cx="2823410" cy="1526005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ysClr val="windowText" lastClr="000000"/>
                  </a:solidFill>
                </a:rPr>
                <a:t>Wait, what?</a:t>
              </a:r>
            </a:p>
          </p:txBody>
        </p:sp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0D12DB88-3BD7-6F4E-8764-C1C1BD4B1588}"/>
                </a:ext>
              </a:extLst>
            </p:cNvPr>
            <p:cNvSpPr/>
            <p:nvPr/>
          </p:nvSpPr>
          <p:spPr>
            <a:xfrm>
              <a:off x="1881181" y="3023335"/>
              <a:ext cx="509092" cy="365551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28982761-9330-FC4F-B854-6987FC798677}"/>
                </a:ext>
              </a:extLst>
            </p:cNvPr>
            <p:cNvSpPr/>
            <p:nvPr/>
          </p:nvSpPr>
          <p:spPr>
            <a:xfrm>
              <a:off x="2435545" y="3346780"/>
              <a:ext cx="350797" cy="24064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9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188678" y="1644574"/>
            <a:ext cx="110940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Venomous-ness in Doubt –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</a:t>
            </a:r>
            <a:r>
              <a:rPr lang="en-US" sz="3300" dirty="0">
                <a:solidFill>
                  <a:schemeClr val="bg1"/>
                </a:solidFill>
              </a:rPr>
              <a:t>Arguments against classifying the </a:t>
            </a:r>
            <a:r>
              <a:rPr lang="en-US" sz="3300" dirty="0" err="1">
                <a:solidFill>
                  <a:schemeClr val="bg1"/>
                </a:solidFill>
              </a:rPr>
              <a:t>Toxicofera</a:t>
            </a:r>
            <a:r>
              <a:rPr lang="en-US" sz="3300" dirty="0">
                <a:solidFill>
                  <a:schemeClr val="bg1"/>
                </a:solidFill>
              </a:rPr>
              <a:t> as venomous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D347-3C2E-4347-A296-2ED2D22CCA96}"/>
              </a:ext>
            </a:extLst>
          </p:cNvPr>
          <p:cNvSpPr txBox="1"/>
          <p:nvPr/>
        </p:nvSpPr>
        <p:spPr>
          <a:xfrm>
            <a:off x="461879" y="3150940"/>
            <a:ext cx="54182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Many “toxins” identified in lizards were based on homology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Homology does always not define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Many species that do not rely on venom for prey capture have homologous toxin genes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805FC1-AF66-C245-85B4-E364586FB5C9}"/>
              </a:ext>
            </a:extLst>
          </p:cNvPr>
          <p:cNvGrpSpPr/>
          <p:nvPr/>
        </p:nvGrpSpPr>
        <p:grpSpPr>
          <a:xfrm flipV="1">
            <a:off x="6317677" y="3815901"/>
            <a:ext cx="2586844" cy="1994063"/>
            <a:chOff x="6816436" y="4003964"/>
            <a:chExt cx="2586844" cy="19940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4CCF7E-DE57-E64A-8C0A-F46A1797DE5D}"/>
                </a:ext>
              </a:extLst>
            </p:cNvPr>
            <p:cNvCxnSpPr>
              <a:cxnSpLocks/>
            </p:cNvCxnSpPr>
            <p:nvPr/>
          </p:nvCxnSpPr>
          <p:spPr>
            <a:xfrm>
              <a:off x="6816436" y="4710545"/>
              <a:ext cx="84512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3ADC67-9734-0344-A5CA-8188E06488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00502" y="4696691"/>
              <a:ext cx="13716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AF1D8B-8E75-7E48-BFFA-8F1B9DB2A4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65427" y="5312227"/>
              <a:ext cx="13716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72E7E7-E47C-2041-86B4-38EC1761A8FB}"/>
                </a:ext>
              </a:extLst>
            </p:cNvPr>
            <p:cNvCxnSpPr>
              <a:cxnSpLocks/>
            </p:cNvCxnSpPr>
            <p:nvPr/>
          </p:nvCxnSpPr>
          <p:spPr>
            <a:xfrm>
              <a:off x="7677396" y="5349831"/>
              <a:ext cx="84908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7D86A-8CA8-FB45-8F78-8A9D3957AAD0}"/>
                </a:ext>
              </a:extLst>
            </p:cNvPr>
            <p:cNvCxnSpPr>
              <a:cxnSpLocks/>
            </p:cNvCxnSpPr>
            <p:nvPr/>
          </p:nvCxnSpPr>
          <p:spPr>
            <a:xfrm>
              <a:off x="8554191" y="5965363"/>
              <a:ext cx="84908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2AF0EA-CB6B-8345-BD64-2ED63AAF68EB}"/>
                </a:ext>
              </a:extLst>
            </p:cNvPr>
            <p:cNvCxnSpPr>
              <a:cxnSpLocks/>
            </p:cNvCxnSpPr>
            <p:nvPr/>
          </p:nvCxnSpPr>
          <p:spPr>
            <a:xfrm>
              <a:off x="8554193" y="4647211"/>
              <a:ext cx="84908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4EA1FE-894E-E441-A2A6-D420ADB81655}"/>
                </a:ext>
              </a:extLst>
            </p:cNvPr>
            <p:cNvCxnSpPr>
              <a:cxnSpLocks/>
            </p:cNvCxnSpPr>
            <p:nvPr/>
          </p:nvCxnSpPr>
          <p:spPr>
            <a:xfrm>
              <a:off x="7673438" y="4003964"/>
              <a:ext cx="84908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282AD6-D02A-C540-AEAB-B1758DB48985}"/>
              </a:ext>
            </a:extLst>
          </p:cNvPr>
          <p:cNvSpPr txBox="1"/>
          <p:nvPr/>
        </p:nvSpPr>
        <p:spPr>
          <a:xfrm>
            <a:off x="9020714" y="3525399"/>
            <a:ext cx="1489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Toxin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FFF9A2-D719-DA49-91CE-28755C2BF358}"/>
              </a:ext>
            </a:extLst>
          </p:cNvPr>
          <p:cNvSpPr txBox="1"/>
          <p:nvPr/>
        </p:nvSpPr>
        <p:spPr>
          <a:xfrm>
            <a:off x="9020714" y="4780217"/>
            <a:ext cx="1489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Toxin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D34B9A-E2B4-854D-8149-8BA057B2B500}"/>
              </a:ext>
            </a:extLst>
          </p:cNvPr>
          <p:cNvSpPr txBox="1"/>
          <p:nvPr/>
        </p:nvSpPr>
        <p:spPr>
          <a:xfrm>
            <a:off x="8114222" y="5489881"/>
            <a:ext cx="32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Toxin/</a:t>
            </a:r>
            <a:r>
              <a:rPr lang="en-US" sz="3600" dirty="0" err="1">
                <a:solidFill>
                  <a:schemeClr val="bg1"/>
                </a:solidFill>
              </a:rPr>
              <a:t>Nontoxin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531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188678" y="1644574"/>
            <a:ext cx="110940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Venomous-ness in Doubt –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</a:t>
            </a:r>
            <a:r>
              <a:rPr lang="en-US" sz="3300" dirty="0">
                <a:solidFill>
                  <a:schemeClr val="bg1"/>
                </a:solidFill>
              </a:rPr>
              <a:t>Arguments against classifying the </a:t>
            </a:r>
            <a:r>
              <a:rPr lang="en-US" sz="3300" dirty="0" err="1">
                <a:solidFill>
                  <a:schemeClr val="bg1"/>
                </a:solidFill>
              </a:rPr>
              <a:t>Toxicofera</a:t>
            </a:r>
            <a:r>
              <a:rPr lang="en-US" sz="3300" dirty="0">
                <a:solidFill>
                  <a:schemeClr val="bg1"/>
                </a:solidFill>
              </a:rPr>
              <a:t> as venomous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D347-3C2E-4347-A296-2ED2D22CCA96}"/>
              </a:ext>
            </a:extLst>
          </p:cNvPr>
          <p:cNvSpPr txBox="1"/>
          <p:nvPr/>
        </p:nvSpPr>
        <p:spPr>
          <a:xfrm>
            <a:off x="461879" y="3150940"/>
            <a:ext cx="54182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Many toxin homologs are expressed in several body 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Argues against these genes having a specific, specialized function that is associated with venom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79378DD-2D30-474F-B1FC-5AEF8272E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0"/>
          <a:stretch/>
        </p:blipFill>
        <p:spPr bwMode="auto">
          <a:xfrm>
            <a:off x="5880100" y="2986988"/>
            <a:ext cx="6118225" cy="36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63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461879" y="2399854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What do we do when function is in doubt?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DD347-3C2E-4347-A296-2ED2D22CCA96}"/>
              </a:ext>
            </a:extLst>
          </p:cNvPr>
          <p:cNvSpPr txBox="1"/>
          <p:nvPr/>
        </p:nvSpPr>
        <p:spPr>
          <a:xfrm>
            <a:off x="693821" y="4006692"/>
            <a:ext cx="5418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 do not know what function many of these “toxin” genes serve, we should treat venomous-ness as an evolutionary character irrespective of function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8AED78C-197A-924D-AFBD-D568C5420E20}"/>
              </a:ext>
            </a:extLst>
          </p:cNvPr>
          <p:cNvSpPr/>
          <p:nvPr/>
        </p:nvSpPr>
        <p:spPr>
          <a:xfrm>
            <a:off x="946668" y="3275020"/>
            <a:ext cx="4805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Argument 1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08B8F6-D9B3-CB4D-9F98-FCBAB4B7DFEF}"/>
              </a:ext>
            </a:extLst>
          </p:cNvPr>
          <p:cNvSpPr/>
          <p:nvPr/>
        </p:nvSpPr>
        <p:spPr>
          <a:xfrm>
            <a:off x="6440129" y="3248100"/>
            <a:ext cx="4805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Argument A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8500B7-8D34-DB47-AC5B-AB92066D0E7C}"/>
              </a:ext>
            </a:extLst>
          </p:cNvPr>
          <p:cNvSpPr txBox="1"/>
          <p:nvPr/>
        </p:nvSpPr>
        <p:spPr>
          <a:xfrm>
            <a:off x="6288381" y="4011612"/>
            <a:ext cx="5418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 do not know what function many of these “toxin” genes serve, we should consider lineages non-venomous until a function is identified.</a:t>
            </a:r>
          </a:p>
        </p:txBody>
      </p:sp>
    </p:spTree>
    <p:extLst>
      <p:ext uri="{BB962C8B-B14F-4D97-AF65-F5344CB8AC3E}">
        <p14:creationId xmlns:p14="http://schemas.microsoft.com/office/powerpoint/2010/main" val="2745664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The Origin of Venom in Reptiles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80FE-AF43-694A-A030-47A47598F7B1}"/>
              </a:ext>
            </a:extLst>
          </p:cNvPr>
          <p:cNvSpPr/>
          <p:nvPr/>
        </p:nvSpPr>
        <p:spPr>
          <a:xfrm>
            <a:off x="333057" y="1695551"/>
            <a:ext cx="1109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Great </a:t>
            </a:r>
            <a:r>
              <a:rPr lang="en-US" sz="4000" dirty="0" err="1">
                <a:solidFill>
                  <a:schemeClr val="bg1"/>
                </a:solidFill>
              </a:rPr>
              <a:t>Toxicofera</a:t>
            </a:r>
            <a:r>
              <a:rPr lang="en-US" sz="4000" dirty="0">
                <a:solidFill>
                  <a:schemeClr val="bg1"/>
                </a:solidFill>
              </a:rPr>
              <a:t> Debate</a:t>
            </a:r>
            <a:endParaRPr lang="en-US" sz="33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A5606-B238-2442-A97D-6929963A31E3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DF22B8-09EE-E746-BA84-2FF933F93B5A}"/>
              </a:ext>
            </a:extLst>
          </p:cNvPr>
          <p:cNvSpPr txBox="1"/>
          <p:nvPr/>
        </p:nvSpPr>
        <p:spPr>
          <a:xfrm>
            <a:off x="737888" y="2771252"/>
            <a:ext cx="10689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Splitting into three large groups, I would like you all to debate whether or not you think we should consider all lineages in the </a:t>
            </a:r>
            <a:r>
              <a:rPr lang="en-US" sz="2800" dirty="0" err="1">
                <a:solidFill>
                  <a:schemeClr val="bg1"/>
                </a:solidFill>
              </a:rPr>
              <a:t>Toxicofera</a:t>
            </a:r>
            <a:r>
              <a:rPr lang="en-US" sz="2800" dirty="0">
                <a:solidFill>
                  <a:schemeClr val="bg1"/>
                </a:solidFill>
              </a:rPr>
              <a:t> venomous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26853-A8BE-0A43-AC9B-708C19F71A05}"/>
              </a:ext>
            </a:extLst>
          </p:cNvPr>
          <p:cNvSpPr txBox="1"/>
          <p:nvPr/>
        </p:nvSpPr>
        <p:spPr>
          <a:xfrm>
            <a:off x="737888" y="4173433"/>
            <a:ext cx="5306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Once you have heard debates in favor of each side of the argument, provide your own reflection on this topic here -&gt;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E5B8F4-D7FF-3B42-A8E9-26BC66506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766" y="3851310"/>
            <a:ext cx="2460128" cy="24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33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737A7-A1D7-ED49-9CA9-5F6457CE3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ight CT scans of lizard pelvises in ventral view. They all have a distinct heart shaped hole in the middle, in between the ischium bones forming the lobes at the top and the pubis bones forming the point at the bottom.&#10;&#10;The species are as follows: Anolis carolinensis, Iguana iguana, Elgaria coerulia, Hemiergis peronii, Cordylus cordylus, Draco blanfordii, Agama planiceps, Varanus parsinus.  ">
            <a:extLst>
              <a:ext uri="{FF2B5EF4-FFF2-40B4-BE49-F238E27FC236}">
                <a16:creationId xmlns:a16="http://schemas.microsoft.com/office/drawing/2014/main" id="{D93C25B1-D01A-5A46-9BCF-C61FF9AD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815796-634D-C44E-87DB-AE5019705377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6121400" cy="1325563"/>
          </a:xfrm>
          <a:prstGeom prst="rect">
            <a:avLst/>
          </a:prstGeom>
          <a:gradFill>
            <a:gsLst>
              <a:gs pos="65000">
                <a:schemeClr val="tx1">
                  <a:alpha val="32812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Questions?</a:t>
            </a:r>
            <a:endParaRPr lang="en-US" sz="5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12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Snake venom variation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0F9F7-43AA-C54A-89BD-9C658B3DB1EF}"/>
              </a:ext>
            </a:extLst>
          </p:cNvPr>
          <p:cNvSpPr/>
          <p:nvPr/>
        </p:nvSpPr>
        <p:spPr>
          <a:xfrm>
            <a:off x="645697" y="1387929"/>
            <a:ext cx="11094086" cy="1938992"/>
          </a:xfrm>
          <a:prstGeom prst="rect">
            <a:avLst/>
          </a:prstGeom>
          <a:solidFill>
            <a:schemeClr val="tx1">
              <a:alpha val="64739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Venom variation occurs at several </a:t>
            </a:r>
          </a:p>
          <a:p>
            <a:r>
              <a:rPr lang="en-US" sz="4000" dirty="0">
                <a:solidFill>
                  <a:schemeClr val="bg1"/>
                </a:solidFill>
              </a:rPr>
              <a:t>biological scales-	</a:t>
            </a:r>
          </a:p>
          <a:p>
            <a:r>
              <a:rPr lang="en-US" sz="4000" dirty="0">
                <a:solidFill>
                  <a:schemeClr val="bg1"/>
                </a:solidFill>
              </a:rPr>
              <a:t>	Among species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49EA3-296E-2041-8287-8207B631C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25" y="4356402"/>
            <a:ext cx="4280604" cy="2835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FF2F7-47DA-E042-A52E-FEC3CADD4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2" b="89988" l="2888" r="97273">
                        <a14:foregroundMark x1="76390" y1="37182" x2="76390" y2="37182"/>
                        <a14:foregroundMark x1="97299" y1="42713" x2="97299" y2="42713"/>
                        <a14:foregroundMark x1="94572" y1="39847" x2="94572" y2="39847"/>
                        <a14:foregroundMark x1="68503" y1="4562" x2="68503" y2="4562"/>
                        <a14:backgroundMark x1="69251" y1="34639" x2="80348" y2="3774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39" y="3242264"/>
            <a:ext cx="3230924" cy="21399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39674-26A2-4C48-B6A5-97D9D365D108}"/>
              </a:ext>
            </a:extLst>
          </p:cNvPr>
          <p:cNvGrpSpPr/>
          <p:nvPr/>
        </p:nvGrpSpPr>
        <p:grpSpPr>
          <a:xfrm>
            <a:off x="5265364" y="2501598"/>
            <a:ext cx="6018118" cy="4293187"/>
            <a:chOff x="4119065" y="529388"/>
            <a:chExt cx="7476035" cy="55949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00A135-8DE4-B94A-85AF-329C7E87BF04}"/>
                </a:ext>
              </a:extLst>
            </p:cNvPr>
            <p:cNvSpPr txBox="1"/>
            <p:nvPr/>
          </p:nvSpPr>
          <p:spPr>
            <a:xfrm>
              <a:off x="5478064" y="2600585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28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1DE450-3733-2C4C-9656-3E648392389C}"/>
                </a:ext>
              </a:extLst>
            </p:cNvPr>
            <p:cNvSpPr txBox="1"/>
            <p:nvPr/>
          </p:nvSpPr>
          <p:spPr>
            <a:xfrm>
              <a:off x="4119065" y="2620545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19F6E3-59DE-9949-B711-8809DCA466AD}"/>
                </a:ext>
              </a:extLst>
            </p:cNvPr>
            <p:cNvSpPr txBox="1"/>
            <p:nvPr/>
          </p:nvSpPr>
          <p:spPr>
            <a:xfrm>
              <a:off x="5295312" y="1766825"/>
              <a:ext cx="11232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Shared </a:t>
              </a:r>
            </a:p>
            <a:p>
              <a:pPr algn="ctr"/>
              <a:r>
                <a:rPr lang="en-US" sz="2400" dirty="0"/>
                <a:t>toxins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CDCB57F-AABC-E745-8156-54D93BAC1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667" y="802013"/>
              <a:ext cx="3522777" cy="25217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29FF59-CDD2-DC45-AED9-0624F119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780" y="833165"/>
              <a:ext cx="3185320" cy="256612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36EA5E-1E33-4A47-BFB3-EB3966DD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691" y="3582790"/>
              <a:ext cx="3120971" cy="253194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36B7BB-5305-6248-A510-71CBF2E78514}"/>
                </a:ext>
              </a:extLst>
            </p:cNvPr>
            <p:cNvSpPr/>
            <p:nvPr/>
          </p:nvSpPr>
          <p:spPr>
            <a:xfrm>
              <a:off x="7505700" y="2117725"/>
              <a:ext cx="130175" cy="133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4CECBA-25B1-CC43-8F36-9590827AE408}"/>
                </a:ext>
              </a:extLst>
            </p:cNvPr>
            <p:cNvSpPr/>
            <p:nvPr/>
          </p:nvSpPr>
          <p:spPr>
            <a:xfrm>
              <a:off x="7534275" y="4987925"/>
              <a:ext cx="130175" cy="133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393B89-E191-E646-8FCB-66D9F850110F}"/>
                </a:ext>
              </a:extLst>
            </p:cNvPr>
            <p:cNvSpPr/>
            <p:nvPr/>
          </p:nvSpPr>
          <p:spPr>
            <a:xfrm>
              <a:off x="7531100" y="3844925"/>
              <a:ext cx="130175" cy="13335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100A1C3-8A11-AD4D-B7F7-5AF2F8738DBF}"/>
                </a:ext>
              </a:extLst>
            </p:cNvPr>
            <p:cNvGrpSpPr/>
            <p:nvPr/>
          </p:nvGrpSpPr>
          <p:grpSpPr>
            <a:xfrm>
              <a:off x="4138863" y="529388"/>
              <a:ext cx="3112168" cy="3112169"/>
              <a:chOff x="4106781" y="-457200"/>
              <a:chExt cx="7507705" cy="73152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97F7AAF-809D-E841-BF9D-3E6CA7845391}"/>
                  </a:ext>
                </a:extLst>
              </p:cNvPr>
              <p:cNvGrpSpPr/>
              <p:nvPr/>
            </p:nvGrpSpPr>
            <p:grpSpPr>
              <a:xfrm>
                <a:off x="4106781" y="-457200"/>
                <a:ext cx="7507705" cy="7315200"/>
                <a:chOff x="4106781" y="-457200"/>
                <a:chExt cx="7507705" cy="7315200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91C23123-8CE4-6148-894E-8AC41AFBD0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60680" t="4072" r="7545" b="52301"/>
                <a:stretch/>
              </p:blipFill>
              <p:spPr>
                <a:xfrm>
                  <a:off x="4876798" y="143009"/>
                  <a:ext cx="6112043" cy="6048129"/>
                </a:xfrm>
                <a:prstGeom prst="rect">
                  <a:avLst/>
                </a:prstGeom>
                <a:ln w="60325">
                  <a:noFill/>
                </a:ln>
              </p:spPr>
            </p:pic>
            <p:sp>
              <p:nvSpPr>
                <p:cNvPr id="33" name="Donut 32">
                  <a:extLst>
                    <a:ext uri="{FF2B5EF4-FFF2-40B4-BE49-F238E27FC236}">
                      <a16:creationId xmlns:a16="http://schemas.microsoft.com/office/drawing/2014/main" id="{248A977B-F41B-0F4F-BAE0-830329E48BFD}"/>
                    </a:ext>
                  </a:extLst>
                </p:cNvPr>
                <p:cNvSpPr/>
                <p:nvPr/>
              </p:nvSpPr>
              <p:spPr>
                <a:xfrm>
                  <a:off x="4106781" y="-457200"/>
                  <a:ext cx="7507705" cy="7315200"/>
                </a:xfrm>
                <a:prstGeom prst="donut">
                  <a:avLst>
                    <a:gd name="adj" fmla="val 1035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32FA8FDC-4E12-4048-95FA-182449CBFE71}"/>
                  </a:ext>
                </a:extLst>
              </p:cNvPr>
              <p:cNvSpPr/>
              <p:nvPr/>
            </p:nvSpPr>
            <p:spPr>
              <a:xfrm>
                <a:off x="4828674" y="5197642"/>
                <a:ext cx="1443789" cy="1235242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3E43D5FE-569E-2044-87A2-021E5D7C37FF}"/>
                  </a:ext>
                </a:extLst>
              </p:cNvPr>
              <p:cNvSpPr/>
              <p:nvPr/>
            </p:nvSpPr>
            <p:spPr>
              <a:xfrm rot="5400000">
                <a:off x="4628149" y="104275"/>
                <a:ext cx="1443789" cy="1235242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5D4686B1-569C-0546-8AE9-25F2247FDD26}"/>
                  </a:ext>
                </a:extLst>
              </p:cNvPr>
              <p:cNvSpPr/>
              <p:nvPr/>
            </p:nvSpPr>
            <p:spPr>
              <a:xfrm rot="16200000" flipH="1">
                <a:off x="9705478" y="216570"/>
                <a:ext cx="1443789" cy="1235242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3C400FB3-41F5-9D43-BB29-0FC44BFFEE21}"/>
                  </a:ext>
                </a:extLst>
              </p:cNvPr>
              <p:cNvSpPr/>
              <p:nvPr/>
            </p:nvSpPr>
            <p:spPr>
              <a:xfrm rot="5400000" flipH="1" flipV="1">
                <a:off x="9825794" y="4940971"/>
                <a:ext cx="1443789" cy="1235242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7EEF63-1B08-9D4D-9D8A-1086C348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877" y="3592803"/>
              <a:ext cx="3550329" cy="2531539"/>
            </a:xfrm>
            <a:prstGeom prst="rect">
              <a:avLst/>
            </a:prstGeom>
          </p:spPr>
        </p:pic>
        <p:sp>
          <p:nvSpPr>
            <p:cNvPr id="26" name="Donut 25">
              <a:extLst>
                <a:ext uri="{FF2B5EF4-FFF2-40B4-BE49-F238E27FC236}">
                  <a16:creationId xmlns:a16="http://schemas.microsoft.com/office/drawing/2014/main" id="{6294A30C-7F4F-FD41-9CEB-1A2AFFCA6F84}"/>
                </a:ext>
              </a:extLst>
            </p:cNvPr>
            <p:cNvSpPr/>
            <p:nvPr/>
          </p:nvSpPr>
          <p:spPr>
            <a:xfrm>
              <a:off x="4427201" y="834049"/>
              <a:ext cx="2538141" cy="2486527"/>
            </a:xfrm>
            <a:prstGeom prst="donut">
              <a:avLst>
                <a:gd name="adj" fmla="val 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4E3B86-9202-7F44-9A61-9EEB09835A44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827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Snake venom variation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0F9F7-43AA-C54A-89BD-9C658B3DB1EF}"/>
              </a:ext>
            </a:extLst>
          </p:cNvPr>
          <p:cNvSpPr/>
          <p:nvPr/>
        </p:nvSpPr>
        <p:spPr>
          <a:xfrm>
            <a:off x="645697" y="1387929"/>
            <a:ext cx="11094086" cy="1938992"/>
          </a:xfrm>
          <a:prstGeom prst="rect">
            <a:avLst/>
          </a:prstGeom>
          <a:solidFill>
            <a:schemeClr val="tx1">
              <a:alpha val="64739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Venom variation occurs at several </a:t>
            </a:r>
          </a:p>
          <a:p>
            <a:r>
              <a:rPr lang="en-US" sz="4000" dirty="0">
                <a:solidFill>
                  <a:schemeClr val="bg1"/>
                </a:solidFill>
              </a:rPr>
              <a:t>biological scales-	</a:t>
            </a:r>
          </a:p>
          <a:p>
            <a:r>
              <a:rPr lang="en-US" sz="4000" dirty="0">
                <a:solidFill>
                  <a:schemeClr val="bg1"/>
                </a:solidFill>
              </a:rPr>
              <a:t>	Within species</a:t>
            </a: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6D91C5C6-44CF-4F4E-AA6B-BE8BB7AA8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"/>
          <a:stretch/>
        </p:blipFill>
        <p:spPr bwMode="auto">
          <a:xfrm>
            <a:off x="6759620" y="2238940"/>
            <a:ext cx="5416952" cy="46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Reality of the dreaded Mojave Rattlesnake - Rattlesnake Solutions">
            <a:extLst>
              <a:ext uri="{FF2B5EF4-FFF2-40B4-BE49-F238E27FC236}">
                <a16:creationId xmlns:a16="http://schemas.microsoft.com/office/drawing/2014/main" id="{140B435D-AF48-6646-A457-8509A4CA1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04" y="3969894"/>
            <a:ext cx="3276646" cy="23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EC208-CDA4-9C45-80E3-E7FB3B1284C2}"/>
              </a:ext>
            </a:extLst>
          </p:cNvPr>
          <p:cNvSpPr txBox="1"/>
          <p:nvPr/>
        </p:nvSpPr>
        <p:spPr>
          <a:xfrm>
            <a:off x="563308" y="3930308"/>
            <a:ext cx="29080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Type A – neurotoxic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Type B - hemotoxic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6A4217-9BF2-764A-A48A-6B27458507C9}"/>
              </a:ext>
            </a:extLst>
          </p:cNvPr>
          <p:cNvSpPr/>
          <p:nvPr/>
        </p:nvSpPr>
        <p:spPr>
          <a:xfrm>
            <a:off x="1459178" y="3378847"/>
            <a:ext cx="4050374" cy="646331"/>
          </a:xfrm>
          <a:prstGeom prst="rect">
            <a:avLst/>
          </a:prstGeom>
          <a:solidFill>
            <a:schemeClr val="tx1">
              <a:alpha val="64739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Mojave rattlesnakes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BF29A9-3FB0-984B-9956-1A5938911E08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43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Venom delivery systems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383AD-9BF4-4140-9AC0-00F94D2B345B}"/>
              </a:ext>
            </a:extLst>
          </p:cNvPr>
          <p:cNvSpPr txBox="1"/>
          <p:nvPr/>
        </p:nvSpPr>
        <p:spPr>
          <a:xfrm>
            <a:off x="3354228" y="1321880"/>
            <a:ext cx="7248182" cy="830997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Delivery of venom is facilitated by a surge of pressure in the venom gland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6A073-0831-2642-AB3E-84A33C2DD538}"/>
              </a:ext>
            </a:extLst>
          </p:cNvPr>
          <p:cNvSpPr txBox="1"/>
          <p:nvPr/>
        </p:nvSpPr>
        <p:spPr>
          <a:xfrm>
            <a:off x="318219" y="4289549"/>
            <a:ext cx="307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Low Pressure Systems-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F6213-4A56-0242-ACE3-EBB87CF080A9}"/>
              </a:ext>
            </a:extLst>
          </p:cNvPr>
          <p:cNvSpPr txBox="1"/>
          <p:nvPr/>
        </p:nvSpPr>
        <p:spPr>
          <a:xfrm>
            <a:off x="277321" y="1321880"/>
            <a:ext cx="3132974" cy="461665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High Pressure Systems-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36AEB-A311-604B-88B5-469DD117983D}"/>
              </a:ext>
            </a:extLst>
          </p:cNvPr>
          <p:cNvSpPr txBox="1"/>
          <p:nvPr/>
        </p:nvSpPr>
        <p:spPr>
          <a:xfrm>
            <a:off x="3251525" y="4277029"/>
            <a:ext cx="720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 increase in pressure, venom flow is “passive”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15071A-11E5-FC43-B77A-DB1BDE8956CB}"/>
              </a:ext>
            </a:extLst>
          </p:cNvPr>
          <p:cNvGrpSpPr/>
          <p:nvPr/>
        </p:nvGrpSpPr>
        <p:grpSpPr>
          <a:xfrm>
            <a:off x="1811116" y="2224904"/>
            <a:ext cx="8588894" cy="1902597"/>
            <a:chOff x="283259" y="2093740"/>
            <a:chExt cx="8588894" cy="1902597"/>
          </a:xfrm>
        </p:grpSpPr>
        <p:pic>
          <p:nvPicPr>
            <p:cNvPr id="11" name="Picture 2" descr="http://upload.wikimedia.org/wikipedia/commons/6/66/Indiancobra.jpg">
              <a:extLst>
                <a:ext uri="{FF2B5EF4-FFF2-40B4-BE49-F238E27FC236}">
                  <a16:creationId xmlns:a16="http://schemas.microsoft.com/office/drawing/2014/main" id="{32B3DBB4-A441-9F42-BFC0-869C082E6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59" y="2093740"/>
              <a:ext cx="2654026" cy="1900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a.scpr.org/i/88e7e63b1ca71faba95c089e24a5e608/34621-full.jpg">
              <a:extLst>
                <a:ext uri="{FF2B5EF4-FFF2-40B4-BE49-F238E27FC236}">
                  <a16:creationId xmlns:a16="http://schemas.microsoft.com/office/drawing/2014/main" id="{6BF1D764-C7AB-3D4D-A3C6-3AD4D1CBF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284" y="2103307"/>
              <a:ext cx="2853732" cy="1893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://www.biodiversityexplorer.org/reptiles/squamata/serpentes/atractaspididae/images/004586-1.jpg">
              <a:extLst>
                <a:ext uri="{FF2B5EF4-FFF2-40B4-BE49-F238E27FC236}">
                  <a16:creationId xmlns:a16="http://schemas.microsoft.com/office/drawing/2014/main" id="{FC1E49CB-0CB9-AA4B-946C-CDC561B5D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016" y="2097578"/>
              <a:ext cx="3081137" cy="1896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71385B-9D54-0646-A6A1-6C357B42BB5D}"/>
              </a:ext>
            </a:extLst>
          </p:cNvPr>
          <p:cNvGrpSpPr/>
          <p:nvPr/>
        </p:nvGrpSpPr>
        <p:grpSpPr>
          <a:xfrm>
            <a:off x="2956987" y="4737384"/>
            <a:ext cx="6308135" cy="2129911"/>
            <a:chOff x="1186060" y="4647583"/>
            <a:chExt cx="6308135" cy="2129911"/>
          </a:xfrm>
        </p:grpSpPr>
        <p:pic>
          <p:nvPicPr>
            <p:cNvPr id="16" name="Picture 10" descr="http://www.fototime.com/%7B860DA59F-AFF0-4577-BDA0-40ACFB22C14C%7D/picture.JPG">
              <a:extLst>
                <a:ext uri="{FF2B5EF4-FFF2-40B4-BE49-F238E27FC236}">
                  <a16:creationId xmlns:a16="http://schemas.microsoft.com/office/drawing/2014/main" id="{CABFACE3-1FF8-2E4C-86AE-8E10D8AFB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060" y="4660808"/>
              <a:ext cx="2822247" cy="2116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://merrittcollegeherpetology.weebly.com/uploads/1/2/2/4/12248585/2972647_orig.jpg">
              <a:extLst>
                <a:ext uri="{FF2B5EF4-FFF2-40B4-BE49-F238E27FC236}">
                  <a16:creationId xmlns:a16="http://schemas.microsoft.com/office/drawing/2014/main" id="{4C24E9DD-EC7D-B045-AB58-3D41D25D7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150" y="4647583"/>
              <a:ext cx="3130045" cy="209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143C46-4EB2-5945-837F-0F459E44DAC8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84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Evolution of snake fangs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BF29A9-3FB0-984B-9956-1A5938911E08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 descr="Fang Facts | Wild View">
            <a:extLst>
              <a:ext uri="{FF2B5EF4-FFF2-40B4-BE49-F238E27FC236}">
                <a16:creationId xmlns:a16="http://schemas.microsoft.com/office/drawing/2014/main" id="{CF1B355B-C05D-2D46-8F9B-CC84FF86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6123"/>
            <a:ext cx="4344915" cy="38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091C54-E8A4-A74A-A283-ECA8902C1025}"/>
              </a:ext>
            </a:extLst>
          </p:cNvPr>
          <p:cNvSpPr/>
          <p:nvPr/>
        </p:nvSpPr>
        <p:spPr>
          <a:xfrm>
            <a:off x="333057" y="1603746"/>
            <a:ext cx="110940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Where did all these fang </a:t>
            </a:r>
          </a:p>
          <a:p>
            <a:r>
              <a:rPr lang="en-US" sz="4000" dirty="0">
                <a:solidFill>
                  <a:schemeClr val="bg1"/>
                </a:solidFill>
              </a:rPr>
              <a:t>morphologies come from?</a:t>
            </a:r>
          </a:p>
        </p:txBody>
      </p:sp>
      <p:pic>
        <p:nvPicPr>
          <p:cNvPr id="3076" name="Picture 4" descr="Monocled cobra skull 孟加拉眼镜蛇头骨 | Naja kaouthia | Lonmelo | Flickr">
            <a:extLst>
              <a:ext uri="{FF2B5EF4-FFF2-40B4-BE49-F238E27FC236}">
                <a16:creationId xmlns:a16="http://schemas.microsoft.com/office/drawing/2014/main" id="{82986260-15C7-9142-9075-237FBFDDF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t="8265" r="22433" b="10043"/>
          <a:stretch/>
        </p:blipFill>
        <p:spPr bwMode="auto">
          <a:xfrm>
            <a:off x="3674076" y="2847867"/>
            <a:ext cx="4024730" cy="382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 Side View Of Snake Skull Rear Fanged Skull Against Black Background  High-Res Stock Video Footage - Getty Images">
            <a:extLst>
              <a:ext uri="{FF2B5EF4-FFF2-40B4-BE49-F238E27FC236}">
                <a16:creationId xmlns:a16="http://schemas.microsoft.com/office/drawing/2014/main" id="{C2B5D15A-679F-AE42-81A2-D031E9245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27" y="3296038"/>
            <a:ext cx="4024730" cy="30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09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Evolution of snake fangs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BF29A9-3FB0-984B-9956-1A5938911E08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Evolutionary origin and development of snake fangs | Nature">
            <a:extLst>
              <a:ext uri="{FF2B5EF4-FFF2-40B4-BE49-F238E27FC236}">
                <a16:creationId xmlns:a16="http://schemas.microsoft.com/office/drawing/2014/main" id="{FD8BFD9D-6F5E-7345-8F91-FDF8E33F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7" y="1483368"/>
            <a:ext cx="6654633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3953E-634D-BD4C-8825-FE690BBAE57E}"/>
              </a:ext>
            </a:extLst>
          </p:cNvPr>
          <p:cNvSpPr txBox="1"/>
          <p:nvPr/>
        </p:nvSpPr>
        <p:spPr>
          <a:xfrm>
            <a:off x="7159625" y="3115129"/>
            <a:ext cx="51038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jaw bones fangs are attached to (the </a:t>
            </a:r>
            <a:r>
              <a:rPr lang="en-US" sz="2800" b="1" dirty="0">
                <a:solidFill>
                  <a:schemeClr val="bg1"/>
                </a:solidFill>
              </a:rPr>
              <a:t>maxilla</a:t>
            </a:r>
            <a:r>
              <a:rPr lang="en-US" sz="2800" dirty="0">
                <a:solidFill>
                  <a:schemeClr val="bg1"/>
                </a:solidFill>
              </a:rPr>
              <a:t>) are homologous in snakes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Front fangs in Viperidae and </a:t>
            </a:r>
            <a:r>
              <a:rPr lang="en-US" sz="2800" dirty="0" err="1">
                <a:solidFill>
                  <a:schemeClr val="bg1"/>
                </a:solidFill>
              </a:rPr>
              <a:t>Elapidae</a:t>
            </a:r>
            <a:r>
              <a:rPr lang="en-US" sz="2800" dirty="0">
                <a:solidFill>
                  <a:schemeClr val="bg1"/>
                </a:solidFill>
              </a:rPr>
              <a:t> evolved convergently from </a:t>
            </a:r>
            <a:r>
              <a:rPr lang="en-US" sz="2800" dirty="0" err="1">
                <a:solidFill>
                  <a:schemeClr val="bg1"/>
                </a:solidFill>
              </a:rPr>
              <a:t>opistoglphous</a:t>
            </a:r>
            <a:r>
              <a:rPr lang="en-US" sz="2800" dirty="0">
                <a:solidFill>
                  <a:schemeClr val="bg1"/>
                </a:solidFill>
              </a:rPr>
              <a:t> ancestors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8210022D-EF76-E740-BF03-186A3262F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/>
          <a:stretch/>
        </p:blipFill>
        <p:spPr>
          <a:xfrm>
            <a:off x="-301458" y="0"/>
            <a:ext cx="12827000" cy="3021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9DC1B7-E9B9-F148-AF0E-36F21655E9BE}"/>
              </a:ext>
            </a:extLst>
          </p:cNvPr>
          <p:cNvSpPr txBox="1">
            <a:spLocks/>
          </p:cNvSpPr>
          <p:nvPr/>
        </p:nvSpPr>
        <p:spPr>
          <a:xfrm>
            <a:off x="622300" y="184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Demi" charset="0"/>
                <a:ea typeface="Bangla MN" charset="0"/>
                <a:cs typeface="Bangla MN" charset="0"/>
              </a:rPr>
              <a:t>Evolution of snake fangs</a:t>
            </a:r>
            <a:endParaRPr lang="en-US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ngla MN" charset="0"/>
              <a:ea typeface="Bangla MN" charset="0"/>
              <a:cs typeface="Bangla MN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BF29A9-3FB0-984B-9956-1A5938911E08}"/>
              </a:ext>
            </a:extLst>
          </p:cNvPr>
          <p:cNvCxnSpPr>
            <a:cxnSpLocks/>
          </p:cNvCxnSpPr>
          <p:nvPr/>
        </p:nvCxnSpPr>
        <p:spPr>
          <a:xfrm>
            <a:off x="0" y="1337310"/>
            <a:ext cx="55092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Evolutionary origin and development of snake fangs | Nature">
            <a:extLst>
              <a:ext uri="{FF2B5EF4-FFF2-40B4-BE49-F238E27FC236}">
                <a16:creationId xmlns:a16="http://schemas.microsoft.com/office/drawing/2014/main" id="{FD8BFD9D-6F5E-7345-8F91-FDF8E33F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7" y="1483368"/>
            <a:ext cx="6654633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3953E-634D-BD4C-8825-FE690BBAE57E}"/>
              </a:ext>
            </a:extLst>
          </p:cNvPr>
          <p:cNvSpPr txBox="1"/>
          <p:nvPr/>
        </p:nvSpPr>
        <p:spPr>
          <a:xfrm>
            <a:off x="7159625" y="3021117"/>
            <a:ext cx="51038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During embryonic development, the tissue that becomes the maxilla emerges along the side of the jaw and migrates forward to the final position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67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1766</Words>
  <Application>Microsoft Office PowerPoint</Application>
  <PresentationFormat>Widescreen</PresentationFormat>
  <Paragraphs>281</Paragraphs>
  <Slides>39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Rounded</vt:lpstr>
      <vt:lpstr>Bangla MN</vt:lpstr>
      <vt:lpstr>Calibri</vt:lpstr>
      <vt:lpstr>Calibri Light</vt:lpstr>
      <vt:lpstr>docs-Roboto</vt:lpstr>
      <vt:lpstr>Franklin Gothic Demi</vt:lpstr>
      <vt:lpstr>Office Theme</vt:lpstr>
      <vt:lpstr>Evolution of Venom in Reptiles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Venom in Reptiles (&amp; Amphibians)</dc:title>
  <dc:creator>Andrew James Mason</dc:creator>
  <cp:lastModifiedBy>Eric Gangloff</cp:lastModifiedBy>
  <cp:revision>76</cp:revision>
  <dcterms:created xsi:type="dcterms:W3CDTF">2022-02-09T18:41:37Z</dcterms:created>
  <dcterms:modified xsi:type="dcterms:W3CDTF">2022-09-16T23:46:19Z</dcterms:modified>
</cp:coreProperties>
</file>