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9" r:id="rId3"/>
    <p:sldId id="330" r:id="rId4"/>
    <p:sldId id="337" r:id="rId5"/>
    <p:sldId id="332" r:id="rId6"/>
    <p:sldId id="392" r:id="rId7"/>
    <p:sldId id="394" r:id="rId8"/>
    <p:sldId id="395" r:id="rId9"/>
    <p:sldId id="336" r:id="rId10"/>
    <p:sldId id="266" r:id="rId11"/>
    <p:sldId id="339" r:id="rId12"/>
    <p:sldId id="338" r:id="rId13"/>
    <p:sldId id="340" r:id="rId14"/>
    <p:sldId id="341" r:id="rId15"/>
    <p:sldId id="347" r:id="rId16"/>
    <p:sldId id="386" r:id="rId17"/>
    <p:sldId id="387" r:id="rId18"/>
    <p:sldId id="346" r:id="rId19"/>
    <p:sldId id="345" r:id="rId20"/>
    <p:sldId id="328" r:id="rId21"/>
    <p:sldId id="388" r:id="rId22"/>
    <p:sldId id="390" r:id="rId23"/>
    <p:sldId id="389" r:id="rId24"/>
    <p:sldId id="348" r:id="rId25"/>
    <p:sldId id="385" r:id="rId26"/>
    <p:sldId id="391" r:id="rId27"/>
    <p:sldId id="3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77"/>
    <p:restoredTop sz="94626"/>
  </p:normalViewPr>
  <p:slideViewPr>
    <p:cSldViewPr snapToGrid="0" snapToObjects="1" showGuides="1">
      <p:cViewPr varScale="1">
        <p:scale>
          <a:sx n="111" d="100"/>
          <a:sy n="111" d="100"/>
        </p:scale>
        <p:origin x="240" y="312"/>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921D5-C47D-A649-9234-D651B674BBCA}" type="datetimeFigureOut">
              <a:rPr lang="en-US" smtClean="0"/>
              <a:t>9/16/22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92A45-268F-3943-8646-876F922FA2EF}" type="slidenum">
              <a:rPr lang="en-US" smtClean="0"/>
              <a:t>‹#›</a:t>
            </a:fld>
            <a:endParaRPr lang="en-US"/>
          </a:p>
        </p:txBody>
      </p:sp>
    </p:spTree>
    <p:extLst>
      <p:ext uri="{BB962C8B-B14F-4D97-AF65-F5344CB8AC3E}">
        <p14:creationId xmlns:p14="http://schemas.microsoft.com/office/powerpoint/2010/main" val="28071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 see Venom Evolution </a:t>
            </a:r>
            <a:r>
              <a:rPr lang="en-US" dirty="0" err="1"/>
              <a:t>powerpoint</a:t>
            </a:r>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a:t>
            </a:fld>
            <a:endParaRPr lang="en-US"/>
          </a:p>
        </p:txBody>
      </p:sp>
    </p:spTree>
    <p:extLst>
      <p:ext uri="{BB962C8B-B14F-4D97-AF65-F5344CB8AC3E}">
        <p14:creationId xmlns:p14="http://schemas.microsoft.com/office/powerpoint/2010/main" val="102856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Mojave Toxin</a:t>
            </a:r>
          </a:p>
        </p:txBody>
      </p:sp>
      <p:sp>
        <p:nvSpPr>
          <p:cNvPr id="4" name="Slide Number Placeholder 3"/>
          <p:cNvSpPr>
            <a:spLocks noGrp="1"/>
          </p:cNvSpPr>
          <p:nvPr>
            <p:ph type="sldNum" sz="quarter" idx="10"/>
          </p:nvPr>
        </p:nvSpPr>
        <p:spPr/>
        <p:txBody>
          <a:bodyPr/>
          <a:lstStyle/>
          <a:p>
            <a:fld id="{E5358425-0B0F-CA4E-8728-75FE463E5B9F}" type="slidenum">
              <a:rPr lang="en-US" smtClean="0"/>
              <a:t>11</a:t>
            </a:fld>
            <a:endParaRPr lang="en-US"/>
          </a:p>
        </p:txBody>
      </p:sp>
    </p:spTree>
    <p:extLst>
      <p:ext uri="{BB962C8B-B14F-4D97-AF65-F5344CB8AC3E}">
        <p14:creationId xmlns:p14="http://schemas.microsoft.com/office/powerpoint/2010/main" val="2723040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Mojave Toxin. The cartoon images at right are meant to illustrate the apparent “complexity” of this system.</a:t>
            </a:r>
          </a:p>
        </p:txBody>
      </p:sp>
      <p:sp>
        <p:nvSpPr>
          <p:cNvPr id="4" name="Slide Number Placeholder 3"/>
          <p:cNvSpPr>
            <a:spLocks noGrp="1"/>
          </p:cNvSpPr>
          <p:nvPr>
            <p:ph type="sldNum" sz="quarter" idx="10"/>
          </p:nvPr>
        </p:nvSpPr>
        <p:spPr/>
        <p:txBody>
          <a:bodyPr/>
          <a:lstStyle/>
          <a:p>
            <a:fld id="{E5358425-0B0F-CA4E-8728-75FE463E5B9F}" type="slidenum">
              <a:rPr lang="en-US" smtClean="0"/>
              <a:t>12</a:t>
            </a:fld>
            <a:endParaRPr lang="en-US"/>
          </a:p>
        </p:txBody>
      </p:sp>
    </p:spTree>
    <p:extLst>
      <p:ext uri="{BB962C8B-B14F-4D97-AF65-F5344CB8AC3E}">
        <p14:creationId xmlns:p14="http://schemas.microsoft.com/office/powerpoint/2010/main" val="271829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that a single mutation unlocks a cascade that allows the neurotoxins “chaperone” to evolve very rapidly, presumably without passing though low fitness space.</a:t>
            </a:r>
          </a:p>
        </p:txBody>
      </p:sp>
      <p:sp>
        <p:nvSpPr>
          <p:cNvPr id="4" name="Slide Number Placeholder 3"/>
          <p:cNvSpPr>
            <a:spLocks noGrp="1"/>
          </p:cNvSpPr>
          <p:nvPr>
            <p:ph type="sldNum" sz="quarter" idx="10"/>
          </p:nvPr>
        </p:nvSpPr>
        <p:spPr/>
        <p:txBody>
          <a:bodyPr/>
          <a:lstStyle/>
          <a:p>
            <a:fld id="{E5358425-0B0F-CA4E-8728-75FE463E5B9F}" type="slidenum">
              <a:rPr lang="en-US" smtClean="0"/>
              <a:t>13</a:t>
            </a:fld>
            <a:endParaRPr lang="en-US"/>
          </a:p>
        </p:txBody>
      </p:sp>
    </p:spTree>
    <p:extLst>
      <p:ext uri="{BB962C8B-B14F-4D97-AF65-F5344CB8AC3E}">
        <p14:creationId xmlns:p14="http://schemas.microsoft.com/office/powerpoint/2010/main" val="244368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Mojave Toxin</a:t>
            </a:r>
          </a:p>
        </p:txBody>
      </p:sp>
      <p:sp>
        <p:nvSpPr>
          <p:cNvPr id="4" name="Slide Number Placeholder 3"/>
          <p:cNvSpPr>
            <a:spLocks noGrp="1"/>
          </p:cNvSpPr>
          <p:nvPr>
            <p:ph type="sldNum" sz="quarter" idx="10"/>
          </p:nvPr>
        </p:nvSpPr>
        <p:spPr/>
        <p:txBody>
          <a:bodyPr/>
          <a:lstStyle/>
          <a:p>
            <a:fld id="{E5358425-0B0F-CA4E-8728-75FE463E5B9F}" type="slidenum">
              <a:rPr lang="en-US" smtClean="0"/>
              <a:t>14</a:t>
            </a:fld>
            <a:endParaRPr lang="en-US"/>
          </a:p>
        </p:txBody>
      </p:sp>
    </p:spTree>
    <p:extLst>
      <p:ext uri="{BB962C8B-B14F-4D97-AF65-F5344CB8AC3E}">
        <p14:creationId xmlns:p14="http://schemas.microsoft.com/office/powerpoint/2010/main" val="210956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some defensive behaviors in snakes.</a:t>
            </a:r>
          </a:p>
        </p:txBody>
      </p:sp>
      <p:sp>
        <p:nvSpPr>
          <p:cNvPr id="4" name="Slide Number Placeholder 3"/>
          <p:cNvSpPr>
            <a:spLocks noGrp="1"/>
          </p:cNvSpPr>
          <p:nvPr>
            <p:ph type="sldNum" sz="quarter" idx="10"/>
          </p:nvPr>
        </p:nvSpPr>
        <p:spPr/>
        <p:txBody>
          <a:bodyPr/>
          <a:lstStyle/>
          <a:p>
            <a:fld id="{E5358425-0B0F-CA4E-8728-75FE463E5B9F}" type="slidenum">
              <a:rPr lang="en-US" smtClean="0"/>
              <a:t>15</a:t>
            </a:fld>
            <a:endParaRPr lang="en-US"/>
          </a:p>
        </p:txBody>
      </p:sp>
    </p:spTree>
    <p:extLst>
      <p:ext uri="{BB962C8B-B14F-4D97-AF65-F5344CB8AC3E}">
        <p14:creationId xmlns:p14="http://schemas.microsoft.com/office/powerpoint/2010/main" val="107345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 here is meant to demonstrate the variety of behaviors that cotton mouths employ to avoid biting and that snakes are not very likely to bite unless they are picked up.</a:t>
            </a:r>
          </a:p>
        </p:txBody>
      </p:sp>
      <p:sp>
        <p:nvSpPr>
          <p:cNvPr id="4" name="Slide Number Placeholder 3"/>
          <p:cNvSpPr>
            <a:spLocks noGrp="1"/>
          </p:cNvSpPr>
          <p:nvPr>
            <p:ph type="sldNum" sz="quarter" idx="10"/>
          </p:nvPr>
        </p:nvSpPr>
        <p:spPr/>
        <p:txBody>
          <a:bodyPr/>
          <a:lstStyle/>
          <a:p>
            <a:fld id="{E5358425-0B0F-CA4E-8728-75FE463E5B9F}" type="slidenum">
              <a:rPr lang="en-US" smtClean="0"/>
              <a:t>16</a:t>
            </a:fld>
            <a:endParaRPr lang="en-US"/>
          </a:p>
        </p:txBody>
      </p:sp>
    </p:spTree>
    <p:extLst>
      <p:ext uri="{BB962C8B-B14F-4D97-AF65-F5344CB8AC3E}">
        <p14:creationId xmlns:p14="http://schemas.microsoft.com/office/powerpoint/2010/main" val="2000130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17</a:t>
            </a:fld>
            <a:endParaRPr lang="en-US"/>
          </a:p>
        </p:txBody>
      </p:sp>
    </p:spTree>
    <p:extLst>
      <p:ext uri="{BB962C8B-B14F-4D97-AF65-F5344CB8AC3E}">
        <p14:creationId xmlns:p14="http://schemas.microsoft.com/office/powerpoint/2010/main" val="3888540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18</a:t>
            </a:fld>
            <a:endParaRPr lang="en-US"/>
          </a:p>
        </p:txBody>
      </p:sp>
    </p:spTree>
    <p:extLst>
      <p:ext uri="{BB962C8B-B14F-4D97-AF65-F5344CB8AC3E}">
        <p14:creationId xmlns:p14="http://schemas.microsoft.com/office/powerpoint/2010/main" val="34818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19</a:t>
            </a:fld>
            <a:endParaRPr lang="en-US"/>
          </a:p>
        </p:txBody>
      </p:sp>
    </p:spTree>
    <p:extLst>
      <p:ext uri="{BB962C8B-B14F-4D97-AF65-F5344CB8AC3E}">
        <p14:creationId xmlns:p14="http://schemas.microsoft.com/office/powerpoint/2010/main" val="298205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20</a:t>
            </a:fld>
            <a:endParaRPr lang="en-US"/>
          </a:p>
        </p:txBody>
      </p:sp>
    </p:spTree>
    <p:extLst>
      <p:ext uri="{BB962C8B-B14F-4D97-AF65-F5344CB8AC3E}">
        <p14:creationId xmlns:p14="http://schemas.microsoft.com/office/powerpoint/2010/main" val="359969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 see Venom Evolution </a:t>
            </a:r>
            <a:r>
              <a:rPr lang="en-US" dirty="0" err="1"/>
              <a:t>powerpoint</a:t>
            </a:r>
            <a:endParaRPr lang="en-US" dirty="0"/>
          </a:p>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a:t>
            </a:fld>
            <a:endParaRPr lang="en-US"/>
          </a:p>
        </p:txBody>
      </p:sp>
    </p:spTree>
    <p:extLst>
      <p:ext uri="{BB962C8B-B14F-4D97-AF65-F5344CB8AC3E}">
        <p14:creationId xmlns:p14="http://schemas.microsoft.com/office/powerpoint/2010/main" val="4089908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21</a:t>
            </a:fld>
            <a:endParaRPr lang="en-US"/>
          </a:p>
        </p:txBody>
      </p:sp>
    </p:spTree>
    <p:extLst>
      <p:ext uri="{BB962C8B-B14F-4D97-AF65-F5344CB8AC3E}">
        <p14:creationId xmlns:p14="http://schemas.microsoft.com/office/powerpoint/2010/main" val="66579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22</a:t>
            </a:fld>
            <a:endParaRPr lang="en-US"/>
          </a:p>
        </p:txBody>
      </p:sp>
    </p:spTree>
    <p:extLst>
      <p:ext uri="{BB962C8B-B14F-4D97-AF65-F5344CB8AC3E}">
        <p14:creationId xmlns:p14="http://schemas.microsoft.com/office/powerpoint/2010/main" val="1316732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23</a:t>
            </a:fld>
            <a:endParaRPr lang="en-US"/>
          </a:p>
        </p:txBody>
      </p:sp>
    </p:spTree>
    <p:extLst>
      <p:ext uri="{BB962C8B-B14F-4D97-AF65-F5344CB8AC3E}">
        <p14:creationId xmlns:p14="http://schemas.microsoft.com/office/powerpoint/2010/main" val="287798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24</a:t>
            </a:fld>
            <a:endParaRPr lang="en-US"/>
          </a:p>
        </p:txBody>
      </p:sp>
    </p:spTree>
    <p:extLst>
      <p:ext uri="{BB962C8B-B14F-4D97-AF65-F5344CB8AC3E}">
        <p14:creationId xmlns:p14="http://schemas.microsoft.com/office/powerpoint/2010/main" val="2474894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25</a:t>
            </a:fld>
            <a:endParaRPr lang="en-US"/>
          </a:p>
        </p:txBody>
      </p:sp>
    </p:spTree>
    <p:extLst>
      <p:ext uri="{BB962C8B-B14F-4D97-AF65-F5344CB8AC3E}">
        <p14:creationId xmlns:p14="http://schemas.microsoft.com/office/powerpoint/2010/main" val="542543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26</a:t>
            </a:fld>
            <a:endParaRPr lang="en-US"/>
          </a:p>
        </p:txBody>
      </p:sp>
    </p:spTree>
    <p:extLst>
      <p:ext uri="{BB962C8B-B14F-4D97-AF65-F5344CB8AC3E}">
        <p14:creationId xmlns:p14="http://schemas.microsoft.com/office/powerpoint/2010/main" val="4044655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6FC2B1-D7D2-B54C-BDA0-EE034877C246}" type="slidenum">
              <a:rPr lang="en-US" smtClean="0"/>
              <a:t>27</a:t>
            </a:fld>
            <a:endParaRPr lang="en-US"/>
          </a:p>
        </p:txBody>
      </p:sp>
    </p:spTree>
    <p:extLst>
      <p:ext uri="{BB962C8B-B14F-4D97-AF65-F5344CB8AC3E}">
        <p14:creationId xmlns:p14="http://schemas.microsoft.com/office/powerpoint/2010/main" val="246374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 see Venom Evolution </a:t>
            </a:r>
            <a:r>
              <a:rPr lang="en-US" dirty="0" err="1"/>
              <a:t>powerpoint</a:t>
            </a:r>
            <a:endParaRPr lang="en-US" dirty="0"/>
          </a:p>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4</a:t>
            </a:fld>
            <a:endParaRPr lang="en-US"/>
          </a:p>
        </p:txBody>
      </p:sp>
    </p:spTree>
    <p:extLst>
      <p:ext uri="{BB962C8B-B14F-4D97-AF65-F5344CB8AC3E}">
        <p14:creationId xmlns:p14="http://schemas.microsoft.com/office/powerpoint/2010/main" val="105039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 see Venom Evolution </a:t>
            </a:r>
            <a:r>
              <a:rPr lang="en-US" dirty="0" err="1"/>
              <a:t>powerpoint</a:t>
            </a:r>
            <a:endParaRPr lang="en-US" dirty="0"/>
          </a:p>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5</a:t>
            </a:fld>
            <a:endParaRPr lang="en-US"/>
          </a:p>
        </p:txBody>
      </p:sp>
    </p:spTree>
    <p:extLst>
      <p:ext uri="{BB962C8B-B14F-4D97-AF65-F5344CB8AC3E}">
        <p14:creationId xmlns:p14="http://schemas.microsoft.com/office/powerpoint/2010/main" val="339694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 see Venom Evolution </a:t>
            </a:r>
            <a:r>
              <a:rPr lang="en-US" dirty="0" err="1"/>
              <a:t>powerpoint</a:t>
            </a:r>
            <a:endParaRPr lang="en-US" dirty="0"/>
          </a:p>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6</a:t>
            </a:fld>
            <a:endParaRPr lang="en-US"/>
          </a:p>
        </p:txBody>
      </p:sp>
    </p:spTree>
    <p:extLst>
      <p:ext uri="{BB962C8B-B14F-4D97-AF65-F5344CB8AC3E}">
        <p14:creationId xmlns:p14="http://schemas.microsoft.com/office/powerpoint/2010/main" val="347049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 see Venom Evolution </a:t>
            </a:r>
            <a:r>
              <a:rPr lang="en-US" dirty="0" err="1"/>
              <a:t>powerpoint</a:t>
            </a:r>
            <a:endParaRPr lang="en-US" dirty="0"/>
          </a:p>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7</a:t>
            </a:fld>
            <a:endParaRPr lang="en-US"/>
          </a:p>
        </p:txBody>
      </p:sp>
    </p:spTree>
    <p:extLst>
      <p:ext uri="{BB962C8B-B14F-4D97-AF65-F5344CB8AC3E}">
        <p14:creationId xmlns:p14="http://schemas.microsoft.com/office/powerpoint/2010/main" val="336796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 see Venom Evolution </a:t>
            </a:r>
            <a:r>
              <a:rPr lang="en-US" dirty="0" err="1"/>
              <a:t>powerpoint</a:t>
            </a:r>
            <a:endParaRPr lang="en-US" dirty="0"/>
          </a:p>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8</a:t>
            </a:fld>
            <a:endParaRPr lang="en-US"/>
          </a:p>
        </p:txBody>
      </p:sp>
    </p:spTree>
    <p:extLst>
      <p:ext uri="{BB962C8B-B14F-4D97-AF65-F5344CB8AC3E}">
        <p14:creationId xmlns:p14="http://schemas.microsoft.com/office/powerpoint/2010/main" val="3236295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the right demonstrates the evolutionary steps that turned a general snake toxin into a potent neurotoxin.</a:t>
            </a:r>
          </a:p>
        </p:txBody>
      </p:sp>
      <p:sp>
        <p:nvSpPr>
          <p:cNvPr id="4" name="Slide Number Placeholder 3"/>
          <p:cNvSpPr>
            <a:spLocks noGrp="1"/>
          </p:cNvSpPr>
          <p:nvPr>
            <p:ph type="sldNum" sz="quarter" idx="10"/>
          </p:nvPr>
        </p:nvSpPr>
        <p:spPr/>
        <p:txBody>
          <a:bodyPr/>
          <a:lstStyle/>
          <a:p>
            <a:fld id="{E5358425-0B0F-CA4E-8728-75FE463E5B9F}" type="slidenum">
              <a:rPr lang="en-US" smtClean="0"/>
              <a:t>9</a:t>
            </a:fld>
            <a:endParaRPr lang="en-US"/>
          </a:p>
        </p:txBody>
      </p:sp>
    </p:spTree>
    <p:extLst>
      <p:ext uri="{BB962C8B-B14F-4D97-AF65-F5344CB8AC3E}">
        <p14:creationId xmlns:p14="http://schemas.microsoft.com/office/powerpoint/2010/main" val="295302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Mojave Toxin</a:t>
            </a:r>
          </a:p>
        </p:txBody>
      </p:sp>
      <p:sp>
        <p:nvSpPr>
          <p:cNvPr id="4" name="Slide Number Placeholder 3"/>
          <p:cNvSpPr>
            <a:spLocks noGrp="1"/>
          </p:cNvSpPr>
          <p:nvPr>
            <p:ph type="sldNum" sz="quarter" idx="10"/>
          </p:nvPr>
        </p:nvSpPr>
        <p:spPr/>
        <p:txBody>
          <a:bodyPr/>
          <a:lstStyle/>
          <a:p>
            <a:fld id="{E5358425-0B0F-CA4E-8728-75FE463E5B9F}" type="slidenum">
              <a:rPr lang="en-US" smtClean="0"/>
              <a:t>10</a:t>
            </a:fld>
            <a:endParaRPr lang="en-US"/>
          </a:p>
        </p:txBody>
      </p:sp>
    </p:spTree>
    <p:extLst>
      <p:ext uri="{BB962C8B-B14F-4D97-AF65-F5344CB8AC3E}">
        <p14:creationId xmlns:p14="http://schemas.microsoft.com/office/powerpoint/2010/main" val="1747696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A764-FFB2-2146-AE5C-226648980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BAFD5-8B9E-9C4A-98FE-1BDB0A51BD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D1D745-AEA6-3341-9D26-A2B8CECB9FA2}"/>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B4B0A99E-BE8A-0446-B540-EA780672B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02C5A-6C0D-4241-8C75-F293CE9A98BB}"/>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18588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C194-0E7A-FC4F-A5E2-F5869525FC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6BC37-375B-5945-9CD0-ED2C6A11EE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49DCD-2374-CF4F-9DFD-8BF8E8456ACB}"/>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0017B5C1-71DE-CB4F-B723-0B8A5EC32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0E827-6106-9642-A2EF-E69B1332D740}"/>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52036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405A16-EC2F-8A43-9D49-CC6427F3E4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B1A494-2E45-AC43-9E99-EEEC6082DD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61672-57AA-FD44-8804-C791BDB39E68}"/>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A5554512-C5CB-9444-8FDA-853B2F881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48CB4-C02B-BA47-B72A-4D3B0053AB9D}"/>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96698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DC60-2C9D-644D-86D1-875D94E23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A9453-11FD-EC46-813D-15919F8AE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971DB-E519-D047-B3D5-0D53BCDF06EB}"/>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C60B58BA-802A-5744-B0D0-57BA75690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218C0-A091-7B45-95F0-9F4CCF93C110}"/>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125109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779E-37DF-3E4C-9BE0-A2C664F5EB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47E859-5398-C440-8A62-52D33F36C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B73472-2B3F-B440-8BA5-1AFE424CB784}"/>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B8022543-165A-AA46-9D03-6F10D548A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DDE32-BB0B-574E-A44D-5FECB234BB77}"/>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64724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EB4C-CC71-0D4D-8923-4D06FF707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3BEE5-1A79-C146-8BA9-5D21B7C5C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2AC7C-4127-2044-AD3D-275032167A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01B42-F81B-7D4E-94B2-EAEA8ED74470}"/>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6" name="Footer Placeholder 5">
            <a:extLst>
              <a:ext uri="{FF2B5EF4-FFF2-40B4-BE49-F238E27FC236}">
                <a16:creationId xmlns:a16="http://schemas.microsoft.com/office/drawing/2014/main" id="{A3D96F55-F5C4-5D41-ACD0-7FB9CFA46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667E7-3BFD-CA4B-B016-DDCA689A39EE}"/>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5547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309E-7BEE-4E4D-94E3-EDCA03E52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CB6B0-45CD-AA4C-9A02-DBA75934B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4A1A8-1DAB-1A41-9E1D-A8F7E7C38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636E3-5682-EB49-8B70-95F57FE73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4B514-85FC-6948-9B9F-6629F57E47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62A1B-D0BF-A241-A50F-31DF4D3464F8}"/>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8" name="Footer Placeholder 7">
            <a:extLst>
              <a:ext uri="{FF2B5EF4-FFF2-40B4-BE49-F238E27FC236}">
                <a16:creationId xmlns:a16="http://schemas.microsoft.com/office/drawing/2014/main" id="{2BDDE9AE-C94C-EC40-B657-110C9BDF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280C69-A03E-F94F-B58E-B1536488C884}"/>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134352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D7A2-BAD5-CA40-BF6B-FE8962602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F2D92-FCD1-E649-B265-166FB025A411}"/>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4" name="Footer Placeholder 3">
            <a:extLst>
              <a:ext uri="{FF2B5EF4-FFF2-40B4-BE49-F238E27FC236}">
                <a16:creationId xmlns:a16="http://schemas.microsoft.com/office/drawing/2014/main" id="{57464475-43A6-6242-BEA2-EA509061AB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2C3A6-370B-1D48-AE5D-01AA05B72DB0}"/>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87884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11847-A960-8446-B737-60B7A5DA92FA}"/>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3" name="Footer Placeholder 2">
            <a:extLst>
              <a:ext uri="{FF2B5EF4-FFF2-40B4-BE49-F238E27FC236}">
                <a16:creationId xmlns:a16="http://schemas.microsoft.com/office/drawing/2014/main" id="{430B40CC-0405-214E-AE82-B1DC050187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76C61-A060-824F-9963-8F4D09A31BF9}"/>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44743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EA04-0F6E-244D-AB91-F23A85A81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1D66BA-044F-FF4F-B207-2D893448D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CE52C3-5FE6-7D44-A373-065BB3C2F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319CB-8C4F-B440-899B-017CDEB6FCAD}"/>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6" name="Footer Placeholder 5">
            <a:extLst>
              <a:ext uri="{FF2B5EF4-FFF2-40B4-BE49-F238E27FC236}">
                <a16:creationId xmlns:a16="http://schemas.microsoft.com/office/drawing/2014/main" id="{00B49E07-EE81-5445-8DE9-9873F268E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4CEA6-B71A-9C49-986F-7662C6204847}"/>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155821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88F2-B797-2244-A569-B338E7362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EC6958-005A-2445-8B69-7A3A384FB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5BFA2-2A54-A841-ABBD-CB9ACE8F3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B55D4-EF5E-C64C-85EF-B3333314DAB7}"/>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6" name="Footer Placeholder 5">
            <a:extLst>
              <a:ext uri="{FF2B5EF4-FFF2-40B4-BE49-F238E27FC236}">
                <a16:creationId xmlns:a16="http://schemas.microsoft.com/office/drawing/2014/main" id="{45DC902E-FDB0-114C-B32C-41EBAC8E7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A215C-178F-9441-98F8-4ED86C1FCA2D}"/>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78134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E2184-A938-4047-BCDF-88503A760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3033FD-2885-DB4E-9066-37915D3FD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84C7B-E6E1-154E-BF1A-039FAC880A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2272D267-DB5C-014C-A7CD-CD3939DE8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D523B1-26A0-B14D-9523-F06FC232D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47D61-9F9F-0E48-B0DA-99903ACE0892}" type="slidenum">
              <a:rPr lang="en-US" smtClean="0"/>
              <a:t>‹#›</a:t>
            </a:fld>
            <a:endParaRPr lang="en-US"/>
          </a:p>
        </p:txBody>
      </p:sp>
    </p:spTree>
    <p:extLst>
      <p:ext uri="{BB962C8B-B14F-4D97-AF65-F5344CB8AC3E}">
        <p14:creationId xmlns:p14="http://schemas.microsoft.com/office/powerpoint/2010/main" val="2609763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reptile, snake&#10;&#10;Description automatically generated">
            <a:extLst>
              <a:ext uri="{FF2B5EF4-FFF2-40B4-BE49-F238E27FC236}">
                <a16:creationId xmlns:a16="http://schemas.microsoft.com/office/drawing/2014/main" id="{1D0ACD5D-E04D-C347-8218-10C042D02B1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40000"/>
                    </a14:imgEffect>
                  </a14:imgLayer>
                </a14:imgProps>
              </a:ext>
            </a:extLst>
          </a:blip>
          <a:srcRect l="18692" t="33818" r="15896" b="9121"/>
          <a:stretch/>
        </p:blipFill>
        <p:spPr>
          <a:xfrm>
            <a:off x="195943" y="0"/>
            <a:ext cx="12192000" cy="675476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46D7A4-C4F4-8C4F-BF46-E80DA64EF73D}"/>
              </a:ext>
            </a:extLst>
          </p:cNvPr>
          <p:cNvSpPr>
            <a:spLocks noGrp="1"/>
          </p:cNvSpPr>
          <p:nvPr>
            <p:ph type="ctrTitle"/>
          </p:nvPr>
        </p:nvSpPr>
        <p:spPr>
          <a:xfrm>
            <a:off x="477981" y="1122363"/>
            <a:ext cx="4023360" cy="3204134"/>
          </a:xfrm>
        </p:spPr>
        <p:txBody>
          <a:bodyPr anchor="b">
            <a:normAutofit/>
          </a:bodyPr>
          <a:lstStyle/>
          <a:p>
            <a:pPr algn="l"/>
            <a:r>
              <a:rPr lang="en-US" sz="4800" dirty="0"/>
              <a:t>Evolution of Venom in Reptiles (Cont.)</a:t>
            </a:r>
          </a:p>
        </p:txBody>
      </p:sp>
      <p:sp>
        <p:nvSpPr>
          <p:cNvPr id="3" name="Subtitle 2">
            <a:extLst>
              <a:ext uri="{FF2B5EF4-FFF2-40B4-BE49-F238E27FC236}">
                <a16:creationId xmlns:a16="http://schemas.microsoft.com/office/drawing/2014/main" id="{FAAE3DCC-2E5B-C849-88DB-8082EC58934B}"/>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935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pic>
        <p:nvPicPr>
          <p:cNvPr id="6"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4615" y="3612776"/>
            <a:ext cx="2483029" cy="2908572"/>
          </a:xfrm>
          <a:prstGeom prst="rect">
            <a:avLst/>
          </a:prstGeom>
        </p:spPr>
      </p:pic>
      <p:sp>
        <p:nvSpPr>
          <p:cNvPr id="7" name="TextBox 6"/>
          <p:cNvSpPr txBox="1"/>
          <p:nvPr/>
        </p:nvSpPr>
        <p:spPr>
          <a:xfrm>
            <a:off x="706259" y="3579169"/>
            <a:ext cx="1284326" cy="954107"/>
          </a:xfrm>
          <a:prstGeom prst="rect">
            <a:avLst/>
          </a:prstGeom>
          <a:noFill/>
        </p:spPr>
        <p:txBody>
          <a:bodyPr wrap="none" rtlCol="0">
            <a:spAutoFit/>
          </a:bodyPr>
          <a:lstStyle/>
          <a:p>
            <a:r>
              <a:rPr lang="en-US" sz="2800" dirty="0">
                <a:solidFill>
                  <a:schemeClr val="bg1"/>
                </a:solidFill>
              </a:rPr>
              <a:t>Acidic </a:t>
            </a:r>
          </a:p>
          <a:p>
            <a:r>
              <a:rPr lang="en-US" sz="2800" dirty="0">
                <a:solidFill>
                  <a:schemeClr val="bg1"/>
                </a:solidFill>
              </a:rPr>
              <a:t>subunit</a:t>
            </a:r>
          </a:p>
        </p:txBody>
      </p:sp>
      <p:sp>
        <p:nvSpPr>
          <p:cNvPr id="8" name="TextBox 7"/>
          <p:cNvSpPr txBox="1"/>
          <p:nvPr/>
        </p:nvSpPr>
        <p:spPr>
          <a:xfrm>
            <a:off x="4034614" y="5440673"/>
            <a:ext cx="1284326" cy="954107"/>
          </a:xfrm>
          <a:prstGeom prst="rect">
            <a:avLst/>
          </a:prstGeom>
          <a:noFill/>
        </p:spPr>
        <p:txBody>
          <a:bodyPr wrap="none" rtlCol="0">
            <a:spAutoFit/>
          </a:bodyPr>
          <a:lstStyle/>
          <a:p>
            <a:r>
              <a:rPr lang="en-US" sz="2800" dirty="0">
                <a:solidFill>
                  <a:schemeClr val="bg1"/>
                </a:solidFill>
              </a:rPr>
              <a:t>Basic </a:t>
            </a:r>
          </a:p>
          <a:p>
            <a:r>
              <a:rPr lang="en-US" sz="2800" dirty="0">
                <a:solidFill>
                  <a:schemeClr val="bg1"/>
                </a:solidFill>
              </a:rPr>
              <a:t>subunit</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29" y="2137780"/>
            <a:ext cx="3421664" cy="129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Case Study: Mojave Toxin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26" name="Straight Connector 25">
            <a:extLst>
              <a:ext uri="{FF2B5EF4-FFF2-40B4-BE49-F238E27FC236}">
                <a16:creationId xmlns:a16="http://schemas.microsoft.com/office/drawing/2014/main" id="{0055D2B2-9762-E447-B1DC-BE36CB5ADB0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ED69453A-6F78-D540-9E4E-D203C27C360B}"/>
              </a:ext>
            </a:extLst>
          </p:cNvPr>
          <p:cNvSpPr txBox="1"/>
          <p:nvPr/>
        </p:nvSpPr>
        <p:spPr>
          <a:xfrm>
            <a:off x="5733796" y="3021117"/>
            <a:ext cx="6242741" cy="34163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Mojave Toxin has two subunits that work together</a:t>
            </a:r>
          </a:p>
          <a:p>
            <a:pPr marL="742950" lvl="1" indent="-285750">
              <a:buFont typeface="Arial" panose="020B0604020202020204" pitchFamily="34" charset="0"/>
              <a:buChar char="•"/>
            </a:pPr>
            <a:r>
              <a:rPr lang="en-US" sz="2400" dirty="0">
                <a:solidFill>
                  <a:schemeClr val="bg1"/>
                </a:solidFill>
              </a:rPr>
              <a:t>(Remember the two genes in the last example?)</a:t>
            </a:r>
          </a:p>
          <a:p>
            <a:pPr marL="285750" indent="-285750">
              <a:buFont typeface="Arial" panose="020B0604020202020204" pitchFamily="34" charset="0"/>
              <a:buChar char="•"/>
            </a:pPr>
            <a:r>
              <a:rPr lang="en-US" sz="2800" dirty="0">
                <a:solidFill>
                  <a:schemeClr val="bg1"/>
                </a:solidFill>
              </a:rPr>
              <a:t>The basic subunit functions as a neurotoxin</a:t>
            </a:r>
          </a:p>
          <a:p>
            <a:pPr marL="285750" indent="-285750">
              <a:buFont typeface="Arial" panose="020B0604020202020204" pitchFamily="34" charset="0"/>
              <a:buChar char="•"/>
            </a:pPr>
            <a:r>
              <a:rPr lang="en-US" sz="2800" dirty="0">
                <a:solidFill>
                  <a:schemeClr val="bg1"/>
                </a:solidFill>
              </a:rPr>
              <a:t>The acidic subunit serves as a chaperone for the basic subunit</a:t>
            </a:r>
          </a:p>
        </p:txBody>
      </p:sp>
    </p:spTree>
    <p:extLst>
      <p:ext uri="{BB962C8B-B14F-4D97-AF65-F5344CB8AC3E}">
        <p14:creationId xmlns:p14="http://schemas.microsoft.com/office/powerpoint/2010/main" val="248080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pic>
        <p:nvPicPr>
          <p:cNvPr id="6"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4615" y="3612776"/>
            <a:ext cx="2483029" cy="2908572"/>
          </a:xfrm>
          <a:prstGeom prst="rect">
            <a:avLst/>
          </a:prstGeom>
        </p:spPr>
      </p:pic>
      <p:sp>
        <p:nvSpPr>
          <p:cNvPr id="7" name="TextBox 6"/>
          <p:cNvSpPr txBox="1"/>
          <p:nvPr/>
        </p:nvSpPr>
        <p:spPr>
          <a:xfrm>
            <a:off x="706259" y="3579169"/>
            <a:ext cx="1284326" cy="954107"/>
          </a:xfrm>
          <a:prstGeom prst="rect">
            <a:avLst/>
          </a:prstGeom>
          <a:noFill/>
        </p:spPr>
        <p:txBody>
          <a:bodyPr wrap="none" rtlCol="0">
            <a:spAutoFit/>
          </a:bodyPr>
          <a:lstStyle/>
          <a:p>
            <a:r>
              <a:rPr lang="en-US" sz="2800" dirty="0">
                <a:solidFill>
                  <a:schemeClr val="bg1"/>
                </a:solidFill>
              </a:rPr>
              <a:t>Acidic </a:t>
            </a:r>
          </a:p>
          <a:p>
            <a:r>
              <a:rPr lang="en-US" sz="2800" dirty="0">
                <a:solidFill>
                  <a:schemeClr val="bg1"/>
                </a:solidFill>
              </a:rPr>
              <a:t>subunit</a:t>
            </a:r>
          </a:p>
        </p:txBody>
      </p:sp>
      <p:sp>
        <p:nvSpPr>
          <p:cNvPr id="8" name="TextBox 7"/>
          <p:cNvSpPr txBox="1"/>
          <p:nvPr/>
        </p:nvSpPr>
        <p:spPr>
          <a:xfrm>
            <a:off x="4034614" y="5440673"/>
            <a:ext cx="1284326" cy="954107"/>
          </a:xfrm>
          <a:prstGeom prst="rect">
            <a:avLst/>
          </a:prstGeom>
          <a:noFill/>
        </p:spPr>
        <p:txBody>
          <a:bodyPr wrap="none" rtlCol="0">
            <a:spAutoFit/>
          </a:bodyPr>
          <a:lstStyle/>
          <a:p>
            <a:r>
              <a:rPr lang="en-US" sz="2800" dirty="0">
                <a:solidFill>
                  <a:schemeClr val="bg1"/>
                </a:solidFill>
              </a:rPr>
              <a:t>Basic </a:t>
            </a:r>
          </a:p>
          <a:p>
            <a:r>
              <a:rPr lang="en-US" sz="2800" dirty="0">
                <a:solidFill>
                  <a:schemeClr val="bg1"/>
                </a:solidFill>
              </a:rPr>
              <a:t>subunit</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29" y="2137780"/>
            <a:ext cx="3421664" cy="129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Case Study: Mojave Toxin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26" name="Straight Connector 25">
            <a:extLst>
              <a:ext uri="{FF2B5EF4-FFF2-40B4-BE49-F238E27FC236}">
                <a16:creationId xmlns:a16="http://schemas.microsoft.com/office/drawing/2014/main" id="{0055D2B2-9762-E447-B1DC-BE36CB5ADB0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ED69453A-6F78-D540-9E4E-D203C27C360B}"/>
              </a:ext>
            </a:extLst>
          </p:cNvPr>
          <p:cNvSpPr txBox="1"/>
          <p:nvPr/>
        </p:nvSpPr>
        <p:spPr>
          <a:xfrm>
            <a:off x="5733796" y="3021117"/>
            <a:ext cx="6242741" cy="246221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Alone, the acidic subunit is nontoxic, but it makes the basic subunit </a:t>
            </a:r>
            <a:r>
              <a:rPr lang="en-US" sz="2800" b="1" dirty="0">
                <a:solidFill>
                  <a:schemeClr val="bg1"/>
                </a:solidFill>
              </a:rPr>
              <a:t>10x</a:t>
            </a:r>
            <a:r>
              <a:rPr lang="en-US" sz="2800" dirty="0">
                <a:solidFill>
                  <a:schemeClr val="bg1"/>
                </a:solidFill>
              </a:rPr>
              <a:t> more toxic!</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The acidic subunit needs to undergo specific cleavage to function properly</a:t>
            </a:r>
          </a:p>
        </p:txBody>
      </p:sp>
    </p:spTree>
    <p:extLst>
      <p:ext uri="{BB962C8B-B14F-4D97-AF65-F5344CB8AC3E}">
        <p14:creationId xmlns:p14="http://schemas.microsoft.com/office/powerpoint/2010/main" val="416039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pic>
        <p:nvPicPr>
          <p:cNvPr id="6"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4615" y="3612776"/>
            <a:ext cx="2483029" cy="2908572"/>
          </a:xfrm>
          <a:prstGeom prst="rect">
            <a:avLst/>
          </a:prstGeom>
        </p:spPr>
      </p:pic>
      <p:sp>
        <p:nvSpPr>
          <p:cNvPr id="7" name="TextBox 6"/>
          <p:cNvSpPr txBox="1"/>
          <p:nvPr/>
        </p:nvSpPr>
        <p:spPr>
          <a:xfrm>
            <a:off x="706259" y="3579169"/>
            <a:ext cx="1284326" cy="954107"/>
          </a:xfrm>
          <a:prstGeom prst="rect">
            <a:avLst/>
          </a:prstGeom>
          <a:noFill/>
        </p:spPr>
        <p:txBody>
          <a:bodyPr wrap="none" rtlCol="0">
            <a:spAutoFit/>
          </a:bodyPr>
          <a:lstStyle/>
          <a:p>
            <a:r>
              <a:rPr lang="en-US" sz="2800" dirty="0">
                <a:solidFill>
                  <a:schemeClr val="bg1"/>
                </a:solidFill>
              </a:rPr>
              <a:t>Acidic </a:t>
            </a:r>
          </a:p>
          <a:p>
            <a:r>
              <a:rPr lang="en-US" sz="2800" dirty="0">
                <a:solidFill>
                  <a:schemeClr val="bg1"/>
                </a:solidFill>
              </a:rPr>
              <a:t>subunit</a:t>
            </a:r>
          </a:p>
        </p:txBody>
      </p:sp>
      <p:sp>
        <p:nvSpPr>
          <p:cNvPr id="8" name="TextBox 7"/>
          <p:cNvSpPr txBox="1"/>
          <p:nvPr/>
        </p:nvSpPr>
        <p:spPr>
          <a:xfrm>
            <a:off x="4034614" y="5440673"/>
            <a:ext cx="1284326" cy="954107"/>
          </a:xfrm>
          <a:prstGeom prst="rect">
            <a:avLst/>
          </a:prstGeom>
          <a:noFill/>
        </p:spPr>
        <p:txBody>
          <a:bodyPr wrap="none" rtlCol="0">
            <a:spAutoFit/>
          </a:bodyPr>
          <a:lstStyle/>
          <a:p>
            <a:r>
              <a:rPr lang="en-US" sz="2800" dirty="0">
                <a:solidFill>
                  <a:schemeClr val="bg1"/>
                </a:solidFill>
              </a:rPr>
              <a:t>Basic </a:t>
            </a:r>
          </a:p>
          <a:p>
            <a:r>
              <a:rPr lang="en-US" sz="2800" dirty="0">
                <a:solidFill>
                  <a:schemeClr val="bg1"/>
                </a:solidFill>
              </a:rPr>
              <a:t>subunit</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29" y="2137780"/>
            <a:ext cx="3421664" cy="129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Case Study: Mojave Toxin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grpSp>
        <p:nvGrpSpPr>
          <p:cNvPr id="48" name="Group 47"/>
          <p:cNvGrpSpPr/>
          <p:nvPr/>
        </p:nvGrpSpPr>
        <p:grpSpPr>
          <a:xfrm>
            <a:off x="5600699" y="3000373"/>
            <a:ext cx="5990618" cy="3152770"/>
            <a:chOff x="5600699" y="3000374"/>
            <a:chExt cx="5990618" cy="3152770"/>
          </a:xfrm>
        </p:grpSpPr>
        <p:cxnSp>
          <p:nvCxnSpPr>
            <p:cNvPr id="9" name="Straight Connector 8"/>
            <p:cNvCxnSpPr/>
            <p:nvPr/>
          </p:nvCxnSpPr>
          <p:spPr>
            <a:xfrm>
              <a:off x="5600699" y="3343275"/>
              <a:ext cx="3700463" cy="1"/>
            </a:xfrm>
            <a:prstGeom prst="line">
              <a:avLst/>
            </a:prstGeom>
            <a:ln w="76200">
              <a:solidFill>
                <a:srgbClr val="BF28C4"/>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957887" y="3114676"/>
              <a:ext cx="1243011" cy="457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1</a:t>
              </a:r>
            </a:p>
          </p:txBody>
        </p:sp>
        <p:sp>
          <p:nvSpPr>
            <p:cNvPr id="15" name="Oval 14"/>
            <p:cNvSpPr/>
            <p:nvPr/>
          </p:nvSpPr>
          <p:spPr>
            <a:xfrm>
              <a:off x="7839076" y="3095626"/>
              <a:ext cx="1219197" cy="457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Gene 2</a:t>
              </a:r>
              <a:endParaRPr lang="en-US" dirty="0">
                <a:solidFill>
                  <a:schemeClr val="tx1"/>
                </a:solidFill>
              </a:endParaRPr>
            </a:p>
          </p:txBody>
        </p:sp>
        <p:cxnSp>
          <p:nvCxnSpPr>
            <p:cNvPr id="17" name="Straight Arrow Connector 16"/>
            <p:cNvCxnSpPr/>
            <p:nvPr/>
          </p:nvCxnSpPr>
          <p:spPr>
            <a:xfrm>
              <a:off x="6557961" y="3843338"/>
              <a:ext cx="0" cy="120015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467725" y="3695700"/>
              <a:ext cx="476249" cy="49053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Frame 20"/>
            <p:cNvSpPr/>
            <p:nvPr/>
          </p:nvSpPr>
          <p:spPr>
            <a:xfrm>
              <a:off x="8558214" y="4243386"/>
              <a:ext cx="828674" cy="728663"/>
            </a:xfrm>
            <a:prstGeom prst="frame">
              <a:avLst>
                <a:gd name="adj1" fmla="val 20697"/>
              </a:avLst>
            </a:prstGeom>
            <a:solidFill>
              <a:srgbClr val="E91D2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e 21"/>
            <p:cNvSpPr/>
            <p:nvPr/>
          </p:nvSpPr>
          <p:spPr>
            <a:xfrm rot="10503185">
              <a:off x="9610624" y="3102165"/>
              <a:ext cx="1079603" cy="1021225"/>
            </a:xfrm>
            <a:prstGeom prst="pie">
              <a:avLst>
                <a:gd name="adj1" fmla="val 0"/>
                <a:gd name="adj2" fmla="val 1750266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rot="10800000">
              <a:off x="7686675" y="5386386"/>
              <a:ext cx="745435" cy="642937"/>
            </a:xfrm>
            <a:prstGeom prst="halfFrame">
              <a:avLst>
                <a:gd name="adj1" fmla="val 24242"/>
                <a:gd name="adj2" fmla="val 24242"/>
              </a:avLst>
            </a:prstGeom>
            <a:solidFill>
              <a:srgbClr val="E91D2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p:cNvCxnSpPr/>
            <p:nvPr/>
          </p:nvCxnSpPr>
          <p:spPr>
            <a:xfrm flipH="1">
              <a:off x="8486774" y="5100637"/>
              <a:ext cx="457200" cy="471488"/>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043613" y="5157787"/>
              <a:ext cx="957262" cy="842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1</a:t>
              </a:r>
            </a:p>
          </p:txBody>
        </p:sp>
        <p:cxnSp>
          <p:nvCxnSpPr>
            <p:cNvPr id="29" name="Curved Connector 28"/>
            <p:cNvCxnSpPr/>
            <p:nvPr/>
          </p:nvCxnSpPr>
          <p:spPr>
            <a:xfrm rot="10800000" flipV="1">
              <a:off x="9758362" y="4300532"/>
              <a:ext cx="442913" cy="371475"/>
            </a:xfrm>
            <a:prstGeom prst="curvedConnector3">
              <a:avLst>
                <a:gd name="adj1" fmla="val 1613"/>
              </a:avLst>
            </a:prstGeom>
            <a:ln w="57150">
              <a:solidFill>
                <a:srgbClr val="FF831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9925049" y="5153021"/>
              <a:ext cx="1004887" cy="842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Toxin Complex</a:t>
              </a:r>
            </a:p>
          </p:txBody>
        </p:sp>
        <p:sp>
          <p:nvSpPr>
            <p:cNvPr id="41" name="Half Frame 40"/>
            <p:cNvSpPr/>
            <p:nvPr/>
          </p:nvSpPr>
          <p:spPr>
            <a:xfrm rot="10800000">
              <a:off x="10339387" y="5510207"/>
              <a:ext cx="745435" cy="642937"/>
            </a:xfrm>
            <a:prstGeom prst="halfFrame">
              <a:avLst>
                <a:gd name="adj1" fmla="val 24242"/>
                <a:gd name="adj2" fmla="val 24242"/>
              </a:avLst>
            </a:prstGeom>
            <a:solidFill>
              <a:srgbClr val="E91D2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7186612" y="5214938"/>
              <a:ext cx="514350" cy="830997"/>
            </a:xfrm>
            <a:prstGeom prst="rect">
              <a:avLst/>
            </a:prstGeom>
            <a:noFill/>
          </p:spPr>
          <p:txBody>
            <a:bodyPr wrap="square" rtlCol="0">
              <a:spAutoFit/>
            </a:bodyPr>
            <a:lstStyle/>
            <a:p>
              <a:r>
                <a:rPr lang="en-US" sz="4800" dirty="0">
                  <a:solidFill>
                    <a:schemeClr val="bg1"/>
                  </a:solidFill>
                </a:rPr>
                <a:t>+</a:t>
              </a:r>
            </a:p>
          </p:txBody>
        </p:sp>
        <p:sp>
          <p:nvSpPr>
            <p:cNvPr id="43" name="TextBox 42"/>
            <p:cNvSpPr txBox="1"/>
            <p:nvPr/>
          </p:nvSpPr>
          <p:spPr>
            <a:xfrm>
              <a:off x="9039224" y="5253038"/>
              <a:ext cx="514350" cy="830997"/>
            </a:xfrm>
            <a:prstGeom prst="rect">
              <a:avLst/>
            </a:prstGeom>
            <a:noFill/>
          </p:spPr>
          <p:txBody>
            <a:bodyPr wrap="square" rtlCol="0">
              <a:spAutoFit/>
            </a:bodyPr>
            <a:lstStyle/>
            <a:p>
              <a:r>
                <a:rPr lang="en-US" sz="4800" dirty="0">
                  <a:solidFill>
                    <a:schemeClr val="bg1"/>
                  </a:solidFill>
                </a:rPr>
                <a:t>=</a:t>
              </a:r>
            </a:p>
          </p:txBody>
        </p:sp>
        <p:sp>
          <p:nvSpPr>
            <p:cNvPr id="44" name="TextBox 43"/>
            <p:cNvSpPr txBox="1"/>
            <p:nvPr/>
          </p:nvSpPr>
          <p:spPr>
            <a:xfrm>
              <a:off x="7515224" y="5129213"/>
              <a:ext cx="957263" cy="646331"/>
            </a:xfrm>
            <a:prstGeom prst="rect">
              <a:avLst/>
            </a:prstGeom>
            <a:noFill/>
          </p:spPr>
          <p:txBody>
            <a:bodyPr wrap="square" rtlCol="0">
              <a:spAutoFit/>
            </a:bodyPr>
            <a:lstStyle/>
            <a:p>
              <a:pPr algn="ctr"/>
              <a:r>
                <a:rPr lang="en-US" b="1" dirty="0">
                  <a:solidFill>
                    <a:schemeClr val="bg1"/>
                  </a:solidFill>
                </a:rPr>
                <a:t>Product</a:t>
              </a:r>
            </a:p>
            <a:p>
              <a:pPr algn="ctr"/>
              <a:r>
                <a:rPr lang="en-US" b="1" dirty="0">
                  <a:solidFill>
                    <a:schemeClr val="bg1"/>
                  </a:solidFill>
                </a:rPr>
                <a:t> 2</a:t>
              </a:r>
            </a:p>
          </p:txBody>
        </p:sp>
        <p:sp>
          <p:nvSpPr>
            <p:cNvPr id="45" name="TextBox 44"/>
            <p:cNvSpPr txBox="1"/>
            <p:nvPr/>
          </p:nvSpPr>
          <p:spPr>
            <a:xfrm>
              <a:off x="10620730" y="3000374"/>
              <a:ext cx="970587" cy="646331"/>
            </a:xfrm>
            <a:prstGeom prst="rect">
              <a:avLst/>
            </a:prstGeom>
            <a:noFill/>
          </p:spPr>
          <p:txBody>
            <a:bodyPr wrap="none" rtlCol="0">
              <a:spAutoFit/>
            </a:bodyPr>
            <a:lstStyle/>
            <a:p>
              <a:pPr algn="ctr"/>
              <a:r>
                <a:rPr lang="en-US" b="1" dirty="0">
                  <a:solidFill>
                    <a:schemeClr val="bg1"/>
                  </a:solidFill>
                </a:rPr>
                <a:t>External</a:t>
              </a:r>
            </a:p>
            <a:p>
              <a:pPr algn="ctr"/>
              <a:r>
                <a:rPr lang="en-US" b="1" dirty="0">
                  <a:solidFill>
                    <a:schemeClr val="bg1"/>
                  </a:solidFill>
                </a:rPr>
                <a:t>Enzyme</a:t>
              </a:r>
            </a:p>
          </p:txBody>
        </p:sp>
      </p:grpSp>
      <p:cxnSp>
        <p:nvCxnSpPr>
          <p:cNvPr id="26" name="Straight Connector 25">
            <a:extLst>
              <a:ext uri="{FF2B5EF4-FFF2-40B4-BE49-F238E27FC236}">
                <a16:creationId xmlns:a16="http://schemas.microsoft.com/office/drawing/2014/main" id="{0055D2B2-9762-E447-B1DC-BE36CB5ADB0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F9D4C240-9D8A-244E-8406-89FA376CE1AA}"/>
              </a:ext>
            </a:extLst>
          </p:cNvPr>
          <p:cNvSpPr/>
          <p:nvPr/>
        </p:nvSpPr>
        <p:spPr>
          <a:xfrm>
            <a:off x="1348422" y="2874286"/>
            <a:ext cx="9153138" cy="1328733"/>
          </a:xfrm>
          <a:prstGeom prst="rect">
            <a:avLst/>
          </a:prstGeom>
          <a:solidFill>
            <a:schemeClr val="tx1">
              <a:lumMod val="95000"/>
              <a:lumOff val="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How the heck did the acidic subunit evolve?</a:t>
            </a:r>
          </a:p>
        </p:txBody>
      </p:sp>
    </p:spTree>
    <p:extLst>
      <p:ext uri="{BB962C8B-B14F-4D97-AF65-F5344CB8AC3E}">
        <p14:creationId xmlns:p14="http://schemas.microsoft.com/office/powerpoint/2010/main" val="16171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11"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Case Study: Mojave Toxin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26" name="Straight Connector 25">
            <a:extLst>
              <a:ext uri="{FF2B5EF4-FFF2-40B4-BE49-F238E27FC236}">
                <a16:creationId xmlns:a16="http://schemas.microsoft.com/office/drawing/2014/main" id="{0055D2B2-9762-E447-B1DC-BE36CB5ADB0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1A98DE49-17B2-FD4E-8F14-09B24262D69B}"/>
              </a:ext>
            </a:extLst>
          </p:cNvPr>
          <p:cNvPicPr>
            <a:picLocks noChangeAspect="1"/>
          </p:cNvPicPr>
          <p:nvPr/>
        </p:nvPicPr>
        <p:blipFill rotWithShape="1">
          <a:blip r:embed="rId4"/>
          <a:srcRect b="1094"/>
          <a:stretch/>
        </p:blipFill>
        <p:spPr>
          <a:xfrm>
            <a:off x="502793" y="1730819"/>
            <a:ext cx="4860039" cy="5127181"/>
          </a:xfrm>
          <a:prstGeom prst="rect">
            <a:avLst/>
          </a:prstGeom>
        </p:spPr>
      </p:pic>
      <p:sp>
        <p:nvSpPr>
          <p:cNvPr id="31" name="Rectangle 30">
            <a:extLst>
              <a:ext uri="{FF2B5EF4-FFF2-40B4-BE49-F238E27FC236}">
                <a16:creationId xmlns:a16="http://schemas.microsoft.com/office/drawing/2014/main" id="{EA994C38-F810-4548-A834-394658BF67EB}"/>
              </a:ext>
            </a:extLst>
          </p:cNvPr>
          <p:cNvSpPr/>
          <p:nvPr/>
        </p:nvSpPr>
        <p:spPr>
          <a:xfrm>
            <a:off x="4419471" y="2556212"/>
            <a:ext cx="214312" cy="2700337"/>
          </a:xfrm>
          <a:prstGeom prst="rect">
            <a:avLst/>
          </a:prstGeom>
          <a:noFill/>
          <a:ln w="57150">
            <a:solidFill>
              <a:srgbClr val="D74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3233561-F43F-5441-B5C0-404959C3F83E}"/>
              </a:ext>
            </a:extLst>
          </p:cNvPr>
          <p:cNvSpPr txBox="1"/>
          <p:nvPr/>
        </p:nvSpPr>
        <p:spPr>
          <a:xfrm>
            <a:off x="5620991" y="2631235"/>
            <a:ext cx="6242741" cy="4616648"/>
          </a:xfrm>
          <a:prstGeom prst="rect">
            <a:avLst/>
          </a:prstGeom>
          <a:noFill/>
        </p:spPr>
        <p:txBody>
          <a:bodyPr wrap="square" rtlCol="0">
            <a:spAutoFit/>
          </a:bodyPr>
          <a:lstStyle/>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Proper processing of the acidic subunit can be achieved by changing a single codon!</a:t>
            </a:r>
          </a:p>
          <a:p>
            <a:pPr marL="742950" lvl="1" indent="-285750">
              <a:buFont typeface="Arial" panose="020B0604020202020204" pitchFamily="34" charset="0"/>
              <a:buChar char="•"/>
            </a:pPr>
            <a:r>
              <a:rPr lang="en-US" sz="2800" dirty="0">
                <a:solidFill>
                  <a:schemeClr val="bg1"/>
                </a:solidFill>
              </a:rPr>
              <a:t>This changes the protein’s shape and allows all the cleavage sites to be accessed</a:t>
            </a:r>
          </a:p>
          <a:p>
            <a:pPr marL="742950" lvl="1" indent="-285750">
              <a:buFont typeface="Arial" panose="020B0604020202020204" pitchFamily="34" charset="0"/>
              <a:buChar char="•"/>
            </a:pPr>
            <a:r>
              <a:rPr lang="en-US" sz="2800" dirty="0">
                <a:solidFill>
                  <a:schemeClr val="bg1"/>
                </a:solidFill>
              </a:rPr>
              <a:t>Another venom component can do all the protein processing</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2870983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11"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Case Study: Mojave Toxin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26" name="Straight Connector 25">
            <a:extLst>
              <a:ext uri="{FF2B5EF4-FFF2-40B4-BE49-F238E27FC236}">
                <a16:creationId xmlns:a16="http://schemas.microsoft.com/office/drawing/2014/main" id="{0055D2B2-9762-E447-B1DC-BE36CB5ADB0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1A98DE49-17B2-FD4E-8F14-09B24262D69B}"/>
              </a:ext>
            </a:extLst>
          </p:cNvPr>
          <p:cNvPicPr>
            <a:picLocks noChangeAspect="1"/>
          </p:cNvPicPr>
          <p:nvPr/>
        </p:nvPicPr>
        <p:blipFill rotWithShape="1">
          <a:blip r:embed="rId4"/>
          <a:srcRect b="1094"/>
          <a:stretch/>
        </p:blipFill>
        <p:spPr>
          <a:xfrm>
            <a:off x="502793" y="1730819"/>
            <a:ext cx="4860039" cy="5127181"/>
          </a:xfrm>
          <a:prstGeom prst="rect">
            <a:avLst/>
          </a:prstGeom>
        </p:spPr>
      </p:pic>
      <p:sp>
        <p:nvSpPr>
          <p:cNvPr id="31" name="Rectangle 30">
            <a:extLst>
              <a:ext uri="{FF2B5EF4-FFF2-40B4-BE49-F238E27FC236}">
                <a16:creationId xmlns:a16="http://schemas.microsoft.com/office/drawing/2014/main" id="{EA994C38-F810-4548-A834-394658BF67EB}"/>
              </a:ext>
            </a:extLst>
          </p:cNvPr>
          <p:cNvSpPr/>
          <p:nvPr/>
        </p:nvSpPr>
        <p:spPr>
          <a:xfrm>
            <a:off x="4419471" y="2556212"/>
            <a:ext cx="214312" cy="2700337"/>
          </a:xfrm>
          <a:prstGeom prst="rect">
            <a:avLst/>
          </a:prstGeom>
          <a:noFill/>
          <a:ln w="57150">
            <a:solidFill>
              <a:srgbClr val="D74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3233561-F43F-5441-B5C0-404959C3F83E}"/>
              </a:ext>
            </a:extLst>
          </p:cNvPr>
          <p:cNvSpPr txBox="1"/>
          <p:nvPr/>
        </p:nvSpPr>
        <p:spPr>
          <a:xfrm>
            <a:off x="5620991" y="1642281"/>
            <a:ext cx="6242741" cy="5047536"/>
          </a:xfrm>
          <a:prstGeom prst="rect">
            <a:avLst/>
          </a:prstGeom>
          <a:solidFill>
            <a:schemeClr val="tx1">
              <a:alpha val="57351"/>
            </a:schemeClr>
          </a:solidFill>
        </p:spPr>
        <p:txBody>
          <a:bodyPr wrap="square" rtlCol="0">
            <a:spAutoFit/>
          </a:bodyPr>
          <a:lstStyle/>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Through a simple sequence change, the Mojave Toxin acidic subunit gained new function</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b="1" dirty="0">
                <a:solidFill>
                  <a:schemeClr val="bg1"/>
                </a:solidFill>
              </a:rPr>
              <a:t>Exaptation</a:t>
            </a:r>
            <a:r>
              <a:rPr lang="en-US" sz="2800" dirty="0">
                <a:solidFill>
                  <a:schemeClr val="bg1"/>
                </a:solidFill>
              </a:rPr>
              <a:t> -  traits that have gained new functions that differ from the original function shaped by natural selection</a:t>
            </a:r>
          </a:p>
          <a:p>
            <a:pPr marL="742950" lvl="1" indent="-285750">
              <a:buFont typeface="Arial" panose="020B0604020202020204" pitchFamily="34" charset="0"/>
              <a:buChar char="•"/>
            </a:pPr>
            <a:r>
              <a:rPr lang="en-US" sz="2800" dirty="0">
                <a:solidFill>
                  <a:schemeClr val="bg1"/>
                </a:solidFill>
              </a:rPr>
              <a:t>co-opted adaptation</a:t>
            </a:r>
          </a:p>
          <a:p>
            <a:pPr marL="742950" lvl="1" indent="-285750">
              <a:buFont typeface="Arial" panose="020B0604020202020204" pitchFamily="34" charset="0"/>
              <a:buChar char="•"/>
            </a:pPr>
            <a:r>
              <a:rPr lang="en-US" sz="2800" dirty="0">
                <a:solidFill>
                  <a:schemeClr val="bg1"/>
                </a:solidFill>
              </a:rPr>
              <a:t>May allow traits to “by-pass” low-fitness intermediate states</a:t>
            </a:r>
          </a:p>
        </p:txBody>
      </p:sp>
    </p:spTree>
    <p:extLst>
      <p:ext uri="{BB962C8B-B14F-4D97-AF65-F5344CB8AC3E}">
        <p14:creationId xmlns:p14="http://schemas.microsoft.com/office/powerpoint/2010/main" val="410064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6" y="2135684"/>
            <a:ext cx="8098021" cy="1831271"/>
          </a:xfrm>
          <a:prstGeom prst="rect">
            <a:avLst/>
          </a:prstGeom>
        </p:spPr>
        <p:txBody>
          <a:bodyPr wrap="square">
            <a:spAutoFit/>
          </a:bodyPr>
          <a:lstStyle/>
          <a:p>
            <a:r>
              <a:rPr lang="en-US" sz="4000" dirty="0">
                <a:solidFill>
                  <a:schemeClr val="bg1"/>
                </a:solidFill>
              </a:rPr>
              <a:t>Venomous snakes will bite in defense,</a:t>
            </a:r>
          </a:p>
          <a:p>
            <a:r>
              <a:rPr lang="en-US" sz="4000" dirty="0">
                <a:solidFill>
                  <a:schemeClr val="bg1"/>
                </a:solidFill>
              </a:rPr>
              <a:t>but usually, they do not want to.</a:t>
            </a:r>
          </a:p>
          <a:p>
            <a:r>
              <a:rPr lang="en-US" sz="3300" dirty="0">
                <a:solidFill>
                  <a:schemeClr val="bg1"/>
                </a:solidFill>
              </a:rPr>
              <a:t>	Defensive behaviors</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26" name="Picture 2" descr="Cobra Snakes Facts and Information | Reptiles&amp;#39; Cove">
            <a:extLst>
              <a:ext uri="{FF2B5EF4-FFF2-40B4-BE49-F238E27FC236}">
                <a16:creationId xmlns:a16="http://schemas.microsoft.com/office/drawing/2014/main" id="{BC674F9F-57DC-B442-AB44-E1FFF07E85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688" t="8136" r="21949" b="21808"/>
          <a:stretch/>
        </p:blipFill>
        <p:spPr bwMode="auto">
          <a:xfrm>
            <a:off x="9091206" y="3015789"/>
            <a:ext cx="2628476" cy="3651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ttlesnake rattles trick human ears | EurekAlert!">
            <a:extLst>
              <a:ext uri="{FF2B5EF4-FFF2-40B4-BE49-F238E27FC236}">
                <a16:creationId xmlns:a16="http://schemas.microsoft.com/office/drawing/2014/main" id="{4F6A02C6-74A7-7B48-B2EB-3F0A2D439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56" y="3881055"/>
            <a:ext cx="4176951" cy="2786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ttonmouth snakes: Facts about water moccasins | Live Science">
            <a:extLst>
              <a:ext uri="{FF2B5EF4-FFF2-40B4-BE49-F238E27FC236}">
                <a16:creationId xmlns:a16="http://schemas.microsoft.com/office/drawing/2014/main" id="{A036AAB2-C0E0-134E-809A-07CEF62071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07"/>
          <a:stretch/>
        </p:blipFill>
        <p:spPr bwMode="auto">
          <a:xfrm>
            <a:off x="4726982" y="4130705"/>
            <a:ext cx="4029559" cy="252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049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6" y="2135684"/>
            <a:ext cx="8098021" cy="1831271"/>
          </a:xfrm>
          <a:prstGeom prst="rect">
            <a:avLst/>
          </a:prstGeom>
        </p:spPr>
        <p:txBody>
          <a:bodyPr wrap="square">
            <a:spAutoFit/>
          </a:bodyPr>
          <a:lstStyle/>
          <a:p>
            <a:r>
              <a:rPr lang="en-US" sz="4000" dirty="0">
                <a:solidFill>
                  <a:schemeClr val="bg1"/>
                </a:solidFill>
              </a:rPr>
              <a:t>Venomous snakes will bite in defense,</a:t>
            </a:r>
          </a:p>
          <a:p>
            <a:r>
              <a:rPr lang="en-US" sz="4000" dirty="0">
                <a:solidFill>
                  <a:schemeClr val="bg1"/>
                </a:solidFill>
              </a:rPr>
              <a:t>but usually, they do not want to.</a:t>
            </a:r>
          </a:p>
          <a:p>
            <a:r>
              <a:rPr lang="en-US" sz="3300" dirty="0">
                <a:solidFill>
                  <a:schemeClr val="bg1"/>
                </a:solidFill>
              </a:rPr>
              <a:t>	Defensive behaviors</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6146" name="Picture 2">
            <a:extLst>
              <a:ext uri="{FF2B5EF4-FFF2-40B4-BE49-F238E27FC236}">
                <a16:creationId xmlns:a16="http://schemas.microsoft.com/office/drawing/2014/main" id="{25F588E4-B817-6C48-80CB-0A405C8D2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665" y="1111530"/>
            <a:ext cx="5100106" cy="571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90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6" y="2135684"/>
            <a:ext cx="8098021" cy="1831271"/>
          </a:xfrm>
          <a:prstGeom prst="rect">
            <a:avLst/>
          </a:prstGeom>
        </p:spPr>
        <p:txBody>
          <a:bodyPr wrap="square">
            <a:spAutoFit/>
          </a:bodyPr>
          <a:lstStyle/>
          <a:p>
            <a:r>
              <a:rPr lang="en-US" sz="4000" dirty="0">
                <a:solidFill>
                  <a:schemeClr val="bg1"/>
                </a:solidFill>
              </a:rPr>
              <a:t>Venomous snakes will bite in defense,</a:t>
            </a:r>
          </a:p>
          <a:p>
            <a:r>
              <a:rPr lang="en-US" sz="4000" dirty="0">
                <a:solidFill>
                  <a:schemeClr val="bg1"/>
                </a:solidFill>
              </a:rPr>
              <a:t>but usually, they do not want to.</a:t>
            </a:r>
          </a:p>
          <a:p>
            <a:r>
              <a:rPr lang="en-US" sz="3300" dirty="0">
                <a:solidFill>
                  <a:schemeClr val="bg1"/>
                </a:solidFill>
              </a:rPr>
              <a:t>	Defensive behaviors</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7DFBBEA6-9748-0445-A01D-DF410C2CB422}"/>
              </a:ext>
            </a:extLst>
          </p:cNvPr>
          <p:cNvPicPr>
            <a:picLocks noChangeAspect="1"/>
          </p:cNvPicPr>
          <p:nvPr/>
        </p:nvPicPr>
        <p:blipFill>
          <a:blip r:embed="rId4"/>
          <a:stretch>
            <a:fillRect/>
          </a:stretch>
        </p:blipFill>
        <p:spPr>
          <a:xfrm>
            <a:off x="6682925" y="3352060"/>
            <a:ext cx="5378733" cy="3505940"/>
          </a:xfrm>
          <a:prstGeom prst="rect">
            <a:avLst/>
          </a:prstGeom>
        </p:spPr>
      </p:pic>
    </p:spTree>
    <p:extLst>
      <p:ext uri="{BB962C8B-B14F-4D97-AF65-F5344CB8AC3E}">
        <p14:creationId xmlns:p14="http://schemas.microsoft.com/office/powerpoint/2010/main" val="126289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49045" y="2379523"/>
            <a:ext cx="10320430" cy="4293483"/>
          </a:xfrm>
          <a:prstGeom prst="rect">
            <a:avLst/>
          </a:prstGeom>
        </p:spPr>
        <p:txBody>
          <a:bodyPr wrap="square">
            <a:spAutoFit/>
          </a:bodyPr>
          <a:lstStyle/>
          <a:p>
            <a:r>
              <a:rPr lang="en-US" sz="4000" dirty="0">
                <a:solidFill>
                  <a:schemeClr val="bg1"/>
                </a:solidFill>
              </a:rPr>
              <a:t>Venomous snakes will bite in defense,</a:t>
            </a:r>
          </a:p>
          <a:p>
            <a:r>
              <a:rPr lang="en-US" sz="4000" dirty="0">
                <a:solidFill>
                  <a:schemeClr val="bg1"/>
                </a:solidFill>
              </a:rPr>
              <a:t>but usually, they do not want to.</a:t>
            </a:r>
          </a:p>
          <a:p>
            <a:pPr marL="571500" indent="-571500">
              <a:buFont typeface="Arial" panose="020B0604020202020204" pitchFamily="34" charset="0"/>
              <a:buChar char="•"/>
            </a:pPr>
            <a:r>
              <a:rPr lang="en-US" sz="3200" dirty="0">
                <a:solidFill>
                  <a:schemeClr val="bg1"/>
                </a:solidFill>
              </a:rPr>
              <a:t>Snakes at all ages maintain control over their venom expulsion</a:t>
            </a:r>
          </a:p>
          <a:p>
            <a:pPr marL="1028700" lvl="1" indent="-571500">
              <a:buFont typeface="Arial" panose="020B0604020202020204" pitchFamily="34" charset="0"/>
              <a:buChar char="•"/>
            </a:pPr>
            <a:r>
              <a:rPr lang="en-US" sz="3200" dirty="0">
                <a:solidFill>
                  <a:schemeClr val="bg1"/>
                </a:solidFill>
              </a:rPr>
              <a:t>“Venom metering” selective utilization of venom</a:t>
            </a:r>
          </a:p>
          <a:p>
            <a:pPr marL="1485900" lvl="2" indent="-571500">
              <a:buFont typeface="Arial" panose="020B0604020202020204" pitchFamily="34" charset="0"/>
              <a:buChar char="•"/>
            </a:pPr>
            <a:r>
              <a:rPr lang="en-US" sz="3200" dirty="0">
                <a:solidFill>
                  <a:schemeClr val="bg1"/>
                </a:solidFill>
              </a:rPr>
              <a:t>Do not inject all venom into a prey item</a:t>
            </a:r>
          </a:p>
          <a:p>
            <a:pPr marL="1485900" lvl="2" indent="-571500">
              <a:buFont typeface="Arial" panose="020B0604020202020204" pitchFamily="34" charset="0"/>
              <a:buChar char="•"/>
            </a:pPr>
            <a:r>
              <a:rPr lang="en-US" sz="3200" dirty="0">
                <a:solidFill>
                  <a:schemeClr val="bg1"/>
                </a:solidFill>
              </a:rPr>
              <a:t>Choose not to inject venom defensively</a:t>
            </a:r>
          </a:p>
          <a:p>
            <a:endParaRPr lang="en-US" sz="3300" dirty="0">
              <a:solidFill>
                <a:schemeClr val="bg1"/>
              </a:solidFill>
            </a:endParaRP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52876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6" y="2135684"/>
            <a:ext cx="8098021" cy="4293483"/>
          </a:xfrm>
          <a:prstGeom prst="rect">
            <a:avLst/>
          </a:prstGeom>
        </p:spPr>
        <p:txBody>
          <a:bodyPr wrap="square">
            <a:spAutoFit/>
          </a:bodyPr>
          <a:lstStyle/>
          <a:p>
            <a:r>
              <a:rPr lang="en-US" sz="4000" dirty="0">
                <a:solidFill>
                  <a:schemeClr val="bg1"/>
                </a:solidFill>
              </a:rPr>
              <a:t>Venomous snakes will bite in defense,</a:t>
            </a:r>
          </a:p>
          <a:p>
            <a:r>
              <a:rPr lang="en-US" sz="4000" dirty="0">
                <a:solidFill>
                  <a:schemeClr val="bg1"/>
                </a:solidFill>
              </a:rPr>
              <a:t>but usually, they do not want to.</a:t>
            </a:r>
          </a:p>
          <a:p>
            <a:pPr marL="571500" indent="-571500">
              <a:buFont typeface="Arial" panose="020B0604020202020204" pitchFamily="34" charset="0"/>
              <a:buChar char="•"/>
            </a:pPr>
            <a:r>
              <a:rPr lang="en-US" sz="3200" dirty="0">
                <a:solidFill>
                  <a:schemeClr val="bg1"/>
                </a:solidFill>
              </a:rPr>
              <a:t>Snakes at all ages maintain control over their venom expulsion</a:t>
            </a:r>
          </a:p>
          <a:p>
            <a:pPr marL="1028700" lvl="1" indent="-571500">
              <a:buFont typeface="Arial" panose="020B0604020202020204" pitchFamily="34" charset="0"/>
              <a:buChar char="•"/>
            </a:pPr>
            <a:r>
              <a:rPr lang="en-US" sz="3200" dirty="0">
                <a:solidFill>
                  <a:schemeClr val="bg1"/>
                </a:solidFill>
              </a:rPr>
              <a:t>Venom is not infinite</a:t>
            </a:r>
          </a:p>
          <a:p>
            <a:pPr marL="1028700" lvl="1" indent="-571500">
              <a:buFont typeface="Arial" panose="020B0604020202020204" pitchFamily="34" charset="0"/>
              <a:buChar char="•"/>
            </a:pPr>
            <a:r>
              <a:rPr lang="en-US" sz="3200" dirty="0">
                <a:solidFill>
                  <a:schemeClr val="bg1"/>
                </a:solidFill>
              </a:rPr>
              <a:t>Takes approximately 1 week to fully replenish empty glands</a:t>
            </a:r>
          </a:p>
          <a:p>
            <a:endParaRPr lang="en-US" sz="3300" dirty="0">
              <a:solidFill>
                <a:schemeClr val="bg1"/>
              </a:solidFill>
            </a:endParaRP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424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262173" y="2608199"/>
            <a:ext cx="11094086" cy="707886"/>
          </a:xfrm>
          <a:prstGeom prst="rect">
            <a:avLst/>
          </a:prstGeom>
        </p:spPr>
        <p:txBody>
          <a:bodyPr wrap="square">
            <a:spAutoFit/>
          </a:bodyPr>
          <a:lstStyle/>
          <a:p>
            <a:r>
              <a:rPr lang="en-US" sz="4000" dirty="0">
                <a:solidFill>
                  <a:schemeClr val="bg1"/>
                </a:solidFill>
              </a:rPr>
              <a:t>Venom is a mixture of toxins (A “complex cocktail”)</a:t>
            </a:r>
          </a:p>
        </p:txBody>
      </p:sp>
      <p:sp>
        <p:nvSpPr>
          <p:cNvPr id="3" name="TextBox 2">
            <a:extLst>
              <a:ext uri="{FF2B5EF4-FFF2-40B4-BE49-F238E27FC236}">
                <a16:creationId xmlns:a16="http://schemas.microsoft.com/office/drawing/2014/main" id="{1B78CB36-397F-B44E-B1CD-DC098817E0BD}"/>
              </a:ext>
            </a:extLst>
          </p:cNvPr>
          <p:cNvSpPr txBox="1"/>
          <p:nvPr/>
        </p:nvSpPr>
        <p:spPr>
          <a:xfrm>
            <a:off x="563308" y="3456829"/>
            <a:ext cx="604397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In snakes and lizards, these toxins are enzymes produced by the organism</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Different enzymes carry different functions</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Venoms with different compositions have different effects</a:t>
            </a:r>
          </a:p>
        </p:txBody>
      </p:sp>
      <p:pic>
        <p:nvPicPr>
          <p:cNvPr id="13" name="Picture 12">
            <a:extLst>
              <a:ext uri="{FF2B5EF4-FFF2-40B4-BE49-F238E27FC236}">
                <a16:creationId xmlns:a16="http://schemas.microsoft.com/office/drawing/2014/main" id="{866119AB-F9BF-8041-8BC8-DED3141A8597}"/>
              </a:ext>
            </a:extLst>
          </p:cNvPr>
          <p:cNvPicPr>
            <a:picLocks noChangeAspect="1"/>
          </p:cNvPicPr>
          <p:nvPr/>
        </p:nvPicPr>
        <p:blipFill rotWithShape="1">
          <a:blip r:embed="rId4"/>
          <a:srcRect t="50943"/>
          <a:stretch/>
        </p:blipFill>
        <p:spPr>
          <a:xfrm>
            <a:off x="6600697" y="3513487"/>
            <a:ext cx="5323081" cy="2947881"/>
          </a:xfrm>
          <a:prstGeom prst="rect">
            <a:avLst/>
          </a:prstGeom>
        </p:spPr>
      </p:pic>
      <p:cxnSp>
        <p:nvCxnSpPr>
          <p:cNvPr id="8" name="Straight Connector 7">
            <a:extLst>
              <a:ext uri="{FF2B5EF4-FFF2-40B4-BE49-F238E27FC236}">
                <a16:creationId xmlns:a16="http://schemas.microsoft.com/office/drawing/2014/main" id="{3FED4238-6272-8242-9A36-556282C6762B}"/>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7131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135684"/>
            <a:ext cx="11094086" cy="707886"/>
          </a:xfrm>
          <a:prstGeom prst="rect">
            <a:avLst/>
          </a:prstGeom>
        </p:spPr>
        <p:txBody>
          <a:bodyPr wrap="square">
            <a:spAutoFit/>
          </a:bodyPr>
          <a:lstStyle/>
          <a:p>
            <a:r>
              <a:rPr lang="en-US" sz="4000" dirty="0">
                <a:solidFill>
                  <a:schemeClr val="bg1"/>
                </a:solidFill>
              </a:rPr>
              <a:t>Dry bites</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F1B6E-B971-0B49-871C-7F40112F2670}"/>
              </a:ext>
            </a:extLst>
          </p:cNvPr>
          <p:cNvSpPr txBox="1"/>
          <p:nvPr/>
        </p:nvSpPr>
        <p:spPr>
          <a:xfrm>
            <a:off x="506550" y="2843570"/>
            <a:ext cx="6242741" cy="3754874"/>
          </a:xfrm>
          <a:prstGeom prst="rect">
            <a:avLst/>
          </a:prstGeom>
          <a:noFill/>
        </p:spPr>
        <p:txBody>
          <a:bodyPr wrap="square" rtlCol="0">
            <a:spAutoFit/>
          </a:bodyPr>
          <a:lstStyle/>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Snakes at all ages maintain control over their venom expulsion</a:t>
            </a:r>
          </a:p>
          <a:p>
            <a:pPr marL="285750" indent="-285750">
              <a:buFont typeface="Arial" panose="020B0604020202020204" pitchFamily="34" charset="0"/>
              <a:buChar char="•"/>
            </a:pPr>
            <a:r>
              <a:rPr lang="en-US" sz="2800" dirty="0">
                <a:solidFill>
                  <a:schemeClr val="bg1"/>
                </a:solidFill>
              </a:rPr>
              <a:t>At times, snakes can bite without injecting venom</a:t>
            </a:r>
          </a:p>
          <a:p>
            <a:pPr marL="742950" lvl="1" indent="-285750">
              <a:buFont typeface="Arial" panose="020B0604020202020204" pitchFamily="34" charset="0"/>
              <a:buChar char="•"/>
            </a:pPr>
            <a:r>
              <a:rPr lang="en-US" sz="2800" dirty="0">
                <a:solidFill>
                  <a:schemeClr val="bg1"/>
                </a:solidFill>
              </a:rPr>
              <a:t>Dry bites</a:t>
            </a:r>
          </a:p>
          <a:p>
            <a:pPr marL="742950" lvl="1" indent="-285750">
              <a:buFont typeface="Arial" panose="020B0604020202020204" pitchFamily="34" charset="0"/>
              <a:buChar char="•"/>
            </a:pPr>
            <a:r>
              <a:rPr lang="en-US" sz="2800" dirty="0">
                <a:solidFill>
                  <a:schemeClr val="bg1"/>
                </a:solidFill>
              </a:rPr>
              <a:t>Account for ¼-1/3 of all snakebites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2745664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8787250" y="3674196"/>
            <a:ext cx="3404750" cy="1323439"/>
          </a:xfrm>
          <a:prstGeom prst="rect">
            <a:avLst/>
          </a:prstGeom>
        </p:spPr>
        <p:txBody>
          <a:bodyPr wrap="square">
            <a:spAutoFit/>
          </a:bodyPr>
          <a:lstStyle/>
          <a:p>
            <a:r>
              <a:rPr lang="en-US" sz="4000" dirty="0">
                <a:solidFill>
                  <a:schemeClr val="bg1"/>
                </a:solidFill>
              </a:rPr>
              <a:t>Global </a:t>
            </a:r>
          </a:p>
          <a:p>
            <a:r>
              <a:rPr lang="en-US" sz="4000" dirty="0">
                <a:solidFill>
                  <a:schemeClr val="bg1"/>
                </a:solidFill>
              </a:rPr>
              <a:t>Snakebite</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8194" name="Picture 2" descr="Figure 7">
            <a:extLst>
              <a:ext uri="{FF2B5EF4-FFF2-40B4-BE49-F238E27FC236}">
                <a16:creationId xmlns:a16="http://schemas.microsoft.com/office/drawing/2014/main" id="{1BDB2C42-7B73-5749-932D-48A6EA8B5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78" y="1695550"/>
            <a:ext cx="7636521" cy="505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66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8460954" y="3124264"/>
            <a:ext cx="3404750" cy="2062103"/>
          </a:xfrm>
          <a:prstGeom prst="rect">
            <a:avLst/>
          </a:prstGeom>
        </p:spPr>
        <p:txBody>
          <a:bodyPr wrap="square">
            <a:spAutoFit/>
          </a:bodyPr>
          <a:lstStyle/>
          <a:p>
            <a:r>
              <a:rPr lang="en-US" sz="3200" dirty="0">
                <a:solidFill>
                  <a:schemeClr val="bg1"/>
                </a:solidFill>
              </a:rPr>
              <a:t>Disproportionately affects rural and impoverished communities</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8194" name="Picture 2" descr="Figure 7">
            <a:extLst>
              <a:ext uri="{FF2B5EF4-FFF2-40B4-BE49-F238E27FC236}">
                <a16:creationId xmlns:a16="http://schemas.microsoft.com/office/drawing/2014/main" id="{1BDB2C42-7B73-5749-932D-48A6EA8B5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78" y="1695550"/>
            <a:ext cx="7636521" cy="505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9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8787250" y="3674196"/>
            <a:ext cx="3404750" cy="1323439"/>
          </a:xfrm>
          <a:prstGeom prst="rect">
            <a:avLst/>
          </a:prstGeom>
        </p:spPr>
        <p:txBody>
          <a:bodyPr wrap="square">
            <a:spAutoFit/>
          </a:bodyPr>
          <a:lstStyle/>
          <a:p>
            <a:r>
              <a:rPr lang="en-US" sz="4000" dirty="0">
                <a:solidFill>
                  <a:schemeClr val="bg1"/>
                </a:solidFill>
              </a:rPr>
              <a:t>Global </a:t>
            </a:r>
          </a:p>
          <a:p>
            <a:r>
              <a:rPr lang="en-US" sz="4000" dirty="0">
                <a:solidFill>
                  <a:schemeClr val="bg1"/>
                </a:solidFill>
              </a:rPr>
              <a:t>Snakebite</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242" name="Picture 2" descr="Snakebite envenoming | Nature Reviews Disease Primers">
            <a:extLst>
              <a:ext uri="{FF2B5EF4-FFF2-40B4-BE49-F238E27FC236}">
                <a16:creationId xmlns:a16="http://schemas.microsoft.com/office/drawing/2014/main" id="{14435FC9-EE2C-4742-A403-C8102EEC0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21117"/>
            <a:ext cx="8699500" cy="30861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6F27FCA-FEF6-A04A-906D-78ACDD3568F0}"/>
              </a:ext>
            </a:extLst>
          </p:cNvPr>
          <p:cNvSpPr/>
          <p:nvPr/>
        </p:nvSpPr>
        <p:spPr>
          <a:xfrm>
            <a:off x="333056" y="2135684"/>
            <a:ext cx="8667902" cy="707886"/>
          </a:xfrm>
          <a:prstGeom prst="rect">
            <a:avLst/>
          </a:prstGeom>
        </p:spPr>
        <p:txBody>
          <a:bodyPr wrap="square">
            <a:spAutoFit/>
          </a:bodyPr>
          <a:lstStyle/>
          <a:p>
            <a:r>
              <a:rPr lang="en-US" sz="4000" dirty="0">
                <a:solidFill>
                  <a:schemeClr val="bg1"/>
                </a:solidFill>
              </a:rPr>
              <a:t>Most bites result from just a few species</a:t>
            </a:r>
            <a:endParaRPr lang="en-US" sz="3300" dirty="0">
              <a:solidFill>
                <a:schemeClr val="bg1"/>
              </a:solidFill>
            </a:endParaRPr>
          </a:p>
        </p:txBody>
      </p:sp>
    </p:spTree>
    <p:extLst>
      <p:ext uri="{BB962C8B-B14F-4D97-AF65-F5344CB8AC3E}">
        <p14:creationId xmlns:p14="http://schemas.microsoft.com/office/powerpoint/2010/main" val="3259334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1998517"/>
            <a:ext cx="11094086" cy="707886"/>
          </a:xfrm>
          <a:prstGeom prst="rect">
            <a:avLst/>
          </a:prstGeom>
        </p:spPr>
        <p:txBody>
          <a:bodyPr wrap="square">
            <a:spAutoFit/>
          </a:bodyPr>
          <a:lstStyle/>
          <a:p>
            <a:r>
              <a:rPr lang="en-US" sz="4000" dirty="0">
                <a:solidFill>
                  <a:schemeClr val="bg1"/>
                </a:solidFill>
              </a:rPr>
              <a:t>Antivenom</a:t>
            </a: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F1B6E-B971-0B49-871C-7F40112F2670}"/>
              </a:ext>
            </a:extLst>
          </p:cNvPr>
          <p:cNvSpPr txBox="1"/>
          <p:nvPr/>
        </p:nvSpPr>
        <p:spPr>
          <a:xfrm>
            <a:off x="506550" y="2532301"/>
            <a:ext cx="6242741" cy="5047536"/>
          </a:xfrm>
          <a:prstGeom prst="rect">
            <a:avLst/>
          </a:prstGeom>
          <a:noFill/>
        </p:spPr>
        <p:txBody>
          <a:bodyPr wrap="square" rtlCol="0">
            <a:spAutoFit/>
          </a:bodyPr>
          <a:lstStyle/>
          <a:p>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Specialized protein solutions that bind to and neutralize venom proteins</a:t>
            </a:r>
          </a:p>
          <a:p>
            <a:pPr marL="742950" lvl="1" indent="-285750">
              <a:buFont typeface="Arial" panose="020B0604020202020204" pitchFamily="34" charset="0"/>
              <a:buChar char="•"/>
            </a:pPr>
            <a:r>
              <a:rPr lang="en-US" sz="2800" dirty="0">
                <a:solidFill>
                  <a:schemeClr val="bg1"/>
                </a:solidFill>
              </a:rPr>
              <a:t>Do not cure or heal tissue damage</a:t>
            </a:r>
          </a:p>
          <a:p>
            <a:pPr marL="742950" lvl="1" indent="-285750">
              <a:buFont typeface="Arial" panose="020B0604020202020204" pitchFamily="34" charset="0"/>
              <a:buChar char="•"/>
            </a:pPr>
            <a:r>
              <a:rPr lang="en-US" sz="2800" dirty="0">
                <a:solidFill>
                  <a:schemeClr val="bg1"/>
                </a:solidFill>
              </a:rPr>
              <a:t>“Time is tissue”</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Antivenoms are currently derived from natural immunoproteins</a:t>
            </a:r>
          </a:p>
          <a:p>
            <a:pPr marL="742950" lvl="1" indent="-285750">
              <a:buFont typeface="Arial" panose="020B0604020202020204" pitchFamily="34" charset="0"/>
              <a:buChar char="•"/>
            </a:pPr>
            <a:r>
              <a:rPr lang="en-US" sz="2800" dirty="0">
                <a:solidFill>
                  <a:schemeClr val="bg1"/>
                </a:solidFill>
              </a:rPr>
              <a:t>Horses</a:t>
            </a:r>
          </a:p>
          <a:p>
            <a:pPr marL="742950" lvl="1" indent="-285750">
              <a:buFont typeface="Arial" panose="020B0604020202020204" pitchFamily="34" charset="0"/>
              <a:buChar char="•"/>
            </a:pPr>
            <a:r>
              <a:rPr lang="en-US" sz="2800" dirty="0">
                <a:solidFill>
                  <a:schemeClr val="bg1"/>
                </a:solidFill>
              </a:rPr>
              <a:t>Sheep</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p:txBody>
      </p:sp>
      <p:pic>
        <p:nvPicPr>
          <p:cNvPr id="2050" name="Picture 2" descr="Costa Rica Readies Horse Antibodies for Trials as an Inexpensive COVID-19  Therapy - Scientific American">
            <a:extLst>
              <a:ext uri="{FF2B5EF4-FFF2-40B4-BE49-F238E27FC236}">
                <a16:creationId xmlns:a16="http://schemas.microsoft.com/office/drawing/2014/main" id="{BE9EE780-DBFC-E446-9697-9CDE7AB16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948" y="2352460"/>
            <a:ext cx="4704707" cy="3175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bunking the Myth that Antivenom is More Dangerous Than a Snakebite – Wild  Snakes : Education and Discussion">
            <a:extLst>
              <a:ext uri="{FF2B5EF4-FFF2-40B4-BE49-F238E27FC236}">
                <a16:creationId xmlns:a16="http://schemas.microsoft.com/office/drawing/2014/main" id="{CFD3FE34-A3AE-EE4A-AB78-E9E1209D69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201" b="22779"/>
          <a:stretch/>
        </p:blipFill>
        <p:spPr bwMode="auto">
          <a:xfrm>
            <a:off x="6785948" y="5141310"/>
            <a:ext cx="3009053" cy="175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67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Snakebite &amp; Treatment</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1998517"/>
            <a:ext cx="11094086" cy="707886"/>
          </a:xfrm>
          <a:prstGeom prst="rect">
            <a:avLst/>
          </a:prstGeom>
        </p:spPr>
        <p:txBody>
          <a:bodyPr wrap="square">
            <a:spAutoFit/>
          </a:bodyPr>
          <a:lstStyle/>
          <a:p>
            <a:r>
              <a:rPr lang="en-US" sz="4000" dirty="0" err="1">
                <a:solidFill>
                  <a:schemeClr val="bg1"/>
                </a:solidFill>
              </a:rPr>
              <a:t>Antivenom</a:t>
            </a:r>
            <a:r>
              <a:rPr lang="en-US" dirty="0" err="1"/>
              <a:t>Selection</a:t>
            </a:r>
            <a:r>
              <a:rPr lang="en-US" dirty="0"/>
              <a:t> on thermal plasticity facilitates adaptation of city lizards to urban heat </a:t>
            </a:r>
            <a:r>
              <a:rPr lang="en-US" dirty="0" err="1"/>
              <a:t>islands</a:t>
            </a:r>
            <a:r>
              <a:rPr lang="en-US" sz="4000" dirty="0" err="1">
                <a:solidFill>
                  <a:schemeClr val="bg1"/>
                </a:solidFill>
              </a:rPr>
              <a:t>m</a:t>
            </a:r>
            <a:endParaRPr lang="en-US" sz="4000" dirty="0">
              <a:solidFill>
                <a:schemeClr val="bg1"/>
              </a:solidFill>
            </a:endParaRP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F1B6E-B971-0B49-871C-7F40112F2670}"/>
              </a:ext>
            </a:extLst>
          </p:cNvPr>
          <p:cNvSpPr txBox="1"/>
          <p:nvPr/>
        </p:nvSpPr>
        <p:spPr>
          <a:xfrm>
            <a:off x="506550" y="2532301"/>
            <a:ext cx="6242741" cy="5047536"/>
          </a:xfrm>
          <a:prstGeom prst="rect">
            <a:avLst/>
          </a:prstGeom>
          <a:noFill/>
        </p:spPr>
        <p:txBody>
          <a:bodyPr wrap="square" rtlCol="0">
            <a:spAutoFit/>
          </a:bodyPr>
          <a:lstStyle/>
          <a:p>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Antivenoms are limited to species’ venoms used to make them</a:t>
            </a:r>
          </a:p>
          <a:p>
            <a:pPr marL="742950" lvl="1" indent="-285750">
              <a:buFont typeface="Arial" panose="020B0604020202020204" pitchFamily="34" charset="0"/>
              <a:buChar char="•"/>
            </a:pPr>
            <a:r>
              <a:rPr lang="en-US" sz="2800" dirty="0">
                <a:solidFill>
                  <a:schemeClr val="bg1"/>
                </a:solidFill>
              </a:rPr>
              <a:t>Polyvalent venoms are made using venoms from multiple species</a:t>
            </a:r>
          </a:p>
          <a:p>
            <a:pPr marL="742950" lvl="1" indent="-285750">
              <a:buFont typeface="Arial" panose="020B0604020202020204" pitchFamily="34" charset="0"/>
              <a:buChar char="•"/>
            </a:pPr>
            <a:r>
              <a:rPr lang="en-US" sz="2800" dirty="0">
                <a:solidFill>
                  <a:schemeClr val="bg1"/>
                </a:solidFill>
              </a:rPr>
              <a:t>Other antivenoms are species specific</a:t>
            </a:r>
          </a:p>
          <a:p>
            <a:pPr marL="285750" indent="-285750">
              <a:buFont typeface="Arial" panose="020B0604020202020204" pitchFamily="34" charset="0"/>
              <a:buChar char="•"/>
            </a:pPr>
            <a:r>
              <a:rPr lang="en-US" sz="2800" dirty="0">
                <a:solidFill>
                  <a:schemeClr val="bg1"/>
                </a:solidFill>
              </a:rPr>
              <a:t>Many antivenoms are expensive to produce and have short self-lives</a:t>
            </a:r>
          </a:p>
          <a:p>
            <a:pPr marL="742950" lvl="1" indent="-285750">
              <a:buFont typeface="Arial" panose="020B0604020202020204" pitchFamily="34" charset="0"/>
              <a:buChar char="•"/>
            </a:pPr>
            <a:r>
              <a:rPr lang="en-US" sz="2800" dirty="0">
                <a:solidFill>
                  <a:schemeClr val="bg1"/>
                </a:solidFill>
              </a:rPr>
              <a:t>Can make access difficult</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p:txBody>
      </p:sp>
      <p:pic>
        <p:nvPicPr>
          <p:cNvPr id="2050" name="Picture 2" descr="Costa Rica Readies Horse Antibodies for Trials as an Inexpensive COVID-19  Therapy - Scientific American">
            <a:extLst>
              <a:ext uri="{FF2B5EF4-FFF2-40B4-BE49-F238E27FC236}">
                <a16:creationId xmlns:a16="http://schemas.microsoft.com/office/drawing/2014/main" id="{BE9EE780-DBFC-E446-9697-9CDE7AB16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948" y="2352460"/>
            <a:ext cx="4704707" cy="3175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bunking the Myth that Antivenom is More Dangerous Than a Snakebite – Wild  Snakes : Education and Discussion">
            <a:extLst>
              <a:ext uri="{FF2B5EF4-FFF2-40B4-BE49-F238E27FC236}">
                <a16:creationId xmlns:a16="http://schemas.microsoft.com/office/drawing/2014/main" id="{CFD3FE34-A3AE-EE4A-AB78-E9E1209D69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201" b="22779"/>
          <a:stretch/>
        </p:blipFill>
        <p:spPr bwMode="auto">
          <a:xfrm>
            <a:off x="6785948" y="5141310"/>
            <a:ext cx="3009053" cy="175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5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Venom Take </a:t>
            </a:r>
            <a:r>
              <a:rPr lang="en-US"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Aways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F1B6E-B971-0B49-871C-7F40112F2670}"/>
              </a:ext>
            </a:extLst>
          </p:cNvPr>
          <p:cNvSpPr txBox="1"/>
          <p:nvPr/>
        </p:nvSpPr>
        <p:spPr>
          <a:xfrm>
            <a:off x="356649" y="2142556"/>
            <a:ext cx="7738040" cy="5047536"/>
          </a:xfrm>
          <a:prstGeom prst="rect">
            <a:avLst/>
          </a:prstGeom>
          <a:noFill/>
        </p:spPr>
        <p:txBody>
          <a:bodyPr wrap="square" rtlCol="0">
            <a:spAutoFit/>
          </a:bodyPr>
          <a:lstStyle/>
          <a:p>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Venoms are evolutionary innovations that play key roles in the lives of venomous species</a:t>
            </a:r>
          </a:p>
          <a:p>
            <a:pPr marL="742950" lvl="1" indent="-285750">
              <a:buFont typeface="Arial" panose="020B0604020202020204" pitchFamily="34" charset="0"/>
              <a:buChar char="•"/>
            </a:pPr>
            <a:r>
              <a:rPr lang="en-US" sz="2800" dirty="0">
                <a:solidFill>
                  <a:schemeClr val="bg1"/>
                </a:solidFill>
              </a:rPr>
              <a:t>Diet is a key selective pressure in many species</a:t>
            </a:r>
          </a:p>
          <a:p>
            <a:pPr marL="285750" indent="-285750">
              <a:buFont typeface="Arial" panose="020B0604020202020204" pitchFamily="34" charset="0"/>
              <a:buChar char="•"/>
            </a:pPr>
            <a:r>
              <a:rPr lang="en-US" sz="2800" dirty="0">
                <a:solidFill>
                  <a:schemeClr val="bg1"/>
                </a:solidFill>
              </a:rPr>
              <a:t>Venoms are highly variable</a:t>
            </a:r>
          </a:p>
          <a:p>
            <a:pPr marL="742950" lvl="1" indent="-285750">
              <a:buFont typeface="Arial" panose="020B0604020202020204" pitchFamily="34" charset="0"/>
              <a:buChar char="•"/>
            </a:pPr>
            <a:r>
              <a:rPr lang="en-US" sz="2800" dirty="0">
                <a:solidFill>
                  <a:schemeClr val="bg1"/>
                </a:solidFill>
              </a:rPr>
              <a:t>Variation is driven by several differing genetic mechanisms</a:t>
            </a:r>
          </a:p>
          <a:p>
            <a:pPr marL="285750" indent="-285750">
              <a:buFont typeface="Arial" panose="020B0604020202020204" pitchFamily="34" charset="0"/>
              <a:buChar char="•"/>
            </a:pPr>
            <a:r>
              <a:rPr lang="en-US" sz="2800" dirty="0">
                <a:solidFill>
                  <a:schemeClr val="bg1"/>
                </a:solidFill>
              </a:rPr>
              <a:t>Venom delivery systems are highly variable</a:t>
            </a:r>
          </a:p>
          <a:p>
            <a:pPr marL="742950" lvl="1" indent="-285750">
              <a:buFont typeface="Arial" panose="020B0604020202020204" pitchFamily="34" charset="0"/>
              <a:buChar char="•"/>
            </a:pPr>
            <a:r>
              <a:rPr lang="en-US" sz="2800" dirty="0">
                <a:solidFill>
                  <a:schemeClr val="bg1"/>
                </a:solidFill>
              </a:rPr>
              <a:t>The origins of the venom system remain contentious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p:txBody>
      </p:sp>
      <p:pic>
        <p:nvPicPr>
          <p:cNvPr id="11" name="Picture 10" descr="A picture containing reptile, snake&#10;&#10;Description automatically generated">
            <a:extLst>
              <a:ext uri="{FF2B5EF4-FFF2-40B4-BE49-F238E27FC236}">
                <a16:creationId xmlns:a16="http://schemas.microsoft.com/office/drawing/2014/main" id="{2E210E6F-502B-814B-B78A-69248C1E884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Effect>
                      <a14:saturation sat="200000"/>
                    </a14:imgEffect>
                    <a14:imgEffect>
                      <a14:brightnessContrast bright="-20000" contrast="40000"/>
                    </a14:imgEffect>
                  </a14:imgLayer>
                </a14:imgProps>
              </a:ext>
            </a:extLst>
          </a:blip>
          <a:srcRect l="18692" t="37934" r="15896" b="9121"/>
          <a:stretch/>
        </p:blipFill>
        <p:spPr>
          <a:xfrm>
            <a:off x="6925384" y="4150585"/>
            <a:ext cx="5266616" cy="2707415"/>
          </a:xfrm>
          <a:prstGeom prst="rect">
            <a:avLst/>
          </a:prstGeom>
        </p:spPr>
      </p:pic>
    </p:spTree>
    <p:extLst>
      <p:ext uri="{BB962C8B-B14F-4D97-AF65-F5344CB8AC3E}">
        <p14:creationId xmlns:p14="http://schemas.microsoft.com/office/powerpoint/2010/main" val="45715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eptile&#10;&#10;Description automatically generated">
            <a:extLst>
              <a:ext uri="{FF2B5EF4-FFF2-40B4-BE49-F238E27FC236}">
                <a16:creationId xmlns:a16="http://schemas.microsoft.com/office/drawing/2014/main" id="{0A6E89D4-6D9F-1446-A205-90F5A267D3A3}"/>
              </a:ext>
            </a:extLst>
          </p:cNvPr>
          <p:cNvPicPr>
            <a:picLocks noChangeAspect="1"/>
          </p:cNvPicPr>
          <p:nvPr/>
        </p:nvPicPr>
        <p:blipFill rotWithShape="1">
          <a:blip r:embed="rId3"/>
          <a:srcRect l="20185" t="33430" r="17996" b="14070"/>
          <a:stretch/>
        </p:blipFill>
        <p:spPr>
          <a:xfrm>
            <a:off x="0" y="0"/>
            <a:ext cx="12192000" cy="6858000"/>
          </a:xfrm>
          <a:prstGeom prst="rect">
            <a:avLst/>
          </a:prstGeom>
        </p:spPr>
      </p:pic>
      <p:sp>
        <p:nvSpPr>
          <p:cNvPr id="8" name="Title 1">
            <a:extLst>
              <a:ext uri="{FF2B5EF4-FFF2-40B4-BE49-F238E27FC236}">
                <a16:creationId xmlns:a16="http://schemas.microsoft.com/office/drawing/2014/main" id="{CEB1658C-E197-4F45-AA02-07FACDFACF6C}"/>
              </a:ext>
            </a:extLst>
          </p:cNvPr>
          <p:cNvSpPr txBox="1">
            <a:spLocks/>
          </p:cNvSpPr>
          <p:nvPr/>
        </p:nvSpPr>
        <p:spPr>
          <a:xfrm>
            <a:off x="580380" y="442913"/>
            <a:ext cx="2920058"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Questions?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Tree>
    <p:extLst>
      <p:ext uri="{BB962C8B-B14F-4D97-AF65-F5344CB8AC3E}">
        <p14:creationId xmlns:p14="http://schemas.microsoft.com/office/powerpoint/2010/main" val="309554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Mechanisms of Venom Evolution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11" name="TextBox 10">
            <a:extLst>
              <a:ext uri="{FF2B5EF4-FFF2-40B4-BE49-F238E27FC236}">
                <a16:creationId xmlns:a16="http://schemas.microsoft.com/office/drawing/2014/main" id="{B4695759-E6F9-F547-A8A3-4AB4265DE200}"/>
              </a:ext>
            </a:extLst>
          </p:cNvPr>
          <p:cNvSpPr txBox="1"/>
          <p:nvPr/>
        </p:nvSpPr>
        <p:spPr>
          <a:xfrm>
            <a:off x="147860" y="2358149"/>
            <a:ext cx="5947205" cy="646331"/>
          </a:xfrm>
          <a:prstGeom prst="rect">
            <a:avLst/>
          </a:prstGeom>
          <a:noFill/>
        </p:spPr>
        <p:txBody>
          <a:bodyPr wrap="none" rtlCol="0">
            <a:spAutoFit/>
          </a:bodyPr>
          <a:lstStyle/>
          <a:p>
            <a:r>
              <a:rPr lang="en-US" sz="3600" dirty="0">
                <a:solidFill>
                  <a:schemeClr val="bg1"/>
                </a:solidFill>
              </a:rPr>
              <a:t>Venom composition shaped by</a:t>
            </a:r>
          </a:p>
        </p:txBody>
      </p:sp>
      <p:sp>
        <p:nvSpPr>
          <p:cNvPr id="16" name="TextBox 15">
            <a:extLst>
              <a:ext uri="{FF2B5EF4-FFF2-40B4-BE49-F238E27FC236}">
                <a16:creationId xmlns:a16="http://schemas.microsoft.com/office/drawing/2014/main" id="{A072173D-B4C7-FE49-B62B-4A70622A7AEB}"/>
              </a:ext>
            </a:extLst>
          </p:cNvPr>
          <p:cNvSpPr txBox="1"/>
          <p:nvPr/>
        </p:nvSpPr>
        <p:spPr>
          <a:xfrm>
            <a:off x="1735521" y="2938814"/>
            <a:ext cx="3094117" cy="646331"/>
          </a:xfrm>
          <a:prstGeom prst="rect">
            <a:avLst/>
          </a:prstGeom>
          <a:noFill/>
        </p:spPr>
        <p:txBody>
          <a:bodyPr wrap="none" rtlCol="0">
            <a:spAutoFit/>
          </a:bodyPr>
          <a:lstStyle/>
          <a:p>
            <a:r>
              <a:rPr lang="en-US" sz="3600" dirty="0">
                <a:solidFill>
                  <a:schemeClr val="bg1"/>
                </a:solidFill>
              </a:rPr>
              <a:t>Available toxins</a:t>
            </a:r>
          </a:p>
        </p:txBody>
      </p:sp>
      <p:sp>
        <p:nvSpPr>
          <p:cNvPr id="17" name="TextBox 16">
            <a:extLst>
              <a:ext uri="{FF2B5EF4-FFF2-40B4-BE49-F238E27FC236}">
                <a16:creationId xmlns:a16="http://schemas.microsoft.com/office/drawing/2014/main" id="{50679057-7647-9E46-A755-618142F4B84A}"/>
              </a:ext>
            </a:extLst>
          </p:cNvPr>
          <p:cNvSpPr txBox="1"/>
          <p:nvPr/>
        </p:nvSpPr>
        <p:spPr>
          <a:xfrm>
            <a:off x="1758670" y="3552271"/>
            <a:ext cx="3261470" cy="646331"/>
          </a:xfrm>
          <a:prstGeom prst="rect">
            <a:avLst/>
          </a:prstGeom>
          <a:noFill/>
        </p:spPr>
        <p:txBody>
          <a:bodyPr wrap="none" rtlCol="0">
            <a:spAutoFit/>
          </a:bodyPr>
          <a:lstStyle/>
          <a:p>
            <a:r>
              <a:rPr lang="en-US" sz="3600" dirty="0">
                <a:solidFill>
                  <a:schemeClr val="bg1"/>
                </a:solidFill>
              </a:rPr>
              <a:t>Toxin expression</a:t>
            </a:r>
          </a:p>
        </p:txBody>
      </p:sp>
      <p:sp>
        <p:nvSpPr>
          <p:cNvPr id="18" name="Curved Right Arrow 17">
            <a:extLst>
              <a:ext uri="{FF2B5EF4-FFF2-40B4-BE49-F238E27FC236}">
                <a16:creationId xmlns:a16="http://schemas.microsoft.com/office/drawing/2014/main" id="{375A5700-AC47-5544-A222-40F6BC5AD453}"/>
              </a:ext>
            </a:extLst>
          </p:cNvPr>
          <p:cNvSpPr/>
          <p:nvPr/>
        </p:nvSpPr>
        <p:spPr>
          <a:xfrm>
            <a:off x="858895" y="3180666"/>
            <a:ext cx="787078" cy="17825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EBE08569-17EA-864E-AE6A-C6E936EF1DC8}"/>
              </a:ext>
            </a:extLst>
          </p:cNvPr>
          <p:cNvSpPr txBox="1"/>
          <p:nvPr/>
        </p:nvSpPr>
        <p:spPr>
          <a:xfrm>
            <a:off x="1760600" y="4445452"/>
            <a:ext cx="5362237" cy="646331"/>
          </a:xfrm>
          <a:prstGeom prst="rect">
            <a:avLst/>
          </a:prstGeom>
          <a:noFill/>
        </p:spPr>
        <p:txBody>
          <a:bodyPr wrap="none" rtlCol="0">
            <a:spAutoFit/>
          </a:bodyPr>
          <a:lstStyle/>
          <a:p>
            <a:r>
              <a:rPr lang="en-US" sz="3600" dirty="0">
                <a:solidFill>
                  <a:schemeClr val="bg1"/>
                </a:solidFill>
              </a:rPr>
              <a:t>Gene &amp; sequence evolution</a:t>
            </a:r>
          </a:p>
        </p:txBody>
      </p:sp>
      <p:sp>
        <p:nvSpPr>
          <p:cNvPr id="20" name="Curved Right Arrow 19">
            <a:extLst>
              <a:ext uri="{FF2B5EF4-FFF2-40B4-BE49-F238E27FC236}">
                <a16:creationId xmlns:a16="http://schemas.microsoft.com/office/drawing/2014/main" id="{94708CA5-EE1E-4E4F-B638-BC8E36A25DF5}"/>
              </a:ext>
            </a:extLst>
          </p:cNvPr>
          <p:cNvSpPr/>
          <p:nvPr/>
        </p:nvSpPr>
        <p:spPr>
          <a:xfrm>
            <a:off x="860823" y="3830777"/>
            <a:ext cx="787078" cy="17227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29F238BC-21A2-CF42-9467-53CA87C03090}"/>
              </a:ext>
            </a:extLst>
          </p:cNvPr>
          <p:cNvSpPr txBox="1"/>
          <p:nvPr/>
        </p:nvSpPr>
        <p:spPr>
          <a:xfrm>
            <a:off x="1783748" y="5024184"/>
            <a:ext cx="4075668" cy="646331"/>
          </a:xfrm>
          <a:prstGeom prst="rect">
            <a:avLst/>
          </a:prstGeom>
          <a:noFill/>
        </p:spPr>
        <p:txBody>
          <a:bodyPr wrap="none" rtlCol="0">
            <a:spAutoFit/>
          </a:bodyPr>
          <a:lstStyle/>
          <a:p>
            <a:r>
              <a:rPr lang="en-US" sz="3600" dirty="0">
                <a:solidFill>
                  <a:schemeClr val="bg1"/>
                </a:solidFill>
              </a:rPr>
              <a:t>Regulatory evolution</a:t>
            </a:r>
          </a:p>
        </p:txBody>
      </p:sp>
      <p:pic>
        <p:nvPicPr>
          <p:cNvPr id="22" name="Picture 21">
            <a:extLst>
              <a:ext uri="{FF2B5EF4-FFF2-40B4-BE49-F238E27FC236}">
                <a16:creationId xmlns:a16="http://schemas.microsoft.com/office/drawing/2014/main" id="{1AC66B9E-A59F-054D-841D-FD4D3C8A9192}"/>
              </a:ext>
            </a:extLst>
          </p:cNvPr>
          <p:cNvPicPr>
            <a:picLocks noChangeAspect="1"/>
          </p:cNvPicPr>
          <p:nvPr/>
        </p:nvPicPr>
        <p:blipFill rotWithShape="1">
          <a:blip r:embed="rId4"/>
          <a:srcRect t="50943"/>
          <a:stretch/>
        </p:blipFill>
        <p:spPr>
          <a:xfrm>
            <a:off x="7180712" y="3025256"/>
            <a:ext cx="4712092" cy="2609520"/>
          </a:xfrm>
          <a:prstGeom prst="rect">
            <a:avLst/>
          </a:prstGeom>
        </p:spPr>
      </p:pic>
    </p:spTree>
    <p:extLst>
      <p:ext uri="{BB962C8B-B14F-4D97-AF65-F5344CB8AC3E}">
        <p14:creationId xmlns:p14="http://schemas.microsoft.com/office/powerpoint/2010/main" val="11875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Gene composition shapes venoms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15" name="Picture 2" descr="Figure 1">
            <a:extLst>
              <a:ext uri="{FF2B5EF4-FFF2-40B4-BE49-F238E27FC236}">
                <a16:creationId xmlns:a16="http://schemas.microsoft.com/office/drawing/2014/main" id="{7527F14E-EABA-DA46-96BE-8FA030F65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47"/>
          <a:stretch/>
        </p:blipFill>
        <p:spPr bwMode="auto">
          <a:xfrm>
            <a:off x="7535118" y="3226979"/>
            <a:ext cx="4034581" cy="3441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EEBA99E-C50F-AB42-AD3C-6B60BAE82EDD}"/>
              </a:ext>
            </a:extLst>
          </p:cNvPr>
          <p:cNvSpPr txBox="1"/>
          <p:nvPr/>
        </p:nvSpPr>
        <p:spPr>
          <a:xfrm>
            <a:off x="443310" y="2815273"/>
            <a:ext cx="624274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Differences in gene composition underly Type A &amp; Type B venoms</a:t>
            </a:r>
          </a:p>
          <a:p>
            <a:pPr marL="742950" lvl="1" indent="-285750">
              <a:buFont typeface="Arial" panose="020B0604020202020204" pitchFamily="34" charset="0"/>
              <a:buChar char="•"/>
            </a:pPr>
            <a:r>
              <a:rPr lang="en-US" sz="2800" dirty="0">
                <a:solidFill>
                  <a:schemeClr val="bg1"/>
                </a:solidFill>
              </a:rPr>
              <a:t>Type A venoms have 2 genes that encode a potent neurotoxin called Mojave Toxin</a:t>
            </a:r>
          </a:p>
          <a:p>
            <a:pPr marL="742950" lvl="1" indent="-285750">
              <a:buFont typeface="Arial" panose="020B0604020202020204" pitchFamily="34" charset="0"/>
              <a:buChar char="•"/>
            </a:pPr>
            <a:r>
              <a:rPr lang="en-US" sz="2800" dirty="0">
                <a:solidFill>
                  <a:schemeClr val="bg1"/>
                </a:solidFill>
              </a:rPr>
              <a:t>Type B venoms do not have these genes</a:t>
            </a:r>
          </a:p>
          <a:p>
            <a:pPr marL="285750" indent="-285750">
              <a:buFont typeface="Arial" panose="020B0604020202020204" pitchFamily="34" charset="0"/>
              <a:buChar char="•"/>
            </a:pPr>
            <a:r>
              <a:rPr lang="en-US" sz="2800" dirty="0">
                <a:solidFill>
                  <a:schemeClr val="bg1"/>
                </a:solidFill>
              </a:rPr>
              <a:t>Gene content is an important axis of variation!</a:t>
            </a:r>
          </a:p>
        </p:txBody>
      </p:sp>
      <p:sp>
        <p:nvSpPr>
          <p:cNvPr id="10" name="TextBox 9">
            <a:extLst>
              <a:ext uri="{FF2B5EF4-FFF2-40B4-BE49-F238E27FC236}">
                <a16:creationId xmlns:a16="http://schemas.microsoft.com/office/drawing/2014/main" id="{81256EBC-B868-C744-B2A8-F2BA02270AA0}"/>
              </a:ext>
            </a:extLst>
          </p:cNvPr>
          <p:cNvSpPr txBox="1"/>
          <p:nvPr/>
        </p:nvSpPr>
        <p:spPr>
          <a:xfrm>
            <a:off x="443310" y="2033018"/>
            <a:ext cx="10483511" cy="646331"/>
          </a:xfrm>
          <a:prstGeom prst="rect">
            <a:avLst/>
          </a:prstGeom>
          <a:solidFill>
            <a:schemeClr val="tx1"/>
          </a:solidFill>
        </p:spPr>
        <p:txBody>
          <a:bodyPr wrap="none" rtlCol="0">
            <a:spAutoFit/>
          </a:bodyPr>
          <a:lstStyle/>
          <a:p>
            <a:r>
              <a:rPr lang="en-US" sz="3600" dirty="0">
                <a:solidFill>
                  <a:schemeClr val="bg1"/>
                </a:solidFill>
              </a:rPr>
              <a:t>Gene duplications and losses change gene composition</a:t>
            </a:r>
          </a:p>
        </p:txBody>
      </p:sp>
    </p:spTree>
    <p:extLst>
      <p:ext uri="{BB962C8B-B14F-4D97-AF65-F5344CB8AC3E}">
        <p14:creationId xmlns:p14="http://schemas.microsoft.com/office/powerpoint/2010/main" val="295647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Gene composition shapes venoms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3" name="Picture 2" descr="A picture containing timeline&#10;&#10;Description automatically generated">
            <a:extLst>
              <a:ext uri="{FF2B5EF4-FFF2-40B4-BE49-F238E27FC236}">
                <a16:creationId xmlns:a16="http://schemas.microsoft.com/office/drawing/2014/main" id="{2B1DFC31-8613-E547-AFB1-FA46C19C1849}"/>
              </a:ext>
            </a:extLst>
          </p:cNvPr>
          <p:cNvPicPr>
            <a:picLocks noChangeAspect="1"/>
          </p:cNvPicPr>
          <p:nvPr/>
        </p:nvPicPr>
        <p:blipFill rotWithShape="1">
          <a:blip r:embed="rId4"/>
          <a:srcRect t="34273"/>
          <a:stretch/>
        </p:blipFill>
        <p:spPr>
          <a:xfrm>
            <a:off x="758992" y="2847867"/>
            <a:ext cx="10706100" cy="3288873"/>
          </a:xfrm>
          <a:prstGeom prst="rect">
            <a:avLst/>
          </a:prstGeom>
        </p:spPr>
      </p:pic>
      <p:sp>
        <p:nvSpPr>
          <p:cNvPr id="9" name="TextBox 8">
            <a:extLst>
              <a:ext uri="{FF2B5EF4-FFF2-40B4-BE49-F238E27FC236}">
                <a16:creationId xmlns:a16="http://schemas.microsoft.com/office/drawing/2014/main" id="{62F63117-4714-7549-897D-A66A126E4D40}"/>
              </a:ext>
            </a:extLst>
          </p:cNvPr>
          <p:cNvSpPr txBox="1"/>
          <p:nvPr/>
        </p:nvSpPr>
        <p:spPr>
          <a:xfrm>
            <a:off x="443310" y="2033018"/>
            <a:ext cx="10483511" cy="646331"/>
          </a:xfrm>
          <a:prstGeom prst="rect">
            <a:avLst/>
          </a:prstGeom>
          <a:solidFill>
            <a:schemeClr val="tx1"/>
          </a:solidFill>
        </p:spPr>
        <p:txBody>
          <a:bodyPr wrap="none" rtlCol="0">
            <a:spAutoFit/>
          </a:bodyPr>
          <a:lstStyle/>
          <a:p>
            <a:r>
              <a:rPr lang="en-US" sz="3600" dirty="0">
                <a:solidFill>
                  <a:schemeClr val="bg1"/>
                </a:solidFill>
              </a:rPr>
              <a:t>Gene duplications and losses change gene composition</a:t>
            </a:r>
          </a:p>
        </p:txBody>
      </p:sp>
    </p:spTree>
    <p:extLst>
      <p:ext uri="{BB962C8B-B14F-4D97-AF65-F5344CB8AC3E}">
        <p14:creationId xmlns:p14="http://schemas.microsoft.com/office/powerpoint/2010/main" val="93826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Gene composition shapes venoms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10" name="TextBox 9">
            <a:extLst>
              <a:ext uri="{FF2B5EF4-FFF2-40B4-BE49-F238E27FC236}">
                <a16:creationId xmlns:a16="http://schemas.microsoft.com/office/drawing/2014/main" id="{81256EBC-B868-C744-B2A8-F2BA02270AA0}"/>
              </a:ext>
            </a:extLst>
          </p:cNvPr>
          <p:cNvSpPr txBox="1"/>
          <p:nvPr/>
        </p:nvSpPr>
        <p:spPr>
          <a:xfrm>
            <a:off x="443310" y="2033018"/>
            <a:ext cx="5706242" cy="646331"/>
          </a:xfrm>
          <a:prstGeom prst="rect">
            <a:avLst/>
          </a:prstGeom>
          <a:solidFill>
            <a:schemeClr val="tx1"/>
          </a:solidFill>
        </p:spPr>
        <p:txBody>
          <a:bodyPr wrap="none" rtlCol="0">
            <a:spAutoFit/>
          </a:bodyPr>
          <a:lstStyle/>
          <a:p>
            <a:r>
              <a:rPr lang="en-US" sz="3600" dirty="0">
                <a:solidFill>
                  <a:schemeClr val="bg1"/>
                </a:solidFill>
              </a:rPr>
              <a:t>Functions of gene duplication</a:t>
            </a:r>
          </a:p>
        </p:txBody>
      </p:sp>
      <p:cxnSp>
        <p:nvCxnSpPr>
          <p:cNvPr id="3" name="Straight Connector 2">
            <a:extLst>
              <a:ext uri="{FF2B5EF4-FFF2-40B4-BE49-F238E27FC236}">
                <a16:creationId xmlns:a16="http://schemas.microsoft.com/office/drawing/2014/main" id="{19BF2061-0B06-0740-8C23-5A47D3A08B61}"/>
              </a:ext>
            </a:extLst>
          </p:cNvPr>
          <p:cNvCxnSpPr>
            <a:cxnSpLocks/>
          </p:cNvCxnSpPr>
          <p:nvPr/>
        </p:nvCxnSpPr>
        <p:spPr>
          <a:xfrm>
            <a:off x="1568526" y="5462165"/>
            <a:ext cx="8978747"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4BF963B-5258-C246-B912-E45E5BCFB505}"/>
              </a:ext>
            </a:extLst>
          </p:cNvPr>
          <p:cNvSpPr/>
          <p:nvPr/>
        </p:nvSpPr>
        <p:spPr>
          <a:xfrm>
            <a:off x="2682240" y="4999092"/>
            <a:ext cx="3096768" cy="882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165EB8-01FE-0540-8C4C-84189B6C873F}"/>
              </a:ext>
            </a:extLst>
          </p:cNvPr>
          <p:cNvSpPr txBox="1"/>
          <p:nvPr/>
        </p:nvSpPr>
        <p:spPr>
          <a:xfrm>
            <a:off x="3459244" y="5087345"/>
            <a:ext cx="1515158" cy="646331"/>
          </a:xfrm>
          <a:prstGeom prst="rect">
            <a:avLst/>
          </a:prstGeom>
          <a:noFill/>
        </p:spPr>
        <p:txBody>
          <a:bodyPr wrap="none" rtlCol="0">
            <a:spAutoFit/>
          </a:bodyPr>
          <a:lstStyle/>
          <a:p>
            <a:r>
              <a:rPr lang="en-US" sz="3600" dirty="0">
                <a:solidFill>
                  <a:schemeClr val="bg1"/>
                </a:solidFill>
              </a:rPr>
              <a:t>Gene 1</a:t>
            </a:r>
          </a:p>
        </p:txBody>
      </p:sp>
      <p:sp>
        <p:nvSpPr>
          <p:cNvPr id="21" name="Oval 20">
            <a:extLst>
              <a:ext uri="{FF2B5EF4-FFF2-40B4-BE49-F238E27FC236}">
                <a16:creationId xmlns:a16="http://schemas.microsoft.com/office/drawing/2014/main" id="{4F24500C-18E4-6647-85BC-6310CD40B268}"/>
              </a:ext>
            </a:extLst>
          </p:cNvPr>
          <p:cNvSpPr/>
          <p:nvPr/>
        </p:nvSpPr>
        <p:spPr>
          <a:xfrm>
            <a:off x="6411954" y="5011692"/>
            <a:ext cx="3096768" cy="88267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4" name="TextBox 23">
            <a:extLst>
              <a:ext uri="{FF2B5EF4-FFF2-40B4-BE49-F238E27FC236}">
                <a16:creationId xmlns:a16="http://schemas.microsoft.com/office/drawing/2014/main" id="{67017979-47B2-E845-9316-A860C5A70624}"/>
              </a:ext>
            </a:extLst>
          </p:cNvPr>
          <p:cNvSpPr txBox="1"/>
          <p:nvPr/>
        </p:nvSpPr>
        <p:spPr>
          <a:xfrm>
            <a:off x="7202759" y="5108127"/>
            <a:ext cx="1515158" cy="646331"/>
          </a:xfrm>
          <a:prstGeom prst="rect">
            <a:avLst/>
          </a:prstGeom>
          <a:noFill/>
        </p:spPr>
        <p:txBody>
          <a:bodyPr wrap="none" rtlCol="0">
            <a:spAutoFit/>
          </a:bodyPr>
          <a:lstStyle/>
          <a:p>
            <a:r>
              <a:rPr lang="en-US" sz="3600" dirty="0">
                <a:solidFill>
                  <a:schemeClr val="bg1"/>
                </a:solidFill>
              </a:rPr>
              <a:t>Gene 2</a:t>
            </a:r>
          </a:p>
        </p:txBody>
      </p:sp>
      <p:sp>
        <p:nvSpPr>
          <p:cNvPr id="26" name="TextBox 25">
            <a:extLst>
              <a:ext uri="{FF2B5EF4-FFF2-40B4-BE49-F238E27FC236}">
                <a16:creationId xmlns:a16="http://schemas.microsoft.com/office/drawing/2014/main" id="{C633365A-0C93-4A4C-A876-1142F4AADA77}"/>
              </a:ext>
            </a:extLst>
          </p:cNvPr>
          <p:cNvSpPr txBox="1"/>
          <p:nvPr/>
        </p:nvSpPr>
        <p:spPr>
          <a:xfrm>
            <a:off x="1146620" y="2828835"/>
            <a:ext cx="9466960" cy="1754326"/>
          </a:xfrm>
          <a:prstGeom prst="rect">
            <a:avLst/>
          </a:prstGeom>
          <a:solidFill>
            <a:schemeClr val="tx1"/>
          </a:solidFill>
        </p:spPr>
        <p:txBody>
          <a:bodyPr wrap="square" rtlCol="0">
            <a:spAutoFit/>
          </a:bodyPr>
          <a:lstStyle/>
          <a:p>
            <a:r>
              <a:rPr lang="en-US" sz="3600" dirty="0">
                <a:solidFill>
                  <a:schemeClr val="bg1"/>
                </a:solidFill>
              </a:rPr>
              <a:t>Genes are usually identical immediately following duplication</a:t>
            </a:r>
          </a:p>
          <a:p>
            <a:r>
              <a:rPr lang="en-US" sz="3600" dirty="0">
                <a:solidFill>
                  <a:schemeClr val="bg1"/>
                </a:solidFill>
              </a:rPr>
              <a:t>How can this be advantageous?</a:t>
            </a:r>
          </a:p>
        </p:txBody>
      </p:sp>
    </p:spTree>
    <p:extLst>
      <p:ext uri="{BB962C8B-B14F-4D97-AF65-F5344CB8AC3E}">
        <p14:creationId xmlns:p14="http://schemas.microsoft.com/office/powerpoint/2010/main" val="167621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Gene composition shapes venoms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10" name="TextBox 9">
            <a:extLst>
              <a:ext uri="{FF2B5EF4-FFF2-40B4-BE49-F238E27FC236}">
                <a16:creationId xmlns:a16="http://schemas.microsoft.com/office/drawing/2014/main" id="{81256EBC-B868-C744-B2A8-F2BA02270AA0}"/>
              </a:ext>
            </a:extLst>
          </p:cNvPr>
          <p:cNvSpPr txBox="1"/>
          <p:nvPr/>
        </p:nvSpPr>
        <p:spPr>
          <a:xfrm>
            <a:off x="443310" y="2033018"/>
            <a:ext cx="5706242" cy="646331"/>
          </a:xfrm>
          <a:prstGeom prst="rect">
            <a:avLst/>
          </a:prstGeom>
          <a:solidFill>
            <a:schemeClr val="tx1"/>
          </a:solidFill>
        </p:spPr>
        <p:txBody>
          <a:bodyPr wrap="none" rtlCol="0">
            <a:spAutoFit/>
          </a:bodyPr>
          <a:lstStyle/>
          <a:p>
            <a:r>
              <a:rPr lang="en-US" sz="3600" dirty="0">
                <a:solidFill>
                  <a:schemeClr val="bg1"/>
                </a:solidFill>
              </a:rPr>
              <a:t>Functions of gene duplication</a:t>
            </a:r>
          </a:p>
        </p:txBody>
      </p:sp>
      <p:cxnSp>
        <p:nvCxnSpPr>
          <p:cNvPr id="3" name="Straight Connector 2">
            <a:extLst>
              <a:ext uri="{FF2B5EF4-FFF2-40B4-BE49-F238E27FC236}">
                <a16:creationId xmlns:a16="http://schemas.microsoft.com/office/drawing/2014/main" id="{19BF2061-0B06-0740-8C23-5A47D3A08B61}"/>
              </a:ext>
            </a:extLst>
          </p:cNvPr>
          <p:cNvCxnSpPr>
            <a:cxnSpLocks/>
          </p:cNvCxnSpPr>
          <p:nvPr/>
        </p:nvCxnSpPr>
        <p:spPr>
          <a:xfrm>
            <a:off x="1568526" y="5027455"/>
            <a:ext cx="8978747"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4BF963B-5258-C246-B912-E45E5BCFB505}"/>
              </a:ext>
            </a:extLst>
          </p:cNvPr>
          <p:cNvSpPr/>
          <p:nvPr/>
        </p:nvSpPr>
        <p:spPr>
          <a:xfrm>
            <a:off x="2682240" y="4564382"/>
            <a:ext cx="3096768" cy="882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165EB8-01FE-0540-8C4C-84189B6C873F}"/>
              </a:ext>
            </a:extLst>
          </p:cNvPr>
          <p:cNvSpPr txBox="1"/>
          <p:nvPr/>
        </p:nvSpPr>
        <p:spPr>
          <a:xfrm>
            <a:off x="3459244" y="4652635"/>
            <a:ext cx="1515158" cy="646331"/>
          </a:xfrm>
          <a:prstGeom prst="rect">
            <a:avLst/>
          </a:prstGeom>
          <a:noFill/>
        </p:spPr>
        <p:txBody>
          <a:bodyPr wrap="none" rtlCol="0">
            <a:spAutoFit/>
          </a:bodyPr>
          <a:lstStyle/>
          <a:p>
            <a:r>
              <a:rPr lang="en-US" sz="3600" dirty="0">
                <a:solidFill>
                  <a:schemeClr val="bg1"/>
                </a:solidFill>
              </a:rPr>
              <a:t>Gene 1</a:t>
            </a:r>
          </a:p>
        </p:txBody>
      </p:sp>
      <p:sp>
        <p:nvSpPr>
          <p:cNvPr id="21" name="Oval 20">
            <a:extLst>
              <a:ext uri="{FF2B5EF4-FFF2-40B4-BE49-F238E27FC236}">
                <a16:creationId xmlns:a16="http://schemas.microsoft.com/office/drawing/2014/main" id="{4F24500C-18E4-6647-85BC-6310CD40B268}"/>
              </a:ext>
            </a:extLst>
          </p:cNvPr>
          <p:cNvSpPr/>
          <p:nvPr/>
        </p:nvSpPr>
        <p:spPr>
          <a:xfrm>
            <a:off x="6411954" y="4576982"/>
            <a:ext cx="3096768" cy="88267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4" name="TextBox 23">
            <a:extLst>
              <a:ext uri="{FF2B5EF4-FFF2-40B4-BE49-F238E27FC236}">
                <a16:creationId xmlns:a16="http://schemas.microsoft.com/office/drawing/2014/main" id="{67017979-47B2-E845-9316-A860C5A70624}"/>
              </a:ext>
            </a:extLst>
          </p:cNvPr>
          <p:cNvSpPr txBox="1"/>
          <p:nvPr/>
        </p:nvSpPr>
        <p:spPr>
          <a:xfrm>
            <a:off x="7202759" y="4673417"/>
            <a:ext cx="1515158" cy="646331"/>
          </a:xfrm>
          <a:prstGeom prst="rect">
            <a:avLst/>
          </a:prstGeom>
          <a:noFill/>
        </p:spPr>
        <p:txBody>
          <a:bodyPr wrap="none" rtlCol="0">
            <a:spAutoFit/>
          </a:bodyPr>
          <a:lstStyle/>
          <a:p>
            <a:r>
              <a:rPr lang="en-US" sz="3600" dirty="0">
                <a:solidFill>
                  <a:schemeClr val="bg1"/>
                </a:solidFill>
              </a:rPr>
              <a:t>Gene 2</a:t>
            </a:r>
          </a:p>
        </p:txBody>
      </p:sp>
      <p:sp>
        <p:nvSpPr>
          <p:cNvPr id="26" name="TextBox 25">
            <a:extLst>
              <a:ext uri="{FF2B5EF4-FFF2-40B4-BE49-F238E27FC236}">
                <a16:creationId xmlns:a16="http://schemas.microsoft.com/office/drawing/2014/main" id="{C633365A-0C93-4A4C-A876-1142F4AADA77}"/>
              </a:ext>
            </a:extLst>
          </p:cNvPr>
          <p:cNvSpPr txBox="1"/>
          <p:nvPr/>
        </p:nvSpPr>
        <p:spPr>
          <a:xfrm>
            <a:off x="775780" y="2646882"/>
            <a:ext cx="9466960" cy="646331"/>
          </a:xfrm>
          <a:prstGeom prst="rect">
            <a:avLst/>
          </a:prstGeom>
          <a:solidFill>
            <a:schemeClr val="tx1"/>
          </a:solidFill>
        </p:spPr>
        <p:txBody>
          <a:bodyPr wrap="square" rtlCol="0">
            <a:spAutoFit/>
          </a:bodyPr>
          <a:lstStyle/>
          <a:p>
            <a:r>
              <a:rPr lang="en-US" sz="3600" dirty="0">
                <a:solidFill>
                  <a:schemeClr val="bg1"/>
                </a:solidFill>
              </a:rPr>
              <a:t>Possible advantage 1: Expression is increased</a:t>
            </a:r>
          </a:p>
        </p:txBody>
      </p:sp>
      <p:cxnSp>
        <p:nvCxnSpPr>
          <p:cNvPr id="13" name="Straight Connector 12">
            <a:extLst>
              <a:ext uri="{FF2B5EF4-FFF2-40B4-BE49-F238E27FC236}">
                <a16:creationId xmlns:a16="http://schemas.microsoft.com/office/drawing/2014/main" id="{92F8E96B-B795-4A4E-BC15-1BD1592CA171}"/>
              </a:ext>
            </a:extLst>
          </p:cNvPr>
          <p:cNvCxnSpPr>
            <a:cxnSpLocks/>
          </p:cNvCxnSpPr>
          <p:nvPr/>
        </p:nvCxnSpPr>
        <p:spPr>
          <a:xfrm>
            <a:off x="4010222" y="4310130"/>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28DA85A-2C71-6744-A533-7756F3B3CA15}"/>
              </a:ext>
            </a:extLst>
          </p:cNvPr>
          <p:cNvCxnSpPr>
            <a:cxnSpLocks/>
          </p:cNvCxnSpPr>
          <p:nvPr/>
        </p:nvCxnSpPr>
        <p:spPr>
          <a:xfrm>
            <a:off x="2032900" y="3840738"/>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EEE94D-DB92-C648-BDBB-63FB9A5E4BBA}"/>
              </a:ext>
            </a:extLst>
          </p:cNvPr>
          <p:cNvCxnSpPr>
            <a:cxnSpLocks/>
          </p:cNvCxnSpPr>
          <p:nvPr/>
        </p:nvCxnSpPr>
        <p:spPr>
          <a:xfrm>
            <a:off x="4010222" y="3993138"/>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DFF083-6CDF-6248-9E3D-34EEC8075093}"/>
              </a:ext>
            </a:extLst>
          </p:cNvPr>
          <p:cNvCxnSpPr>
            <a:cxnSpLocks/>
          </p:cNvCxnSpPr>
          <p:nvPr/>
        </p:nvCxnSpPr>
        <p:spPr>
          <a:xfrm>
            <a:off x="2032900" y="4182114"/>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CA678A-840C-E245-B13C-08CA4A511A5C}"/>
              </a:ext>
            </a:extLst>
          </p:cNvPr>
          <p:cNvCxnSpPr>
            <a:cxnSpLocks/>
          </p:cNvCxnSpPr>
          <p:nvPr/>
        </p:nvCxnSpPr>
        <p:spPr>
          <a:xfrm>
            <a:off x="4010222" y="3621282"/>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FEA431-02E6-614E-87F2-6A789EC4185B}"/>
              </a:ext>
            </a:extLst>
          </p:cNvPr>
          <p:cNvCxnSpPr>
            <a:cxnSpLocks/>
          </p:cNvCxnSpPr>
          <p:nvPr/>
        </p:nvCxnSpPr>
        <p:spPr>
          <a:xfrm>
            <a:off x="8215901" y="4327472"/>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545D73-E536-B44F-A90C-3CA1D6D6E27B}"/>
              </a:ext>
            </a:extLst>
          </p:cNvPr>
          <p:cNvCxnSpPr>
            <a:cxnSpLocks/>
          </p:cNvCxnSpPr>
          <p:nvPr/>
        </p:nvCxnSpPr>
        <p:spPr>
          <a:xfrm>
            <a:off x="6238579" y="3858080"/>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711B2B-4DF1-444B-949A-89903B65E0B9}"/>
              </a:ext>
            </a:extLst>
          </p:cNvPr>
          <p:cNvCxnSpPr>
            <a:cxnSpLocks/>
          </p:cNvCxnSpPr>
          <p:nvPr/>
        </p:nvCxnSpPr>
        <p:spPr>
          <a:xfrm>
            <a:off x="8215901" y="4010480"/>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99DBD1-3D4B-4646-AE0F-ECDE86ED256B}"/>
              </a:ext>
            </a:extLst>
          </p:cNvPr>
          <p:cNvCxnSpPr>
            <a:cxnSpLocks/>
          </p:cNvCxnSpPr>
          <p:nvPr/>
        </p:nvCxnSpPr>
        <p:spPr>
          <a:xfrm>
            <a:off x="6238579" y="4199456"/>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FEFD1A-ACC9-B048-BDDC-C109096FE8C6}"/>
              </a:ext>
            </a:extLst>
          </p:cNvPr>
          <p:cNvCxnSpPr>
            <a:cxnSpLocks/>
          </p:cNvCxnSpPr>
          <p:nvPr/>
        </p:nvCxnSpPr>
        <p:spPr>
          <a:xfrm>
            <a:off x="8215901" y="3638624"/>
            <a:ext cx="19283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096CFB-A115-C34D-850A-F525963527A4}"/>
              </a:ext>
            </a:extLst>
          </p:cNvPr>
          <p:cNvSpPr txBox="1"/>
          <p:nvPr/>
        </p:nvSpPr>
        <p:spPr>
          <a:xfrm>
            <a:off x="914400" y="5625624"/>
            <a:ext cx="10463134" cy="1200329"/>
          </a:xfrm>
          <a:prstGeom prst="rect">
            <a:avLst/>
          </a:prstGeom>
          <a:solidFill>
            <a:schemeClr val="tx1"/>
          </a:solidFill>
        </p:spPr>
        <p:txBody>
          <a:bodyPr wrap="square" rtlCol="0">
            <a:spAutoFit/>
          </a:bodyPr>
          <a:lstStyle/>
          <a:p>
            <a:r>
              <a:rPr lang="en-US" sz="3600" dirty="0">
                <a:solidFill>
                  <a:schemeClr val="bg1"/>
                </a:solidFill>
              </a:rPr>
              <a:t>Expression may be a key selective pressure favoring gene duplication</a:t>
            </a:r>
          </a:p>
        </p:txBody>
      </p:sp>
    </p:spTree>
    <p:extLst>
      <p:ext uri="{BB962C8B-B14F-4D97-AF65-F5344CB8AC3E}">
        <p14:creationId xmlns:p14="http://schemas.microsoft.com/office/powerpoint/2010/main" val="282751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Gene composition shapes venoms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10" name="TextBox 9">
            <a:extLst>
              <a:ext uri="{FF2B5EF4-FFF2-40B4-BE49-F238E27FC236}">
                <a16:creationId xmlns:a16="http://schemas.microsoft.com/office/drawing/2014/main" id="{81256EBC-B868-C744-B2A8-F2BA02270AA0}"/>
              </a:ext>
            </a:extLst>
          </p:cNvPr>
          <p:cNvSpPr txBox="1"/>
          <p:nvPr/>
        </p:nvSpPr>
        <p:spPr>
          <a:xfrm>
            <a:off x="443310" y="2033018"/>
            <a:ext cx="5706242" cy="646331"/>
          </a:xfrm>
          <a:prstGeom prst="rect">
            <a:avLst/>
          </a:prstGeom>
          <a:solidFill>
            <a:schemeClr val="tx1"/>
          </a:solidFill>
        </p:spPr>
        <p:txBody>
          <a:bodyPr wrap="none" rtlCol="0">
            <a:spAutoFit/>
          </a:bodyPr>
          <a:lstStyle/>
          <a:p>
            <a:r>
              <a:rPr lang="en-US" sz="3600" dirty="0">
                <a:solidFill>
                  <a:schemeClr val="bg1"/>
                </a:solidFill>
              </a:rPr>
              <a:t>Functions of gene duplication</a:t>
            </a:r>
          </a:p>
        </p:txBody>
      </p:sp>
      <p:cxnSp>
        <p:nvCxnSpPr>
          <p:cNvPr id="3" name="Straight Connector 2">
            <a:extLst>
              <a:ext uri="{FF2B5EF4-FFF2-40B4-BE49-F238E27FC236}">
                <a16:creationId xmlns:a16="http://schemas.microsoft.com/office/drawing/2014/main" id="{19BF2061-0B06-0740-8C23-5A47D3A08B61}"/>
              </a:ext>
            </a:extLst>
          </p:cNvPr>
          <p:cNvCxnSpPr>
            <a:cxnSpLocks/>
          </p:cNvCxnSpPr>
          <p:nvPr/>
        </p:nvCxnSpPr>
        <p:spPr>
          <a:xfrm>
            <a:off x="1568526" y="5027455"/>
            <a:ext cx="8978747"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4BF963B-5258-C246-B912-E45E5BCFB505}"/>
              </a:ext>
            </a:extLst>
          </p:cNvPr>
          <p:cNvSpPr/>
          <p:nvPr/>
        </p:nvSpPr>
        <p:spPr>
          <a:xfrm>
            <a:off x="2682240" y="4564382"/>
            <a:ext cx="3096768" cy="882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165EB8-01FE-0540-8C4C-84189B6C873F}"/>
              </a:ext>
            </a:extLst>
          </p:cNvPr>
          <p:cNvSpPr txBox="1"/>
          <p:nvPr/>
        </p:nvSpPr>
        <p:spPr>
          <a:xfrm>
            <a:off x="3459244" y="4652635"/>
            <a:ext cx="1515158" cy="646331"/>
          </a:xfrm>
          <a:prstGeom prst="rect">
            <a:avLst/>
          </a:prstGeom>
          <a:noFill/>
        </p:spPr>
        <p:txBody>
          <a:bodyPr wrap="none" rtlCol="0">
            <a:spAutoFit/>
          </a:bodyPr>
          <a:lstStyle/>
          <a:p>
            <a:r>
              <a:rPr lang="en-US" sz="3600" dirty="0">
                <a:solidFill>
                  <a:schemeClr val="bg1"/>
                </a:solidFill>
              </a:rPr>
              <a:t>Gene 1</a:t>
            </a:r>
          </a:p>
        </p:txBody>
      </p:sp>
      <p:sp>
        <p:nvSpPr>
          <p:cNvPr id="21" name="Oval 20">
            <a:extLst>
              <a:ext uri="{FF2B5EF4-FFF2-40B4-BE49-F238E27FC236}">
                <a16:creationId xmlns:a16="http://schemas.microsoft.com/office/drawing/2014/main" id="{4F24500C-18E4-6647-85BC-6310CD40B268}"/>
              </a:ext>
            </a:extLst>
          </p:cNvPr>
          <p:cNvSpPr/>
          <p:nvPr/>
        </p:nvSpPr>
        <p:spPr>
          <a:xfrm>
            <a:off x="6411954" y="4576982"/>
            <a:ext cx="3096768" cy="88267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24" name="TextBox 23">
            <a:extLst>
              <a:ext uri="{FF2B5EF4-FFF2-40B4-BE49-F238E27FC236}">
                <a16:creationId xmlns:a16="http://schemas.microsoft.com/office/drawing/2014/main" id="{67017979-47B2-E845-9316-A860C5A70624}"/>
              </a:ext>
            </a:extLst>
          </p:cNvPr>
          <p:cNvSpPr txBox="1"/>
          <p:nvPr/>
        </p:nvSpPr>
        <p:spPr>
          <a:xfrm>
            <a:off x="7202759" y="4673417"/>
            <a:ext cx="1515158" cy="646331"/>
          </a:xfrm>
          <a:prstGeom prst="rect">
            <a:avLst/>
          </a:prstGeom>
          <a:noFill/>
        </p:spPr>
        <p:txBody>
          <a:bodyPr wrap="none" rtlCol="0">
            <a:spAutoFit/>
          </a:bodyPr>
          <a:lstStyle/>
          <a:p>
            <a:r>
              <a:rPr lang="en-US" sz="3600" dirty="0">
                <a:solidFill>
                  <a:schemeClr val="bg1"/>
                </a:solidFill>
              </a:rPr>
              <a:t>Gene 2</a:t>
            </a:r>
          </a:p>
        </p:txBody>
      </p:sp>
      <p:sp>
        <p:nvSpPr>
          <p:cNvPr id="26" name="TextBox 25">
            <a:extLst>
              <a:ext uri="{FF2B5EF4-FFF2-40B4-BE49-F238E27FC236}">
                <a16:creationId xmlns:a16="http://schemas.microsoft.com/office/drawing/2014/main" id="{C633365A-0C93-4A4C-A876-1142F4AADA77}"/>
              </a:ext>
            </a:extLst>
          </p:cNvPr>
          <p:cNvSpPr txBox="1"/>
          <p:nvPr/>
        </p:nvSpPr>
        <p:spPr>
          <a:xfrm>
            <a:off x="775780" y="2646882"/>
            <a:ext cx="9466960" cy="1200329"/>
          </a:xfrm>
          <a:prstGeom prst="rect">
            <a:avLst/>
          </a:prstGeom>
          <a:solidFill>
            <a:schemeClr val="tx1"/>
          </a:solidFill>
        </p:spPr>
        <p:txBody>
          <a:bodyPr wrap="square" rtlCol="0">
            <a:spAutoFit/>
          </a:bodyPr>
          <a:lstStyle/>
          <a:p>
            <a:r>
              <a:rPr lang="en-US" sz="3600" dirty="0">
                <a:solidFill>
                  <a:schemeClr val="bg1"/>
                </a:solidFill>
              </a:rPr>
              <a:t>Possible advantage 2: Relaxes selection to preserve gene sequence</a:t>
            </a:r>
          </a:p>
        </p:txBody>
      </p:sp>
      <p:sp>
        <p:nvSpPr>
          <p:cNvPr id="28" name="TextBox 27">
            <a:extLst>
              <a:ext uri="{FF2B5EF4-FFF2-40B4-BE49-F238E27FC236}">
                <a16:creationId xmlns:a16="http://schemas.microsoft.com/office/drawing/2014/main" id="{DD096CFB-A115-C34D-850A-F525963527A4}"/>
              </a:ext>
            </a:extLst>
          </p:cNvPr>
          <p:cNvSpPr txBox="1"/>
          <p:nvPr/>
        </p:nvSpPr>
        <p:spPr>
          <a:xfrm>
            <a:off x="2790043" y="5884534"/>
            <a:ext cx="6535711" cy="646331"/>
          </a:xfrm>
          <a:prstGeom prst="rect">
            <a:avLst/>
          </a:prstGeom>
          <a:solidFill>
            <a:schemeClr val="tx1"/>
          </a:solidFill>
        </p:spPr>
        <p:txBody>
          <a:bodyPr wrap="square" rtlCol="0">
            <a:spAutoFit/>
          </a:bodyPr>
          <a:lstStyle/>
          <a:p>
            <a:r>
              <a:rPr lang="en-US" sz="3600" dirty="0">
                <a:solidFill>
                  <a:schemeClr val="bg1"/>
                </a:solidFill>
              </a:rPr>
              <a:t>Organism has a “spare” gene copy</a:t>
            </a:r>
          </a:p>
        </p:txBody>
      </p:sp>
    </p:spTree>
    <p:extLst>
      <p:ext uri="{BB962C8B-B14F-4D97-AF65-F5344CB8AC3E}">
        <p14:creationId xmlns:p14="http://schemas.microsoft.com/office/powerpoint/2010/main" val="20303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1955E6B-0736-4B4B-9CB3-55205F4D4447}"/>
              </a:ext>
            </a:extLst>
          </p:cNvPr>
          <p:cNvSpPr txBox="1">
            <a:spLocks/>
          </p:cNvSpPr>
          <p:nvPr/>
        </p:nvSpPr>
        <p:spPr>
          <a:xfrm>
            <a:off x="622300" y="32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Sequence evolution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3" name="TextBox 22">
            <a:extLst>
              <a:ext uri="{FF2B5EF4-FFF2-40B4-BE49-F238E27FC236}">
                <a16:creationId xmlns:a16="http://schemas.microsoft.com/office/drawing/2014/main" id="{7E6B399F-12D8-CE47-A044-49B4988F5953}"/>
              </a:ext>
            </a:extLst>
          </p:cNvPr>
          <p:cNvSpPr txBox="1"/>
          <p:nvPr/>
        </p:nvSpPr>
        <p:spPr>
          <a:xfrm>
            <a:off x="251910" y="2208758"/>
            <a:ext cx="5844090" cy="504753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Toxins gain new and/or improved function through sequence evolution</a:t>
            </a:r>
          </a:p>
          <a:p>
            <a:pPr lvl="1"/>
            <a:endParaRPr lang="en-US" sz="1400" dirty="0">
              <a:solidFill>
                <a:schemeClr val="bg1"/>
              </a:solidFill>
            </a:endParaRPr>
          </a:p>
          <a:p>
            <a:pPr marL="742950" lvl="1" indent="-285750">
              <a:buFont typeface="Arial" panose="020B0604020202020204" pitchFamily="34" charset="0"/>
              <a:buChar char="•"/>
            </a:pPr>
            <a:r>
              <a:rPr lang="en-US" sz="2800" dirty="0">
                <a:solidFill>
                  <a:schemeClr val="bg1"/>
                </a:solidFill>
              </a:rPr>
              <a:t>Often occurs after gene duplication</a:t>
            </a:r>
          </a:p>
          <a:p>
            <a:pPr marL="742950" lvl="1" indent="-285750">
              <a:buFont typeface="Arial" panose="020B0604020202020204" pitchFamily="34" charset="0"/>
              <a:buChar char="•"/>
            </a:pPr>
            <a:endParaRPr lang="en-US" sz="1400" dirty="0">
              <a:solidFill>
                <a:schemeClr val="bg1"/>
              </a:solidFill>
            </a:endParaRPr>
          </a:p>
          <a:p>
            <a:pPr marL="742950" lvl="1" indent="-285750">
              <a:buFont typeface="Arial" panose="020B0604020202020204" pitchFamily="34" charset="0"/>
              <a:buChar char="•"/>
            </a:pPr>
            <a:r>
              <a:rPr lang="en-US" sz="2800" dirty="0">
                <a:solidFill>
                  <a:schemeClr val="bg1"/>
                </a:solidFill>
              </a:rPr>
              <a:t>”Spare” copy is more free to evolve</a:t>
            </a:r>
          </a:p>
          <a:p>
            <a:pPr marL="1200150" lvl="2" indent="-285750">
              <a:buFont typeface="Arial" panose="020B0604020202020204" pitchFamily="34" charset="0"/>
              <a:buChar char="•"/>
            </a:pPr>
            <a:r>
              <a:rPr lang="en-US" sz="2800" dirty="0">
                <a:solidFill>
                  <a:schemeClr val="bg1"/>
                </a:solidFill>
              </a:rPr>
              <a:t>True of all genes</a:t>
            </a:r>
          </a:p>
          <a:p>
            <a:pPr marL="742950" lvl="1" indent="-285750">
              <a:buFont typeface="Arial" panose="020B0604020202020204" pitchFamily="34" charset="0"/>
              <a:buChar char="•"/>
            </a:pPr>
            <a:endParaRPr lang="en-US" sz="1400" dirty="0">
              <a:solidFill>
                <a:schemeClr val="bg1"/>
              </a:solidFill>
            </a:endParaRPr>
          </a:p>
          <a:p>
            <a:pPr marL="742950" lvl="1" indent="-285750">
              <a:buFont typeface="Arial" panose="020B0604020202020204" pitchFamily="34" charset="0"/>
              <a:buChar char="•"/>
            </a:pPr>
            <a:r>
              <a:rPr lang="en-US" sz="2800" dirty="0">
                <a:solidFill>
                  <a:schemeClr val="bg1"/>
                </a:solidFill>
              </a:rPr>
              <a:t>Venom toxins evolve especially fast! </a:t>
            </a:r>
          </a:p>
          <a:p>
            <a:pPr marL="742950" lvl="1" indent="-285750">
              <a:buFont typeface="Arial" panose="020B0604020202020204" pitchFamily="34" charset="0"/>
              <a:buChar char="•"/>
            </a:pPr>
            <a:endParaRPr lang="en-US" sz="2800" dirty="0">
              <a:solidFill>
                <a:schemeClr val="bg1"/>
              </a:solidFill>
            </a:endParaRPr>
          </a:p>
        </p:txBody>
      </p:sp>
      <p:pic>
        <p:nvPicPr>
          <p:cNvPr id="9" name="Picture 8">
            <a:extLst>
              <a:ext uri="{FF2B5EF4-FFF2-40B4-BE49-F238E27FC236}">
                <a16:creationId xmlns:a16="http://schemas.microsoft.com/office/drawing/2014/main" id="{AF9529E1-325E-5341-A2CF-A083ED84EB42}"/>
              </a:ext>
            </a:extLst>
          </p:cNvPr>
          <p:cNvPicPr>
            <a:picLocks noChangeAspect="1"/>
          </p:cNvPicPr>
          <p:nvPr/>
        </p:nvPicPr>
        <p:blipFill rotWithShape="1">
          <a:blip r:embed="rId4"/>
          <a:srcRect b="539"/>
          <a:stretch/>
        </p:blipFill>
        <p:spPr>
          <a:xfrm>
            <a:off x="6841867" y="1551269"/>
            <a:ext cx="4698836" cy="5306731"/>
          </a:xfrm>
          <a:prstGeom prst="rect">
            <a:avLst/>
          </a:prstGeom>
        </p:spPr>
      </p:pic>
    </p:spTree>
    <p:extLst>
      <p:ext uri="{BB962C8B-B14F-4D97-AF65-F5344CB8AC3E}">
        <p14:creationId xmlns:p14="http://schemas.microsoft.com/office/powerpoint/2010/main" val="678778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4011</TotalTime>
  <Words>1018</Words>
  <Application>Microsoft Macintosh PowerPoint</Application>
  <PresentationFormat>Widescreen</PresentationFormat>
  <Paragraphs>203</Paragraphs>
  <Slides>27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Bangla MN</vt:lpstr>
      <vt:lpstr>Calibri</vt:lpstr>
      <vt:lpstr>Calibri Light</vt:lpstr>
      <vt:lpstr>Franklin Gothic Demi</vt:lpstr>
      <vt:lpstr>Office Theme</vt:lpstr>
      <vt:lpstr>Evolution of Venom in Reptiles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Venom in Reptiles (&amp; Amphibians)</dc:title>
  <dc:creator>Andrew James Mason</dc:creator>
  <cp:lastModifiedBy>Mason, Andrew J.</cp:lastModifiedBy>
  <cp:revision>88</cp:revision>
  <dcterms:created xsi:type="dcterms:W3CDTF">2022-02-09T18:41:37Z</dcterms:created>
  <dcterms:modified xsi:type="dcterms:W3CDTF">2022-09-16T14:27:03Z</dcterms:modified>
</cp:coreProperties>
</file>