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omments/comment2.xml" ContentType="application/vnd.openxmlformats-officedocument.presentationml.comment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omments/comment3.xml" ContentType="application/vnd.openxmlformats-officedocument.presentationml.comment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omments/comment4.xml" ContentType="application/vnd.openxmlformats-officedocument.presentationml.comment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0" r:id="rId1"/>
    <p:sldMasterId id="2147483671" r:id="rId2"/>
  </p:sldMasterIdLst>
  <p:notesMasterIdLst>
    <p:notesMasterId r:id="rId21"/>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ndy Little" initials="" lastIdx="3" clrIdx="0"/>
  <p:cmAuthor id="1" name="Rachel Blakey"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563"/>
    <p:restoredTop sz="94673"/>
  </p:normalViewPr>
  <p:slideViewPr>
    <p:cSldViewPr snapToGrid="0">
      <p:cViewPr varScale="1">
        <p:scale>
          <a:sx n="172" d="100"/>
          <a:sy n="172" d="100"/>
        </p:scale>
        <p:origin x="280" y="17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22-11-11T02:53:38.176" idx="1">
    <p:pos x="6000" y="0"/>
    <p:text>The timing of this one might be interesting. You could do it at the start to really get the excited as you say "inspired" by the opportunities. Then they can reflect on whether they think this is for them.</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22-11-11T02:48:32.437" idx="2">
    <p:pos x="6000" y="0"/>
    <p:text>I really like the fun and interactive nature of this powerpoint! One thing that I have struggled with on the REU site is that there are so many inactive ones. Is there a way to sort for only active REUs?</p:text>
  </p:cm>
</p:cmLst>
</file>

<file path=ppt/comments/comment3.xml><?xml version="1.0" encoding="utf-8"?>
<p:cmLst xmlns:a="http://schemas.openxmlformats.org/drawingml/2006/main" xmlns:r="http://schemas.openxmlformats.org/officeDocument/2006/relationships" xmlns:p="http://schemas.openxmlformats.org/presentationml/2006/main">
  <p:cm authorId="1" dt="2022-11-10T02:07:31.611" idx="1">
    <p:pos x="6000" y="0"/>
    <p:text>Please add more if you know any general REU search sites (legit) or ones that are specific to biology!</p:text>
  </p:cm>
</p:cmLst>
</file>

<file path=ppt/comments/comment4.xml><?xml version="1.0" encoding="utf-8"?>
<p:cmLst xmlns:a="http://schemas.openxmlformats.org/drawingml/2006/main" xmlns:r="http://schemas.openxmlformats.org/officeDocument/2006/relationships" xmlns:p="http://schemas.openxmlformats.org/presentationml/2006/main">
  <p:cm authorId="0" dt="2022-11-11T02:50:29.061" idx="3">
    <p:pos x="6000" y="0"/>
    <p:text>I like the idea of a community spreadsheet that everyone can look at. It actually brings to mind some additions that I could make to the strategic planning activity that I did. Maybe they could make a large one as a class.</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188a977e30d_2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7" name="Google Shape;127;g188a977e30d_2_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188a977e30d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5" name="Google Shape;205;g188a977e30d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188a977e30d_2_1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1" name="Google Shape;211;g188a977e30d_2_1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188a977e30d_2_1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7" name="Google Shape;217;g188a977e30d_2_1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188a977e30d_2_1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3" name="Google Shape;223;g188a977e30d_2_1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188a977e30d_2_1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3" name="Google Shape;233;g188a977e30d_2_1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188a977e30d_2_1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3" name="Google Shape;243;g188a977e30d_2_1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188a977e30d_2_1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1" name="Google Shape;251;g188a977e30d_2_1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188a977e30d_2_1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1" name="Google Shape;251;g188a977e30d_2_1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460842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188a977e30d_2_1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1" name="Google Shape;251;g188a977e30d_2_1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33502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188a977e30d_2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3" name="Google Shape;133;g188a977e30d_2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188a977e30d_2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9" name="Google Shape;139;g188a977e30d_2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188a977e30d_2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5" name="Google Shape;145;g188a977e30d_2_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188a977e30d_2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4" name="Google Shape;154;g188a977e30d_2_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188a977e30d_2_1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6" name="Google Shape;166;g188a977e30d_2_1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188a977e30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2" name="Google Shape;182;g188a977e30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188a977e30d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0" name="Google Shape;190;g188a977e30d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188a977e30d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6" name="Google Shape;196;g188a977e30d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6"/>
        <p:cNvGrpSpPr/>
        <p:nvPr/>
      </p:nvGrpSpPr>
      <p:grpSpPr>
        <a:xfrm>
          <a:off x="0" y="0"/>
          <a:ext cx="0" cy="0"/>
          <a:chOff x="0" y="0"/>
          <a:chExt cx="0" cy="0"/>
        </a:xfrm>
      </p:grpSpPr>
      <p:sp>
        <p:nvSpPr>
          <p:cNvPr id="57" name="Google Shape;57;p14"/>
          <p:cNvSpPr txBox="1">
            <a:spLocks noGrp="1"/>
          </p:cNvSpPr>
          <p:nvPr>
            <p:ph type="ctrTitle"/>
          </p:nvPr>
        </p:nvSpPr>
        <p:spPr>
          <a:xfrm>
            <a:off x="1143000" y="841772"/>
            <a:ext cx="6858000" cy="17907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chemeClr val="dk1"/>
              </a:buClr>
              <a:buSzPts val="4500"/>
              <a:buFont typeface="Arial"/>
              <a:buNone/>
              <a:defRPr sz="4500">
                <a:latin typeface="Athelas" panose="02000503000000020003" pitchFamily="2" charset="77"/>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dirty="0"/>
          </a:p>
        </p:txBody>
      </p:sp>
      <p:sp>
        <p:nvSpPr>
          <p:cNvPr id="58" name="Google Shape;58;p14"/>
          <p:cNvSpPr txBox="1">
            <a:spLocks noGrp="1"/>
          </p:cNvSpPr>
          <p:nvPr>
            <p:ph type="subTitle" idx="1"/>
          </p:nvPr>
        </p:nvSpPr>
        <p:spPr>
          <a:xfrm>
            <a:off x="1143000" y="2701528"/>
            <a:ext cx="6858000" cy="1241821"/>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dk1"/>
              </a:buClr>
              <a:buSzPts val="1800"/>
              <a:buNone/>
              <a:defRPr sz="1800">
                <a:latin typeface="Athelas" panose="02000503000000020003" pitchFamily="2" charset="77"/>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dirty="0"/>
          </a:p>
        </p:txBody>
      </p:sp>
      <p:sp>
        <p:nvSpPr>
          <p:cNvPr id="59" name="Google Shape;59;p14"/>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60" name="Google Shape;60;p14"/>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61" name="Google Shape;61;p14"/>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62"/>
        <p:cNvGrpSpPr/>
        <p:nvPr/>
      </p:nvGrpSpPr>
      <p:grpSpPr>
        <a:xfrm>
          <a:off x="0" y="0"/>
          <a:ext cx="0" cy="0"/>
          <a:chOff x="0" y="0"/>
          <a:chExt cx="0" cy="0"/>
        </a:xfrm>
      </p:grpSpPr>
      <p:sp>
        <p:nvSpPr>
          <p:cNvPr id="63" name="Google Shape;63;p15"/>
          <p:cNvSpPr txBox="1">
            <a:spLocks noGrp="1"/>
          </p:cNvSpPr>
          <p:nvPr>
            <p:ph type="title"/>
          </p:nvPr>
        </p:nvSpPr>
        <p:spPr>
          <a:xfrm>
            <a:off x="628650" y="158341"/>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atin typeface="Athelas" panose="02000503000000020003" pitchFamily="2" charset="77"/>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64" name="Google Shape;64;p15"/>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atin typeface="Athelas" panose="02000503000000020003" pitchFamily="2" charset="77"/>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65" name="Google Shape;65;p15"/>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66" name="Google Shape;66;p15"/>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67" name="Google Shape;67;p15"/>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8"/>
        <p:cNvGrpSpPr/>
        <p:nvPr/>
      </p:nvGrpSpPr>
      <p:grpSpPr>
        <a:xfrm>
          <a:off x="0" y="0"/>
          <a:ext cx="0" cy="0"/>
          <a:chOff x="0" y="0"/>
          <a:chExt cx="0" cy="0"/>
        </a:xfrm>
      </p:grpSpPr>
      <p:sp>
        <p:nvSpPr>
          <p:cNvPr id="69" name="Google Shape;69;p16"/>
          <p:cNvSpPr txBox="1">
            <a:spLocks noGrp="1"/>
          </p:cNvSpPr>
          <p:nvPr>
            <p:ph type="title"/>
          </p:nvPr>
        </p:nvSpPr>
        <p:spPr>
          <a:xfrm>
            <a:off x="623888" y="1282304"/>
            <a:ext cx="7886700" cy="2139553"/>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4500"/>
              <a:buFont typeface="Arial"/>
              <a:buNone/>
              <a:defRPr sz="4500">
                <a:latin typeface="Athelas" panose="02000503000000020003" pitchFamily="2" charset="77"/>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dirty="0"/>
          </a:p>
        </p:txBody>
      </p:sp>
      <p:sp>
        <p:nvSpPr>
          <p:cNvPr id="70" name="Google Shape;70;p16"/>
          <p:cNvSpPr txBox="1">
            <a:spLocks noGrp="1"/>
          </p:cNvSpPr>
          <p:nvPr>
            <p:ph type="body" idx="1"/>
          </p:nvPr>
        </p:nvSpPr>
        <p:spPr>
          <a:xfrm>
            <a:off x="623888" y="3442097"/>
            <a:ext cx="7886700" cy="112514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rgbClr val="888888"/>
              </a:buClr>
              <a:buSzPts val="1800"/>
              <a:buNone/>
              <a:defRPr sz="1800">
                <a:solidFill>
                  <a:srgbClr val="888888"/>
                </a:solidFill>
                <a:latin typeface="Athelas" panose="02000503000000020003" pitchFamily="2" charset="77"/>
              </a:defRPr>
            </a:lvl1pPr>
            <a:lvl2pPr marL="914400" lvl="1" indent="-228600" algn="l">
              <a:lnSpc>
                <a:spcPct val="90000"/>
              </a:lnSpc>
              <a:spcBef>
                <a:spcPts val="400"/>
              </a:spcBef>
              <a:spcAft>
                <a:spcPts val="0"/>
              </a:spcAft>
              <a:buClr>
                <a:srgbClr val="888888"/>
              </a:buClr>
              <a:buSzPts val="1500"/>
              <a:buNone/>
              <a:defRPr sz="1500">
                <a:solidFill>
                  <a:srgbClr val="888888"/>
                </a:solidFill>
              </a:defRPr>
            </a:lvl2pPr>
            <a:lvl3pPr marL="1371600" lvl="2" indent="-228600" algn="l">
              <a:lnSpc>
                <a:spcPct val="90000"/>
              </a:lnSpc>
              <a:spcBef>
                <a:spcPts val="400"/>
              </a:spcBef>
              <a:spcAft>
                <a:spcPts val="0"/>
              </a:spcAft>
              <a:buClr>
                <a:srgbClr val="888888"/>
              </a:buClr>
              <a:buSzPts val="1400"/>
              <a:buNone/>
              <a:defRPr sz="1400">
                <a:solidFill>
                  <a:srgbClr val="888888"/>
                </a:solidFill>
              </a:defRPr>
            </a:lvl3pPr>
            <a:lvl4pPr marL="1828800" lvl="3" indent="-228600" algn="l">
              <a:lnSpc>
                <a:spcPct val="90000"/>
              </a:lnSpc>
              <a:spcBef>
                <a:spcPts val="400"/>
              </a:spcBef>
              <a:spcAft>
                <a:spcPts val="0"/>
              </a:spcAft>
              <a:buClr>
                <a:srgbClr val="888888"/>
              </a:buClr>
              <a:buSzPts val="1200"/>
              <a:buNone/>
              <a:defRPr sz="1200">
                <a:solidFill>
                  <a:srgbClr val="888888"/>
                </a:solidFill>
              </a:defRPr>
            </a:lvl4pPr>
            <a:lvl5pPr marL="2286000" lvl="4" indent="-228600" algn="l">
              <a:lnSpc>
                <a:spcPct val="90000"/>
              </a:lnSpc>
              <a:spcBef>
                <a:spcPts val="400"/>
              </a:spcBef>
              <a:spcAft>
                <a:spcPts val="0"/>
              </a:spcAft>
              <a:buClr>
                <a:srgbClr val="888888"/>
              </a:buClr>
              <a:buSzPts val="1200"/>
              <a:buNone/>
              <a:defRPr sz="1200">
                <a:solidFill>
                  <a:srgbClr val="888888"/>
                </a:solidFill>
              </a:defRPr>
            </a:lvl5pPr>
            <a:lvl6pPr marL="2743200" lvl="5" indent="-228600" algn="l">
              <a:lnSpc>
                <a:spcPct val="90000"/>
              </a:lnSpc>
              <a:spcBef>
                <a:spcPts val="400"/>
              </a:spcBef>
              <a:spcAft>
                <a:spcPts val="0"/>
              </a:spcAft>
              <a:buClr>
                <a:srgbClr val="888888"/>
              </a:buClr>
              <a:buSzPts val="1200"/>
              <a:buNone/>
              <a:defRPr sz="1200">
                <a:solidFill>
                  <a:srgbClr val="888888"/>
                </a:solidFill>
              </a:defRPr>
            </a:lvl6pPr>
            <a:lvl7pPr marL="3200400" lvl="6" indent="-228600" algn="l">
              <a:lnSpc>
                <a:spcPct val="90000"/>
              </a:lnSpc>
              <a:spcBef>
                <a:spcPts val="400"/>
              </a:spcBef>
              <a:spcAft>
                <a:spcPts val="0"/>
              </a:spcAft>
              <a:buClr>
                <a:srgbClr val="888888"/>
              </a:buClr>
              <a:buSzPts val="1200"/>
              <a:buNone/>
              <a:defRPr sz="1200">
                <a:solidFill>
                  <a:srgbClr val="888888"/>
                </a:solidFill>
              </a:defRPr>
            </a:lvl7pPr>
            <a:lvl8pPr marL="3657600" lvl="7" indent="-228600" algn="l">
              <a:lnSpc>
                <a:spcPct val="90000"/>
              </a:lnSpc>
              <a:spcBef>
                <a:spcPts val="400"/>
              </a:spcBef>
              <a:spcAft>
                <a:spcPts val="0"/>
              </a:spcAft>
              <a:buClr>
                <a:srgbClr val="888888"/>
              </a:buClr>
              <a:buSzPts val="1200"/>
              <a:buNone/>
              <a:defRPr sz="1200">
                <a:solidFill>
                  <a:srgbClr val="888888"/>
                </a:solidFill>
              </a:defRPr>
            </a:lvl8pPr>
            <a:lvl9pPr marL="4114800" lvl="8" indent="-228600" algn="l">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71" name="Google Shape;71;p16"/>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72" name="Google Shape;72;p16"/>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73" name="Google Shape;73;p16"/>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74"/>
        <p:cNvGrpSpPr/>
        <p:nvPr/>
      </p:nvGrpSpPr>
      <p:grpSpPr>
        <a:xfrm>
          <a:off x="0" y="0"/>
          <a:ext cx="0" cy="0"/>
          <a:chOff x="0" y="0"/>
          <a:chExt cx="0" cy="0"/>
        </a:xfrm>
      </p:grpSpPr>
      <p:sp>
        <p:nvSpPr>
          <p:cNvPr id="75" name="Google Shape;75;p17"/>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76" name="Google Shape;76;p17"/>
          <p:cNvSpPr txBox="1">
            <a:spLocks noGrp="1"/>
          </p:cNvSpPr>
          <p:nvPr>
            <p:ph type="body" idx="1"/>
          </p:nvPr>
        </p:nvSpPr>
        <p:spPr>
          <a:xfrm>
            <a:off x="628650" y="1369219"/>
            <a:ext cx="3886200" cy="3263504"/>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atin typeface="Athelas" panose="02000503000000020003" pitchFamily="2" charset="77"/>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dirty="0"/>
          </a:p>
        </p:txBody>
      </p:sp>
      <p:sp>
        <p:nvSpPr>
          <p:cNvPr id="77" name="Google Shape;77;p17"/>
          <p:cNvSpPr txBox="1">
            <a:spLocks noGrp="1"/>
          </p:cNvSpPr>
          <p:nvPr>
            <p:ph type="body" idx="2"/>
          </p:nvPr>
        </p:nvSpPr>
        <p:spPr>
          <a:xfrm>
            <a:off x="4629150" y="1369219"/>
            <a:ext cx="3886200" cy="3263504"/>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atin typeface="Athelas" panose="02000503000000020003" pitchFamily="2" charset="77"/>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dirty="0"/>
          </a:p>
        </p:txBody>
      </p:sp>
      <p:sp>
        <p:nvSpPr>
          <p:cNvPr id="78" name="Google Shape;78;p17"/>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79" name="Google Shape;79;p17"/>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80" name="Google Shape;80;p17"/>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81"/>
        <p:cNvGrpSpPr/>
        <p:nvPr/>
      </p:nvGrpSpPr>
      <p:grpSpPr>
        <a:xfrm>
          <a:off x="0" y="0"/>
          <a:ext cx="0" cy="0"/>
          <a:chOff x="0" y="0"/>
          <a:chExt cx="0" cy="0"/>
        </a:xfrm>
      </p:grpSpPr>
      <p:sp>
        <p:nvSpPr>
          <p:cNvPr id="82" name="Google Shape;82;p18"/>
          <p:cNvSpPr txBox="1">
            <a:spLocks noGrp="1"/>
          </p:cNvSpPr>
          <p:nvPr>
            <p:ph type="title"/>
          </p:nvPr>
        </p:nvSpPr>
        <p:spPr>
          <a:xfrm>
            <a:off x="629841"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atin typeface="Athelas" panose="02000503000000020003" pitchFamily="2" charset="77"/>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dirty="0"/>
          </a:p>
        </p:txBody>
      </p:sp>
      <p:sp>
        <p:nvSpPr>
          <p:cNvPr id="83" name="Google Shape;83;p18"/>
          <p:cNvSpPr txBox="1">
            <a:spLocks noGrp="1"/>
          </p:cNvSpPr>
          <p:nvPr>
            <p:ph type="body" idx="1"/>
          </p:nvPr>
        </p:nvSpPr>
        <p:spPr>
          <a:xfrm>
            <a:off x="629841" y="1260872"/>
            <a:ext cx="3868340" cy="617934"/>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Clr>
                <a:schemeClr val="dk1"/>
              </a:buClr>
              <a:buSzPts val="1800"/>
              <a:buNone/>
              <a:defRPr sz="1800" b="1">
                <a:latin typeface="Athelas" panose="02000503000000020003" pitchFamily="2" charset="77"/>
              </a:defRPr>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84" name="Google Shape;84;p18"/>
          <p:cNvSpPr txBox="1">
            <a:spLocks noGrp="1"/>
          </p:cNvSpPr>
          <p:nvPr>
            <p:ph type="body" idx="2"/>
          </p:nvPr>
        </p:nvSpPr>
        <p:spPr>
          <a:xfrm>
            <a:off x="629841" y="1878806"/>
            <a:ext cx="3868340" cy="2763441"/>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atin typeface="Athelas" panose="02000503000000020003" pitchFamily="2" charset="77"/>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5" name="Google Shape;85;p18"/>
          <p:cNvSpPr txBox="1">
            <a:spLocks noGrp="1"/>
          </p:cNvSpPr>
          <p:nvPr>
            <p:ph type="body" idx="3"/>
          </p:nvPr>
        </p:nvSpPr>
        <p:spPr>
          <a:xfrm>
            <a:off x="4629150" y="1260872"/>
            <a:ext cx="3887391" cy="617934"/>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Clr>
                <a:schemeClr val="dk1"/>
              </a:buClr>
              <a:buSzPts val="1800"/>
              <a:buNone/>
              <a:defRPr sz="1800" b="1">
                <a:latin typeface="Athelas" panose="02000503000000020003" pitchFamily="2" charset="77"/>
              </a:defRPr>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86" name="Google Shape;86;p18"/>
          <p:cNvSpPr txBox="1">
            <a:spLocks noGrp="1"/>
          </p:cNvSpPr>
          <p:nvPr>
            <p:ph type="body" idx="4"/>
          </p:nvPr>
        </p:nvSpPr>
        <p:spPr>
          <a:xfrm>
            <a:off x="4629150" y="1878806"/>
            <a:ext cx="3887391" cy="2763441"/>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atin typeface="Athelas" panose="02000503000000020003" pitchFamily="2" charset="77"/>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7" name="Google Shape;87;p18"/>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88" name="Google Shape;88;p18"/>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89" name="Google Shape;89;p18"/>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0"/>
        <p:cNvGrpSpPr/>
        <p:nvPr/>
      </p:nvGrpSpPr>
      <p:grpSpPr>
        <a:xfrm>
          <a:off x="0" y="0"/>
          <a:ext cx="0" cy="0"/>
          <a:chOff x="0" y="0"/>
          <a:chExt cx="0" cy="0"/>
        </a:xfrm>
      </p:grpSpPr>
      <p:sp>
        <p:nvSpPr>
          <p:cNvPr id="91" name="Google Shape;91;p19"/>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atin typeface="Athelas" panose="02000503000000020003" pitchFamily="2" charset="77"/>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92" name="Google Shape;92;p19"/>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93" name="Google Shape;93;p19"/>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94" name="Google Shape;94;p19"/>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5"/>
        <p:cNvGrpSpPr/>
        <p:nvPr/>
      </p:nvGrpSpPr>
      <p:grpSpPr>
        <a:xfrm>
          <a:off x="0" y="0"/>
          <a:ext cx="0" cy="0"/>
          <a:chOff x="0" y="0"/>
          <a:chExt cx="0" cy="0"/>
        </a:xfrm>
      </p:grpSpPr>
      <p:sp>
        <p:nvSpPr>
          <p:cNvPr id="96" name="Google Shape;96;p20"/>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97" name="Google Shape;97;p20"/>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98" name="Google Shape;98;p20"/>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99"/>
        <p:cNvGrpSpPr/>
        <p:nvPr/>
      </p:nvGrpSpPr>
      <p:grpSpPr>
        <a:xfrm>
          <a:off x="0" y="0"/>
          <a:ext cx="0" cy="0"/>
          <a:chOff x="0" y="0"/>
          <a:chExt cx="0" cy="0"/>
        </a:xfrm>
      </p:grpSpPr>
      <p:sp>
        <p:nvSpPr>
          <p:cNvPr id="100" name="Google Shape;100;p21"/>
          <p:cNvSpPr txBox="1">
            <a:spLocks noGrp="1"/>
          </p:cNvSpPr>
          <p:nvPr>
            <p:ph type="title"/>
          </p:nvPr>
        </p:nvSpPr>
        <p:spPr>
          <a:xfrm>
            <a:off x="629841" y="342900"/>
            <a:ext cx="2949178" cy="120015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2400"/>
              <a:buFont typeface="Arial"/>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01" name="Google Shape;101;p21"/>
          <p:cNvSpPr txBox="1">
            <a:spLocks noGrp="1"/>
          </p:cNvSpPr>
          <p:nvPr>
            <p:ph type="body" idx="1"/>
          </p:nvPr>
        </p:nvSpPr>
        <p:spPr>
          <a:xfrm>
            <a:off x="3887391" y="740569"/>
            <a:ext cx="4629150" cy="3655219"/>
          </a:xfrm>
          <a:prstGeom prst="rect">
            <a:avLst/>
          </a:prstGeom>
          <a:noFill/>
          <a:ln>
            <a:noFill/>
          </a:ln>
        </p:spPr>
        <p:txBody>
          <a:bodyPr spcFirstLastPara="1" wrap="square" lIns="68575" tIns="34275" rIns="68575" bIns="34275" anchor="t" anchorCtr="0">
            <a:normAutofit/>
          </a:bodyPr>
          <a:lstStyle>
            <a:lvl1pPr marL="457200" lvl="0" indent="-381000" algn="l">
              <a:lnSpc>
                <a:spcPct val="90000"/>
              </a:lnSpc>
              <a:spcBef>
                <a:spcPts val="800"/>
              </a:spcBef>
              <a:spcAft>
                <a:spcPts val="0"/>
              </a:spcAft>
              <a:buClr>
                <a:schemeClr val="dk1"/>
              </a:buClr>
              <a:buSzPts val="2400"/>
              <a:buChar char="•"/>
              <a:defRPr sz="2400"/>
            </a:lvl1pPr>
            <a:lvl2pPr marL="914400" lvl="1" indent="-361950" algn="l">
              <a:lnSpc>
                <a:spcPct val="90000"/>
              </a:lnSpc>
              <a:spcBef>
                <a:spcPts val="400"/>
              </a:spcBef>
              <a:spcAft>
                <a:spcPts val="0"/>
              </a:spcAft>
              <a:buClr>
                <a:schemeClr val="dk1"/>
              </a:buClr>
              <a:buSzPts val="2100"/>
              <a:buChar char="•"/>
              <a:defRPr sz="2100"/>
            </a:lvl2pPr>
            <a:lvl3pPr marL="1371600" lvl="2" indent="-342900" algn="l">
              <a:lnSpc>
                <a:spcPct val="90000"/>
              </a:lnSpc>
              <a:spcBef>
                <a:spcPts val="400"/>
              </a:spcBef>
              <a:spcAft>
                <a:spcPts val="0"/>
              </a:spcAft>
              <a:buClr>
                <a:schemeClr val="dk1"/>
              </a:buClr>
              <a:buSzPts val="1800"/>
              <a:buChar char="•"/>
              <a:defRPr sz="1800"/>
            </a:lvl3pPr>
            <a:lvl4pPr marL="1828800" lvl="3" indent="-323850" algn="l">
              <a:lnSpc>
                <a:spcPct val="90000"/>
              </a:lnSpc>
              <a:spcBef>
                <a:spcPts val="400"/>
              </a:spcBef>
              <a:spcAft>
                <a:spcPts val="0"/>
              </a:spcAft>
              <a:buClr>
                <a:schemeClr val="dk1"/>
              </a:buClr>
              <a:buSzPts val="1500"/>
              <a:buChar char="•"/>
              <a:defRPr sz="1500"/>
            </a:lvl4pPr>
            <a:lvl5pPr marL="2286000" lvl="4" indent="-323850" algn="l">
              <a:lnSpc>
                <a:spcPct val="90000"/>
              </a:lnSpc>
              <a:spcBef>
                <a:spcPts val="400"/>
              </a:spcBef>
              <a:spcAft>
                <a:spcPts val="0"/>
              </a:spcAft>
              <a:buClr>
                <a:schemeClr val="dk1"/>
              </a:buClr>
              <a:buSzPts val="1500"/>
              <a:buChar char="•"/>
              <a:defRPr sz="15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102" name="Google Shape;102;p21"/>
          <p:cNvSpPr txBox="1">
            <a:spLocks noGrp="1"/>
          </p:cNvSpPr>
          <p:nvPr>
            <p:ph type="body" idx="2"/>
          </p:nvPr>
        </p:nvSpPr>
        <p:spPr>
          <a:xfrm>
            <a:off x="629841" y="1543050"/>
            <a:ext cx="2949178" cy="2858691"/>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103" name="Google Shape;103;p21"/>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04" name="Google Shape;104;p21"/>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05" name="Google Shape;105;p21"/>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06"/>
        <p:cNvGrpSpPr/>
        <p:nvPr/>
      </p:nvGrpSpPr>
      <p:grpSpPr>
        <a:xfrm>
          <a:off x="0" y="0"/>
          <a:ext cx="0" cy="0"/>
          <a:chOff x="0" y="0"/>
          <a:chExt cx="0" cy="0"/>
        </a:xfrm>
      </p:grpSpPr>
      <p:sp>
        <p:nvSpPr>
          <p:cNvPr id="107" name="Google Shape;107;p22"/>
          <p:cNvSpPr txBox="1">
            <a:spLocks noGrp="1"/>
          </p:cNvSpPr>
          <p:nvPr>
            <p:ph type="title"/>
          </p:nvPr>
        </p:nvSpPr>
        <p:spPr>
          <a:xfrm>
            <a:off x="629841" y="342900"/>
            <a:ext cx="2949178" cy="120015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2400"/>
              <a:buFont typeface="Arial"/>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08" name="Google Shape;108;p22"/>
          <p:cNvSpPr>
            <a:spLocks noGrp="1"/>
          </p:cNvSpPr>
          <p:nvPr>
            <p:ph type="pic" idx="2"/>
          </p:nvPr>
        </p:nvSpPr>
        <p:spPr>
          <a:xfrm>
            <a:off x="3887391" y="740569"/>
            <a:ext cx="4629150" cy="3655219"/>
          </a:xfrm>
          <a:prstGeom prst="rect">
            <a:avLst/>
          </a:prstGeom>
          <a:noFill/>
          <a:ln>
            <a:noFill/>
          </a:ln>
        </p:spPr>
      </p:sp>
      <p:sp>
        <p:nvSpPr>
          <p:cNvPr id="109" name="Google Shape;109;p22"/>
          <p:cNvSpPr txBox="1">
            <a:spLocks noGrp="1"/>
          </p:cNvSpPr>
          <p:nvPr>
            <p:ph type="body" idx="1"/>
          </p:nvPr>
        </p:nvSpPr>
        <p:spPr>
          <a:xfrm>
            <a:off x="629841" y="1543050"/>
            <a:ext cx="2949178" cy="2858691"/>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110" name="Google Shape;110;p22"/>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11" name="Google Shape;111;p22"/>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12" name="Google Shape;112;p22"/>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13"/>
        <p:cNvGrpSpPr/>
        <p:nvPr/>
      </p:nvGrpSpPr>
      <p:grpSpPr>
        <a:xfrm>
          <a:off x="0" y="0"/>
          <a:ext cx="0" cy="0"/>
          <a:chOff x="0" y="0"/>
          <a:chExt cx="0" cy="0"/>
        </a:xfrm>
      </p:grpSpPr>
      <p:sp>
        <p:nvSpPr>
          <p:cNvPr id="114" name="Google Shape;114;p23"/>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15" name="Google Shape;115;p23"/>
          <p:cNvSpPr txBox="1">
            <a:spLocks noGrp="1"/>
          </p:cNvSpPr>
          <p:nvPr>
            <p:ph type="body" idx="1"/>
          </p:nvPr>
        </p:nvSpPr>
        <p:spPr>
          <a:xfrm rot="5400000">
            <a:off x="2940248" y="-942379"/>
            <a:ext cx="3263504" cy="78867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16" name="Google Shape;116;p23"/>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17" name="Google Shape;117;p23"/>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18" name="Google Shape;118;p23"/>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19"/>
        <p:cNvGrpSpPr/>
        <p:nvPr/>
      </p:nvGrpSpPr>
      <p:grpSpPr>
        <a:xfrm>
          <a:off x="0" y="0"/>
          <a:ext cx="0" cy="0"/>
          <a:chOff x="0" y="0"/>
          <a:chExt cx="0" cy="0"/>
        </a:xfrm>
      </p:grpSpPr>
      <p:sp>
        <p:nvSpPr>
          <p:cNvPr id="120" name="Google Shape;120;p24"/>
          <p:cNvSpPr txBox="1">
            <a:spLocks noGrp="1"/>
          </p:cNvSpPr>
          <p:nvPr>
            <p:ph type="title"/>
          </p:nvPr>
        </p:nvSpPr>
        <p:spPr>
          <a:xfrm rot="5400000">
            <a:off x="5350073" y="1467445"/>
            <a:ext cx="4358879" cy="1971675"/>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21" name="Google Shape;121;p24"/>
          <p:cNvSpPr txBox="1">
            <a:spLocks noGrp="1"/>
          </p:cNvSpPr>
          <p:nvPr>
            <p:ph type="body" idx="1"/>
          </p:nvPr>
        </p:nvSpPr>
        <p:spPr>
          <a:xfrm rot="5400000">
            <a:off x="1349573" y="-447080"/>
            <a:ext cx="4358879" cy="5800725"/>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22" name="Google Shape;122;p24"/>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23" name="Google Shape;123;p24"/>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24" name="Google Shape;124;p24"/>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dirty="0"/>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dirty="0"/>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thelas" panose="02000503000000020003" pitchFamily="2" charset="77"/>
          <a:ea typeface="Athelas" panose="02000503000000020003" pitchFamily="2" charset="77"/>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thelas" panose="02000503000000020003" pitchFamily="2" charset="77"/>
          <a:ea typeface="Athelas" panose="02000503000000020003" pitchFamily="2" charset="77"/>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E1EFD8"/>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chemeClr val="dk1"/>
              </a:buClr>
              <a:buSzPts val="3300"/>
              <a:buFont typeface="Arial"/>
              <a:buNone/>
              <a:defRPr sz="3300" b="0" i="0" u="none" strike="noStrike" cap="none">
                <a:solidFill>
                  <a:schemeClr val="dk1"/>
                </a:solidFill>
                <a:latin typeface="Arial"/>
                <a:ea typeface="Arial"/>
                <a:cs typeface="Arial"/>
                <a:sym typeface="Arial"/>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52" name="Google Shape;52;p13"/>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53" name="Google Shape;53;p13"/>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900" b="0" i="0" u="none" strike="noStrike" cap="none">
                <a:solidFill>
                  <a:srgbClr val="888888"/>
                </a:solidFill>
                <a:latin typeface="Athelas" panose="02000503000000020003" pitchFamily="2" charset="77"/>
                <a:ea typeface="Athelas" panose="02000503000000020003" pitchFamily="2" charset="77"/>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lang="en-US"/>
          </a:p>
        </p:txBody>
      </p:sp>
      <p:sp>
        <p:nvSpPr>
          <p:cNvPr id="54" name="Google Shape;54;p13"/>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marR="0" lvl="0" algn="ctr" rtl="0">
              <a:spcBef>
                <a:spcPts val="0"/>
              </a:spcBef>
              <a:spcAft>
                <a:spcPts val="0"/>
              </a:spcAft>
              <a:buSzPts val="1100"/>
              <a:buNone/>
              <a:defRPr sz="900" b="0" i="0" u="none" strike="noStrike" cap="none">
                <a:solidFill>
                  <a:srgbClr val="888888"/>
                </a:solidFill>
                <a:latin typeface="Athelas" panose="02000503000000020003" pitchFamily="2" charset="77"/>
                <a:ea typeface="Athelas" panose="02000503000000020003" pitchFamily="2" charset="77"/>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lang="en-US"/>
          </a:p>
        </p:txBody>
      </p:sp>
      <p:sp>
        <p:nvSpPr>
          <p:cNvPr id="55" name="Google Shape;55;p13"/>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888888"/>
                </a:solidFill>
                <a:latin typeface="Athelas" panose="02000503000000020003" pitchFamily="2" charset="77"/>
                <a:ea typeface="Athelas" panose="02000503000000020003" pitchFamily="2" charset="77"/>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fld id="{00000000-1234-1234-1234-123412341234}" type="slidenum">
              <a:rPr lang="en-GB" smtClean="0"/>
              <a:pPr/>
              <a:t>‹#›</a:t>
            </a:fld>
            <a:endParaRPr lang="en-GB"/>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comments" Target="../comments/commen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hyperlink" Target="https://reufinder.com/" TargetMode="External"/><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comments" Target="../comments/comment3.xml"/><Relationship Id="rId5" Type="http://schemas.openxmlformats.org/officeDocument/2006/relationships/hyperlink" Target="https://tropicalstudies.org/course/reu/" TargetMode="External"/><Relationship Id="rId4" Type="http://schemas.openxmlformats.org/officeDocument/2006/relationships/hyperlink" Target="https://pathwaystoscience.org/index.aspx"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13.xml"/><Relationship Id="rId5" Type="http://schemas.openxmlformats.org/officeDocument/2006/relationships/comments" Target="../comments/comment4.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hyperlink" Target="http://www.nsf.gov/crssprgm/reu/reu_search.cfm" TargetMode="External"/><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comments" Target="../comments/commen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5"/>
          <p:cNvSpPr txBox="1"/>
          <p:nvPr/>
        </p:nvSpPr>
        <p:spPr>
          <a:xfrm>
            <a:off x="0" y="2420696"/>
            <a:ext cx="9144000" cy="2437007"/>
          </a:xfrm>
          <a:prstGeom prst="rect">
            <a:avLst/>
          </a:prstGeom>
          <a:noFill/>
          <a:ln>
            <a:noFill/>
          </a:ln>
        </p:spPr>
        <p:txBody>
          <a:bodyPr spcFirstLastPara="1" wrap="square" lIns="68575" tIns="34275" rIns="68575" bIns="34275" anchor="b" anchorCtr="0">
            <a:normAutofit/>
          </a:bodyPr>
          <a:lstStyle/>
          <a:p>
            <a:pPr marL="0" marR="0" lvl="0" indent="0" algn="ctr" rtl="0">
              <a:lnSpc>
                <a:spcPct val="90000"/>
              </a:lnSpc>
              <a:spcBef>
                <a:spcPts val="0"/>
              </a:spcBef>
              <a:spcAft>
                <a:spcPts val="0"/>
              </a:spcAft>
              <a:buClr>
                <a:schemeClr val="dk1"/>
              </a:buClr>
              <a:buSzPts val="4500"/>
              <a:buFont typeface="Arial"/>
              <a:buNone/>
            </a:pPr>
            <a:r>
              <a:rPr lang="en-GB" sz="4500" b="0" i="0" u="none" strike="noStrike" cap="none" dirty="0">
                <a:solidFill>
                  <a:schemeClr val="dk1"/>
                </a:solidFill>
                <a:latin typeface="Athelas" panose="02000503000000020003" pitchFamily="2" charset="77"/>
                <a:sym typeface="Arial"/>
              </a:rPr>
              <a:t>Get inspired! </a:t>
            </a:r>
            <a:endParaRPr sz="1100" dirty="0">
              <a:latin typeface="Athelas" panose="02000503000000020003" pitchFamily="2" charset="77"/>
            </a:endParaRPr>
          </a:p>
          <a:p>
            <a:pPr marL="0" marR="0" lvl="0" indent="0" algn="ctr" rtl="0">
              <a:lnSpc>
                <a:spcPct val="90000"/>
              </a:lnSpc>
              <a:spcBef>
                <a:spcPts val="0"/>
              </a:spcBef>
              <a:spcAft>
                <a:spcPts val="0"/>
              </a:spcAft>
              <a:buClr>
                <a:srgbClr val="548135"/>
              </a:buClr>
              <a:buSzPts val="4100"/>
              <a:buFont typeface="Arial"/>
              <a:buNone/>
            </a:pPr>
            <a:r>
              <a:rPr lang="en-GB" sz="3500" b="0" i="0" u="none" strike="noStrike" cap="none" dirty="0">
                <a:solidFill>
                  <a:srgbClr val="548135"/>
                </a:solidFill>
                <a:latin typeface="Athelas" panose="02000503000000020003" pitchFamily="2" charset="77"/>
                <a:sym typeface="Arial"/>
              </a:rPr>
              <a:t>Building a community spreadsheet </a:t>
            </a:r>
            <a:endParaRPr sz="500" dirty="0">
              <a:latin typeface="Athelas" panose="02000503000000020003" pitchFamily="2" charset="77"/>
            </a:endParaRPr>
          </a:p>
          <a:p>
            <a:pPr marL="0" marR="0" lvl="0" indent="0" algn="ctr" rtl="0">
              <a:lnSpc>
                <a:spcPct val="90000"/>
              </a:lnSpc>
              <a:spcBef>
                <a:spcPts val="0"/>
              </a:spcBef>
              <a:spcAft>
                <a:spcPts val="0"/>
              </a:spcAft>
              <a:buClr>
                <a:srgbClr val="548135"/>
              </a:buClr>
              <a:buSzPts val="4100"/>
              <a:buFont typeface="Arial"/>
              <a:buNone/>
            </a:pPr>
            <a:r>
              <a:rPr lang="en-GB" sz="3500" b="0" i="0" u="none" strike="noStrike" cap="none" dirty="0">
                <a:solidFill>
                  <a:srgbClr val="548135"/>
                </a:solidFill>
                <a:latin typeface="Athelas" panose="02000503000000020003" pitchFamily="2" charset="77"/>
                <a:sym typeface="Arial"/>
              </a:rPr>
              <a:t>for REUs relevant to Ecology Students</a:t>
            </a:r>
            <a:endParaRPr sz="500" dirty="0">
              <a:latin typeface="Athelas" panose="02000503000000020003" pitchFamily="2" charset="77"/>
            </a:endParaRPr>
          </a:p>
        </p:txBody>
      </p:sp>
      <p:pic>
        <p:nvPicPr>
          <p:cNvPr id="130" name="Google Shape;130;p25"/>
          <p:cNvPicPr preferRelativeResize="0"/>
          <p:nvPr/>
        </p:nvPicPr>
        <p:blipFill rotWithShape="1">
          <a:blip r:embed="rId3">
            <a:alphaModFix/>
          </a:blip>
          <a:srcRect/>
          <a:stretch/>
        </p:blipFill>
        <p:spPr>
          <a:xfrm>
            <a:off x="2740901" y="171451"/>
            <a:ext cx="3662197" cy="2746648"/>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34"/>
          <p:cNvSpPr txBox="1">
            <a:spLocks noGrp="1"/>
          </p:cNvSpPr>
          <p:nvPr>
            <p:ph type="title"/>
          </p:nvPr>
        </p:nvSpPr>
        <p:spPr>
          <a:xfrm>
            <a:off x="0" y="363500"/>
            <a:ext cx="9144000" cy="994200"/>
          </a:xfrm>
          <a:prstGeom prst="rect">
            <a:avLst/>
          </a:prstGeom>
          <a:noFill/>
          <a:ln>
            <a:noFill/>
          </a:ln>
        </p:spPr>
        <p:txBody>
          <a:bodyPr spcFirstLastPara="1" wrap="square" lIns="68575" tIns="34275" rIns="68575" bIns="34275" anchor="ctr" anchorCtr="0">
            <a:normAutofit/>
          </a:bodyPr>
          <a:lstStyle/>
          <a:p>
            <a:pPr marL="0" lvl="0" indent="0" algn="ctr" rtl="0">
              <a:lnSpc>
                <a:spcPct val="90000"/>
              </a:lnSpc>
              <a:spcBef>
                <a:spcPts val="0"/>
              </a:spcBef>
              <a:spcAft>
                <a:spcPts val="0"/>
              </a:spcAft>
              <a:buClr>
                <a:schemeClr val="dk1"/>
              </a:buClr>
              <a:buSzPts val="3300"/>
              <a:buFont typeface="Arial"/>
              <a:buNone/>
            </a:pPr>
            <a:r>
              <a:rPr lang="en-GB"/>
              <a:t>Let’s check out their website</a:t>
            </a:r>
            <a:endParaRPr/>
          </a:p>
        </p:txBody>
      </p:sp>
      <p:pic>
        <p:nvPicPr>
          <p:cNvPr id="208" name="Google Shape;208;p34"/>
          <p:cNvPicPr preferRelativeResize="0"/>
          <p:nvPr/>
        </p:nvPicPr>
        <p:blipFill>
          <a:blip r:embed="rId3">
            <a:alphaModFix/>
          </a:blip>
          <a:stretch>
            <a:fillRect/>
          </a:stretch>
        </p:blipFill>
        <p:spPr>
          <a:xfrm>
            <a:off x="152400" y="1510100"/>
            <a:ext cx="8839199" cy="342648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35"/>
          <p:cNvSpPr txBox="1">
            <a:spLocks noGrp="1"/>
          </p:cNvSpPr>
          <p:nvPr>
            <p:ph type="title"/>
          </p:nvPr>
        </p:nvSpPr>
        <p:spPr>
          <a:xfrm>
            <a:off x="628650" y="603520"/>
            <a:ext cx="7886700" cy="1712701"/>
          </a:xfrm>
          <a:prstGeom prst="rect">
            <a:avLst/>
          </a:prstGeom>
          <a:noFill/>
          <a:ln>
            <a:noFill/>
          </a:ln>
        </p:spPr>
        <p:txBody>
          <a:bodyPr spcFirstLastPara="1" wrap="square" lIns="68575" tIns="34275" rIns="68575" bIns="34275" anchor="ctr" anchorCtr="0">
            <a:normAutofit fontScale="90000"/>
          </a:bodyPr>
          <a:lstStyle/>
          <a:p>
            <a:pPr marL="0" lvl="0" indent="0" algn="ctr" rtl="0">
              <a:lnSpc>
                <a:spcPct val="90000"/>
              </a:lnSpc>
              <a:spcBef>
                <a:spcPts val="0"/>
              </a:spcBef>
              <a:spcAft>
                <a:spcPts val="0"/>
              </a:spcAft>
              <a:buClr>
                <a:schemeClr val="dk1"/>
              </a:buClr>
              <a:buSzPct val="100000"/>
              <a:buFont typeface="Arial"/>
              <a:buNone/>
            </a:pPr>
            <a:r>
              <a:rPr lang="en-GB" sz="3700" dirty="0"/>
              <a:t>There are other places to look for REUs</a:t>
            </a:r>
            <a:br>
              <a:rPr lang="en-GB" dirty="0"/>
            </a:br>
            <a:br>
              <a:rPr lang="en-GB" dirty="0"/>
            </a:br>
            <a:r>
              <a:rPr lang="en-GB" sz="3000" dirty="0">
                <a:solidFill>
                  <a:srgbClr val="548135"/>
                </a:solidFill>
                <a:sym typeface="Arial"/>
              </a:rPr>
              <a:t>NSF programs are mostly limited to citizens and permanent residents, which means undocumented and international students can miss out</a:t>
            </a:r>
            <a:endParaRPr sz="3000" dirty="0"/>
          </a:p>
        </p:txBody>
      </p:sp>
      <p:sp>
        <p:nvSpPr>
          <p:cNvPr id="214" name="Google Shape;214;p35"/>
          <p:cNvSpPr txBox="1">
            <a:spLocks noGrp="1"/>
          </p:cNvSpPr>
          <p:nvPr>
            <p:ph type="body" idx="1"/>
          </p:nvPr>
        </p:nvSpPr>
        <p:spPr>
          <a:xfrm>
            <a:off x="628650" y="2877377"/>
            <a:ext cx="7886700" cy="1755344"/>
          </a:xfrm>
          <a:prstGeom prst="rect">
            <a:avLst/>
          </a:prstGeom>
          <a:noFill/>
          <a:ln>
            <a:noFill/>
          </a:ln>
        </p:spPr>
        <p:txBody>
          <a:bodyPr spcFirstLastPara="1" wrap="square" lIns="68575" tIns="34275" rIns="68575" bIns="34275" anchor="t" anchorCtr="0">
            <a:normAutofit/>
          </a:bodyPr>
          <a:lstStyle/>
          <a:p>
            <a:pPr marL="0" lvl="0" indent="0" algn="ctr" rtl="0">
              <a:lnSpc>
                <a:spcPct val="100000"/>
              </a:lnSpc>
              <a:spcBef>
                <a:spcPts val="0"/>
              </a:spcBef>
              <a:spcAft>
                <a:spcPts val="0"/>
              </a:spcAft>
              <a:buClr>
                <a:schemeClr val="dk1"/>
              </a:buClr>
              <a:buSzPts val="2100"/>
              <a:buNone/>
            </a:pPr>
            <a:r>
              <a:rPr lang="en-GB" u="sng" dirty="0">
                <a:solidFill>
                  <a:schemeClr val="hlink"/>
                </a:solidFill>
                <a:hlinkClick r:id="rId3"/>
              </a:rPr>
              <a:t>https://reufinder.com/</a:t>
            </a:r>
            <a:endParaRPr lang="en-GB" u="sng" dirty="0">
              <a:solidFill>
                <a:schemeClr val="hlink"/>
              </a:solidFill>
            </a:endParaRPr>
          </a:p>
          <a:p>
            <a:pPr marL="0" lvl="0" indent="0" algn="ctr" rtl="0">
              <a:lnSpc>
                <a:spcPct val="100000"/>
              </a:lnSpc>
              <a:spcBef>
                <a:spcPts val="0"/>
              </a:spcBef>
              <a:spcAft>
                <a:spcPts val="0"/>
              </a:spcAft>
              <a:buClr>
                <a:schemeClr val="dk1"/>
              </a:buClr>
              <a:buSzPts val="2100"/>
              <a:buNone/>
            </a:pPr>
            <a:endParaRPr lang="en-GB" u="sng" dirty="0">
              <a:solidFill>
                <a:schemeClr val="hlink"/>
              </a:solidFill>
            </a:endParaRPr>
          </a:p>
          <a:p>
            <a:pPr marL="0" lvl="0" indent="0" algn="ctr" rtl="0">
              <a:lnSpc>
                <a:spcPct val="100000"/>
              </a:lnSpc>
              <a:spcBef>
                <a:spcPts val="0"/>
              </a:spcBef>
              <a:spcAft>
                <a:spcPts val="0"/>
              </a:spcAft>
              <a:buClr>
                <a:schemeClr val="dk1"/>
              </a:buClr>
              <a:buSzPts val="2100"/>
              <a:buNone/>
            </a:pPr>
            <a:r>
              <a:rPr lang="en-US" dirty="0">
                <a:hlinkClick r:id="rId4"/>
              </a:rPr>
              <a:t>https://pathwaystoscience.org/index.aspx</a:t>
            </a:r>
            <a:endParaRPr lang="en-US" dirty="0"/>
          </a:p>
          <a:p>
            <a:pPr marL="0" lvl="0" indent="0" algn="ctr" rtl="0">
              <a:lnSpc>
                <a:spcPct val="100000"/>
              </a:lnSpc>
              <a:spcBef>
                <a:spcPts val="0"/>
              </a:spcBef>
              <a:spcAft>
                <a:spcPts val="0"/>
              </a:spcAft>
              <a:buClr>
                <a:schemeClr val="dk1"/>
              </a:buClr>
              <a:buSzPts val="2100"/>
              <a:buNone/>
            </a:pPr>
            <a:endParaRPr lang="en-GB" u="sng" dirty="0">
              <a:solidFill>
                <a:schemeClr val="hlink"/>
              </a:solidFill>
            </a:endParaRPr>
          </a:p>
          <a:p>
            <a:pPr marL="0" lvl="0" indent="0" algn="ctr" rtl="0">
              <a:lnSpc>
                <a:spcPct val="100000"/>
              </a:lnSpc>
              <a:spcBef>
                <a:spcPts val="0"/>
              </a:spcBef>
              <a:spcAft>
                <a:spcPts val="0"/>
              </a:spcAft>
              <a:buClr>
                <a:schemeClr val="dk1"/>
              </a:buClr>
              <a:buSzPts val="2100"/>
              <a:buNone/>
            </a:pPr>
            <a:r>
              <a:rPr lang="en-GB" u="sng" dirty="0">
                <a:solidFill>
                  <a:schemeClr val="hlink"/>
                </a:solidFill>
                <a:hlinkClick r:id="rId5"/>
              </a:rPr>
              <a:t>https://tropicalstudies.org/course/reu/</a:t>
            </a:r>
            <a:endParaRPr dirty="0"/>
          </a:p>
          <a:p>
            <a:pPr marL="0" lvl="0" indent="0" algn="ctr" rtl="0">
              <a:lnSpc>
                <a:spcPct val="90000"/>
              </a:lnSpc>
              <a:spcBef>
                <a:spcPts val="800"/>
              </a:spcBef>
              <a:spcAft>
                <a:spcPts val="0"/>
              </a:spcAft>
              <a:buClr>
                <a:schemeClr val="dk1"/>
              </a:buClr>
              <a:buSzPts val="2100"/>
              <a:buNone/>
            </a:pPr>
            <a:endParaRPr dirty="0"/>
          </a:p>
        </p:txBody>
      </p:sp>
      <p:cxnSp>
        <p:nvCxnSpPr>
          <p:cNvPr id="2" name="Google Shape;174;p30">
            <a:extLst>
              <a:ext uri="{FF2B5EF4-FFF2-40B4-BE49-F238E27FC236}">
                <a16:creationId xmlns:a16="http://schemas.microsoft.com/office/drawing/2014/main" id="{577C2273-8C31-9C6A-E43C-2B746E78E5F2}"/>
              </a:ext>
            </a:extLst>
          </p:cNvPr>
          <p:cNvCxnSpPr>
            <a:cxnSpLocks/>
          </p:cNvCxnSpPr>
          <p:nvPr/>
        </p:nvCxnSpPr>
        <p:spPr>
          <a:xfrm flipV="1">
            <a:off x="6608956" y="3331920"/>
            <a:ext cx="420378" cy="288509"/>
          </a:xfrm>
          <a:prstGeom prst="straightConnector1">
            <a:avLst/>
          </a:prstGeom>
          <a:noFill/>
          <a:ln w="28575" cap="flat" cmpd="sng">
            <a:solidFill>
              <a:schemeClr val="accent2"/>
            </a:solidFill>
            <a:prstDash val="solid"/>
            <a:miter lim="800000"/>
            <a:headEnd type="none" w="sm" len="sm"/>
            <a:tailEnd type="triangle" w="med" len="med"/>
          </a:ln>
        </p:spPr>
      </p:cxnSp>
      <p:sp>
        <p:nvSpPr>
          <p:cNvPr id="3" name="Google Shape;176;p30">
            <a:extLst>
              <a:ext uri="{FF2B5EF4-FFF2-40B4-BE49-F238E27FC236}">
                <a16:creationId xmlns:a16="http://schemas.microsoft.com/office/drawing/2014/main" id="{75762E6B-184D-E985-37CE-E496ACAFD099}"/>
              </a:ext>
            </a:extLst>
          </p:cNvPr>
          <p:cNvSpPr txBox="1"/>
          <p:nvPr/>
        </p:nvSpPr>
        <p:spPr>
          <a:xfrm>
            <a:off x="7029303" y="2571750"/>
            <a:ext cx="1796498" cy="930994"/>
          </a:xfrm>
          <a:prstGeom prst="rect">
            <a:avLst/>
          </a:prstGeom>
          <a:no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en-GB" sz="1400" b="0" i="0" u="none" strike="noStrike" cap="none" dirty="0">
                <a:solidFill>
                  <a:schemeClr val="accent2"/>
                </a:solidFill>
                <a:latin typeface="Athelas" panose="02000503000000020003" pitchFamily="2" charset="77"/>
                <a:sym typeface="Arial"/>
              </a:rPr>
              <a:t>Note: you can filter your searches buy graduation status and residency status!</a:t>
            </a:r>
            <a:endParaRPr sz="1100" dirty="0">
              <a:latin typeface="Athelas" panose="02000503000000020003" pitchFamily="2" charset="77"/>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36"/>
          <p:cNvSpPr txBox="1">
            <a:spLocks noGrp="1"/>
          </p:cNvSpPr>
          <p:nvPr>
            <p:ph type="title"/>
          </p:nvPr>
        </p:nvSpPr>
        <p:spPr>
          <a:xfrm>
            <a:off x="0" y="260902"/>
            <a:ext cx="9144000" cy="1349238"/>
          </a:xfrm>
          <a:prstGeom prst="rect">
            <a:avLst/>
          </a:prstGeom>
          <a:noFill/>
          <a:ln>
            <a:noFill/>
          </a:ln>
        </p:spPr>
        <p:txBody>
          <a:bodyPr spcFirstLastPara="1" wrap="square" lIns="68575" tIns="34275" rIns="68575" bIns="34275" anchor="ctr" anchorCtr="0">
            <a:normAutofit fontScale="90000"/>
          </a:bodyPr>
          <a:lstStyle/>
          <a:p>
            <a:pPr marL="0" lvl="0" indent="0" algn="ctr" rtl="0">
              <a:lnSpc>
                <a:spcPct val="90000"/>
              </a:lnSpc>
              <a:spcBef>
                <a:spcPts val="0"/>
              </a:spcBef>
              <a:spcAft>
                <a:spcPts val="0"/>
              </a:spcAft>
              <a:buClr>
                <a:schemeClr val="dk1"/>
              </a:buClr>
              <a:buSzPct val="100000"/>
              <a:buFont typeface="Arial"/>
              <a:buNone/>
            </a:pPr>
            <a:r>
              <a:rPr lang="en-GB" sz="3700"/>
              <a:t>Now let’s have a look around </a:t>
            </a:r>
            <a:br>
              <a:rPr lang="en-GB" sz="3700"/>
            </a:br>
            <a:r>
              <a:rPr lang="en-GB" sz="3700"/>
              <a:t>our community spreadsheet!</a:t>
            </a:r>
            <a:br>
              <a:rPr lang="en-GB" sz="3700"/>
            </a:br>
            <a:br>
              <a:rPr lang="en-GB" sz="3700"/>
            </a:br>
            <a:r>
              <a:rPr lang="en-GB" sz="1700">
                <a:solidFill>
                  <a:srgbClr val="548135"/>
                </a:solidFill>
              </a:rPr>
              <a:t>https://docs.google.com/spreadsheets/d/18H1I4jr02rHYd68aDlYingf2vx6VcwYjqUcYRwYENCc/edit?usp=sharing</a:t>
            </a:r>
            <a:endParaRPr/>
          </a:p>
        </p:txBody>
      </p:sp>
      <p:sp>
        <p:nvSpPr>
          <p:cNvPr id="220" name="Google Shape;220;p36"/>
          <p:cNvSpPr txBox="1"/>
          <p:nvPr/>
        </p:nvSpPr>
        <p:spPr>
          <a:xfrm>
            <a:off x="628650" y="3318968"/>
            <a:ext cx="7886700" cy="994172"/>
          </a:xfrm>
          <a:prstGeom prst="rect">
            <a:avLst/>
          </a:prstGeom>
          <a:noFill/>
          <a:ln>
            <a:noFill/>
          </a:ln>
        </p:spPr>
        <p:txBody>
          <a:bodyPr spcFirstLastPara="1" wrap="square" lIns="68575" tIns="34275" rIns="68575" bIns="34275" anchor="ctr" anchorCtr="0">
            <a:normAutofit/>
          </a:bodyPr>
          <a:lstStyle/>
          <a:p>
            <a:pPr marL="0" marR="0" lvl="0" indent="0" algn="ctr" rtl="0">
              <a:lnSpc>
                <a:spcPct val="90000"/>
              </a:lnSpc>
              <a:spcBef>
                <a:spcPts val="0"/>
              </a:spcBef>
              <a:spcAft>
                <a:spcPts val="0"/>
              </a:spcAft>
              <a:buClr>
                <a:srgbClr val="C4E0B2"/>
              </a:buClr>
              <a:buSzPts val="3300"/>
              <a:buFont typeface="Arial"/>
              <a:buNone/>
            </a:pPr>
            <a:r>
              <a:rPr lang="en-GB" sz="3300" b="0" i="0" u="none" strike="noStrike" cap="none" dirty="0">
                <a:solidFill>
                  <a:srgbClr val="C4E0B2"/>
                </a:solidFill>
                <a:latin typeface="Athelas" panose="02000503000000020003" pitchFamily="2" charset="77"/>
                <a:sym typeface="Arial"/>
              </a:rPr>
              <a:t>Can skip to live demonstration on the website or show following slides</a:t>
            </a:r>
            <a:endParaRPr sz="1100" dirty="0">
              <a:latin typeface="Athelas" panose="02000503000000020003" pitchFamily="2" charset="77"/>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37"/>
          <p:cNvSpPr txBox="1">
            <a:spLocks noGrp="1"/>
          </p:cNvSpPr>
          <p:nvPr>
            <p:ph type="title"/>
          </p:nvPr>
        </p:nvSpPr>
        <p:spPr>
          <a:xfrm>
            <a:off x="0" y="260902"/>
            <a:ext cx="9144000" cy="1349238"/>
          </a:xfrm>
          <a:prstGeom prst="rect">
            <a:avLst/>
          </a:prstGeom>
          <a:noFill/>
          <a:ln>
            <a:noFill/>
          </a:ln>
        </p:spPr>
        <p:txBody>
          <a:bodyPr spcFirstLastPara="1" wrap="square" lIns="68575" tIns="34275" rIns="68575" bIns="34275" anchor="ctr" anchorCtr="0">
            <a:normAutofit fontScale="90000"/>
          </a:bodyPr>
          <a:lstStyle/>
          <a:p>
            <a:pPr marL="0" lvl="0" indent="0" algn="ctr" rtl="0">
              <a:lnSpc>
                <a:spcPct val="90000"/>
              </a:lnSpc>
              <a:spcBef>
                <a:spcPts val="0"/>
              </a:spcBef>
              <a:spcAft>
                <a:spcPts val="0"/>
              </a:spcAft>
              <a:buClr>
                <a:schemeClr val="dk1"/>
              </a:buClr>
              <a:buSzPct val="100000"/>
              <a:buFont typeface="Arial"/>
              <a:buNone/>
            </a:pPr>
            <a:r>
              <a:rPr lang="en-GB" sz="3700"/>
              <a:t>Now let’s have a look around </a:t>
            </a:r>
            <a:br>
              <a:rPr lang="en-GB" sz="3700"/>
            </a:br>
            <a:r>
              <a:rPr lang="en-GB" sz="3700"/>
              <a:t>our community spreadsheet!</a:t>
            </a:r>
            <a:br>
              <a:rPr lang="en-GB" sz="3700"/>
            </a:br>
            <a:br>
              <a:rPr lang="en-GB" sz="3700"/>
            </a:br>
            <a:r>
              <a:rPr lang="en-GB" sz="1700">
                <a:solidFill>
                  <a:srgbClr val="548135"/>
                </a:solidFill>
              </a:rPr>
              <a:t>https://docs.google.com/spreadsheets/d/18H1I4jr02rHYd68aDlYingf2vx6VcwYjqUcYRwYENCc/edit?usp=sharing</a:t>
            </a:r>
            <a:endParaRPr/>
          </a:p>
        </p:txBody>
      </p:sp>
      <p:pic>
        <p:nvPicPr>
          <p:cNvPr id="226" name="Google Shape;226;p37"/>
          <p:cNvPicPr preferRelativeResize="0"/>
          <p:nvPr/>
        </p:nvPicPr>
        <p:blipFill rotWithShape="1">
          <a:blip r:embed="rId3">
            <a:alphaModFix/>
          </a:blip>
          <a:srcRect/>
          <a:stretch/>
        </p:blipFill>
        <p:spPr>
          <a:xfrm>
            <a:off x="262352" y="2214752"/>
            <a:ext cx="8230109" cy="1040710"/>
          </a:xfrm>
          <a:prstGeom prst="rect">
            <a:avLst/>
          </a:prstGeom>
          <a:noFill/>
          <a:ln>
            <a:noFill/>
          </a:ln>
        </p:spPr>
      </p:pic>
      <p:sp>
        <p:nvSpPr>
          <p:cNvPr id="227" name="Google Shape;227;p37"/>
          <p:cNvSpPr txBox="1"/>
          <p:nvPr/>
        </p:nvSpPr>
        <p:spPr>
          <a:xfrm>
            <a:off x="2112064" y="3409950"/>
            <a:ext cx="1485900" cy="1069493"/>
          </a:xfrm>
          <a:prstGeom prst="rect">
            <a:avLst/>
          </a:prstGeom>
          <a:no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en-GB" sz="1300" b="0" i="0" u="none" strike="noStrike" cap="none">
                <a:solidFill>
                  <a:schemeClr val="dk1"/>
                </a:solidFill>
                <a:latin typeface="Athelas" panose="02000503000000020003" pitchFamily="2" charset="77"/>
                <a:sym typeface="Arial"/>
              </a:rPr>
              <a:t>The Institution, location, link, project theme and expected applicant discipline</a:t>
            </a:r>
            <a:endParaRPr sz="1000">
              <a:latin typeface="Athelas" panose="02000503000000020003" pitchFamily="2" charset="77"/>
            </a:endParaRPr>
          </a:p>
        </p:txBody>
      </p:sp>
      <p:sp>
        <p:nvSpPr>
          <p:cNvPr id="228" name="Google Shape;228;p37"/>
          <p:cNvSpPr txBox="1"/>
          <p:nvPr/>
        </p:nvSpPr>
        <p:spPr>
          <a:xfrm>
            <a:off x="3769342" y="3409950"/>
            <a:ext cx="1485900" cy="1469603"/>
          </a:xfrm>
          <a:prstGeom prst="rect">
            <a:avLst/>
          </a:prstGeom>
          <a:no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en-GB" sz="1300" b="0" i="0" u="none" strike="noStrike" cap="none">
                <a:solidFill>
                  <a:schemeClr val="dk1"/>
                </a:solidFill>
                <a:latin typeface="Athelas" panose="02000503000000020003" pitchFamily="2" charset="77"/>
                <a:sym typeface="Arial"/>
              </a:rPr>
              <a:t>Length of program, stipend, housing and transport, presenting opportunities and month application is due</a:t>
            </a:r>
            <a:endParaRPr sz="1000">
              <a:latin typeface="Athelas" panose="02000503000000020003" pitchFamily="2" charset="77"/>
            </a:endParaRPr>
          </a:p>
        </p:txBody>
      </p:sp>
      <p:sp>
        <p:nvSpPr>
          <p:cNvPr id="229" name="Google Shape;229;p37"/>
          <p:cNvSpPr txBox="1"/>
          <p:nvPr/>
        </p:nvSpPr>
        <p:spPr>
          <a:xfrm>
            <a:off x="5374439" y="3409950"/>
            <a:ext cx="1485900" cy="1269900"/>
          </a:xfrm>
          <a:prstGeom prst="rect">
            <a:avLst/>
          </a:prstGeom>
          <a:no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en-GB" sz="1300" b="0" i="0" u="none" strike="noStrike" cap="none">
                <a:solidFill>
                  <a:schemeClr val="dk1"/>
                </a:solidFill>
                <a:latin typeface="Athelas" panose="02000503000000020003" pitchFamily="2" charset="77"/>
                <a:sym typeface="Arial"/>
              </a:rPr>
              <a:t>Student college level, identity, citizen and resident status that influence their eligibility</a:t>
            </a:r>
            <a:endParaRPr sz="1000">
              <a:latin typeface="Athelas" panose="02000503000000020003" pitchFamily="2" charset="77"/>
            </a:endParaRPr>
          </a:p>
        </p:txBody>
      </p:sp>
      <p:sp>
        <p:nvSpPr>
          <p:cNvPr id="230" name="Google Shape;230;p37"/>
          <p:cNvSpPr txBox="1"/>
          <p:nvPr/>
        </p:nvSpPr>
        <p:spPr>
          <a:xfrm>
            <a:off x="6979537" y="3409950"/>
            <a:ext cx="1485900" cy="669600"/>
          </a:xfrm>
          <a:prstGeom prst="rect">
            <a:avLst/>
          </a:prstGeom>
          <a:no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en-GB" sz="1300" b="0" i="0" u="none" strike="noStrike" cap="none">
                <a:solidFill>
                  <a:schemeClr val="dk1"/>
                </a:solidFill>
                <a:latin typeface="Athelas" panose="02000503000000020003" pitchFamily="2" charset="77"/>
                <a:sym typeface="Arial"/>
              </a:rPr>
              <a:t>Things to be aware of, or to be excited about!</a:t>
            </a:r>
            <a:endParaRPr sz="1000">
              <a:latin typeface="Athelas" panose="02000503000000020003" pitchFamily="2" charset="77"/>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38"/>
          <p:cNvSpPr txBox="1">
            <a:spLocks noGrp="1"/>
          </p:cNvSpPr>
          <p:nvPr>
            <p:ph type="title"/>
          </p:nvPr>
        </p:nvSpPr>
        <p:spPr>
          <a:xfrm>
            <a:off x="0" y="260902"/>
            <a:ext cx="9144000" cy="1349238"/>
          </a:xfrm>
          <a:prstGeom prst="rect">
            <a:avLst/>
          </a:prstGeom>
          <a:noFill/>
          <a:ln>
            <a:noFill/>
          </a:ln>
        </p:spPr>
        <p:txBody>
          <a:bodyPr spcFirstLastPara="1" wrap="square" lIns="68575" tIns="34275" rIns="68575" bIns="34275" anchor="ctr" anchorCtr="0">
            <a:normAutofit fontScale="90000"/>
          </a:bodyPr>
          <a:lstStyle/>
          <a:p>
            <a:pPr marL="0" lvl="0" indent="0" algn="ctr" rtl="0">
              <a:lnSpc>
                <a:spcPct val="90000"/>
              </a:lnSpc>
              <a:spcBef>
                <a:spcPts val="0"/>
              </a:spcBef>
              <a:spcAft>
                <a:spcPts val="0"/>
              </a:spcAft>
              <a:buClr>
                <a:schemeClr val="dk1"/>
              </a:buClr>
              <a:buSzPct val="100000"/>
              <a:buFont typeface="Arial"/>
              <a:buNone/>
            </a:pPr>
            <a:r>
              <a:rPr lang="en-GB" sz="3700"/>
              <a:t>Now let’s have a look around </a:t>
            </a:r>
            <a:br>
              <a:rPr lang="en-GB" sz="3700"/>
            </a:br>
            <a:r>
              <a:rPr lang="en-GB" sz="3700"/>
              <a:t>our community spreadsheet!</a:t>
            </a:r>
            <a:br>
              <a:rPr lang="en-GB" sz="3700"/>
            </a:br>
            <a:br>
              <a:rPr lang="en-GB" sz="3700"/>
            </a:br>
            <a:r>
              <a:rPr lang="en-GB" sz="1700">
                <a:solidFill>
                  <a:srgbClr val="548135"/>
                </a:solidFill>
              </a:rPr>
              <a:t>https://docs.google.com/spreadsheets/d/18H1I4jr02rHYd68aDlYingf2vx6VcwYjqUcYRwYENCc/edit?usp=sharing</a:t>
            </a:r>
            <a:endParaRPr/>
          </a:p>
        </p:txBody>
      </p:sp>
      <p:pic>
        <p:nvPicPr>
          <p:cNvPr id="236" name="Google Shape;236;p38"/>
          <p:cNvPicPr preferRelativeResize="0"/>
          <p:nvPr/>
        </p:nvPicPr>
        <p:blipFill rotWithShape="1">
          <a:blip r:embed="rId3">
            <a:alphaModFix/>
          </a:blip>
          <a:srcRect/>
          <a:stretch/>
        </p:blipFill>
        <p:spPr>
          <a:xfrm>
            <a:off x="262352" y="2214752"/>
            <a:ext cx="8230107" cy="1040710"/>
          </a:xfrm>
          <a:prstGeom prst="rect">
            <a:avLst/>
          </a:prstGeom>
          <a:noFill/>
          <a:ln>
            <a:noFill/>
          </a:ln>
        </p:spPr>
      </p:pic>
      <p:sp>
        <p:nvSpPr>
          <p:cNvPr id="237" name="Google Shape;237;p38"/>
          <p:cNvSpPr txBox="1"/>
          <p:nvPr/>
        </p:nvSpPr>
        <p:spPr>
          <a:xfrm>
            <a:off x="2112064" y="3409950"/>
            <a:ext cx="1485900" cy="1269548"/>
          </a:xfrm>
          <a:prstGeom prst="rect">
            <a:avLst/>
          </a:prstGeom>
          <a:no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en-GB" sz="1300" b="1" i="0" u="none" strike="noStrike" cap="none">
                <a:solidFill>
                  <a:srgbClr val="548135"/>
                </a:solidFill>
                <a:latin typeface="Athelas" panose="02000503000000020003" pitchFamily="2" charset="77"/>
              </a:rPr>
              <a:t>Am I interested in this scientific area and/or region? </a:t>
            </a:r>
            <a:endParaRPr sz="1000" b="1">
              <a:solidFill>
                <a:srgbClr val="548135"/>
              </a:solidFill>
              <a:latin typeface="Athelas" panose="02000503000000020003" pitchFamily="2" charset="77"/>
            </a:endParaRPr>
          </a:p>
          <a:p>
            <a:pPr marL="0" marR="0" lvl="0" indent="0" algn="ctr" rtl="0">
              <a:spcBef>
                <a:spcPts val="0"/>
              </a:spcBef>
              <a:spcAft>
                <a:spcPts val="0"/>
              </a:spcAft>
              <a:buNone/>
            </a:pPr>
            <a:endParaRPr sz="1300" b="1" i="0" u="none" strike="noStrike" cap="none">
              <a:solidFill>
                <a:srgbClr val="548135"/>
              </a:solidFill>
              <a:latin typeface="Athelas" panose="02000503000000020003" pitchFamily="2" charset="77"/>
            </a:endParaRPr>
          </a:p>
          <a:p>
            <a:pPr marL="0" marR="0" lvl="0" indent="0" algn="ctr" rtl="0">
              <a:spcBef>
                <a:spcPts val="0"/>
              </a:spcBef>
              <a:spcAft>
                <a:spcPts val="0"/>
              </a:spcAft>
              <a:buNone/>
            </a:pPr>
            <a:r>
              <a:rPr lang="en-GB" sz="1300" b="1" i="0" u="none" strike="noStrike" cap="none">
                <a:solidFill>
                  <a:srgbClr val="548135"/>
                </a:solidFill>
                <a:latin typeface="Athelas" panose="02000503000000020003" pitchFamily="2" charset="77"/>
              </a:rPr>
              <a:t>Does this work for me location-wise?</a:t>
            </a:r>
            <a:endParaRPr sz="1000" b="1">
              <a:solidFill>
                <a:srgbClr val="548135"/>
              </a:solidFill>
              <a:latin typeface="Athelas" panose="02000503000000020003" pitchFamily="2" charset="77"/>
            </a:endParaRPr>
          </a:p>
        </p:txBody>
      </p:sp>
      <p:sp>
        <p:nvSpPr>
          <p:cNvPr id="238" name="Google Shape;238;p38"/>
          <p:cNvSpPr txBox="1"/>
          <p:nvPr/>
        </p:nvSpPr>
        <p:spPr>
          <a:xfrm>
            <a:off x="3769342" y="3409950"/>
            <a:ext cx="1485900" cy="1069493"/>
          </a:xfrm>
          <a:prstGeom prst="rect">
            <a:avLst/>
          </a:prstGeom>
          <a:no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en-GB" sz="1300" b="1" i="0" u="none" strike="noStrike" cap="none">
                <a:solidFill>
                  <a:srgbClr val="548135"/>
                </a:solidFill>
                <a:latin typeface="Athelas" panose="02000503000000020003" pitchFamily="2" charset="77"/>
              </a:rPr>
              <a:t>Will this cover my resource needs?</a:t>
            </a:r>
            <a:endParaRPr sz="1000" b="1">
              <a:solidFill>
                <a:srgbClr val="548135"/>
              </a:solidFill>
              <a:latin typeface="Athelas" panose="02000503000000020003" pitchFamily="2" charset="77"/>
            </a:endParaRPr>
          </a:p>
          <a:p>
            <a:pPr marL="0" marR="0" lvl="0" indent="0" algn="ctr" rtl="0">
              <a:spcBef>
                <a:spcPts val="0"/>
              </a:spcBef>
              <a:spcAft>
                <a:spcPts val="0"/>
              </a:spcAft>
              <a:buNone/>
            </a:pPr>
            <a:endParaRPr sz="1300" b="1" i="0" u="none" strike="noStrike" cap="none">
              <a:solidFill>
                <a:srgbClr val="548135"/>
              </a:solidFill>
              <a:latin typeface="Athelas" panose="02000503000000020003" pitchFamily="2" charset="77"/>
            </a:endParaRPr>
          </a:p>
          <a:p>
            <a:pPr marL="0" marR="0" lvl="0" indent="0" algn="ctr" rtl="0">
              <a:spcBef>
                <a:spcPts val="0"/>
              </a:spcBef>
              <a:spcAft>
                <a:spcPts val="0"/>
              </a:spcAft>
              <a:buNone/>
            </a:pPr>
            <a:r>
              <a:rPr lang="en-GB" sz="1300" b="1" i="0" u="none" strike="noStrike" cap="none">
                <a:solidFill>
                  <a:srgbClr val="548135"/>
                </a:solidFill>
                <a:latin typeface="Athelas" panose="02000503000000020003" pitchFamily="2" charset="77"/>
              </a:rPr>
              <a:t>When’s my application due?</a:t>
            </a:r>
            <a:endParaRPr sz="1000" b="1">
              <a:solidFill>
                <a:srgbClr val="548135"/>
              </a:solidFill>
              <a:latin typeface="Athelas" panose="02000503000000020003" pitchFamily="2" charset="77"/>
            </a:endParaRPr>
          </a:p>
        </p:txBody>
      </p:sp>
      <p:sp>
        <p:nvSpPr>
          <p:cNvPr id="239" name="Google Shape;239;p38"/>
          <p:cNvSpPr txBox="1"/>
          <p:nvPr/>
        </p:nvSpPr>
        <p:spPr>
          <a:xfrm>
            <a:off x="5374439" y="3409950"/>
            <a:ext cx="1485900" cy="669384"/>
          </a:xfrm>
          <a:prstGeom prst="rect">
            <a:avLst/>
          </a:prstGeom>
          <a:no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en-GB" sz="1300" b="1" i="0" u="none" strike="noStrike" cap="none">
                <a:solidFill>
                  <a:srgbClr val="548135"/>
                </a:solidFill>
                <a:latin typeface="Athelas" panose="02000503000000020003" pitchFamily="2" charset="77"/>
              </a:rPr>
              <a:t>Am I eligible for the program, now or in the future?</a:t>
            </a:r>
            <a:endParaRPr sz="1000" b="1">
              <a:solidFill>
                <a:srgbClr val="548135"/>
              </a:solidFill>
              <a:latin typeface="Athelas" panose="02000503000000020003" pitchFamily="2" charset="77"/>
            </a:endParaRPr>
          </a:p>
        </p:txBody>
      </p:sp>
      <p:sp>
        <p:nvSpPr>
          <p:cNvPr id="240" name="Google Shape;240;p38"/>
          <p:cNvSpPr txBox="1"/>
          <p:nvPr/>
        </p:nvSpPr>
        <p:spPr>
          <a:xfrm>
            <a:off x="6979537" y="3409950"/>
            <a:ext cx="1485900" cy="1470000"/>
          </a:xfrm>
          <a:prstGeom prst="rect">
            <a:avLst/>
          </a:prstGeom>
          <a:no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en-GB" sz="1300" b="1" i="0" u="none" strike="noStrike" cap="none">
                <a:solidFill>
                  <a:srgbClr val="548135"/>
                </a:solidFill>
                <a:latin typeface="Athelas" panose="02000503000000020003" pitchFamily="2" charset="77"/>
              </a:rPr>
              <a:t>That sounds interesting… </a:t>
            </a:r>
            <a:endParaRPr sz="1000" b="1">
              <a:solidFill>
                <a:srgbClr val="548135"/>
              </a:solidFill>
              <a:latin typeface="Athelas" panose="02000503000000020003" pitchFamily="2" charset="77"/>
            </a:endParaRPr>
          </a:p>
          <a:p>
            <a:pPr marL="0" marR="0" lvl="0" indent="0" algn="ctr" rtl="0">
              <a:spcBef>
                <a:spcPts val="0"/>
              </a:spcBef>
              <a:spcAft>
                <a:spcPts val="0"/>
              </a:spcAft>
              <a:buNone/>
            </a:pPr>
            <a:endParaRPr sz="1300" b="1" i="0" u="none" strike="noStrike" cap="none">
              <a:solidFill>
                <a:srgbClr val="548135"/>
              </a:solidFill>
              <a:latin typeface="Athelas" panose="02000503000000020003" pitchFamily="2" charset="77"/>
            </a:endParaRPr>
          </a:p>
          <a:p>
            <a:pPr marL="0" marR="0" lvl="0" indent="0" algn="ctr" rtl="0">
              <a:spcBef>
                <a:spcPts val="0"/>
              </a:spcBef>
              <a:spcAft>
                <a:spcPts val="0"/>
              </a:spcAft>
              <a:buNone/>
            </a:pPr>
            <a:r>
              <a:rPr lang="en-GB" sz="1300" b="1" i="0" u="none" strike="noStrike" cap="none">
                <a:solidFill>
                  <a:srgbClr val="548135"/>
                </a:solidFill>
                <a:latin typeface="Athelas" panose="02000503000000020003" pitchFamily="2" charset="77"/>
              </a:rPr>
              <a:t>That doesn’t sound like something I’d be into</a:t>
            </a:r>
            <a:endParaRPr sz="1000" b="1">
              <a:solidFill>
                <a:srgbClr val="548135"/>
              </a:solidFill>
              <a:latin typeface="Athelas" panose="02000503000000020003" pitchFamily="2" charset="77"/>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39"/>
          <p:cNvSpPr txBox="1">
            <a:spLocks noGrp="1"/>
          </p:cNvSpPr>
          <p:nvPr>
            <p:ph type="title"/>
          </p:nvPr>
        </p:nvSpPr>
        <p:spPr>
          <a:xfrm>
            <a:off x="0" y="260902"/>
            <a:ext cx="9144000" cy="1349238"/>
          </a:xfrm>
          <a:prstGeom prst="rect">
            <a:avLst/>
          </a:prstGeom>
          <a:noFill/>
          <a:ln>
            <a:noFill/>
          </a:ln>
        </p:spPr>
        <p:txBody>
          <a:bodyPr spcFirstLastPara="1" wrap="square" lIns="68575" tIns="34275" rIns="68575" bIns="34275" anchor="ctr" anchorCtr="0">
            <a:normAutofit fontScale="90000"/>
          </a:bodyPr>
          <a:lstStyle/>
          <a:p>
            <a:pPr marL="0" lvl="0" indent="0" algn="ctr" rtl="0">
              <a:lnSpc>
                <a:spcPct val="90000"/>
              </a:lnSpc>
              <a:spcBef>
                <a:spcPts val="0"/>
              </a:spcBef>
              <a:spcAft>
                <a:spcPts val="0"/>
              </a:spcAft>
              <a:buClr>
                <a:schemeClr val="dk1"/>
              </a:buClr>
              <a:buSzPct val="100000"/>
              <a:buFont typeface="Arial"/>
              <a:buNone/>
            </a:pPr>
            <a:r>
              <a:rPr lang="en-GB" sz="3700"/>
              <a:t>Now let’s have a look around </a:t>
            </a:r>
            <a:br>
              <a:rPr lang="en-GB" sz="3700"/>
            </a:br>
            <a:r>
              <a:rPr lang="en-GB" sz="3700"/>
              <a:t>our community spreadsheet!</a:t>
            </a:r>
            <a:br>
              <a:rPr lang="en-GB" sz="3700"/>
            </a:br>
            <a:br>
              <a:rPr lang="en-GB" sz="3700"/>
            </a:br>
            <a:r>
              <a:rPr lang="en-GB" sz="1700">
                <a:solidFill>
                  <a:srgbClr val="548135"/>
                </a:solidFill>
              </a:rPr>
              <a:t>https://docs.google.com/spreadsheets/d/18H1I4jr02rHYd68aDlYingf2vx6VcwYjqUcYRwYENCc/edit?usp=sharing</a:t>
            </a:r>
            <a:endParaRPr/>
          </a:p>
        </p:txBody>
      </p:sp>
      <p:pic>
        <p:nvPicPr>
          <p:cNvPr id="246" name="Google Shape;246;p39"/>
          <p:cNvPicPr preferRelativeResize="0"/>
          <p:nvPr/>
        </p:nvPicPr>
        <p:blipFill rotWithShape="1">
          <a:blip r:embed="rId3">
            <a:alphaModFix/>
          </a:blip>
          <a:srcRect/>
          <a:stretch/>
        </p:blipFill>
        <p:spPr>
          <a:xfrm>
            <a:off x="-26146" y="3813305"/>
            <a:ext cx="9196292" cy="930982"/>
          </a:xfrm>
          <a:prstGeom prst="rect">
            <a:avLst/>
          </a:prstGeom>
          <a:noFill/>
          <a:ln>
            <a:noFill/>
          </a:ln>
        </p:spPr>
      </p:pic>
      <p:pic>
        <p:nvPicPr>
          <p:cNvPr id="247" name="Google Shape;247;p39"/>
          <p:cNvPicPr preferRelativeResize="0"/>
          <p:nvPr/>
        </p:nvPicPr>
        <p:blipFill rotWithShape="1">
          <a:blip r:embed="rId4">
            <a:alphaModFix/>
          </a:blip>
          <a:srcRect/>
          <a:stretch/>
        </p:blipFill>
        <p:spPr>
          <a:xfrm>
            <a:off x="262352" y="2214752"/>
            <a:ext cx="8230107" cy="1040710"/>
          </a:xfrm>
          <a:prstGeom prst="rect">
            <a:avLst/>
          </a:prstGeom>
          <a:noFill/>
          <a:ln>
            <a:noFill/>
          </a:ln>
        </p:spPr>
      </p:pic>
      <p:cxnSp>
        <p:nvCxnSpPr>
          <p:cNvPr id="248" name="Google Shape;248;p39"/>
          <p:cNvCxnSpPr>
            <a:stCxn id="247" idx="2"/>
          </p:cNvCxnSpPr>
          <p:nvPr/>
        </p:nvCxnSpPr>
        <p:spPr>
          <a:xfrm>
            <a:off x="4377406" y="3255462"/>
            <a:ext cx="0" cy="557700"/>
          </a:xfrm>
          <a:prstGeom prst="straightConnector1">
            <a:avLst/>
          </a:prstGeom>
          <a:noFill/>
          <a:ln w="76200" cap="flat" cmpd="sng">
            <a:solidFill>
              <a:schemeClr val="dk1"/>
            </a:solidFill>
            <a:prstDash val="solid"/>
            <a:miter lim="800000"/>
            <a:headEnd type="none" w="sm" len="sm"/>
            <a:tailEnd type="triangle" w="med" len="med"/>
          </a:ln>
        </p:spPr>
      </p:cxn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40"/>
          <p:cNvSpPr txBox="1">
            <a:spLocks noGrp="1"/>
          </p:cNvSpPr>
          <p:nvPr>
            <p:ph type="title"/>
          </p:nvPr>
        </p:nvSpPr>
        <p:spPr>
          <a:xfrm>
            <a:off x="0" y="260902"/>
            <a:ext cx="9144000" cy="1349238"/>
          </a:xfrm>
          <a:prstGeom prst="rect">
            <a:avLst/>
          </a:prstGeom>
          <a:noFill/>
          <a:ln>
            <a:noFill/>
          </a:ln>
        </p:spPr>
        <p:txBody>
          <a:bodyPr spcFirstLastPara="1" wrap="square" lIns="68575" tIns="34275" rIns="68575" bIns="34275" anchor="ctr" anchorCtr="0">
            <a:normAutofit fontScale="90000"/>
          </a:bodyPr>
          <a:lstStyle/>
          <a:p>
            <a:pPr marL="0" lvl="0" indent="0" algn="ctr" rtl="0">
              <a:lnSpc>
                <a:spcPct val="90000"/>
              </a:lnSpc>
              <a:spcBef>
                <a:spcPts val="0"/>
              </a:spcBef>
              <a:spcAft>
                <a:spcPts val="0"/>
              </a:spcAft>
              <a:buClr>
                <a:schemeClr val="dk1"/>
              </a:buClr>
              <a:buSzPct val="100000"/>
              <a:buFont typeface="Arial"/>
              <a:buNone/>
            </a:pPr>
            <a:r>
              <a:rPr lang="en-GB" sz="3700" dirty="0"/>
              <a:t>Over to you! </a:t>
            </a:r>
            <a:br>
              <a:rPr lang="en-GB" sz="3700" dirty="0"/>
            </a:br>
            <a:br>
              <a:rPr lang="en-GB" sz="3700" dirty="0"/>
            </a:br>
            <a:r>
              <a:rPr lang="en-GB" sz="1700" dirty="0">
                <a:solidFill>
                  <a:srgbClr val="548135"/>
                </a:solidFill>
              </a:rPr>
              <a:t>https://</a:t>
            </a:r>
            <a:r>
              <a:rPr lang="en-GB" sz="1700" dirty="0" err="1">
                <a:solidFill>
                  <a:srgbClr val="548135"/>
                </a:solidFill>
              </a:rPr>
              <a:t>docs.google.com</a:t>
            </a:r>
            <a:r>
              <a:rPr lang="en-GB" sz="1700" dirty="0">
                <a:solidFill>
                  <a:srgbClr val="548135"/>
                </a:solidFill>
              </a:rPr>
              <a:t>/spreadsheets/d/18H1I4jr02rHYd68aDlYingf2vx6VcwYjqUcYRwYENCc/</a:t>
            </a:r>
            <a:r>
              <a:rPr lang="en-GB" sz="1700" dirty="0" err="1">
                <a:solidFill>
                  <a:srgbClr val="548135"/>
                </a:solidFill>
              </a:rPr>
              <a:t>edit?usp</a:t>
            </a:r>
            <a:r>
              <a:rPr lang="en-GB" sz="1700" dirty="0">
                <a:solidFill>
                  <a:srgbClr val="548135"/>
                </a:solidFill>
              </a:rPr>
              <a:t>=sharing</a:t>
            </a:r>
            <a:endParaRPr dirty="0"/>
          </a:p>
        </p:txBody>
      </p:sp>
      <p:pic>
        <p:nvPicPr>
          <p:cNvPr id="254" name="Google Shape;254;p40"/>
          <p:cNvPicPr preferRelativeResize="0"/>
          <p:nvPr/>
        </p:nvPicPr>
        <p:blipFill rotWithShape="1">
          <a:blip r:embed="rId3">
            <a:alphaModFix/>
          </a:blip>
          <a:srcRect/>
          <a:stretch/>
        </p:blipFill>
        <p:spPr>
          <a:xfrm>
            <a:off x="-26146" y="3813305"/>
            <a:ext cx="9196292" cy="930982"/>
          </a:xfrm>
          <a:prstGeom prst="rect">
            <a:avLst/>
          </a:prstGeom>
          <a:noFill/>
          <a:ln>
            <a:noFill/>
          </a:ln>
        </p:spPr>
      </p:pic>
      <p:sp>
        <p:nvSpPr>
          <p:cNvPr id="255" name="Google Shape;255;p40"/>
          <p:cNvSpPr txBox="1"/>
          <p:nvPr/>
        </p:nvSpPr>
        <p:spPr>
          <a:xfrm>
            <a:off x="0" y="1887750"/>
            <a:ext cx="9144000" cy="1839424"/>
          </a:xfrm>
          <a:prstGeom prst="rect">
            <a:avLst/>
          </a:prstGeom>
          <a:noFill/>
          <a:ln>
            <a:noFill/>
          </a:ln>
        </p:spPr>
        <p:txBody>
          <a:bodyPr spcFirstLastPara="1" wrap="square" lIns="68575" tIns="34275" rIns="68575" bIns="34275" anchor="ctr" anchorCtr="0">
            <a:normAutofit fontScale="70000" lnSpcReduction="20000"/>
          </a:bodyPr>
          <a:lstStyle/>
          <a:p>
            <a:pPr marL="0" marR="0" lvl="0" indent="0" algn="ctr" rtl="0">
              <a:lnSpc>
                <a:spcPct val="120000"/>
              </a:lnSpc>
              <a:spcBef>
                <a:spcPts val="0"/>
              </a:spcBef>
              <a:spcAft>
                <a:spcPts val="0"/>
              </a:spcAft>
              <a:buClr>
                <a:schemeClr val="dk1"/>
              </a:buClr>
              <a:buSzPct val="100000"/>
              <a:buFont typeface="Arial"/>
              <a:buNone/>
            </a:pPr>
            <a:r>
              <a:rPr lang="en-GB" sz="3300" b="0" i="0" u="none" strike="noStrike" cap="none" dirty="0">
                <a:solidFill>
                  <a:schemeClr val="dk1"/>
                </a:solidFill>
                <a:latin typeface="Athelas" panose="02000503000000020003" pitchFamily="2" charset="77"/>
                <a:sym typeface="Arial"/>
              </a:rPr>
              <a:t>Take 15 minutes to find an REU you’re interested in, and fill out the spreadsheet! </a:t>
            </a:r>
          </a:p>
          <a:p>
            <a:pPr marL="0" marR="0" lvl="0" indent="0" algn="ctr" rtl="0">
              <a:lnSpc>
                <a:spcPct val="120000"/>
              </a:lnSpc>
              <a:spcBef>
                <a:spcPts val="0"/>
              </a:spcBef>
              <a:spcAft>
                <a:spcPts val="0"/>
              </a:spcAft>
              <a:buClr>
                <a:schemeClr val="dk1"/>
              </a:buClr>
              <a:buSzPct val="100000"/>
              <a:buFont typeface="Arial"/>
              <a:buNone/>
            </a:pPr>
            <a:endParaRPr sz="1100" dirty="0">
              <a:latin typeface="Athelas" panose="02000503000000020003" pitchFamily="2" charset="77"/>
            </a:endParaRPr>
          </a:p>
          <a:p>
            <a:pPr marL="0" marR="0" lvl="0" indent="0" algn="ctr" rtl="0">
              <a:lnSpc>
                <a:spcPct val="120000"/>
              </a:lnSpc>
              <a:spcBef>
                <a:spcPts val="0"/>
              </a:spcBef>
              <a:spcAft>
                <a:spcPts val="0"/>
              </a:spcAft>
              <a:buClr>
                <a:srgbClr val="548135"/>
              </a:buClr>
              <a:buSzPct val="104524"/>
              <a:buFont typeface="Arial"/>
              <a:buNone/>
            </a:pPr>
            <a:r>
              <a:rPr lang="en-GB" sz="2600" b="0" i="0" u="none" strike="noStrike" cap="none" dirty="0">
                <a:solidFill>
                  <a:srgbClr val="548135"/>
                </a:solidFill>
                <a:latin typeface="Athelas" panose="02000503000000020003" pitchFamily="2" charset="77"/>
                <a:sym typeface="Arial"/>
              </a:rPr>
              <a:t>If none of the REUs interest you, or if you get done early, consider looking deeper for opportunities for your classmates for which REUs are more difficult to find, e.g. undocumented and international students</a:t>
            </a:r>
            <a:endParaRPr sz="2600" dirty="0">
              <a:latin typeface="Athelas" panose="02000503000000020003" pitchFamily="2" charset="77"/>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40"/>
          <p:cNvSpPr txBox="1">
            <a:spLocks noGrp="1"/>
          </p:cNvSpPr>
          <p:nvPr>
            <p:ph type="title"/>
          </p:nvPr>
        </p:nvSpPr>
        <p:spPr>
          <a:xfrm>
            <a:off x="0" y="260902"/>
            <a:ext cx="9144000" cy="1349238"/>
          </a:xfrm>
          <a:prstGeom prst="rect">
            <a:avLst/>
          </a:prstGeom>
          <a:noFill/>
          <a:ln>
            <a:noFill/>
          </a:ln>
        </p:spPr>
        <p:txBody>
          <a:bodyPr spcFirstLastPara="1" wrap="square" lIns="68575" tIns="34275" rIns="68575" bIns="34275" anchor="ctr" anchorCtr="0">
            <a:normAutofit fontScale="90000"/>
          </a:bodyPr>
          <a:lstStyle/>
          <a:p>
            <a:pPr marL="0" lvl="0" indent="0" algn="ctr" rtl="0">
              <a:lnSpc>
                <a:spcPct val="90000"/>
              </a:lnSpc>
              <a:spcBef>
                <a:spcPts val="0"/>
              </a:spcBef>
              <a:spcAft>
                <a:spcPts val="0"/>
              </a:spcAft>
              <a:buClr>
                <a:schemeClr val="dk1"/>
              </a:buClr>
              <a:buSzPct val="100000"/>
              <a:buFont typeface="Arial"/>
              <a:buNone/>
            </a:pPr>
            <a:r>
              <a:rPr lang="en-GB" sz="3700" dirty="0"/>
              <a:t>Reflect on your opportunity </a:t>
            </a:r>
            <a:br>
              <a:rPr lang="en-GB" sz="3700" dirty="0"/>
            </a:br>
            <a:br>
              <a:rPr lang="en-GB" sz="3700" dirty="0"/>
            </a:br>
            <a:r>
              <a:rPr lang="en-GB" sz="1700" dirty="0">
                <a:solidFill>
                  <a:srgbClr val="548135"/>
                </a:solidFill>
              </a:rPr>
              <a:t>https://</a:t>
            </a:r>
            <a:r>
              <a:rPr lang="en-GB" sz="1700" dirty="0" err="1">
                <a:solidFill>
                  <a:srgbClr val="548135"/>
                </a:solidFill>
              </a:rPr>
              <a:t>docs.google.com</a:t>
            </a:r>
            <a:r>
              <a:rPr lang="en-GB" sz="1700" dirty="0">
                <a:solidFill>
                  <a:srgbClr val="548135"/>
                </a:solidFill>
              </a:rPr>
              <a:t>/spreadsheets/d/18H1I4jr02rHYd68aDlYingf2vx6VcwYjqUcYRwYENCc/</a:t>
            </a:r>
            <a:r>
              <a:rPr lang="en-GB" sz="1700" dirty="0" err="1">
                <a:solidFill>
                  <a:srgbClr val="548135"/>
                </a:solidFill>
              </a:rPr>
              <a:t>edit?usp</a:t>
            </a:r>
            <a:r>
              <a:rPr lang="en-GB" sz="1700" dirty="0">
                <a:solidFill>
                  <a:srgbClr val="548135"/>
                </a:solidFill>
              </a:rPr>
              <a:t>=sharing</a:t>
            </a:r>
            <a:endParaRPr dirty="0"/>
          </a:p>
        </p:txBody>
      </p:sp>
      <p:sp>
        <p:nvSpPr>
          <p:cNvPr id="255" name="Google Shape;255;p40"/>
          <p:cNvSpPr txBox="1"/>
          <p:nvPr/>
        </p:nvSpPr>
        <p:spPr>
          <a:xfrm>
            <a:off x="0" y="1887750"/>
            <a:ext cx="9144000" cy="2994848"/>
          </a:xfrm>
          <a:prstGeom prst="rect">
            <a:avLst/>
          </a:prstGeom>
          <a:noFill/>
          <a:ln>
            <a:noFill/>
          </a:ln>
        </p:spPr>
        <p:txBody>
          <a:bodyPr spcFirstLastPara="1" wrap="square" lIns="68575" tIns="34275" rIns="68575" bIns="34275" anchor="ctr" anchorCtr="0">
            <a:normAutofit/>
          </a:bodyPr>
          <a:lstStyle/>
          <a:p>
            <a:pPr marL="0" marR="0" lvl="0" indent="0" algn="ctr" rtl="0">
              <a:lnSpc>
                <a:spcPct val="120000"/>
              </a:lnSpc>
              <a:spcBef>
                <a:spcPts val="0"/>
              </a:spcBef>
              <a:spcAft>
                <a:spcPts val="0"/>
              </a:spcAft>
              <a:buClr>
                <a:schemeClr val="dk1"/>
              </a:buClr>
              <a:buSzPct val="100000"/>
              <a:buFont typeface="Arial"/>
              <a:buNone/>
            </a:pPr>
            <a:r>
              <a:rPr lang="en-GB" sz="2800" b="0" i="0" u="none" strike="noStrike" cap="none" dirty="0">
                <a:solidFill>
                  <a:schemeClr val="dk1"/>
                </a:solidFill>
                <a:latin typeface="Athelas" panose="02000503000000020003" pitchFamily="2" charset="77"/>
                <a:sym typeface="Arial"/>
              </a:rPr>
              <a:t>In pairs, take 5 minutes each (10 min total) to introduce the opportunity you chose to your partner, talk about:</a:t>
            </a:r>
          </a:p>
          <a:p>
            <a:pPr marL="514350" marR="0" lvl="0" indent="-514350" algn="ctr" rtl="0">
              <a:lnSpc>
                <a:spcPct val="120000"/>
              </a:lnSpc>
              <a:spcBef>
                <a:spcPts val="0"/>
              </a:spcBef>
              <a:spcAft>
                <a:spcPts val="0"/>
              </a:spcAft>
              <a:buClr>
                <a:schemeClr val="dk1"/>
              </a:buClr>
              <a:buSzPct val="100000"/>
              <a:buFont typeface="+mj-lt"/>
              <a:buAutoNum type="arabicPeriod"/>
            </a:pPr>
            <a:r>
              <a:rPr lang="en-GB" sz="2800" b="0" i="0" u="none" strike="noStrike" cap="none" dirty="0">
                <a:solidFill>
                  <a:schemeClr val="accent6">
                    <a:lumMod val="75000"/>
                  </a:schemeClr>
                </a:solidFill>
                <a:latin typeface="Athelas" panose="02000503000000020003" pitchFamily="2" charset="77"/>
                <a:sym typeface="Arial"/>
              </a:rPr>
              <a:t>Why you chose this opportunity</a:t>
            </a:r>
          </a:p>
          <a:p>
            <a:pPr marL="514350" marR="0" lvl="0" indent="-514350" algn="ctr" rtl="0">
              <a:lnSpc>
                <a:spcPct val="120000"/>
              </a:lnSpc>
              <a:spcBef>
                <a:spcPts val="0"/>
              </a:spcBef>
              <a:spcAft>
                <a:spcPts val="0"/>
              </a:spcAft>
              <a:buClr>
                <a:schemeClr val="dk1"/>
              </a:buClr>
              <a:buSzPct val="100000"/>
              <a:buFont typeface="+mj-lt"/>
              <a:buAutoNum type="arabicPeriod"/>
            </a:pPr>
            <a:r>
              <a:rPr lang="en-GB" sz="2800" dirty="0">
                <a:solidFill>
                  <a:schemeClr val="accent6">
                    <a:lumMod val="75000"/>
                  </a:schemeClr>
                </a:solidFill>
                <a:latin typeface="Athelas" panose="02000503000000020003" pitchFamily="2" charset="77"/>
              </a:rPr>
              <a:t>How it would help you work towards your goals</a:t>
            </a:r>
          </a:p>
          <a:p>
            <a:pPr marL="514350" marR="0" lvl="0" indent="-514350" algn="ctr" rtl="0">
              <a:lnSpc>
                <a:spcPct val="120000"/>
              </a:lnSpc>
              <a:spcBef>
                <a:spcPts val="0"/>
              </a:spcBef>
              <a:spcAft>
                <a:spcPts val="0"/>
              </a:spcAft>
              <a:buClr>
                <a:schemeClr val="dk1"/>
              </a:buClr>
              <a:buSzPct val="100000"/>
              <a:buFont typeface="+mj-lt"/>
              <a:buAutoNum type="arabicPeriod"/>
            </a:pPr>
            <a:r>
              <a:rPr lang="en-GB" sz="2800" b="0" i="0" u="none" strike="noStrike" cap="none" dirty="0">
                <a:solidFill>
                  <a:schemeClr val="accent6">
                    <a:lumMod val="75000"/>
                  </a:schemeClr>
                </a:solidFill>
                <a:latin typeface="Athelas" panose="02000503000000020003" pitchFamily="2" charset="77"/>
                <a:sym typeface="Arial"/>
              </a:rPr>
              <a:t>The challenges you anticipate when applying</a:t>
            </a:r>
          </a:p>
        </p:txBody>
      </p:sp>
    </p:spTree>
    <p:extLst>
      <p:ext uri="{BB962C8B-B14F-4D97-AF65-F5344CB8AC3E}">
        <p14:creationId xmlns:p14="http://schemas.microsoft.com/office/powerpoint/2010/main" val="16815718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40"/>
          <p:cNvSpPr txBox="1">
            <a:spLocks noGrp="1"/>
          </p:cNvSpPr>
          <p:nvPr>
            <p:ph type="title"/>
          </p:nvPr>
        </p:nvSpPr>
        <p:spPr>
          <a:xfrm>
            <a:off x="0" y="260902"/>
            <a:ext cx="9144000" cy="1349238"/>
          </a:xfrm>
          <a:prstGeom prst="rect">
            <a:avLst/>
          </a:prstGeom>
          <a:noFill/>
          <a:ln>
            <a:noFill/>
          </a:ln>
        </p:spPr>
        <p:txBody>
          <a:bodyPr spcFirstLastPara="1" wrap="square" lIns="68575" tIns="34275" rIns="68575" bIns="34275" anchor="ctr" anchorCtr="0">
            <a:normAutofit/>
          </a:bodyPr>
          <a:lstStyle/>
          <a:p>
            <a:pPr marL="0" lvl="0" indent="0" algn="ctr" rtl="0">
              <a:lnSpc>
                <a:spcPct val="90000"/>
              </a:lnSpc>
              <a:spcBef>
                <a:spcPts val="0"/>
              </a:spcBef>
              <a:spcAft>
                <a:spcPts val="0"/>
              </a:spcAft>
              <a:buClr>
                <a:schemeClr val="dk1"/>
              </a:buClr>
              <a:buSzPct val="100000"/>
              <a:buFont typeface="Arial"/>
              <a:buNone/>
            </a:pPr>
            <a:r>
              <a:rPr lang="en-GB" sz="3700" dirty="0"/>
              <a:t>Spend 5 minutes marvelling at all the other opportunities the class has identified!</a:t>
            </a:r>
            <a:endParaRPr lang="en-GB" dirty="0"/>
          </a:p>
        </p:txBody>
      </p:sp>
      <p:sp>
        <p:nvSpPr>
          <p:cNvPr id="255" name="Google Shape;255;p40"/>
          <p:cNvSpPr txBox="1"/>
          <p:nvPr/>
        </p:nvSpPr>
        <p:spPr>
          <a:xfrm>
            <a:off x="420624" y="1741446"/>
            <a:ext cx="4572000" cy="2994848"/>
          </a:xfrm>
          <a:prstGeom prst="rect">
            <a:avLst/>
          </a:prstGeom>
          <a:noFill/>
          <a:ln>
            <a:noFill/>
          </a:ln>
        </p:spPr>
        <p:txBody>
          <a:bodyPr spcFirstLastPara="1" wrap="square" lIns="68575" tIns="34275" rIns="68575" bIns="34275" anchor="ctr" anchorCtr="0">
            <a:normAutofit fontScale="92500" lnSpcReduction="20000"/>
          </a:bodyPr>
          <a:lstStyle/>
          <a:p>
            <a:pPr marL="0" marR="0" lvl="0" indent="0" algn="ctr" rtl="0">
              <a:lnSpc>
                <a:spcPct val="120000"/>
              </a:lnSpc>
              <a:spcBef>
                <a:spcPts val="0"/>
              </a:spcBef>
              <a:spcAft>
                <a:spcPts val="0"/>
              </a:spcAft>
              <a:buClr>
                <a:schemeClr val="dk1"/>
              </a:buClr>
              <a:buSzPct val="100000"/>
              <a:buFont typeface="Arial"/>
              <a:buNone/>
            </a:pPr>
            <a:r>
              <a:rPr lang="en-GB" sz="3300" b="0" i="0" u="none" strike="noStrike" cap="none" dirty="0">
                <a:solidFill>
                  <a:schemeClr val="accent6">
                    <a:lumMod val="75000"/>
                  </a:schemeClr>
                </a:solidFill>
                <a:latin typeface="Athelas" panose="02000503000000020003" pitchFamily="2" charset="77"/>
                <a:sym typeface="Arial"/>
              </a:rPr>
              <a:t>Are there other opportunities you’re intereste</a:t>
            </a:r>
            <a:r>
              <a:rPr lang="en-GB" sz="3300" dirty="0">
                <a:solidFill>
                  <a:schemeClr val="accent6">
                    <a:lumMod val="75000"/>
                  </a:schemeClr>
                </a:solidFill>
                <a:latin typeface="Athelas" panose="02000503000000020003" pitchFamily="2" charset="77"/>
              </a:rPr>
              <a:t>d in?</a:t>
            </a:r>
          </a:p>
          <a:p>
            <a:pPr marL="0" marR="0" lvl="0" indent="0" algn="ctr" rtl="0">
              <a:lnSpc>
                <a:spcPct val="120000"/>
              </a:lnSpc>
              <a:spcBef>
                <a:spcPts val="0"/>
              </a:spcBef>
              <a:spcAft>
                <a:spcPts val="0"/>
              </a:spcAft>
              <a:buClr>
                <a:schemeClr val="dk1"/>
              </a:buClr>
              <a:buSzPct val="100000"/>
              <a:buFont typeface="Arial"/>
              <a:buNone/>
            </a:pPr>
            <a:r>
              <a:rPr lang="en-GB" sz="3300" b="0" i="0" u="none" strike="noStrike" cap="none" dirty="0">
                <a:solidFill>
                  <a:schemeClr val="accent6">
                    <a:lumMod val="75000"/>
                  </a:schemeClr>
                </a:solidFill>
                <a:latin typeface="Athelas" panose="02000503000000020003" pitchFamily="2" charset="77"/>
                <a:sym typeface="Arial"/>
              </a:rPr>
              <a:t>Did someone else find the same opportunity that you did?</a:t>
            </a:r>
          </a:p>
        </p:txBody>
      </p:sp>
      <p:pic>
        <p:nvPicPr>
          <p:cNvPr id="3" name="Picture 2">
            <a:extLst>
              <a:ext uri="{FF2B5EF4-FFF2-40B4-BE49-F238E27FC236}">
                <a16:creationId xmlns:a16="http://schemas.microsoft.com/office/drawing/2014/main" id="{142F060D-125A-8512-782F-0DBEC117856E}"/>
              </a:ext>
            </a:extLst>
          </p:cNvPr>
          <p:cNvPicPr>
            <a:picLocks noChangeAspect="1"/>
          </p:cNvPicPr>
          <p:nvPr/>
        </p:nvPicPr>
        <p:blipFill>
          <a:blip r:embed="rId3"/>
          <a:stretch>
            <a:fillRect/>
          </a:stretch>
        </p:blipFill>
        <p:spPr>
          <a:xfrm>
            <a:off x="5596128" y="1625302"/>
            <a:ext cx="3257296" cy="3257296"/>
          </a:xfrm>
          <a:prstGeom prst="rect">
            <a:avLst/>
          </a:prstGeom>
        </p:spPr>
      </p:pic>
    </p:spTree>
    <p:extLst>
      <p:ext uri="{BB962C8B-B14F-4D97-AF65-F5344CB8AC3E}">
        <p14:creationId xmlns:p14="http://schemas.microsoft.com/office/powerpoint/2010/main" val="35239847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6"/>
          <p:cNvSpPr txBox="1">
            <a:spLocks noGrp="1"/>
          </p:cNvSpPr>
          <p:nvPr>
            <p:ph type="body" idx="1"/>
          </p:nvPr>
        </p:nvSpPr>
        <p:spPr>
          <a:xfrm>
            <a:off x="628650" y="2880778"/>
            <a:ext cx="7886700" cy="1891831"/>
          </a:xfrm>
          <a:prstGeom prst="rect">
            <a:avLst/>
          </a:prstGeom>
          <a:noFill/>
          <a:ln>
            <a:noFill/>
          </a:ln>
        </p:spPr>
        <p:txBody>
          <a:bodyPr spcFirstLastPara="1" wrap="square" lIns="68575" tIns="34275" rIns="68575" bIns="34275" anchor="t" anchorCtr="0">
            <a:normAutofit lnSpcReduction="10000"/>
          </a:bodyPr>
          <a:lstStyle/>
          <a:p>
            <a:pPr marL="0" lvl="0" indent="0" algn="l" rtl="0">
              <a:lnSpc>
                <a:spcPct val="90000"/>
              </a:lnSpc>
              <a:spcBef>
                <a:spcPts val="0"/>
              </a:spcBef>
              <a:spcAft>
                <a:spcPts val="0"/>
              </a:spcAft>
              <a:buClr>
                <a:schemeClr val="dk1"/>
              </a:buClr>
              <a:buSzPts val="2100"/>
              <a:buNone/>
            </a:pPr>
            <a:r>
              <a:rPr lang="en-GB" dirty="0">
                <a:sym typeface="Arial"/>
              </a:rPr>
              <a:t>Why are we focusing on National Science Foundation (NSF) Research Experiences for Undergraduates (REUs)?</a:t>
            </a:r>
            <a:endParaRPr dirty="0"/>
          </a:p>
          <a:p>
            <a:pPr marL="0" lvl="0" indent="0" algn="l" rtl="0">
              <a:lnSpc>
                <a:spcPct val="90000"/>
              </a:lnSpc>
              <a:spcBef>
                <a:spcPts val="800"/>
              </a:spcBef>
              <a:spcAft>
                <a:spcPts val="0"/>
              </a:spcAft>
              <a:buClr>
                <a:schemeClr val="dk1"/>
              </a:buClr>
              <a:buSzPts val="2100"/>
              <a:buNone/>
            </a:pPr>
            <a:endParaRPr dirty="0">
              <a:sym typeface="Arial"/>
            </a:endParaRPr>
          </a:p>
          <a:p>
            <a:pPr marL="0" lvl="0" indent="0" algn="l" rtl="0">
              <a:lnSpc>
                <a:spcPct val="90000"/>
              </a:lnSpc>
              <a:spcBef>
                <a:spcPts val="800"/>
              </a:spcBef>
              <a:spcAft>
                <a:spcPts val="0"/>
              </a:spcAft>
              <a:buClr>
                <a:srgbClr val="548135"/>
              </a:buClr>
              <a:buSzPts val="2100"/>
              <a:buNone/>
            </a:pPr>
            <a:r>
              <a:rPr lang="en-GB" dirty="0">
                <a:solidFill>
                  <a:srgbClr val="548135"/>
                </a:solidFill>
                <a:sym typeface="Arial"/>
              </a:rPr>
              <a:t>Because these REUs consistently provide compensation and support for students, REUs from other organizations can sometimes cost students money, rendering them inaccessible for most.  </a:t>
            </a:r>
            <a:endParaRPr dirty="0"/>
          </a:p>
        </p:txBody>
      </p:sp>
      <p:pic>
        <p:nvPicPr>
          <p:cNvPr id="136" name="Google Shape;136;p26" descr="Image result for nsf logo no background"/>
          <p:cNvPicPr preferRelativeResize="0"/>
          <p:nvPr/>
        </p:nvPicPr>
        <p:blipFill rotWithShape="1">
          <a:blip r:embed="rId3">
            <a:alphaModFix/>
          </a:blip>
          <a:srcRect/>
          <a:stretch/>
        </p:blipFill>
        <p:spPr>
          <a:xfrm>
            <a:off x="3500438" y="370891"/>
            <a:ext cx="2143125" cy="2146697"/>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7"/>
          <p:cNvSpPr txBox="1">
            <a:spLocks noGrp="1"/>
          </p:cNvSpPr>
          <p:nvPr>
            <p:ph type="title"/>
          </p:nvPr>
        </p:nvSpPr>
        <p:spPr>
          <a:xfrm>
            <a:off x="0" y="273844"/>
            <a:ext cx="9144000" cy="2437007"/>
          </a:xfrm>
          <a:prstGeom prst="rect">
            <a:avLst/>
          </a:prstGeom>
          <a:noFill/>
          <a:ln>
            <a:noFill/>
          </a:ln>
        </p:spPr>
        <p:txBody>
          <a:bodyPr spcFirstLastPara="1" wrap="square" lIns="68575" tIns="34275" rIns="68575" bIns="34275" anchor="ctr" anchorCtr="0">
            <a:normAutofit/>
          </a:bodyPr>
          <a:lstStyle/>
          <a:p>
            <a:pPr marL="0" lvl="0" indent="0" algn="ctr" rtl="0">
              <a:lnSpc>
                <a:spcPct val="90000"/>
              </a:lnSpc>
              <a:spcBef>
                <a:spcPts val="0"/>
              </a:spcBef>
              <a:spcAft>
                <a:spcPts val="0"/>
              </a:spcAft>
              <a:buClr>
                <a:schemeClr val="dk1"/>
              </a:buClr>
              <a:buSzPts val="3300"/>
              <a:buFont typeface="Arial"/>
              <a:buNone/>
            </a:pPr>
            <a:r>
              <a:rPr lang="en-GB"/>
              <a:t>Let’s head to the NSF REU website </a:t>
            </a:r>
            <a:br>
              <a:rPr lang="en-GB"/>
            </a:br>
            <a:r>
              <a:rPr lang="en-GB"/>
              <a:t>and have a look around</a:t>
            </a:r>
            <a:br>
              <a:rPr lang="en-GB">
                <a:solidFill>
                  <a:srgbClr val="548135"/>
                </a:solidFill>
              </a:rPr>
            </a:br>
            <a:r>
              <a:rPr lang="en-GB" sz="3300" u="sng">
                <a:solidFill>
                  <a:schemeClr val="hlink"/>
                </a:solidFill>
                <a:hlinkClick r:id="rId3"/>
              </a:rPr>
              <a:t>http://www.nsf.gov/crssprgm/reu/reu_search.cfm</a:t>
            </a:r>
            <a:endParaRPr>
              <a:solidFill>
                <a:srgbClr val="548135"/>
              </a:solidFill>
            </a:endParaRPr>
          </a:p>
        </p:txBody>
      </p:sp>
      <p:sp>
        <p:nvSpPr>
          <p:cNvPr id="142" name="Google Shape;142;p27"/>
          <p:cNvSpPr txBox="1"/>
          <p:nvPr/>
        </p:nvSpPr>
        <p:spPr>
          <a:xfrm>
            <a:off x="628650" y="3318968"/>
            <a:ext cx="7886700" cy="994172"/>
          </a:xfrm>
          <a:prstGeom prst="rect">
            <a:avLst/>
          </a:prstGeom>
          <a:noFill/>
          <a:ln>
            <a:noFill/>
          </a:ln>
        </p:spPr>
        <p:txBody>
          <a:bodyPr spcFirstLastPara="1" wrap="square" lIns="68575" tIns="34275" rIns="68575" bIns="34275" anchor="ctr" anchorCtr="0">
            <a:normAutofit/>
          </a:bodyPr>
          <a:lstStyle/>
          <a:p>
            <a:pPr marL="0" marR="0" lvl="0" indent="0" algn="ctr" rtl="0">
              <a:lnSpc>
                <a:spcPct val="90000"/>
              </a:lnSpc>
              <a:spcBef>
                <a:spcPts val="0"/>
              </a:spcBef>
              <a:spcAft>
                <a:spcPts val="0"/>
              </a:spcAft>
              <a:buClr>
                <a:srgbClr val="C4E0B2"/>
              </a:buClr>
              <a:buSzPts val="3300"/>
              <a:buFont typeface="Arial"/>
              <a:buNone/>
            </a:pPr>
            <a:r>
              <a:rPr lang="en-GB" sz="3300" b="0" i="0" u="none" strike="noStrike" cap="none" dirty="0">
                <a:solidFill>
                  <a:srgbClr val="C4E0B2"/>
                </a:solidFill>
                <a:latin typeface="Athelas" panose="02000503000000020003" pitchFamily="2" charset="77"/>
                <a:sym typeface="Arial"/>
              </a:rPr>
              <a:t>Can skip to live demonstration on the website or show following slides</a:t>
            </a:r>
            <a:endParaRPr sz="1100" dirty="0">
              <a:latin typeface="Athelas" panose="02000503000000020003" pitchFamily="2" charset="77"/>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8"/>
          <p:cNvSpPr txBox="1">
            <a:spLocks noGrp="1"/>
          </p:cNvSpPr>
          <p:nvPr>
            <p:ph type="title"/>
          </p:nvPr>
        </p:nvSpPr>
        <p:spPr>
          <a:xfrm>
            <a:off x="628650" y="158341"/>
            <a:ext cx="7886700" cy="994172"/>
          </a:xfrm>
          <a:prstGeom prst="rect">
            <a:avLst/>
          </a:prstGeom>
          <a:noFill/>
          <a:ln>
            <a:noFill/>
          </a:ln>
        </p:spPr>
        <p:txBody>
          <a:bodyPr spcFirstLastPara="1" wrap="square" lIns="68575" tIns="34275" rIns="68575" bIns="34275" anchor="ctr" anchorCtr="0">
            <a:normAutofit/>
          </a:bodyPr>
          <a:lstStyle/>
          <a:p>
            <a:pPr marL="0" lvl="0" indent="0" algn="ctr" rtl="0">
              <a:lnSpc>
                <a:spcPct val="90000"/>
              </a:lnSpc>
              <a:spcBef>
                <a:spcPts val="0"/>
              </a:spcBef>
              <a:spcAft>
                <a:spcPts val="0"/>
              </a:spcAft>
              <a:buClr>
                <a:schemeClr val="dk1"/>
              </a:buClr>
              <a:buSzPts val="3300"/>
              <a:buFont typeface="Arial"/>
              <a:buNone/>
            </a:pPr>
            <a:r>
              <a:rPr lang="en-GB"/>
              <a:t>This is what you’ll see when you arrive:</a:t>
            </a:r>
            <a:endParaRPr/>
          </a:p>
        </p:txBody>
      </p:sp>
      <p:pic>
        <p:nvPicPr>
          <p:cNvPr id="148" name="Google Shape;148;p28"/>
          <p:cNvPicPr preferRelativeResize="0"/>
          <p:nvPr/>
        </p:nvPicPr>
        <p:blipFill rotWithShape="1">
          <a:blip r:embed="rId3">
            <a:alphaModFix/>
          </a:blip>
          <a:srcRect/>
          <a:stretch/>
        </p:blipFill>
        <p:spPr>
          <a:xfrm>
            <a:off x="2810840" y="1109618"/>
            <a:ext cx="3522320" cy="4033882"/>
          </a:xfrm>
          <a:prstGeom prst="rect">
            <a:avLst/>
          </a:prstGeom>
          <a:noFill/>
          <a:ln>
            <a:noFill/>
          </a:ln>
        </p:spPr>
      </p:pic>
      <p:sp>
        <p:nvSpPr>
          <p:cNvPr id="149" name="Google Shape;149;p28"/>
          <p:cNvSpPr/>
          <p:nvPr/>
        </p:nvSpPr>
        <p:spPr>
          <a:xfrm>
            <a:off x="2875538" y="1701560"/>
            <a:ext cx="702267" cy="142336"/>
          </a:xfrm>
          <a:prstGeom prst="ellipse">
            <a:avLst/>
          </a:prstGeom>
          <a:noFill/>
          <a:ln w="28575" cap="flat" cmpd="sng">
            <a:solidFill>
              <a:schemeClr val="accent2"/>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latin typeface="Athelas" panose="02000503000000020003" pitchFamily="2" charset="77"/>
              <a:sym typeface="Arial"/>
            </a:endParaRPr>
          </a:p>
        </p:txBody>
      </p:sp>
      <p:cxnSp>
        <p:nvCxnSpPr>
          <p:cNvPr id="150" name="Google Shape;150;p28"/>
          <p:cNvCxnSpPr/>
          <p:nvPr/>
        </p:nvCxnSpPr>
        <p:spPr>
          <a:xfrm rot="10800000">
            <a:off x="2063869" y="1417909"/>
            <a:ext cx="811669" cy="354820"/>
          </a:xfrm>
          <a:prstGeom prst="straightConnector1">
            <a:avLst/>
          </a:prstGeom>
          <a:noFill/>
          <a:ln w="28575" cap="flat" cmpd="sng">
            <a:solidFill>
              <a:schemeClr val="accent2"/>
            </a:solidFill>
            <a:prstDash val="solid"/>
            <a:miter lim="800000"/>
            <a:headEnd type="none" w="sm" len="sm"/>
            <a:tailEnd type="triangle" w="med" len="med"/>
          </a:ln>
        </p:spPr>
      </p:cxnSp>
      <p:sp>
        <p:nvSpPr>
          <p:cNvPr id="151" name="Google Shape;151;p28"/>
          <p:cNvSpPr txBox="1"/>
          <p:nvPr/>
        </p:nvSpPr>
        <p:spPr>
          <a:xfrm>
            <a:off x="628650" y="1034665"/>
            <a:ext cx="1486047" cy="500107"/>
          </a:xfrm>
          <a:prstGeom prst="rect">
            <a:avLst/>
          </a:prstGeom>
          <a:no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en-GB" sz="1400" b="0" i="0" u="none" strike="noStrike" cap="none" dirty="0">
                <a:solidFill>
                  <a:schemeClr val="accent2"/>
                </a:solidFill>
                <a:latin typeface="Athelas" panose="02000503000000020003" pitchFamily="2" charset="77"/>
                <a:sym typeface="Arial"/>
              </a:rPr>
              <a:t>Search by STEM discipline</a:t>
            </a:r>
            <a:endParaRPr sz="1100" dirty="0">
              <a:latin typeface="Athelas" panose="02000503000000020003" pitchFamily="2" charset="77"/>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9"/>
          <p:cNvSpPr txBox="1">
            <a:spLocks noGrp="1"/>
          </p:cNvSpPr>
          <p:nvPr>
            <p:ph type="title"/>
          </p:nvPr>
        </p:nvSpPr>
        <p:spPr>
          <a:xfrm>
            <a:off x="628650" y="158341"/>
            <a:ext cx="7886700" cy="994172"/>
          </a:xfrm>
          <a:prstGeom prst="rect">
            <a:avLst/>
          </a:prstGeom>
          <a:noFill/>
          <a:ln>
            <a:noFill/>
          </a:ln>
        </p:spPr>
        <p:txBody>
          <a:bodyPr spcFirstLastPara="1" wrap="square" lIns="68575" tIns="34275" rIns="68575" bIns="34275" anchor="ctr" anchorCtr="0">
            <a:normAutofit/>
          </a:bodyPr>
          <a:lstStyle/>
          <a:p>
            <a:pPr marL="0" lvl="0" indent="0" algn="ctr" rtl="0">
              <a:lnSpc>
                <a:spcPct val="90000"/>
              </a:lnSpc>
              <a:spcBef>
                <a:spcPts val="0"/>
              </a:spcBef>
              <a:spcAft>
                <a:spcPts val="0"/>
              </a:spcAft>
              <a:buClr>
                <a:schemeClr val="dk1"/>
              </a:buClr>
              <a:buSzPts val="3300"/>
              <a:buFont typeface="Arial"/>
              <a:buNone/>
            </a:pPr>
            <a:r>
              <a:rPr lang="en-GB"/>
              <a:t>This is what you’ll see when you arrive:</a:t>
            </a:r>
            <a:endParaRPr/>
          </a:p>
        </p:txBody>
      </p:sp>
      <p:pic>
        <p:nvPicPr>
          <p:cNvPr id="157" name="Google Shape;157;p29"/>
          <p:cNvPicPr preferRelativeResize="0"/>
          <p:nvPr/>
        </p:nvPicPr>
        <p:blipFill rotWithShape="1">
          <a:blip r:embed="rId3">
            <a:alphaModFix/>
          </a:blip>
          <a:srcRect/>
          <a:stretch/>
        </p:blipFill>
        <p:spPr>
          <a:xfrm>
            <a:off x="2810840" y="1109618"/>
            <a:ext cx="3522320" cy="4033882"/>
          </a:xfrm>
          <a:prstGeom prst="rect">
            <a:avLst/>
          </a:prstGeom>
          <a:noFill/>
          <a:ln>
            <a:noFill/>
          </a:ln>
        </p:spPr>
      </p:pic>
      <p:sp>
        <p:nvSpPr>
          <p:cNvPr id="158" name="Google Shape;158;p29"/>
          <p:cNvSpPr/>
          <p:nvPr/>
        </p:nvSpPr>
        <p:spPr>
          <a:xfrm>
            <a:off x="2875538" y="1701560"/>
            <a:ext cx="702267" cy="142336"/>
          </a:xfrm>
          <a:prstGeom prst="ellipse">
            <a:avLst/>
          </a:prstGeom>
          <a:noFill/>
          <a:ln w="28575" cap="flat" cmpd="sng">
            <a:solidFill>
              <a:schemeClr val="accent2"/>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latin typeface="Athelas" panose="02000503000000020003" pitchFamily="2" charset="77"/>
              <a:sym typeface="Arial"/>
            </a:endParaRPr>
          </a:p>
        </p:txBody>
      </p:sp>
      <p:sp>
        <p:nvSpPr>
          <p:cNvPr id="159" name="Google Shape;159;p29"/>
          <p:cNvSpPr/>
          <p:nvPr/>
        </p:nvSpPr>
        <p:spPr>
          <a:xfrm>
            <a:off x="2587925" y="3907766"/>
            <a:ext cx="3791309" cy="858307"/>
          </a:xfrm>
          <a:prstGeom prst="ellipse">
            <a:avLst/>
          </a:prstGeom>
          <a:noFill/>
          <a:ln w="28575" cap="flat" cmpd="sng">
            <a:solidFill>
              <a:schemeClr val="accent2"/>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latin typeface="Athelas" panose="02000503000000020003" pitchFamily="2" charset="77"/>
              <a:sym typeface="Arial"/>
            </a:endParaRPr>
          </a:p>
        </p:txBody>
      </p:sp>
      <p:cxnSp>
        <p:nvCxnSpPr>
          <p:cNvPr id="160" name="Google Shape;160;p29"/>
          <p:cNvCxnSpPr/>
          <p:nvPr/>
        </p:nvCxnSpPr>
        <p:spPr>
          <a:xfrm rot="10800000">
            <a:off x="2063869" y="1417909"/>
            <a:ext cx="811669" cy="354820"/>
          </a:xfrm>
          <a:prstGeom prst="straightConnector1">
            <a:avLst/>
          </a:prstGeom>
          <a:noFill/>
          <a:ln w="28575" cap="flat" cmpd="sng">
            <a:solidFill>
              <a:schemeClr val="accent2"/>
            </a:solidFill>
            <a:prstDash val="solid"/>
            <a:miter lim="800000"/>
            <a:headEnd type="none" w="sm" len="sm"/>
            <a:tailEnd type="triangle" w="med" len="med"/>
          </a:ln>
        </p:spPr>
      </p:cxnSp>
      <p:cxnSp>
        <p:nvCxnSpPr>
          <p:cNvPr id="161" name="Google Shape;161;p29"/>
          <p:cNvCxnSpPr>
            <a:stCxn id="159" idx="6"/>
          </p:cNvCxnSpPr>
          <p:nvPr/>
        </p:nvCxnSpPr>
        <p:spPr>
          <a:xfrm rot="10800000" flipH="1">
            <a:off x="6379234" y="3331920"/>
            <a:ext cx="650100" cy="1005000"/>
          </a:xfrm>
          <a:prstGeom prst="straightConnector1">
            <a:avLst/>
          </a:prstGeom>
          <a:noFill/>
          <a:ln w="28575" cap="flat" cmpd="sng">
            <a:solidFill>
              <a:schemeClr val="accent2"/>
            </a:solidFill>
            <a:prstDash val="solid"/>
            <a:miter lim="800000"/>
            <a:headEnd type="none" w="sm" len="sm"/>
            <a:tailEnd type="triangle" w="med" len="med"/>
          </a:ln>
        </p:spPr>
      </p:cxnSp>
      <p:sp>
        <p:nvSpPr>
          <p:cNvPr id="162" name="Google Shape;162;p29"/>
          <p:cNvSpPr txBox="1"/>
          <p:nvPr/>
        </p:nvSpPr>
        <p:spPr>
          <a:xfrm>
            <a:off x="7029303" y="2571750"/>
            <a:ext cx="1796498" cy="930994"/>
          </a:xfrm>
          <a:prstGeom prst="rect">
            <a:avLst/>
          </a:prstGeom>
          <a:no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en-GB" sz="1400" b="0" i="0" u="none" strike="noStrike" cap="none">
                <a:solidFill>
                  <a:schemeClr val="accent2"/>
                </a:solidFill>
                <a:latin typeface="Athelas" panose="02000503000000020003" pitchFamily="2" charset="77"/>
                <a:sym typeface="Arial"/>
              </a:rPr>
              <a:t>Search with keywords that reflect your interests, or search by state</a:t>
            </a:r>
            <a:endParaRPr sz="1100">
              <a:latin typeface="Athelas" panose="02000503000000020003" pitchFamily="2" charset="77"/>
            </a:endParaRPr>
          </a:p>
        </p:txBody>
      </p:sp>
      <p:sp>
        <p:nvSpPr>
          <p:cNvPr id="163" name="Google Shape;163;p29"/>
          <p:cNvSpPr txBox="1"/>
          <p:nvPr/>
        </p:nvSpPr>
        <p:spPr>
          <a:xfrm>
            <a:off x="628650" y="1034665"/>
            <a:ext cx="1486047" cy="500107"/>
          </a:xfrm>
          <a:prstGeom prst="rect">
            <a:avLst/>
          </a:prstGeom>
          <a:no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en-GB" sz="1400" b="0" i="0" u="none" strike="noStrike" cap="none">
                <a:solidFill>
                  <a:schemeClr val="accent2"/>
                </a:solidFill>
                <a:latin typeface="Athelas" panose="02000503000000020003" pitchFamily="2" charset="77"/>
                <a:sym typeface="Arial"/>
              </a:rPr>
              <a:t>Search by STEM discipline</a:t>
            </a:r>
            <a:endParaRPr sz="1100">
              <a:latin typeface="Athelas" panose="02000503000000020003" pitchFamily="2" charset="77"/>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30"/>
          <p:cNvSpPr txBox="1">
            <a:spLocks noGrp="1"/>
          </p:cNvSpPr>
          <p:nvPr>
            <p:ph type="title"/>
          </p:nvPr>
        </p:nvSpPr>
        <p:spPr>
          <a:xfrm>
            <a:off x="628650" y="158341"/>
            <a:ext cx="7886700" cy="994172"/>
          </a:xfrm>
          <a:prstGeom prst="rect">
            <a:avLst/>
          </a:prstGeom>
          <a:noFill/>
          <a:ln>
            <a:noFill/>
          </a:ln>
        </p:spPr>
        <p:txBody>
          <a:bodyPr spcFirstLastPara="1" wrap="square" lIns="68575" tIns="34275" rIns="68575" bIns="34275" anchor="ctr" anchorCtr="0">
            <a:normAutofit/>
          </a:bodyPr>
          <a:lstStyle/>
          <a:p>
            <a:pPr marL="0" lvl="0" indent="0" algn="ctr" rtl="0">
              <a:lnSpc>
                <a:spcPct val="90000"/>
              </a:lnSpc>
              <a:spcBef>
                <a:spcPts val="0"/>
              </a:spcBef>
              <a:spcAft>
                <a:spcPts val="0"/>
              </a:spcAft>
              <a:buClr>
                <a:schemeClr val="dk1"/>
              </a:buClr>
              <a:buSzPts val="3300"/>
              <a:buFont typeface="Arial"/>
              <a:buNone/>
            </a:pPr>
            <a:r>
              <a:rPr lang="en-GB"/>
              <a:t>This is what you’ll see when you arrive:</a:t>
            </a:r>
            <a:endParaRPr/>
          </a:p>
        </p:txBody>
      </p:sp>
      <p:pic>
        <p:nvPicPr>
          <p:cNvPr id="169" name="Google Shape;169;p30"/>
          <p:cNvPicPr preferRelativeResize="0"/>
          <p:nvPr/>
        </p:nvPicPr>
        <p:blipFill rotWithShape="1">
          <a:blip r:embed="rId3">
            <a:alphaModFix/>
          </a:blip>
          <a:srcRect/>
          <a:stretch/>
        </p:blipFill>
        <p:spPr>
          <a:xfrm>
            <a:off x="2810840" y="1109618"/>
            <a:ext cx="3522320" cy="4033882"/>
          </a:xfrm>
          <a:prstGeom prst="rect">
            <a:avLst/>
          </a:prstGeom>
          <a:noFill/>
          <a:ln>
            <a:noFill/>
          </a:ln>
        </p:spPr>
      </p:pic>
      <p:sp>
        <p:nvSpPr>
          <p:cNvPr id="170" name="Google Shape;170;p30"/>
          <p:cNvSpPr/>
          <p:nvPr/>
        </p:nvSpPr>
        <p:spPr>
          <a:xfrm>
            <a:off x="2875538" y="1701560"/>
            <a:ext cx="702267" cy="142336"/>
          </a:xfrm>
          <a:prstGeom prst="ellipse">
            <a:avLst/>
          </a:prstGeom>
          <a:noFill/>
          <a:ln w="28575" cap="flat" cmpd="sng">
            <a:solidFill>
              <a:schemeClr val="accent2"/>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latin typeface="Athelas" panose="02000503000000020003" pitchFamily="2" charset="77"/>
              <a:sym typeface="Arial"/>
            </a:endParaRPr>
          </a:p>
        </p:txBody>
      </p:sp>
      <p:sp>
        <p:nvSpPr>
          <p:cNvPr id="171" name="Google Shape;171;p30"/>
          <p:cNvSpPr/>
          <p:nvPr/>
        </p:nvSpPr>
        <p:spPr>
          <a:xfrm>
            <a:off x="2587925" y="3907766"/>
            <a:ext cx="3791309" cy="858307"/>
          </a:xfrm>
          <a:prstGeom prst="ellipse">
            <a:avLst/>
          </a:prstGeom>
          <a:noFill/>
          <a:ln w="28575" cap="flat" cmpd="sng">
            <a:solidFill>
              <a:schemeClr val="accent2"/>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latin typeface="Athelas" panose="02000503000000020003" pitchFamily="2" charset="77"/>
              <a:sym typeface="Arial"/>
            </a:endParaRPr>
          </a:p>
        </p:txBody>
      </p:sp>
      <p:sp>
        <p:nvSpPr>
          <p:cNvPr id="172" name="Google Shape;172;p30"/>
          <p:cNvSpPr/>
          <p:nvPr/>
        </p:nvSpPr>
        <p:spPr>
          <a:xfrm>
            <a:off x="2810840" y="4915966"/>
            <a:ext cx="702267" cy="142336"/>
          </a:xfrm>
          <a:prstGeom prst="ellipse">
            <a:avLst/>
          </a:prstGeom>
          <a:noFill/>
          <a:ln w="28575" cap="flat" cmpd="sng">
            <a:solidFill>
              <a:schemeClr val="accent2"/>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latin typeface="Athelas" panose="02000503000000020003" pitchFamily="2" charset="77"/>
              <a:sym typeface="Arial"/>
            </a:endParaRPr>
          </a:p>
        </p:txBody>
      </p:sp>
      <p:cxnSp>
        <p:nvCxnSpPr>
          <p:cNvPr id="173" name="Google Shape;173;p30"/>
          <p:cNvCxnSpPr/>
          <p:nvPr/>
        </p:nvCxnSpPr>
        <p:spPr>
          <a:xfrm rot="10800000">
            <a:off x="2063869" y="1417909"/>
            <a:ext cx="811669" cy="354820"/>
          </a:xfrm>
          <a:prstGeom prst="straightConnector1">
            <a:avLst/>
          </a:prstGeom>
          <a:noFill/>
          <a:ln w="28575" cap="flat" cmpd="sng">
            <a:solidFill>
              <a:schemeClr val="accent2"/>
            </a:solidFill>
            <a:prstDash val="solid"/>
            <a:miter lim="800000"/>
            <a:headEnd type="none" w="sm" len="sm"/>
            <a:tailEnd type="triangle" w="med" len="med"/>
          </a:ln>
        </p:spPr>
      </p:cxnSp>
      <p:cxnSp>
        <p:nvCxnSpPr>
          <p:cNvPr id="174" name="Google Shape;174;p30"/>
          <p:cNvCxnSpPr>
            <a:stCxn id="171" idx="6"/>
          </p:cNvCxnSpPr>
          <p:nvPr/>
        </p:nvCxnSpPr>
        <p:spPr>
          <a:xfrm rot="10800000" flipH="1">
            <a:off x="6379234" y="3331920"/>
            <a:ext cx="650100" cy="1005000"/>
          </a:xfrm>
          <a:prstGeom prst="straightConnector1">
            <a:avLst/>
          </a:prstGeom>
          <a:noFill/>
          <a:ln w="28575" cap="flat" cmpd="sng">
            <a:solidFill>
              <a:schemeClr val="accent2"/>
            </a:solidFill>
            <a:prstDash val="solid"/>
            <a:miter lim="800000"/>
            <a:headEnd type="none" w="sm" len="sm"/>
            <a:tailEnd type="triangle" w="med" len="med"/>
          </a:ln>
        </p:spPr>
      </p:cxnSp>
      <p:cxnSp>
        <p:nvCxnSpPr>
          <p:cNvPr id="175" name="Google Shape;175;p30"/>
          <p:cNvCxnSpPr>
            <a:stCxn id="172" idx="2"/>
          </p:cNvCxnSpPr>
          <p:nvPr/>
        </p:nvCxnSpPr>
        <p:spPr>
          <a:xfrm rot="10800000">
            <a:off x="1604540" y="4330434"/>
            <a:ext cx="1206300" cy="656700"/>
          </a:xfrm>
          <a:prstGeom prst="straightConnector1">
            <a:avLst/>
          </a:prstGeom>
          <a:noFill/>
          <a:ln w="28575" cap="flat" cmpd="sng">
            <a:solidFill>
              <a:schemeClr val="accent2"/>
            </a:solidFill>
            <a:prstDash val="solid"/>
            <a:miter lim="800000"/>
            <a:headEnd type="none" w="sm" len="sm"/>
            <a:tailEnd type="triangle" w="med" len="med"/>
          </a:ln>
        </p:spPr>
      </p:cxnSp>
      <p:sp>
        <p:nvSpPr>
          <p:cNvPr id="176" name="Google Shape;176;p30"/>
          <p:cNvSpPr txBox="1"/>
          <p:nvPr/>
        </p:nvSpPr>
        <p:spPr>
          <a:xfrm>
            <a:off x="7029303" y="2571750"/>
            <a:ext cx="1796498" cy="930994"/>
          </a:xfrm>
          <a:prstGeom prst="rect">
            <a:avLst/>
          </a:prstGeom>
          <a:no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en-GB" sz="1400" b="0" i="0" u="none" strike="noStrike" cap="none">
                <a:solidFill>
                  <a:schemeClr val="accent2"/>
                </a:solidFill>
                <a:latin typeface="Athelas" panose="02000503000000020003" pitchFamily="2" charset="77"/>
                <a:sym typeface="Arial"/>
              </a:rPr>
              <a:t>Search with keywords that reflect your interests, or search by state</a:t>
            </a:r>
            <a:endParaRPr sz="1100">
              <a:latin typeface="Athelas" panose="02000503000000020003" pitchFamily="2" charset="77"/>
            </a:endParaRPr>
          </a:p>
        </p:txBody>
      </p:sp>
      <p:sp>
        <p:nvSpPr>
          <p:cNvPr id="177" name="Google Shape;177;p30"/>
          <p:cNvSpPr txBox="1"/>
          <p:nvPr/>
        </p:nvSpPr>
        <p:spPr>
          <a:xfrm>
            <a:off x="628650" y="1034665"/>
            <a:ext cx="1486047" cy="500107"/>
          </a:xfrm>
          <a:prstGeom prst="rect">
            <a:avLst/>
          </a:prstGeom>
          <a:no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en-GB" sz="1400" b="0" i="0" u="none" strike="noStrike" cap="none">
                <a:solidFill>
                  <a:schemeClr val="accent2"/>
                </a:solidFill>
                <a:latin typeface="Athelas" panose="02000503000000020003" pitchFamily="2" charset="77"/>
                <a:sym typeface="Arial"/>
              </a:rPr>
              <a:t>Search by STEM discipline</a:t>
            </a:r>
            <a:endParaRPr sz="1100">
              <a:latin typeface="Athelas" panose="02000503000000020003" pitchFamily="2" charset="77"/>
            </a:endParaRPr>
          </a:p>
        </p:txBody>
      </p:sp>
      <p:sp>
        <p:nvSpPr>
          <p:cNvPr id="178" name="Google Shape;178;p30"/>
          <p:cNvSpPr txBox="1"/>
          <p:nvPr/>
        </p:nvSpPr>
        <p:spPr>
          <a:xfrm>
            <a:off x="589102" y="3774511"/>
            <a:ext cx="1486047" cy="500107"/>
          </a:xfrm>
          <a:prstGeom prst="rect">
            <a:avLst/>
          </a:prstGeom>
          <a:no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en-GB" sz="1400" b="0" i="0" u="none" strike="noStrike" cap="none">
                <a:solidFill>
                  <a:schemeClr val="accent2"/>
                </a:solidFill>
                <a:latin typeface="Athelas" panose="02000503000000020003" pitchFamily="2" charset="77"/>
                <a:sym typeface="Arial"/>
              </a:rPr>
              <a:t>Browse all 753* opportunities!</a:t>
            </a:r>
            <a:endParaRPr sz="1100">
              <a:latin typeface="Athelas" panose="02000503000000020003" pitchFamily="2" charset="77"/>
            </a:endParaRPr>
          </a:p>
        </p:txBody>
      </p:sp>
      <p:sp>
        <p:nvSpPr>
          <p:cNvPr id="179" name="Google Shape;179;p30"/>
          <p:cNvSpPr txBox="1"/>
          <p:nvPr/>
        </p:nvSpPr>
        <p:spPr>
          <a:xfrm>
            <a:off x="-75535" y="4827470"/>
            <a:ext cx="1849945" cy="238497"/>
          </a:xfrm>
          <a:prstGeom prst="rect">
            <a:avLst/>
          </a:prstGeom>
          <a:no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en-GB" sz="1100" b="0" i="0" u="none" strike="noStrike" cap="none">
                <a:solidFill>
                  <a:schemeClr val="accent2"/>
                </a:solidFill>
                <a:latin typeface="Athelas" panose="02000503000000020003" pitchFamily="2" charset="77"/>
                <a:sym typeface="Arial"/>
              </a:rPr>
              <a:t>*As of November 9</a:t>
            </a:r>
            <a:r>
              <a:rPr lang="en-GB" sz="1100" b="0" i="0" u="none" strike="noStrike" cap="none" baseline="30000">
                <a:solidFill>
                  <a:schemeClr val="accent2"/>
                </a:solidFill>
                <a:latin typeface="Athelas" panose="02000503000000020003" pitchFamily="2" charset="77"/>
                <a:sym typeface="Arial"/>
              </a:rPr>
              <a:t>th</a:t>
            </a:r>
            <a:r>
              <a:rPr lang="en-GB" sz="1100" b="0" i="0" u="none" strike="noStrike" cap="none">
                <a:solidFill>
                  <a:schemeClr val="accent2"/>
                </a:solidFill>
                <a:latin typeface="Athelas" panose="02000503000000020003" pitchFamily="2" charset="77"/>
                <a:sym typeface="Arial"/>
              </a:rPr>
              <a:t> 2022</a:t>
            </a:r>
            <a:endParaRPr sz="1100">
              <a:latin typeface="Athelas" panose="02000503000000020003" pitchFamily="2" charset="77"/>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31"/>
          <p:cNvSpPr txBox="1">
            <a:spLocks noGrp="1"/>
          </p:cNvSpPr>
          <p:nvPr>
            <p:ph type="title"/>
          </p:nvPr>
        </p:nvSpPr>
        <p:spPr>
          <a:xfrm>
            <a:off x="628650" y="158341"/>
            <a:ext cx="7886700" cy="994200"/>
          </a:xfrm>
          <a:prstGeom prst="rect">
            <a:avLst/>
          </a:prstGeom>
          <a:noFill/>
          <a:ln>
            <a:noFill/>
          </a:ln>
        </p:spPr>
        <p:txBody>
          <a:bodyPr spcFirstLastPara="1" wrap="square" lIns="68575" tIns="34275" rIns="68575" bIns="34275" anchor="ctr" anchorCtr="0">
            <a:normAutofit/>
          </a:bodyPr>
          <a:lstStyle/>
          <a:p>
            <a:pPr marL="0" lvl="0" indent="0" algn="ctr" rtl="0">
              <a:lnSpc>
                <a:spcPct val="90000"/>
              </a:lnSpc>
              <a:spcBef>
                <a:spcPts val="0"/>
              </a:spcBef>
              <a:spcAft>
                <a:spcPts val="0"/>
              </a:spcAft>
              <a:buClr>
                <a:schemeClr val="dk1"/>
              </a:buClr>
              <a:buSzPts val="3300"/>
              <a:buFont typeface="Arial"/>
              <a:buNone/>
            </a:pPr>
            <a:r>
              <a:rPr lang="en-GB"/>
              <a:t>Let’s search for </a:t>
            </a:r>
            <a:br>
              <a:rPr lang="en-GB"/>
            </a:br>
            <a:r>
              <a:rPr lang="en-GB"/>
              <a:t>“birds” and see what we find</a:t>
            </a:r>
            <a:endParaRPr/>
          </a:p>
        </p:txBody>
      </p:sp>
      <p:pic>
        <p:nvPicPr>
          <p:cNvPr id="185" name="Google Shape;185;p31"/>
          <p:cNvPicPr preferRelativeResize="0"/>
          <p:nvPr/>
        </p:nvPicPr>
        <p:blipFill rotWithShape="1">
          <a:blip r:embed="rId3">
            <a:alphaModFix/>
          </a:blip>
          <a:srcRect/>
          <a:stretch/>
        </p:blipFill>
        <p:spPr>
          <a:xfrm>
            <a:off x="2810840" y="1109618"/>
            <a:ext cx="3522320" cy="4033883"/>
          </a:xfrm>
          <a:prstGeom prst="rect">
            <a:avLst/>
          </a:prstGeom>
          <a:noFill/>
          <a:ln>
            <a:noFill/>
          </a:ln>
        </p:spPr>
      </p:pic>
      <p:sp>
        <p:nvSpPr>
          <p:cNvPr id="186" name="Google Shape;186;p31"/>
          <p:cNvSpPr/>
          <p:nvPr/>
        </p:nvSpPr>
        <p:spPr>
          <a:xfrm>
            <a:off x="2587924" y="3907766"/>
            <a:ext cx="3791400" cy="858300"/>
          </a:xfrm>
          <a:prstGeom prst="ellipse">
            <a:avLst/>
          </a:prstGeom>
          <a:noFill/>
          <a:ln w="28575" cap="flat" cmpd="sng">
            <a:solidFill>
              <a:schemeClr val="accent2"/>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latin typeface="Athelas" panose="02000503000000020003" pitchFamily="2" charset="77"/>
              <a:sym typeface="Arial"/>
            </a:endParaRPr>
          </a:p>
        </p:txBody>
      </p:sp>
      <p:sp>
        <p:nvSpPr>
          <p:cNvPr id="187" name="Google Shape;187;p31"/>
          <p:cNvSpPr txBox="1"/>
          <p:nvPr/>
        </p:nvSpPr>
        <p:spPr>
          <a:xfrm>
            <a:off x="2406003" y="4147025"/>
            <a:ext cx="1796400" cy="284700"/>
          </a:xfrm>
          <a:prstGeom prst="rect">
            <a:avLst/>
          </a:prstGeom>
          <a:no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en-GB">
                <a:solidFill>
                  <a:schemeClr val="accent2"/>
                </a:solidFill>
                <a:latin typeface="Athelas" panose="02000503000000020003" pitchFamily="2" charset="77"/>
              </a:rPr>
              <a:t>Birds</a:t>
            </a:r>
            <a:endParaRPr sz="1100">
              <a:latin typeface="Athelas" panose="02000503000000020003" pitchFamily="2" charset="77"/>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pic>
        <p:nvPicPr>
          <p:cNvPr id="192" name="Google Shape;192;p32"/>
          <p:cNvPicPr preferRelativeResize="0"/>
          <p:nvPr/>
        </p:nvPicPr>
        <p:blipFill>
          <a:blip r:embed="rId3">
            <a:alphaModFix/>
          </a:blip>
          <a:stretch>
            <a:fillRect/>
          </a:stretch>
        </p:blipFill>
        <p:spPr>
          <a:xfrm>
            <a:off x="839350" y="1524741"/>
            <a:ext cx="7270886" cy="3481010"/>
          </a:xfrm>
          <a:prstGeom prst="rect">
            <a:avLst/>
          </a:prstGeom>
          <a:noFill/>
          <a:ln>
            <a:noFill/>
          </a:ln>
        </p:spPr>
      </p:pic>
      <p:sp>
        <p:nvSpPr>
          <p:cNvPr id="193" name="Google Shape;193;p32"/>
          <p:cNvSpPr txBox="1">
            <a:spLocks noGrp="1"/>
          </p:cNvSpPr>
          <p:nvPr>
            <p:ph type="title"/>
          </p:nvPr>
        </p:nvSpPr>
        <p:spPr>
          <a:xfrm>
            <a:off x="929050" y="363491"/>
            <a:ext cx="7886700" cy="994200"/>
          </a:xfrm>
          <a:prstGeom prst="rect">
            <a:avLst/>
          </a:prstGeom>
          <a:noFill/>
          <a:ln>
            <a:noFill/>
          </a:ln>
        </p:spPr>
        <p:txBody>
          <a:bodyPr spcFirstLastPara="1" wrap="square" lIns="68575" tIns="34275" rIns="68575" bIns="34275" anchor="ctr" anchorCtr="0">
            <a:normAutofit/>
          </a:bodyPr>
          <a:lstStyle/>
          <a:p>
            <a:pPr marL="0" lvl="0" indent="0" algn="ctr" rtl="0">
              <a:lnSpc>
                <a:spcPct val="90000"/>
              </a:lnSpc>
              <a:spcBef>
                <a:spcPts val="0"/>
              </a:spcBef>
              <a:spcAft>
                <a:spcPts val="0"/>
              </a:spcAft>
              <a:buClr>
                <a:schemeClr val="dk1"/>
              </a:buClr>
              <a:buSzPts val="3300"/>
              <a:buFont typeface="Arial"/>
              <a:buNone/>
            </a:pPr>
            <a:r>
              <a:rPr lang="en-GB"/>
              <a:t>Let’s search for </a:t>
            </a:r>
            <a:br>
              <a:rPr lang="en-GB"/>
            </a:br>
            <a:r>
              <a:rPr lang="en-GB"/>
              <a:t>“birds” and see what we find</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pic>
        <p:nvPicPr>
          <p:cNvPr id="198" name="Google Shape;198;p33"/>
          <p:cNvPicPr preferRelativeResize="0"/>
          <p:nvPr/>
        </p:nvPicPr>
        <p:blipFill>
          <a:blip r:embed="rId3">
            <a:alphaModFix/>
          </a:blip>
          <a:stretch>
            <a:fillRect/>
          </a:stretch>
        </p:blipFill>
        <p:spPr>
          <a:xfrm>
            <a:off x="839350" y="1524741"/>
            <a:ext cx="7270886" cy="3481010"/>
          </a:xfrm>
          <a:prstGeom prst="rect">
            <a:avLst/>
          </a:prstGeom>
          <a:noFill/>
          <a:ln>
            <a:noFill/>
          </a:ln>
        </p:spPr>
      </p:pic>
      <p:sp>
        <p:nvSpPr>
          <p:cNvPr id="199" name="Google Shape;199;p33"/>
          <p:cNvSpPr txBox="1">
            <a:spLocks noGrp="1"/>
          </p:cNvSpPr>
          <p:nvPr>
            <p:ph type="title"/>
          </p:nvPr>
        </p:nvSpPr>
        <p:spPr>
          <a:xfrm>
            <a:off x="929050" y="363491"/>
            <a:ext cx="7886700" cy="994200"/>
          </a:xfrm>
          <a:prstGeom prst="rect">
            <a:avLst/>
          </a:prstGeom>
          <a:noFill/>
          <a:ln>
            <a:noFill/>
          </a:ln>
        </p:spPr>
        <p:txBody>
          <a:bodyPr spcFirstLastPara="1" wrap="square" lIns="68575" tIns="34275" rIns="68575" bIns="34275" anchor="ctr" anchorCtr="0">
            <a:normAutofit/>
          </a:bodyPr>
          <a:lstStyle/>
          <a:p>
            <a:pPr marL="0" lvl="0" indent="0" algn="ctr" rtl="0">
              <a:lnSpc>
                <a:spcPct val="90000"/>
              </a:lnSpc>
              <a:spcBef>
                <a:spcPts val="0"/>
              </a:spcBef>
              <a:spcAft>
                <a:spcPts val="0"/>
              </a:spcAft>
              <a:buClr>
                <a:schemeClr val="dk1"/>
              </a:buClr>
              <a:buSzPts val="3300"/>
              <a:buFont typeface="Arial"/>
              <a:buNone/>
            </a:pPr>
            <a:r>
              <a:rPr lang="en-GB"/>
              <a:t>Let’s search for </a:t>
            </a:r>
            <a:br>
              <a:rPr lang="en-GB"/>
            </a:br>
            <a:r>
              <a:rPr lang="en-GB"/>
              <a:t>“birds” and see what we find</a:t>
            </a:r>
            <a:endParaRPr/>
          </a:p>
        </p:txBody>
      </p:sp>
      <p:sp>
        <p:nvSpPr>
          <p:cNvPr id="200" name="Google Shape;200;p33"/>
          <p:cNvSpPr txBox="1"/>
          <p:nvPr/>
        </p:nvSpPr>
        <p:spPr>
          <a:xfrm>
            <a:off x="4424000" y="1640540"/>
            <a:ext cx="1485900" cy="931200"/>
          </a:xfrm>
          <a:prstGeom prst="rect">
            <a:avLst/>
          </a:prstGeom>
          <a:no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en-GB" b="1">
                <a:solidFill>
                  <a:schemeClr val="accent2"/>
                </a:solidFill>
                <a:latin typeface="Athelas" panose="02000503000000020003" pitchFamily="2" charset="77"/>
              </a:rPr>
              <a:t>Hmmm Chihuahuan Desert? Looks interesting!</a:t>
            </a:r>
            <a:endParaRPr sz="1100" b="1">
              <a:latin typeface="Athelas" panose="02000503000000020003" pitchFamily="2" charset="77"/>
            </a:endParaRPr>
          </a:p>
        </p:txBody>
      </p:sp>
      <p:sp>
        <p:nvSpPr>
          <p:cNvPr id="201" name="Google Shape;201;p33"/>
          <p:cNvSpPr/>
          <p:nvPr/>
        </p:nvSpPr>
        <p:spPr>
          <a:xfrm>
            <a:off x="898300" y="3153100"/>
            <a:ext cx="1906500" cy="858300"/>
          </a:xfrm>
          <a:prstGeom prst="ellipse">
            <a:avLst/>
          </a:prstGeom>
          <a:noFill/>
          <a:ln w="28575" cap="flat" cmpd="sng">
            <a:solidFill>
              <a:schemeClr val="accent2"/>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latin typeface="Athelas" panose="02000503000000020003" pitchFamily="2" charset="77"/>
              <a:sym typeface="Arial"/>
            </a:endParaRPr>
          </a:p>
        </p:txBody>
      </p:sp>
      <p:cxnSp>
        <p:nvCxnSpPr>
          <p:cNvPr id="202" name="Google Shape;202;p33"/>
          <p:cNvCxnSpPr>
            <a:stCxn id="201" idx="7"/>
            <a:endCxn id="200" idx="2"/>
          </p:cNvCxnSpPr>
          <p:nvPr/>
        </p:nvCxnSpPr>
        <p:spPr>
          <a:xfrm rot="10800000" flipH="1">
            <a:off x="2525599" y="2571695"/>
            <a:ext cx="2641500" cy="707100"/>
          </a:xfrm>
          <a:prstGeom prst="straightConnector1">
            <a:avLst/>
          </a:prstGeom>
          <a:noFill/>
          <a:ln w="28575" cap="flat" cmpd="sng">
            <a:solidFill>
              <a:schemeClr val="accent2"/>
            </a:solidFill>
            <a:prstDash val="solid"/>
            <a:miter lim="800000"/>
            <a:headEnd type="none" w="sm" len="sm"/>
            <a:tailEnd type="triangle" w="med" len="med"/>
          </a:ln>
        </p:spPr>
      </p:cxn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TotalTime>
  <Words>731</Words>
  <Application>Microsoft Macintosh PowerPoint</Application>
  <PresentationFormat>On-screen Show (16:9)</PresentationFormat>
  <Paragraphs>62</Paragraphs>
  <Slides>18</Slides>
  <Notes>18</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18</vt:i4>
      </vt:variant>
    </vt:vector>
  </HeadingPairs>
  <TitlesOfParts>
    <vt:vector size="23" baseType="lpstr">
      <vt:lpstr>Arial</vt:lpstr>
      <vt:lpstr>Athelas</vt:lpstr>
      <vt:lpstr>Calibri</vt:lpstr>
      <vt:lpstr>Simple Light</vt:lpstr>
      <vt:lpstr>Office Theme</vt:lpstr>
      <vt:lpstr>PowerPoint Presentation</vt:lpstr>
      <vt:lpstr>PowerPoint Presentation</vt:lpstr>
      <vt:lpstr>Let’s head to the NSF REU website  and have a look around http://www.nsf.gov/crssprgm/reu/reu_search.cfm</vt:lpstr>
      <vt:lpstr>This is what you’ll see when you arrive:</vt:lpstr>
      <vt:lpstr>This is what you’ll see when you arrive:</vt:lpstr>
      <vt:lpstr>This is what you’ll see when you arrive:</vt:lpstr>
      <vt:lpstr>Let’s search for  “birds” and see what we find</vt:lpstr>
      <vt:lpstr>Let’s search for  “birds” and see what we find</vt:lpstr>
      <vt:lpstr>Let’s search for  “birds” and see what we find</vt:lpstr>
      <vt:lpstr>Let’s check out their website</vt:lpstr>
      <vt:lpstr>There are other places to look for REUs  NSF programs are mostly limited to citizens and permanent residents, which means undocumented and international students can miss out</vt:lpstr>
      <vt:lpstr>Now let’s have a look around  our community spreadsheet!  https://docs.google.com/spreadsheets/d/18H1I4jr02rHYd68aDlYingf2vx6VcwYjqUcYRwYENCc/edit?usp=sharing</vt:lpstr>
      <vt:lpstr>Now let’s have a look around  our community spreadsheet!  https://docs.google.com/spreadsheets/d/18H1I4jr02rHYd68aDlYingf2vx6VcwYjqUcYRwYENCc/edit?usp=sharing</vt:lpstr>
      <vt:lpstr>Now let’s have a look around  our community spreadsheet!  https://docs.google.com/spreadsheets/d/18H1I4jr02rHYd68aDlYingf2vx6VcwYjqUcYRwYENCc/edit?usp=sharing</vt:lpstr>
      <vt:lpstr>Now let’s have a look around  our community spreadsheet!  https://docs.google.com/spreadsheets/d/18H1I4jr02rHYd68aDlYingf2vx6VcwYjqUcYRwYENCc/edit?usp=sharing</vt:lpstr>
      <vt:lpstr>Over to you!   https://docs.google.com/spreadsheets/d/18H1I4jr02rHYd68aDlYingf2vx6VcwYjqUcYRwYENCc/edit?usp=sharing</vt:lpstr>
      <vt:lpstr>Reflect on your opportunity   https://docs.google.com/spreadsheets/d/18H1I4jr02rHYd68aDlYingf2vx6VcwYjqUcYRwYENCc/edit?usp=sharing</vt:lpstr>
      <vt:lpstr>Spend 5 minutes marvelling at all the other opportunities the class has identified!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Rachel Vera Blakey</cp:lastModifiedBy>
  <cp:revision>4</cp:revision>
  <dcterms:modified xsi:type="dcterms:W3CDTF">2022-11-13T17:24:12Z</dcterms:modified>
</cp:coreProperties>
</file>