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9090d876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9090d876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9090d876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9090d876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2d108bc42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2d108bc4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9090d87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89090d87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2d108bc42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2d108bc4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6e0f53ac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6e0f53a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6e0f53ac3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86e0f53ac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6e0f53ac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86e0f53a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090d876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89090d87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8af612d71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8af612d7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ab58f60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ab58f60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af612d71a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af612d71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af612d71a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af612d71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af612d71a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8af612d71a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af612d71a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af612d71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8af612d71a_1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8af612d71a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8af612d71a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8af612d71a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8af612d71a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8af612d71a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af612d71a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8af612d71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af612d71a_1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8af612d71a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ab58f602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ab58f6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ab58f602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ab58f60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ab58f602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ab58f60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ab58f602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ab58f602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f84f454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f84f454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2d108bc4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72d108bc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2d108bc42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2d108bc4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8" name="Google Shape;8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x.doi.org/10.1126/science.116774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undsci.berkeley.edu/understanding-science-101/how-science-works/" TargetMode="External"/><Relationship Id="rId4" Type="http://schemas.openxmlformats.org/officeDocument/2006/relationships/hyperlink" Target="https://undsci.berkeley.edu/science-flowchart/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igels/workshops_and_presentations/nabt_20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4057" l="0" r="0" t="8903"/>
          <a:stretch/>
        </p:blipFill>
        <p:spPr>
          <a:xfrm>
            <a:off x="20" y="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838200" y="1752601"/>
            <a:ext cx="9553500" cy="26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8100">
                <a:solidFill>
                  <a:schemeClr val="lt1"/>
                </a:solidFill>
              </a:rPr>
              <a:t>The </a:t>
            </a:r>
            <a:r>
              <a:rPr lang="en-US" sz="8100">
                <a:solidFill>
                  <a:schemeClr val="lt1"/>
                </a:solidFill>
              </a:rPr>
              <a:t>IGELS Project </a:t>
            </a:r>
            <a:endParaRPr sz="93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838200" y="4571927"/>
            <a:ext cx="10647300" cy="1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A Vision for Change in Introductory Life Science Courses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209" y="5923526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475" y="-2830975"/>
            <a:ext cx="9332750" cy="9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Climate Change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Vaccines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8700" y="365752"/>
            <a:ext cx="10895100" cy="103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Relevance: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30750" y="1290075"/>
            <a:ext cx="11274600" cy="50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 of Engaging students into Meaningful Learning: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Meaningful Learning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Relating of information to an image, experience, concept, or proposition already existing in the learner’s cognitive structure (David P. Ausubel, 1963)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Conditions for Meaningful Learning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Relative Cognitive Structure – </a:t>
            </a:r>
            <a:r>
              <a:rPr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and Student</a:t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2.Meaningful Learning Set – </a:t>
            </a:r>
            <a:r>
              <a:rPr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Only</a:t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information is actively linked to the existing information challenging incorrect links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3.Relative Information – </a:t>
            </a:r>
            <a:r>
              <a:rPr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and Student</a:t>
            </a:r>
            <a:endParaRPr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the new material relates to the existing cognitive structure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287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8700" y="365752"/>
            <a:ext cx="10895100" cy="103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Relevance: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268950" y="1789100"/>
            <a:ext cx="11274600" cy="41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 of Engaging students into Meaningful Learning: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 of Learning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 R. Kandel M.D., Noble Prize Physiology of Medicine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287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 growth requires the expression of Genes.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287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Modulated by attention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287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of interest to you/Value/Meaningful</a:t>
            </a:r>
            <a:endParaRPr b="1"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287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 are activated Allows the release of gene expression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2" name="Google Shape;132;p25"/>
          <p:cNvSpPr/>
          <p:nvPr/>
        </p:nvSpPr>
        <p:spPr>
          <a:xfrm>
            <a:off x="8622775" y="2151075"/>
            <a:ext cx="3569100" cy="204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3100" y="365750"/>
            <a:ext cx="3569224" cy="25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Relevance: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475" y="1618951"/>
            <a:ext cx="4943550" cy="36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3695100" y="5452275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venir"/>
                <a:ea typeface="Avenir"/>
                <a:cs typeface="Avenir"/>
                <a:sym typeface="Avenir"/>
              </a:rPr>
              <a:t>https://www.opencolleges.edu.au/informed/features/how-to-make-learning-relevant/</a:t>
            </a:r>
            <a:endParaRPr sz="9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Relevance: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468250" y="3333600"/>
            <a:ext cx="279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Cell Structure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8420300" y="1815625"/>
            <a:ext cx="1911900" cy="10260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27"/>
          <p:cNvCxnSpPr/>
          <p:nvPr/>
        </p:nvCxnSpPr>
        <p:spPr>
          <a:xfrm flipH="1" rot="10800000">
            <a:off x="7074800" y="2540300"/>
            <a:ext cx="1345500" cy="743100"/>
          </a:xfrm>
          <a:prstGeom prst="straightConnector1">
            <a:avLst/>
          </a:prstGeom>
          <a:noFill/>
          <a:ln cap="flat" cmpd="sng" w="9525">
            <a:solidFill>
              <a:srgbClr val="63305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7"/>
          <p:cNvSpPr/>
          <p:nvPr/>
        </p:nvSpPr>
        <p:spPr>
          <a:xfrm>
            <a:off x="4600800" y="2859900"/>
            <a:ext cx="2610900" cy="14862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8310950" y="1958700"/>
            <a:ext cx="213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venir"/>
                <a:ea typeface="Avenir"/>
                <a:cs typeface="Avenir"/>
                <a:sym typeface="Avenir"/>
              </a:rPr>
              <a:t>prokaryotic vs. eukaryotic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Relevance: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468250" y="3333600"/>
            <a:ext cx="279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Avenir"/>
                <a:ea typeface="Avenir"/>
                <a:cs typeface="Avenir"/>
                <a:sym typeface="Avenir"/>
              </a:rPr>
              <a:t>Cell Structure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8420300" y="1815625"/>
            <a:ext cx="1911900" cy="10260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28"/>
          <p:cNvCxnSpPr/>
          <p:nvPr/>
        </p:nvCxnSpPr>
        <p:spPr>
          <a:xfrm flipH="1" rot="10800000">
            <a:off x="7074800" y="2540300"/>
            <a:ext cx="1345500" cy="743100"/>
          </a:xfrm>
          <a:prstGeom prst="straightConnector1">
            <a:avLst/>
          </a:prstGeom>
          <a:noFill/>
          <a:ln cap="flat" cmpd="sng" w="9525">
            <a:solidFill>
              <a:srgbClr val="63305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8"/>
          <p:cNvSpPr/>
          <p:nvPr/>
        </p:nvSpPr>
        <p:spPr>
          <a:xfrm>
            <a:off x="4600800" y="2859900"/>
            <a:ext cx="2610900" cy="14862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8310950" y="1958700"/>
            <a:ext cx="213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Avenir"/>
                <a:ea typeface="Avenir"/>
                <a:cs typeface="Avenir"/>
                <a:sym typeface="Avenir"/>
              </a:rPr>
              <a:t>prokaryotic vs. eukaryotic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8251700" y="2769525"/>
            <a:ext cx="22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Antibiotics &amp; antifungals</a:t>
            </a:r>
            <a:endParaRPr b="1" i="1">
              <a:solidFill>
                <a:schemeClr val="accent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458694" y="1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Relevance: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458700" y="1064400"/>
            <a:ext cx="11274600" cy="52179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</a:rPr>
              <a:t>Relevance must be </a:t>
            </a:r>
            <a:r>
              <a:rPr b="1" i="1" lang="en-US" sz="2000">
                <a:solidFill>
                  <a:schemeClr val="accent5"/>
                </a:solidFill>
              </a:rPr>
              <a:t>intentional</a:t>
            </a:r>
            <a:endParaRPr b="1" i="1"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Good sources for adding in relevance:</a:t>
            </a:r>
            <a:endParaRPr b="1"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Case studies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HHMI activities/films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Research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Tips for increasing relevance (Briggs, 2014)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Student-directed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Connect it to their lives and what they already know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Provide utility value (“When am I going to use this”?)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Build relatedness (“What does this have to do with </a:t>
            </a:r>
            <a:r>
              <a:rPr i="1" lang="en-US" sz="2000">
                <a:solidFill>
                  <a:srgbClr val="000000"/>
                </a:solidFill>
              </a:rPr>
              <a:t>me”</a:t>
            </a:r>
            <a:r>
              <a:rPr lang="en-US" sz="2000">
                <a:solidFill>
                  <a:srgbClr val="000000"/>
                </a:solidFill>
              </a:rPr>
              <a:t>?)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How can I evaluate/make even more personal?</a:t>
            </a:r>
            <a:endParaRPr b="1"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Concept maps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Discussion prompts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Relevance writing prompts (Mara et al., 2021)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458694" y="1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Relevance: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58700" y="1064400"/>
            <a:ext cx="11274600" cy="52179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</a:rPr>
              <a:t>Relevance must be </a:t>
            </a:r>
            <a:r>
              <a:rPr b="1" i="1" lang="en-US" sz="2000">
                <a:solidFill>
                  <a:schemeClr val="accent5"/>
                </a:solidFill>
              </a:rPr>
              <a:t>intentional</a:t>
            </a:r>
            <a:endParaRPr b="1" i="1"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Good sources for adding in relevance:</a:t>
            </a:r>
            <a:endParaRPr b="1"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Case studies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HHMI activities/films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Research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Tips for increasing relevance (Briggs, 2014)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Student-directed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Connect it to their lives and what they already know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Provide utility value (“When am I going to use this”?)</a:t>
            </a:r>
            <a:endParaRPr sz="2000">
              <a:solidFill>
                <a:srgbClr val="000000"/>
              </a:solidFill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Build relatedness (“What does this have to do with </a:t>
            </a:r>
            <a:r>
              <a:rPr i="1" lang="en-US" sz="2000">
                <a:solidFill>
                  <a:srgbClr val="000000"/>
                </a:solidFill>
              </a:rPr>
              <a:t>me”</a:t>
            </a:r>
            <a:r>
              <a:rPr lang="en-US" sz="2000">
                <a:solidFill>
                  <a:srgbClr val="000000"/>
                </a:solidFill>
              </a:rPr>
              <a:t>?)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b="1" lang="en-US" sz="2000">
                <a:solidFill>
                  <a:srgbClr val="000000"/>
                </a:solidFill>
              </a:rPr>
              <a:t>How can I evaluate/make even more personal?</a:t>
            </a:r>
            <a:endParaRPr b="1"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rgbClr val="000000"/>
                </a:solidFill>
              </a:rPr>
              <a:t>Concept maps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Discussion prompts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Relevance writing prompts (Mara et al., 2021)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7702325" y="767675"/>
            <a:ext cx="4197300" cy="3109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venir"/>
              <a:buAutoNum type="arabicPeriod"/>
            </a:pPr>
            <a:r>
              <a:rPr i="1" lang="en-US" sz="1900">
                <a:latin typeface="Avenir"/>
                <a:ea typeface="Avenir"/>
                <a:cs typeface="Avenir"/>
                <a:sym typeface="Avenir"/>
              </a:rPr>
              <a:t>What aspect of the material in this unit can you relate to your life?</a:t>
            </a:r>
            <a:endParaRPr i="1" sz="1900">
              <a:latin typeface="Avenir"/>
              <a:ea typeface="Avenir"/>
              <a:cs typeface="Avenir"/>
              <a:sym typeface="Aveni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venir"/>
              <a:buAutoNum type="arabicPeriod"/>
            </a:pPr>
            <a:r>
              <a:rPr i="1" lang="en-US" sz="1900">
                <a:latin typeface="Avenir"/>
                <a:ea typeface="Avenir"/>
                <a:cs typeface="Avenir"/>
                <a:sym typeface="Avenir"/>
              </a:rPr>
              <a:t>What in your life did you connect it to?</a:t>
            </a:r>
            <a:endParaRPr i="1" sz="1900">
              <a:latin typeface="Avenir"/>
              <a:ea typeface="Avenir"/>
              <a:cs typeface="Avenir"/>
              <a:sym typeface="Aveni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venir"/>
              <a:buAutoNum type="arabicPeriod"/>
            </a:pPr>
            <a:r>
              <a:rPr i="1" lang="en-US" sz="1900">
                <a:latin typeface="Avenir"/>
                <a:ea typeface="Avenir"/>
                <a:cs typeface="Avenir"/>
                <a:sym typeface="Avenir"/>
              </a:rPr>
              <a:t>The connection between that aspect of the unit and your own life.</a:t>
            </a:r>
            <a:endParaRPr i="1" sz="1900">
              <a:latin typeface="Avenir"/>
              <a:ea typeface="Avenir"/>
              <a:cs typeface="Avenir"/>
              <a:sym typeface="Aveni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venir"/>
              <a:buAutoNum type="arabicPeriod"/>
            </a:pPr>
            <a:r>
              <a:rPr i="1" lang="en-US" sz="1900">
                <a:latin typeface="Avenir"/>
                <a:ea typeface="Avenir"/>
                <a:cs typeface="Avenir"/>
                <a:sym typeface="Avenir"/>
              </a:rPr>
              <a:t>Why and how much the connection is meaningful to you.</a:t>
            </a:r>
            <a:endParaRPr i="1" sz="19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458700" y="289550"/>
            <a:ext cx="11409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Focus For Student Engagement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458697" y="1949450"/>
            <a:ext cx="5915700" cy="42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should students be doing?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want them to do science!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6526788" y="5802050"/>
            <a:ext cx="459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venir"/>
                <a:ea typeface="Avenir"/>
                <a:cs typeface="Avenir"/>
                <a:sym typeface="Avenir"/>
              </a:rPr>
              <a:t>https://childventures.ca/wp-content/uploads/2013/08/ScientificReasoning-Childventures-daycareVaughan.png</a:t>
            </a:r>
            <a:endParaRPr sz="9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801" y="1843846"/>
            <a:ext cx="3927625" cy="38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50" y="751350"/>
            <a:ext cx="10239400" cy="5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27489" y="955631"/>
            <a:ext cx="3867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458700" y="365752"/>
            <a:ext cx="10895100" cy="103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Reasoning: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58700" y="1405250"/>
            <a:ext cx="11274600" cy="50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scientific knowledge does not lead to increased capacity for scientific reasoning.</a:t>
            </a:r>
            <a:r>
              <a:rPr baseline="30000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aseline="3000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is a diverse collection of practices that reflect shared beliefs and strategies used to systematically explore natural systems and build explanatory models.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Doing science builds identity and gives students direct experience with reasoning skills that can be used in their lives.</a:t>
            </a:r>
            <a:r>
              <a:rPr baseline="30000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1519800" y="5431825"/>
            <a:ext cx="91524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1100">
                <a:highlight>
                  <a:srgbClr val="FFFFFF"/>
                </a:highlight>
              </a:rPr>
              <a:t>L. Bao, T. Cai, K. Koenig, K. Fang, J. Han, J. Wang, Q. Liu, L. Ding, L. Cui, Y. Luo, Y. Wang, L. Li, N. Wu (2009). PHYSICS: Learning and Scientific Reasoning Science, 323 (5914), 586-587 DOI: </a:t>
            </a:r>
            <a:r>
              <a:rPr b="1" lang="en-US" sz="1100">
                <a:solidFill>
                  <a:srgbClr val="D83C3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10.1126/science.1167740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Vincent-Ruz, P., &amp; Schunn, C. D. (2018). The nature of science identity and its role as the driver of student choices. </a:t>
            </a:r>
            <a:r>
              <a:rPr i="1" lang="en-US" sz="1100">
                <a:solidFill>
                  <a:srgbClr val="222222"/>
                </a:solidFill>
                <a:highlight>
                  <a:srgbClr val="FFFFFF"/>
                </a:highlight>
              </a:rPr>
              <a:t>International journal of STEM education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-US" sz="1100">
                <a:solidFill>
                  <a:srgbClr val="222222"/>
                </a:solidFill>
                <a:highlight>
                  <a:srgbClr val="FFFFFF"/>
                </a:highlight>
              </a:rPr>
              <a:t>5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(1), 1-12.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Reasoning: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284700" y="5563900"/>
            <a:ext cx="3993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venir"/>
                <a:ea typeface="Avenir"/>
                <a:cs typeface="Avenir"/>
                <a:sym typeface="Avenir"/>
              </a:rPr>
              <a:t>https://www.researchgate.net/profile/M-Tarbell/publication/333061528/figure/fig2/AS:787157769801731@1564684445486/Where-AI-stands-today-Then-a-miracle-occurs-C-Sidney-Harris-in-American-Scientist.png</a:t>
            </a:r>
            <a:endParaRPr sz="9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250" y="1428176"/>
            <a:ext cx="6921849" cy="48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Representing</a:t>
            </a:r>
            <a:r>
              <a:rPr lang="en-US" sz="34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Reasoning: </a:t>
            </a:r>
            <a:r>
              <a:rPr lang="en-US" sz="34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lang="en-US" sz="34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Science </a:t>
            </a:r>
            <a:endParaRPr sz="3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284700" y="5563900"/>
            <a:ext cx="45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https://undsci.berkeley.edu/understanding-science-101/how-science-works/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https://undsci.berkeley.edu/science-flowchart/</a:t>
            </a:r>
            <a:endParaRPr sz="9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072460"/>
            <a:ext cx="494347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2750" y="1356610"/>
            <a:ext cx="4808607" cy="48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5586" y="2508927"/>
            <a:ext cx="5544600" cy="370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Representing Reasoning: 3 Ps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075" y="1500060"/>
            <a:ext cx="6695242" cy="486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Representing Reasoning: Vision &amp; Change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458700" y="2021425"/>
            <a:ext cx="11274600" cy="44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Competencies and Disciplinary Practices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apply the process of science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use quantitative reasoning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use modeling and simulation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tap into the interdisciplinary nature of science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collaborate and communicate with difference disciplines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understand the relationship between science and society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458694" y="1371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Representing Reasoning: Vision &amp; Change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488" y="1462860"/>
            <a:ext cx="4933524" cy="486174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37"/>
          <p:cNvSpPr txBox="1"/>
          <p:nvPr/>
        </p:nvSpPr>
        <p:spPr>
          <a:xfrm>
            <a:off x="8780475" y="5033400"/>
            <a:ext cx="293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https://visionandchange.org/wp-content/uploads/2013/11/aaas-VISchange-web1113.pdf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Breakout Discussion on Teaching</a:t>
            </a: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Reasoning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458700" y="2021425"/>
            <a:ext cx="11274600" cy="44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other representations of reasoning that you use?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evaluate a curriculum resource to see if it fosters reasoning?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foreground reasoning in your assignments?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evaluate students reasoning skills?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Breakout Discussion on Teaching Reasoning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458700" y="2021425"/>
            <a:ext cx="11274600" cy="44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debrief and sharing.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458694" y="609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Place to Start</a:t>
            </a:r>
            <a:r>
              <a:rPr lang="en-US"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4260"/>
            <a:ext cx="11887200" cy="448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/>
        </p:nvSpPr>
        <p:spPr>
          <a:xfrm>
            <a:off x="3863100" y="5884900"/>
            <a:ext cx="408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https://qubeshub.org/publications/2767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Mission Statement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66075" y="1984150"/>
            <a:ext cx="11274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national network for the Interactions in General Education Life Science Courses (IGELS) is a coalition of biologists and biology educators collaborating to support and mentor “non-major biology” instructors.​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​IGELS promotes the use of evidence-based and equity and inclusive teaching and learning methods in order to develop STEM-ready, scientifically literate students who​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understand the nature of science,​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possess metacognitive, critical thinking, and science process skills,​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can apply essential content and evidence-based reasoning to their lives,​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and who demonstrate civic responsibility as stakeholders in their community.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8700" y="128305"/>
            <a:ext cx="11274600" cy="68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Steering Committee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85575" y="712425"/>
            <a:ext cx="11625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Gordon Uno, David Ross Boyd Professor of Botany, University of Oklahoma​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Co-PIs​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Karla Fuller, Associate Professor of Biology, Guttman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Tamar Goulet, Professor of Biology, University of Mississippi​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Heather Rissler, Program Manager of Faculty Development, KUMC; Adjunct Instructor, NIACC​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Davida Smyth, Associate Professor of Microbiology, TAMUSA​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Senior Personnel​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Bryan Dewsbury, Assoc Prof of Biology, Assoc Dir of STEM Transformation Inst, Florida International University​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Sam Donovan, Director of Outreach and Strategic Engagement, BioQ</a:t>
            </a:r>
            <a:r>
              <a:rPr lang="en-US" sz="1700"/>
              <a:t>UEST Curriculum Consortium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Tara Jo (TJ) Holmberg, Professor of Environmental Science and Biology, Northwestern CT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Justin Hoshaw, Associate Professor of Biology, Waubonsee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Kristin Jenkins, TIDES Executive Director, The University of Texas at Austin​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Jacki Reeves-Pepin, Executive Director, NABT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John Moore, Professor Emeritus, Taylor University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Project Evaluator  </a:t>
            </a:r>
            <a:r>
              <a:rPr lang="en-US" sz="1700"/>
              <a:t>Amanda Gonczi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05050" y="72451"/>
            <a:ext cx="11274600" cy="114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5050" y="1027800"/>
            <a:ext cx="1127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Curriculum Resources​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Sam Donovan, John Moore​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</a:t>
            </a:r>
            <a:r>
              <a:rPr lang="en-US" sz="2000"/>
              <a:t>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Vedham Karpakakunjaram, Montgomery College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Sarah Lehman, Bluffton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Program to Course Outcomes and Assessment​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Karla Fuller, Justin Hoshaw​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</a:t>
            </a:r>
            <a:r>
              <a:rPr lang="en-US" sz="2000"/>
              <a:t>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Equity and Inclusion​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Bryan Dewsbury, Kristin Jenkins​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Elizabeth Harrison, Kennesaw State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Gabi Kammerlinck, University of Florida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6075" y="16031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Surveys​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Gordon Uno, Tamar Goulet​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Faculty Professional Development​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Davida Smyth, Heather Rissler​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Online Presence and Network​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Tara Jo Holmberg, Jaclyn Reeves-Pepin​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Anna Hiatt, University of Nebraska - Lincoln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66075" y="1984150"/>
            <a:ext cx="1127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These slides cover the highlighted section below. See </a:t>
            </a:r>
            <a:r>
              <a:rPr i="1" lang="en-US" sz="2400" u="sng">
                <a:solidFill>
                  <a:schemeClr val="hlink"/>
                </a:solidFill>
                <a:hlinkClick r:id="rId3"/>
              </a:rPr>
              <a:t>IGELS at NABT 2022</a:t>
            </a:r>
            <a:r>
              <a:rPr i="1" lang="en-US" sz="2400"/>
              <a:t> for other materials.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 - Heather Rissler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Creating Inclusive Classes - Bryan Dewsbury and Liz Harrison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Focusing on Civic Engagement - Davida Smyth and Tammy Goulet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Reasoning and Relevance - John Moore, Sarah Lehman, and Sam Donovan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Using Alternative Assessments -Justin Hoshaw and Karla Fuller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Conversation with the Community - Gordon Uno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Curriculum Resources to Support </a:t>
            </a:r>
            <a:r>
              <a:rPr b="0"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r>
              <a:rPr b="0"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and Reasoning</a:t>
            </a:r>
            <a:r>
              <a:rPr b="0"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- John, Sarah, and Sam</a:t>
            </a:r>
            <a:endParaRPr sz="6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Relevance: Provides foundation and engagement.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put ourselves into the “shoes” of others who are very different from us.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biologists we “see” all the connections between the biological principles and things we experience in the natural world. (mutations, cell cycle, cancer)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with new faculty or adjunct faculty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on small units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