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ab58f6020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8ab58f602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ab58f6020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ab58f602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ab58f602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ab58f60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ab58f602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ab58f602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ab58f6020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ab58f602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ab58f6020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ab58f60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ab58f6020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ab58f602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8bf0ae0d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8bf0ae0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ab58f6020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ab58f602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ab58f6020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ab58f602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3998119" y="-1589974"/>
            <a:ext cx="4195763" cy="11274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28E9E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B28E9E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172199" y="1825625"/>
            <a:ext cx="55611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8694" y="365125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65256" y="1752600"/>
            <a:ext cx="553231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5256" y="2666999"/>
            <a:ext cx="5532319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752600"/>
            <a:ext cx="556110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666999"/>
            <a:ext cx="5561106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8694" y="36576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b="1" i="0" sz="44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picture containing sitting&#10;&#10;Description automatically generated" id="8" name="Google Shape;8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8434" y="5943600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qubeshub.org/community/groups/igels/workshops_and_presentations/nabt_202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4057" l="0" r="0" t="8903"/>
          <a:stretch/>
        </p:blipFill>
        <p:spPr>
          <a:xfrm>
            <a:off x="20" y="0"/>
            <a:ext cx="12191980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838200" y="1752601"/>
            <a:ext cx="9553500" cy="260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8100">
                <a:solidFill>
                  <a:schemeClr val="lt1"/>
                </a:solidFill>
              </a:rPr>
              <a:t>The </a:t>
            </a:r>
            <a:r>
              <a:rPr lang="en-US" sz="8100">
                <a:solidFill>
                  <a:schemeClr val="lt1"/>
                </a:solidFill>
              </a:rPr>
              <a:t>IGELS Project </a:t>
            </a:r>
            <a:endParaRPr sz="93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838200" y="4571927"/>
            <a:ext cx="10647300" cy="12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0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</a:rPr>
              <a:t>A Vision for Change in Introductory Life Science Courses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9209" y="5923526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5475" y="-2830975"/>
            <a:ext cx="9332750" cy="93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Major Goals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466075" y="1603150"/>
            <a:ext cx="11274600" cy="4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Assess awareness and acceptance of the V&amp;C principles by instructors teaching GELS courses​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Investigate targeted research questions in order to facilitate adoption and adaptation of V&amp;C principles in GELS courses​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Identify, review, and modify existing educational resources that address V&amp;C principles and facilitate their implementation in GELS courses that promote science literacy, skills, civic engagement, and application of knowledge​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Facilitate adoption of V&amp;C in GELS by PD and mentoring​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Facilitate adoption of V&amp;C in GELS by improving equity and inclusive teaching and learning​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 sz="2000"/>
              <a:t>Facilitate sustainable and long-term adoption of V&amp;C in GELS by creating a collaborative network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 and Future Work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458700" y="1607025"/>
            <a:ext cx="11274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Current Work:​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Working Group Meetings​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Surveys of faculty who teach GELS courses​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Future Work​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Analyze survey data​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Develop core skillset and essential content to help students meet IGELS mission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Establish a network of general education life science instructors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Develop a model professional development workshop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50" y="751350"/>
            <a:ext cx="10239400" cy="5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127489" y="955631"/>
            <a:ext cx="38670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Mission Statement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66075" y="1984150"/>
            <a:ext cx="112746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national network for the Interactions in General Education Life Science Courses (IGELS) is a coalition of biologists and biology educators collaborating to support and mentor “non-major biology” instructors.​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​IGELS promotes the use of evidence-based and equity and inclusive teaching and learning methods in order to develop STEM-ready, scientifically literate students who​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understand the nature of science,​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possess metacognitive, critical thinking, and science process skills,​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can apply essential content and evidence-based reasoning to their lives,​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and who demonstrate civic responsibility as stakeholders in their community.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58700" y="128305"/>
            <a:ext cx="11274600" cy="68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Steering Committee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85575" y="712425"/>
            <a:ext cx="116253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PI​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Gordon Uno, David Ross Boyd Professor of Botany, University of Oklahoma​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Co-PIs​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Karla Fuller, Associate Professor of Biology, Guttman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Tamar Goulet, Professor of Biology, University of Mississippi​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Heather Rissler, Program Manager of Faculty Development, KUMC; Adjunct Instructor, NIACC​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Davida Smyth, Associate Professor of Microbiology, TAMUSA​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Senior Personnel​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Bryan Dewsbury, Assoc Prof of Biology, Assoc Dir of STEM Transformation Inst, Florida International University​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Sam Donovan, Director of Outreach and Strategic Engagement, BioQ</a:t>
            </a:r>
            <a:r>
              <a:rPr lang="en-US" sz="1700"/>
              <a:t>UEST Curriculum Consortium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Tara Jo (TJ) Holmberg, Professor of Environmental Science and Biology, Northwestern CT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Justin Hoshaw, Associate Professor of Biology, Waubonsee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Kristin Jenkins, TIDES Executive Director, The University of Texas at Austin​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Jacki Reeves-Pepin, Executive Director, NABT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John Moore, Professor Emeritus, Taylor University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Project Evaluator  </a:t>
            </a:r>
            <a:r>
              <a:rPr lang="en-US" sz="1700"/>
              <a:t>Amanda Gonczi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05050" y="72451"/>
            <a:ext cx="11274600" cy="114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05050" y="1027800"/>
            <a:ext cx="11274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Curriculum Resources​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Sam Donovan, John Moore​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</a:t>
            </a:r>
            <a:r>
              <a:rPr lang="en-US" sz="2000"/>
              <a:t>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Vedham Karpakakunjaram, Montgomery College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Sarah Lehman, Bluffton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Program to Course Outcomes and Assessment​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Karla Fuller, Justin Hoshaw​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</a:t>
            </a:r>
            <a:r>
              <a:rPr lang="en-US" sz="2000"/>
              <a:t>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Equity and Inclusion​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Bryan Dewsbury, Kristin Jenkins​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Elizabeth Harrison, Kennesaw State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Gabi Kammerlinck, University of Florida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66075" y="1603150"/>
            <a:ext cx="11274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Surveys​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Gordon Uno, Tamar Goulet​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Faculty Professional Development​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Davida Smyth, Heather Rissler​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Online Presence and Network​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Tara Jo Holmberg, Jaclyn Reeves-Pepin​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Anna Hiatt, University of Nebraska - Lincoln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Agenda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66075" y="1984150"/>
            <a:ext cx="11274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These slides cover the highlighted section below. See </a:t>
            </a:r>
            <a:r>
              <a:rPr i="1" lang="en-US" sz="2400" u="sng">
                <a:solidFill>
                  <a:schemeClr val="hlink"/>
                </a:solidFill>
                <a:hlinkClick r:id="rId3"/>
              </a:rPr>
              <a:t>IGELS at NABT 2022</a:t>
            </a:r>
            <a:r>
              <a:rPr i="1" lang="en-US" sz="2400"/>
              <a:t> for other materials.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Introduction - Heather Rissler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Creating Inclusive Classes - Bryan Dewsbury and Liz Harrison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Focusing on Civic Engagement - Davida Smyth and Tammy Goulet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Reasoning and Relevance - John Moore, Sarah Lehman, and Sam Donovan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Using Alternative Assessments -Justin Hoshaw and Karla Fuller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Conversation with the Community - Gordon Uno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Vision and Change: Concepts &amp; Competencies</a:t>
            </a:r>
            <a:r>
              <a:rPr lang="en-US" sz="5200">
                <a:latin typeface="Arial"/>
                <a:ea typeface="Arial"/>
                <a:cs typeface="Arial"/>
                <a:sym typeface="Arial"/>
              </a:rPr>
              <a:t>​</a:t>
            </a:r>
            <a:endParaRPr sz="5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00" y="1471625"/>
            <a:ext cx="3600600" cy="46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100" y="1691447"/>
            <a:ext cx="4278125" cy="38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7625" y="5602274"/>
            <a:ext cx="3529600" cy="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58700" y="365753"/>
            <a:ext cx="11274600" cy="96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IGELS Alignment with Vision and Change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458700" y="1876650"/>
            <a:ext cx="11274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Reasoning:​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-Quantitative Reasoning​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-Modeling​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-Process of Science​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Relevance:​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-Science and Society​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-Communication  &amp; Collaboration​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-Interdisciplinary Nature of Science</a:t>
            </a:r>
            <a:endParaRPr sz="200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100" y="1691447"/>
            <a:ext cx="4278125" cy="38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625" y="5602274"/>
            <a:ext cx="3529600" cy="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ppledVTI">
  <a:themeElements>
    <a:clrScheme name="Custom 2">
      <a:dk1>
        <a:srgbClr val="8D3866"/>
      </a:dk1>
      <a:lt1>
        <a:srgbClr val="FFFFFF"/>
      </a:lt1>
      <a:dk2>
        <a:srgbClr val="002060"/>
      </a:dk2>
      <a:lt2>
        <a:srgbClr val="E8E4E2"/>
      </a:lt2>
      <a:accent1>
        <a:srgbClr val="735240"/>
      </a:accent1>
      <a:accent2>
        <a:srgbClr val="A6C868"/>
      </a:accent2>
      <a:accent3>
        <a:srgbClr val="FFF163"/>
      </a:accent3>
      <a:accent4>
        <a:srgbClr val="F8554E"/>
      </a:accent4>
      <a:accent5>
        <a:srgbClr val="0292B7"/>
      </a:accent5>
      <a:accent6>
        <a:srgbClr val="4B664A"/>
      </a:accent6>
      <a:hlink>
        <a:srgbClr val="1587C4"/>
      </a:hlink>
      <a:folHlink>
        <a:srgbClr val="633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