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8ab58f6020_1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8ab58f6020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8ab58f6020_1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8ab58f6020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8ab58f6020_1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8ab58f6020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8ab58f6020_1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8ab58f6020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8ab58f6020_1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8ab58f6020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8ab58f6020_1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8ab58f6020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Focus on evidence for each component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8ab58f6020_1_1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8ab58f6020_1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8ab58f6020_1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8ab58f6020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8ab58f6020_1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8ab58f6020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8ab58f6020_1_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8ab58f6020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8ab58f6020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8ab58f602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8ab58f6020_1_1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8ab58f6020_1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8ab58f6020_1_1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8ab58f6020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8ab58f6020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8ab58f602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8ab58f6020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8ab58f602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8ab58f6020_0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8ab58f602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8ab58f6020_0_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8ab58f602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8f84f438d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8f84f438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8ab58f6020_1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8ab58f6020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8ab58f6020_1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8ab58f6020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4400"/>
              <a:buFont typeface="Avenir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latin typeface="Avenir"/>
                <a:ea typeface="Avenir"/>
                <a:cs typeface="Avenir"/>
                <a:sym typeface="Avenir"/>
              </a:defRPr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 rot="5400000">
            <a:off x="3998119" y="-1589974"/>
            <a:ext cx="4195763" cy="11274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58694" y="365760"/>
            <a:ext cx="1089510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4400"/>
              <a:buFont typeface="Avenir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B28E9E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B28E9E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28E9E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B28E9E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28E9E"/>
              </a:buClr>
              <a:buSzPts val="1600"/>
              <a:buNone/>
              <a:defRPr sz="1600">
                <a:solidFill>
                  <a:srgbClr val="B28E9E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28E9E"/>
              </a:buClr>
              <a:buSzPts val="1600"/>
              <a:buNone/>
              <a:defRPr sz="1600">
                <a:solidFill>
                  <a:srgbClr val="B28E9E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28E9E"/>
              </a:buClr>
              <a:buSzPts val="1600"/>
              <a:buNone/>
              <a:defRPr sz="1600">
                <a:solidFill>
                  <a:srgbClr val="B28E9E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28E9E"/>
              </a:buClr>
              <a:buSzPts val="1600"/>
              <a:buNone/>
              <a:defRPr sz="1600">
                <a:solidFill>
                  <a:srgbClr val="B28E9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458694" y="365760"/>
            <a:ext cx="1089510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8695" y="1825625"/>
            <a:ext cx="556110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6172199" y="1825625"/>
            <a:ext cx="556110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58694" y="365125"/>
            <a:ext cx="1127461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465256" y="1752600"/>
            <a:ext cx="553231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i="1" sz="24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465256" y="2666999"/>
            <a:ext cx="5532319" cy="3522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3" type="body"/>
          </p:nvPr>
        </p:nvSpPr>
        <p:spPr>
          <a:xfrm>
            <a:off x="6172200" y="1752600"/>
            <a:ext cx="556110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 i="1" sz="24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" name="Google Shape;30;p6"/>
          <p:cNvSpPr txBox="1"/>
          <p:nvPr>
            <p:ph idx="4" type="body"/>
          </p:nvPr>
        </p:nvSpPr>
        <p:spPr>
          <a:xfrm>
            <a:off x="6172200" y="2666999"/>
            <a:ext cx="5561106" cy="3522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8694" y="365760"/>
            <a:ext cx="1127461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4400"/>
              <a:buFont typeface="Avenir"/>
              <a:buNone/>
              <a:defRPr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2">
            <a:alphaModFix/>
          </a:blip>
          <a:srcRect b="35543" l="25575" r="22650" t="33714"/>
          <a:stretch/>
        </p:blipFill>
        <p:spPr>
          <a:xfrm>
            <a:off x="167275" y="6157550"/>
            <a:ext cx="1003625" cy="59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3200"/>
              <a:buFont typeface="Aveni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8" name="Google Shape;38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3200"/>
              <a:buFont typeface="Aveni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1.png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3058"/>
              </a:buClr>
              <a:buSzPts val="4400"/>
              <a:buFont typeface="Avenir"/>
              <a:buNone/>
              <a:defRPr b="1" i="0" sz="4400" u="none" cap="none" strike="noStrike">
                <a:solidFill>
                  <a:srgbClr val="63305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4064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810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55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55600" lvl="4" marL="22860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pic>
        <p:nvPicPr>
          <p:cNvPr descr="A picture containing sitting&#10;&#10;Description automatically generated" id="8" name="Google Shape;8;p1"/>
          <p:cNvPicPr preferRelativeResize="0"/>
          <p:nvPr/>
        </p:nvPicPr>
        <p:blipFill rotWithShape="1">
          <a:blip r:embed="rId1">
            <a:alphaModFix amt="10000"/>
          </a:blip>
          <a:srcRect b="0" l="0" r="0" t="0"/>
          <a:stretch/>
        </p:blipFill>
        <p:spPr>
          <a:xfrm>
            <a:off x="8534400" y="0"/>
            <a:ext cx="3654612" cy="457534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/>
          <p:nvPr/>
        </p:nvSpPr>
        <p:spPr>
          <a:xfrm>
            <a:off x="4789551" y="6380726"/>
            <a:ext cx="26128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633058"/>
                </a:solidFill>
                <a:latin typeface="Avenir"/>
                <a:ea typeface="Avenir"/>
                <a:cs typeface="Avenir"/>
                <a:sym typeface="Avenir"/>
              </a:rPr>
              <a:t>NSF-DUE #2126154</a:t>
            </a:r>
            <a:endParaRPr/>
          </a:p>
        </p:txBody>
      </p:sp>
      <p:pic>
        <p:nvPicPr>
          <p:cNvPr descr="NSF Logo | NSF - National Science Foundation"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78434" y="5943600"/>
            <a:ext cx="90974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b="35543" l="25575" r="22650" t="33714"/>
          <a:stretch/>
        </p:blipFill>
        <p:spPr>
          <a:xfrm>
            <a:off x="167275" y="6157550"/>
            <a:ext cx="1003625" cy="5959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buffalo.edu/catt/develop/design/learning-outcomes/finks.html" TargetMode="External"/><Relationship Id="rId10" Type="http://schemas.openxmlformats.org/officeDocument/2006/relationships/hyperlink" Target="http://dx.doi.org/10.1002/tia2.20041" TargetMode="External"/><Relationship Id="rId12" Type="http://schemas.openxmlformats.org/officeDocument/2006/relationships/hyperlink" Target="https://www.buffalo.edu/catt/develop/design/learning-outcomes/fink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cte.virginia.edu/sites/cte.virginia.edu/files/Syllabus-Rubric-Guide-2-13-17.pdf" TargetMode="External"/><Relationship Id="rId4" Type="http://schemas.openxmlformats.org/officeDocument/2006/relationships/hyperlink" Target="https://cte.virginia.edu/sites/cte.virginia.edu/files/Syllabus-Rubric-Guide-2-13-17.pdf" TargetMode="External"/><Relationship Id="rId9" Type="http://schemas.openxmlformats.org/officeDocument/2006/relationships/hyperlink" Target="http://dx.doi.org/10.1002/tia2.20041" TargetMode="External"/><Relationship Id="rId5" Type="http://schemas.openxmlformats.org/officeDocument/2006/relationships/hyperlink" Target="https://cte.virginia.edu/sites/cte.virginia.edu/files/Scoring-Sheet-Excel-6-9-15.xlsx" TargetMode="External"/><Relationship Id="rId6" Type="http://schemas.openxmlformats.org/officeDocument/2006/relationships/hyperlink" Target="https://cte.virginia.edu/sites/cte.virginia.edu/files/Scoring-Sheet-Excel-6-9-15.xlsx" TargetMode="External"/><Relationship Id="rId7" Type="http://schemas.openxmlformats.org/officeDocument/2006/relationships/hyperlink" Target="https://docs.google.com/document/d/1T2ZoD89MtpOn45Hpu_9t1AA3a18AzG6XI0MjteoRBLU/edit" TargetMode="External"/><Relationship Id="rId8" Type="http://schemas.openxmlformats.org/officeDocument/2006/relationships/hyperlink" Target="https://docs.google.com/document/d/1T2ZoD89MtpOn45Hpu_9t1AA3a18AzG6XI0MjteoRBLU/edit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qubeshub.org/community/groups/igels/workshops_and_presentations/nabt_2022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C56C9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C56C9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14057" l="0" r="0" t="8903"/>
          <a:stretch/>
        </p:blipFill>
        <p:spPr>
          <a:xfrm>
            <a:off x="20" y="0"/>
            <a:ext cx="12191980" cy="685661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type="ctrTitle"/>
          </p:nvPr>
        </p:nvSpPr>
        <p:spPr>
          <a:xfrm>
            <a:off x="838200" y="1752601"/>
            <a:ext cx="9553500" cy="2608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8100">
                <a:solidFill>
                  <a:schemeClr val="lt1"/>
                </a:solidFill>
              </a:rPr>
              <a:t>The </a:t>
            </a:r>
            <a:r>
              <a:rPr lang="en-US" sz="8100">
                <a:solidFill>
                  <a:schemeClr val="lt1"/>
                </a:solidFill>
              </a:rPr>
              <a:t>IGELS Project </a:t>
            </a:r>
            <a:endParaRPr sz="9300"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838200" y="4571927"/>
            <a:ext cx="10647300" cy="1279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4000"/>
              <a:buFont typeface="Arial"/>
              <a:buNone/>
            </a:pPr>
            <a:r>
              <a:rPr b="1" lang="en-US" sz="5000">
                <a:solidFill>
                  <a:schemeClr val="lt1"/>
                </a:solidFill>
              </a:rPr>
              <a:t>A Vision for Change in Introductory Life Science Courses</a:t>
            </a:r>
            <a:endParaRPr sz="2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789551" y="6380726"/>
            <a:ext cx="26128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NSF-DUE #2126154</a:t>
            </a:r>
            <a:endParaRPr/>
          </a:p>
        </p:txBody>
      </p:sp>
      <p:pic>
        <p:nvPicPr>
          <p:cNvPr descr="NSF Logo | NSF - National Science Foundation" id="59" name="Google Shape;5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79209" y="5923526"/>
            <a:ext cx="90974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5475" y="-2830975"/>
            <a:ext cx="9332750" cy="933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folHlink"/>
                </a:solidFill>
              </a:rPr>
              <a:t>DEI should be considered in ALL aspects of your course</a:t>
            </a:r>
            <a:endParaRPr/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458694" y="1949450"/>
            <a:ext cx="11274600" cy="419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>
                <a:solidFill>
                  <a:srgbClr val="8D3866"/>
                </a:solidFill>
              </a:rPr>
              <a:t>Creating an inclusive course includes all aspects of your course, from design and activities to assessment</a:t>
            </a:r>
            <a:endParaRPr>
              <a:solidFill>
                <a:srgbClr val="8D3866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>
                <a:solidFill>
                  <a:srgbClr val="8D3866"/>
                </a:solidFill>
              </a:rPr>
              <a:t>For many of your students, the first “interaction” they have with you is through your syllabus</a:t>
            </a:r>
            <a:endParaRPr>
              <a:solidFill>
                <a:srgbClr val="8D386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The syllabus as an invitation to learn . . .</a:t>
            </a:r>
            <a:endParaRPr/>
          </a:p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458700" y="1628775"/>
            <a:ext cx="11274600" cy="451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43124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 sz="3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“The syllabus becomes an invitation to share responsibility for successful learning” (Grunert O’Brien, Millis &amp; Cohen, 2008, p.22).</a:t>
            </a:r>
            <a:endParaRPr sz="3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24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 sz="3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Palmer, Wheeler &amp; Aneece suggest that the syllabus’ “primary function should be as a learning tool, one that is carefully crafted through a systematic course design process” (2016, p. 37).</a:t>
            </a:r>
            <a:endParaRPr sz="3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24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 sz="34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“A well-crafted syllabus can be the beginning of a promise fulfilled and part of the difference between just another course and one that changes lives” (Canada, 2013, p. 37).</a:t>
            </a:r>
            <a:endParaRPr sz="34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458694" y="1949450"/>
            <a:ext cx="11274600" cy="419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00" y="29000"/>
            <a:ext cx="12140468" cy="68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folHlink"/>
                </a:solidFill>
              </a:rPr>
              <a:t>The Plan: </a:t>
            </a:r>
            <a:endParaRPr/>
          </a:p>
        </p:txBody>
      </p:sp>
      <p:sp>
        <p:nvSpPr>
          <p:cNvPr id="132" name="Google Shape;132;p25"/>
          <p:cNvSpPr txBox="1"/>
          <p:nvPr>
            <p:ph idx="1" type="body"/>
          </p:nvPr>
        </p:nvSpPr>
        <p:spPr>
          <a:xfrm>
            <a:off x="458700" y="1585925"/>
            <a:ext cx="11274600" cy="455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en-US" sz="3600">
                <a:solidFill>
                  <a:srgbClr val="8D3866"/>
                </a:solidFill>
              </a:rPr>
              <a:t>Examine syllabus rubric by Palmer et al. (2014)</a:t>
            </a:r>
            <a:endParaRPr sz="3600">
              <a:solidFill>
                <a:srgbClr val="8D3866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en-US" sz="3600">
                <a:solidFill>
                  <a:srgbClr val="8D3866"/>
                </a:solidFill>
              </a:rPr>
              <a:t>Score your own syllabus or the example syllabi using the syllabus rubric scoring sheet</a:t>
            </a:r>
            <a:endParaRPr sz="3600">
              <a:solidFill>
                <a:srgbClr val="8D3866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en-US" sz="3600">
                <a:solidFill>
                  <a:srgbClr val="8D3866"/>
                </a:solidFill>
                <a:latin typeface="Calibri"/>
                <a:ea typeface="Calibri"/>
                <a:cs typeface="Calibri"/>
                <a:sym typeface="Calibri"/>
              </a:rPr>
              <a:t>Write a plan for revising your syllabus to emphasize at least 2-3 of the rubric components.</a:t>
            </a:r>
            <a:endParaRPr sz="3600">
              <a:solidFill>
                <a:srgbClr val="8D38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6"/>
          <p:cNvSpPr txBox="1"/>
          <p:nvPr>
            <p:ph idx="1" type="body"/>
          </p:nvPr>
        </p:nvSpPr>
        <p:spPr>
          <a:xfrm>
            <a:off x="458694" y="1949450"/>
            <a:ext cx="11274600" cy="419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7"/>
          <p:cNvSpPr txBox="1"/>
          <p:nvPr>
            <p:ph idx="1" type="body"/>
          </p:nvPr>
        </p:nvSpPr>
        <p:spPr>
          <a:xfrm>
            <a:off x="458694" y="1949450"/>
            <a:ext cx="11274600" cy="419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8"/>
          <p:cNvSpPr txBox="1"/>
          <p:nvPr>
            <p:ph type="title"/>
          </p:nvPr>
        </p:nvSpPr>
        <p:spPr>
          <a:xfrm>
            <a:off x="458700" y="200024"/>
            <a:ext cx="10895100" cy="149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QR code to resources: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DEI Syllabus Session folder  </a:t>
            </a:r>
            <a:endParaRPr/>
          </a:p>
        </p:txBody>
      </p:sp>
      <p:pic>
        <p:nvPicPr>
          <p:cNvPr id="152" name="Google Shape;1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1475" y="1949450"/>
            <a:ext cx="3829050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folHlink"/>
                </a:solidFill>
              </a:rPr>
              <a:t>What does your score mean? </a:t>
            </a:r>
            <a:endParaRPr/>
          </a:p>
        </p:txBody>
      </p:sp>
      <p:sp>
        <p:nvSpPr>
          <p:cNvPr id="158" name="Google Shape;158;p29"/>
          <p:cNvSpPr txBox="1"/>
          <p:nvPr>
            <p:ph idx="1" type="body"/>
          </p:nvPr>
        </p:nvSpPr>
        <p:spPr>
          <a:xfrm>
            <a:off x="458694" y="1949450"/>
            <a:ext cx="11274600" cy="419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0-16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content-focused syllabus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17-30: transitional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31-46: learning-focused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0"/>
          <p:cNvSpPr txBox="1"/>
          <p:nvPr>
            <p:ph idx="1" type="body"/>
          </p:nvPr>
        </p:nvSpPr>
        <p:spPr>
          <a:xfrm>
            <a:off x="458694" y="1949450"/>
            <a:ext cx="11274600" cy="419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folHlink"/>
                </a:solidFill>
              </a:rPr>
              <a:t>Other syllabus features to consider </a:t>
            </a:r>
            <a:endParaRPr/>
          </a:p>
        </p:txBody>
      </p:sp>
      <p:sp>
        <p:nvSpPr>
          <p:cNvPr id="171" name="Google Shape;171;p31"/>
          <p:cNvSpPr txBox="1"/>
          <p:nvPr>
            <p:ph idx="1" type="body"/>
          </p:nvPr>
        </p:nvSpPr>
        <p:spPr>
          <a:xfrm>
            <a:off x="458700" y="1400175"/>
            <a:ext cx="11274600" cy="474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700">
                <a:solidFill>
                  <a:srgbClr val="8D3866"/>
                </a:solidFill>
              </a:rPr>
              <a:t>Explain what students can expect from you</a:t>
            </a:r>
            <a:endParaRPr sz="2700">
              <a:solidFill>
                <a:srgbClr val="8D3866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400">
                <a:solidFill>
                  <a:srgbClr val="8D3866"/>
                </a:solidFill>
              </a:rPr>
              <a:t>For example, how soon will assignments be graded?</a:t>
            </a:r>
            <a:endParaRPr sz="2400">
              <a:solidFill>
                <a:srgbClr val="8D3866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400">
                <a:solidFill>
                  <a:srgbClr val="8D3866"/>
                </a:solidFill>
              </a:rPr>
              <a:t>What will you do to support your students?</a:t>
            </a:r>
            <a:endParaRPr sz="2400">
              <a:solidFill>
                <a:srgbClr val="8D3866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700">
                <a:solidFill>
                  <a:srgbClr val="8D3866"/>
                </a:solidFill>
              </a:rPr>
              <a:t>Define all terms/jargon phrases like “office hours”</a:t>
            </a:r>
            <a:endParaRPr sz="2700">
              <a:solidFill>
                <a:srgbClr val="8D3866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700">
                <a:solidFill>
                  <a:srgbClr val="8D3866"/>
                </a:solidFill>
              </a:rPr>
              <a:t>Use 12-14 point, sans serif fonts for better reading comprehension and to support dyslexic students</a:t>
            </a:r>
            <a:endParaRPr sz="2700">
              <a:solidFill>
                <a:srgbClr val="8D3866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700">
                <a:solidFill>
                  <a:srgbClr val="8D3866"/>
                </a:solidFill>
              </a:rPr>
              <a:t>Add Table of Contents and Header text with links to other parts of the document</a:t>
            </a:r>
            <a:endParaRPr sz="2700">
              <a:solidFill>
                <a:srgbClr val="8D3866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700">
                <a:solidFill>
                  <a:srgbClr val="8D3866"/>
                </a:solidFill>
              </a:rPr>
              <a:t>Use check boxes when listing student assignments</a:t>
            </a:r>
            <a:endParaRPr sz="2700">
              <a:solidFill>
                <a:srgbClr val="8D3866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700">
                <a:solidFill>
                  <a:srgbClr val="8D3866"/>
                </a:solidFill>
              </a:rPr>
              <a:t>Add alt text to images and tables. Check document for accessibility </a:t>
            </a:r>
            <a:endParaRPr sz="2700">
              <a:solidFill>
                <a:srgbClr val="8D386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050" y="751350"/>
            <a:ext cx="10239400" cy="538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127489" y="955631"/>
            <a:ext cx="3867000" cy="402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/>
          <p:nvPr>
            <p:ph type="title"/>
          </p:nvPr>
        </p:nvSpPr>
        <p:spPr>
          <a:xfrm>
            <a:off x="458700" y="4"/>
            <a:ext cx="10895100" cy="814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 and Resources </a:t>
            </a:r>
            <a:endParaRPr/>
          </a:p>
        </p:txBody>
      </p:sp>
      <p:sp>
        <p:nvSpPr>
          <p:cNvPr id="177" name="Google Shape;177;p32"/>
          <p:cNvSpPr txBox="1"/>
          <p:nvPr>
            <p:ph idx="1" type="body"/>
          </p:nvPr>
        </p:nvSpPr>
        <p:spPr>
          <a:xfrm>
            <a:off x="458700" y="763650"/>
            <a:ext cx="11600100" cy="533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•Syllabus rubric guide:</a:t>
            </a:r>
            <a:r>
              <a:rPr lang="en-US" sz="20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https://cte.virginia.edu/sites/cte.virginia.edu/files/Syllabus-Rubric-Guide-2-13-17.pdf</a:t>
            </a:r>
            <a:endParaRPr sz="20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•Syllabus rubric scoring sheet:</a:t>
            </a:r>
            <a:r>
              <a:rPr lang="en-US" sz="14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https://cte.virginia.edu/sites/cte.virginia.edu/files/Scoring-Sheet-Excel-6-9-15.xlsx</a:t>
            </a:r>
            <a:endParaRPr sz="14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•Designing inclusive digital syllabi by Justin Hoshaw:</a:t>
            </a:r>
            <a:r>
              <a:rPr lang="en-US" sz="14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https://docs.google.com/document/d/1T2ZoD89MtpOn45Hpu_9t1AA3a18AzG6XI0MjteoRBLU/edit</a:t>
            </a:r>
            <a:endParaRPr sz="14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•Example syllabus before using rubric: https://drive.google.com/file/d/1s7d7DGXrIZetM40rMNM8ZmC3pUlcv90N/view?usp=share_link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•Annotated scored syllabus example: https://drive.google.com/file/d/1jcBlUMJ55RfjkjcflTeZ7xn3bKLCuzPj/view?usp=share_link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•Palmer, M. S., Bach, D. J., &amp; Streifer, A. C. (2014). Measuring the promise: A learning‐focused syllabus rubric. </a:t>
            </a:r>
            <a:r>
              <a:rPr i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improve the academy: A journal of educational development, 33 (1), </a:t>
            </a: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14-36.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72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•Palmer, M. S., Streifer, A. C., &amp; Duncun, S. (2016). Systematic assessment of high impact course design institute. </a:t>
            </a:r>
            <a:r>
              <a:rPr i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Improve the Academy, 35</a:t>
            </a: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(2), 339-361.</a:t>
            </a:r>
            <a:r>
              <a:rPr lang="en-US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http://dx.doi.org/10.1002/tia2.20041</a:t>
            </a:r>
            <a:endParaRPr sz="12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•Fink, L.  (2003) </a:t>
            </a:r>
            <a:r>
              <a:rPr i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Designing significant learning experiences</a:t>
            </a: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San Francisco: Jossey-Bass.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•University at Buffalo graphic about Fink’s significant learning outcomes:</a:t>
            </a:r>
            <a:r>
              <a:rPr lang="en-US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https://www.buffalo.edu/catt/develop/design/learning-outcomes/finks.html</a:t>
            </a:r>
            <a:endParaRPr sz="12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•Weimer, M. (2013). </a:t>
            </a:r>
            <a:r>
              <a:rPr i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Learner-centered teaching: Five key changes to practice</a:t>
            </a: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(2</a:t>
            </a:r>
            <a:r>
              <a:rPr baseline="30000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nd </a:t>
            </a: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ed.). San Francisco: Jossey- Bass.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•Grunert, J. (1997) “ The Course Syllabus: A Learning-Centered Approach.” Boston, MA: Anker.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Acknowledgements </a:t>
            </a:r>
            <a:endParaRPr/>
          </a:p>
        </p:txBody>
      </p:sp>
      <p:sp>
        <p:nvSpPr>
          <p:cNvPr id="183" name="Google Shape;183;p33"/>
          <p:cNvSpPr txBox="1"/>
          <p:nvPr>
            <p:ph idx="1" type="body"/>
          </p:nvPr>
        </p:nvSpPr>
        <p:spPr>
          <a:xfrm>
            <a:off x="458694" y="1949450"/>
            <a:ext cx="11274600" cy="419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NABT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Center for Excellence in Teaching and Learning at Kennesaw State University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Justin Hoshaw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DEI Working Group, IGELS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Thank you!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458694" y="365760"/>
            <a:ext cx="11274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IGELS Mission Statement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466075" y="1984150"/>
            <a:ext cx="11274600" cy="40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The national network for the Interactions in General Education Life Science Courses (IGELS) is a coalition of biologists and biology educators collaborating to support and mentor “non-major biology” instructors.​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​IGELS promotes the use of evidence-based and equity and inclusive teaching and learning methods in order to develop STEM-ready, scientifically literate students who​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• understand the nature of science,​</a:t>
            </a:r>
            <a:endParaRPr sz="2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• who possess metacognitive, critical thinking, and science process skills,​</a:t>
            </a:r>
            <a:endParaRPr sz="2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• who can apply essential content and evidence-based reasoning to their lives,​</a:t>
            </a:r>
            <a:endParaRPr sz="2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• and who demonstrate civic responsibility as stakeholders in their community.</a:t>
            </a:r>
            <a:endParaRPr sz="2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458700" y="128305"/>
            <a:ext cx="11274600" cy="68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folHlink"/>
                </a:solidFill>
                <a:latin typeface="Arial"/>
                <a:ea typeface="Arial"/>
                <a:cs typeface="Arial"/>
                <a:sym typeface="Arial"/>
              </a:rPr>
              <a:t>IGELS Steering Committee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185575" y="712425"/>
            <a:ext cx="11625300" cy="56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PI​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Gordon Uno, David Ross Boyd Professor of Botany, University of Oklahoma​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Co-PIs​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Karla Fuller, Associate Professor of Biology, Guttman Community College​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Tamar Goulet, Professor of Biology, University of Mississippi​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Heather Rissler, Program Manager of Faculty Development, KUMC; Adjunct Instructor, NIACC​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Davida Smyth, Associate Professor of Microbiology, TAMUSA​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Senior Personnel​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Bryan Dewsbury, Assoc Prof of Biology, Assoc Dir of STEM Transformation Inst, Florida International University​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Sam Donovan, Director of Outreach and Strategic Engagement, BioQ</a:t>
            </a:r>
            <a:r>
              <a:rPr lang="en-US" sz="1700"/>
              <a:t>UEST Curriculum Consortium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Tara Jo (TJ) Holmberg, Professor of Environmental Science and Biology, Northwestern CT Community College​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Justin Hoshaw, Associate Professor of Biology, Waubonsee Community College​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Kristin Jenkins, TIDES Executive Director, The University of Texas at Austin​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Jacki Reeves-Pepin, Executive Director, NABT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John Moore, Professor Emeritus, Taylor University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/>
              <a:t>Project Evaluator  </a:t>
            </a:r>
            <a:r>
              <a:rPr lang="en-US" sz="1700"/>
              <a:t>Amanda Gonczi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05050" y="72451"/>
            <a:ext cx="11274600" cy="114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Working Groups and Members​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305050" y="1027800"/>
            <a:ext cx="11274600" cy="51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Curriculum Resources​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Chairs:</a:t>
            </a:r>
            <a:r>
              <a:rPr lang="en-US" sz="2000"/>
              <a:t> Sam Donovan, John Moore​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Members:</a:t>
            </a:r>
            <a:r>
              <a:rPr lang="en-US" sz="2000"/>
              <a:t> 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Vedham Karpakakunjaram, Montgomery College 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Sarah Lehman, Bluffton University​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Program to Course Outcomes and Assessment​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Chairs:</a:t>
            </a:r>
            <a:r>
              <a:rPr lang="en-US" sz="2000"/>
              <a:t> Karla Fuller, Justin Hoshaw​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Members: </a:t>
            </a:r>
            <a:r>
              <a:rPr lang="en-US" sz="2000"/>
              <a:t>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Equity and Inclusion​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Chairs:</a:t>
            </a:r>
            <a:r>
              <a:rPr lang="en-US" sz="2000"/>
              <a:t> Bryan Dewsbury, Kristin Jenkins​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Members: 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Elizabeth Harrison, Kennesaw State University​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Gabi Kammerlinck, University of Florida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458694" y="365760"/>
            <a:ext cx="11274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Working Groups and Members​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466075" y="1603150"/>
            <a:ext cx="112746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Surveys​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Chairs:</a:t>
            </a:r>
            <a:r>
              <a:rPr lang="en-US" sz="2000"/>
              <a:t> Gordon Uno, Tamar Goulet​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Members: 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Faculty Professional Development​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Chairs: </a:t>
            </a:r>
            <a:r>
              <a:rPr lang="en-US" sz="2000"/>
              <a:t>Davida Smyth, Heather Rissler​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Members: 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Online Presence and Network​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Chairs: </a:t>
            </a:r>
            <a:r>
              <a:rPr lang="en-US" sz="2000"/>
              <a:t>Tara Jo Holmberg, Jaclyn Reeves-Pepin​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/>
              <a:t>Members: ​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Anna Hiatt, University of Nebraska - Lincoln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458694" y="365760"/>
            <a:ext cx="11274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Agenda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466075" y="1984150"/>
            <a:ext cx="112746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/>
              <a:t>These slides cover the highlighted section below. See </a:t>
            </a:r>
            <a:r>
              <a:rPr i="1" lang="en-US" sz="2400" u="sng">
                <a:solidFill>
                  <a:schemeClr val="hlink"/>
                </a:solidFill>
                <a:hlinkClick r:id="rId3"/>
              </a:rPr>
              <a:t>IGELS at NABT 2022</a:t>
            </a:r>
            <a:r>
              <a:rPr i="1" lang="en-US" sz="2400"/>
              <a:t> for other materials.</a:t>
            </a:r>
            <a:endParaRPr i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Introduction - Heather Rissler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Creating Inclusive Classes - Bryan Dewsbury and Liz Harrison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Focusing on Civic Engagement - Davida Smyth and Tammy Goulet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Reasoning and Relevance - John Moore, Sarah Lehman, and Sam Donovan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Using Alternative Assessments -Justin Hoshaw and Karla Fuller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Conversation with the Community - Gordon Uno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458694" y="1580185"/>
            <a:ext cx="11274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059"/>
              <a:t>DEI Working group: Inclusive, learning-centered syllabi </a:t>
            </a:r>
            <a:endParaRPr sz="4059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458694" y="365760"/>
            <a:ext cx="108951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Outline </a:t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458694" y="1949450"/>
            <a:ext cx="11274600" cy="419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lang="en-US">
                <a:solidFill>
                  <a:srgbClr val="8D3866"/>
                </a:solidFill>
              </a:rPr>
              <a:t>DEI Working Group introduction – Bryan Dewsbury</a:t>
            </a:r>
            <a:endParaRPr>
              <a:solidFill>
                <a:srgbClr val="8D3866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en-US">
                <a:solidFill>
                  <a:srgbClr val="8D3866"/>
                </a:solidFill>
              </a:rPr>
              <a:t>The importance of your syllabus</a:t>
            </a:r>
            <a:endParaRPr>
              <a:solidFill>
                <a:srgbClr val="8D3866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en-US">
                <a:solidFill>
                  <a:srgbClr val="8D3866"/>
                </a:solidFill>
              </a:rPr>
              <a:t>Examine and score your own syllabus or example syllabus</a:t>
            </a:r>
            <a:endParaRPr>
              <a:solidFill>
                <a:srgbClr val="8D3866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r>
              <a:rPr lang="en-US">
                <a:solidFill>
                  <a:srgbClr val="8D3866"/>
                </a:solidFill>
              </a:rPr>
              <a:t>Additional resources to create learning-centered, inclusive syllabi</a:t>
            </a:r>
            <a:endParaRPr>
              <a:solidFill>
                <a:srgbClr val="8D3866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  <a:r>
              <a:rPr lang="en-US">
                <a:solidFill>
                  <a:srgbClr val="8D3866"/>
                </a:solidFill>
              </a:rPr>
              <a:t>Wrap-up </a:t>
            </a:r>
            <a:endParaRPr>
              <a:solidFill>
                <a:srgbClr val="8D386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appledVTI">
  <a:themeElements>
    <a:clrScheme name="Custom 2">
      <a:dk1>
        <a:srgbClr val="8D3866"/>
      </a:dk1>
      <a:lt1>
        <a:srgbClr val="FFFFFF"/>
      </a:lt1>
      <a:dk2>
        <a:srgbClr val="002060"/>
      </a:dk2>
      <a:lt2>
        <a:srgbClr val="E8E4E2"/>
      </a:lt2>
      <a:accent1>
        <a:srgbClr val="735240"/>
      </a:accent1>
      <a:accent2>
        <a:srgbClr val="A6C868"/>
      </a:accent2>
      <a:accent3>
        <a:srgbClr val="FFF163"/>
      </a:accent3>
      <a:accent4>
        <a:srgbClr val="F8554E"/>
      </a:accent4>
      <a:accent5>
        <a:srgbClr val="0292B7"/>
      </a:accent5>
      <a:accent6>
        <a:srgbClr val="4B664A"/>
      </a:accent6>
      <a:hlink>
        <a:srgbClr val="1587C4"/>
      </a:hlink>
      <a:folHlink>
        <a:srgbClr val="6330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