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Play"/>
      <p:regular r:id="rId28"/>
      <p:bold r:id="rId29"/>
    </p:embeddedFon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6fd2040c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6fd2040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e00f6651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e00f665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Karla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e00f6651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e00f665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24fe9ae3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824fe9ae3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24fe9ae35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824fe9ae35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24fe9ae35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824fe9ae35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24fe9ae35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824fe9ae35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24fe9ae35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824fe9ae35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24fe9ae35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824fe9ae35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824fe9ae35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824fe9ae35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ab58f60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ab58f60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24fe9ae35_1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824fe9ae35_1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24fe9ae35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824fe9ae35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824fe9ae35_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824fe9ae35_1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e00f6651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e00f665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ab58f602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ab58f6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ab58f602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ab58f60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ab58f602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ab58f60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ab58f602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ab58f602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f84f455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f84f455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e00f665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e00f665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Karla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6fd2040c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6fd2040c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8" name="Google Shape;8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wq1Z5uurX-nJ48ZIaCAuuHVoJy9t9oVIMwY8Io7p4T4/preview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ce.wsu.edu/documents/2015/03/rubrics-norming.pdf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aacu.org/initiatives/value-initiative/value-rubrics" TargetMode="External"/><Relationship Id="rId4" Type="http://schemas.openxmlformats.org/officeDocument/2006/relationships/hyperlink" Target="https://facultydae.waubonsee.edu/instruction/assessment/institutional-learning-outcom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igels/workshops_and_presentations/nabt_20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4057" l="0" r="0" t="8903"/>
          <a:stretch/>
        </p:blipFill>
        <p:spPr>
          <a:xfrm>
            <a:off x="20" y="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838200" y="1752601"/>
            <a:ext cx="9553500" cy="26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8100">
                <a:solidFill>
                  <a:schemeClr val="lt1"/>
                </a:solidFill>
              </a:rPr>
              <a:t>The </a:t>
            </a:r>
            <a:r>
              <a:rPr lang="en-US" sz="8100">
                <a:solidFill>
                  <a:schemeClr val="lt1"/>
                </a:solidFill>
              </a:rPr>
              <a:t>IGELS Project </a:t>
            </a:r>
            <a:endParaRPr sz="93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838200" y="4571927"/>
            <a:ext cx="10647300" cy="1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A Vision for Change in Introductory Life Science Courses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209" y="5923526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475" y="-2830975"/>
            <a:ext cx="9332750" cy="9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458694" y="365125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465256" y="1752600"/>
            <a:ext cx="55323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Traditional Assessment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6" name="Google Shape;116;p22"/>
          <p:cNvSpPr txBox="1"/>
          <p:nvPr>
            <p:ph idx="2" type="body"/>
          </p:nvPr>
        </p:nvSpPr>
        <p:spPr>
          <a:xfrm>
            <a:off x="465256" y="2666999"/>
            <a:ext cx="5532300" cy="3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one-shot standardized exam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timed (pressured)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decontextualized items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scores </a:t>
            </a:r>
            <a:r>
              <a:rPr lang="en-US">
                <a:solidFill>
                  <a:srgbClr val="000000"/>
                </a:solidFill>
              </a:rPr>
              <a:t>mistaken for feedback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right answer-focused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summative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non-interactive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extrinsic motivation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7" name="Google Shape;117;p22"/>
          <p:cNvSpPr txBox="1"/>
          <p:nvPr>
            <p:ph idx="3" type="body"/>
          </p:nvPr>
        </p:nvSpPr>
        <p:spPr>
          <a:xfrm>
            <a:off x="6172200" y="1752600"/>
            <a:ext cx="5561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Alternative Assessment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8" name="Google Shape;118;p22"/>
          <p:cNvSpPr txBox="1"/>
          <p:nvPr>
            <p:ph idx="4" type="body"/>
          </p:nvPr>
        </p:nvSpPr>
        <p:spPr>
          <a:xfrm>
            <a:off x="6172200" y="2666999"/>
            <a:ext cx="5561100" cy="35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continuous and longer-term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untimed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contextualized</a:t>
            </a:r>
            <a:r>
              <a:rPr lang="en-US">
                <a:solidFill>
                  <a:srgbClr val="000000"/>
                </a:solidFill>
              </a:rPr>
              <a:t> for communication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feedback driven / revision opportunities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process-focused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formative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interactive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intrinsic motivation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 rot="-1832346">
            <a:off x="4801673" y="1824204"/>
            <a:ext cx="888559" cy="754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vs.</a:t>
            </a:r>
            <a:endParaRPr b="1" sz="3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Backwards Design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458700" y="1964025"/>
            <a:ext cx="11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6" name="Google Shape;126;p23"/>
          <p:cNvGrpSpPr/>
          <p:nvPr/>
        </p:nvGrpSpPr>
        <p:grpSpPr>
          <a:xfrm>
            <a:off x="1724939" y="1677358"/>
            <a:ext cx="4388128" cy="3395915"/>
            <a:chOff x="1293736" y="1258050"/>
            <a:chExt cx="3291178" cy="2547000"/>
          </a:xfrm>
        </p:grpSpPr>
        <p:sp>
          <p:nvSpPr>
            <p:cNvPr id="127" name="Google Shape;127;p23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What do I want students to know or do?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23"/>
            <p:cNvSpPr txBox="1"/>
            <p:nvPr/>
          </p:nvSpPr>
          <p:spPr>
            <a:xfrm rot="-2700000">
              <a:off x="1842706" y="2268242"/>
              <a:ext cx="3002517" cy="5074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Specify</a:t>
              </a: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 learning outcomes/goals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Include professional skills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Use the scientific process to solve a problem.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Use a collaborative process to solve a problem.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23"/>
          <p:cNvGrpSpPr/>
          <p:nvPr/>
        </p:nvGrpSpPr>
        <p:grpSpPr>
          <a:xfrm>
            <a:off x="4271838" y="1677358"/>
            <a:ext cx="4244533" cy="3395915"/>
            <a:chOff x="3203958" y="1258050"/>
            <a:chExt cx="3183479" cy="2547000"/>
          </a:xfrm>
        </p:grpSpPr>
        <p:sp>
          <p:nvSpPr>
            <p:cNvPr id="132" name="Google Shape;132;p23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C56C9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C56C9C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solidFill>
              <a:srgbClr val="C56C9C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How will they show me this?</a:t>
              </a:r>
              <a:endParaRPr b="1" sz="1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23"/>
            <p:cNvSpPr txBox="1"/>
            <p:nvPr/>
          </p:nvSpPr>
          <p:spPr>
            <a:xfrm rot="-2700000">
              <a:off x="3775235" y="2322091"/>
              <a:ext cx="2850206" cy="5074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Determine acceptable evidence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What is the final product?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Follow a step-wise process to solve a problem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Escape Room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p23"/>
          <p:cNvGrpSpPr/>
          <p:nvPr/>
        </p:nvGrpSpPr>
        <p:grpSpPr>
          <a:xfrm>
            <a:off x="6831798" y="1677358"/>
            <a:ext cx="3634957" cy="3395915"/>
            <a:chOff x="5123977" y="1258050"/>
            <a:chExt cx="2726286" cy="2547000"/>
          </a:xfrm>
        </p:grpSpPr>
        <p:sp>
          <p:nvSpPr>
            <p:cNvPr id="137" name="Google Shape;137;p23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B2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B28E9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23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solidFill>
              <a:srgbClr val="B28E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will they get there?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23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Plan learning experiences and instruction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Scientific Process pre-check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Reading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Class practice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Escape Room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not in a Vacuum!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466075" y="1984150"/>
            <a:ext cx="11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925" y="1395125"/>
            <a:ext cx="7651076" cy="546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466075" y="1984150"/>
            <a:ext cx="11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Let’s communicate!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4" name="Google Shape;154;p25"/>
          <p:cNvSpPr/>
          <p:nvPr/>
        </p:nvSpPr>
        <p:spPr>
          <a:xfrm rot="5400000">
            <a:off x="1127553" y="-1127553"/>
            <a:ext cx="6858000" cy="9113106"/>
          </a:xfrm>
          <a:custGeom>
            <a:rect b="b" l="l" r="r" t="t"/>
            <a:pathLst>
              <a:path extrusionOk="0" h="9113106" w="6858000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5" name="Google Shape;155;p25"/>
          <p:cNvSpPr txBox="1"/>
          <p:nvPr>
            <p:ph type="title"/>
          </p:nvPr>
        </p:nvSpPr>
        <p:spPr>
          <a:xfrm>
            <a:off x="1143001" y="872935"/>
            <a:ext cx="5999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What I've Learned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6891426" y="2133526"/>
            <a:ext cx="4953000" cy="3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3800">
                <a:solidFill>
                  <a:schemeClr val="lt1"/>
                </a:solidFill>
              </a:rPr>
              <a:t>People are creatures of habit</a:t>
            </a:r>
            <a:endParaRPr sz="3800">
              <a:solidFill>
                <a:schemeClr val="lt1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3800">
                <a:solidFill>
                  <a:schemeClr val="lt1"/>
                </a:solidFill>
              </a:rPr>
              <a:t>Energy investment hump</a:t>
            </a:r>
            <a:endParaRPr sz="3800">
              <a:solidFill>
                <a:schemeClr val="lt1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3800">
                <a:solidFill>
                  <a:schemeClr val="lt1"/>
                </a:solidFill>
              </a:rPr>
              <a:t>I can lead a horse to water...</a:t>
            </a:r>
            <a:endParaRPr sz="3800">
              <a:solidFill>
                <a:schemeClr val="lt1"/>
              </a:solidFill>
            </a:endParaRPr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descr="Diagram&#10;&#10;Description automatically generated"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31" y="3924217"/>
            <a:ext cx="3111640" cy="2242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erkat family on lookout" id="158" name="Google Shape;158;p25"/>
          <p:cNvPicPr preferRelativeResize="0"/>
          <p:nvPr/>
        </p:nvPicPr>
        <p:blipFill rotWithShape="1">
          <a:blip r:embed="rId4">
            <a:alphaModFix/>
          </a:blip>
          <a:srcRect b="7313" l="0" r="0" t="0"/>
          <a:stretch/>
        </p:blipFill>
        <p:spPr>
          <a:xfrm>
            <a:off x="613735" y="1907736"/>
            <a:ext cx="3067028" cy="2011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5"/>
          <p:cNvCxnSpPr/>
          <p:nvPr/>
        </p:nvCxnSpPr>
        <p:spPr>
          <a:xfrm>
            <a:off x="1233837" y="6172200"/>
            <a:ext cx="9760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0" y="271375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5" name="Google Shape;165;p26"/>
          <p:cNvSpPr txBox="1"/>
          <p:nvPr>
            <p:ph type="title"/>
          </p:nvPr>
        </p:nvSpPr>
        <p:spPr>
          <a:xfrm>
            <a:off x="1756756" y="906189"/>
            <a:ext cx="86895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>
                <a:solidFill>
                  <a:srgbClr val="000000"/>
                </a:solidFill>
              </a:rPr>
              <a:t>Benefits of Rubrics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66" name="Google Shape;166;p26"/>
          <p:cNvCxnSpPr/>
          <p:nvPr/>
        </p:nvCxnSpPr>
        <p:spPr>
          <a:xfrm>
            <a:off x="1233837" y="6172200"/>
            <a:ext cx="9760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7" name="Google Shape;167;p26"/>
          <p:cNvGrpSpPr/>
          <p:nvPr/>
        </p:nvGrpSpPr>
        <p:grpSpPr>
          <a:xfrm>
            <a:off x="1715690" y="2339081"/>
            <a:ext cx="8760726" cy="3558886"/>
            <a:chOff x="572690" y="1065"/>
            <a:chExt cx="8760726" cy="3558886"/>
          </a:xfrm>
        </p:grpSpPr>
        <p:sp>
          <p:nvSpPr>
            <p:cNvPr id="168" name="Google Shape;168;p26"/>
            <p:cNvSpPr/>
            <p:nvPr/>
          </p:nvSpPr>
          <p:spPr>
            <a:xfrm>
              <a:off x="572690" y="1065"/>
              <a:ext cx="2737800" cy="1642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EEF3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6"/>
            <p:cNvSpPr txBox="1"/>
            <p:nvPr/>
          </p:nvSpPr>
          <p:spPr>
            <a:xfrm>
              <a:off x="572690" y="1065"/>
              <a:ext cx="27378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Improved communication of expectations and assignment goals</a:t>
              </a:r>
              <a:endParaRPr sz="1500"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3584153" y="1065"/>
              <a:ext cx="2737800" cy="1642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EEF3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3584153" y="1065"/>
              <a:ext cx="27378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Faster, more accurate, unbiased, and more reliable scoring of student work</a:t>
              </a:r>
              <a:endParaRPr sz="1500"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6595616" y="1065"/>
              <a:ext cx="2737800" cy="1642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EEF3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6"/>
            <p:cNvSpPr txBox="1"/>
            <p:nvPr/>
          </p:nvSpPr>
          <p:spPr>
            <a:xfrm>
              <a:off x="6595616" y="1065"/>
              <a:ext cx="27378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Less time spent writing individual comments also leads to better student feedback</a:t>
              </a:r>
              <a:endParaRPr sz="1500"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3584153" y="1917451"/>
              <a:ext cx="2737800" cy="1642500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rgbClr val="EEF3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6"/>
            <p:cNvSpPr txBox="1"/>
            <p:nvPr/>
          </p:nvSpPr>
          <p:spPr>
            <a:xfrm>
              <a:off x="3584153" y="1917451"/>
              <a:ext cx="27378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Improved (and easier) assessment of assignment/students' strengths and weaknesses</a:t>
              </a:r>
              <a:endParaRPr sz="20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58694" y="25001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Different types of rubrics</a:t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884800" y="1539052"/>
            <a:ext cx="4799100" cy="3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Descriptive rubrics</a:t>
            </a:r>
            <a:endParaRPr b="1"/>
          </a:p>
          <a:p>
            <a:pPr indent="-2159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Rating scale rubrics</a:t>
            </a:r>
            <a:endParaRPr b="1"/>
          </a:p>
        </p:txBody>
      </p:sp>
      <p:sp>
        <p:nvSpPr>
          <p:cNvPr id="182" name="Google Shape;182;p27"/>
          <p:cNvSpPr txBox="1"/>
          <p:nvPr>
            <p:ph idx="2" type="body"/>
          </p:nvPr>
        </p:nvSpPr>
        <p:spPr>
          <a:xfrm>
            <a:off x="6250020" y="1859152"/>
            <a:ext cx="4799100" cy="3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Holistic rubrics</a:t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Checklist rubrics</a:t>
            </a:r>
            <a:endParaRPr b="1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descr="Timeline&#10;&#10;Description automatically generated"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430340"/>
            <a:ext cx="5347504" cy="1939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184" name="Google Shape;1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540" y="2160576"/>
            <a:ext cx="3833149" cy="2104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85" name="Google Shape;1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5539" y="4850059"/>
            <a:ext cx="3495554" cy="196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186" name="Google Shape;18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4846637"/>
            <a:ext cx="5878010" cy="141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How are rubrics created?</a:t>
            </a:r>
            <a:endParaRPr/>
          </a:p>
        </p:txBody>
      </p:sp>
      <p:grpSp>
        <p:nvGrpSpPr>
          <p:cNvPr id="192" name="Google Shape;192;p28"/>
          <p:cNvGrpSpPr/>
          <p:nvPr/>
        </p:nvGrpSpPr>
        <p:grpSpPr>
          <a:xfrm>
            <a:off x="869543" y="2987358"/>
            <a:ext cx="10260000" cy="2160000"/>
            <a:chOff x="575353" y="1166546"/>
            <a:chExt cx="10260000" cy="2160000"/>
          </a:xfrm>
        </p:grpSpPr>
        <p:sp>
          <p:nvSpPr>
            <p:cNvPr id="193" name="Google Shape;193;p28"/>
            <p:cNvSpPr/>
            <p:nvPr/>
          </p:nvSpPr>
          <p:spPr>
            <a:xfrm>
              <a:off x="926353" y="1166546"/>
              <a:ext cx="1098000" cy="1098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F6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160353" y="1400546"/>
              <a:ext cx="630000" cy="6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7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196" name="Google Shape;196;p28"/>
            <p:cNvSpPr txBox="1"/>
            <p:nvPr/>
          </p:nvSpPr>
          <p:spPr>
            <a:xfrm>
              <a:off x="57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 cap="none">
                  <a:latin typeface="Play"/>
                  <a:ea typeface="Play"/>
                  <a:cs typeface="Play"/>
                  <a:sym typeface="Play"/>
                </a:rPr>
                <a:t>STEP 1: DEVELOP A LIST OF CRITERIA</a:t>
              </a:r>
              <a:endParaRPr b="1" sz="1900"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041353" y="1166546"/>
              <a:ext cx="1098000" cy="1098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F6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3275353" y="1400546"/>
              <a:ext cx="630000" cy="6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690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0" name="Google Shape;200;p28"/>
            <p:cNvSpPr txBox="1"/>
            <p:nvPr/>
          </p:nvSpPr>
          <p:spPr>
            <a:xfrm>
              <a:off x="2690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 cap="none">
                  <a:latin typeface="Play"/>
                  <a:ea typeface="Play"/>
                  <a:cs typeface="Play"/>
                  <a:sym typeface="Play"/>
                </a:rPr>
                <a:t>STEP 2: CREATE PERFORMANCE LEVELS</a:t>
              </a:r>
              <a:endParaRPr b="1" sz="1900"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156353" y="1166546"/>
              <a:ext cx="1098000" cy="1098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F6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390353" y="1400546"/>
              <a:ext cx="630000" cy="6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480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4" name="Google Shape;204;p28"/>
            <p:cNvSpPr txBox="1"/>
            <p:nvPr/>
          </p:nvSpPr>
          <p:spPr>
            <a:xfrm>
              <a:off x="480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 cap="none">
                  <a:latin typeface="Play"/>
                  <a:ea typeface="Play"/>
                  <a:cs typeface="Play"/>
                  <a:sym typeface="Play"/>
                </a:rPr>
                <a:t>STEP 3: ARTICULATE PERFORMANCE DESCRIPTORS</a:t>
              </a:r>
              <a:endParaRPr b="1" sz="1900"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7271353" y="1166546"/>
              <a:ext cx="1098000" cy="1098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F6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7505353" y="1400546"/>
              <a:ext cx="630000" cy="63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6920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08" name="Google Shape;208;p28"/>
            <p:cNvSpPr txBox="1"/>
            <p:nvPr/>
          </p:nvSpPr>
          <p:spPr>
            <a:xfrm>
              <a:off x="6920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 cap="none">
                  <a:latin typeface="Play"/>
                  <a:ea typeface="Play"/>
                  <a:cs typeface="Play"/>
                  <a:sym typeface="Play"/>
                </a:rPr>
                <a:t>STEP 4: USING RUBRICS FOR GRADES</a:t>
              </a:r>
              <a:endParaRPr b="1" sz="1900"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9386353" y="1166546"/>
              <a:ext cx="1098000" cy="1098000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rgbClr val="F6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9620353" y="1400546"/>
              <a:ext cx="630000" cy="63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903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900"/>
            </a:p>
          </p:txBody>
        </p:sp>
        <p:sp>
          <p:nvSpPr>
            <p:cNvPr id="212" name="Google Shape;212;p28"/>
            <p:cNvSpPr txBox="1"/>
            <p:nvPr/>
          </p:nvSpPr>
          <p:spPr>
            <a:xfrm>
              <a:off x="9035353" y="2606546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 cap="none">
                  <a:latin typeface="Play"/>
                  <a:ea typeface="Play"/>
                  <a:cs typeface="Play"/>
                  <a:sym typeface="Play"/>
                </a:rPr>
                <a:t>STEP 5: REVIEW AND REVISE</a:t>
              </a:r>
              <a:endParaRPr b="1" sz="1900">
                <a:latin typeface="Play"/>
                <a:ea typeface="Play"/>
                <a:cs typeface="Play"/>
                <a:sym typeface="Play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Step 1: Develop a list of criteria</a:t>
            </a:r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1143000" y="1615250"/>
            <a:ext cx="9906000" cy="4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None/>
            </a:pPr>
            <a:r>
              <a:rPr lang="en-US" sz="1920"/>
              <a:t>Questions to consider in step 1: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 u="sng"/>
              <a:t>Why are we giving students this assignment? 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 u="sng"/>
              <a:t>What do we want students to learn by completing it?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 u="sng"/>
              <a:t>What are the knowledge and skills we want students to demonstrate in this assignment?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/>
              <a:t>What are the characteristics of good student work? 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/>
              <a:t>What are the characteristics of good writing, a good presentation, or a good lab report?</a:t>
            </a:r>
            <a:endParaRPr sz="1920"/>
          </a:p>
          <a:p>
            <a:pPr indent="-2063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</a:pPr>
            <a:r>
              <a:rPr lang="en-US" sz="1920"/>
              <a:t>What specific characteristics do we want to see in completed assignments?</a:t>
            </a:r>
            <a:endParaRPr sz="192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50"/>
              <a:buNone/>
            </a:pPr>
            <a:r>
              <a:rPr lang="en-US" sz="1920"/>
              <a:t>Use between 3 and 8 criteria.</a:t>
            </a:r>
            <a:endParaRPr sz="192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50"/>
              <a:buNone/>
            </a:pPr>
            <a:r>
              <a:rPr lang="en-US" sz="1920"/>
              <a:t>Ensure that each criteria is only assessing one element.</a:t>
            </a:r>
            <a:endParaRPr sz="192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50"/>
              <a:buNone/>
            </a:pPr>
            <a:r>
              <a:rPr lang="en-US" sz="1920"/>
              <a:t>Each criterion should be expressed using concrete terms and action verbs.</a:t>
            </a:r>
            <a:endParaRPr sz="2020"/>
          </a:p>
          <a:p>
            <a:pPr indent="-1206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50"/>
              <a:buNone/>
            </a:pPr>
            <a:r>
              <a:t/>
            </a:r>
            <a:endParaRPr sz="19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Step 2: Create performance levels</a:t>
            </a: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1065825" y="1691450"/>
            <a:ext cx="99831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Exemplary, adequate, </a:t>
            </a:r>
            <a:r>
              <a:rPr b="1" lang="en-US" sz="2300" u="sng"/>
              <a:t>almost there</a:t>
            </a:r>
            <a:r>
              <a:rPr lang="en-US" sz="2300"/>
              <a:t>, inadequate</a:t>
            </a:r>
            <a:endParaRPr sz="23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3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P</a:t>
            </a:r>
            <a:r>
              <a:rPr lang="en-US" sz="2300"/>
              <a:t>ossible performance level terms:</a:t>
            </a:r>
            <a:endParaRPr sz="2300"/>
          </a:p>
          <a:p>
            <a:pPr indent="-2095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Arial"/>
              <a:buChar char="•"/>
            </a:pPr>
            <a:r>
              <a:rPr lang="en-US" sz="2300"/>
              <a:t>Exceeds standard, meets standard, approaching standard, below standard</a:t>
            </a:r>
            <a:endParaRPr sz="2300"/>
          </a:p>
          <a:p>
            <a:pPr indent="-2095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Arial"/>
              <a:buChar char="•"/>
            </a:pPr>
            <a:r>
              <a:rPr lang="en-US" sz="2300"/>
              <a:t>Complete evidence, partial evidence, minimal evidence, no evidence</a:t>
            </a:r>
            <a:endParaRPr sz="2300"/>
          </a:p>
          <a:p>
            <a:pPr indent="-2095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Arial"/>
              <a:buChar char="•"/>
            </a:pPr>
            <a:r>
              <a:rPr lang="en-US" sz="2300"/>
              <a:t>Excellent, very good, adequate, marginal, inadequate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Effective rubrics should have between four and five performance levels. If more than five levels are established, instructors may struggle to differentiate between the various levels.</a:t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Step 3: Articulate performance descriptors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1143000" y="1691450"/>
            <a:ext cx="99060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n-US" sz="2300"/>
              <a:t>What kind of work merits scoring a student’s work for this criterion at this level?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Do: U</a:t>
            </a:r>
            <a:r>
              <a:rPr lang="en-US" sz="2300"/>
              <a:t>se descriptions rather than judgments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Don’t: Use</a:t>
            </a:r>
            <a:r>
              <a:rPr lang="en-US" sz="2300"/>
              <a:t> vague or overly-subjective language 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For example, “uses good grammar” is less clear and more subjective than “contains no grammatical errors.” The latter expression is a much more effective descriptor.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Include student examples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300"/>
              <a:t>Have a colleague review your rubric. Do they have any suggestions?</a:t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50" y="751350"/>
            <a:ext cx="10239400" cy="5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27489" y="955631"/>
            <a:ext cx="3867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Step 4: Using Rubrics for Grades</a:t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1143000" y="1691450"/>
            <a:ext cx="99060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3080"/>
              <a:t>Weighing the Criteria</a:t>
            </a:r>
            <a:endParaRPr sz="3080"/>
          </a:p>
          <a:p>
            <a:pPr indent="-23812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50"/>
              <a:buChar char="•"/>
            </a:pPr>
            <a:r>
              <a:rPr lang="en-US" sz="3080"/>
              <a:t>More important criteria should be given more weight</a:t>
            </a:r>
            <a:endParaRPr sz="308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308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3080"/>
              <a:t>Aligning Performance Levels to Grades</a:t>
            </a:r>
            <a:endParaRPr sz="3080"/>
          </a:p>
          <a:p>
            <a:pPr indent="-3524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50"/>
              <a:buChar char="•"/>
            </a:pPr>
            <a:r>
              <a:rPr lang="en-US" sz="3080"/>
              <a:t>Converting rubric results to letter grades can be difficult because the point values of performance levels do not align to the intended letter grade equivalent. </a:t>
            </a:r>
            <a:endParaRPr sz="30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30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308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308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/>
              <a:t>Step 5: Review and revise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1143000" y="1691450"/>
            <a:ext cx="110490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2680"/>
              <a:t>Take a moment and appreciate what students got right</a:t>
            </a:r>
            <a:endParaRPr sz="268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rPr lang="en-US" sz="2680"/>
              <a:t>Then, review the assessment results to see where students struggled</a:t>
            </a:r>
            <a:endParaRPr sz="2680"/>
          </a:p>
          <a:p>
            <a:pPr indent="-3270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Char char="•"/>
            </a:pPr>
            <a:r>
              <a:rPr lang="en-US" sz="2680"/>
              <a:t>Can the directions or performance descriptors be clearer?</a:t>
            </a:r>
            <a:endParaRPr sz="2680"/>
          </a:p>
          <a:p>
            <a:pPr indent="-3270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Char char="•"/>
            </a:pPr>
            <a:r>
              <a:rPr lang="en-US" sz="2680"/>
              <a:t>Would adding a student example help?</a:t>
            </a:r>
            <a:endParaRPr sz="2680"/>
          </a:p>
          <a:p>
            <a:pPr indent="-3270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Char char="•"/>
            </a:pPr>
            <a:r>
              <a:rPr lang="en-US" sz="2680"/>
              <a:t>Should the point values be adjusted?</a:t>
            </a:r>
            <a:endParaRPr sz="2680"/>
          </a:p>
          <a:p>
            <a:pPr indent="-327025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Char char="•"/>
            </a:pPr>
            <a:r>
              <a:rPr lang="en-US" sz="2680"/>
              <a:t>Could the assignment be scaffolded/broken down into a couple parts?</a:t>
            </a:r>
            <a:endParaRPr sz="26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268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None/>
            </a:pPr>
            <a:r>
              <a:t/>
            </a:r>
            <a:endParaRPr sz="268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1143000" y="491935"/>
            <a:ext cx="105126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909"/>
              <a:buFont typeface="Play"/>
              <a:buNone/>
            </a:pPr>
            <a:r>
              <a:rPr lang="en-US"/>
              <a:t>Bonus Step 6: Continue to review and revise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1041891" y="1751616"/>
            <a:ext cx="99060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200"/>
              <a:t>Did you:</a:t>
            </a:r>
            <a:endParaRPr sz="2200"/>
          </a:p>
          <a:p>
            <a:pPr indent="-3175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Char char="•"/>
            </a:pPr>
            <a:r>
              <a:rPr lang="en-US" sz="2200"/>
              <a:t>sufficiently convey expectation parameters, yet allow for creativity and unique perspectives,</a:t>
            </a:r>
            <a:endParaRPr sz="2200"/>
          </a:p>
          <a:p>
            <a:pPr indent="-3175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Char char="•"/>
            </a:pPr>
            <a:r>
              <a:rPr lang="en-US" sz="2200"/>
              <a:t>ensure that the descriptors are positive, informative, or clinical rather than negative or critical, and</a:t>
            </a:r>
            <a:endParaRPr sz="2200"/>
          </a:p>
          <a:p>
            <a:pPr indent="-3175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Char char="•"/>
            </a:pPr>
            <a:r>
              <a:rPr lang="en-US" sz="2200"/>
              <a:t>ensure that all terms and expectations are unambiguously defined, and</a:t>
            </a:r>
            <a:endParaRPr sz="2200"/>
          </a:p>
          <a:p>
            <a:pPr indent="-3175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50"/>
              <a:buChar char="•"/>
            </a:pPr>
            <a:r>
              <a:rPr lang="en-US" sz="2200"/>
              <a:t>ask your students what they think?</a:t>
            </a:r>
            <a:endParaRPr sz="2200"/>
          </a:p>
          <a:p>
            <a:pPr indent="-225425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rPr lang="en-US" sz="2200"/>
              <a:t>Did you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norm</a:t>
            </a:r>
            <a:r>
              <a:rPr lang="en-US" sz="2200"/>
              <a:t> your rubric?</a:t>
            </a:r>
            <a:endParaRPr sz="2200"/>
          </a:p>
          <a:p>
            <a:pPr indent="-111125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458700" y="365750"/>
            <a:ext cx="11733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3"/>
              <a:t>Create Your Own Rubric Using a VALUE Rubric</a:t>
            </a:r>
            <a:endParaRPr sz="4733"/>
          </a:p>
        </p:txBody>
      </p:sp>
      <p:sp>
        <p:nvSpPr>
          <p:cNvPr id="254" name="Google Shape;254;p35"/>
          <p:cNvSpPr txBox="1"/>
          <p:nvPr/>
        </p:nvSpPr>
        <p:spPr>
          <a:xfrm>
            <a:off x="466075" y="1984150"/>
            <a:ext cx="11274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https://www.aacu.org/initiatives/value-initiative/value-rubrics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https://facultydae.waubonsee.edu/instruction/assessment/institutional-learning-outcomes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Mission Statement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66075" y="1984150"/>
            <a:ext cx="11274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national network for the Interactions in General Education Life Science Courses (IGELS) is a coalition of biologists and biology educators collaborating to support and mentor “non-major biology” instructors.​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​IGELS promotes the use of evidence-based and equity and inclusive teaching and learning methods in order to develop STEM-ready, scientifically literate students who​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understand the nature of science,​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possess metacognitive, critical thinking, and science process skills,​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can apply essential content and evidence-based reasoning to their lives,​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and who demonstrate civic responsibility as stakeholders in their community.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8700" y="128305"/>
            <a:ext cx="11274600" cy="68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Steering Committee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85575" y="712425"/>
            <a:ext cx="11625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Gordon Uno, David Ross Boyd Professor of Botany, University of Oklahoma​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Co-PIs​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Karla Fuller, Associate Professor of Biology, Guttman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Tamar Goulet, Professor of Biology, University of Mississippi​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Heather Rissler, Program Manager of Faculty Development, KUMC; Adjunct Instructor, NIACC​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Davida Smyth, Associate Professor of Microbiology, TAMUSA​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Senior Personnel​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Bryan Dewsbury, Assoc Prof of Biology, Assoc Dir of STEM Transformation Inst, Florida International University​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Sam Donovan, Director of Outreach and Strategic Engagement, BioQ</a:t>
            </a:r>
            <a:r>
              <a:rPr lang="en-US" sz="1700"/>
              <a:t>UEST Curriculum Consortium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Tara Jo (TJ) Holmberg, Professor of Environmental Science and Biology, Northwestern CT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Justin Hoshaw, Associate Professor of Biology, Waubonsee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Kristin Jenkins, TIDES Executive Director, The University of Texas at Austin​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Jacki Reeves-Pepin, Executive Director, NABT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John Moore, Professor Emeritus, Taylor University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Project Evaluator  </a:t>
            </a:r>
            <a:r>
              <a:rPr lang="en-US" sz="1700"/>
              <a:t>Amanda Gonczi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05050" y="72451"/>
            <a:ext cx="11274600" cy="114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5050" y="1027800"/>
            <a:ext cx="1127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Curriculum Resources​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Sam Donovan, John Moore​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</a:t>
            </a:r>
            <a:r>
              <a:rPr lang="en-US" sz="2000"/>
              <a:t>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Vedham Karpakakunjaram, Montgomery College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Sarah Lehman, Bluffton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Program to Course Outcomes and Assessment​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Karla Fuller, Justin Hoshaw​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</a:t>
            </a:r>
            <a:r>
              <a:rPr lang="en-US" sz="2000"/>
              <a:t>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Equity and Inclusion​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Bryan Dewsbury, Kristin Jenkins​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Elizabeth Harrison, Kennesaw State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Gabi Kammerlinck, University of Florida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6075" y="16031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Surveys​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Gordon Uno, Tamar Goulet​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Faculty Professional Development​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Davida Smyth, Heather Rissler​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Online Presence and Network​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Tara Jo Holmberg, Jaclyn Reeves-Pepin​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Anna Hiatt, University of Nebraska - Lincoln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66075" y="1984150"/>
            <a:ext cx="1127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These slides cover the highlighted section below. See </a:t>
            </a:r>
            <a:r>
              <a:rPr i="1" lang="en-US" sz="2400" u="sng">
                <a:solidFill>
                  <a:schemeClr val="hlink"/>
                </a:solidFill>
                <a:hlinkClick r:id="rId3"/>
              </a:rPr>
              <a:t>IGELS at NABT 2022</a:t>
            </a:r>
            <a:r>
              <a:rPr i="1" lang="en-US" sz="2400"/>
              <a:t> for other materials.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 - Heather Rissler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Creating Inclusive Classes - Bryan Dewsbury and Liz Harrison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Focusing on Civic Engagement - Davida Smyth and Tammy Goulet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Reasoning and Relevance - John Moore, Sarah Lehman, and Sam Donovan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Using Alternative Assessments - Justin Hoshaw and Karla Fuller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Conversation with the Community - Gordon Uno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Alternative Assessments are Better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466075" y="1984150"/>
            <a:ext cx="11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learning outcomes-focused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non-content &amp; metacognitive student competency 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information processing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problem-solving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critical thinking 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collaboration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communication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engaging!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Alternative Assessments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Peer/self-assessment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Authentic experiences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professional practice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social context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physical</a:t>
            </a:r>
            <a:r>
              <a:rPr lang="en-US">
                <a:solidFill>
                  <a:srgbClr val="000000"/>
                </a:solidFill>
              </a:rPr>
              <a:t> context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evidence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criteria/standards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Creative Works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