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860">
          <p15:clr>
            <a:srgbClr val="A4A3A4"/>
          </p15:clr>
        </p15:guide>
        <p15:guide id="2" pos="2520">
          <p15:clr>
            <a:srgbClr val="A4A3A4"/>
          </p15:clr>
        </p15:guide>
        <p15:guide id="3" orient="horz" pos="2160">
          <p15:clr>
            <a:srgbClr val="000000"/>
          </p15:clr>
        </p15:guide>
        <p15:guide id="4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860" orient="horz"/>
        <p:guide pos="2520"/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2942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685649" y="1981046"/>
            <a:ext cx="77727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514452" y="152246"/>
            <a:ext cx="4115100" cy="77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43602" y="2381174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839040" y="456074"/>
            <a:ext cx="5486400" cy="57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685649" y="2130451"/>
            <a:ext cx="77727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371676" y="3886047"/>
            <a:ext cx="6400800" cy="17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849"/>
            <a:ext cx="7772400" cy="13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 b="1" sz="11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661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85649" y="1981046"/>
            <a:ext cx="38682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94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•"/>
              <a:defRPr sz="800"/>
            </a:lvl1pPr>
            <a:lvl2pPr indent="-2730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–"/>
              <a:defRPr sz="7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6035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4pPr>
            <a:lvl5pPr indent="-26035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5pPr>
            <a:lvl6pPr indent="-26035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6pPr>
            <a:lvl7pPr indent="-26035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7pPr>
            <a:lvl8pPr indent="-26035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8pPr>
            <a:lvl9pPr indent="-26035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590143" y="1981046"/>
            <a:ext cx="38682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94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•"/>
              <a:defRPr sz="800"/>
            </a:lvl1pPr>
            <a:lvl2pPr indent="-2730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–"/>
              <a:defRPr sz="7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6035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4pPr>
            <a:lvl5pPr indent="-26035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5pPr>
            <a:lvl6pPr indent="-26035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6pPr>
            <a:lvl7pPr indent="-26035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7pPr>
            <a:lvl8pPr indent="-26035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8pPr>
            <a:lvl9pPr indent="-26035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351" y="274612"/>
            <a:ext cx="82293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351" y="1535138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  <a:defRPr b="1" sz="7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351" y="2175003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305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/>
            </a:lvl1pPr>
            <a:lvl2pPr indent="-2603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–"/>
              <a:defRPr sz="400"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4950" y="1535138"/>
            <a:ext cx="40416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  <a:defRPr b="1" sz="7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4950" y="2175003"/>
            <a:ext cx="40416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305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/>
            </a:lvl1pPr>
            <a:lvl2pPr indent="-2603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–"/>
              <a:defRPr sz="400"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351" y="273076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 b="1" sz="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4899" y="273076"/>
            <a:ext cx="5111700" cy="58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8575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Char char="•"/>
              <a:defRPr sz="900"/>
            </a:lvl1pPr>
            <a:lvl2pPr indent="-279400" lvl="1" marL="914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–"/>
              <a:defRPr sz="800"/>
            </a:lvl2pPr>
            <a:lvl3pPr indent="-2730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/>
            </a:lvl3pPr>
            <a:lvl4pPr indent="-26035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4pPr>
            <a:lvl5pPr indent="-26035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5pPr>
            <a:lvl6pPr indent="-26035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6pPr>
            <a:lvl7pPr indent="-26035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7pPr>
            <a:lvl8pPr indent="-26035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8pPr>
            <a:lvl9pPr indent="-26035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351" y="1435279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363" y="4800523"/>
            <a:ext cx="5486400" cy="5670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 b="1" sz="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363" y="612596"/>
            <a:ext cx="5486400" cy="41151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363" y="5367414"/>
            <a:ext cx="5486400" cy="8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649" y="1981046"/>
            <a:ext cx="77727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4572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Char char="•"/>
              <a:defRPr b="0" i="0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318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–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40005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•"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7465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–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7465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7465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7465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7465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7465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title"/>
          </p:nvPr>
        </p:nvSpPr>
        <p:spPr>
          <a:xfrm>
            <a:off x="0" y="-1"/>
            <a:ext cx="9144000" cy="843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2075" lIns="104125" spcFirstLastPara="1" rIns="104125" wrap="square" tIns="520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</a:pPr>
            <a:r>
              <a:rPr b="1" lang="en-US" sz="17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Cultivating civic engagement in microbiology through</a:t>
            </a:r>
            <a:r>
              <a:rPr lang="en-US" sz="2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Antibiotic Resistance</a:t>
            </a:r>
            <a:endParaRPr sz="2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</a:pPr>
            <a:r>
              <a:rPr lang="en-US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Christine, Jessica, Marty, Tatiana</a:t>
            </a:r>
            <a:br>
              <a:rPr lang="en-US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i="1" lang="en-US" sz="9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Insert your college affiliations here.</a:t>
            </a:r>
            <a:endParaRPr sz="900">
              <a:solidFill>
                <a:schemeClr val="accen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196125" y="1062825"/>
            <a:ext cx="2915100" cy="5717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552450" y="937600"/>
            <a:ext cx="2090700" cy="368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n-US">
                <a:solidFill>
                  <a:schemeClr val="dk1"/>
                </a:solidFill>
              </a:rPr>
              <a:t>Antibiotic</a:t>
            </a:r>
            <a:r>
              <a:rPr b="1" lang="en-US">
                <a:solidFill>
                  <a:schemeClr val="dk1"/>
                </a:solidFill>
              </a:rPr>
              <a:t> Resistance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55191" y="1529191"/>
            <a:ext cx="1975200" cy="1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will address the issue of X. It is an issue because….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Worldwide Growth of antibiotic resistant infections and decrease creation of novel antibiotic classes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Ideas: 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Gerrymandering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 insecurity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privacy	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Antibiotic Resistance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to clean water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Health disparities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Endocrine disruptors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Microplastics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Social inequities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Vaccine hesitancy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Invasive species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COVID-19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Pseudoscience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Indigenous rights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3215775" y="1062775"/>
            <a:ext cx="2874300" cy="5270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558825" y="937600"/>
            <a:ext cx="2222100" cy="368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3335550" y="1503625"/>
            <a:ext cx="2623200" cy="2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We’ve identified these resources to support the course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Internal Resources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campus garden</a:t>
            </a:r>
            <a:endParaRPr sz="900">
              <a:solidFill>
                <a:schemeClr val="dk1"/>
              </a:solidFill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Health Resources on Campus</a:t>
            </a:r>
            <a:endParaRPr sz="9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External Resources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Tiny Earth</a:t>
            </a:r>
            <a:endParaRPr sz="900">
              <a:solidFill>
                <a:schemeClr val="dk1"/>
              </a:solidFill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Local medical community</a:t>
            </a:r>
            <a:endParaRPr sz="900">
              <a:solidFill>
                <a:schemeClr val="dk1"/>
              </a:solidFill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local companies</a:t>
            </a:r>
            <a:endParaRPr sz="900">
              <a:solidFill>
                <a:schemeClr val="dk1"/>
              </a:solidFill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Public Health organizations</a:t>
            </a:r>
            <a:endParaRPr sz="9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Your students, The Library, Office of Experiential Learning, SENCER, ASM, CUREnet, Tiny Earth, Museums, Botanical Gardens, NABT, QUBES, BioQUEST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5" name="Google Shape;95;p13"/>
          <p:cNvGrpSpPr/>
          <p:nvPr/>
        </p:nvGrpSpPr>
        <p:grpSpPr>
          <a:xfrm>
            <a:off x="6237016" y="937600"/>
            <a:ext cx="2791846" cy="5842329"/>
            <a:chOff x="16948975" y="24855380"/>
            <a:chExt cx="15544800" cy="17057895"/>
          </a:xfrm>
        </p:grpSpPr>
        <p:sp>
          <p:nvSpPr>
            <p:cNvPr id="96" name="Google Shape;96;p13"/>
            <p:cNvSpPr/>
            <p:nvPr/>
          </p:nvSpPr>
          <p:spPr>
            <a:xfrm>
              <a:off x="16948975" y="25454075"/>
              <a:ext cx="15544800" cy="164592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18549246" y="24855380"/>
              <a:ext cx="12122100" cy="14505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Implementation and Activities</a:t>
              </a:r>
              <a:endPara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17972571" y="26513800"/>
              <a:ext cx="13184700" cy="71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We will use the following activities to support critical thinking and reasoning in this course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LAB: PCR screen for antibiotic producers</a:t>
              </a:r>
              <a:endParaRPr sz="900">
                <a:solidFill>
                  <a:schemeClr val="dk1"/>
                </a:solidFill>
              </a:endParaRPr>
            </a:p>
            <a:p>
              <a:pPr indent="-114300" lvl="0" marL="1143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LAB: culture soil bacteria on antibiotic plates</a:t>
              </a:r>
              <a:endParaRPr sz="900">
                <a:solidFill>
                  <a:schemeClr val="dk1"/>
                </a:solidFill>
              </a:endParaRPr>
            </a:p>
            <a:p>
              <a:pPr indent="-114300" lvl="0" marL="1143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play a microbiome game</a:t>
              </a:r>
              <a:endParaRPr sz="900">
                <a:solidFill>
                  <a:schemeClr val="dk1"/>
                </a:solidFill>
              </a:endParaRPr>
            </a:p>
            <a:p>
              <a:pPr indent="-114300" lvl="0" marL="1143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Lab: Tiny Earth to identify novel antibiotics</a:t>
              </a:r>
              <a:endParaRPr sz="900">
                <a:solidFill>
                  <a:schemeClr val="dk1"/>
                </a:solidFill>
              </a:endParaRPr>
            </a:p>
            <a:p>
              <a:pPr indent="-114300" lvl="0" marL="1143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Participate in Antibiotic Resistance Awareness Week- social media post, flyer, meme, cartoon</a:t>
              </a:r>
              <a:endParaRPr sz="900">
                <a:solidFill>
                  <a:schemeClr val="dk1"/>
                </a:solidFill>
              </a:endParaRPr>
            </a:p>
            <a:p>
              <a:pPr indent="-114300" lvl="0" marL="1143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Debate</a:t>
              </a:r>
              <a:endParaRPr sz="900">
                <a:solidFill>
                  <a:schemeClr val="dk1"/>
                </a:solidFill>
              </a:endParaRPr>
            </a:p>
            <a:p>
              <a:pPr indent="-114300" lvl="0" marL="1143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Prompt/reflection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Examples: </a:t>
              </a:r>
              <a:r>
                <a:rPr b="0" i="0" lang="en-US" sz="9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Posters, performances, group projects, exhibitions, podcasts, videos, debates, re-enactments, interviews, game design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9" name="Google Shape;9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87125" y="6411825"/>
            <a:ext cx="355962" cy="36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43750" y="6436625"/>
            <a:ext cx="765648" cy="36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3"/>
          <p:cNvSpPr txBox="1"/>
          <p:nvPr/>
        </p:nvSpPr>
        <p:spPr>
          <a:xfrm rot="-2194442">
            <a:off x="2709017" y="6210956"/>
            <a:ext cx="1307507" cy="30777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Relevance</a:t>
            </a:r>
            <a:endParaRPr/>
          </a:p>
        </p:txBody>
      </p:sp>
      <p:sp>
        <p:nvSpPr>
          <p:cNvPr id="102" name="Google Shape;102;p13"/>
          <p:cNvSpPr txBox="1"/>
          <p:nvPr/>
        </p:nvSpPr>
        <p:spPr>
          <a:xfrm rot="2134997">
            <a:off x="5304995" y="6145273"/>
            <a:ext cx="1307507" cy="30777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Reasoning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