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60">
          <p15:clr>
            <a:srgbClr val="A4A3A4"/>
          </p15:clr>
        </p15:guide>
        <p15:guide id="2" pos="2520">
          <p15:clr>
            <a:srgbClr val="A4A3A4"/>
          </p15:clr>
        </p15:guide>
        <p15:guide id="3" orient="horz" pos="2160">
          <p15:clr>
            <a:srgbClr val="000000"/>
          </p15:clr>
        </p15:guide>
        <p15:guide id="4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60" orient="horz"/>
        <p:guide pos="2520"/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HelveticaNeue-boldItalic.fntdata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2942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14452" y="152246"/>
            <a:ext cx="4115100" cy="77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43602" y="2381174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39040" y="456074"/>
            <a:ext cx="5486400" cy="57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649" y="2130451"/>
            <a:ext cx="77727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76" y="3886047"/>
            <a:ext cx="6400800" cy="17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849"/>
            <a:ext cx="7772400" cy="13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11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661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85649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143" y="1981046"/>
            <a:ext cx="38682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94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•"/>
              <a:defRPr sz="800"/>
            </a:lvl1pPr>
            <a:lvl2pPr indent="-2730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–"/>
              <a:defRPr sz="7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351" y="274612"/>
            <a:ext cx="822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351" y="1535138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351" y="2175003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4950" y="1535138"/>
            <a:ext cx="40416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None/>
              <a:defRPr b="1" sz="7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None/>
              <a:defRPr b="1" sz="5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5pPr>
            <a:lvl6pPr indent="-2286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6pPr>
            <a:lvl7pPr indent="-2286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7pPr>
            <a:lvl8pPr indent="-2286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8pPr>
            <a:lvl9pPr indent="-2286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b="1" sz="4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4950" y="2175003"/>
            <a:ext cx="40416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7305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1pPr>
            <a:lvl2pPr indent="-26035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2pPr>
            <a:lvl3pPr indent="-2603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•"/>
              <a:defRPr sz="5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–"/>
              <a:defRPr sz="4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5pPr>
            <a:lvl6pPr indent="-25400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6pPr>
            <a:lvl7pPr indent="-25400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7pPr>
            <a:lvl8pPr indent="-25400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8pPr>
            <a:lvl9pPr indent="-25400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Char char="»"/>
              <a:defRPr sz="4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351" y="273076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4899" y="273076"/>
            <a:ext cx="5111700" cy="58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8575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Char char="•"/>
              <a:defRPr sz="9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Char char="–"/>
              <a:defRPr sz="800"/>
            </a:lvl2pPr>
            <a:lvl3pPr indent="-27305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Times New Roman"/>
              <a:buChar char="•"/>
              <a:defRPr sz="700"/>
            </a:lvl3pPr>
            <a:lvl4pPr indent="-26035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–"/>
              <a:defRPr sz="500"/>
            </a:lvl4pPr>
            <a:lvl5pPr indent="-26035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5pPr>
            <a:lvl6pPr indent="-260350" lvl="5" marL="2743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6pPr>
            <a:lvl7pPr indent="-260350" lvl="6" marL="3200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7pPr>
            <a:lvl8pPr indent="-260350" lvl="7" marL="3657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8pPr>
            <a:lvl9pPr indent="-260350" lvl="8" marL="4114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Times New Roman"/>
              <a:buChar char="»"/>
              <a:defRPr sz="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351" y="1435279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363" y="4800523"/>
            <a:ext cx="5486400" cy="567000"/>
          </a:xfrm>
          <a:prstGeom prst="rect">
            <a:avLst/>
          </a:prstGeom>
          <a:noFill/>
          <a:ln>
            <a:noFill/>
          </a:ln>
        </p:spPr>
        <p:txBody>
          <a:bodyPr anchorCtr="0" anchor="b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 b="1" sz="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363" y="612596"/>
            <a:ext cx="5486400" cy="41151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363" y="5367414"/>
            <a:ext cx="5486400" cy="8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Font typeface="Times New Roman"/>
              <a:buNone/>
              <a:defRPr sz="400"/>
            </a:lvl1pPr>
            <a:lvl2pPr indent="-228600" lvl="1" marL="9144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2pPr>
            <a:lvl3pPr indent="-228600" lvl="2" marL="1371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  <a:defRPr sz="300"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Times New Roman"/>
              <a:buNone/>
              <a:defRPr sz="2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649" y="609523"/>
            <a:ext cx="7772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649" y="1981046"/>
            <a:ext cx="7772700" cy="41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4572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Char char="•"/>
              <a:defRPr b="0" i="0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–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40005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Times New Roman"/>
              <a:buChar char="•"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7465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–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7465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7465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7465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7465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7465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Times New Roman"/>
              <a:buChar char="»"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649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351" y="6248477"/>
            <a:ext cx="28953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352" y="6248477"/>
            <a:ext cx="1905000" cy="4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0" y="-1"/>
            <a:ext cx="9144000" cy="843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-US" sz="17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microbiology through</a:t>
            </a:r>
            <a:r>
              <a:rPr lang="en-US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Antibiotic Resistance</a:t>
            </a:r>
            <a:endParaRPr sz="2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lang="en-US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Christine, Jessica, Marty, Tatiana</a:t>
            </a:r>
            <a:br>
              <a:rPr lang="en-US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i="1" lang="en-US" sz="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Insert your college affiliations here.</a:t>
            </a: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96125" y="1062825"/>
            <a:ext cx="2915100" cy="5717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52450" y="937600"/>
            <a:ext cx="20907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Antibiotic</a:t>
            </a:r>
            <a:r>
              <a:rPr b="1" lang="en-US">
                <a:solidFill>
                  <a:schemeClr val="dk1"/>
                </a:solidFill>
              </a:rPr>
              <a:t> Resistance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55191" y="1529191"/>
            <a:ext cx="1975200" cy="1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address the issue of X. It is an issue because….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Worldwide Growth of antibiotic resistant infections and decrease creation of novel antibiotic classes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3215775" y="1062775"/>
            <a:ext cx="2874300" cy="52701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558825" y="937600"/>
            <a:ext cx="2222100" cy="368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335550" y="1503625"/>
            <a:ext cx="2623200" cy="2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campus garden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Health Resources on Campus</a:t>
            </a:r>
            <a:endParaRPr sz="9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Tiny Earth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Local medical community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local companies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AutoNum type="arabicPeriod"/>
            </a:pPr>
            <a:r>
              <a:rPr lang="en-US" sz="900">
                <a:solidFill>
                  <a:schemeClr val="dk1"/>
                </a:solidFill>
              </a:rPr>
              <a:t>Public Health organizations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5" name="Google Shape;95;p13"/>
          <p:cNvGrpSpPr/>
          <p:nvPr/>
        </p:nvGrpSpPr>
        <p:grpSpPr>
          <a:xfrm>
            <a:off x="6237016" y="937600"/>
            <a:ext cx="2791846" cy="5842329"/>
            <a:chOff x="16948975" y="24855380"/>
            <a:chExt cx="15544800" cy="17057895"/>
          </a:xfrm>
        </p:grpSpPr>
        <p:sp>
          <p:nvSpPr>
            <p:cNvPr id="96" name="Google Shape;96;p13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LAB: PCR screen for antibiotic producers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LAB: culture soil bacteria on antibiotic plates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play a microbiome game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Lab: Tiny Earth to identify novel antibiotics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Participate in Antibiotic Resistance Awareness Week- social media post, flyer, meme, cartoon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Debate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-US" sz="900">
                  <a:solidFill>
                    <a:schemeClr val="dk1"/>
                  </a:solidFill>
                </a:rPr>
                <a:t>Prompt/reflection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-US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r>
                <a:rPr b="0" i="0" lang="en-US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99" name="Google Shape;9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6411825"/>
            <a:ext cx="355962" cy="36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6436625"/>
            <a:ext cx="765648" cy="36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3"/>
          <p:cNvSpPr txBox="1"/>
          <p:nvPr/>
        </p:nvSpPr>
        <p:spPr>
          <a:xfrm rot="-2194442">
            <a:off x="2709017" y="6210956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2134997">
            <a:off x="5304995" y="6145273"/>
            <a:ext cx="1307507" cy="307777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