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Helvetica Neue" panose="020B0604020202020204" charset="0"/>
      <p:regular r:id="rId8"/>
      <p:bold r:id="rId9"/>
      <p:italic r:id="rId10"/>
      <p:boldItalic r:id="rId11"/>
    </p:embeddedFont>
    <p:embeddedFont>
      <p:font typeface="Trebuchet MS" panose="020B0603020202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60">
          <p15:clr>
            <a:srgbClr val="A4A3A4"/>
          </p15:clr>
        </p15:guide>
        <p15:guide id="2" pos="2520">
          <p15:clr>
            <a:srgbClr val="A4A3A4"/>
          </p15:clr>
        </p15:guide>
        <p15:guide id="3" orient="horz" pos="2160">
          <p15:clr>
            <a:srgbClr val="000000"/>
          </p15:clr>
        </p15:guide>
        <p15:guide id="4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22" y="67"/>
      </p:cViewPr>
      <p:guideLst>
        <p:guide orient="horz" pos="1860"/>
        <p:guide pos="2520"/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2942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85649" y="609523"/>
            <a:ext cx="7772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685649" y="1981046"/>
            <a:ext cx="77727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457200" lvl="0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1pPr>
            <a:lvl2pPr marL="914400" lvl="1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–"/>
              <a:defRPr/>
            </a:lvl2pPr>
            <a:lvl3pPr marL="1371600" lvl="2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3pPr>
            <a:lvl4pPr marL="1828800" lvl="3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–"/>
              <a:defRPr/>
            </a:lvl4pPr>
            <a:lvl5pPr marL="2286000" lvl="4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5pPr>
            <a:lvl6pPr marL="2743200" lvl="5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6pPr>
            <a:lvl7pPr marL="3200400" lvl="6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7pPr>
            <a:lvl8pPr marL="3657600" lvl="7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8pPr>
            <a:lvl9pPr marL="4114800" lvl="8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5649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351" y="6248477"/>
            <a:ext cx="28953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352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5649" y="609523"/>
            <a:ext cx="7772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514452" y="152246"/>
            <a:ext cx="4115100" cy="77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457200" lvl="0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1pPr>
            <a:lvl2pPr marL="914400" lvl="1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–"/>
              <a:defRPr/>
            </a:lvl2pPr>
            <a:lvl3pPr marL="1371600" lvl="2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3pPr>
            <a:lvl4pPr marL="1828800" lvl="3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–"/>
              <a:defRPr/>
            </a:lvl4pPr>
            <a:lvl5pPr marL="2286000" lvl="4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5pPr>
            <a:lvl6pPr marL="2743200" lvl="5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6pPr>
            <a:lvl7pPr marL="3200400" lvl="6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7pPr>
            <a:lvl8pPr marL="3657600" lvl="7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8pPr>
            <a:lvl9pPr marL="4114800" lvl="8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5649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351" y="6248477"/>
            <a:ext cx="28953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352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43602" y="2381174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839040" y="456074"/>
            <a:ext cx="5486400" cy="57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457200" lvl="0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1pPr>
            <a:lvl2pPr marL="914400" lvl="1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–"/>
              <a:defRPr/>
            </a:lvl2pPr>
            <a:lvl3pPr marL="1371600" lvl="2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3pPr>
            <a:lvl4pPr marL="1828800" lvl="3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–"/>
              <a:defRPr/>
            </a:lvl4pPr>
            <a:lvl5pPr marL="2286000" lvl="4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5pPr>
            <a:lvl6pPr marL="2743200" lvl="5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6pPr>
            <a:lvl7pPr marL="3200400" lvl="6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7pPr>
            <a:lvl8pPr marL="3657600" lvl="7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8pPr>
            <a:lvl9pPr marL="4114800" lvl="8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5649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351" y="6248477"/>
            <a:ext cx="28953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352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649" y="2130451"/>
            <a:ext cx="77727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76" y="3886047"/>
            <a:ext cx="6400800" cy="17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/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None/>
              <a:defRPr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None/>
              <a:defRPr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None/>
              <a:defRPr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None/>
              <a:defRPr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None/>
              <a:defRPr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None/>
              <a:defRPr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5649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351" y="6248477"/>
            <a:ext cx="28953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352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849"/>
            <a:ext cx="77724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11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661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None/>
              <a:defRPr sz="500"/>
            </a:lvl1pPr>
            <a:lvl2pPr marL="914400" lvl="1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None/>
              <a:defRPr sz="500"/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/>
            </a:lvl3pPr>
            <a:lvl4pPr marL="1828800" lvl="3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/>
            </a:lvl4pPr>
            <a:lvl5pPr marL="2286000" lvl="4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/>
            </a:lvl5pPr>
            <a:lvl6pPr marL="2743200" lvl="5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/>
            </a:lvl6pPr>
            <a:lvl7pPr marL="3200400" lvl="6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/>
            </a:lvl7pPr>
            <a:lvl8pPr marL="3657600" lvl="7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/>
            </a:lvl8pPr>
            <a:lvl9pPr marL="4114800" lvl="8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85649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351" y="6248477"/>
            <a:ext cx="28953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352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85649" y="609523"/>
            <a:ext cx="7772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85649" y="1981046"/>
            <a:ext cx="3868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457200" lvl="0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Char char="•"/>
              <a:defRPr sz="800"/>
            </a:lvl1pPr>
            <a:lvl2pPr marL="914400" lvl="1" indent="-2730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Char char="–"/>
              <a:defRPr sz="700"/>
            </a:lvl2pPr>
            <a:lvl3pPr marL="1371600" lvl="2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•"/>
              <a:defRPr sz="500"/>
            </a:lvl3pPr>
            <a:lvl4pPr marL="1828800" lvl="3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–"/>
              <a:defRPr sz="500"/>
            </a:lvl4pPr>
            <a:lvl5pPr marL="2286000" lvl="4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»"/>
              <a:defRPr sz="500"/>
            </a:lvl5pPr>
            <a:lvl6pPr marL="2743200" lvl="5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»"/>
              <a:defRPr sz="500"/>
            </a:lvl6pPr>
            <a:lvl7pPr marL="3200400" lvl="6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»"/>
              <a:defRPr sz="500"/>
            </a:lvl7pPr>
            <a:lvl8pPr marL="3657600" lvl="7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»"/>
              <a:defRPr sz="500"/>
            </a:lvl8pPr>
            <a:lvl9pPr marL="4114800" lvl="8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»"/>
              <a:defRPr sz="5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590143" y="1981046"/>
            <a:ext cx="3868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457200" lvl="0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Char char="•"/>
              <a:defRPr sz="800"/>
            </a:lvl1pPr>
            <a:lvl2pPr marL="914400" lvl="1" indent="-2730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Char char="–"/>
              <a:defRPr sz="700"/>
            </a:lvl2pPr>
            <a:lvl3pPr marL="1371600" lvl="2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•"/>
              <a:defRPr sz="500"/>
            </a:lvl3pPr>
            <a:lvl4pPr marL="1828800" lvl="3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–"/>
              <a:defRPr sz="500"/>
            </a:lvl4pPr>
            <a:lvl5pPr marL="2286000" lvl="4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»"/>
              <a:defRPr sz="500"/>
            </a:lvl5pPr>
            <a:lvl6pPr marL="2743200" lvl="5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»"/>
              <a:defRPr sz="500"/>
            </a:lvl6pPr>
            <a:lvl7pPr marL="3200400" lvl="6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»"/>
              <a:defRPr sz="500"/>
            </a:lvl7pPr>
            <a:lvl8pPr marL="3657600" lvl="7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»"/>
              <a:defRPr sz="500"/>
            </a:lvl8pPr>
            <a:lvl9pPr marL="4114800" lvl="8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»"/>
              <a:defRPr sz="5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85649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351" y="6248477"/>
            <a:ext cx="28953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352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351" y="274612"/>
            <a:ext cx="8229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351" y="1535138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None/>
              <a:defRPr sz="700" b="1"/>
            </a:lvl1pPr>
            <a:lvl2pPr marL="914400" lvl="1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None/>
              <a:defRPr sz="500" b="1"/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None/>
              <a:defRPr sz="500" b="1"/>
            </a:lvl3pPr>
            <a:lvl4pPr marL="1828800" lvl="3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 b="1"/>
            </a:lvl4pPr>
            <a:lvl5pPr marL="2286000" lvl="4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 b="1"/>
            </a:lvl5pPr>
            <a:lvl6pPr marL="2743200" lvl="5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 b="1"/>
            </a:lvl6pPr>
            <a:lvl7pPr marL="3200400" lvl="6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 b="1"/>
            </a:lvl7pPr>
            <a:lvl8pPr marL="3657600" lvl="7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 b="1"/>
            </a:lvl8pPr>
            <a:lvl9pPr marL="4114800" lvl="8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351" y="2175003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457200" lvl="0" indent="-2730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Char char="•"/>
              <a:defRPr sz="700"/>
            </a:lvl1pPr>
            <a:lvl2pPr marL="914400" lvl="1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–"/>
              <a:defRPr sz="500"/>
            </a:lvl2pPr>
            <a:lvl3pPr marL="1371600" lvl="2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•"/>
              <a:defRPr sz="500"/>
            </a:lvl3pPr>
            <a:lvl4pPr marL="1828800" lvl="3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–"/>
              <a:defRPr sz="400"/>
            </a:lvl4pPr>
            <a:lvl5pPr marL="2286000" lvl="4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5pPr>
            <a:lvl6pPr marL="2743200" lvl="5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6pPr>
            <a:lvl7pPr marL="3200400" lvl="6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7pPr>
            <a:lvl8pPr marL="3657600" lvl="7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8pPr>
            <a:lvl9pPr marL="4114800" lvl="8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4950" y="1535138"/>
            <a:ext cx="4041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None/>
              <a:defRPr sz="700" b="1"/>
            </a:lvl1pPr>
            <a:lvl2pPr marL="914400" lvl="1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None/>
              <a:defRPr sz="500" b="1"/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None/>
              <a:defRPr sz="500" b="1"/>
            </a:lvl3pPr>
            <a:lvl4pPr marL="1828800" lvl="3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 b="1"/>
            </a:lvl4pPr>
            <a:lvl5pPr marL="2286000" lvl="4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 b="1"/>
            </a:lvl5pPr>
            <a:lvl6pPr marL="2743200" lvl="5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 b="1"/>
            </a:lvl6pPr>
            <a:lvl7pPr marL="3200400" lvl="6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 b="1"/>
            </a:lvl7pPr>
            <a:lvl8pPr marL="3657600" lvl="7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 b="1"/>
            </a:lvl8pPr>
            <a:lvl9pPr marL="4114800" lvl="8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4950" y="2175003"/>
            <a:ext cx="40416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457200" lvl="0" indent="-2730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Char char="•"/>
              <a:defRPr sz="700"/>
            </a:lvl1pPr>
            <a:lvl2pPr marL="914400" lvl="1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–"/>
              <a:defRPr sz="500"/>
            </a:lvl2pPr>
            <a:lvl3pPr marL="1371600" lvl="2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•"/>
              <a:defRPr sz="500"/>
            </a:lvl3pPr>
            <a:lvl4pPr marL="1828800" lvl="3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–"/>
              <a:defRPr sz="400"/>
            </a:lvl4pPr>
            <a:lvl5pPr marL="2286000" lvl="4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5pPr>
            <a:lvl6pPr marL="2743200" lvl="5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6pPr>
            <a:lvl7pPr marL="3200400" lvl="6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7pPr>
            <a:lvl8pPr marL="3657600" lvl="7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8pPr>
            <a:lvl9pPr marL="4114800" lvl="8" indent="-254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85649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351" y="6248477"/>
            <a:ext cx="28953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352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85649" y="609523"/>
            <a:ext cx="7772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85649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351" y="6248477"/>
            <a:ext cx="28953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352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5649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351" y="6248477"/>
            <a:ext cx="28953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352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351" y="273076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5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4899" y="273076"/>
            <a:ext cx="5111700" cy="58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457200" lvl="0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Char char="•"/>
              <a:defRPr sz="900"/>
            </a:lvl1pPr>
            <a:lvl2pPr marL="914400" lvl="1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Char char="–"/>
              <a:defRPr sz="800"/>
            </a:lvl2pPr>
            <a:lvl3pPr marL="1371600" lvl="2" indent="-2730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Char char="•"/>
              <a:defRPr sz="700"/>
            </a:lvl3pPr>
            <a:lvl4pPr marL="1828800" lvl="3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–"/>
              <a:defRPr sz="500"/>
            </a:lvl4pPr>
            <a:lvl5pPr marL="2286000" lvl="4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»"/>
              <a:defRPr sz="500"/>
            </a:lvl5pPr>
            <a:lvl6pPr marL="2743200" lvl="5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»"/>
              <a:defRPr sz="500"/>
            </a:lvl6pPr>
            <a:lvl7pPr marL="3200400" lvl="6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»"/>
              <a:defRPr sz="500"/>
            </a:lvl7pPr>
            <a:lvl8pPr marL="3657600" lvl="7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»"/>
              <a:defRPr sz="500"/>
            </a:lvl8pPr>
            <a:lvl9pPr marL="4114800" lvl="8" indent="-2603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»"/>
              <a:defRPr sz="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351" y="1435279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/>
            </a:lvl1pPr>
            <a:lvl2pPr marL="914400" lvl="1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  <a:defRPr sz="300"/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  <a:defRPr sz="3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 New Roman"/>
              <a:buNone/>
              <a:defRPr sz="2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 New Roman"/>
              <a:buNone/>
              <a:defRPr sz="2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 New Roman"/>
              <a:buNone/>
              <a:defRPr sz="2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 New Roman"/>
              <a:buNone/>
              <a:defRPr sz="2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 New Roman"/>
              <a:buNone/>
              <a:defRPr sz="2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 New Roman"/>
              <a:buNone/>
              <a:defRPr sz="2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5649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351" y="6248477"/>
            <a:ext cx="28953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352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363" y="4800523"/>
            <a:ext cx="54864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5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363" y="612596"/>
            <a:ext cx="5486400" cy="4115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363" y="5367414"/>
            <a:ext cx="5486400" cy="8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/>
            </a:lvl1pPr>
            <a:lvl2pPr marL="914400" lvl="1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  <a:defRPr sz="300"/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  <a:defRPr sz="3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 New Roman"/>
              <a:buNone/>
              <a:defRPr sz="2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 New Roman"/>
              <a:buNone/>
              <a:defRPr sz="2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 New Roman"/>
              <a:buNone/>
              <a:defRPr sz="2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 New Roman"/>
              <a:buNone/>
              <a:defRPr sz="2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 New Roman"/>
              <a:buNone/>
              <a:defRPr sz="2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 New Roman"/>
              <a:buNone/>
              <a:defRPr sz="2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5649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351" y="6248477"/>
            <a:ext cx="28953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352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5649" y="609523"/>
            <a:ext cx="7772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5649" y="1981046"/>
            <a:ext cx="77727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•"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•"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74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–"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74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»"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74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»"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74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»"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74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»"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74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»"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5649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351" y="6248477"/>
            <a:ext cx="28953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352" y="6248477"/>
            <a:ext cx="19050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5" tIns="52075" rIns="104125" bIns="520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84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125" tIns="52075" rIns="104125" bIns="520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</a:pPr>
            <a:r>
              <a:rPr lang="en-US" sz="17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Cultivating civic engagement in microbiology through</a:t>
            </a: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_Vaccines_____</a:t>
            </a:r>
            <a:b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5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Jen Lewis, Jan </a:t>
            </a:r>
            <a:r>
              <a:rPr lang="en-US" sz="15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Reber</a:t>
            </a:r>
            <a:r>
              <a:rPr lang="en-US" sz="15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Andi </a:t>
            </a:r>
            <a:r>
              <a:rPr lang="en-US" sz="15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Reber</a:t>
            </a:r>
            <a:r>
              <a:rPr lang="en-US" sz="15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Isis </a:t>
            </a:r>
            <a:r>
              <a:rPr lang="en-US" sz="15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Arsnoe</a:t>
            </a:r>
            <a:r>
              <a:rPr lang="en-US" sz="15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Carol Cleveland</a:t>
            </a:r>
            <a:br>
              <a:rPr lang="en-US" sz="15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900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Insert your college affiliations here.</a:t>
            </a:r>
            <a:endParaRPr sz="900" dirty="0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196125" y="1062825"/>
            <a:ext cx="2915100" cy="5717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950" tIns="12475" rIns="24950" bIns="12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552450" y="937600"/>
            <a:ext cx="2090700" cy="368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950" tIns="12475" rIns="24950" bIns="124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Civic Problem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355191" y="1529191"/>
            <a:ext cx="1975200" cy="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950" tIns="12475" rIns="24950" bIns="12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will address the issue of vaccines. It is an issue because of resistance to public health measures.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Ideas: 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●"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Gerrymandering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●"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Food insecurity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●"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privacy	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●"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Antibiotic Resistance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●"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 to clean water</a:t>
            </a:r>
            <a:endParaRPr dirty="0"/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●"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 disparities</a:t>
            </a:r>
            <a:endParaRPr dirty="0"/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●"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Endocrine disruptors</a:t>
            </a:r>
            <a:endParaRPr dirty="0"/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●"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Microplastics</a:t>
            </a:r>
            <a:endParaRPr dirty="0"/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●"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inequities</a:t>
            </a:r>
            <a:endParaRPr dirty="0"/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●"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Vaccine hesitancy</a:t>
            </a:r>
            <a:endParaRPr dirty="0"/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●"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Invasive species</a:t>
            </a:r>
            <a:endParaRPr dirty="0"/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●"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COVID-19</a:t>
            </a:r>
            <a:endParaRPr dirty="0"/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●"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Pseudoscience</a:t>
            </a:r>
            <a:endParaRPr dirty="0"/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●"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Indigenous rights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3215775" y="1062775"/>
            <a:ext cx="2874300" cy="5270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950" tIns="12475" rIns="24950" bIns="12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3558825" y="937600"/>
            <a:ext cx="2222100" cy="368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950" tIns="12475" rIns="24950" bIns="124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3335550" y="1503625"/>
            <a:ext cx="2623200" cy="2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950" tIns="12475" rIns="24950" bIns="12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We’ve identified these resources to support the course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Internal Resources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rabicPeriod"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teachers/departments</a:t>
            </a: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rabicPeriod"/>
            </a:pPr>
            <a:r>
              <a:rPr lang="en-US" sz="900" dirty="0">
                <a:solidFill>
                  <a:schemeClr val="dk1"/>
                </a:solidFill>
              </a:rPr>
              <a:t>Med schools</a:t>
            </a:r>
            <a:endParaRPr lang="en-US"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</a:pPr>
            <a:endParaRPr lang="en-US"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rabicPeriod"/>
            </a:pP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External Resources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rabicPeriod"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 Professionals</a:t>
            </a: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rabicPeriod"/>
            </a:pPr>
            <a:r>
              <a:rPr lang="en-US" sz="900" dirty="0">
                <a:solidFill>
                  <a:schemeClr val="dk1"/>
                </a:solidFill>
              </a:rPr>
              <a:t>Department of health</a:t>
            </a: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rabicPeriod"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Websites</a:t>
            </a:r>
          </a:p>
          <a:p>
            <a:pPr marL="1143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AutoNum type="arabicPeriod"/>
            </a:pPr>
            <a:r>
              <a:rPr lang="en-US" sz="900" dirty="0">
                <a:solidFill>
                  <a:schemeClr val="dk1"/>
                </a:solidFill>
              </a:rPr>
              <a:t>P</a:t>
            </a: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amphlets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Examples: Your students, The Library, Office of Experiential Learning, SENCER, ASM, </a:t>
            </a:r>
            <a:r>
              <a:rPr lang="en-US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CUREnet</a:t>
            </a: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Tiny Earth, Museums, Botanical Gardens, NABT, QUBES, </a:t>
            </a:r>
            <a:r>
              <a:rPr lang="en-US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BioQUEST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95;p13"/>
          <p:cNvGrpSpPr/>
          <p:nvPr/>
        </p:nvGrpSpPr>
        <p:grpSpPr>
          <a:xfrm>
            <a:off x="6237016" y="937600"/>
            <a:ext cx="2791846" cy="5842329"/>
            <a:chOff x="16948975" y="24855380"/>
            <a:chExt cx="15544800" cy="17057895"/>
          </a:xfrm>
        </p:grpSpPr>
        <p:sp>
          <p:nvSpPr>
            <p:cNvPr id="96" name="Google Shape;96;p13"/>
            <p:cNvSpPr/>
            <p:nvPr/>
          </p:nvSpPr>
          <p:spPr>
            <a:xfrm>
              <a:off x="16948975" y="25454075"/>
              <a:ext cx="15544800" cy="164592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950" tIns="12475" rIns="24950" bIns="12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18549246" y="24855380"/>
              <a:ext cx="12122100" cy="14505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950" tIns="12475" rIns="24950" bIns="124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Implementation and Activities</a:t>
              </a:r>
              <a:endPara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17972571" y="26513800"/>
              <a:ext cx="13184700" cy="71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950" tIns="12475" rIns="24950" bIns="124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We will use the following activities to support critical thinking and reasoning in this course</a:t>
              </a:r>
              <a:endParaRPr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0" indent="-114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AutoNum type="arabicPeriod"/>
              </a:pPr>
              <a:r>
                <a:rPr lang="en-US" sz="900" dirty="0">
                  <a:solidFill>
                    <a:schemeClr val="dk1"/>
                  </a:solidFill>
                </a:rPr>
                <a:t>Field trips</a:t>
              </a:r>
            </a:p>
            <a:p>
              <a:pPr marL="114300" marR="0" lvl="0" indent="-114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AutoNum type="arabicPeriod"/>
              </a:pPr>
              <a:r>
                <a:rPr lang="en-US" sz="9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Flu deaths,</a:t>
              </a:r>
            </a:p>
            <a:p>
              <a:pPr marL="114300" marR="0" lvl="0" indent="-114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AutoNum type="arabicPeriod"/>
              </a:pPr>
              <a:r>
                <a:rPr lang="en-US" sz="900" dirty="0">
                  <a:solidFill>
                    <a:schemeClr val="dk1"/>
                  </a:solidFill>
                </a:rPr>
                <a:t>Chicken pox interview</a:t>
              </a:r>
            </a:p>
            <a:p>
              <a:pPr marL="114300" marR="0" lvl="0" indent="-114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AutoNum type="arabicPeriod"/>
              </a:pPr>
              <a:r>
                <a:rPr lang="en-US" sz="9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Evolution of vaccine timeline</a:t>
              </a:r>
            </a:p>
            <a:p>
              <a:pPr marL="114300" marR="0" lvl="0" indent="-114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AutoNum type="arabicPeriod"/>
              </a:pPr>
              <a:r>
                <a:rPr lang="en-US" sz="900" dirty="0">
                  <a:solidFill>
                    <a:schemeClr val="dk1"/>
                  </a:solidFill>
                </a:rPr>
                <a:t>Creating outbreak map</a:t>
              </a:r>
              <a:endParaRPr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Examples: </a:t>
              </a:r>
              <a:r>
                <a:rPr lang="en-US" sz="900" b="0" i="0" u="none" strike="noStrike" cap="none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Posters, performances, group projects, exhibitions, podcasts, videos, debates, re-enactments, interviews, game design</a:t>
              </a:r>
              <a:endParaRPr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9" name="Google Shape;9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7125" y="6411825"/>
            <a:ext cx="355962" cy="36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3750" y="6436625"/>
            <a:ext cx="765648" cy="36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/>
          <p:nvPr/>
        </p:nvSpPr>
        <p:spPr>
          <a:xfrm rot="-2194442">
            <a:off x="2709017" y="6210956"/>
            <a:ext cx="1307507" cy="30777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Relevance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 rot="2134997">
            <a:off x="5304995" y="6145273"/>
            <a:ext cx="1307507" cy="30777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Reasoning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Office PowerPoint</Application>
  <PresentationFormat>On-screen Show (4:3)</PresentationFormat>
  <Paragraphs>50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Helvetica Neue</vt:lpstr>
      <vt:lpstr>Times New Roman</vt:lpstr>
      <vt:lpstr>Arial</vt:lpstr>
      <vt:lpstr>Trebuchet MS</vt:lpstr>
      <vt:lpstr>Calibri</vt:lpstr>
      <vt:lpstr>Default Design</vt:lpstr>
      <vt:lpstr>Cultivating civic engagement in microbiology through _Vaccines_____ Jen Lewis, Jan Reber, Andi Reber, Isis Arsnoe, Carol Cleveland Insert your college affiliations here.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Cultivating civic engagement in microbiology through _Vaccines_____ Jen Lewis, Jan Reber, Andi Reber, Isis Arsnoe, Carol Cleveland Insert your college affiliations here.</dc:title>
  <dc:creator>Isis Arsnoe</dc:creator>
  <cp:lastModifiedBy>Isis Arsnoe</cp:lastModifiedBy>
  <cp:revision>1</cp:revision>
  <dcterms:modified xsi:type="dcterms:W3CDTF">2022-11-10T18:18:35Z</dcterms:modified>
</cp:coreProperties>
</file>