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60">
          <p15:clr>
            <a:srgbClr val="A4A3A4"/>
          </p15:clr>
        </p15:guide>
        <p15:guide id="2" pos="2520">
          <p15:clr>
            <a:srgbClr val="A4A3A4"/>
          </p15:clr>
        </p15:guide>
        <p15:guide id="3" orient="horz" pos="2160">
          <p15:clr>
            <a:srgbClr val="000000"/>
          </p15:clr>
        </p15:guide>
        <p15:guide id="4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38"/>
      </p:cViewPr>
      <p:guideLst>
        <p:guide orient="horz" pos="1860"/>
        <p:guide pos="25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2942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85649" y="1981046"/>
            <a:ext cx="77727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marL="914400" lvl="1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marL="1371600" lvl="2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452" y="152246"/>
            <a:ext cx="4115100" cy="7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marL="914400" lvl="1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marL="1371600" lvl="2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602" y="2381174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839040" y="456074"/>
            <a:ext cx="5486400" cy="57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marL="914400" lvl="1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marL="1371600" lvl="2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649" y="2130451"/>
            <a:ext cx="77727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76" y="3886047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849"/>
            <a:ext cx="77724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661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5649" y="1981046"/>
            <a:ext cx="3868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Char char="•"/>
              <a:defRPr sz="800"/>
            </a:lvl1pPr>
            <a:lvl2pPr marL="914400" lvl="1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–"/>
              <a:defRPr sz="7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4pPr>
            <a:lvl5pPr marL="2286000" lvl="4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5pPr>
            <a:lvl6pPr marL="2743200" lvl="5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6pPr>
            <a:lvl7pPr marL="3200400" lvl="6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7pPr>
            <a:lvl8pPr marL="3657600" lvl="7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8pPr>
            <a:lvl9pPr marL="4114800" lvl="8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90143" y="1981046"/>
            <a:ext cx="3868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Char char="•"/>
              <a:defRPr sz="800"/>
            </a:lvl1pPr>
            <a:lvl2pPr marL="914400" lvl="1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–"/>
              <a:defRPr sz="7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4pPr>
            <a:lvl5pPr marL="2286000" lvl="4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5pPr>
            <a:lvl6pPr marL="2743200" lvl="5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6pPr>
            <a:lvl7pPr marL="3200400" lvl="6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7pPr>
            <a:lvl8pPr marL="3657600" lvl="7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8pPr>
            <a:lvl9pPr marL="4114800" lvl="8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351" y="274612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351" y="15351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 b="1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351" y="2175003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•"/>
              <a:defRPr sz="700"/>
            </a:lvl1pPr>
            <a:lvl2pPr marL="914400" lvl="1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4950" y="1535138"/>
            <a:ext cx="404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 b="1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4950" y="2175003"/>
            <a:ext cx="4041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•"/>
              <a:defRPr sz="700"/>
            </a:lvl1pPr>
            <a:lvl2pPr marL="914400" lvl="1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351" y="273076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4899" y="273076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Char char="•"/>
              <a:defRPr sz="900"/>
            </a:lvl1pPr>
            <a:lvl2pPr marL="914400" lvl="1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Char char="–"/>
              <a:defRPr sz="800"/>
            </a:lvl2pPr>
            <a:lvl3pPr marL="1371600" lvl="2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•"/>
              <a:defRPr sz="700"/>
            </a:lvl3pPr>
            <a:lvl4pPr marL="1828800" lvl="3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4pPr>
            <a:lvl5pPr marL="2286000" lvl="4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5pPr>
            <a:lvl6pPr marL="2743200" lvl="5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6pPr>
            <a:lvl7pPr marL="3200400" lvl="6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7pPr>
            <a:lvl8pPr marL="3657600" lvl="7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8pPr>
            <a:lvl9pPr marL="4114800" lvl="8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351" y="1435279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363" y="4800523"/>
            <a:ext cx="5486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363" y="612596"/>
            <a:ext cx="5486400" cy="4115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363" y="5367414"/>
            <a:ext cx="54864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649" y="1981046"/>
            <a:ext cx="77727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–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84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125" tIns="52075" rIns="104125" bIns="52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en-US" sz="17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Cultivating civic engagement in microbiology through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Contaminants</a:t>
            </a:r>
            <a:b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Morgan Heinz, Crystal </a:t>
            </a:r>
            <a:r>
              <a:rPr lang="en-US" sz="15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Uminski</a:t>
            </a: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Sayali</a:t>
            </a: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Kukday</a:t>
            </a: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Liz Martinez</a:t>
            </a:r>
            <a:br>
              <a:rPr lang="en-US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9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Washington Tacoma; University of Nebraska – Lincoln; Iowa State University; Independent Consultant</a:t>
            </a:r>
            <a:endParaRPr sz="900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96125" y="1062825"/>
            <a:ext cx="2915100" cy="571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52450" y="937600"/>
            <a:ext cx="2090700" cy="36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Civic Problem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55191" y="1529191"/>
            <a:ext cx="1975200" cy="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address the issue of environmental contaminants. It is an issue because….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Much more common than we think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Lack  of awareness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impact on</a:t>
            </a:r>
            <a:r>
              <a:rPr lang="en-US" sz="900" dirty="0">
                <a:solidFill>
                  <a:schemeClr val="dk1"/>
                </a:solidFill>
              </a:rPr>
              <a:t> human/environmental health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Ideas: 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Access: books, food, health care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dirty="0">
                <a:solidFill>
                  <a:schemeClr val="dk1"/>
                </a:solidFill>
              </a:rPr>
              <a:t>Social Justice: racial disparities in policing, environment, children’s rights, mental health, unequal pay gender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215775" y="1062775"/>
            <a:ext cx="2874300" cy="5270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558825" y="937600"/>
            <a:ext cx="2222100" cy="36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335550" y="1503625"/>
            <a:ext cx="26232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We’ve identified these resources to support the course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Resources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Sustainability Dept on Campus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Faculty/Colleagues/Students/Librarians/Look outside your dept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Resources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 Science 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Past student responses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centers, Art museums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Land grant university outreach offices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Department of </a:t>
            </a:r>
            <a:r>
              <a:rPr lang="en-US" sz="900" dirty="0">
                <a:solidFill>
                  <a:schemeClr val="dk1"/>
                </a:solidFill>
              </a:rPr>
              <a:t>Natural Resources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6237016" y="937600"/>
            <a:ext cx="2791846" cy="5842329"/>
            <a:chOff x="16948975" y="24855380"/>
            <a:chExt cx="15544800" cy="17057895"/>
          </a:xfrm>
        </p:grpSpPr>
        <p:sp>
          <p:nvSpPr>
            <p:cNvPr id="96" name="Google Shape;96;p13"/>
            <p:cNvSpPr/>
            <p:nvPr/>
          </p:nvSpPr>
          <p:spPr>
            <a:xfrm>
              <a:off x="16948975" y="25454075"/>
              <a:ext cx="15544800" cy="16459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950" tIns="12475" rIns="24950" bIns="12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8549246" y="24855380"/>
              <a:ext cx="12122100" cy="1450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950" tIns="12475" rIns="24950" bIns="124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Implementation and Activities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17972571" y="26513800"/>
              <a:ext cx="13184700" cy="7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50" tIns="12475" rIns="24950" bIns="12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will use the following activities to support critical thinking and reasoning in this course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dirty="0">
                  <a:solidFill>
                    <a:schemeClr val="dk1"/>
                  </a:solidFill>
                </a:rPr>
                <a:t>Identify local EPA Superfund sites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dirty="0">
                  <a:solidFill>
                    <a:schemeClr val="dk1"/>
                  </a:solidFill>
                </a:rPr>
                <a:t>Read local water quality report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Measure contaminants arou</a:t>
              </a:r>
              <a:r>
                <a:rPr lang="en-US" sz="900" dirty="0">
                  <a:solidFill>
                    <a:schemeClr val="dk1"/>
                  </a:solidFill>
                </a:rPr>
                <a:t>nd school/campus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bases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dirty="0">
                  <a:solidFill>
                    <a:schemeClr val="dk1"/>
                  </a:solidFill>
                </a:rPr>
                <a:t>Town Hall Meeting – Role play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dirty="0">
                  <a:solidFill>
                    <a:schemeClr val="dk1"/>
                  </a:solidFill>
                </a:rPr>
                <a:t>Reflections on news articles about </a:t>
              </a:r>
              <a:r>
                <a:rPr lang="en-US" sz="900">
                  <a:solidFill>
                    <a:schemeClr val="dk1"/>
                  </a:solidFill>
                </a:rPr>
                <a:t>environmental contaminants</a:t>
              </a:r>
              <a:endParaRPr lang="en-US" sz="900" dirty="0">
                <a:solidFill>
                  <a:schemeClr val="dk1"/>
                </a:solidFill>
              </a:endParaRP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endPara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Examples: </a:t>
              </a:r>
              <a:r>
                <a:rPr lang="en-US" sz="9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Posters, </a:t>
              </a:r>
              <a:r>
                <a:rPr lang="en-US" sz="900" b="0" i="0" u="none" strike="noStrike" cap="none" dirty="0" err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OpEd</a:t>
              </a:r>
              <a:r>
                <a:rPr lang="en-US" sz="9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/Reflection, Letter to law makers, Develop PSA, Interview, </a:t>
              </a: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125" y="6411825"/>
            <a:ext cx="355962" cy="3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750" y="6436625"/>
            <a:ext cx="765648" cy="3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 rot="-2194442">
            <a:off x="2709017" y="6210956"/>
            <a:ext cx="1307507" cy="30777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Relevance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 rot="2134997">
            <a:off x="5304995" y="6145273"/>
            <a:ext cx="1307507" cy="30777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</Words>
  <Application>Microsoft Office PowerPoint</Application>
  <PresentationFormat>On-screen Show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Helvetica Neue</vt:lpstr>
      <vt:lpstr>Arial</vt:lpstr>
      <vt:lpstr>Trebuchet MS</vt:lpstr>
      <vt:lpstr>Default Design</vt:lpstr>
      <vt:lpstr>Cultivating civic engagement in microbiology through Environmental Contaminants Morgan Heinz, Crystal Uminski, Sayali Kukday, Liz Martinez U Washington Tacoma; University of Nebraska – Lincoln; Iowa State University; Independent Consultant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civic engagement in microbiology through Environmental Contaminants Morgan Heinz, Crystal Uminski, Sayali Kukday, Liz Martinez U Washington Tacoma; University of Nebraska – Lincoln; Iowa State University; Independent Consultant</dc:title>
  <dc:creator>Owner</dc:creator>
  <cp:lastModifiedBy>Liz Martinez</cp:lastModifiedBy>
  <cp:revision>1</cp:revision>
  <dcterms:modified xsi:type="dcterms:W3CDTF">2022-11-10T19:32:47Z</dcterms:modified>
</cp:coreProperties>
</file>