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3"/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b0c4ee42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8b0c4ee426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b0c4ee42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8b0c4ee426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b0c4ee42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8b0c4ee426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b0c4ee42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8b0c4ee426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b0c4ee42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8b0c4ee426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8b0c4ee42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8b0c4ee426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8b0c4ee42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8b0c4ee426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8b0c4ee426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8b0c4ee426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b0c4ee42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8b0c4ee426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b0c4ee42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8b0c4ee426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ab58f60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ab58f60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8b0c4ee426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8b0c4ee42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ab58f602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ab58f6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ab58f602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ab58f60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ab58f602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ab58f60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ab58f602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8ab58f602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f84f43a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f84f43a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b0c4ee42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8b0c4ee426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b0c4ee42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8b0c4ee426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35544" l="25577" r="22646" t="33712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8695" y="1825625"/>
            <a:ext cx="55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6172199" y="1825625"/>
            <a:ext cx="55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8694" y="365125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465256" y="1752600"/>
            <a:ext cx="5532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9"/>
          <p:cNvSpPr txBox="1"/>
          <p:nvPr>
            <p:ph idx="2" type="body"/>
          </p:nvPr>
        </p:nvSpPr>
        <p:spPr>
          <a:xfrm>
            <a:off x="465256" y="2666999"/>
            <a:ext cx="5532300" cy="3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3" type="body"/>
          </p:nvPr>
        </p:nvSpPr>
        <p:spPr>
          <a:xfrm>
            <a:off x="6172200" y="1752600"/>
            <a:ext cx="5561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9"/>
          <p:cNvSpPr txBox="1"/>
          <p:nvPr>
            <p:ph idx="4" type="body"/>
          </p:nvPr>
        </p:nvSpPr>
        <p:spPr>
          <a:xfrm>
            <a:off x="6172200" y="2666999"/>
            <a:ext cx="5561100" cy="3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458694" y="42545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3998107" y="-1589949"/>
            <a:ext cx="4195800" cy="112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8" name="Google Shape;8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8694" y="42545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52" name="Google Shape;52;p13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/>
        </p:nvSpPr>
        <p:spPr>
          <a:xfrm>
            <a:off x="4789551" y="6380726"/>
            <a:ext cx="261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SF Logo | NSF - National Science Foundation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1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35544" l="25577" r="22646" t="33712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igels/workshops_and_presentations/nabt_20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 b="14057" l="0" r="0" t="8903"/>
          <a:stretch/>
        </p:blipFill>
        <p:spPr>
          <a:xfrm>
            <a:off x="20" y="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/>
          <p:nvPr>
            <p:ph type="ctrTitle"/>
          </p:nvPr>
        </p:nvSpPr>
        <p:spPr>
          <a:xfrm>
            <a:off x="838200" y="1752601"/>
            <a:ext cx="9553500" cy="26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8100">
                <a:solidFill>
                  <a:schemeClr val="lt1"/>
                </a:solidFill>
              </a:rPr>
              <a:t>The </a:t>
            </a:r>
            <a:r>
              <a:rPr lang="en-US" sz="8100">
                <a:solidFill>
                  <a:schemeClr val="lt1"/>
                </a:solidFill>
              </a:rPr>
              <a:t>IGELS Project </a:t>
            </a:r>
            <a:endParaRPr sz="9300"/>
          </a:p>
        </p:txBody>
      </p:sp>
      <p:sp>
        <p:nvSpPr>
          <p:cNvPr id="98" name="Google Shape;98;p24"/>
          <p:cNvSpPr txBox="1"/>
          <p:nvPr>
            <p:ph idx="1" type="subTitle"/>
          </p:nvPr>
        </p:nvSpPr>
        <p:spPr>
          <a:xfrm>
            <a:off x="838200" y="4571927"/>
            <a:ext cx="10647300" cy="1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A Vision for Change in Introductory Life Science Courses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0" name="Google Shape;10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209" y="5923526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475" y="-2830975"/>
            <a:ext cx="9332750" cy="9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</a:pPr>
            <a:r>
              <a:rPr lang="en-US"/>
              <a:t>What did we find?</a:t>
            </a:r>
            <a:endParaRPr/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Report out ….pick a random person from each group</a:t>
            </a:r>
            <a:endParaRPr b="1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</a:pPr>
            <a:r>
              <a:rPr lang="en-US" sz="3600"/>
              <a:t>Let’s choose a theme (5 mins)</a:t>
            </a:r>
            <a:endParaRPr sz="3600"/>
          </a:p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4566775" y="454025"/>
            <a:ext cx="7328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You will choose a theme that resonates with you and your teammates (and join the google slide with that theme) - you will all then collaborate to design your theme-focused activity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Each “group” needs to select a scribe (who will be responsible for the google slide “poster,”) and a timekeeper will keep everyone on track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Each group can record their work in each of the columns on the slide. You’ll be able to see the slides of other groups as well. </a:t>
            </a:r>
            <a:endParaRPr b="1" sz="26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pic>
        <p:nvPicPr>
          <p:cNvPr descr="Qr code&#10;&#10;Description automatically generated" id="177" name="Google Shape;177;p34"/>
          <p:cNvPicPr preferRelativeResize="0"/>
          <p:nvPr/>
        </p:nvPicPr>
        <p:blipFill rotWithShape="1">
          <a:blip r:embed="rId3">
            <a:alphaModFix/>
          </a:blip>
          <a:srcRect b="7929" l="8041" r="8541" t="8605"/>
          <a:stretch/>
        </p:blipFill>
        <p:spPr>
          <a:xfrm>
            <a:off x="727968" y="2130640"/>
            <a:ext cx="3506680" cy="355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</a:pPr>
            <a:r>
              <a:rPr lang="en-US" sz="3600"/>
              <a:t>Let’s choose a theme (5 mins)</a:t>
            </a:r>
            <a:endParaRPr sz="3600"/>
          </a:p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Navigate to the google drive and </a:t>
            </a:r>
            <a:r>
              <a:rPr b="1" lang="en-US" sz="2600">
                <a:solidFill>
                  <a:schemeClr val="dk2"/>
                </a:solidFill>
              </a:rPr>
              <a:t>make a copy of</a:t>
            </a:r>
            <a:r>
              <a:rPr b="1" i="0" lang="en-US" sz="2600" u="none" strike="noStrike">
                <a:solidFill>
                  <a:schemeClr val="dk2"/>
                </a:solidFill>
              </a:rPr>
              <a:t> the google slide template and name it for the theme of your group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Add your names and college affiliations at the top of the slide, try not to write over other people’s info 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>
                <a:solidFill>
                  <a:schemeClr val="dk2"/>
                </a:solidFill>
              </a:rPr>
              <a:t>We’ll work here for the remaining time</a:t>
            </a:r>
            <a:endParaRPr b="1" i="0" sz="2600" u="none" strike="noStrike"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pic>
        <p:nvPicPr>
          <p:cNvPr descr="Graphical user interface, text, application, chat or text message&#10;&#10;Description automatically generated" id="184" name="Google Shape;1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286" y="2207173"/>
            <a:ext cx="4747577" cy="355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</a:pPr>
            <a:r>
              <a:rPr lang="en-US"/>
              <a:t>How do we make learning relevant?</a:t>
            </a:r>
            <a:endParaRPr/>
          </a:p>
        </p:txBody>
      </p:sp>
      <p:pic>
        <p:nvPicPr>
          <p:cNvPr descr="A picture containing text, indoor, person, screenshot&#10;&#10;Description automatically generated" id="190" name="Google Shape;19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26" y="1402671"/>
            <a:ext cx="3750661" cy="527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outdoor&#10;&#10;Description automatically generated" id="191" name="Google Shape;19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899" y="1369499"/>
            <a:ext cx="5772611" cy="490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</a:pPr>
            <a:r>
              <a:rPr lang="en-US"/>
              <a:t>Teaching through the issue …..</a:t>
            </a:r>
            <a:endParaRPr/>
          </a:p>
        </p:txBody>
      </p:sp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458694" y="1524000"/>
            <a:ext cx="11274600" cy="4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i="0" lang="en-US" sz="2600" u="none" strike="noStrike">
                <a:solidFill>
                  <a:schemeClr val="dk2"/>
                </a:solidFill>
              </a:rPr>
              <a:t>What types of implementation and activities will give students practice in applying knowledge</a:t>
            </a:r>
            <a:endParaRPr b="1" sz="2600"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0" sz="2600" u="none" strike="noStrike"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grpSp>
        <p:nvGrpSpPr>
          <p:cNvPr id="198" name="Google Shape;198;p37"/>
          <p:cNvGrpSpPr/>
          <p:nvPr/>
        </p:nvGrpSpPr>
        <p:grpSpPr>
          <a:xfrm>
            <a:off x="456675" y="2495249"/>
            <a:ext cx="10894648" cy="3642972"/>
            <a:chOff x="2029" y="-1"/>
            <a:chExt cx="10498842" cy="3288771"/>
          </a:xfrm>
        </p:grpSpPr>
        <p:sp>
          <p:nvSpPr>
            <p:cNvPr id="199" name="Google Shape;199;p37"/>
            <p:cNvSpPr/>
            <p:nvPr/>
          </p:nvSpPr>
          <p:spPr>
            <a:xfrm rot="-5400000">
              <a:off x="-680956" y="682984"/>
              <a:ext cx="3288770" cy="1922800"/>
            </a:xfrm>
            <a:prstGeom prst="flowChartManualOperation">
              <a:avLst/>
            </a:prstGeom>
            <a:solidFill>
              <a:srgbClr val="95B4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7"/>
            <p:cNvSpPr txBox="1"/>
            <p:nvPr/>
          </p:nvSpPr>
          <p:spPr>
            <a:xfrm>
              <a:off x="2029" y="657753"/>
              <a:ext cx="1922700" cy="19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700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dk2"/>
                  </a:solidFill>
                </a:rPr>
                <a:t>Civic Issue</a:t>
              </a:r>
              <a:endParaRPr b="1" sz="1600"/>
            </a:p>
            <a:p>
              <a:pPr indent="-241300" lvl="1" marL="2286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•"/>
              </a:pPr>
              <a:r>
                <a:rPr b="1" i="0" lang="en-US" sz="2200" u="none" cap="none" strike="noStrike">
                  <a:solidFill>
                    <a:schemeClr val="dk2"/>
                  </a:solidFill>
                </a:rPr>
                <a:t>Water</a:t>
              </a:r>
              <a:endParaRPr b="1" sz="1600"/>
            </a:p>
            <a:p>
              <a:pPr indent="-2413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•"/>
              </a:pPr>
              <a:r>
                <a:rPr b="1" i="0" lang="en-US" sz="2200" u="none" cap="none" strike="noStrike">
                  <a:solidFill>
                    <a:schemeClr val="dk2"/>
                  </a:solidFill>
                </a:rPr>
                <a:t>Food security</a:t>
              </a:r>
              <a:endParaRPr b="1" sz="1600"/>
            </a:p>
            <a:p>
              <a:pPr indent="-2413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•"/>
              </a:pPr>
              <a:r>
                <a:rPr b="1" i="0" lang="en-US" sz="2200" u="none" cap="none" strike="noStrike">
                  <a:solidFill>
                    <a:schemeClr val="dk2"/>
                  </a:solidFill>
                </a:rPr>
                <a:t>Vaccines</a:t>
              </a:r>
              <a:endParaRPr b="1" sz="1600"/>
            </a:p>
          </p:txBody>
        </p:sp>
        <p:sp>
          <p:nvSpPr>
            <p:cNvPr id="201" name="Google Shape;201;p37"/>
            <p:cNvSpPr/>
            <p:nvPr/>
          </p:nvSpPr>
          <p:spPr>
            <a:xfrm rot="-5400000">
              <a:off x="1855557" y="476207"/>
              <a:ext cx="3288770" cy="2336355"/>
            </a:xfrm>
            <a:prstGeom prst="flowChartManualOperation">
              <a:avLst/>
            </a:prstGeom>
            <a:solidFill>
              <a:srgbClr val="ABC68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7"/>
            <p:cNvSpPr txBox="1"/>
            <p:nvPr/>
          </p:nvSpPr>
          <p:spPr>
            <a:xfrm>
              <a:off x="2331765" y="657753"/>
              <a:ext cx="2336400" cy="19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700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Core Concepts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Evolution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Structure &amp; Function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Information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Energy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Systems</a:t>
              </a:r>
              <a:endParaRPr b="1" sz="1500"/>
            </a:p>
          </p:txBody>
        </p:sp>
        <p:sp>
          <p:nvSpPr>
            <p:cNvPr id="203" name="Google Shape;203;p37"/>
            <p:cNvSpPr/>
            <p:nvPr/>
          </p:nvSpPr>
          <p:spPr>
            <a:xfrm rot="-5400000">
              <a:off x="6143579" y="-1068522"/>
              <a:ext cx="3288770" cy="5425814"/>
            </a:xfrm>
            <a:prstGeom prst="flowChartManualOperation">
              <a:avLst/>
            </a:prstGeom>
            <a:solidFill>
              <a:srgbClr val="C4D9A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7"/>
            <p:cNvSpPr txBox="1"/>
            <p:nvPr/>
          </p:nvSpPr>
          <p:spPr>
            <a:xfrm>
              <a:off x="5075057" y="657754"/>
              <a:ext cx="5425800" cy="19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700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Core Competencies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Apply the process of science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Use quantitative reasoning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Employ modeling and simulation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Experience interdisciplinary science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Communicate with other disciplines</a:t>
              </a:r>
              <a:endParaRPr b="1" sz="1500"/>
            </a:p>
            <a:p>
              <a:pPr indent="-23495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•"/>
              </a:pPr>
              <a:r>
                <a:rPr b="1" i="0" lang="en-US" sz="2100" u="none" cap="none" strike="noStrike">
                  <a:solidFill>
                    <a:schemeClr val="dk2"/>
                  </a:solidFill>
                </a:rPr>
                <a:t>Integrate science and society</a:t>
              </a:r>
              <a:endParaRPr b="1" sz="15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</a:pPr>
            <a:r>
              <a:rPr lang="en-US"/>
              <a:t>Let’s share examples of activities…..</a:t>
            </a:r>
            <a:endParaRPr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Consider how these activities would connect to the issue, help explore the content and align with V&amp;C competencies</a:t>
            </a:r>
            <a:endParaRPr b="1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</a:pPr>
            <a:r>
              <a:rPr lang="en-US"/>
              <a:t>Promote critical thinking and reasoning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458695" y="1825625"/>
            <a:ext cx="55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ePortfolios for reflection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Authentic research experiences - civic twist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Tiny Earth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REMNet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Field trips to wastewater treatment plants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Daily news report discussions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Case studies 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Collaborative projects - inform the public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Brochures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Poster presentations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39"/>
          <p:cNvSpPr txBox="1"/>
          <p:nvPr>
            <p:ph idx="2" type="body"/>
          </p:nvPr>
        </p:nvSpPr>
        <p:spPr>
          <a:xfrm>
            <a:off x="6172199" y="1825625"/>
            <a:ext cx="579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Think Pair Share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Concept Mapping - portable white boards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Peer Review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Discussions/Seminars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Authentic research projects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333333"/>
                </a:solidFill>
              </a:rPr>
              <a:t>Sketchnoting</a:t>
            </a:r>
            <a:r>
              <a:rPr b="0" i="0" lang="en-US" sz="2000" u="none" strike="noStrike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/Diagraming/Visual Narratives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Debates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Shared annotating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Formulate questions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000" u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Run simulations </a:t>
            </a:r>
            <a:endParaRPr b="0" i="0" sz="2000" u="none" strike="noStrike">
              <a:solidFill>
                <a:srgbClr val="90C2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b="0" lang="en-US" sz="2000">
                <a:latin typeface="Avenir"/>
                <a:ea typeface="Avenir"/>
                <a:cs typeface="Avenir"/>
                <a:sym typeface="Avenir"/>
              </a:rPr>
            </a:b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</a:pPr>
            <a:r>
              <a:rPr lang="en-US"/>
              <a:t>Now let’s consider what resources you have</a:t>
            </a:r>
            <a:endParaRPr/>
          </a:p>
        </p:txBody>
      </p:sp>
      <p:sp>
        <p:nvSpPr>
          <p:cNvPr id="223" name="Google Shape;223;p40"/>
          <p:cNvSpPr/>
          <p:nvPr/>
        </p:nvSpPr>
        <p:spPr>
          <a:xfrm>
            <a:off x="458694" y="2123090"/>
            <a:ext cx="3051756" cy="2427840"/>
          </a:xfrm>
          <a:prstGeom prst="cloud">
            <a:avLst/>
          </a:prstGeom>
          <a:noFill/>
          <a:ln cap="flat" cmpd="sng" w="25400">
            <a:solidFill>
              <a:srgbClr val="533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2734183" y="3978166"/>
            <a:ext cx="3051756" cy="2427840"/>
          </a:xfrm>
          <a:prstGeom prst="cloud">
            <a:avLst/>
          </a:prstGeom>
          <a:noFill/>
          <a:ln cap="flat" cmpd="sng" w="25400">
            <a:solidFill>
              <a:srgbClr val="533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5724376" y="1644027"/>
            <a:ext cx="3051756" cy="2427840"/>
          </a:xfrm>
          <a:prstGeom prst="cloud">
            <a:avLst/>
          </a:prstGeom>
          <a:noFill/>
          <a:ln cap="flat" cmpd="sng" w="25400">
            <a:solidFill>
              <a:srgbClr val="533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8157521" y="3965029"/>
            <a:ext cx="3051756" cy="2427840"/>
          </a:xfrm>
          <a:prstGeom prst="cloud">
            <a:avLst/>
          </a:prstGeom>
          <a:noFill/>
          <a:ln cap="flat" cmpd="sng" w="25400">
            <a:solidFill>
              <a:srgbClr val="533B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914399" y="2512381"/>
            <a:ext cx="2596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students – past/present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Dept Faculty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at College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 and Colleagues</a:t>
            </a:r>
            <a:endParaRPr/>
          </a:p>
        </p:txBody>
      </p:sp>
      <p:sp>
        <p:nvSpPr>
          <p:cNvPr id="228" name="Google Shape;228;p40"/>
          <p:cNvSpPr txBox="1"/>
          <p:nvPr/>
        </p:nvSpPr>
        <p:spPr>
          <a:xfrm>
            <a:off x="3161928" y="4378754"/>
            <a:ext cx="2562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of Civic Engagement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Library/Librarians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clubs/orgs</a:t>
            </a:r>
            <a:endParaRPr/>
          </a:p>
        </p:txBody>
      </p:sp>
      <p:sp>
        <p:nvSpPr>
          <p:cNvPr id="229" name="Google Shape;229;p40"/>
          <p:cNvSpPr txBox="1"/>
          <p:nvPr/>
        </p:nvSpPr>
        <p:spPr>
          <a:xfrm>
            <a:off x="6224885" y="2027957"/>
            <a:ext cx="205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environment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Organizations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Museums/Galleries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Urban/Rural </a:t>
            </a: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8619930" y="4327954"/>
            <a:ext cx="2050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IGELS can help!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SENCER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NABT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QUBES/BioQUEST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HHMI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POGIL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</a:pPr>
            <a:r>
              <a:rPr lang="en-US"/>
              <a:t>Resources we hadn’t considered? </a:t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What’s there at your own institution….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</a:pPr>
            <a:r>
              <a:rPr lang="en-US"/>
              <a:t>Let’s take some time to finish our slides</a:t>
            </a:r>
            <a:endParaRPr/>
          </a:p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This will help you get started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50" y="751350"/>
            <a:ext cx="10239400" cy="5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/>
        </p:nvSpPr>
        <p:spPr>
          <a:xfrm>
            <a:off x="1127489" y="955631"/>
            <a:ext cx="3867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and answers ….</a:t>
            </a:r>
            <a:endParaRPr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Mission Statement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466075" y="1984150"/>
            <a:ext cx="11274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national network for the Interactions in General Education Life Science Courses (IGELS) is a coalition of biologists and biology educators collaborating to support and mentor “non-major biology” instructors.​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​IGELS promotes the use of evidence-based and equity and inclusive teaching and learning methods in order to develop STEM-ready, scientifically literate students who​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understand the nature of science,​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possess metacognitive, critical thinking, and science process skills,​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can apply essential content and evidence-based reasoning to their lives,​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and who demonstrate civic responsibility as stakeholders in their community.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458700" y="128305"/>
            <a:ext cx="11274600" cy="68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Steering Committee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85575" y="712425"/>
            <a:ext cx="11625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Gordon Uno, David Ross Boyd Professor of Botany, University of Oklahoma​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Co-PIs​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Karla Fuller, Associate Professor of Biology, Guttman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Tamar Goulet, Professor of Biology, University of Mississippi​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Heather Rissler, Program Manager of Faculty Development, KUMC; Adjunct Instructor, NIACC​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Davida Smyth, Associate Professor of Microbiology, TAMUSA​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Senior Personnel​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Bryan Dewsbury, Assoc Prof of Biology, Assoc Dir of STEM Transformation Inst, Florida International University​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Sam Donovan, Director of Outreach and Strategic Engagement, BioQ</a:t>
            </a:r>
            <a:r>
              <a:rPr lang="en-US" sz="1700"/>
              <a:t>UEST Curriculum Consortium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Tara Jo (TJ) Holmberg, Professor of Environmental Science and Biology, Northwestern CT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Justin Hoshaw, Associate Professor of Biology, Waubonsee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Kristin Jenkins, TIDES Executive Director, The University of Texas at Austin​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Jacki Reeves-Pepin, Executive Director, NABT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John Moore, Professor Emeritus, Taylor University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Project Evaluator  </a:t>
            </a:r>
            <a:r>
              <a:rPr lang="en-US" sz="1700"/>
              <a:t>Amanda Gonczi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05050" y="72451"/>
            <a:ext cx="11274600" cy="114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305050" y="1027800"/>
            <a:ext cx="1127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Curriculum Resources​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Sam Donovan, John Moore​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</a:t>
            </a:r>
            <a:r>
              <a:rPr lang="en-US" sz="2000"/>
              <a:t>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Vedham Karpakakunjaram, Montgomery College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Sarah Lehman, Bluffton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Program to Course Outcomes and Assessment​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Karla Fuller, Justin Hoshaw​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</a:t>
            </a:r>
            <a:r>
              <a:rPr lang="en-US" sz="2000"/>
              <a:t>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Equity and Inclusion​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Bryan Dewsbury, Kristin Jenkins​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Elizabeth Harrison, Kennesaw State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Gabi Kammerlinck, University of Florida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466075" y="16031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Surveys​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Gordon Uno, Tamar Goulet​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Faculty Professional Development​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Davida Smyth, Heather Rissler​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Online Presence and Network​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Tara Jo Holmberg, Jaclyn Reeves-Pepin​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Anna Hiatt, University of Nebraska - Lincoln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466075" y="1984150"/>
            <a:ext cx="1127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These slides cover the highlighted section below. See </a:t>
            </a:r>
            <a:r>
              <a:rPr i="1" lang="en-US" sz="2400" u="sng">
                <a:solidFill>
                  <a:schemeClr val="hlink"/>
                </a:solidFill>
                <a:hlinkClick r:id="rId3"/>
              </a:rPr>
              <a:t>IGELS at NABT 2022</a:t>
            </a:r>
            <a:r>
              <a:rPr i="1" lang="en-US" sz="2400"/>
              <a:t> for other materials.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 - Heather Rissler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Creating Inclusive Classes - Bryan Dewsbury and Liz Harrison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Focusing on Civic Engagement - Davida Smyth and Tammy Goulet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Reasoning and Relevance - John Moore, Sarah Lehman, and Sam Donovan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Using Alternative Assessments -Justin Hoshaw and Karla Fuller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Conversation with the Community - Gordon Uno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1"/>
          <p:cNvGrpSpPr/>
          <p:nvPr/>
        </p:nvGrpSpPr>
        <p:grpSpPr>
          <a:xfrm>
            <a:off x="5149466" y="586502"/>
            <a:ext cx="5960657" cy="5418900"/>
            <a:chOff x="1083733" y="0"/>
            <a:chExt cx="5960657" cy="5418900"/>
          </a:xfrm>
        </p:grpSpPr>
        <p:sp>
          <p:nvSpPr>
            <p:cNvPr id="143" name="Google Shape;143;p31"/>
            <p:cNvSpPr/>
            <p:nvPr/>
          </p:nvSpPr>
          <p:spPr>
            <a:xfrm rot="4396335">
              <a:off x="1397235" y="1078319"/>
              <a:ext cx="4677852" cy="326226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93748" y="15000"/>
                  </a:quadBezTo>
                  <a:lnTo>
                    <a:pt x="92569" y="0"/>
                  </a:lnTo>
                  <a:lnTo>
                    <a:pt x="120000" y="18786"/>
                  </a:lnTo>
                  <a:lnTo>
                    <a:pt x="96464" y="49572"/>
                  </a:lnTo>
                  <a:lnTo>
                    <a:pt x="95286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A5C66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3149599" y="1504221"/>
              <a:ext cx="118200" cy="118200"/>
            </a:xfrm>
            <a:prstGeom prst="ellipse">
              <a:avLst/>
            </a:prstGeom>
            <a:solidFill>
              <a:srgbClr val="E0EB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3958444" y="2156629"/>
              <a:ext cx="118200" cy="118200"/>
            </a:xfrm>
            <a:prstGeom prst="ellipse">
              <a:avLst/>
            </a:prstGeom>
            <a:solidFill>
              <a:srgbClr val="E0EB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4564630" y="2919577"/>
              <a:ext cx="118200" cy="118200"/>
            </a:xfrm>
            <a:prstGeom prst="ellipse">
              <a:avLst/>
            </a:prstGeom>
            <a:solidFill>
              <a:srgbClr val="E0EB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1083733" y="0"/>
              <a:ext cx="22053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1"/>
            <p:cNvSpPr txBox="1"/>
            <p:nvPr/>
          </p:nvSpPr>
          <p:spPr>
            <a:xfrm>
              <a:off x="1083733" y="0"/>
              <a:ext cx="22053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Brainstorm</a:t>
              </a: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3825578" y="1129792"/>
              <a:ext cx="32187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1"/>
            <p:cNvSpPr txBox="1"/>
            <p:nvPr/>
          </p:nvSpPr>
          <p:spPr>
            <a:xfrm>
              <a:off x="3825578" y="1129792"/>
              <a:ext cx="32187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Choose a theme</a:t>
              </a:r>
              <a:endParaRPr/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1083733" y="1782199"/>
              <a:ext cx="25629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1"/>
            <p:cNvSpPr txBox="1"/>
            <p:nvPr/>
          </p:nvSpPr>
          <p:spPr>
            <a:xfrm>
              <a:off x="1083733" y="1782199"/>
              <a:ext cx="25629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Resources</a:t>
              </a: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5077290" y="2545147"/>
              <a:ext cx="19671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1"/>
            <p:cNvSpPr txBox="1"/>
            <p:nvPr/>
          </p:nvSpPr>
          <p:spPr>
            <a:xfrm>
              <a:off x="5077290" y="2545147"/>
              <a:ext cx="19671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Consider activities</a:t>
              </a: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4064000" y="4551680"/>
              <a:ext cx="29802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1"/>
            <p:cNvSpPr txBox="1"/>
            <p:nvPr/>
          </p:nvSpPr>
          <p:spPr>
            <a:xfrm>
              <a:off x="4064000" y="4551680"/>
              <a:ext cx="29802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Share out</a:t>
              </a:r>
              <a:endParaRPr/>
            </a:p>
          </p:txBody>
        </p:sp>
      </p:grpSp>
      <p:sp>
        <p:nvSpPr>
          <p:cNvPr id="157" name="Google Shape;157;p31"/>
          <p:cNvSpPr txBox="1"/>
          <p:nvPr>
            <p:ph type="title"/>
          </p:nvPr>
        </p:nvSpPr>
        <p:spPr>
          <a:xfrm>
            <a:off x="839788" y="2362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Focusing on Civic Engagement</a:t>
            </a:r>
            <a:endParaRPr sz="4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</a:pPr>
            <a:r>
              <a:rPr lang="en-US"/>
              <a:t>Let’s brainstorm</a:t>
            </a:r>
            <a:endParaRPr/>
          </a:p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i="0" lang="en-US" sz="2400" u="none" strike="noStrike">
                <a:solidFill>
                  <a:schemeClr val="dk2"/>
                </a:solidFill>
              </a:rPr>
              <a:t>If you had the opportunity to teach about a complex civic problem in your course, what might intrigue you AND your students? </a:t>
            </a:r>
            <a:endParaRPr b="1" i="0" sz="2400" u="none" strike="noStrike">
              <a:solidFill>
                <a:schemeClr val="dk2"/>
              </a:solidFill>
            </a:endParaRPr>
          </a:p>
          <a:p>
            <a:pPr indent="-323850" lvl="1" marL="7429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i="0" lang="en-US" sz="2400" u="none" strike="noStrike">
                <a:solidFill>
                  <a:schemeClr val="dk2"/>
                </a:solidFill>
              </a:rPr>
              <a:t>Consider issues that you think are important for all students to engage with</a:t>
            </a:r>
            <a:endParaRPr b="1" i="0" sz="2400" u="none" strike="noStrike"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2400" u="none" strike="noStrik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430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en-US" sz="2400" u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Try not to be constrained by your own expertise in identifying these themes</a:t>
            </a:r>
            <a:r>
              <a:rPr b="1" i="1" lang="en-US" sz="2400" u="none" strike="noStrike">
                <a:solidFill>
                  <a:schemeClr val="dk2"/>
                </a:solidFill>
              </a:rPr>
              <a:t>.</a:t>
            </a:r>
            <a:endParaRPr b="1" sz="2400"/>
          </a:p>
          <a:p>
            <a:pPr indent="0" lvl="0" marL="11430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chemeClr val="dk2"/>
                </a:solidFill>
              </a:rPr>
              <a:t>For the next two minutes, write down as many different problems/issues on Post Its – each problem on a single Post It …</a:t>
            </a:r>
            <a:endParaRPr b="1" sz="2400" u="none" strike="noStrike"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2400" u="none" strike="noStrike">
              <a:solidFill>
                <a:schemeClr val="dk2"/>
              </a:solidFill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10922575" y="172625"/>
            <a:ext cx="10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2 mins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