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Helvetica Neue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HelveticaNeue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HelveticaNeu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HelveticaNeue-regular.fntdata"/><Relationship Id="rId8" Type="http://schemas.openxmlformats.org/officeDocument/2006/relationships/font" Target="fonts/HelveticaNeu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89eba07c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g189eba07c1a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85649" y="457142"/>
            <a:ext cx="77727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075" lIns="104125" spcFirstLastPara="1" rIns="104125" wrap="square" tIns="520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85649" y="1485785"/>
            <a:ext cx="7772700" cy="30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-254000" lvl="0" marL="4572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1pPr>
            <a:lvl2pPr indent="-254000" lvl="1" marL="9144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2pPr>
            <a:lvl3pPr indent="-254000" lvl="2" marL="13716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•"/>
              <a:defRPr/>
            </a:lvl3pPr>
            <a:lvl4pPr indent="-254000" lvl="3" marL="18288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–"/>
              <a:defRPr/>
            </a:lvl4pPr>
            <a:lvl5pPr indent="-254000" lvl="4" marL="22860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5pPr>
            <a:lvl6pPr indent="-254000" lvl="5" marL="27432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6pPr>
            <a:lvl7pPr indent="-254000" lvl="6" marL="32004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7pPr>
            <a:lvl8pPr indent="-254000" lvl="7" marL="36576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8pPr>
            <a:lvl9pPr indent="-254000" lvl="8" marL="41148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400"/>
              <a:buChar char="»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85649" y="4686358"/>
            <a:ext cx="1905000" cy="3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351" y="4686358"/>
            <a:ext cx="2895300" cy="3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352" y="4686358"/>
            <a:ext cx="1905000" cy="342600"/>
          </a:xfrm>
          <a:prstGeom prst="rect">
            <a:avLst/>
          </a:prstGeom>
          <a:noFill/>
          <a:ln>
            <a:noFill/>
          </a:ln>
        </p:spPr>
        <p:txBody>
          <a:bodyPr anchorCtr="0" anchor="t" bIns="52075" lIns="104125" spcFirstLastPara="1" rIns="104125" wrap="square" tIns="520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0" y="164424"/>
            <a:ext cx="9144000" cy="632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2075" lIns="104125" spcFirstLastPara="1" rIns="104125" wrap="square" tIns="520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"/>
              <a:buNone/>
            </a:pPr>
            <a:r>
              <a:rPr b="1" lang="en" sz="1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Cultivating civic engagement in science through</a:t>
            </a:r>
            <a:r>
              <a:rPr lang="en" sz="19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_____Student generated science communication in community_</a:t>
            </a:r>
            <a:r>
              <a:rPr lang="en"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____________</a:t>
            </a:r>
            <a:r>
              <a:rPr lang="en"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Christina Bowers Amherst College</a:t>
            </a:r>
            <a:br>
              <a:rPr lang="en" sz="15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sz="900">
              <a:solidFill>
                <a:schemeClr val="accent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196125" y="797119"/>
            <a:ext cx="2915100" cy="42879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552450" y="703200"/>
            <a:ext cx="2090700" cy="276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Civic Problem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355191" y="1146893"/>
            <a:ext cx="1975200" cy="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900">
                <a:solidFill>
                  <a:schemeClr val="dk1"/>
                </a:solidFill>
              </a:rPr>
              <a:t>Pseudoscience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" sz="900">
                <a:solidFill>
                  <a:schemeClr val="dk1"/>
                </a:solidFill>
              </a:rPr>
              <a:t>How do we know it when we see it?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" sz="900">
                <a:solidFill>
                  <a:schemeClr val="dk1"/>
                </a:solidFill>
              </a:rPr>
              <a:t>Seeing it requires science literacy so opportunity to practice critical thinking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" sz="900">
                <a:solidFill>
                  <a:schemeClr val="dk1"/>
                </a:solidFill>
              </a:rPr>
              <a:t>pseudoscience harms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Ideas: 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Gerrymandering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 insecurity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privacy	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Antibiotic Resistance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to clean water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Health disparities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Endocrine disruptors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Microplastics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Social inequities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Vaccine hesitancy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Invasive species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COVID-19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Pseudoscience</a:t>
            </a:r>
            <a:endParaRPr/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●"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Indigenous rights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</a:rPr>
              <a:t>Should microbes have rights?</a:t>
            </a:r>
            <a:endParaRPr sz="9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3215775" y="797081"/>
            <a:ext cx="2874300" cy="3952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3558825" y="703200"/>
            <a:ext cx="2222100" cy="276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Resources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3335550" y="1127719"/>
            <a:ext cx="2623200" cy="180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475" lIns="24950" spcFirstLastPara="1" rIns="24950" wrap="square" tIns="124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We’ve identified these resources to support the course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Internal Resources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" sz="900">
                <a:solidFill>
                  <a:schemeClr val="dk1"/>
                </a:solidFill>
              </a:rPr>
              <a:t>websearches, news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" sz="900">
                <a:solidFill>
                  <a:schemeClr val="dk1"/>
                </a:solidFill>
              </a:rPr>
              <a:t>library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" sz="900">
                <a:solidFill>
                  <a:schemeClr val="dk1"/>
                </a:solidFill>
              </a:rPr>
              <a:t>collaboration with art department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" sz="900">
                <a:solidFill>
                  <a:schemeClr val="dk1"/>
                </a:solidFill>
              </a:rPr>
              <a:t>Student performance space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 5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External Resources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" sz="900">
                <a:solidFill>
                  <a:schemeClr val="dk1"/>
                </a:solidFill>
              </a:rPr>
              <a:t>social media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" sz="900">
                <a:solidFill>
                  <a:schemeClr val="dk1"/>
                </a:solidFill>
              </a:rPr>
              <a:t>CRAAP test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" sz="900">
                <a:solidFill>
                  <a:schemeClr val="dk1"/>
                </a:solidFill>
              </a:rPr>
              <a:t>https://aldacenter.org/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" sz="900">
                <a:solidFill>
                  <a:schemeClr val="dk1"/>
                </a:solidFill>
              </a:rPr>
              <a:t>Physician speaker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eriod"/>
            </a:pPr>
            <a:r>
              <a:rPr lang="en" sz="900">
                <a:solidFill>
                  <a:schemeClr val="dk1"/>
                </a:solidFill>
              </a:rPr>
              <a:t>Science speaker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 Your students, The Library, Office of Experiential Learning, SENCER, ASM, CUREnet, Tiny Earth, Museums, Botanical Gardens, NABT, QUBES, BioQUEST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14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7" name="Google Shape;67;p14"/>
          <p:cNvGrpSpPr/>
          <p:nvPr/>
        </p:nvGrpSpPr>
        <p:grpSpPr>
          <a:xfrm>
            <a:off x="6237016" y="703821"/>
            <a:ext cx="2791846" cy="4382173"/>
            <a:chOff x="16948975" y="24855380"/>
            <a:chExt cx="15544800" cy="17057895"/>
          </a:xfrm>
        </p:grpSpPr>
        <p:sp>
          <p:nvSpPr>
            <p:cNvPr id="68" name="Google Shape;68;p14"/>
            <p:cNvSpPr/>
            <p:nvPr/>
          </p:nvSpPr>
          <p:spPr>
            <a:xfrm>
              <a:off x="16948975" y="25454075"/>
              <a:ext cx="15544800" cy="16459200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t/>
              </a:r>
              <a:endParaRPr b="0" i="0" sz="27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69" name="Google Shape;69;p14"/>
            <p:cNvSpPr txBox="1"/>
            <p:nvPr/>
          </p:nvSpPr>
          <p:spPr>
            <a:xfrm>
              <a:off x="18549246" y="24855380"/>
              <a:ext cx="12122100" cy="14505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" sz="1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Implementation and Activities</a:t>
              </a:r>
              <a:endPara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4"/>
            <p:cNvSpPr txBox="1"/>
            <p:nvPr/>
          </p:nvSpPr>
          <p:spPr>
            <a:xfrm>
              <a:off x="17972571" y="26513800"/>
              <a:ext cx="13184700" cy="71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475" lIns="24950" spcFirstLastPara="1" rIns="24950" wrap="square" tIns="1247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We will use the following activities to support critical thinking and reasoning in this course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lang="en" sz="900">
                  <a:solidFill>
                    <a:schemeClr val="dk1"/>
                  </a:solidFill>
                </a:rPr>
                <a:t>CRAAP test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lang="en" sz="900">
                  <a:solidFill>
                    <a:schemeClr val="dk1"/>
                  </a:solidFill>
                </a:rPr>
                <a:t>Student choice on product:</a:t>
              </a:r>
              <a:endParaRPr sz="900">
                <a:solidFill>
                  <a:schemeClr val="dk1"/>
                </a:solidFill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AutoNum type="arabicPeriod"/>
              </a:pPr>
              <a:r>
                <a:rPr lang="en" sz="900">
                  <a:solidFill>
                    <a:schemeClr val="dk1"/>
                  </a:solidFill>
                </a:rPr>
                <a:t>performance</a:t>
              </a:r>
              <a:endParaRPr sz="900">
                <a:solidFill>
                  <a:schemeClr val="dk1"/>
                </a:solidFill>
              </a:endParaRPr>
            </a:p>
            <a:p>
              <a:pPr indent="-11430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Arial"/>
                <a:buAutoNum type="arabicPeriod"/>
              </a:pPr>
              <a:r>
                <a:rPr b="0" i="0" lang="en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Activity 5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</a:rPr>
                <a:t>Project:  video reflection</a:t>
              </a:r>
              <a:endParaRPr sz="900">
                <a:solidFill>
                  <a:schemeClr val="dk1"/>
                </a:solidFill>
              </a:endParaRPr>
            </a:p>
            <a:p>
              <a:pPr indent="0" lvl="0" marL="1143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" sz="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Examples: 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</a:rPr>
                <a:t>view their first reflection and compare with where they ended up in the course.</a:t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</a:rPr>
                <a:t>e-portfolio</a:t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</a:rPr>
                <a:t>tiny-earth</a:t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b="0" i="0" lang="en" sz="900" u="none" cap="none" strike="noStrike">
                  <a:solidFill>
                    <a:schemeClr val="dk1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Posters, performances, group projects, exhibitions, podcasts, videos, debates, re-enactments, interviews, game design</a:t>
              </a:r>
              <a:endPara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71" name="Google Shape;7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87125" y="4808869"/>
            <a:ext cx="266972" cy="27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43750" y="4827469"/>
            <a:ext cx="574236" cy="27607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/>
        </p:nvSpPr>
        <p:spPr>
          <a:xfrm rot="-1745944">
            <a:off x="2782565" y="4634716"/>
            <a:ext cx="1201675" cy="31947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Relevance</a:t>
            </a:r>
            <a:endParaRPr/>
          </a:p>
        </p:txBody>
      </p:sp>
      <p:sp>
        <p:nvSpPr>
          <p:cNvPr id="74" name="Google Shape;74;p14"/>
          <p:cNvSpPr txBox="1"/>
          <p:nvPr/>
        </p:nvSpPr>
        <p:spPr>
          <a:xfrm rot="1692894">
            <a:off x="5334664" y="4586327"/>
            <a:ext cx="1206904" cy="319345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Reasoning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