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  <p:embeddedFont>
      <p:font typeface="Helvetica Neue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11" Type="http://schemas.openxmlformats.org/officeDocument/2006/relationships/slide" Target="slides/slide6.xml"/><Relationship Id="rId22" Type="http://schemas.openxmlformats.org/officeDocument/2006/relationships/font" Target="fonts/HelveticaNeue-italic.fntdata"/><Relationship Id="rId10" Type="http://schemas.openxmlformats.org/officeDocument/2006/relationships/slide" Target="slides/slide5.xml"/><Relationship Id="rId21" Type="http://schemas.openxmlformats.org/officeDocument/2006/relationships/font" Target="fonts/HelveticaNeue-bold.fntdata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a5f42bd6e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a5f42bd6e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a5f42bd6e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a5f42bd6e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a5f42bd6ec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a5f42bd6e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a5f42bd6e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a5f42bd6e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a5f42bd6e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a5f42bd6e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729450" y="941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18" name="Google Shape;18;p2"/>
          <p:cNvGrpSpPr/>
          <p:nvPr/>
        </p:nvGrpSpPr>
        <p:grpSpPr>
          <a:xfrm>
            <a:off x="829820" y="952044"/>
            <a:ext cx="346483" cy="45826"/>
            <a:chOff x="4580561" y="2589004"/>
            <a:chExt cx="1064464" cy="25200"/>
          </a:xfrm>
        </p:grpSpPr>
        <p:sp>
          <p:nvSpPr>
            <p:cNvPr id="19" name="Google Shape;19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1176295" y="952044"/>
            <a:ext cx="346483" cy="45826"/>
            <a:chOff x="4580561" y="2589004"/>
            <a:chExt cx="1064464" cy="25200"/>
          </a:xfrm>
        </p:grpSpPr>
        <p:sp>
          <p:nvSpPr>
            <p:cNvPr id="22" name="Google Shape;2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4F9347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>
            <p:ph type="title"/>
          </p:nvPr>
        </p:nvSpPr>
        <p:spPr>
          <a:xfrm>
            <a:off x="729450" y="1013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729450" y="1697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grpSp>
        <p:nvGrpSpPr>
          <p:cNvPr id="33" name="Google Shape;33;p4"/>
          <p:cNvGrpSpPr/>
          <p:nvPr/>
        </p:nvGrpSpPr>
        <p:grpSpPr>
          <a:xfrm>
            <a:off x="856795" y="873944"/>
            <a:ext cx="346483" cy="45826"/>
            <a:chOff x="4580561" y="2589004"/>
            <a:chExt cx="1064464" cy="25200"/>
          </a:xfrm>
        </p:grpSpPr>
        <p:sp>
          <p:nvSpPr>
            <p:cNvPr id="34" name="Google Shape;34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1203270" y="873944"/>
            <a:ext cx="346483" cy="45826"/>
            <a:chOff x="4580561" y="2589004"/>
            <a:chExt cx="1064464" cy="25200"/>
          </a:xfrm>
        </p:grpSpPr>
        <p:sp>
          <p:nvSpPr>
            <p:cNvPr id="37" name="Google Shape;37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5"/>
          <p:cNvSpPr txBox="1"/>
          <p:nvPr>
            <p:ph type="title"/>
          </p:nvPr>
        </p:nvSpPr>
        <p:spPr>
          <a:xfrm>
            <a:off x="729450" y="1013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1" type="body"/>
          </p:nvPr>
        </p:nvSpPr>
        <p:spPr>
          <a:xfrm>
            <a:off x="729325" y="1774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2" type="body"/>
          </p:nvPr>
        </p:nvSpPr>
        <p:spPr>
          <a:xfrm>
            <a:off x="4643604" y="1774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grpSp>
        <p:nvGrpSpPr>
          <p:cNvPr id="44" name="Google Shape;44;p5"/>
          <p:cNvGrpSpPr/>
          <p:nvPr/>
        </p:nvGrpSpPr>
        <p:grpSpPr>
          <a:xfrm>
            <a:off x="829820" y="875844"/>
            <a:ext cx="346483" cy="45826"/>
            <a:chOff x="4580561" y="2589004"/>
            <a:chExt cx="1064464" cy="25200"/>
          </a:xfrm>
        </p:grpSpPr>
        <p:sp>
          <p:nvSpPr>
            <p:cNvPr id="45" name="Google Shape;45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1176295" y="875844"/>
            <a:ext cx="346483" cy="45826"/>
            <a:chOff x="4580561" y="2589004"/>
            <a:chExt cx="1064464" cy="25200"/>
          </a:xfrm>
        </p:grpSpPr>
        <p:sp>
          <p:nvSpPr>
            <p:cNvPr id="48" name="Google Shape;48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6"/>
          <p:cNvSpPr txBox="1"/>
          <p:nvPr>
            <p:ph type="title"/>
          </p:nvPr>
        </p:nvSpPr>
        <p:spPr>
          <a:xfrm>
            <a:off x="729450" y="1013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53" name="Google Shape;53;p6"/>
          <p:cNvGrpSpPr/>
          <p:nvPr/>
        </p:nvGrpSpPr>
        <p:grpSpPr>
          <a:xfrm>
            <a:off x="829820" y="875844"/>
            <a:ext cx="346483" cy="45826"/>
            <a:chOff x="4580561" y="2589004"/>
            <a:chExt cx="1064464" cy="25200"/>
          </a:xfrm>
        </p:grpSpPr>
        <p:sp>
          <p:nvSpPr>
            <p:cNvPr id="54" name="Google Shape;5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" name="Google Shape;56;p6"/>
          <p:cNvGrpSpPr/>
          <p:nvPr/>
        </p:nvGrpSpPr>
        <p:grpSpPr>
          <a:xfrm>
            <a:off x="1176295" y="875844"/>
            <a:ext cx="346483" cy="45826"/>
            <a:chOff x="4580561" y="2589004"/>
            <a:chExt cx="1064464" cy="25200"/>
          </a:xfrm>
        </p:grpSpPr>
        <p:sp>
          <p:nvSpPr>
            <p:cNvPr id="57" name="Google Shape;57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7"/>
          <p:cNvSpPr txBox="1"/>
          <p:nvPr>
            <p:ph type="title"/>
          </p:nvPr>
        </p:nvSpPr>
        <p:spPr>
          <a:xfrm>
            <a:off x="730000" y="1318650"/>
            <a:ext cx="35277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" name="Google Shape;62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grpSp>
        <p:nvGrpSpPr>
          <p:cNvPr id="63" name="Google Shape;63;p7"/>
          <p:cNvGrpSpPr/>
          <p:nvPr/>
        </p:nvGrpSpPr>
        <p:grpSpPr>
          <a:xfrm>
            <a:off x="829820" y="1180644"/>
            <a:ext cx="346483" cy="45826"/>
            <a:chOff x="4580561" y="2589004"/>
            <a:chExt cx="1064464" cy="25200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" name="Google Shape;66;p7"/>
          <p:cNvGrpSpPr/>
          <p:nvPr/>
        </p:nvGrpSpPr>
        <p:grpSpPr>
          <a:xfrm>
            <a:off x="1176295" y="1180644"/>
            <a:ext cx="346483" cy="45826"/>
            <a:chOff x="4580561" y="2589004"/>
            <a:chExt cx="1064464" cy="25200"/>
          </a:xfrm>
        </p:grpSpPr>
        <p:sp>
          <p:nvSpPr>
            <p:cNvPr id="67" name="Google Shape;67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/>
          <p:nvPr/>
        </p:nvSpPr>
        <p:spPr>
          <a:xfrm>
            <a:off x="0" y="0"/>
            <a:ext cx="4572000" cy="4429800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8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8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3" name="Google Shape;73;p8"/>
          <p:cNvSpPr txBox="1"/>
          <p:nvPr>
            <p:ph idx="2" type="body"/>
          </p:nvPr>
        </p:nvSpPr>
        <p:spPr>
          <a:xfrm>
            <a:off x="5155175" y="1180650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grpSp>
        <p:nvGrpSpPr>
          <p:cNvPr id="74" name="Google Shape;74;p8"/>
          <p:cNvGrpSpPr/>
          <p:nvPr/>
        </p:nvGrpSpPr>
        <p:grpSpPr>
          <a:xfrm>
            <a:off x="829820" y="1180644"/>
            <a:ext cx="346483" cy="45826"/>
            <a:chOff x="4580561" y="2589004"/>
            <a:chExt cx="1064464" cy="25200"/>
          </a:xfrm>
        </p:grpSpPr>
        <p:sp>
          <p:nvSpPr>
            <p:cNvPr id="75" name="Google Shape;75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" name="Google Shape;77;p8"/>
          <p:cNvGrpSpPr/>
          <p:nvPr/>
        </p:nvGrpSpPr>
        <p:grpSpPr>
          <a:xfrm>
            <a:off x="1176295" y="1180644"/>
            <a:ext cx="346483" cy="45826"/>
            <a:chOff x="4580561" y="2589004"/>
            <a:chExt cx="1064464" cy="25200"/>
          </a:xfrm>
        </p:grpSpPr>
        <p:sp>
          <p:nvSpPr>
            <p:cNvPr id="78" name="Google Shape;78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idx="1" type="body"/>
          </p:nvPr>
        </p:nvSpPr>
        <p:spPr>
          <a:xfrm>
            <a:off x="723300" y="374390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4F9347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4" name="Google Shape;8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" name="Google Shape;86;p10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8.png"/><Relationship Id="rId2" Type="http://schemas.openxmlformats.org/officeDocument/2006/relationships/image" Target="../media/image1.jp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b="1" sz="32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●"/>
              <a:defRPr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29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○"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302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■"/>
              <a:defRPr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048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"/>
              <a:buChar char="○"/>
              <a:defRPr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0" y="4448850"/>
            <a:ext cx="9144000" cy="694800"/>
          </a:xfrm>
          <a:prstGeom prst="rect">
            <a:avLst/>
          </a:prstGeom>
          <a:solidFill>
            <a:srgbClr val="4F9347"/>
          </a:solidFill>
          <a:ln cap="flat" cmpd="sng" w="9525">
            <a:solidFill>
              <a:srgbClr val="4F93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131550" y="4544125"/>
            <a:ext cx="8887800" cy="49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1"/>
          <p:cNvSpPr txBox="1"/>
          <p:nvPr/>
        </p:nvSpPr>
        <p:spPr>
          <a:xfrm>
            <a:off x="1131325" y="4573050"/>
            <a:ext cx="5824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SPARKING IDEAS</a:t>
            </a:r>
            <a:r>
              <a:rPr b="1" lang="en" sz="1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b="1" lang="en" sz="17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BIOME INSTITUTE 2022</a:t>
            </a:r>
            <a:endParaRPr b="1" sz="17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6165025" y="4605375"/>
            <a:ext cx="1380127" cy="3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8525" y="4607900"/>
            <a:ext cx="1302167" cy="3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17911" l="0" r="0" t="0"/>
          <a:stretch/>
        </p:blipFill>
        <p:spPr>
          <a:xfrm>
            <a:off x="170525" y="4563704"/>
            <a:ext cx="892600" cy="4650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molly.phillips@bioquest.org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/>
          <p:nvPr>
            <p:ph type="ctrTitle"/>
          </p:nvPr>
        </p:nvSpPr>
        <p:spPr>
          <a:xfrm>
            <a:off x="153525" y="1119500"/>
            <a:ext cx="88437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1C1B2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REVEALING HIDDEN FIGURES WITHIN NATURAL HISTORY COLLECTIONS THROUGH DATA SLEUTHING</a:t>
            </a:r>
            <a:endParaRPr/>
          </a:p>
        </p:txBody>
      </p:sp>
      <p:sp>
        <p:nvSpPr>
          <p:cNvPr id="95" name="Google Shape;95;p12"/>
          <p:cNvSpPr txBox="1"/>
          <p:nvPr>
            <p:ph idx="1" type="subTitle"/>
          </p:nvPr>
        </p:nvSpPr>
        <p:spPr>
          <a:xfrm>
            <a:off x="549075" y="2195550"/>
            <a:ext cx="8103600" cy="9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Siobhan Leachman (Wikimedian and Data Curator)</a:t>
            </a:r>
            <a:endParaRPr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Molly Phillips (BioQUEST, BLUE, BCEENET)</a:t>
            </a:r>
            <a:endParaRPr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Makenzie E. Mabry (iDigBio, Florida Museum, University of Florida)</a:t>
            </a:r>
            <a:endParaRPr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Adania Flemming (iDigBio, Florida Museum, University of Florida)</a:t>
            </a:r>
            <a:endParaRPr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Shawn Zeringue-Krosnick (Hollister Herbarium, TN Tech University)</a:t>
            </a:r>
            <a:endParaRPr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Jen Kovacs (Agnes Scott College)</a:t>
            </a:r>
            <a:endParaRPr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Olubunmi Aina (Allen University)</a:t>
            </a:r>
            <a:endParaRPr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96" name="Google Shape;9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50" y="66825"/>
            <a:ext cx="2774874" cy="86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079" y="2241600"/>
            <a:ext cx="1736597" cy="153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2"/>
          <p:cNvPicPr preferRelativeResize="0"/>
          <p:nvPr/>
        </p:nvPicPr>
        <p:blipFill rotWithShape="1">
          <a:blip r:embed="rId5">
            <a:alphaModFix/>
          </a:blip>
          <a:srcRect b="0" l="33879" r="34287" t="0"/>
          <a:stretch/>
        </p:blipFill>
        <p:spPr>
          <a:xfrm>
            <a:off x="7270725" y="2195550"/>
            <a:ext cx="1606900" cy="20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/>
          <p:nvPr>
            <p:ph type="title"/>
          </p:nvPr>
        </p:nvSpPr>
        <p:spPr>
          <a:xfrm>
            <a:off x="729450" y="1013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Group Activities</a:t>
            </a:r>
            <a:endParaRPr/>
          </a:p>
        </p:txBody>
      </p:sp>
      <p:sp>
        <p:nvSpPr>
          <p:cNvPr id="104" name="Google Shape;104;p13"/>
          <p:cNvSpPr txBox="1"/>
          <p:nvPr>
            <p:ph idx="1" type="body"/>
          </p:nvPr>
        </p:nvSpPr>
        <p:spPr>
          <a:xfrm>
            <a:off x="729450" y="17823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Created an outline 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Started drafts for an introduction, and 5 activities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Partnered with BCEENET for support in development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Working on an RCN-UBE Incubator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00" y="-2125"/>
            <a:ext cx="2774874" cy="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title"/>
          </p:nvPr>
        </p:nvSpPr>
        <p:spPr>
          <a:xfrm>
            <a:off x="637325" y="9754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Hidden Figures CURE Outline </a:t>
            </a:r>
            <a:endParaRPr/>
          </a:p>
        </p:txBody>
      </p:sp>
      <p:sp>
        <p:nvSpPr>
          <p:cNvPr id="111" name="Google Shape;111;p14"/>
          <p:cNvSpPr txBox="1"/>
          <p:nvPr>
            <p:ph idx="1" type="body"/>
          </p:nvPr>
        </p:nvSpPr>
        <p:spPr>
          <a:xfrm>
            <a:off x="4705925" y="1897475"/>
            <a:ext cx="4053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 are planning to have the introductory module plus the ORCID module published as an OER on QUBES in January! </a:t>
            </a:r>
            <a:endParaRPr/>
          </a:p>
        </p:txBody>
      </p:sp>
      <p:pic>
        <p:nvPicPr>
          <p:cNvPr id="112" name="Google Shape;11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1736238"/>
            <a:ext cx="3248025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450" y="66825"/>
            <a:ext cx="2774874" cy="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>
            <p:ph type="title"/>
          </p:nvPr>
        </p:nvSpPr>
        <p:spPr>
          <a:xfrm>
            <a:off x="212250" y="1015325"/>
            <a:ext cx="7781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Introductory Module</a:t>
            </a:r>
            <a:endParaRPr/>
          </a:p>
        </p:txBody>
      </p:sp>
      <p:sp>
        <p:nvSpPr>
          <p:cNvPr id="119" name="Google Shape;119;p15"/>
          <p:cNvSpPr txBox="1"/>
          <p:nvPr>
            <p:ph idx="1" type="body"/>
          </p:nvPr>
        </p:nvSpPr>
        <p:spPr>
          <a:xfrm>
            <a:off x="212250" y="17049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What are hidden figures in science?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Why should we care?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What are natural history collections?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Digitization of natural history specimens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Workflow overview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Reflection </a:t>
            </a:r>
            <a:r>
              <a:rPr lang="en"/>
              <a:t>exercise</a:t>
            </a:r>
            <a:r>
              <a:rPr lang="en"/>
              <a:t> (in development) </a:t>
            </a:r>
            <a:endParaRPr/>
          </a:p>
        </p:txBody>
      </p:sp>
      <p:pic>
        <p:nvPicPr>
          <p:cNvPr id="120" name="Google Shape;12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2325" y="1015325"/>
            <a:ext cx="3603000" cy="3210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type="title"/>
          </p:nvPr>
        </p:nvSpPr>
        <p:spPr>
          <a:xfrm>
            <a:off x="729450" y="1013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26" name="Google Shape;126;p16"/>
          <p:cNvSpPr txBox="1"/>
          <p:nvPr>
            <p:ph idx="1" type="body"/>
          </p:nvPr>
        </p:nvSpPr>
        <p:spPr>
          <a:xfrm>
            <a:off x="0" y="1759275"/>
            <a:ext cx="9144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Finish drafts of all elements and publish them through BCEENET on QUBES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Submit an RCN-UBE Incubator Proposal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Summer workshop TBD, but maybe at BIOME 2023!</a:t>
            </a:r>
            <a:endParaRPr/>
          </a:p>
        </p:txBody>
      </p:sp>
      <p:pic>
        <p:nvPicPr>
          <p:cNvPr id="127" name="Google Shape;12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50" y="66825"/>
            <a:ext cx="2774874" cy="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729450" y="1013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Looking for Collaborators!</a:t>
            </a:r>
            <a:endParaRPr/>
          </a:p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>
            <a:off x="729450" y="1697875"/>
            <a:ext cx="7979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Looking for folks interested in:</a:t>
            </a:r>
            <a:endParaRPr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Further developing these resources with us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Implementing some or all materials in your course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Join the fun! — Reach out at </a:t>
            </a:r>
            <a:r>
              <a:rPr lang="en" u="sng">
                <a:solidFill>
                  <a:schemeClr val="hlink"/>
                </a:solidFill>
                <a:hlinkClick r:id="rId3"/>
              </a:rPr>
              <a:t>molly.phillips@bioquest.org</a:t>
            </a:r>
            <a:r>
              <a:rPr lang="en"/>
              <a:t>  if interested!</a:t>
            </a:r>
            <a:endParaRPr/>
          </a:p>
        </p:txBody>
      </p:sp>
      <p:pic>
        <p:nvPicPr>
          <p:cNvPr id="134" name="Google Shape;13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450" y="66825"/>
            <a:ext cx="2774874" cy="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000000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