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verage"/>
      <p:regular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Oswald-regular.fntdata"/><Relationship Id="rId27" Type="http://schemas.openxmlformats.org/officeDocument/2006/relationships/font" Target="fonts/Averag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21a7f8f0b2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21a7f8f0b2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1e11f29cf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1e11f29cf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1e77e5c66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1e77e5c66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documentation itself it incomplete and there are some names we will never uncover but we can learn and share their stories which can provide insight to shared experiences of marginalized groups in Natural History Research.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03d9954b6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03d9954b6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just a couple of examples of some hidden figures in natural history.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 George Washington Carver was an American scientist and inventor, and a professor at Tuskegee institute. He is famous for his many contributions to agricultural knowledge and technologies but he also contributed specimens and expertise to natural history collections throughout his career.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Sophie Lutterlough began working in the Smithsonian National Museum in 1940 as an Elevator Operator because</a:t>
            </a:r>
            <a:endParaRPr/>
          </a:p>
          <a:p>
            <a:pPr indent="0" lvl="0" marL="0" rtl="0" algn="l">
              <a:spcBef>
                <a:spcPts val="0"/>
              </a:spcBef>
              <a:spcAft>
                <a:spcPts val="0"/>
              </a:spcAft>
              <a:buClr>
                <a:schemeClr val="dk1"/>
              </a:buClr>
              <a:buSzPts val="1100"/>
              <a:buFont typeface="Arial"/>
              <a:buNone/>
            </a:pPr>
            <a:r>
              <a:rPr lang="en"/>
              <a:t>discriminatory hiring practices prevented African-Americans from working in a curatorial or scientific capacity at the Museum. In 1950 after 10 years of accumulating extensive knowledge of the museum's exhibitions, she asked for and achieved a role in entomological work, eventually restoring hundreds of thousands of insects, classifying thousands. She co-identified 40 type specimens and in 1979, a mite was named in her honor</a:t>
            </a:r>
            <a:endParaRPr/>
          </a:p>
          <a:p>
            <a:pPr indent="0" lvl="0" marL="0" rtl="0" algn="l">
              <a:spcBef>
                <a:spcPts val="0"/>
              </a:spcBef>
              <a:spcAft>
                <a:spcPts val="0"/>
              </a:spcAft>
              <a:buClr>
                <a:schemeClr val="dk1"/>
              </a:buClr>
              <a:buSzPts val="1100"/>
              <a:buFont typeface="Arial"/>
              <a:buNone/>
            </a:pPr>
            <a:r>
              <a:rPr lang="en"/>
              <a:t>However like so many Black or African American people to day we are Missing Documentation about her contributions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e77e5c66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e77e5c66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3d9954b6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3d9954b6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1e77e5c66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1e77e5c66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092645ad7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092645ad7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1a7f8f0b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1a7f8f0b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2349eefa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2349eefa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20ddd8d5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220ddd8d5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1e11f29cf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1e11f29cf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e77e5c66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e77e5c66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21a7f8f0b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21a7f8f0b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1da811422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1da811422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1e11f29cf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1e11f29cf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History Museums are our libraries of life. </a:t>
            </a:r>
            <a:r>
              <a:rPr lang="en"/>
              <a:t>Collections </a:t>
            </a:r>
            <a:r>
              <a:rPr lang="en"/>
              <a:t>collectively</a:t>
            </a:r>
            <a:r>
              <a:rPr lang="en"/>
              <a:t> billions of specimens that document the introduction of invasive species, the loss of rare species, life before climate change, as well as diseases, parasites, and other complex associations.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1e11f29cf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1e11f29cf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Each and every specimen has a label and specimen labels provide information that is critical to being able to use the specimen data for research, policy and education. This, in turn, allows experts to link these data to associated data that may include things like ecological data, trait data, field notes, genetic information, and images. However, the data are only useful if people know the data exist and can easily access them. A critical part of this is adding digital information to physical specimens, most importantly the labels. Advances in technology have made it possible for computers to transcribe some typed or neatly written labels, but many labels, especially historic ones, are not machine readable with today’s technology.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e11f29cf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e11f29cf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Once an image of the label has been taken, the image can be easily shared and label information can be transcribed by anyone with a computer and internet access. Projects like Notes from Nature are enabling label transcription, and even annotations of the specimens themselves through online projects. I encourage you to check it out and contribute to mobilizing biodiversity data! And, if you’re interested in transcribing with friends, check out the bi-annual global transcription event, WeDigBio. Specimen digitization – including imaging and transcription – make possible the work that we’re describing today to find, credit, and connect people to specimen information.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1e11f29cf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1e11f29cf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labels are easier than others, even for humans and that is where a bit of data </a:t>
            </a:r>
            <a:r>
              <a:rPr lang="en"/>
              <a:t>sleuthing</a:t>
            </a:r>
            <a:r>
              <a:rPr lang="en"/>
              <a:t> skills can come in handy. Here is an example of a label that our colleague Siobhan recently came across. Can you read it?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1e11f29cf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1e11f29cf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 a workflow we are about to introduce Siobhan was able to figure out that Mrs. O.C. James was </a:t>
            </a:r>
            <a:r>
              <a:rPr lang="en"/>
              <a:t>referring</a:t>
            </a:r>
            <a:r>
              <a:rPr lang="en"/>
              <a:t> to Rosaltha Sampson James an American scientific and botanical collector that lived from 1835-1924. Her spouse, Oliver C. James is where the O.C. comes from. A bit tricky, but it gets even trickier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1e11f29cf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1e11f29cf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of us have heard of famous men of science such as Charles Darwin or George Forrest. But far fewer know the stories of the local Naxi people that assisted Forrest on his </a:t>
            </a:r>
            <a:r>
              <a:rPr lang="en"/>
              <a:t>expeditions</a:t>
            </a:r>
            <a:r>
              <a:rPr lang="en"/>
              <a:t>, or John Edmonston who taught Darwin how to preserve bird specimens. Not only are these people left out of the stories there are often left off of the </a:t>
            </a:r>
            <a:r>
              <a:rPr lang="en"/>
              <a:t>labels</a:t>
            </a:r>
            <a:r>
              <a:rPr lang="en"/>
              <a:t>, so are missing from the data as well.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0.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6.png"/><Relationship Id="rId7" Type="http://schemas.openxmlformats.org/officeDocument/2006/relationships/hyperlink" Target="https://doi.org/10.1126/science.372.6543.754" TargetMode="External"/><Relationship Id="rId8" Type="http://schemas.openxmlformats.org/officeDocument/2006/relationships/hyperlink" Target="https://doi.org/10.1126/science.372.6543.75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51.png"/><Relationship Id="rId6"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hyperlink" Target="https://qubeshub.org/community/groups/summer2023" TargetMode="External"/><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50.jpg"/><Relationship Id="rId13" Type="http://schemas.openxmlformats.org/officeDocument/2006/relationships/image" Target="../media/image41.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tinyurl.com/s3zp8em7" TargetMode="External"/><Relationship Id="rId4" Type="http://schemas.openxmlformats.org/officeDocument/2006/relationships/hyperlink" Target="https://t.co/747FGhRhD7" TargetMode="External"/><Relationship Id="rId9" Type="http://schemas.openxmlformats.org/officeDocument/2006/relationships/image" Target="../media/image39.png"/><Relationship Id="rId5" Type="http://schemas.openxmlformats.org/officeDocument/2006/relationships/hyperlink" Target="mailto:info@bioquest.org" TargetMode="External"/><Relationship Id="rId6" Type="http://schemas.openxmlformats.org/officeDocument/2006/relationships/image" Target="../media/image53.png"/><Relationship Id="rId7" Type="http://schemas.openxmlformats.org/officeDocument/2006/relationships/image" Target="../media/image40.jpg"/><Relationship Id="rId8"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8.jpg"/><Relationship Id="rId4" Type="http://schemas.openxmlformats.org/officeDocument/2006/relationships/image" Target="../media/image48.jpg"/><Relationship Id="rId9" Type="http://schemas.openxmlformats.org/officeDocument/2006/relationships/image" Target="../media/image6.png"/><Relationship Id="rId5" Type="http://schemas.openxmlformats.org/officeDocument/2006/relationships/image" Target="../media/image57.jpg"/><Relationship Id="rId6" Type="http://schemas.openxmlformats.org/officeDocument/2006/relationships/image" Target="../media/image62.png"/><Relationship Id="rId7" Type="http://schemas.openxmlformats.org/officeDocument/2006/relationships/image" Target="../media/image38.jpg"/><Relationship Id="rId8"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56.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creativecommons.org/publicdomain/zero/1.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hyperlink" Target="https://www.biodiversitylibrary.org/page/52786375#page/337/mode/1u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1.jpg"/><Relationship Id="rId5" Type="http://schemas.openxmlformats.org/officeDocument/2006/relationships/image" Target="../media/image8.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www.google.com/url?q=https://www.wikidata.org/wiki/Q112869890&amp;sa=D&amp;source=editors&amp;ust=1679252241341432&amp;usg=AOvVaw3gWgOmNTR4jep-dLz9utYk" TargetMode="External"/><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59.png"/><Relationship Id="rId5" Type="http://schemas.openxmlformats.org/officeDocument/2006/relationships/image" Target="../media/image61.png"/><Relationship Id="rId6"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nvSpPr>
        <p:spPr>
          <a:xfrm>
            <a:off x="4819125" y="274050"/>
            <a:ext cx="4028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rage"/>
                <a:ea typeface="Average"/>
                <a:cs typeface="Average"/>
                <a:sym typeface="Average"/>
              </a:rPr>
              <a:t>"Musei Wormiani Historia” Ole Worm’s Cabinet of Curiosities, ca. 1600</a:t>
            </a:r>
            <a:endParaRPr/>
          </a:p>
        </p:txBody>
      </p:sp>
      <p:sp>
        <p:nvSpPr>
          <p:cNvPr id="60" name="Google Shape;60;p13"/>
          <p:cNvSpPr txBox="1"/>
          <p:nvPr>
            <p:ph type="title"/>
          </p:nvPr>
        </p:nvSpPr>
        <p:spPr>
          <a:xfrm>
            <a:off x="192300" y="419125"/>
            <a:ext cx="4379700" cy="377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59"/>
              <a:t>Uncovering Hidden Figures of Natural History Collections Using Digital Data Sleuthing &amp; Storytelling</a:t>
            </a:r>
            <a:endParaRPr sz="3759"/>
          </a:p>
          <a:p>
            <a:pPr indent="0" lvl="0" marL="0" rtl="0" algn="ctr">
              <a:spcBef>
                <a:spcPts val="0"/>
              </a:spcBef>
              <a:spcAft>
                <a:spcPts val="0"/>
              </a:spcAft>
              <a:buNone/>
            </a:pPr>
            <a:r>
              <a:t/>
            </a:r>
            <a:endParaRPr sz="3759"/>
          </a:p>
          <a:p>
            <a:pPr indent="0" lvl="0" marL="0" rtl="0" algn="ctr">
              <a:spcBef>
                <a:spcPts val="0"/>
              </a:spcBef>
              <a:spcAft>
                <a:spcPts val="0"/>
              </a:spcAft>
              <a:buSzPts val="990"/>
              <a:buNone/>
            </a:pPr>
            <a:r>
              <a:t/>
            </a:r>
            <a:endParaRPr sz="3759"/>
          </a:p>
        </p:txBody>
      </p:sp>
      <p:sp>
        <p:nvSpPr>
          <p:cNvPr id="61" name="Google Shape;61;p13"/>
          <p:cNvSpPr txBox="1"/>
          <p:nvPr/>
        </p:nvSpPr>
        <p:spPr>
          <a:xfrm>
            <a:off x="6137475" y="4454750"/>
            <a:ext cx="271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rage"/>
                <a:ea typeface="Average"/>
                <a:cs typeface="Average"/>
                <a:sym typeface="Average"/>
              </a:rPr>
              <a:t>https://wellcomecollection.org/works/mzvgyzbt</a:t>
            </a:r>
            <a:endParaRPr sz="1000">
              <a:solidFill>
                <a:schemeClr val="dk1"/>
              </a:solidFill>
              <a:latin typeface="Average"/>
              <a:ea typeface="Average"/>
              <a:cs typeface="Average"/>
              <a:sym typeface="Average"/>
            </a:endParaRPr>
          </a:p>
        </p:txBody>
      </p:sp>
      <p:sp>
        <p:nvSpPr>
          <p:cNvPr id="62" name="Google Shape;62;p13"/>
          <p:cNvSpPr txBox="1"/>
          <p:nvPr/>
        </p:nvSpPr>
        <p:spPr>
          <a:xfrm>
            <a:off x="631200" y="4154150"/>
            <a:ext cx="35019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800">
                <a:solidFill>
                  <a:srgbClr val="D0E0E3"/>
                </a:solidFill>
                <a:latin typeface="Average"/>
                <a:ea typeface="Average"/>
                <a:cs typeface="Average"/>
                <a:sym typeface="Average"/>
              </a:rPr>
              <a:t>Authored by The Hidden Figures Working Group</a:t>
            </a:r>
            <a:endParaRPr b="1" sz="1800">
              <a:solidFill>
                <a:srgbClr val="D0E0E3"/>
              </a:solidFill>
              <a:latin typeface="Average"/>
              <a:ea typeface="Average"/>
              <a:cs typeface="Average"/>
              <a:sym typeface="Average"/>
            </a:endParaRPr>
          </a:p>
        </p:txBody>
      </p:sp>
      <p:pic>
        <p:nvPicPr>
          <p:cNvPr id="63" name="Google Shape;63;p13"/>
          <p:cNvPicPr preferRelativeResize="0"/>
          <p:nvPr/>
        </p:nvPicPr>
        <p:blipFill rotWithShape="1">
          <a:blip r:embed="rId3">
            <a:alphaModFix/>
          </a:blip>
          <a:srcRect b="6481" l="20911" r="0" t="1327"/>
          <a:stretch/>
        </p:blipFill>
        <p:spPr>
          <a:xfrm>
            <a:off x="4624900" y="547450"/>
            <a:ext cx="4379750" cy="39862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 name="Shape 159"/>
        <p:cNvGrpSpPr/>
        <p:nvPr/>
      </p:nvGrpSpPr>
      <p:grpSpPr>
        <a:xfrm>
          <a:off x="0" y="0"/>
          <a:ext cx="0" cy="0"/>
          <a:chOff x="0" y="0"/>
          <a:chExt cx="0" cy="0"/>
        </a:xfrm>
      </p:grpSpPr>
      <p:pic>
        <p:nvPicPr>
          <p:cNvPr id="160" name="Google Shape;160;p22"/>
          <p:cNvPicPr preferRelativeResize="0"/>
          <p:nvPr/>
        </p:nvPicPr>
        <p:blipFill>
          <a:blip r:embed="rId3">
            <a:alphaModFix/>
          </a:blip>
          <a:stretch>
            <a:fillRect/>
          </a:stretch>
        </p:blipFill>
        <p:spPr>
          <a:xfrm>
            <a:off x="152400" y="789125"/>
            <a:ext cx="8839197" cy="3680894"/>
          </a:xfrm>
          <a:prstGeom prst="rect">
            <a:avLst/>
          </a:prstGeom>
          <a:noFill/>
          <a:ln>
            <a:noFill/>
          </a:ln>
        </p:spPr>
      </p:pic>
      <p:sp>
        <p:nvSpPr>
          <p:cNvPr id="161" name="Google Shape;161;p22"/>
          <p:cNvSpPr txBox="1"/>
          <p:nvPr/>
        </p:nvSpPr>
        <p:spPr>
          <a:xfrm>
            <a:off x="5355500" y="4835925"/>
            <a:ext cx="3788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Average"/>
                <a:ea typeface="Average"/>
                <a:cs typeface="Average"/>
                <a:sym typeface="Average"/>
              </a:rPr>
              <a:t>http://www.nebraskastudies.org/assets/images/lewisandclark_600.original.original.jpg</a:t>
            </a:r>
            <a:endParaRPr sz="800">
              <a:solidFill>
                <a:schemeClr val="dk1"/>
              </a:solidFill>
              <a:latin typeface="Average"/>
              <a:ea typeface="Average"/>
              <a:cs typeface="Average"/>
              <a:sym typeface="Average"/>
            </a:endParaRPr>
          </a:p>
        </p:txBody>
      </p:sp>
      <p:sp>
        <p:nvSpPr>
          <p:cNvPr id="162" name="Google Shape;162;p22"/>
          <p:cNvSpPr txBox="1"/>
          <p:nvPr/>
        </p:nvSpPr>
        <p:spPr>
          <a:xfrm>
            <a:off x="2780775" y="4470025"/>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Lewis and Clark</a:t>
            </a:r>
            <a:endParaRPr b="1">
              <a:solidFill>
                <a:schemeClr val="dk1"/>
              </a:solidFill>
              <a:latin typeface="Average"/>
              <a:ea typeface="Average"/>
              <a:cs typeface="Average"/>
              <a:sym typeface="Average"/>
            </a:endParaRPr>
          </a:p>
        </p:txBody>
      </p:sp>
      <p:sp>
        <p:nvSpPr>
          <p:cNvPr id="163" name="Google Shape;163;p22"/>
          <p:cNvSpPr txBox="1"/>
          <p:nvPr/>
        </p:nvSpPr>
        <p:spPr>
          <a:xfrm>
            <a:off x="1521025" y="4470025"/>
            <a:ext cx="151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York</a:t>
            </a:r>
            <a:endParaRPr b="1">
              <a:solidFill>
                <a:schemeClr val="dk1"/>
              </a:solidFill>
              <a:latin typeface="Average"/>
              <a:ea typeface="Average"/>
              <a:cs typeface="Average"/>
              <a:sym typeface="Average"/>
            </a:endParaRPr>
          </a:p>
        </p:txBody>
      </p:sp>
      <p:sp>
        <p:nvSpPr>
          <p:cNvPr id="164" name="Google Shape;164;p22"/>
          <p:cNvSpPr txBox="1"/>
          <p:nvPr/>
        </p:nvSpPr>
        <p:spPr>
          <a:xfrm>
            <a:off x="4992950" y="4470025"/>
            <a:ext cx="151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Sacagawea </a:t>
            </a:r>
            <a:endParaRPr b="1">
              <a:solidFill>
                <a:schemeClr val="dk1"/>
              </a:solidFill>
              <a:latin typeface="Average"/>
              <a:ea typeface="Average"/>
              <a:cs typeface="Average"/>
              <a:sym typeface="Average"/>
            </a:endParaRPr>
          </a:p>
        </p:txBody>
      </p:sp>
      <p:sp>
        <p:nvSpPr>
          <p:cNvPr id="165" name="Google Shape;165;p22"/>
          <p:cNvSpPr txBox="1"/>
          <p:nvPr>
            <p:ph type="title"/>
          </p:nvPr>
        </p:nvSpPr>
        <p:spPr>
          <a:xfrm>
            <a:off x="1593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 is actually much bigger…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What can be done?</a:t>
            </a:r>
            <a:endParaRPr/>
          </a:p>
        </p:txBody>
      </p:sp>
      <p:sp>
        <p:nvSpPr>
          <p:cNvPr id="171" name="Google Shape;171;p23"/>
          <p:cNvSpPr txBox="1"/>
          <p:nvPr>
            <p:ph idx="1" type="body"/>
          </p:nvPr>
        </p:nvSpPr>
        <p:spPr>
          <a:xfrm>
            <a:off x="330975" y="1152475"/>
            <a:ext cx="5121900" cy="3416400"/>
          </a:xfrm>
          <a:prstGeom prst="rect">
            <a:avLst/>
          </a:prstGeom>
        </p:spPr>
        <p:txBody>
          <a:bodyPr anchorCtr="0" anchor="t" bIns="91425" lIns="91425" spcFirstLastPara="1" rIns="91425" wrap="square" tIns="91425">
            <a:normAutofit fontScale="70000" lnSpcReduction="10000"/>
          </a:bodyPr>
          <a:lstStyle/>
          <a:p>
            <a:pPr indent="-321945" lvl="0" marL="457200" rtl="0" algn="l">
              <a:spcBef>
                <a:spcPts val="0"/>
              </a:spcBef>
              <a:spcAft>
                <a:spcPts val="0"/>
              </a:spcAft>
              <a:buClr>
                <a:schemeClr val="dk1"/>
              </a:buClr>
              <a:buSzPct val="100000"/>
              <a:buChar char="●"/>
            </a:pPr>
            <a:r>
              <a:rPr lang="en" sz="2100">
                <a:solidFill>
                  <a:schemeClr val="dk1"/>
                </a:solidFill>
              </a:rPr>
              <a:t>Countless examples similar to these</a:t>
            </a:r>
            <a:endParaRPr sz="2100">
              <a:solidFill>
                <a:schemeClr val="dk1"/>
              </a:solidFill>
            </a:endParaRPr>
          </a:p>
          <a:p>
            <a:pPr indent="-321944" lvl="1" marL="914400" rtl="0" algn="l">
              <a:spcBef>
                <a:spcPts val="0"/>
              </a:spcBef>
              <a:spcAft>
                <a:spcPts val="0"/>
              </a:spcAft>
              <a:buClr>
                <a:schemeClr val="dk1"/>
              </a:buClr>
              <a:buSzPct val="100000"/>
              <a:buChar char="○"/>
            </a:pPr>
            <a:r>
              <a:rPr lang="en" sz="2100">
                <a:solidFill>
                  <a:schemeClr val="dk1"/>
                </a:solidFill>
              </a:rPr>
              <a:t>Heros that made understanding the natural world possible</a:t>
            </a:r>
            <a:endParaRPr sz="2100">
              <a:solidFill>
                <a:schemeClr val="dk1"/>
              </a:solidFill>
            </a:endParaRPr>
          </a:p>
          <a:p>
            <a:pPr indent="-321944" lvl="1" marL="914400" rtl="0" algn="l">
              <a:spcBef>
                <a:spcPts val="0"/>
              </a:spcBef>
              <a:spcAft>
                <a:spcPts val="0"/>
              </a:spcAft>
              <a:buClr>
                <a:schemeClr val="dk1"/>
              </a:buClr>
              <a:buSzPct val="100000"/>
              <a:buChar char="○"/>
            </a:pPr>
            <a:r>
              <a:rPr lang="en" sz="2100">
                <a:solidFill>
                  <a:schemeClr val="dk1"/>
                </a:solidFill>
              </a:rPr>
              <a:t>Future generations need to know:</a:t>
            </a:r>
            <a:endParaRPr sz="2100">
              <a:solidFill>
                <a:schemeClr val="dk1"/>
              </a:solidFill>
            </a:endParaRPr>
          </a:p>
          <a:p>
            <a:pPr indent="-321944" lvl="2" marL="1371600" rtl="0" algn="l">
              <a:spcBef>
                <a:spcPts val="0"/>
              </a:spcBef>
              <a:spcAft>
                <a:spcPts val="0"/>
              </a:spcAft>
              <a:buClr>
                <a:schemeClr val="dk1"/>
              </a:buClr>
              <a:buSzPct val="100000"/>
              <a:buChar char="■"/>
            </a:pPr>
            <a:r>
              <a:rPr lang="en" sz="2100">
                <a:solidFill>
                  <a:schemeClr val="dk1"/>
                </a:solidFill>
              </a:rPr>
              <a:t>Who these people are</a:t>
            </a:r>
            <a:endParaRPr sz="2100">
              <a:solidFill>
                <a:schemeClr val="dk1"/>
              </a:solidFill>
            </a:endParaRPr>
          </a:p>
          <a:p>
            <a:pPr indent="-321944" lvl="2" marL="1371600" rtl="0" algn="l">
              <a:spcBef>
                <a:spcPts val="0"/>
              </a:spcBef>
              <a:spcAft>
                <a:spcPts val="0"/>
              </a:spcAft>
              <a:buClr>
                <a:schemeClr val="dk1"/>
              </a:buClr>
              <a:buSzPct val="100000"/>
              <a:buChar char="■"/>
            </a:pPr>
            <a:r>
              <a:rPr lang="en" sz="2100">
                <a:solidFill>
                  <a:schemeClr val="dk1"/>
                </a:solidFill>
              </a:rPr>
              <a:t>What their stories are </a:t>
            </a:r>
            <a:endParaRPr sz="2100">
              <a:solidFill>
                <a:schemeClr val="dk1"/>
              </a:solidFill>
            </a:endParaRPr>
          </a:p>
          <a:p>
            <a:pPr indent="-321944" lvl="2" marL="1371600" rtl="0" algn="l">
              <a:spcBef>
                <a:spcPts val="0"/>
              </a:spcBef>
              <a:spcAft>
                <a:spcPts val="0"/>
              </a:spcAft>
              <a:buClr>
                <a:schemeClr val="dk1"/>
              </a:buClr>
              <a:buSzPct val="100000"/>
              <a:buChar char="■"/>
            </a:pPr>
            <a:r>
              <a:rPr lang="en" sz="2100">
                <a:solidFill>
                  <a:schemeClr val="dk1"/>
                </a:solidFill>
              </a:rPr>
              <a:t>Why it matters </a:t>
            </a:r>
            <a:endParaRPr sz="2100">
              <a:solidFill>
                <a:schemeClr val="dk1"/>
              </a:solidFill>
            </a:endParaRPr>
          </a:p>
          <a:p>
            <a:pPr indent="-321945" lvl="0" marL="457200" rtl="0" algn="l">
              <a:spcBef>
                <a:spcPts val="0"/>
              </a:spcBef>
              <a:spcAft>
                <a:spcPts val="0"/>
              </a:spcAft>
              <a:buClr>
                <a:schemeClr val="dk1"/>
              </a:buClr>
              <a:buSzPct val="100000"/>
              <a:buChar char="●"/>
            </a:pPr>
            <a:r>
              <a:rPr lang="en" sz="2100">
                <a:solidFill>
                  <a:schemeClr val="dk1"/>
                </a:solidFill>
              </a:rPr>
              <a:t>2-part workflow</a:t>
            </a:r>
            <a:endParaRPr sz="2100">
              <a:solidFill>
                <a:schemeClr val="dk1"/>
              </a:solidFill>
            </a:endParaRPr>
          </a:p>
          <a:p>
            <a:pPr indent="-321944" lvl="1" marL="914400" rtl="0" algn="l">
              <a:spcBef>
                <a:spcPts val="0"/>
              </a:spcBef>
              <a:spcAft>
                <a:spcPts val="0"/>
              </a:spcAft>
              <a:buClr>
                <a:schemeClr val="dk1"/>
              </a:buClr>
              <a:buSzPct val="100000"/>
              <a:buChar char="○"/>
            </a:pPr>
            <a:r>
              <a:rPr lang="en" sz="2100">
                <a:solidFill>
                  <a:schemeClr val="dk1"/>
                </a:solidFill>
              </a:rPr>
              <a:t>Connect people to their data when possible</a:t>
            </a:r>
            <a:endParaRPr sz="2100">
              <a:solidFill>
                <a:schemeClr val="dk1"/>
              </a:solidFill>
            </a:endParaRPr>
          </a:p>
          <a:p>
            <a:pPr indent="-321944" lvl="1" marL="914400" rtl="0" algn="l">
              <a:spcBef>
                <a:spcPts val="0"/>
              </a:spcBef>
              <a:spcAft>
                <a:spcPts val="0"/>
              </a:spcAft>
              <a:buClr>
                <a:schemeClr val="dk1"/>
              </a:buClr>
              <a:buSzPct val="100000"/>
              <a:buChar char="○"/>
            </a:pPr>
            <a:r>
              <a:rPr lang="en" sz="2100">
                <a:solidFill>
                  <a:schemeClr val="dk1"/>
                </a:solidFill>
              </a:rPr>
              <a:t>If documentation is missing focus on the story. </a:t>
            </a:r>
            <a:endParaRPr sz="2100">
              <a:solidFill>
                <a:schemeClr val="dk1"/>
              </a:solidFill>
            </a:endParaRPr>
          </a:p>
          <a:p>
            <a:pPr indent="0" lvl="0" marL="457200" rtl="0" algn="l">
              <a:spcBef>
                <a:spcPts val="1200"/>
              </a:spcBef>
              <a:spcAft>
                <a:spcPts val="0"/>
              </a:spcAft>
              <a:buNone/>
            </a:pPr>
            <a:r>
              <a:t/>
            </a:r>
            <a:endParaRPr sz="2100">
              <a:solidFill>
                <a:schemeClr val="dk1"/>
              </a:solidFill>
            </a:endParaRPr>
          </a:p>
          <a:p>
            <a:pPr indent="0" lvl="0" marL="457200" rtl="0" algn="l">
              <a:spcBef>
                <a:spcPts val="1200"/>
              </a:spcBef>
              <a:spcAft>
                <a:spcPts val="1200"/>
              </a:spcAft>
              <a:buNone/>
            </a:pPr>
            <a:r>
              <a:t/>
            </a:r>
            <a:endParaRPr/>
          </a:p>
        </p:txBody>
      </p:sp>
      <p:pic>
        <p:nvPicPr>
          <p:cNvPr id="172" name="Google Shape;172;p23"/>
          <p:cNvPicPr preferRelativeResize="0"/>
          <p:nvPr/>
        </p:nvPicPr>
        <p:blipFill>
          <a:blip r:embed="rId3">
            <a:alphaModFix/>
          </a:blip>
          <a:stretch>
            <a:fillRect/>
          </a:stretch>
        </p:blipFill>
        <p:spPr>
          <a:xfrm>
            <a:off x="5566725" y="345200"/>
            <a:ext cx="3302284" cy="4125775"/>
          </a:xfrm>
          <a:prstGeom prst="rect">
            <a:avLst/>
          </a:prstGeom>
          <a:noFill/>
          <a:ln>
            <a:noFill/>
          </a:ln>
        </p:spPr>
      </p:pic>
      <p:sp>
        <p:nvSpPr>
          <p:cNvPr id="173" name="Google Shape;173;p23"/>
          <p:cNvSpPr txBox="1"/>
          <p:nvPr/>
        </p:nvSpPr>
        <p:spPr>
          <a:xfrm>
            <a:off x="5524525" y="4568875"/>
            <a:ext cx="3302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Average"/>
                <a:ea typeface="Average"/>
                <a:cs typeface="Average"/>
                <a:sym typeface="Average"/>
              </a:rPr>
              <a:t>https://s.abcnews.com/images/US/roosevelt-1-gty-er-211120_1637430302601_hpMain_4x5_992.jpg</a:t>
            </a:r>
            <a:endParaRPr>
              <a:solidFill>
                <a:schemeClr val="dk1"/>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idx="1" type="body"/>
          </p:nvPr>
        </p:nvSpPr>
        <p:spPr>
          <a:xfrm>
            <a:off x="356775" y="6760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C9DAF8"/>
                </a:solidFill>
              </a:rPr>
              <a:t>These hidden figures need their stories to be told.</a:t>
            </a:r>
            <a:endParaRPr sz="2100">
              <a:solidFill>
                <a:srgbClr val="C9DAF8"/>
              </a:solidFill>
            </a:endParaRPr>
          </a:p>
          <a:p>
            <a:pPr indent="0" lvl="0" marL="0" rtl="0" algn="l">
              <a:spcBef>
                <a:spcPts val="1200"/>
              </a:spcBef>
              <a:spcAft>
                <a:spcPts val="1200"/>
              </a:spcAft>
              <a:buNone/>
            </a:pPr>
            <a:r>
              <a:rPr lang="en" sz="2100">
                <a:solidFill>
                  <a:srgbClr val="C9DAF8"/>
                </a:solidFill>
              </a:rPr>
              <a:t>Our goal is to empower students to become their storytellers.</a:t>
            </a:r>
            <a:endParaRPr sz="2100">
              <a:solidFill>
                <a:srgbClr val="C9DAF8"/>
              </a:solidFill>
            </a:endParaRPr>
          </a:p>
        </p:txBody>
      </p:sp>
      <p:sp>
        <p:nvSpPr>
          <p:cNvPr id="179" name="Google Shape;179;p24"/>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Storytelling</a:t>
            </a:r>
            <a:endParaRPr/>
          </a:p>
        </p:txBody>
      </p:sp>
      <p:pic>
        <p:nvPicPr>
          <p:cNvPr id="180" name="Google Shape;180;p24"/>
          <p:cNvPicPr preferRelativeResize="0"/>
          <p:nvPr/>
        </p:nvPicPr>
        <p:blipFill>
          <a:blip r:embed="rId3">
            <a:alphaModFix/>
          </a:blip>
          <a:stretch>
            <a:fillRect/>
          </a:stretch>
        </p:blipFill>
        <p:spPr>
          <a:xfrm>
            <a:off x="830475" y="1727150"/>
            <a:ext cx="2002198" cy="2506450"/>
          </a:xfrm>
          <a:prstGeom prst="rect">
            <a:avLst/>
          </a:prstGeom>
          <a:noFill/>
          <a:ln>
            <a:noFill/>
          </a:ln>
        </p:spPr>
      </p:pic>
      <p:pic>
        <p:nvPicPr>
          <p:cNvPr id="181" name="Google Shape;181;p24"/>
          <p:cNvPicPr preferRelativeResize="0"/>
          <p:nvPr/>
        </p:nvPicPr>
        <p:blipFill rotWithShape="1">
          <a:blip r:embed="rId4">
            <a:alphaModFix/>
          </a:blip>
          <a:srcRect b="0" l="33879" r="34287" t="0"/>
          <a:stretch/>
        </p:blipFill>
        <p:spPr>
          <a:xfrm>
            <a:off x="5856550" y="1620000"/>
            <a:ext cx="2256975" cy="2834175"/>
          </a:xfrm>
          <a:prstGeom prst="rect">
            <a:avLst/>
          </a:prstGeom>
          <a:noFill/>
          <a:ln>
            <a:noFill/>
          </a:ln>
        </p:spPr>
      </p:pic>
      <p:sp>
        <p:nvSpPr>
          <p:cNvPr id="182" name="Google Shape;182;p24"/>
          <p:cNvSpPr txBox="1"/>
          <p:nvPr/>
        </p:nvSpPr>
        <p:spPr>
          <a:xfrm>
            <a:off x="6111250" y="4546675"/>
            <a:ext cx="1823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rage"/>
                <a:ea typeface="Average"/>
                <a:cs typeface="Average"/>
                <a:sym typeface="Average"/>
              </a:rPr>
              <a:t>Sophie Lutterlough, credit: Smithsonian Archives</a:t>
            </a:r>
            <a:endParaRPr sz="1000">
              <a:solidFill>
                <a:schemeClr val="dk1"/>
              </a:solidFill>
              <a:latin typeface="Average"/>
              <a:ea typeface="Average"/>
              <a:cs typeface="Average"/>
              <a:sym typeface="Average"/>
            </a:endParaRPr>
          </a:p>
        </p:txBody>
      </p:sp>
      <p:sp>
        <p:nvSpPr>
          <p:cNvPr id="183" name="Google Shape;183;p24"/>
          <p:cNvSpPr txBox="1"/>
          <p:nvPr/>
        </p:nvSpPr>
        <p:spPr>
          <a:xfrm>
            <a:off x="881287" y="4314475"/>
            <a:ext cx="1701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rage"/>
                <a:ea typeface="Average"/>
                <a:cs typeface="Average"/>
                <a:sym typeface="Average"/>
              </a:rPr>
              <a:t>George Washington Carver, credit: </a:t>
            </a:r>
            <a:r>
              <a:rPr lang="en" sz="1000">
                <a:solidFill>
                  <a:schemeClr val="dk1"/>
                </a:solidFill>
                <a:latin typeface="Average"/>
                <a:ea typeface="Average"/>
                <a:cs typeface="Average"/>
                <a:sym typeface="Average"/>
              </a:rPr>
              <a:t>public</a:t>
            </a:r>
            <a:r>
              <a:rPr lang="en" sz="1000">
                <a:solidFill>
                  <a:schemeClr val="dk1"/>
                </a:solidFill>
                <a:latin typeface="Average"/>
                <a:ea typeface="Average"/>
                <a:cs typeface="Average"/>
                <a:sym typeface="Average"/>
              </a:rPr>
              <a:t> domain</a:t>
            </a:r>
            <a:endParaRPr sz="1000">
              <a:solidFill>
                <a:schemeClr val="dk1"/>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p:nvPr/>
        </p:nvSpPr>
        <p:spPr>
          <a:xfrm>
            <a:off x="-3150" y="732000"/>
            <a:ext cx="9144000" cy="42579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5"/>
          <p:cNvSpPr txBox="1"/>
          <p:nvPr>
            <p:ph type="title"/>
          </p:nvPr>
        </p:nvSpPr>
        <p:spPr>
          <a:xfrm>
            <a:off x="235500" y="138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 Data sleuthing</a:t>
            </a:r>
            <a:endParaRPr/>
          </a:p>
        </p:txBody>
      </p:sp>
      <p:sp>
        <p:nvSpPr>
          <p:cNvPr id="190" name="Google Shape;190;p25"/>
          <p:cNvSpPr txBox="1"/>
          <p:nvPr/>
        </p:nvSpPr>
        <p:spPr>
          <a:xfrm>
            <a:off x="10548425" y="4334900"/>
            <a:ext cx="915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pic>
        <p:nvPicPr>
          <p:cNvPr id="191" name="Google Shape;191;p25"/>
          <p:cNvPicPr preferRelativeResize="0"/>
          <p:nvPr/>
        </p:nvPicPr>
        <p:blipFill>
          <a:blip r:embed="rId3">
            <a:alphaModFix/>
          </a:blip>
          <a:stretch>
            <a:fillRect/>
          </a:stretch>
        </p:blipFill>
        <p:spPr>
          <a:xfrm>
            <a:off x="0" y="713036"/>
            <a:ext cx="9144003" cy="4174630"/>
          </a:xfrm>
          <a:prstGeom prst="rect">
            <a:avLst/>
          </a:prstGeom>
          <a:noFill/>
          <a:ln>
            <a:noFill/>
          </a:ln>
        </p:spPr>
      </p:pic>
      <p:sp>
        <p:nvSpPr>
          <p:cNvPr id="192" name="Google Shape;192;p25"/>
          <p:cNvSpPr txBox="1"/>
          <p:nvPr/>
        </p:nvSpPr>
        <p:spPr>
          <a:xfrm>
            <a:off x="-3150" y="4589700"/>
            <a:ext cx="3147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Average"/>
                <a:ea typeface="Average"/>
                <a:cs typeface="Average"/>
                <a:sym typeface="Average"/>
              </a:rPr>
              <a:t>Workflow</a:t>
            </a:r>
            <a:r>
              <a:rPr b="1" lang="en" sz="1500">
                <a:latin typeface="Average"/>
                <a:ea typeface="Average"/>
                <a:cs typeface="Average"/>
                <a:sym typeface="Average"/>
              </a:rPr>
              <a:t> credit: Siobhan Leachman</a:t>
            </a:r>
            <a:endParaRPr b="1" sz="1500">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idx="1" type="body"/>
          </p:nvPr>
        </p:nvSpPr>
        <p:spPr>
          <a:xfrm>
            <a:off x="311700" y="776825"/>
            <a:ext cx="8520600" cy="1794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2000">
                <a:solidFill>
                  <a:srgbClr val="D9EAD3"/>
                </a:solidFill>
              </a:rPr>
              <a:t>“</a:t>
            </a:r>
            <a:r>
              <a:rPr lang="en" sz="2000">
                <a:solidFill>
                  <a:srgbClr val="D9EAD3"/>
                </a:solidFill>
              </a:rPr>
              <a:t>Stories … elicit an emotional response … students can benefit from stories being used in courses … to also increase their engagement with the material and thereby increasing their learning and retention of the information … this engagement may even promote learning outside the classroom as students are inspired to continue their understanding of a topic.” </a:t>
            </a:r>
            <a:endParaRPr sz="2000">
              <a:solidFill>
                <a:srgbClr val="D9EAD3"/>
              </a:solidFill>
            </a:endParaRPr>
          </a:p>
        </p:txBody>
      </p:sp>
      <p:sp>
        <p:nvSpPr>
          <p:cNvPr id="198" name="Google Shape;198;p26"/>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Storytelling</a:t>
            </a:r>
            <a:endParaRPr/>
          </a:p>
        </p:txBody>
      </p:sp>
      <p:sp>
        <p:nvSpPr>
          <p:cNvPr id="199" name="Google Shape;199;p26"/>
          <p:cNvSpPr txBox="1"/>
          <p:nvPr/>
        </p:nvSpPr>
        <p:spPr>
          <a:xfrm>
            <a:off x="4155100" y="2508200"/>
            <a:ext cx="47427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Csikar &amp; Stefaniak, 2018. </a:t>
            </a:r>
            <a:r>
              <a:rPr lang="en" sz="1300">
                <a:solidFill>
                  <a:schemeClr val="dk1"/>
                </a:solidFill>
              </a:rPr>
              <a:t>The Utility of Storytelling Strategies in the Biology Classroom. </a:t>
            </a:r>
            <a:r>
              <a:rPr i="1" lang="en" sz="1300">
                <a:solidFill>
                  <a:schemeClr val="dk1"/>
                </a:solidFill>
              </a:rPr>
              <a:t>Contemporary Educational Technology, </a:t>
            </a:r>
            <a:r>
              <a:rPr lang="en" sz="1300">
                <a:solidFill>
                  <a:schemeClr val="dk1"/>
                </a:solidFill>
              </a:rPr>
              <a:t>9 (1): 42-60. </a:t>
            </a:r>
            <a:endParaRPr sz="900">
              <a:solidFill>
                <a:schemeClr val="dk1"/>
              </a:solidFill>
            </a:endParaRPr>
          </a:p>
        </p:txBody>
      </p:sp>
      <p:sp>
        <p:nvSpPr>
          <p:cNvPr id="200" name="Google Shape;200;p26"/>
          <p:cNvSpPr txBox="1"/>
          <p:nvPr/>
        </p:nvSpPr>
        <p:spPr>
          <a:xfrm>
            <a:off x="849450" y="3538275"/>
            <a:ext cx="7445100" cy="135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300">
                <a:solidFill>
                  <a:srgbClr val="C9DAF8"/>
                </a:solidFill>
                <a:latin typeface="Oswald"/>
                <a:ea typeface="Oswald"/>
                <a:cs typeface="Oswald"/>
                <a:sym typeface="Oswald"/>
              </a:rPr>
              <a:t>Even more </a:t>
            </a:r>
            <a:r>
              <a:rPr b="1" lang="en" sz="2300">
                <a:solidFill>
                  <a:srgbClr val="C9DAF8"/>
                </a:solidFill>
                <a:latin typeface="Oswald"/>
                <a:ea typeface="Oswald"/>
                <a:cs typeface="Oswald"/>
                <a:sym typeface="Oswald"/>
              </a:rPr>
              <a:t>importantly</a:t>
            </a:r>
            <a:r>
              <a:rPr b="1" lang="en" sz="2300">
                <a:solidFill>
                  <a:srgbClr val="C9DAF8"/>
                </a:solidFill>
                <a:latin typeface="Oswald"/>
                <a:ea typeface="Oswald"/>
                <a:cs typeface="Oswald"/>
                <a:sym typeface="Oswald"/>
              </a:rPr>
              <a:t>: s</a:t>
            </a:r>
            <a:r>
              <a:rPr b="1" lang="en" sz="2300">
                <a:solidFill>
                  <a:srgbClr val="C9DAF8"/>
                </a:solidFill>
                <a:latin typeface="Oswald"/>
                <a:ea typeface="Oswald"/>
                <a:cs typeface="Oswald"/>
                <a:sym typeface="Oswald"/>
              </a:rPr>
              <a:t>tories provide insi</a:t>
            </a:r>
            <a:r>
              <a:rPr b="1" lang="en" sz="2300">
                <a:solidFill>
                  <a:srgbClr val="C9DAF8"/>
                </a:solidFill>
                <a:latin typeface="Oswald"/>
                <a:ea typeface="Oswald"/>
                <a:cs typeface="Oswald"/>
                <a:sym typeface="Oswald"/>
              </a:rPr>
              <a:t>ght into the shared experiences of marginalized groups, both historically and in present day</a:t>
            </a:r>
            <a:r>
              <a:rPr b="1" lang="en" sz="2300">
                <a:solidFill>
                  <a:srgbClr val="C9DAF8"/>
                </a:solidFill>
                <a:latin typeface="Oswald"/>
                <a:ea typeface="Oswald"/>
                <a:cs typeface="Oswald"/>
                <a:sym typeface="Oswald"/>
              </a:rPr>
              <a:t>. </a:t>
            </a:r>
            <a:endParaRPr b="1" sz="2300">
              <a:solidFill>
                <a:srgbClr val="C9DAF8"/>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7"/>
          <p:cNvSpPr/>
          <p:nvPr/>
        </p:nvSpPr>
        <p:spPr>
          <a:xfrm>
            <a:off x="5474100" y="0"/>
            <a:ext cx="36699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sp>
        <p:nvSpPr>
          <p:cNvPr id="206" name="Google Shape;206;p27"/>
          <p:cNvSpPr txBox="1"/>
          <p:nvPr>
            <p:ph type="title"/>
          </p:nvPr>
        </p:nvSpPr>
        <p:spPr>
          <a:xfrm>
            <a:off x="311700" y="147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Educational activities</a:t>
            </a:r>
            <a:endParaRPr/>
          </a:p>
        </p:txBody>
      </p:sp>
      <p:sp>
        <p:nvSpPr>
          <p:cNvPr id="207" name="Google Shape;207;p27"/>
          <p:cNvSpPr txBox="1"/>
          <p:nvPr>
            <p:ph idx="1" type="body"/>
          </p:nvPr>
        </p:nvSpPr>
        <p:spPr>
          <a:xfrm>
            <a:off x="0" y="1353150"/>
            <a:ext cx="5401500" cy="34161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lt2"/>
              </a:buClr>
              <a:buSzPts val="1800"/>
              <a:buChar char="●"/>
            </a:pPr>
            <a:r>
              <a:rPr b="1" lang="en">
                <a:solidFill>
                  <a:srgbClr val="B6D7A8"/>
                </a:solidFill>
              </a:rPr>
              <a:t>BIOME</a:t>
            </a:r>
            <a:r>
              <a:rPr lang="en">
                <a:solidFill>
                  <a:srgbClr val="B6D7A8"/>
                </a:solidFill>
              </a:rPr>
              <a:t> </a:t>
            </a:r>
            <a:r>
              <a:rPr lang="en">
                <a:solidFill>
                  <a:schemeClr val="lt2"/>
                </a:solidFill>
              </a:rPr>
              <a:t>S</a:t>
            </a:r>
            <a:r>
              <a:rPr lang="en">
                <a:solidFill>
                  <a:schemeClr val="lt2"/>
                </a:solidFill>
              </a:rPr>
              <a:t>ummer Workshop 2022:</a:t>
            </a:r>
            <a:r>
              <a:rPr lang="en">
                <a:solidFill>
                  <a:schemeClr val="lt2"/>
                </a:solidFill>
              </a:rPr>
              <a:t>Sparking IDEAS: Inclusive, Diverse, Equitable, and Accessible Communities in STEM Classrooms </a:t>
            </a:r>
            <a:endParaRPr>
              <a:solidFill>
                <a:schemeClr val="lt2"/>
              </a:solidFill>
            </a:endParaRPr>
          </a:p>
          <a:p>
            <a:pPr indent="-342900" lvl="0" marL="457200" rtl="0" algn="l">
              <a:lnSpc>
                <a:spcPct val="115000"/>
              </a:lnSpc>
              <a:spcBef>
                <a:spcPts val="0"/>
              </a:spcBef>
              <a:spcAft>
                <a:spcPts val="0"/>
              </a:spcAft>
              <a:buClr>
                <a:schemeClr val="lt2"/>
              </a:buClr>
              <a:buSzPts val="1800"/>
              <a:buChar char="●"/>
            </a:pPr>
            <a:r>
              <a:rPr b="1" lang="en">
                <a:solidFill>
                  <a:srgbClr val="B6D7A8"/>
                </a:solidFill>
              </a:rPr>
              <a:t>BIOME</a:t>
            </a:r>
            <a:r>
              <a:rPr lang="en">
                <a:solidFill>
                  <a:srgbClr val="B6D7A8"/>
                </a:solidFill>
              </a:rPr>
              <a:t> </a:t>
            </a:r>
            <a:r>
              <a:rPr lang="en">
                <a:solidFill>
                  <a:srgbClr val="E0DBDB"/>
                </a:solidFill>
              </a:rPr>
              <a:t>Fall working groups </a:t>
            </a:r>
            <a:endParaRPr>
              <a:solidFill>
                <a:srgbClr val="E0DBDB"/>
              </a:solidFill>
            </a:endParaRPr>
          </a:p>
          <a:p>
            <a:pPr indent="-342900" lvl="0" marL="457200" rtl="0" algn="l">
              <a:lnSpc>
                <a:spcPct val="115000"/>
              </a:lnSpc>
              <a:spcBef>
                <a:spcPts val="0"/>
              </a:spcBef>
              <a:spcAft>
                <a:spcPts val="0"/>
              </a:spcAft>
              <a:buClr>
                <a:schemeClr val="lt2"/>
              </a:buClr>
              <a:buSzPts val="1800"/>
              <a:buChar char="●"/>
            </a:pPr>
            <a:r>
              <a:rPr lang="en">
                <a:solidFill>
                  <a:schemeClr val="lt2"/>
                </a:solidFill>
              </a:rPr>
              <a:t>Continued through spring working on a CURE supported by</a:t>
            </a:r>
            <a:r>
              <a:rPr b="1" lang="en">
                <a:solidFill>
                  <a:schemeClr val="lt2"/>
                </a:solidFill>
              </a:rPr>
              <a:t> </a:t>
            </a:r>
            <a:r>
              <a:rPr b="1" lang="en">
                <a:solidFill>
                  <a:srgbClr val="B6D7A8"/>
                </a:solidFill>
              </a:rPr>
              <a:t>BCEENET</a:t>
            </a:r>
            <a:endParaRPr sz="2308">
              <a:solidFill>
                <a:srgbClr val="B6D7A8"/>
              </a:solidFill>
            </a:endParaRPr>
          </a:p>
        </p:txBody>
      </p:sp>
      <p:pic>
        <p:nvPicPr>
          <p:cNvPr id="208" name="Google Shape;208;p27"/>
          <p:cNvPicPr preferRelativeResize="0"/>
          <p:nvPr/>
        </p:nvPicPr>
        <p:blipFill>
          <a:blip r:embed="rId3">
            <a:alphaModFix/>
          </a:blip>
          <a:stretch>
            <a:fillRect/>
          </a:stretch>
        </p:blipFill>
        <p:spPr>
          <a:xfrm>
            <a:off x="5832650" y="1671624"/>
            <a:ext cx="3047250" cy="831744"/>
          </a:xfrm>
          <a:prstGeom prst="rect">
            <a:avLst/>
          </a:prstGeom>
          <a:noFill/>
          <a:ln>
            <a:noFill/>
          </a:ln>
        </p:spPr>
      </p:pic>
      <p:pic>
        <p:nvPicPr>
          <p:cNvPr id="209" name="Google Shape;209;p27"/>
          <p:cNvPicPr preferRelativeResize="0"/>
          <p:nvPr/>
        </p:nvPicPr>
        <p:blipFill>
          <a:blip r:embed="rId4">
            <a:alphaModFix/>
          </a:blip>
          <a:stretch>
            <a:fillRect/>
          </a:stretch>
        </p:blipFill>
        <p:spPr>
          <a:xfrm>
            <a:off x="5930719" y="2821844"/>
            <a:ext cx="2851098" cy="1994929"/>
          </a:xfrm>
          <a:prstGeom prst="rect">
            <a:avLst/>
          </a:prstGeom>
          <a:noFill/>
          <a:ln>
            <a:noFill/>
          </a:ln>
        </p:spPr>
      </p:pic>
      <p:pic>
        <p:nvPicPr>
          <p:cNvPr id="210" name="Google Shape;210;p27"/>
          <p:cNvPicPr preferRelativeResize="0"/>
          <p:nvPr/>
        </p:nvPicPr>
        <p:blipFill>
          <a:blip r:embed="rId5">
            <a:alphaModFix/>
          </a:blip>
          <a:stretch>
            <a:fillRect/>
          </a:stretch>
        </p:blipFill>
        <p:spPr>
          <a:xfrm>
            <a:off x="5729475" y="336400"/>
            <a:ext cx="3253599" cy="1016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txBox="1"/>
          <p:nvPr>
            <p:ph type="title"/>
          </p:nvPr>
        </p:nvSpPr>
        <p:spPr>
          <a:xfrm>
            <a:off x="253925" y="140225"/>
            <a:ext cx="3288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Educational activities</a:t>
            </a:r>
            <a:endParaRPr/>
          </a:p>
        </p:txBody>
      </p:sp>
      <p:sp>
        <p:nvSpPr>
          <p:cNvPr id="216" name="Google Shape;216;p28"/>
          <p:cNvSpPr txBox="1"/>
          <p:nvPr>
            <p:ph idx="1" type="body"/>
          </p:nvPr>
        </p:nvSpPr>
        <p:spPr>
          <a:xfrm>
            <a:off x="164600" y="964650"/>
            <a:ext cx="3659400" cy="4093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000"/>
              </a:spcBef>
              <a:spcAft>
                <a:spcPts val="0"/>
              </a:spcAft>
              <a:buNone/>
            </a:pPr>
            <a:r>
              <a:rPr b="1" lang="en" sz="1608">
                <a:solidFill>
                  <a:srgbClr val="CFE2F3"/>
                </a:solidFill>
              </a:rPr>
              <a:t>Course-based Undergraduate Research Experience (CURE)</a:t>
            </a:r>
            <a:endParaRPr b="1" sz="1608">
              <a:solidFill>
                <a:srgbClr val="CFE2F3"/>
              </a:solidFill>
            </a:endParaRPr>
          </a:p>
          <a:p>
            <a:pPr indent="-216414" lvl="0" marL="285750" rtl="0" algn="l">
              <a:lnSpc>
                <a:spcPct val="115000"/>
              </a:lnSpc>
              <a:spcBef>
                <a:spcPts val="1000"/>
              </a:spcBef>
              <a:spcAft>
                <a:spcPts val="0"/>
              </a:spcAft>
              <a:buClr>
                <a:srgbClr val="B6D7A8"/>
              </a:buClr>
              <a:buSzPts val="1608"/>
              <a:buChar char="●"/>
            </a:pPr>
            <a:r>
              <a:rPr b="1" lang="en" sz="1608">
                <a:solidFill>
                  <a:srgbClr val="B6D7A8"/>
                </a:solidFill>
              </a:rPr>
              <a:t>Introductory </a:t>
            </a:r>
            <a:r>
              <a:rPr b="1" lang="en" sz="1608">
                <a:solidFill>
                  <a:srgbClr val="B6D7A8"/>
                </a:solidFill>
              </a:rPr>
              <a:t>module highlights: </a:t>
            </a:r>
            <a:endParaRPr b="1" sz="1608">
              <a:solidFill>
                <a:srgbClr val="B6D7A8"/>
              </a:solidFill>
            </a:endParaRPr>
          </a:p>
          <a:p>
            <a:pPr indent="-317500" lvl="1" marL="600075" rtl="0" algn="l">
              <a:lnSpc>
                <a:spcPct val="115000"/>
              </a:lnSpc>
              <a:spcBef>
                <a:spcPts val="0"/>
              </a:spcBef>
              <a:spcAft>
                <a:spcPts val="0"/>
              </a:spcAft>
              <a:buClr>
                <a:schemeClr val="lt2"/>
              </a:buClr>
              <a:buSzPts val="1400"/>
              <a:buChar char="○"/>
            </a:pPr>
            <a:r>
              <a:rPr lang="en">
                <a:solidFill>
                  <a:schemeClr val="lt2"/>
                </a:solidFill>
              </a:rPr>
              <a:t>What are natural history collections and why are they needed? </a:t>
            </a:r>
            <a:endParaRPr>
              <a:solidFill>
                <a:schemeClr val="lt2"/>
              </a:solidFill>
            </a:endParaRPr>
          </a:p>
          <a:p>
            <a:pPr indent="-317500" lvl="1" marL="600075" rtl="0" algn="l">
              <a:lnSpc>
                <a:spcPct val="115000"/>
              </a:lnSpc>
              <a:spcBef>
                <a:spcPts val="0"/>
              </a:spcBef>
              <a:spcAft>
                <a:spcPts val="0"/>
              </a:spcAft>
              <a:buClr>
                <a:schemeClr val="lt2"/>
              </a:buClr>
              <a:buSzPts val="1400"/>
              <a:buChar char="○"/>
            </a:pPr>
            <a:r>
              <a:rPr lang="en">
                <a:solidFill>
                  <a:schemeClr val="lt2"/>
                </a:solidFill>
              </a:rPr>
              <a:t>Read Das &amp; Lowe 2018</a:t>
            </a:r>
            <a:endParaRPr>
              <a:solidFill>
                <a:schemeClr val="lt2"/>
              </a:solidFill>
            </a:endParaRPr>
          </a:p>
          <a:p>
            <a:pPr indent="-317500" lvl="1" marL="600075" rtl="0" algn="l">
              <a:lnSpc>
                <a:spcPct val="115000"/>
              </a:lnSpc>
              <a:spcBef>
                <a:spcPts val="0"/>
              </a:spcBef>
              <a:spcAft>
                <a:spcPts val="0"/>
              </a:spcAft>
              <a:buClr>
                <a:schemeClr val="lt2"/>
              </a:buClr>
              <a:buSzPts val="1400"/>
              <a:buChar char="○"/>
            </a:pPr>
            <a:r>
              <a:rPr lang="en">
                <a:solidFill>
                  <a:schemeClr val="lt2"/>
                </a:solidFill>
              </a:rPr>
              <a:t>Learn how to annotate academic literature</a:t>
            </a:r>
            <a:endParaRPr>
              <a:solidFill>
                <a:schemeClr val="lt2"/>
              </a:solidFill>
            </a:endParaRPr>
          </a:p>
          <a:p>
            <a:pPr indent="-317500" lvl="1" marL="600075" rtl="0" algn="l">
              <a:lnSpc>
                <a:spcPct val="115000"/>
              </a:lnSpc>
              <a:spcBef>
                <a:spcPts val="0"/>
              </a:spcBef>
              <a:spcAft>
                <a:spcPts val="0"/>
              </a:spcAft>
              <a:buClr>
                <a:schemeClr val="lt2"/>
              </a:buClr>
              <a:buSzPts val="1400"/>
              <a:buChar char="○"/>
            </a:pPr>
            <a:r>
              <a:rPr lang="en">
                <a:solidFill>
                  <a:schemeClr val="lt2"/>
                </a:solidFill>
              </a:rPr>
              <a:t>Class discussion on issues including scientific racism, decolonial views of natural history collections</a:t>
            </a:r>
            <a:endParaRPr>
              <a:solidFill>
                <a:schemeClr val="lt2"/>
              </a:solidFill>
            </a:endParaRPr>
          </a:p>
          <a:p>
            <a:pPr indent="-215900" lvl="0" marL="285750" rtl="0" algn="l">
              <a:spcBef>
                <a:spcPts val="0"/>
              </a:spcBef>
              <a:spcAft>
                <a:spcPts val="0"/>
              </a:spcAft>
              <a:buClr>
                <a:srgbClr val="B6D7A8"/>
              </a:buClr>
              <a:buSzPts val="1600"/>
              <a:buChar char="●"/>
            </a:pPr>
            <a:r>
              <a:rPr b="1" lang="en" sz="1600">
                <a:solidFill>
                  <a:srgbClr val="B6D7A8"/>
                </a:solidFill>
              </a:rPr>
              <a:t>Intro to ORCID highlights:</a:t>
            </a:r>
            <a:endParaRPr b="1" sz="1600">
              <a:solidFill>
                <a:srgbClr val="B6D7A8"/>
              </a:solidFill>
            </a:endParaRPr>
          </a:p>
          <a:p>
            <a:pPr indent="-317500" lvl="1" marL="600075" rtl="0" algn="l">
              <a:spcBef>
                <a:spcPts val="0"/>
              </a:spcBef>
              <a:spcAft>
                <a:spcPts val="0"/>
              </a:spcAft>
              <a:buClr>
                <a:schemeClr val="lt2"/>
              </a:buClr>
              <a:buSzPts val="1400"/>
              <a:buChar char="○"/>
            </a:pPr>
            <a:r>
              <a:rPr lang="en">
                <a:solidFill>
                  <a:schemeClr val="lt2"/>
                </a:solidFill>
              </a:rPr>
              <a:t>Why does it matter? </a:t>
            </a:r>
            <a:endParaRPr>
              <a:solidFill>
                <a:schemeClr val="lt2"/>
              </a:solidFill>
            </a:endParaRPr>
          </a:p>
          <a:p>
            <a:pPr indent="-317500" lvl="1" marL="600075" rtl="0" algn="l">
              <a:spcBef>
                <a:spcPts val="0"/>
              </a:spcBef>
              <a:spcAft>
                <a:spcPts val="0"/>
              </a:spcAft>
              <a:buClr>
                <a:schemeClr val="lt2"/>
              </a:buClr>
              <a:buSzPts val="1400"/>
              <a:buChar char="○"/>
            </a:pPr>
            <a:r>
              <a:rPr lang="en">
                <a:solidFill>
                  <a:schemeClr val="lt2"/>
                </a:solidFill>
              </a:rPr>
              <a:t>Student Activity: Get yourself an ORCID!</a:t>
            </a:r>
            <a:endParaRPr>
              <a:solidFill>
                <a:schemeClr val="lt2"/>
              </a:solidFill>
            </a:endParaRPr>
          </a:p>
        </p:txBody>
      </p:sp>
      <p:pic>
        <p:nvPicPr>
          <p:cNvPr id="217" name="Google Shape;217;p28"/>
          <p:cNvPicPr preferRelativeResize="0"/>
          <p:nvPr/>
        </p:nvPicPr>
        <p:blipFill rotWithShape="1">
          <a:blip r:embed="rId3">
            <a:alphaModFix/>
          </a:blip>
          <a:srcRect b="11307" l="10441" r="57470" t="44297"/>
          <a:stretch/>
        </p:blipFill>
        <p:spPr>
          <a:xfrm>
            <a:off x="3960450" y="140215"/>
            <a:ext cx="4545449" cy="2093615"/>
          </a:xfrm>
          <a:prstGeom prst="rect">
            <a:avLst/>
          </a:prstGeom>
          <a:noFill/>
          <a:ln>
            <a:noFill/>
          </a:ln>
        </p:spPr>
      </p:pic>
      <p:pic>
        <p:nvPicPr>
          <p:cNvPr id="218" name="Google Shape;218;p28"/>
          <p:cNvPicPr preferRelativeResize="0"/>
          <p:nvPr/>
        </p:nvPicPr>
        <p:blipFill rotWithShape="1">
          <a:blip r:embed="rId4">
            <a:alphaModFix/>
          </a:blip>
          <a:srcRect b="59922" l="0" r="85721" t="12411"/>
          <a:stretch/>
        </p:blipFill>
        <p:spPr>
          <a:xfrm>
            <a:off x="6851474" y="177077"/>
            <a:ext cx="1540091" cy="933950"/>
          </a:xfrm>
          <a:prstGeom prst="rect">
            <a:avLst/>
          </a:prstGeom>
          <a:noFill/>
          <a:ln>
            <a:noFill/>
          </a:ln>
        </p:spPr>
      </p:pic>
      <p:pic>
        <p:nvPicPr>
          <p:cNvPr id="219" name="Google Shape;219;p28"/>
          <p:cNvPicPr preferRelativeResize="0"/>
          <p:nvPr/>
        </p:nvPicPr>
        <p:blipFill>
          <a:blip r:embed="rId5">
            <a:alphaModFix/>
          </a:blip>
          <a:stretch>
            <a:fillRect/>
          </a:stretch>
        </p:blipFill>
        <p:spPr>
          <a:xfrm>
            <a:off x="7390050" y="2277125"/>
            <a:ext cx="1690425" cy="888800"/>
          </a:xfrm>
          <a:prstGeom prst="rect">
            <a:avLst/>
          </a:prstGeom>
          <a:noFill/>
          <a:ln>
            <a:noFill/>
          </a:ln>
        </p:spPr>
      </p:pic>
      <p:pic>
        <p:nvPicPr>
          <p:cNvPr id="220" name="Google Shape;220;p28"/>
          <p:cNvPicPr preferRelativeResize="0"/>
          <p:nvPr/>
        </p:nvPicPr>
        <p:blipFill rotWithShape="1">
          <a:blip r:embed="rId6">
            <a:alphaModFix/>
          </a:blip>
          <a:srcRect b="5764" l="15453" r="56018" t="17881"/>
          <a:stretch/>
        </p:blipFill>
        <p:spPr>
          <a:xfrm>
            <a:off x="3960450" y="2277125"/>
            <a:ext cx="3377951" cy="2829550"/>
          </a:xfrm>
          <a:prstGeom prst="rect">
            <a:avLst/>
          </a:prstGeom>
          <a:noFill/>
          <a:ln>
            <a:noFill/>
          </a:ln>
        </p:spPr>
      </p:pic>
      <p:sp>
        <p:nvSpPr>
          <p:cNvPr id="221" name="Google Shape;221;p28"/>
          <p:cNvSpPr txBox="1"/>
          <p:nvPr/>
        </p:nvSpPr>
        <p:spPr>
          <a:xfrm>
            <a:off x="7424213" y="4097250"/>
            <a:ext cx="1622100" cy="9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rgbClr val="F3F3F3"/>
                </a:solidFill>
                <a:latin typeface="Average"/>
                <a:ea typeface="Average"/>
                <a:cs typeface="Average"/>
                <a:sym typeface="Average"/>
              </a:rPr>
              <a:t>Goyes </a:t>
            </a:r>
            <a:r>
              <a:rPr lang="en" sz="900">
                <a:solidFill>
                  <a:srgbClr val="F3F3F3"/>
                </a:solidFill>
                <a:latin typeface="Average"/>
                <a:ea typeface="Average"/>
                <a:cs typeface="Average"/>
                <a:sym typeface="Average"/>
              </a:rPr>
              <a:t>Vallejos, J. (2021, May 14). What’s in a name? </a:t>
            </a:r>
            <a:r>
              <a:rPr i="1" lang="en" sz="900">
                <a:solidFill>
                  <a:srgbClr val="F3F3F3"/>
                </a:solidFill>
                <a:latin typeface="Average"/>
                <a:ea typeface="Average"/>
                <a:cs typeface="Average"/>
                <a:sym typeface="Average"/>
              </a:rPr>
              <a:t>Science</a:t>
            </a:r>
            <a:r>
              <a:rPr lang="en" sz="900">
                <a:solidFill>
                  <a:srgbClr val="F3F3F3"/>
                </a:solidFill>
                <a:latin typeface="Average"/>
                <a:ea typeface="Average"/>
                <a:cs typeface="Average"/>
                <a:sym typeface="Average"/>
              </a:rPr>
              <a:t>. </a:t>
            </a:r>
            <a:r>
              <a:rPr lang="en" sz="900" u="sng">
                <a:solidFill>
                  <a:srgbClr val="F1C232"/>
                </a:solidFill>
                <a:latin typeface="Average"/>
                <a:ea typeface="Average"/>
                <a:cs typeface="Average"/>
                <a:sym typeface="Average"/>
                <a:hlinkClick r:id="rId7">
                  <a:extLst>
                    <a:ext uri="{A12FA001-AC4F-418D-AE19-62706E023703}">
                      <ahyp:hlinkClr val="tx"/>
                    </a:ext>
                  </a:extLst>
                </a:hlinkClick>
              </a:rPr>
              <a:t>h</a:t>
            </a:r>
            <a:r>
              <a:rPr lang="en" sz="900" u="sng">
                <a:solidFill>
                  <a:srgbClr val="F1C232"/>
                </a:solidFill>
                <a:latin typeface="Average"/>
                <a:ea typeface="Average"/>
                <a:cs typeface="Average"/>
                <a:sym typeface="Average"/>
                <a:hlinkClick r:id="rId8">
                  <a:extLst>
                    <a:ext uri="{A12FA001-AC4F-418D-AE19-62706E023703}">
                      <ahyp:hlinkClr val="tx"/>
                    </a:ext>
                  </a:extLst>
                </a:hlinkClick>
              </a:rPr>
              <a:t>ttps://doi.org/10.1126/science.372.6543.754</a:t>
            </a:r>
            <a:endParaRPr sz="900">
              <a:solidFill>
                <a:srgbClr val="F1C232"/>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Educational activities</a:t>
            </a:r>
            <a:endParaRPr/>
          </a:p>
        </p:txBody>
      </p:sp>
      <p:sp>
        <p:nvSpPr>
          <p:cNvPr id="227" name="Google Shape;227;p29"/>
          <p:cNvSpPr txBox="1"/>
          <p:nvPr>
            <p:ph idx="1" type="body"/>
          </p:nvPr>
        </p:nvSpPr>
        <p:spPr>
          <a:xfrm>
            <a:off x="144150" y="811200"/>
            <a:ext cx="8703300" cy="37827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000"/>
              </a:spcBef>
              <a:spcAft>
                <a:spcPts val="0"/>
              </a:spcAft>
              <a:buNone/>
            </a:pPr>
            <a:r>
              <a:rPr b="1" lang="en" sz="1608">
                <a:solidFill>
                  <a:srgbClr val="C9DAF8"/>
                </a:solidFill>
              </a:rPr>
              <a:t>Course-based Undergraduate Research Experience (CURE)</a:t>
            </a:r>
            <a:endParaRPr b="1" sz="1608">
              <a:solidFill>
                <a:srgbClr val="C9DAF8"/>
              </a:solidFill>
            </a:endParaRPr>
          </a:p>
          <a:p>
            <a:pPr indent="-330715" lvl="0" marL="457200" rtl="0" algn="just">
              <a:lnSpc>
                <a:spcPct val="100000"/>
              </a:lnSpc>
              <a:spcBef>
                <a:spcPts val="1000"/>
              </a:spcBef>
              <a:spcAft>
                <a:spcPts val="0"/>
              </a:spcAft>
              <a:buClr>
                <a:srgbClr val="D9EAD3"/>
              </a:buClr>
              <a:buSzPts val="1608"/>
              <a:buChar char="●"/>
            </a:pPr>
            <a:r>
              <a:rPr b="1" lang="en" sz="1608">
                <a:solidFill>
                  <a:srgbClr val="D9EAD3"/>
                </a:solidFill>
              </a:rPr>
              <a:t>On the horizon: </a:t>
            </a:r>
            <a:endParaRPr sz="1608">
              <a:solidFill>
                <a:srgbClr val="D9EAD3"/>
              </a:solidFill>
            </a:endParaRPr>
          </a:p>
          <a:p>
            <a:pPr indent="-330715" lvl="1" marL="914400" rtl="0" algn="just">
              <a:lnSpc>
                <a:spcPct val="100000"/>
              </a:lnSpc>
              <a:spcBef>
                <a:spcPts val="0"/>
              </a:spcBef>
              <a:spcAft>
                <a:spcPts val="0"/>
              </a:spcAft>
              <a:buClr>
                <a:schemeClr val="lt2"/>
              </a:buClr>
              <a:buSzPts val="1608"/>
              <a:buChar char="○"/>
            </a:pPr>
            <a:r>
              <a:rPr lang="en" sz="1608">
                <a:solidFill>
                  <a:schemeClr val="lt2"/>
                </a:solidFill>
              </a:rPr>
              <a:t>The Importance of Stories In Science</a:t>
            </a:r>
            <a:endParaRPr sz="1608">
              <a:solidFill>
                <a:schemeClr val="lt2"/>
              </a:solidFill>
            </a:endParaRPr>
          </a:p>
          <a:p>
            <a:pPr indent="-330715" lvl="1" marL="914400" rtl="0" algn="just">
              <a:lnSpc>
                <a:spcPct val="100000"/>
              </a:lnSpc>
              <a:spcBef>
                <a:spcPts val="0"/>
              </a:spcBef>
              <a:spcAft>
                <a:spcPts val="0"/>
              </a:spcAft>
              <a:buClr>
                <a:schemeClr val="lt2"/>
              </a:buClr>
              <a:buSzPts val="1608"/>
              <a:buChar char="○"/>
            </a:pPr>
            <a:r>
              <a:rPr lang="en" sz="1608">
                <a:solidFill>
                  <a:schemeClr val="lt2"/>
                </a:solidFill>
              </a:rPr>
              <a:t>Becoming An Internet Sleuth	</a:t>
            </a:r>
            <a:endParaRPr sz="1608">
              <a:solidFill>
                <a:schemeClr val="lt2"/>
              </a:solidFill>
            </a:endParaRPr>
          </a:p>
          <a:p>
            <a:pPr indent="-330715" lvl="1" marL="914400" rtl="0" algn="just">
              <a:lnSpc>
                <a:spcPct val="100000"/>
              </a:lnSpc>
              <a:spcBef>
                <a:spcPts val="0"/>
              </a:spcBef>
              <a:spcAft>
                <a:spcPts val="0"/>
              </a:spcAft>
              <a:buClr>
                <a:schemeClr val="lt2"/>
              </a:buClr>
              <a:buSzPts val="1608"/>
              <a:buChar char="○"/>
            </a:pPr>
            <a:r>
              <a:rPr lang="en" sz="1608">
                <a:solidFill>
                  <a:schemeClr val="lt2"/>
                </a:solidFill>
              </a:rPr>
              <a:t>An Introduction To BIONOMIA	</a:t>
            </a:r>
            <a:endParaRPr sz="1608">
              <a:solidFill>
                <a:schemeClr val="lt2"/>
              </a:solidFill>
            </a:endParaRPr>
          </a:p>
          <a:p>
            <a:pPr indent="-330715" lvl="1" marL="914400" rtl="0" algn="just">
              <a:lnSpc>
                <a:spcPct val="100000"/>
              </a:lnSpc>
              <a:spcBef>
                <a:spcPts val="0"/>
              </a:spcBef>
              <a:spcAft>
                <a:spcPts val="0"/>
              </a:spcAft>
              <a:buClr>
                <a:schemeClr val="lt2"/>
              </a:buClr>
              <a:buSzPts val="1608"/>
              <a:buChar char="○"/>
            </a:pPr>
            <a:r>
              <a:rPr lang="en" sz="1608">
                <a:solidFill>
                  <a:schemeClr val="lt2"/>
                </a:solidFill>
              </a:rPr>
              <a:t>Editing or Creating a Wikidata item</a:t>
            </a:r>
            <a:endParaRPr sz="1608">
              <a:solidFill>
                <a:schemeClr val="lt2"/>
              </a:solidFill>
            </a:endParaRPr>
          </a:p>
          <a:p>
            <a:pPr indent="0" lvl="0" marL="0" rtl="0" algn="just">
              <a:lnSpc>
                <a:spcPct val="100000"/>
              </a:lnSpc>
              <a:spcBef>
                <a:spcPts val="300"/>
              </a:spcBef>
              <a:spcAft>
                <a:spcPts val="0"/>
              </a:spcAft>
              <a:buNone/>
            </a:pPr>
            <a:r>
              <a:t/>
            </a:r>
            <a:endParaRPr sz="708">
              <a:solidFill>
                <a:schemeClr val="lt2"/>
              </a:solidFill>
            </a:endParaRPr>
          </a:p>
          <a:p>
            <a:pPr indent="-330715" lvl="0" marL="457200" rtl="0" algn="just">
              <a:lnSpc>
                <a:spcPct val="100000"/>
              </a:lnSpc>
              <a:spcBef>
                <a:spcPts val="300"/>
              </a:spcBef>
              <a:spcAft>
                <a:spcPts val="0"/>
              </a:spcAft>
              <a:buClr>
                <a:schemeClr val="lt2"/>
              </a:buClr>
              <a:buSzPts val="1608"/>
              <a:buChar char="●"/>
            </a:pPr>
            <a:r>
              <a:rPr b="1" lang="en" sz="1608">
                <a:solidFill>
                  <a:srgbClr val="D9EAD3"/>
                </a:solidFill>
              </a:rPr>
              <a:t>Another related educational resource (just out!): </a:t>
            </a:r>
            <a:r>
              <a:rPr b="1" lang="en" sz="1608">
                <a:solidFill>
                  <a:schemeClr val="lt2"/>
                </a:solidFill>
              </a:rPr>
              <a:t>	</a:t>
            </a:r>
            <a:endParaRPr b="1" sz="1608">
              <a:solidFill>
                <a:schemeClr val="lt2"/>
              </a:solidFill>
            </a:endParaRPr>
          </a:p>
          <a:p>
            <a:pPr indent="0" lvl="0" marL="914400" rtl="0" algn="just">
              <a:lnSpc>
                <a:spcPct val="100000"/>
              </a:lnSpc>
              <a:spcBef>
                <a:spcPts val="300"/>
              </a:spcBef>
              <a:spcAft>
                <a:spcPts val="0"/>
              </a:spcAft>
              <a:buNone/>
            </a:pPr>
            <a:r>
              <a:t/>
            </a:r>
            <a:endParaRPr sz="1608">
              <a:solidFill>
                <a:schemeClr val="lt2"/>
              </a:solidFill>
            </a:endParaRPr>
          </a:p>
          <a:p>
            <a:pPr indent="0" lvl="0" marL="457200" rtl="0" algn="l">
              <a:lnSpc>
                <a:spcPct val="115000"/>
              </a:lnSpc>
              <a:spcBef>
                <a:spcPts val="0"/>
              </a:spcBef>
              <a:spcAft>
                <a:spcPts val="1200"/>
              </a:spcAft>
              <a:buNone/>
            </a:pPr>
            <a:r>
              <a:t/>
            </a:r>
            <a:endParaRPr>
              <a:solidFill>
                <a:schemeClr val="lt2"/>
              </a:solidFill>
            </a:endParaRPr>
          </a:p>
        </p:txBody>
      </p:sp>
      <p:pic>
        <p:nvPicPr>
          <p:cNvPr id="228" name="Google Shape;228;p29"/>
          <p:cNvPicPr preferRelativeResize="0"/>
          <p:nvPr/>
        </p:nvPicPr>
        <p:blipFill>
          <a:blip r:embed="rId3">
            <a:alphaModFix/>
          </a:blip>
          <a:stretch>
            <a:fillRect/>
          </a:stretch>
        </p:blipFill>
        <p:spPr>
          <a:xfrm>
            <a:off x="6287624" y="24897"/>
            <a:ext cx="2811474" cy="1298700"/>
          </a:xfrm>
          <a:prstGeom prst="rect">
            <a:avLst/>
          </a:prstGeom>
          <a:noFill/>
          <a:ln>
            <a:noFill/>
          </a:ln>
        </p:spPr>
      </p:pic>
      <p:pic>
        <p:nvPicPr>
          <p:cNvPr id="229" name="Google Shape;229;p29"/>
          <p:cNvPicPr preferRelativeResize="0"/>
          <p:nvPr/>
        </p:nvPicPr>
        <p:blipFill>
          <a:blip r:embed="rId4">
            <a:alphaModFix/>
          </a:blip>
          <a:stretch>
            <a:fillRect/>
          </a:stretch>
        </p:blipFill>
        <p:spPr>
          <a:xfrm>
            <a:off x="5181931" y="24900"/>
            <a:ext cx="1039704" cy="736700"/>
          </a:xfrm>
          <a:prstGeom prst="rect">
            <a:avLst/>
          </a:prstGeom>
          <a:noFill/>
          <a:ln>
            <a:noFill/>
          </a:ln>
        </p:spPr>
      </p:pic>
      <p:pic>
        <p:nvPicPr>
          <p:cNvPr id="230" name="Google Shape;230;p29"/>
          <p:cNvPicPr preferRelativeResize="0"/>
          <p:nvPr/>
        </p:nvPicPr>
        <p:blipFill rotWithShape="1">
          <a:blip r:embed="rId5">
            <a:alphaModFix/>
          </a:blip>
          <a:srcRect b="37296" l="2833" r="67497" t="20881"/>
          <a:stretch/>
        </p:blipFill>
        <p:spPr>
          <a:xfrm>
            <a:off x="853175" y="3050500"/>
            <a:ext cx="4617523" cy="2056176"/>
          </a:xfrm>
          <a:prstGeom prst="rect">
            <a:avLst/>
          </a:prstGeom>
          <a:noFill/>
          <a:ln>
            <a:noFill/>
          </a:ln>
        </p:spPr>
      </p:pic>
      <p:pic>
        <p:nvPicPr>
          <p:cNvPr id="231" name="Google Shape;231;p29"/>
          <p:cNvPicPr preferRelativeResize="0"/>
          <p:nvPr/>
        </p:nvPicPr>
        <p:blipFill>
          <a:blip r:embed="rId6">
            <a:alphaModFix/>
          </a:blip>
          <a:stretch>
            <a:fillRect/>
          </a:stretch>
        </p:blipFill>
        <p:spPr>
          <a:xfrm>
            <a:off x="5577600" y="1356175"/>
            <a:ext cx="3521498" cy="3521498"/>
          </a:xfrm>
          <a:prstGeom prst="rect">
            <a:avLst/>
          </a:prstGeom>
          <a:noFill/>
          <a:ln>
            <a:noFill/>
          </a:ln>
        </p:spPr>
      </p:pic>
      <p:sp>
        <p:nvSpPr>
          <p:cNvPr id="232" name="Google Shape;232;p29"/>
          <p:cNvSpPr txBox="1"/>
          <p:nvPr/>
        </p:nvSpPr>
        <p:spPr>
          <a:xfrm>
            <a:off x="5510150" y="4841675"/>
            <a:ext cx="3656400" cy="301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605"/>
              <a:buNone/>
            </a:pPr>
            <a:r>
              <a:rPr lang="en" sz="685">
                <a:solidFill>
                  <a:srgbClr val="FFFFFF"/>
                </a:solidFill>
                <a:latin typeface="Average"/>
                <a:ea typeface="Average"/>
                <a:cs typeface="Average"/>
                <a:sym typeface="Average"/>
              </a:rPr>
              <a:t>Figure </a:t>
            </a:r>
            <a:r>
              <a:rPr lang="en" sz="685">
                <a:solidFill>
                  <a:srgbClr val="FFFFFF"/>
                </a:solidFill>
                <a:latin typeface="Average"/>
                <a:ea typeface="Average"/>
                <a:cs typeface="Average"/>
                <a:sym typeface="Average"/>
              </a:rPr>
              <a:t>1: Introduction to Natural History course model components. Credit: A. Blackwell, CC BY-NC A. Flemming and A. Blackwell.</a:t>
            </a:r>
            <a:endParaRPr sz="685">
              <a:solidFill>
                <a:srgbClr val="FFFFFF"/>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5. Additional opportunities</a:t>
            </a:r>
            <a:endParaRPr/>
          </a:p>
        </p:txBody>
      </p:sp>
      <p:sp>
        <p:nvSpPr>
          <p:cNvPr id="238" name="Google Shape;238;p30"/>
          <p:cNvSpPr txBox="1"/>
          <p:nvPr>
            <p:ph idx="1" type="body"/>
          </p:nvPr>
        </p:nvSpPr>
        <p:spPr>
          <a:xfrm>
            <a:off x="235500" y="712925"/>
            <a:ext cx="4338300" cy="3318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solidFill>
                  <a:srgbClr val="D9EAD3"/>
                </a:solidFill>
              </a:rPr>
              <a:t>Become a scribe with Bionomia</a:t>
            </a:r>
            <a:endParaRPr b="1">
              <a:solidFill>
                <a:srgbClr val="D9EAD3"/>
              </a:solidFill>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a:solidFill>
                <a:srgbClr val="D9EAD3"/>
              </a:solidFill>
            </a:endParaRPr>
          </a:p>
          <a:p>
            <a:pPr indent="0" lvl="0" marL="0" rtl="0" algn="l">
              <a:spcBef>
                <a:spcPts val="1200"/>
              </a:spcBef>
              <a:spcAft>
                <a:spcPts val="1200"/>
              </a:spcAft>
              <a:buNone/>
            </a:pPr>
            <a:r>
              <a:rPr b="1" lang="en">
                <a:solidFill>
                  <a:srgbClr val="D9EAD3"/>
                </a:solidFill>
              </a:rPr>
              <a:t>Get involved with BiNHMs by suggesting people to feature or by writing a profile </a:t>
            </a:r>
            <a:r>
              <a:rPr b="1" lang="en">
                <a:solidFill>
                  <a:schemeClr val="lt2"/>
                </a:solidFill>
              </a:rPr>
              <a:t>Email: </a:t>
            </a:r>
            <a:r>
              <a:rPr b="1" i="1" lang="en">
                <a:solidFill>
                  <a:schemeClr val="lt2"/>
                </a:solidFill>
              </a:rPr>
              <a:t>blackinnhm@gmail.com</a:t>
            </a:r>
            <a:endParaRPr b="1">
              <a:solidFill>
                <a:schemeClr val="lt2"/>
              </a:solidFill>
            </a:endParaRPr>
          </a:p>
        </p:txBody>
      </p:sp>
      <p:pic>
        <p:nvPicPr>
          <p:cNvPr id="239" name="Google Shape;239;p30"/>
          <p:cNvPicPr preferRelativeResize="0"/>
          <p:nvPr/>
        </p:nvPicPr>
        <p:blipFill>
          <a:blip r:embed="rId3">
            <a:alphaModFix/>
          </a:blip>
          <a:stretch>
            <a:fillRect/>
          </a:stretch>
        </p:blipFill>
        <p:spPr>
          <a:xfrm>
            <a:off x="144422" y="2484025"/>
            <a:ext cx="4846675" cy="536600"/>
          </a:xfrm>
          <a:prstGeom prst="rect">
            <a:avLst/>
          </a:prstGeom>
          <a:noFill/>
          <a:ln>
            <a:noFill/>
          </a:ln>
        </p:spPr>
      </p:pic>
      <p:pic>
        <p:nvPicPr>
          <p:cNvPr id="240" name="Google Shape;240;p30"/>
          <p:cNvPicPr preferRelativeResize="0"/>
          <p:nvPr/>
        </p:nvPicPr>
        <p:blipFill>
          <a:blip r:embed="rId4">
            <a:alphaModFix/>
          </a:blip>
          <a:stretch>
            <a:fillRect/>
          </a:stretch>
        </p:blipFill>
        <p:spPr>
          <a:xfrm>
            <a:off x="7010449" y="140225"/>
            <a:ext cx="2001573" cy="2343788"/>
          </a:xfrm>
          <a:prstGeom prst="rect">
            <a:avLst/>
          </a:prstGeom>
          <a:noFill/>
          <a:ln>
            <a:noFill/>
          </a:ln>
        </p:spPr>
      </p:pic>
      <p:pic>
        <p:nvPicPr>
          <p:cNvPr id="241" name="Google Shape;241;p30"/>
          <p:cNvPicPr preferRelativeResize="0"/>
          <p:nvPr/>
        </p:nvPicPr>
        <p:blipFill rotWithShape="1">
          <a:blip r:embed="rId5">
            <a:alphaModFix/>
          </a:blip>
          <a:srcRect b="64323" l="0" r="67186" t="15838"/>
          <a:stretch/>
        </p:blipFill>
        <p:spPr>
          <a:xfrm>
            <a:off x="415450" y="1190450"/>
            <a:ext cx="2180976" cy="764424"/>
          </a:xfrm>
          <a:prstGeom prst="rect">
            <a:avLst/>
          </a:prstGeom>
          <a:noFill/>
          <a:ln>
            <a:noFill/>
          </a:ln>
        </p:spPr>
      </p:pic>
      <p:sp>
        <p:nvSpPr>
          <p:cNvPr id="242" name="Google Shape;242;p30"/>
          <p:cNvSpPr txBox="1"/>
          <p:nvPr/>
        </p:nvSpPr>
        <p:spPr>
          <a:xfrm>
            <a:off x="5367425" y="204200"/>
            <a:ext cx="1634400" cy="1417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800">
                <a:solidFill>
                  <a:srgbClr val="D9EAD3"/>
                </a:solidFill>
                <a:latin typeface="Average"/>
                <a:ea typeface="Average"/>
                <a:cs typeface="Average"/>
                <a:sym typeface="Average"/>
              </a:rPr>
              <a:t>Consider participating in BioQUEST 2023</a:t>
            </a:r>
            <a:endParaRPr b="1">
              <a:solidFill>
                <a:srgbClr val="D9EAD3"/>
              </a:solidFill>
            </a:endParaRPr>
          </a:p>
        </p:txBody>
      </p:sp>
      <p:sp>
        <p:nvSpPr>
          <p:cNvPr id="243" name="Google Shape;243;p30"/>
          <p:cNvSpPr txBox="1"/>
          <p:nvPr/>
        </p:nvSpPr>
        <p:spPr>
          <a:xfrm>
            <a:off x="5540900" y="2686625"/>
            <a:ext cx="1440600" cy="1417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800">
                <a:solidFill>
                  <a:srgbClr val="D9EAD3"/>
                </a:solidFill>
                <a:latin typeface="Average"/>
                <a:ea typeface="Average"/>
                <a:cs typeface="Average"/>
                <a:sym typeface="Average"/>
              </a:rPr>
              <a:t>Share with your peers: get involved with SISRIS</a:t>
            </a:r>
            <a:endParaRPr b="1">
              <a:solidFill>
                <a:srgbClr val="D9EAD3"/>
              </a:solidFill>
            </a:endParaRPr>
          </a:p>
        </p:txBody>
      </p:sp>
      <p:pic>
        <p:nvPicPr>
          <p:cNvPr id="244" name="Google Shape;244;p30"/>
          <p:cNvPicPr preferRelativeResize="0"/>
          <p:nvPr/>
        </p:nvPicPr>
        <p:blipFill>
          <a:blip r:embed="rId6">
            <a:alphaModFix/>
          </a:blip>
          <a:stretch>
            <a:fillRect/>
          </a:stretch>
        </p:blipFill>
        <p:spPr>
          <a:xfrm>
            <a:off x="6887775" y="2387625"/>
            <a:ext cx="2246926" cy="2246926"/>
          </a:xfrm>
          <a:prstGeom prst="rect">
            <a:avLst/>
          </a:prstGeom>
          <a:noFill/>
          <a:ln>
            <a:noFill/>
          </a:ln>
        </p:spPr>
      </p:pic>
      <p:pic>
        <p:nvPicPr>
          <p:cNvPr id="245" name="Google Shape;245;p30"/>
          <p:cNvPicPr preferRelativeResize="0"/>
          <p:nvPr/>
        </p:nvPicPr>
        <p:blipFill rotWithShape="1">
          <a:blip r:embed="rId7">
            <a:alphaModFix/>
          </a:blip>
          <a:srcRect b="36117" l="1459" r="68392" t="28231"/>
          <a:stretch/>
        </p:blipFill>
        <p:spPr>
          <a:xfrm>
            <a:off x="3412200" y="712929"/>
            <a:ext cx="1634400" cy="1087106"/>
          </a:xfrm>
          <a:prstGeom prst="rect">
            <a:avLst/>
          </a:prstGeom>
          <a:noFill/>
          <a:ln>
            <a:noFill/>
          </a:ln>
        </p:spPr>
      </p:pic>
      <p:pic>
        <p:nvPicPr>
          <p:cNvPr id="246" name="Google Shape;246;p30"/>
          <p:cNvPicPr preferRelativeResize="0"/>
          <p:nvPr/>
        </p:nvPicPr>
        <p:blipFill>
          <a:blip r:embed="rId8">
            <a:alphaModFix/>
          </a:blip>
          <a:stretch>
            <a:fillRect/>
          </a:stretch>
        </p:blipFill>
        <p:spPr>
          <a:xfrm>
            <a:off x="8295375" y="814275"/>
            <a:ext cx="572700" cy="572700"/>
          </a:xfrm>
          <a:prstGeom prst="rect">
            <a:avLst/>
          </a:prstGeom>
          <a:noFill/>
          <a:ln>
            <a:noFill/>
          </a:ln>
        </p:spPr>
      </p:pic>
      <p:sp>
        <p:nvSpPr>
          <p:cNvPr id="247" name="Google Shape;247;p30"/>
          <p:cNvSpPr txBox="1"/>
          <p:nvPr/>
        </p:nvSpPr>
        <p:spPr>
          <a:xfrm>
            <a:off x="5511950" y="1449563"/>
            <a:ext cx="1498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Average"/>
                <a:ea typeface="Average"/>
                <a:cs typeface="Average"/>
                <a:sym typeface="Average"/>
                <a:hlinkClick r:id="rId9"/>
              </a:rPr>
              <a:t>https://qubeshub.org/community/groups/summer2023</a:t>
            </a:r>
            <a:r>
              <a:rPr lang="en">
                <a:latin typeface="Average"/>
                <a:ea typeface="Average"/>
                <a:cs typeface="Average"/>
                <a:sym typeface="Average"/>
              </a:rPr>
              <a:t> </a:t>
            </a:r>
            <a:endParaRPr>
              <a:latin typeface="Average"/>
              <a:ea typeface="Average"/>
              <a:cs typeface="Average"/>
              <a:sym typeface="Average"/>
            </a:endParaRPr>
          </a:p>
        </p:txBody>
      </p:sp>
      <p:sp>
        <p:nvSpPr>
          <p:cNvPr id="248" name="Google Shape;248;p30"/>
          <p:cNvSpPr txBox="1"/>
          <p:nvPr/>
        </p:nvSpPr>
        <p:spPr>
          <a:xfrm>
            <a:off x="107550" y="4271675"/>
            <a:ext cx="87006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D9EAD3"/>
                </a:solidFill>
                <a:latin typeface="Average"/>
                <a:ea typeface="Average"/>
                <a:cs typeface="Average"/>
                <a:sym typeface="Average"/>
              </a:rPr>
              <a:t>Contact us if you would like to be kept updated on module releases and other opportunities!  </a:t>
            </a:r>
            <a:r>
              <a:rPr b="1" lang="en" sz="1800">
                <a:solidFill>
                  <a:schemeClr val="lt2"/>
                </a:solidFill>
                <a:latin typeface="Average"/>
                <a:ea typeface="Average"/>
                <a:cs typeface="Average"/>
                <a:sym typeface="Average"/>
              </a:rPr>
              <a:t>Email: </a:t>
            </a:r>
            <a:r>
              <a:rPr b="1" i="1" lang="en" sz="1800">
                <a:solidFill>
                  <a:schemeClr val="lt2"/>
                </a:solidFill>
                <a:latin typeface="Average"/>
                <a:ea typeface="Average"/>
                <a:cs typeface="Average"/>
                <a:sym typeface="Average"/>
              </a:rPr>
              <a:t>molly.phillips@bioquest.org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ctrTitle"/>
          </p:nvPr>
        </p:nvSpPr>
        <p:spPr>
          <a:xfrm>
            <a:off x="2100500" y="59925"/>
            <a:ext cx="4560600" cy="91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ct val="41250"/>
              <a:buNone/>
            </a:pPr>
            <a:r>
              <a:rPr b="1" lang="en" sz="2400">
                <a:solidFill>
                  <a:schemeClr val="accent5"/>
                </a:solidFill>
              </a:rPr>
              <a:t>Publish your Life Discovery Conference Materials on QUBES</a:t>
            </a:r>
            <a:endParaRPr b="1" sz="2400">
              <a:solidFill>
                <a:schemeClr val="accent5"/>
              </a:solidFill>
            </a:endParaRPr>
          </a:p>
        </p:txBody>
      </p:sp>
      <p:sp>
        <p:nvSpPr>
          <p:cNvPr id="254" name="Google Shape;254;p31"/>
          <p:cNvSpPr txBox="1"/>
          <p:nvPr>
            <p:ph idx="1" type="subTitle"/>
          </p:nvPr>
        </p:nvSpPr>
        <p:spPr>
          <a:xfrm>
            <a:off x="188000" y="1099638"/>
            <a:ext cx="8569200" cy="18342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lang="en"/>
              <a:t>LDC and BioQUEST are partnering this year to pilot a conference support resource. We want to make it </a:t>
            </a:r>
            <a:br>
              <a:rPr lang="en"/>
            </a:br>
            <a:r>
              <a:rPr lang="en"/>
              <a:t>easy for everyone who is presenting at LDC to publish their work in the QUBES OER Library.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When you publish On QUBES you get:</a:t>
            </a:r>
            <a:endParaRPr b="1"/>
          </a:p>
          <a:p>
            <a:pPr indent="-321945" lvl="0" marL="457200" rtl="0" algn="l">
              <a:spcBef>
                <a:spcPts val="0"/>
              </a:spcBef>
              <a:spcAft>
                <a:spcPts val="0"/>
              </a:spcAft>
              <a:buSzPct val="100000"/>
              <a:buChar char="●"/>
            </a:pPr>
            <a:r>
              <a:rPr lang="en"/>
              <a:t>A publicly accessible record of your scholarship with a full citation including a digital object identifier (doi)</a:t>
            </a:r>
            <a:endParaRPr/>
          </a:p>
          <a:p>
            <a:pPr indent="-321945" lvl="0" marL="457200" rtl="0" algn="l">
              <a:spcBef>
                <a:spcPts val="0"/>
              </a:spcBef>
              <a:spcAft>
                <a:spcPts val="0"/>
              </a:spcAft>
              <a:buSzPct val="100000"/>
              <a:buChar char="●"/>
            </a:pPr>
            <a:r>
              <a:rPr lang="en"/>
              <a:t>Your resource will be listed within the collection of LDC products on ESAs group page on QUBES. </a:t>
            </a:r>
            <a:endParaRPr/>
          </a:p>
        </p:txBody>
      </p:sp>
      <p:sp>
        <p:nvSpPr>
          <p:cNvPr id="255" name="Google Shape;255;p31"/>
          <p:cNvSpPr/>
          <p:nvPr/>
        </p:nvSpPr>
        <p:spPr>
          <a:xfrm>
            <a:off x="254550" y="2866250"/>
            <a:ext cx="1712100" cy="16983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1"/>
          <p:cNvSpPr txBox="1"/>
          <p:nvPr/>
        </p:nvSpPr>
        <p:spPr>
          <a:xfrm>
            <a:off x="2100500" y="2760900"/>
            <a:ext cx="5331600" cy="21348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2"/>
                </a:solidFill>
                <a:highlight>
                  <a:schemeClr val="lt1"/>
                </a:highlight>
              </a:rPr>
              <a:t>Learn More</a:t>
            </a:r>
            <a:endParaRPr b="1">
              <a:solidFill>
                <a:schemeClr val="lt2"/>
              </a:solidFill>
              <a:highlight>
                <a:schemeClr val="lt1"/>
              </a:highlight>
            </a:endParaRPr>
          </a:p>
          <a:p>
            <a:pPr indent="-317500" lvl="0" marL="457200" rtl="0" algn="l">
              <a:lnSpc>
                <a:spcPct val="115000"/>
              </a:lnSpc>
              <a:spcBef>
                <a:spcPts val="0"/>
              </a:spcBef>
              <a:spcAft>
                <a:spcPts val="0"/>
              </a:spcAft>
              <a:buClr>
                <a:schemeClr val="lt2"/>
              </a:buClr>
              <a:buSzPts val="1400"/>
              <a:buChar char="●"/>
            </a:pPr>
            <a:r>
              <a:rPr lang="en">
                <a:solidFill>
                  <a:schemeClr val="lt2"/>
                </a:solidFill>
                <a:highlight>
                  <a:schemeClr val="lt1"/>
                </a:highlight>
              </a:rPr>
              <a:t>Scan the QR code or visit </a:t>
            </a:r>
            <a:r>
              <a:rPr lang="en" u="sng">
                <a:solidFill>
                  <a:srgbClr val="0097A7"/>
                </a:solidFill>
                <a:hlinkClick r:id="rId3">
                  <a:extLst>
                    <a:ext uri="{A12FA001-AC4F-418D-AE19-62706E023703}">
                      <ahyp:hlinkClr val="tx"/>
                    </a:ext>
                  </a:extLst>
                </a:hlinkClick>
              </a:rPr>
              <a:t>https://tinyurl.com/s3zp8em7</a:t>
            </a:r>
            <a:r>
              <a:rPr lang="en"/>
              <a:t> </a:t>
            </a:r>
            <a:r>
              <a:rPr lang="en">
                <a:solidFill>
                  <a:schemeClr val="lt2"/>
                </a:solidFill>
                <a:highlight>
                  <a:schemeClr val="lt1"/>
                </a:highlight>
              </a:rPr>
              <a:t> </a:t>
            </a:r>
            <a:endParaRPr>
              <a:solidFill>
                <a:schemeClr val="lt2"/>
              </a:solidFill>
              <a:highlight>
                <a:schemeClr val="lt1"/>
              </a:highlight>
            </a:endParaRPr>
          </a:p>
          <a:p>
            <a:pPr indent="-317500" lvl="0" marL="457200" rtl="0" algn="l">
              <a:lnSpc>
                <a:spcPct val="115000"/>
              </a:lnSpc>
              <a:spcBef>
                <a:spcPts val="0"/>
              </a:spcBef>
              <a:spcAft>
                <a:spcPts val="0"/>
              </a:spcAft>
              <a:buClr>
                <a:schemeClr val="lt2"/>
              </a:buClr>
              <a:buSzPts val="1400"/>
              <a:buChar char="●"/>
            </a:pPr>
            <a:r>
              <a:rPr lang="en">
                <a:solidFill>
                  <a:schemeClr val="lt2"/>
                </a:solidFill>
                <a:highlight>
                  <a:schemeClr val="lt1"/>
                </a:highlight>
              </a:rPr>
              <a:t>Find Molly Phillips (BioQUEST Communications Lead) @ LDC to ask questions or get a quick demo.</a:t>
            </a:r>
            <a:endParaRPr>
              <a:solidFill>
                <a:schemeClr val="lt2"/>
              </a:solidFill>
              <a:highlight>
                <a:schemeClr val="lt1"/>
              </a:highlight>
            </a:endParaRPr>
          </a:p>
          <a:p>
            <a:pPr indent="-317500" lvl="0" marL="457200" rtl="0" algn="l">
              <a:lnSpc>
                <a:spcPct val="115000"/>
              </a:lnSpc>
              <a:spcBef>
                <a:spcPts val="0"/>
              </a:spcBef>
              <a:spcAft>
                <a:spcPts val="0"/>
              </a:spcAft>
              <a:buClr>
                <a:schemeClr val="lt2"/>
              </a:buClr>
              <a:buSzPts val="1400"/>
              <a:buChar char="●"/>
            </a:pPr>
            <a:r>
              <a:rPr lang="en">
                <a:solidFill>
                  <a:schemeClr val="lt2"/>
                </a:solidFill>
                <a:highlight>
                  <a:schemeClr val="lt1"/>
                </a:highlight>
              </a:rPr>
              <a:t>Drop by the ongoing BQ Office Hours (Weds @noon; Thurs @2 ET) </a:t>
            </a:r>
            <a:r>
              <a:rPr lang="en" u="sng">
                <a:solidFill>
                  <a:schemeClr val="lt2"/>
                </a:solidFill>
                <a:highlight>
                  <a:schemeClr val="lt1"/>
                </a:highlight>
                <a:hlinkClick r:id="rId4">
                  <a:extLst>
                    <a:ext uri="{A12FA001-AC4F-418D-AE19-62706E023703}">
                      <ahyp:hlinkClr val="tx"/>
                    </a:ext>
                  </a:extLst>
                </a:hlinkClick>
              </a:rPr>
              <a:t>https://t.co/747FGhRhD7</a:t>
            </a:r>
            <a:r>
              <a:rPr lang="en">
                <a:solidFill>
                  <a:schemeClr val="lt2"/>
                </a:solidFill>
                <a:highlight>
                  <a:schemeClr val="lt1"/>
                </a:highlight>
              </a:rPr>
              <a:t> </a:t>
            </a:r>
            <a:endParaRPr>
              <a:solidFill>
                <a:schemeClr val="lt2"/>
              </a:solidFill>
              <a:highlight>
                <a:schemeClr val="lt1"/>
              </a:highlight>
            </a:endParaRPr>
          </a:p>
          <a:p>
            <a:pPr indent="-317500" lvl="0" marL="457200" rtl="0" algn="l">
              <a:lnSpc>
                <a:spcPct val="115000"/>
              </a:lnSpc>
              <a:spcBef>
                <a:spcPts val="0"/>
              </a:spcBef>
              <a:spcAft>
                <a:spcPts val="0"/>
              </a:spcAft>
              <a:buClr>
                <a:schemeClr val="lt2"/>
              </a:buClr>
              <a:buSzPts val="1400"/>
              <a:buChar char="●"/>
            </a:pPr>
            <a:r>
              <a:rPr lang="en">
                <a:solidFill>
                  <a:schemeClr val="lt2"/>
                </a:solidFill>
                <a:highlight>
                  <a:schemeClr val="lt1"/>
                </a:highlight>
              </a:rPr>
              <a:t>Email </a:t>
            </a:r>
            <a:r>
              <a:rPr lang="en" u="sng">
                <a:solidFill>
                  <a:schemeClr val="lt2"/>
                </a:solidFill>
                <a:highlight>
                  <a:schemeClr val="lt1"/>
                </a:highlight>
                <a:hlinkClick r:id="rId5">
                  <a:extLst>
                    <a:ext uri="{A12FA001-AC4F-418D-AE19-62706E023703}">
                      <ahyp:hlinkClr val="tx"/>
                    </a:ext>
                  </a:extLst>
                </a:hlinkClick>
              </a:rPr>
              <a:t>info@bioquest.org</a:t>
            </a:r>
            <a:r>
              <a:rPr lang="en">
                <a:solidFill>
                  <a:schemeClr val="lt2"/>
                </a:solidFill>
                <a:highlight>
                  <a:schemeClr val="lt1"/>
                </a:highlight>
              </a:rPr>
              <a:t> with questions - we check it every day. </a:t>
            </a:r>
            <a:endParaRPr>
              <a:solidFill>
                <a:schemeClr val="lt2"/>
              </a:solidFill>
              <a:highlight>
                <a:schemeClr val="lt1"/>
              </a:highlight>
            </a:endParaRPr>
          </a:p>
        </p:txBody>
      </p:sp>
      <p:sp>
        <p:nvSpPr>
          <p:cNvPr id="257" name="Google Shape;257;p31"/>
          <p:cNvSpPr txBox="1"/>
          <p:nvPr/>
        </p:nvSpPr>
        <p:spPr>
          <a:xfrm>
            <a:off x="65950" y="4564450"/>
            <a:ext cx="1852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2"/>
                </a:solidFill>
              </a:rPr>
              <a:t>Scan me for everything you need know</a:t>
            </a:r>
            <a:endParaRPr sz="1100">
              <a:solidFill>
                <a:schemeClr val="lt2"/>
              </a:solidFill>
            </a:endParaRPr>
          </a:p>
        </p:txBody>
      </p:sp>
      <p:pic>
        <p:nvPicPr>
          <p:cNvPr id="258" name="Google Shape;258;p31"/>
          <p:cNvPicPr preferRelativeResize="0"/>
          <p:nvPr/>
        </p:nvPicPr>
        <p:blipFill>
          <a:blip r:embed="rId6">
            <a:alphaModFix/>
          </a:blip>
          <a:stretch>
            <a:fillRect/>
          </a:stretch>
        </p:blipFill>
        <p:spPr>
          <a:xfrm>
            <a:off x="7502035" y="3052050"/>
            <a:ext cx="1508765" cy="1552500"/>
          </a:xfrm>
          <a:prstGeom prst="rect">
            <a:avLst/>
          </a:prstGeom>
          <a:noFill/>
          <a:ln>
            <a:noFill/>
          </a:ln>
        </p:spPr>
      </p:pic>
      <p:pic>
        <p:nvPicPr>
          <p:cNvPr id="259" name="Google Shape;259;p31"/>
          <p:cNvPicPr preferRelativeResize="0"/>
          <p:nvPr/>
        </p:nvPicPr>
        <p:blipFill>
          <a:blip r:embed="rId7">
            <a:alphaModFix/>
          </a:blip>
          <a:stretch>
            <a:fillRect/>
          </a:stretch>
        </p:blipFill>
        <p:spPr>
          <a:xfrm>
            <a:off x="65950" y="59925"/>
            <a:ext cx="1916872" cy="523200"/>
          </a:xfrm>
          <a:prstGeom prst="rect">
            <a:avLst/>
          </a:prstGeom>
          <a:noFill/>
          <a:ln>
            <a:noFill/>
          </a:ln>
        </p:spPr>
      </p:pic>
      <p:pic>
        <p:nvPicPr>
          <p:cNvPr id="260" name="Google Shape;260;p31"/>
          <p:cNvPicPr preferRelativeResize="0"/>
          <p:nvPr/>
        </p:nvPicPr>
        <p:blipFill>
          <a:blip r:embed="rId8">
            <a:alphaModFix/>
          </a:blip>
          <a:stretch>
            <a:fillRect/>
          </a:stretch>
        </p:blipFill>
        <p:spPr>
          <a:xfrm>
            <a:off x="508347" y="719450"/>
            <a:ext cx="867443" cy="261963"/>
          </a:xfrm>
          <a:prstGeom prst="rect">
            <a:avLst/>
          </a:prstGeom>
          <a:noFill/>
          <a:ln>
            <a:noFill/>
          </a:ln>
        </p:spPr>
      </p:pic>
      <p:pic>
        <p:nvPicPr>
          <p:cNvPr id="261" name="Google Shape;261;p31"/>
          <p:cNvPicPr preferRelativeResize="0"/>
          <p:nvPr/>
        </p:nvPicPr>
        <p:blipFill>
          <a:blip r:embed="rId9">
            <a:alphaModFix/>
          </a:blip>
          <a:stretch>
            <a:fillRect/>
          </a:stretch>
        </p:blipFill>
        <p:spPr>
          <a:xfrm>
            <a:off x="6729400" y="59925"/>
            <a:ext cx="772625" cy="772625"/>
          </a:xfrm>
          <a:prstGeom prst="rect">
            <a:avLst/>
          </a:prstGeom>
          <a:noFill/>
          <a:ln>
            <a:noFill/>
          </a:ln>
        </p:spPr>
      </p:pic>
      <p:pic>
        <p:nvPicPr>
          <p:cNvPr id="262" name="Google Shape;262;p31"/>
          <p:cNvPicPr preferRelativeResize="0"/>
          <p:nvPr/>
        </p:nvPicPr>
        <p:blipFill>
          <a:blip r:embed="rId10">
            <a:alphaModFix/>
          </a:blip>
          <a:stretch>
            <a:fillRect/>
          </a:stretch>
        </p:blipFill>
        <p:spPr>
          <a:xfrm>
            <a:off x="7687950" y="54850"/>
            <a:ext cx="1204500" cy="644418"/>
          </a:xfrm>
          <a:prstGeom prst="rect">
            <a:avLst/>
          </a:prstGeom>
          <a:noFill/>
          <a:ln>
            <a:noFill/>
          </a:ln>
        </p:spPr>
      </p:pic>
      <p:pic>
        <p:nvPicPr>
          <p:cNvPr id="263" name="Google Shape;263;p31"/>
          <p:cNvPicPr preferRelativeResize="0"/>
          <p:nvPr/>
        </p:nvPicPr>
        <p:blipFill>
          <a:blip r:embed="rId11">
            <a:alphaModFix/>
          </a:blip>
          <a:stretch>
            <a:fillRect/>
          </a:stretch>
        </p:blipFill>
        <p:spPr>
          <a:xfrm>
            <a:off x="8206857" y="804013"/>
            <a:ext cx="863218" cy="418475"/>
          </a:xfrm>
          <a:prstGeom prst="rect">
            <a:avLst/>
          </a:prstGeom>
          <a:noFill/>
          <a:ln>
            <a:noFill/>
          </a:ln>
        </p:spPr>
      </p:pic>
      <p:pic>
        <p:nvPicPr>
          <p:cNvPr id="264" name="Google Shape;264;p31"/>
          <p:cNvPicPr preferRelativeResize="0"/>
          <p:nvPr/>
        </p:nvPicPr>
        <p:blipFill>
          <a:blip r:embed="rId12">
            <a:alphaModFix/>
          </a:blip>
          <a:stretch>
            <a:fillRect/>
          </a:stretch>
        </p:blipFill>
        <p:spPr>
          <a:xfrm>
            <a:off x="7461270" y="719450"/>
            <a:ext cx="622279" cy="523200"/>
          </a:xfrm>
          <a:prstGeom prst="rect">
            <a:avLst/>
          </a:prstGeom>
          <a:noFill/>
          <a:ln>
            <a:noFill/>
          </a:ln>
        </p:spPr>
      </p:pic>
      <p:sp>
        <p:nvSpPr>
          <p:cNvPr id="265" name="Google Shape;265;p31"/>
          <p:cNvSpPr txBox="1"/>
          <p:nvPr/>
        </p:nvSpPr>
        <p:spPr>
          <a:xfrm>
            <a:off x="7502050" y="4524550"/>
            <a:ext cx="1508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2"/>
                </a:solidFill>
              </a:rPr>
              <a:t>I am happy to help, or to talk about animals! </a:t>
            </a:r>
            <a:endParaRPr/>
          </a:p>
        </p:txBody>
      </p:sp>
      <p:pic>
        <p:nvPicPr>
          <p:cNvPr id="266" name="Google Shape;266;p31"/>
          <p:cNvPicPr preferRelativeResize="0"/>
          <p:nvPr/>
        </p:nvPicPr>
        <p:blipFill>
          <a:blip r:embed="rId13">
            <a:alphaModFix/>
          </a:blip>
          <a:stretch>
            <a:fillRect/>
          </a:stretch>
        </p:blipFill>
        <p:spPr>
          <a:xfrm>
            <a:off x="465450" y="3070250"/>
            <a:ext cx="1290300" cy="1290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238950" y="418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t>Meet the Hidden Figures Working Group</a:t>
            </a:r>
            <a:endParaRPr sz="2700"/>
          </a:p>
        </p:txBody>
      </p:sp>
      <p:sp>
        <p:nvSpPr>
          <p:cNvPr id="69" name="Google Shape;69;p14"/>
          <p:cNvSpPr txBox="1"/>
          <p:nvPr>
            <p:ph idx="4294967295" type="subTitle"/>
          </p:nvPr>
        </p:nvSpPr>
        <p:spPr>
          <a:xfrm>
            <a:off x="585663" y="2276725"/>
            <a:ext cx="1187700" cy="779400"/>
          </a:xfrm>
          <a:prstGeom prst="rect">
            <a:avLst/>
          </a:prstGeom>
        </p:spPr>
        <p:txBody>
          <a:bodyPr anchorCtr="0" anchor="t" bIns="91425" lIns="91425" spcFirstLastPara="1" rIns="91425" wrap="square" tIns="91425">
            <a:noAutofit/>
          </a:bodyPr>
          <a:lstStyle/>
          <a:p>
            <a:pPr indent="0" lvl="0" marL="0" rtl="0" algn="ctr">
              <a:lnSpc>
                <a:spcPct val="70000"/>
              </a:lnSpc>
              <a:spcBef>
                <a:spcPts val="0"/>
              </a:spcBef>
              <a:spcAft>
                <a:spcPts val="0"/>
              </a:spcAft>
              <a:buNone/>
            </a:pPr>
            <a:r>
              <a:rPr lang="en" sz="900">
                <a:solidFill>
                  <a:schemeClr val="dk1"/>
                </a:solidFill>
              </a:rPr>
              <a:t>Olubunmi Aina </a:t>
            </a:r>
            <a:endParaRPr sz="900">
              <a:solidFill>
                <a:schemeClr val="dk1"/>
              </a:solidFill>
            </a:endParaRPr>
          </a:p>
          <a:p>
            <a:pPr indent="0" lvl="0" marL="0" rtl="0" algn="ctr">
              <a:lnSpc>
                <a:spcPct val="70000"/>
              </a:lnSpc>
              <a:spcBef>
                <a:spcPts val="0"/>
              </a:spcBef>
              <a:spcAft>
                <a:spcPts val="0"/>
              </a:spcAft>
              <a:buNone/>
            </a:pPr>
            <a:r>
              <a:rPr lang="en" sz="900">
                <a:solidFill>
                  <a:schemeClr val="dk1"/>
                </a:solidFill>
              </a:rPr>
              <a:t>Allen University</a:t>
            </a:r>
            <a:endParaRPr sz="900">
              <a:solidFill>
                <a:schemeClr val="dk1"/>
              </a:solidFill>
            </a:endParaRPr>
          </a:p>
        </p:txBody>
      </p:sp>
      <p:pic>
        <p:nvPicPr>
          <p:cNvPr id="70" name="Google Shape;70;p14"/>
          <p:cNvPicPr preferRelativeResize="0"/>
          <p:nvPr/>
        </p:nvPicPr>
        <p:blipFill>
          <a:blip r:embed="rId3">
            <a:alphaModFix/>
          </a:blip>
          <a:stretch>
            <a:fillRect/>
          </a:stretch>
        </p:blipFill>
        <p:spPr>
          <a:xfrm>
            <a:off x="1642700" y="2832096"/>
            <a:ext cx="1274300" cy="1699077"/>
          </a:xfrm>
          <a:prstGeom prst="rect">
            <a:avLst/>
          </a:prstGeom>
          <a:noFill/>
          <a:ln>
            <a:noFill/>
          </a:ln>
        </p:spPr>
      </p:pic>
      <p:sp>
        <p:nvSpPr>
          <p:cNvPr id="71" name="Google Shape;71;p14"/>
          <p:cNvSpPr txBox="1"/>
          <p:nvPr/>
        </p:nvSpPr>
        <p:spPr>
          <a:xfrm>
            <a:off x="1525800" y="4486425"/>
            <a:ext cx="1508100" cy="6003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1000"/>
              </a:spcBef>
              <a:spcAft>
                <a:spcPts val="1200"/>
              </a:spcAft>
              <a:buNone/>
            </a:pPr>
            <a:r>
              <a:rPr lang="en" sz="900">
                <a:solidFill>
                  <a:schemeClr val="dk1"/>
                </a:solidFill>
                <a:latin typeface="Average"/>
                <a:ea typeface="Average"/>
                <a:cs typeface="Average"/>
                <a:sym typeface="Average"/>
              </a:rPr>
              <a:t>Adania Flemming           iDigBio, Florida Museum of Natural History</a:t>
            </a:r>
            <a:endParaRPr sz="900"/>
          </a:p>
        </p:txBody>
      </p:sp>
      <p:pic>
        <p:nvPicPr>
          <p:cNvPr id="72" name="Google Shape;72;p14"/>
          <p:cNvPicPr preferRelativeResize="0"/>
          <p:nvPr/>
        </p:nvPicPr>
        <p:blipFill>
          <a:blip r:embed="rId4">
            <a:alphaModFix/>
          </a:blip>
          <a:stretch>
            <a:fillRect/>
          </a:stretch>
        </p:blipFill>
        <p:spPr>
          <a:xfrm>
            <a:off x="7485250" y="602287"/>
            <a:ext cx="1274296" cy="1699077"/>
          </a:xfrm>
          <a:prstGeom prst="rect">
            <a:avLst/>
          </a:prstGeom>
          <a:noFill/>
          <a:ln>
            <a:noFill/>
          </a:ln>
        </p:spPr>
      </p:pic>
      <p:sp>
        <p:nvSpPr>
          <p:cNvPr id="73" name="Google Shape;73;p14"/>
          <p:cNvSpPr txBox="1"/>
          <p:nvPr/>
        </p:nvSpPr>
        <p:spPr>
          <a:xfrm>
            <a:off x="7577900" y="2343275"/>
            <a:ext cx="1119300" cy="6003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Molly Phillips</a:t>
            </a:r>
            <a:endParaRPr sz="900">
              <a:solidFill>
                <a:schemeClr val="dk1"/>
              </a:solidFill>
              <a:latin typeface="Average"/>
              <a:ea typeface="Average"/>
              <a:cs typeface="Average"/>
              <a:sym typeface="Average"/>
            </a:endParaRPr>
          </a:p>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BioQUEST &amp; BLUE</a:t>
            </a:r>
            <a:endParaRPr sz="900"/>
          </a:p>
        </p:txBody>
      </p:sp>
      <p:pic>
        <p:nvPicPr>
          <p:cNvPr id="74" name="Google Shape;74;p14"/>
          <p:cNvPicPr preferRelativeResize="0"/>
          <p:nvPr/>
        </p:nvPicPr>
        <p:blipFill rotWithShape="1">
          <a:blip r:embed="rId5">
            <a:alphaModFix/>
          </a:blip>
          <a:srcRect b="0" l="5992" r="42614" t="0"/>
          <a:stretch/>
        </p:blipFill>
        <p:spPr>
          <a:xfrm>
            <a:off x="6378900" y="2832098"/>
            <a:ext cx="1274301" cy="1699075"/>
          </a:xfrm>
          <a:prstGeom prst="rect">
            <a:avLst/>
          </a:prstGeom>
          <a:noFill/>
          <a:ln>
            <a:noFill/>
          </a:ln>
        </p:spPr>
      </p:pic>
      <p:sp>
        <p:nvSpPr>
          <p:cNvPr id="75" name="Google Shape;75;p14"/>
          <p:cNvSpPr txBox="1"/>
          <p:nvPr/>
        </p:nvSpPr>
        <p:spPr>
          <a:xfrm>
            <a:off x="6421750" y="4486425"/>
            <a:ext cx="1274400" cy="6003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Makenzie Mabry</a:t>
            </a:r>
            <a:endParaRPr sz="900">
              <a:solidFill>
                <a:schemeClr val="dk1"/>
              </a:solidFill>
              <a:latin typeface="Average"/>
              <a:ea typeface="Average"/>
              <a:cs typeface="Average"/>
              <a:sym typeface="Average"/>
            </a:endParaRPr>
          </a:p>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Florida Museum of Natural History</a:t>
            </a:r>
            <a:endParaRPr sz="900"/>
          </a:p>
        </p:txBody>
      </p:sp>
      <p:pic>
        <p:nvPicPr>
          <p:cNvPr id="76" name="Google Shape;76;p14"/>
          <p:cNvPicPr preferRelativeResize="0"/>
          <p:nvPr/>
        </p:nvPicPr>
        <p:blipFill rotWithShape="1">
          <a:blip r:embed="rId6">
            <a:alphaModFix/>
          </a:blip>
          <a:srcRect b="0" l="5481" r="37417" t="0"/>
          <a:stretch/>
        </p:blipFill>
        <p:spPr>
          <a:xfrm>
            <a:off x="3967462" y="2832100"/>
            <a:ext cx="1274301" cy="1699073"/>
          </a:xfrm>
          <a:prstGeom prst="rect">
            <a:avLst/>
          </a:prstGeom>
          <a:noFill/>
          <a:ln>
            <a:noFill/>
          </a:ln>
        </p:spPr>
      </p:pic>
      <p:sp>
        <p:nvSpPr>
          <p:cNvPr id="77" name="Google Shape;77;p14"/>
          <p:cNvSpPr txBox="1"/>
          <p:nvPr/>
        </p:nvSpPr>
        <p:spPr>
          <a:xfrm>
            <a:off x="3918513" y="4531175"/>
            <a:ext cx="1372200" cy="6003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Shawn Krosnick</a:t>
            </a:r>
            <a:endParaRPr sz="900">
              <a:solidFill>
                <a:schemeClr val="dk1"/>
              </a:solidFill>
              <a:latin typeface="Average"/>
              <a:ea typeface="Average"/>
              <a:cs typeface="Average"/>
              <a:sym typeface="Average"/>
            </a:endParaRPr>
          </a:p>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 Tennessee Tech University</a:t>
            </a:r>
            <a:endParaRPr sz="900">
              <a:solidFill>
                <a:schemeClr val="dk1"/>
              </a:solidFill>
              <a:latin typeface="Average"/>
              <a:ea typeface="Average"/>
              <a:cs typeface="Average"/>
              <a:sym typeface="Average"/>
            </a:endParaRPr>
          </a:p>
        </p:txBody>
      </p:sp>
      <p:pic>
        <p:nvPicPr>
          <p:cNvPr id="78" name="Google Shape;78;p14"/>
          <p:cNvPicPr preferRelativeResize="0"/>
          <p:nvPr/>
        </p:nvPicPr>
        <p:blipFill rotWithShape="1">
          <a:blip r:embed="rId7">
            <a:alphaModFix/>
          </a:blip>
          <a:srcRect b="3989" l="9272" r="0" t="10766"/>
          <a:stretch/>
        </p:blipFill>
        <p:spPr>
          <a:xfrm>
            <a:off x="5170959" y="602287"/>
            <a:ext cx="1274300" cy="1699077"/>
          </a:xfrm>
          <a:prstGeom prst="rect">
            <a:avLst/>
          </a:prstGeom>
          <a:noFill/>
          <a:ln>
            <a:noFill/>
          </a:ln>
        </p:spPr>
      </p:pic>
      <p:sp>
        <p:nvSpPr>
          <p:cNvPr id="79" name="Google Shape;79;p14"/>
          <p:cNvSpPr txBox="1"/>
          <p:nvPr/>
        </p:nvSpPr>
        <p:spPr>
          <a:xfrm>
            <a:off x="5127188" y="2318375"/>
            <a:ext cx="1372200" cy="6003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Siobhan Leachman</a:t>
            </a:r>
            <a:endParaRPr sz="900">
              <a:solidFill>
                <a:schemeClr val="dk1"/>
              </a:solidFill>
              <a:latin typeface="Average"/>
              <a:ea typeface="Average"/>
              <a:cs typeface="Average"/>
              <a:sym typeface="Average"/>
            </a:endParaRPr>
          </a:p>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Wikimedian and Data Curator</a:t>
            </a:r>
            <a:endParaRPr sz="900"/>
          </a:p>
        </p:txBody>
      </p:sp>
      <p:pic>
        <p:nvPicPr>
          <p:cNvPr id="80" name="Google Shape;80;p14"/>
          <p:cNvPicPr preferRelativeResize="0"/>
          <p:nvPr/>
        </p:nvPicPr>
        <p:blipFill rotWithShape="1">
          <a:blip r:embed="rId8">
            <a:alphaModFix/>
          </a:blip>
          <a:srcRect b="0" l="9162" r="3911" t="0"/>
          <a:stretch/>
        </p:blipFill>
        <p:spPr>
          <a:xfrm>
            <a:off x="2856667" y="602287"/>
            <a:ext cx="1274301" cy="1699074"/>
          </a:xfrm>
          <a:prstGeom prst="rect">
            <a:avLst/>
          </a:prstGeom>
          <a:noFill/>
          <a:ln>
            <a:noFill/>
          </a:ln>
        </p:spPr>
      </p:pic>
      <p:sp>
        <p:nvSpPr>
          <p:cNvPr id="81" name="Google Shape;81;p14"/>
          <p:cNvSpPr txBox="1"/>
          <p:nvPr/>
        </p:nvSpPr>
        <p:spPr>
          <a:xfrm>
            <a:off x="2856475" y="2299325"/>
            <a:ext cx="1274400" cy="4617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Jennifer Kovacs, </a:t>
            </a:r>
            <a:endParaRPr sz="900">
              <a:solidFill>
                <a:schemeClr val="dk1"/>
              </a:solidFill>
              <a:latin typeface="Average"/>
              <a:ea typeface="Average"/>
              <a:cs typeface="Average"/>
              <a:sym typeface="Average"/>
            </a:endParaRPr>
          </a:p>
          <a:p>
            <a:pPr indent="0" lvl="0" marL="0" rtl="0" algn="ctr">
              <a:lnSpc>
                <a:spcPct val="70000"/>
              </a:lnSpc>
              <a:spcBef>
                <a:spcPts val="0"/>
              </a:spcBef>
              <a:spcAft>
                <a:spcPts val="0"/>
              </a:spcAft>
              <a:buNone/>
            </a:pPr>
            <a:r>
              <a:rPr lang="en" sz="900">
                <a:solidFill>
                  <a:schemeClr val="dk1"/>
                </a:solidFill>
                <a:latin typeface="Average"/>
                <a:ea typeface="Average"/>
                <a:cs typeface="Average"/>
                <a:sym typeface="Average"/>
              </a:rPr>
              <a:t>Agnes Scott College</a:t>
            </a:r>
            <a:endParaRPr sz="900">
              <a:solidFill>
                <a:schemeClr val="dk1"/>
              </a:solidFill>
              <a:latin typeface="Average"/>
              <a:ea typeface="Average"/>
              <a:cs typeface="Average"/>
              <a:sym typeface="Average"/>
            </a:endParaRPr>
          </a:p>
        </p:txBody>
      </p:sp>
      <p:pic>
        <p:nvPicPr>
          <p:cNvPr id="82" name="Google Shape;82;p14"/>
          <p:cNvPicPr preferRelativeResize="0"/>
          <p:nvPr/>
        </p:nvPicPr>
        <p:blipFill rotWithShape="1">
          <a:blip r:embed="rId9">
            <a:alphaModFix/>
          </a:blip>
          <a:srcRect b="0" l="14428" r="13897" t="7227"/>
          <a:stretch/>
        </p:blipFill>
        <p:spPr>
          <a:xfrm>
            <a:off x="542350" y="602287"/>
            <a:ext cx="1274325" cy="169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2"/>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sp>
        <p:nvSpPr>
          <p:cNvPr id="272" name="Google Shape;272;p32"/>
          <p:cNvSpPr txBox="1"/>
          <p:nvPr>
            <p:ph idx="1" type="body"/>
          </p:nvPr>
        </p:nvSpPr>
        <p:spPr>
          <a:xfrm>
            <a:off x="311700" y="94170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BCEENET for support developing resources</a:t>
            </a:r>
            <a:endParaRPr/>
          </a:p>
          <a:p>
            <a:pPr indent="-342900" lvl="0" marL="457200" rtl="0" algn="l">
              <a:spcBef>
                <a:spcPts val="0"/>
              </a:spcBef>
              <a:spcAft>
                <a:spcPts val="0"/>
              </a:spcAft>
              <a:buSzPts val="1800"/>
              <a:buChar char="●"/>
            </a:pPr>
            <a:r>
              <a:rPr lang="en"/>
              <a:t>Working group member institutional support </a:t>
            </a:r>
            <a:endParaRPr/>
          </a:p>
          <a:p>
            <a:pPr indent="-342900" lvl="0" marL="457200" rtl="0" algn="l">
              <a:spcBef>
                <a:spcPts val="0"/>
              </a:spcBef>
              <a:spcAft>
                <a:spcPts val="0"/>
              </a:spcAft>
              <a:buSzPts val="1800"/>
              <a:buChar char="●"/>
            </a:pPr>
            <a:r>
              <a:rPr lang="en"/>
              <a:t>And also: </a:t>
            </a:r>
            <a:endParaRPr/>
          </a:p>
          <a:p>
            <a:pPr indent="-304800" lvl="1" marL="914400" rtl="0" algn="l">
              <a:spcBef>
                <a:spcPts val="0"/>
              </a:spcBef>
              <a:spcAft>
                <a:spcPts val="0"/>
              </a:spcAft>
              <a:buClr>
                <a:schemeClr val="dk1"/>
              </a:buClr>
              <a:buSzPts val="1200"/>
              <a:buChar char="○"/>
            </a:pPr>
            <a:r>
              <a:rPr lang="en" sz="1200">
                <a:solidFill>
                  <a:schemeClr val="dk1"/>
                </a:solidFill>
              </a:rPr>
              <a:t>David</a:t>
            </a:r>
            <a:r>
              <a:rPr lang="en" sz="1200">
                <a:solidFill>
                  <a:schemeClr val="dk1"/>
                </a:solidFill>
              </a:rPr>
              <a:t> Shorthouse, Bionomia</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Deb Paul, </a:t>
            </a:r>
            <a:r>
              <a:rPr lang="en" sz="1200">
                <a:solidFill>
                  <a:schemeClr val="dk1"/>
                </a:solidFill>
              </a:rPr>
              <a:t>University of Illinois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Libby Ellwood, iDigBio</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Andrea Weeks, George Mason University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Deb Rook, and the rest of the BioQUEST team</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Anna Monfils, Central Michigan University</a:t>
            </a:r>
            <a:endParaRPr sz="1200">
              <a:solidFill>
                <a:schemeClr val="dk1"/>
              </a:solidFill>
            </a:endParaRPr>
          </a:p>
        </p:txBody>
      </p:sp>
      <p:pic>
        <p:nvPicPr>
          <p:cNvPr id="273" name="Google Shape;273;p32"/>
          <p:cNvPicPr preferRelativeResize="0"/>
          <p:nvPr/>
        </p:nvPicPr>
        <p:blipFill>
          <a:blip r:embed="rId3">
            <a:alphaModFix/>
          </a:blip>
          <a:stretch>
            <a:fillRect/>
          </a:stretch>
        </p:blipFill>
        <p:spPr>
          <a:xfrm>
            <a:off x="5494898" y="872025"/>
            <a:ext cx="3261201" cy="1019125"/>
          </a:xfrm>
          <a:prstGeom prst="rect">
            <a:avLst/>
          </a:prstGeom>
          <a:noFill/>
          <a:ln>
            <a:noFill/>
          </a:ln>
        </p:spPr>
      </p:pic>
      <p:grpSp>
        <p:nvGrpSpPr>
          <p:cNvPr id="274" name="Google Shape;274;p32"/>
          <p:cNvGrpSpPr/>
          <p:nvPr/>
        </p:nvGrpSpPr>
        <p:grpSpPr>
          <a:xfrm>
            <a:off x="22350" y="3721625"/>
            <a:ext cx="9099300" cy="1385700"/>
            <a:chOff x="22350" y="3797825"/>
            <a:chExt cx="9099300" cy="1385700"/>
          </a:xfrm>
        </p:grpSpPr>
        <p:sp>
          <p:nvSpPr>
            <p:cNvPr id="275" name="Google Shape;275;p32"/>
            <p:cNvSpPr/>
            <p:nvPr/>
          </p:nvSpPr>
          <p:spPr>
            <a:xfrm rot="5400000">
              <a:off x="3879150" y="-58975"/>
              <a:ext cx="1385700" cy="9099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pic>
          <p:nvPicPr>
            <p:cNvPr id="276" name="Google Shape;276;p32"/>
            <p:cNvPicPr preferRelativeResize="0"/>
            <p:nvPr/>
          </p:nvPicPr>
          <p:blipFill>
            <a:blip r:embed="rId4">
              <a:alphaModFix/>
            </a:blip>
            <a:stretch>
              <a:fillRect/>
            </a:stretch>
          </p:blipFill>
          <p:spPr>
            <a:xfrm>
              <a:off x="6825900" y="4195800"/>
              <a:ext cx="2148500" cy="586425"/>
            </a:xfrm>
            <a:prstGeom prst="rect">
              <a:avLst/>
            </a:prstGeom>
            <a:noFill/>
            <a:ln>
              <a:noFill/>
            </a:ln>
          </p:spPr>
        </p:pic>
        <p:pic>
          <p:nvPicPr>
            <p:cNvPr id="277" name="Google Shape;277;p32"/>
            <p:cNvPicPr preferRelativeResize="0"/>
            <p:nvPr/>
          </p:nvPicPr>
          <p:blipFill>
            <a:blip r:embed="rId5">
              <a:alphaModFix/>
            </a:blip>
            <a:stretch>
              <a:fillRect/>
            </a:stretch>
          </p:blipFill>
          <p:spPr>
            <a:xfrm>
              <a:off x="4581875" y="4156000"/>
              <a:ext cx="2148499" cy="666025"/>
            </a:xfrm>
            <a:prstGeom prst="rect">
              <a:avLst/>
            </a:prstGeom>
            <a:noFill/>
            <a:ln>
              <a:noFill/>
            </a:ln>
          </p:spPr>
        </p:pic>
        <p:pic>
          <p:nvPicPr>
            <p:cNvPr id="278" name="Google Shape;278;p32"/>
            <p:cNvPicPr preferRelativeResize="0"/>
            <p:nvPr/>
          </p:nvPicPr>
          <p:blipFill>
            <a:blip r:embed="rId6">
              <a:alphaModFix/>
            </a:blip>
            <a:stretch>
              <a:fillRect/>
            </a:stretch>
          </p:blipFill>
          <p:spPr>
            <a:xfrm>
              <a:off x="67275" y="3997572"/>
              <a:ext cx="1058750" cy="1058750"/>
            </a:xfrm>
            <a:prstGeom prst="rect">
              <a:avLst/>
            </a:prstGeom>
            <a:noFill/>
            <a:ln>
              <a:noFill/>
            </a:ln>
          </p:spPr>
        </p:pic>
        <p:pic>
          <p:nvPicPr>
            <p:cNvPr id="279" name="Google Shape;279;p32"/>
            <p:cNvPicPr preferRelativeResize="0"/>
            <p:nvPr/>
          </p:nvPicPr>
          <p:blipFill>
            <a:blip r:embed="rId7">
              <a:alphaModFix/>
            </a:blip>
            <a:stretch>
              <a:fillRect/>
            </a:stretch>
          </p:blipFill>
          <p:spPr>
            <a:xfrm>
              <a:off x="1058750" y="3997574"/>
              <a:ext cx="1058750" cy="1058750"/>
            </a:xfrm>
            <a:prstGeom prst="rect">
              <a:avLst/>
            </a:prstGeom>
            <a:noFill/>
            <a:ln>
              <a:noFill/>
            </a:ln>
          </p:spPr>
        </p:pic>
        <p:pic>
          <p:nvPicPr>
            <p:cNvPr id="280" name="Google Shape;280;p32"/>
            <p:cNvPicPr preferRelativeResize="0"/>
            <p:nvPr/>
          </p:nvPicPr>
          <p:blipFill>
            <a:blip r:embed="rId8">
              <a:alphaModFix/>
            </a:blip>
            <a:stretch>
              <a:fillRect/>
            </a:stretch>
          </p:blipFill>
          <p:spPr>
            <a:xfrm>
              <a:off x="2154887" y="3959650"/>
              <a:ext cx="1058750" cy="1058726"/>
            </a:xfrm>
            <a:prstGeom prst="rect">
              <a:avLst/>
            </a:prstGeom>
            <a:noFill/>
            <a:ln>
              <a:noFill/>
            </a:ln>
          </p:spPr>
        </p:pic>
        <p:pic>
          <p:nvPicPr>
            <p:cNvPr id="281" name="Google Shape;281;p32"/>
            <p:cNvPicPr preferRelativeResize="0"/>
            <p:nvPr/>
          </p:nvPicPr>
          <p:blipFill>
            <a:blip r:embed="rId9">
              <a:alphaModFix/>
            </a:blip>
            <a:stretch>
              <a:fillRect/>
            </a:stretch>
          </p:blipFill>
          <p:spPr>
            <a:xfrm>
              <a:off x="3451137" y="4064650"/>
              <a:ext cx="855850" cy="85205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Copyright</a:t>
            </a:r>
            <a:endParaRPr/>
          </a:p>
        </p:txBody>
      </p:sp>
      <p:sp>
        <p:nvSpPr>
          <p:cNvPr id="287" name="Google Shape;28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rPr>
              <a:t>©</a:t>
            </a:r>
            <a:r>
              <a:rPr lang="en">
                <a:solidFill>
                  <a:schemeClr val="dk1"/>
                </a:solidFill>
              </a:rPr>
              <a:t> Shawn Zeringue-Krosnick, Molly Phillips, Siobhan Leachman, Adania Flemming, </a:t>
            </a:r>
            <a:r>
              <a:rPr lang="en">
                <a:solidFill>
                  <a:schemeClr val="dk1"/>
                </a:solidFill>
              </a:rPr>
              <a:t>Makenzie</a:t>
            </a:r>
            <a:r>
              <a:rPr lang="en">
                <a:solidFill>
                  <a:schemeClr val="dk1"/>
                </a:solidFill>
              </a:rPr>
              <a:t> Mabry, </a:t>
            </a:r>
            <a:r>
              <a:rPr lang="en">
                <a:solidFill>
                  <a:schemeClr val="dk1"/>
                </a:solidFill>
              </a:rPr>
              <a:t>Olubunmi Aina, and Jennifer Kovacks, </a:t>
            </a:r>
            <a:r>
              <a:rPr lang="en">
                <a:solidFill>
                  <a:schemeClr val="dk1"/>
                </a:solidFill>
              </a:rPr>
              <a:t>2023. Unless indicated otherwise for specific images, this slide deck is licensed for re-use under the</a:t>
            </a:r>
            <a:r>
              <a:rPr lang="en">
                <a:solidFill>
                  <a:schemeClr val="dk1"/>
                </a:solidFill>
                <a:uFill>
                  <a:noFill/>
                </a:uFill>
                <a:hlinkClick r:id="rId3">
                  <a:extLst>
                    <a:ext uri="{A12FA001-AC4F-418D-AE19-62706E023703}">
                      <ahyp:hlinkClr val="tx"/>
                    </a:ext>
                  </a:extLst>
                </a:hlinkClick>
              </a:rPr>
              <a:t> </a:t>
            </a:r>
            <a:r>
              <a:rPr b="1" lang="en">
                <a:solidFill>
                  <a:srgbClr val="F1C232"/>
                </a:solidFill>
              </a:rPr>
              <a:t>Attribution 4.0 International (CC BY 4.0)</a:t>
            </a:r>
            <a:r>
              <a:rPr lang="en">
                <a:solidFill>
                  <a:schemeClr val="dk1"/>
                </a:solidFill>
              </a:rPr>
              <a:t> International license. Please note that this license does not apply to any images. Those specific items may be re-used as indicated in the image rights statement within each slide. In essence, you are free to copy, distribute and adapt this slide deck, as long as you abide by the other license terms.</a:t>
            </a:r>
            <a:endParaRPr>
              <a:solidFill>
                <a:schemeClr val="dk1"/>
              </a:solidFill>
            </a:endParaRPr>
          </a:p>
          <a:p>
            <a:pPr indent="0" lvl="0" marL="0" rtl="0" algn="l">
              <a:spcBef>
                <a:spcPts val="1200"/>
              </a:spcBef>
              <a:spcAft>
                <a:spcPts val="0"/>
              </a:spcAft>
              <a:buNone/>
            </a:pPr>
            <a:br>
              <a:rPr lang="en" sz="1500">
                <a:solidFill>
                  <a:schemeClr val="dk1"/>
                </a:solidFill>
              </a:rPr>
            </a:br>
            <a:br>
              <a:rPr lang="en" sz="1500">
                <a:solidFill>
                  <a:schemeClr val="dk1"/>
                </a:solidFill>
              </a:rPr>
            </a:br>
            <a:endParaRPr sz="1500">
              <a:solidFill>
                <a:schemeClr val="dk1"/>
              </a:solidFill>
            </a:endParaRPr>
          </a:p>
          <a:p>
            <a:pPr indent="0" lvl="0" marL="0" rtl="0" algn="l">
              <a:spcBef>
                <a:spcPts val="1200"/>
              </a:spcBef>
              <a:spcAft>
                <a:spcPts val="1200"/>
              </a:spcAft>
              <a:buNone/>
            </a:pPr>
            <a:r>
              <a:t/>
            </a:r>
            <a:endParaRPr sz="2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88" name="Google Shape;88;p15"/>
          <p:cNvSpPr txBox="1"/>
          <p:nvPr>
            <p:ph idx="1" type="body"/>
          </p:nvPr>
        </p:nvSpPr>
        <p:spPr>
          <a:xfrm>
            <a:off x="311700" y="1152475"/>
            <a:ext cx="37359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eriod"/>
            </a:pPr>
            <a:r>
              <a:rPr lang="en" sz="2000"/>
              <a:t>Introduction to the problem</a:t>
            </a:r>
            <a:endParaRPr sz="2000"/>
          </a:p>
          <a:p>
            <a:pPr indent="-355600" lvl="0" marL="457200" rtl="0" algn="l">
              <a:spcBef>
                <a:spcPts val="0"/>
              </a:spcBef>
              <a:spcAft>
                <a:spcPts val="0"/>
              </a:spcAft>
              <a:buSzPts val="2000"/>
              <a:buAutoNum type="arabicPeriod"/>
            </a:pPr>
            <a:r>
              <a:rPr lang="en" sz="2000"/>
              <a:t>Making history personal through storytelling</a:t>
            </a:r>
            <a:endParaRPr sz="2000"/>
          </a:p>
          <a:p>
            <a:pPr indent="-355600" lvl="0" marL="457200" rtl="0" algn="l">
              <a:spcBef>
                <a:spcPts val="0"/>
              </a:spcBef>
              <a:spcAft>
                <a:spcPts val="0"/>
              </a:spcAft>
              <a:buSzPts val="2000"/>
              <a:buAutoNum type="arabicPeriod"/>
            </a:pPr>
            <a:r>
              <a:rPr lang="en" sz="2000"/>
              <a:t>Data sleuthing: brief workflow overview</a:t>
            </a:r>
            <a:endParaRPr sz="2000"/>
          </a:p>
          <a:p>
            <a:pPr indent="-355600" lvl="0" marL="457200" rtl="0" algn="l">
              <a:spcBef>
                <a:spcPts val="0"/>
              </a:spcBef>
              <a:spcAft>
                <a:spcPts val="0"/>
              </a:spcAft>
              <a:buSzPts val="2000"/>
              <a:buAutoNum type="arabicPeriod"/>
            </a:pPr>
            <a:r>
              <a:rPr lang="en" sz="2000"/>
              <a:t>Educational activities</a:t>
            </a:r>
            <a:endParaRPr sz="2000"/>
          </a:p>
          <a:p>
            <a:pPr indent="-355600" lvl="0" marL="457200" rtl="0" algn="l">
              <a:spcBef>
                <a:spcPts val="0"/>
              </a:spcBef>
              <a:spcAft>
                <a:spcPts val="0"/>
              </a:spcAft>
              <a:buSzPts val="2000"/>
              <a:buAutoNum type="arabicPeriod"/>
            </a:pPr>
            <a:r>
              <a:rPr lang="en" sz="2000"/>
              <a:t>Additional opportunities </a:t>
            </a:r>
            <a:endParaRPr sz="2000"/>
          </a:p>
        </p:txBody>
      </p:sp>
      <p:pic>
        <p:nvPicPr>
          <p:cNvPr id="89" name="Google Shape;89;p15"/>
          <p:cNvPicPr preferRelativeResize="0"/>
          <p:nvPr/>
        </p:nvPicPr>
        <p:blipFill rotWithShape="1">
          <a:blip r:embed="rId3">
            <a:alphaModFix/>
          </a:blip>
          <a:srcRect b="6290" l="16354" r="14522" t="9950"/>
          <a:stretch/>
        </p:blipFill>
        <p:spPr>
          <a:xfrm>
            <a:off x="4572000" y="729924"/>
            <a:ext cx="4169323" cy="3173556"/>
          </a:xfrm>
          <a:prstGeom prst="rect">
            <a:avLst/>
          </a:prstGeom>
          <a:noFill/>
          <a:ln>
            <a:noFill/>
          </a:ln>
        </p:spPr>
      </p:pic>
      <p:sp>
        <p:nvSpPr>
          <p:cNvPr id="90" name="Google Shape;90;p15"/>
          <p:cNvSpPr txBox="1"/>
          <p:nvPr/>
        </p:nvSpPr>
        <p:spPr>
          <a:xfrm>
            <a:off x="4497250" y="3836175"/>
            <a:ext cx="41694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solidFill>
                  <a:schemeClr val="dk1"/>
                </a:solidFill>
                <a:latin typeface="Average"/>
                <a:ea typeface="Average"/>
                <a:cs typeface="Average"/>
                <a:sym typeface="Average"/>
              </a:rPr>
              <a:t>Catesby and Edwards, 1771. </a:t>
            </a:r>
            <a:r>
              <a:rPr i="1" lang="en" sz="800">
                <a:solidFill>
                  <a:schemeClr val="dk1"/>
                </a:solidFill>
                <a:uFill>
                  <a:noFill/>
                </a:uFill>
                <a:latin typeface="Average"/>
                <a:ea typeface="Average"/>
                <a:cs typeface="Average"/>
                <a:sym typeface="Average"/>
                <a:hlinkClick r:id="rId4">
                  <a:extLst>
                    <a:ext uri="{A12FA001-AC4F-418D-AE19-62706E023703}">
                      <ahyp:hlinkClr val="tx"/>
                    </a:ext>
                  </a:extLst>
                </a:hlinkClick>
              </a:rPr>
              <a:t>The natural history of Carolina, Florida, and the Bahama Islands</a:t>
            </a:r>
            <a:r>
              <a:rPr i="1" lang="en" sz="800">
                <a:solidFill>
                  <a:schemeClr val="dk1"/>
                </a:solidFill>
                <a:latin typeface="Average"/>
                <a:ea typeface="Average"/>
                <a:cs typeface="Average"/>
                <a:sym typeface="Average"/>
              </a:rPr>
              <a:t> </a:t>
            </a:r>
            <a:r>
              <a:rPr lang="en" sz="900">
                <a:solidFill>
                  <a:schemeClr val="dk1"/>
                </a:solidFill>
                <a:latin typeface="Average"/>
                <a:ea typeface="Average"/>
                <a:cs typeface="Average"/>
                <a:sym typeface="Average"/>
              </a:rPr>
              <a:t>https://www.biodiversitylibrary.org/page/52786375</a:t>
            </a:r>
            <a:endParaRPr sz="900">
              <a:solidFill>
                <a:schemeClr val="dk1"/>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rotWithShape="1">
          <a:blip r:embed="rId3">
            <a:alphaModFix/>
          </a:blip>
          <a:srcRect b="0" l="1642" r="0" t="30294"/>
          <a:stretch/>
        </p:blipFill>
        <p:spPr>
          <a:xfrm>
            <a:off x="139025" y="76200"/>
            <a:ext cx="4145475" cy="2240951"/>
          </a:xfrm>
          <a:prstGeom prst="rect">
            <a:avLst/>
          </a:prstGeom>
          <a:noFill/>
          <a:ln>
            <a:noFill/>
          </a:ln>
        </p:spPr>
      </p:pic>
      <p:pic>
        <p:nvPicPr>
          <p:cNvPr id="96" name="Google Shape;96;p16"/>
          <p:cNvPicPr preferRelativeResize="0"/>
          <p:nvPr/>
        </p:nvPicPr>
        <p:blipFill rotWithShape="1">
          <a:blip r:embed="rId4">
            <a:alphaModFix/>
          </a:blip>
          <a:srcRect b="13031" l="0" r="0" t="15330"/>
          <a:stretch/>
        </p:blipFill>
        <p:spPr>
          <a:xfrm>
            <a:off x="4565300" y="76200"/>
            <a:ext cx="4259500" cy="2240875"/>
          </a:xfrm>
          <a:prstGeom prst="rect">
            <a:avLst/>
          </a:prstGeom>
          <a:noFill/>
          <a:ln>
            <a:noFill/>
          </a:ln>
        </p:spPr>
      </p:pic>
      <p:pic>
        <p:nvPicPr>
          <p:cNvPr id="97" name="Google Shape;97;p16"/>
          <p:cNvPicPr preferRelativeResize="0"/>
          <p:nvPr/>
        </p:nvPicPr>
        <p:blipFill>
          <a:blip r:embed="rId5">
            <a:alphaModFix/>
          </a:blip>
          <a:stretch>
            <a:fillRect/>
          </a:stretch>
        </p:blipFill>
        <p:spPr>
          <a:xfrm>
            <a:off x="139025" y="2510125"/>
            <a:ext cx="4145476" cy="2394800"/>
          </a:xfrm>
          <a:prstGeom prst="rect">
            <a:avLst/>
          </a:prstGeom>
          <a:noFill/>
          <a:ln>
            <a:noFill/>
          </a:ln>
        </p:spPr>
      </p:pic>
      <p:pic>
        <p:nvPicPr>
          <p:cNvPr id="98" name="Google Shape;98;p16"/>
          <p:cNvPicPr preferRelativeResize="0"/>
          <p:nvPr/>
        </p:nvPicPr>
        <p:blipFill>
          <a:blip r:embed="rId6">
            <a:alphaModFix/>
          </a:blip>
          <a:stretch>
            <a:fillRect/>
          </a:stretch>
        </p:blipFill>
        <p:spPr>
          <a:xfrm>
            <a:off x="4565300" y="2510125"/>
            <a:ext cx="4259500" cy="2394796"/>
          </a:xfrm>
          <a:prstGeom prst="rect">
            <a:avLst/>
          </a:prstGeom>
          <a:noFill/>
          <a:ln>
            <a:noFill/>
          </a:ln>
        </p:spPr>
      </p:pic>
      <p:sp>
        <p:nvSpPr>
          <p:cNvPr id="99" name="Google Shape;99;p16"/>
          <p:cNvSpPr txBox="1"/>
          <p:nvPr/>
        </p:nvSpPr>
        <p:spPr>
          <a:xfrm>
            <a:off x="4477975" y="2256150"/>
            <a:ext cx="4578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latin typeface="Average"/>
                <a:ea typeface="Average"/>
                <a:cs typeface="Average"/>
                <a:sym typeface="Average"/>
              </a:rPr>
              <a:t>Roxie Laybourne. Credit: </a:t>
            </a:r>
            <a:r>
              <a:rPr lang="en" sz="900">
                <a:solidFill>
                  <a:schemeClr val="dk2"/>
                </a:solidFill>
                <a:latin typeface="Average"/>
                <a:ea typeface="Average"/>
                <a:cs typeface="Average"/>
                <a:sym typeface="Average"/>
              </a:rPr>
              <a:t>Chip Clark/Smithsonian National Museum of Natural History</a:t>
            </a:r>
            <a:endParaRPr sz="900">
              <a:solidFill>
                <a:schemeClr val="dk2"/>
              </a:solidFill>
              <a:latin typeface="Average"/>
              <a:ea typeface="Average"/>
              <a:cs typeface="Average"/>
              <a:sym typeface="Average"/>
            </a:endParaRPr>
          </a:p>
        </p:txBody>
      </p:sp>
      <p:sp>
        <p:nvSpPr>
          <p:cNvPr id="100" name="Google Shape;100;p16"/>
          <p:cNvSpPr txBox="1"/>
          <p:nvPr/>
        </p:nvSpPr>
        <p:spPr>
          <a:xfrm>
            <a:off x="62825" y="4820400"/>
            <a:ext cx="3993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latin typeface="Average"/>
                <a:ea typeface="Average"/>
                <a:cs typeface="Average"/>
                <a:sym typeface="Average"/>
              </a:rPr>
              <a:t> Credit: The Trustees of the Natural History Museum, London</a:t>
            </a:r>
            <a:endParaRPr sz="900">
              <a:solidFill>
                <a:schemeClr val="dk2"/>
              </a:solidFill>
              <a:latin typeface="Average"/>
              <a:ea typeface="Average"/>
              <a:cs typeface="Average"/>
              <a:sym typeface="Average"/>
            </a:endParaRPr>
          </a:p>
        </p:txBody>
      </p:sp>
      <p:sp>
        <p:nvSpPr>
          <p:cNvPr id="101" name="Google Shape;101;p16"/>
          <p:cNvSpPr txBox="1"/>
          <p:nvPr/>
        </p:nvSpPr>
        <p:spPr>
          <a:xfrm>
            <a:off x="4477975" y="4820400"/>
            <a:ext cx="4578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latin typeface="Average"/>
                <a:ea typeface="Average"/>
                <a:cs typeface="Average"/>
                <a:sym typeface="Average"/>
              </a:rPr>
              <a:t>Credit: Chip Clark, Kristen N. Quarles/Smithsonian National Museum of Natural History</a:t>
            </a:r>
            <a:endParaRPr sz="900">
              <a:solidFill>
                <a:schemeClr val="dk2"/>
              </a:solidFill>
              <a:latin typeface="Average"/>
              <a:ea typeface="Average"/>
              <a:cs typeface="Average"/>
              <a:sym typeface="Average"/>
            </a:endParaRPr>
          </a:p>
        </p:txBody>
      </p:sp>
      <p:sp>
        <p:nvSpPr>
          <p:cNvPr id="102" name="Google Shape;102;p16"/>
          <p:cNvSpPr txBox="1"/>
          <p:nvPr/>
        </p:nvSpPr>
        <p:spPr>
          <a:xfrm>
            <a:off x="62825" y="2256150"/>
            <a:ext cx="4578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latin typeface="Average"/>
                <a:ea typeface="Average"/>
                <a:cs typeface="Average"/>
                <a:sym typeface="Average"/>
              </a:rPr>
              <a:t>Credit: Chip Clark/Smithsonian National Museum of Natural History</a:t>
            </a:r>
            <a:endParaRPr sz="900">
              <a:solidFill>
                <a:schemeClr val="dk2"/>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type="title"/>
          </p:nvPr>
        </p:nvSpPr>
        <p:spPr>
          <a:xfrm>
            <a:off x="195500" y="152400"/>
            <a:ext cx="83250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a:t>
            </a:r>
            <a:r>
              <a:rPr lang="en"/>
              <a:t>Introduction to the problem</a:t>
            </a:r>
            <a:endParaRPr/>
          </a:p>
        </p:txBody>
      </p:sp>
      <p:pic>
        <p:nvPicPr>
          <p:cNvPr id="108" name="Google Shape;108;p17"/>
          <p:cNvPicPr preferRelativeResize="0"/>
          <p:nvPr/>
        </p:nvPicPr>
        <p:blipFill>
          <a:blip r:embed="rId3">
            <a:alphaModFix/>
          </a:blip>
          <a:stretch>
            <a:fillRect/>
          </a:stretch>
        </p:blipFill>
        <p:spPr>
          <a:xfrm>
            <a:off x="195511" y="707863"/>
            <a:ext cx="2659715" cy="4197899"/>
          </a:xfrm>
          <a:prstGeom prst="rect">
            <a:avLst/>
          </a:prstGeom>
          <a:noFill/>
          <a:ln>
            <a:noFill/>
          </a:ln>
        </p:spPr>
      </p:pic>
      <p:pic>
        <p:nvPicPr>
          <p:cNvPr id="109" name="Google Shape;109;p17"/>
          <p:cNvPicPr preferRelativeResize="0"/>
          <p:nvPr/>
        </p:nvPicPr>
        <p:blipFill>
          <a:blip r:embed="rId4">
            <a:alphaModFix/>
          </a:blip>
          <a:stretch>
            <a:fillRect/>
          </a:stretch>
        </p:blipFill>
        <p:spPr>
          <a:xfrm>
            <a:off x="2945675" y="749200"/>
            <a:ext cx="2878878" cy="1924050"/>
          </a:xfrm>
          <a:prstGeom prst="rect">
            <a:avLst/>
          </a:prstGeom>
          <a:noFill/>
          <a:ln>
            <a:noFill/>
          </a:ln>
        </p:spPr>
      </p:pic>
      <p:pic>
        <p:nvPicPr>
          <p:cNvPr id="110" name="Google Shape;110;p17"/>
          <p:cNvPicPr preferRelativeResize="0"/>
          <p:nvPr/>
        </p:nvPicPr>
        <p:blipFill>
          <a:blip r:embed="rId5">
            <a:alphaModFix/>
          </a:blip>
          <a:stretch>
            <a:fillRect/>
          </a:stretch>
        </p:blipFill>
        <p:spPr>
          <a:xfrm>
            <a:off x="3009163" y="2825650"/>
            <a:ext cx="2751900" cy="2063925"/>
          </a:xfrm>
          <a:prstGeom prst="rect">
            <a:avLst/>
          </a:prstGeom>
          <a:noFill/>
          <a:ln>
            <a:noFill/>
          </a:ln>
        </p:spPr>
      </p:pic>
      <p:pic>
        <p:nvPicPr>
          <p:cNvPr id="111" name="Google Shape;111;p17"/>
          <p:cNvPicPr preferRelativeResize="0"/>
          <p:nvPr/>
        </p:nvPicPr>
        <p:blipFill>
          <a:blip r:embed="rId6">
            <a:alphaModFix/>
          </a:blip>
          <a:stretch>
            <a:fillRect/>
          </a:stretch>
        </p:blipFill>
        <p:spPr>
          <a:xfrm>
            <a:off x="5940775" y="746163"/>
            <a:ext cx="3030599" cy="41212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b="0" l="65936" r="0" t="0"/>
          <a:stretch/>
        </p:blipFill>
        <p:spPr>
          <a:xfrm>
            <a:off x="3288450" y="710575"/>
            <a:ext cx="2379450" cy="4383975"/>
          </a:xfrm>
          <a:prstGeom prst="rect">
            <a:avLst/>
          </a:prstGeom>
          <a:noFill/>
          <a:ln>
            <a:noFill/>
          </a:ln>
        </p:spPr>
      </p:pic>
      <p:sp>
        <p:nvSpPr>
          <p:cNvPr id="117" name="Google Shape;117;p18"/>
          <p:cNvSpPr txBox="1"/>
          <p:nvPr/>
        </p:nvSpPr>
        <p:spPr>
          <a:xfrm>
            <a:off x="6601400" y="2055575"/>
            <a:ext cx="1808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Average"/>
                <a:ea typeface="Average"/>
                <a:cs typeface="Average"/>
                <a:sym typeface="Average"/>
              </a:rPr>
              <a:t>notesfromnature.org</a:t>
            </a:r>
            <a:endParaRPr sz="1000">
              <a:solidFill>
                <a:schemeClr val="dk1"/>
              </a:solidFill>
              <a:latin typeface="Average"/>
              <a:ea typeface="Average"/>
              <a:cs typeface="Average"/>
              <a:sym typeface="Average"/>
            </a:endParaRPr>
          </a:p>
        </p:txBody>
      </p:sp>
      <p:pic>
        <p:nvPicPr>
          <p:cNvPr id="118" name="Google Shape;118;p18"/>
          <p:cNvPicPr preferRelativeResize="0"/>
          <p:nvPr/>
        </p:nvPicPr>
        <p:blipFill>
          <a:blip r:embed="rId4">
            <a:alphaModFix/>
          </a:blip>
          <a:stretch>
            <a:fillRect/>
          </a:stretch>
        </p:blipFill>
        <p:spPr>
          <a:xfrm>
            <a:off x="6782471" y="2769229"/>
            <a:ext cx="1446550" cy="1486476"/>
          </a:xfrm>
          <a:prstGeom prst="rect">
            <a:avLst/>
          </a:prstGeom>
          <a:noFill/>
          <a:ln>
            <a:noFill/>
          </a:ln>
        </p:spPr>
      </p:pic>
      <p:sp>
        <p:nvSpPr>
          <p:cNvPr id="119" name="Google Shape;119;p18"/>
          <p:cNvSpPr txBox="1"/>
          <p:nvPr/>
        </p:nvSpPr>
        <p:spPr>
          <a:xfrm>
            <a:off x="6899600" y="4190425"/>
            <a:ext cx="121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Average"/>
                <a:ea typeface="Average"/>
                <a:cs typeface="Average"/>
                <a:sym typeface="Average"/>
              </a:rPr>
              <a:t>wedigbio.org</a:t>
            </a:r>
            <a:endParaRPr sz="1100">
              <a:solidFill>
                <a:schemeClr val="dk1"/>
              </a:solidFill>
              <a:latin typeface="Average"/>
              <a:ea typeface="Average"/>
              <a:cs typeface="Average"/>
              <a:sym typeface="Average"/>
            </a:endParaRPr>
          </a:p>
        </p:txBody>
      </p:sp>
      <p:pic>
        <p:nvPicPr>
          <p:cNvPr id="120" name="Google Shape;120;p18"/>
          <p:cNvPicPr preferRelativeResize="0"/>
          <p:nvPr/>
        </p:nvPicPr>
        <p:blipFill>
          <a:blip r:embed="rId5">
            <a:alphaModFix/>
          </a:blip>
          <a:stretch>
            <a:fillRect/>
          </a:stretch>
        </p:blipFill>
        <p:spPr>
          <a:xfrm>
            <a:off x="326300" y="710575"/>
            <a:ext cx="2962141" cy="4383975"/>
          </a:xfrm>
          <a:prstGeom prst="rect">
            <a:avLst/>
          </a:prstGeom>
          <a:noFill/>
          <a:ln>
            <a:noFill/>
          </a:ln>
        </p:spPr>
      </p:pic>
      <p:pic>
        <p:nvPicPr>
          <p:cNvPr id="121" name="Google Shape;121;p18"/>
          <p:cNvPicPr preferRelativeResize="0"/>
          <p:nvPr/>
        </p:nvPicPr>
        <p:blipFill rotWithShape="1">
          <a:blip r:embed="rId6">
            <a:alphaModFix/>
          </a:blip>
          <a:srcRect b="34402" l="62836" r="12832" t="19715"/>
          <a:stretch/>
        </p:blipFill>
        <p:spPr>
          <a:xfrm>
            <a:off x="6246475" y="634375"/>
            <a:ext cx="2518554" cy="1486476"/>
          </a:xfrm>
          <a:prstGeom prst="rect">
            <a:avLst/>
          </a:prstGeom>
          <a:noFill/>
          <a:ln>
            <a:noFill/>
          </a:ln>
        </p:spPr>
      </p:pic>
      <p:sp>
        <p:nvSpPr>
          <p:cNvPr id="122" name="Google Shape;122;p18"/>
          <p:cNvSpPr txBox="1"/>
          <p:nvPr>
            <p:ph type="title"/>
          </p:nvPr>
        </p:nvSpPr>
        <p:spPr>
          <a:xfrm>
            <a:off x="195500" y="152400"/>
            <a:ext cx="83250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a:t>
            </a:r>
            <a:r>
              <a:rPr lang="en"/>
              <a:t>Introduction to the problem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304800" y="709200"/>
            <a:ext cx="2584256" cy="3824699"/>
          </a:xfrm>
          <a:prstGeom prst="rect">
            <a:avLst/>
          </a:prstGeom>
          <a:noFill/>
          <a:ln>
            <a:noFill/>
          </a:ln>
        </p:spPr>
      </p:pic>
      <p:sp>
        <p:nvSpPr>
          <p:cNvPr id="128" name="Google Shape;128;p19"/>
          <p:cNvSpPr/>
          <p:nvPr/>
        </p:nvSpPr>
        <p:spPr>
          <a:xfrm>
            <a:off x="347900" y="3932400"/>
            <a:ext cx="856200" cy="54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19"/>
          <p:cNvPicPr preferRelativeResize="0"/>
          <p:nvPr/>
        </p:nvPicPr>
        <p:blipFill>
          <a:blip r:embed="rId4">
            <a:alphaModFix/>
          </a:blip>
          <a:stretch>
            <a:fillRect/>
          </a:stretch>
        </p:blipFill>
        <p:spPr>
          <a:xfrm>
            <a:off x="2889050" y="754900"/>
            <a:ext cx="6102551" cy="3761325"/>
          </a:xfrm>
          <a:prstGeom prst="rect">
            <a:avLst/>
          </a:prstGeom>
          <a:noFill/>
          <a:ln>
            <a:noFill/>
          </a:ln>
        </p:spPr>
      </p:pic>
      <p:sp>
        <p:nvSpPr>
          <p:cNvPr id="130" name="Google Shape;130;p19"/>
          <p:cNvSpPr/>
          <p:nvPr/>
        </p:nvSpPr>
        <p:spPr>
          <a:xfrm>
            <a:off x="2960175" y="3893100"/>
            <a:ext cx="5872200" cy="58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ph type="title"/>
          </p:nvPr>
        </p:nvSpPr>
        <p:spPr>
          <a:xfrm>
            <a:off x="369725" y="4517425"/>
            <a:ext cx="8520600" cy="4953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en"/>
              <a:t>Who are these collectors?</a:t>
            </a:r>
            <a:endParaRPr/>
          </a:p>
          <a:p>
            <a:pPr indent="0" lvl="0" marL="0" rtl="0" algn="l">
              <a:spcBef>
                <a:spcPts val="0"/>
              </a:spcBef>
              <a:spcAft>
                <a:spcPts val="0"/>
              </a:spcAft>
              <a:buNone/>
            </a:pPr>
            <a:r>
              <a:t/>
            </a:r>
            <a:endParaRPr/>
          </a:p>
        </p:txBody>
      </p:sp>
      <p:sp>
        <p:nvSpPr>
          <p:cNvPr id="132" name="Google Shape;132;p19"/>
          <p:cNvSpPr txBox="1"/>
          <p:nvPr>
            <p:ph type="title"/>
          </p:nvPr>
        </p:nvSpPr>
        <p:spPr>
          <a:xfrm>
            <a:off x="195500" y="152400"/>
            <a:ext cx="83250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a:t>
            </a:r>
            <a:r>
              <a:rPr lang="en"/>
              <a:t>Introduction to the problem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p:nvPr/>
        </p:nvSpPr>
        <p:spPr>
          <a:xfrm>
            <a:off x="5667500" y="888575"/>
            <a:ext cx="2567700" cy="2526900"/>
          </a:xfrm>
          <a:prstGeom prst="rect">
            <a:avLst/>
          </a:prstGeom>
          <a:solidFill>
            <a:srgbClr val="E0DBDB">
              <a:alpha val="85710"/>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a:off x="4373700" y="3779250"/>
            <a:ext cx="709200" cy="227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20"/>
          <p:cNvPicPr preferRelativeResize="0"/>
          <p:nvPr/>
        </p:nvPicPr>
        <p:blipFill>
          <a:blip r:embed="rId3">
            <a:alphaModFix amt="62000"/>
          </a:blip>
          <a:stretch>
            <a:fillRect/>
          </a:stretch>
        </p:blipFill>
        <p:spPr>
          <a:xfrm>
            <a:off x="5815952" y="1063200"/>
            <a:ext cx="2270778" cy="2177635"/>
          </a:xfrm>
          <a:prstGeom prst="rect">
            <a:avLst/>
          </a:prstGeom>
          <a:noFill/>
          <a:ln>
            <a:noFill/>
          </a:ln>
        </p:spPr>
      </p:pic>
      <p:sp>
        <p:nvSpPr>
          <p:cNvPr id="140" name="Google Shape;140;p20"/>
          <p:cNvSpPr txBox="1"/>
          <p:nvPr/>
        </p:nvSpPr>
        <p:spPr>
          <a:xfrm>
            <a:off x="5667500" y="3663325"/>
            <a:ext cx="256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latin typeface="Average"/>
                <a:ea typeface="Average"/>
                <a:cs typeface="Average"/>
                <a:sym typeface="Average"/>
                <a:hlinkClick r:id="rId4"/>
              </a:rPr>
              <a:t>Rosaltha Sampson James</a:t>
            </a:r>
            <a:r>
              <a:rPr lang="en" sz="1800">
                <a:solidFill>
                  <a:schemeClr val="dk1"/>
                </a:solidFill>
                <a:latin typeface="Average"/>
                <a:ea typeface="Average"/>
                <a:cs typeface="Average"/>
                <a:sym typeface="Average"/>
              </a:rPr>
              <a:t> </a:t>
            </a:r>
            <a:endParaRPr sz="1800">
              <a:solidFill>
                <a:schemeClr val="dk1"/>
              </a:solidFill>
              <a:latin typeface="Average"/>
              <a:ea typeface="Average"/>
              <a:cs typeface="Average"/>
              <a:sym typeface="Average"/>
            </a:endParaRPr>
          </a:p>
        </p:txBody>
      </p:sp>
      <p:sp>
        <p:nvSpPr>
          <p:cNvPr id="141" name="Google Shape;141;p20"/>
          <p:cNvSpPr txBox="1"/>
          <p:nvPr/>
        </p:nvSpPr>
        <p:spPr>
          <a:xfrm>
            <a:off x="1552775" y="3663325"/>
            <a:ext cx="2401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Average"/>
                <a:ea typeface="Average"/>
                <a:cs typeface="Average"/>
                <a:sym typeface="Average"/>
              </a:rPr>
              <a:t>“</a:t>
            </a:r>
            <a:r>
              <a:rPr lang="en" sz="1800">
                <a:solidFill>
                  <a:schemeClr val="dk1"/>
                </a:solidFill>
                <a:latin typeface="Average"/>
                <a:ea typeface="Average"/>
                <a:cs typeface="Average"/>
                <a:sym typeface="Average"/>
              </a:rPr>
              <a:t>Mrs. O. C. James</a:t>
            </a:r>
            <a:r>
              <a:rPr lang="en" sz="1800">
                <a:solidFill>
                  <a:schemeClr val="dk1"/>
                </a:solidFill>
                <a:latin typeface="Average"/>
                <a:ea typeface="Average"/>
                <a:cs typeface="Average"/>
                <a:sym typeface="Average"/>
              </a:rPr>
              <a:t>”</a:t>
            </a:r>
            <a:endParaRPr sz="1800">
              <a:solidFill>
                <a:schemeClr val="dk1"/>
              </a:solidFill>
              <a:latin typeface="Average"/>
              <a:ea typeface="Average"/>
              <a:cs typeface="Average"/>
              <a:sym typeface="Average"/>
            </a:endParaRPr>
          </a:p>
        </p:txBody>
      </p:sp>
      <p:pic>
        <p:nvPicPr>
          <p:cNvPr id="142" name="Google Shape;142;p20"/>
          <p:cNvPicPr preferRelativeResize="0"/>
          <p:nvPr/>
        </p:nvPicPr>
        <p:blipFill>
          <a:blip r:embed="rId5">
            <a:alphaModFix/>
          </a:blip>
          <a:stretch>
            <a:fillRect/>
          </a:stretch>
        </p:blipFill>
        <p:spPr>
          <a:xfrm>
            <a:off x="417125" y="865800"/>
            <a:ext cx="4373074" cy="2695350"/>
          </a:xfrm>
          <a:prstGeom prst="rect">
            <a:avLst/>
          </a:prstGeom>
          <a:noFill/>
          <a:ln>
            <a:noFill/>
          </a:ln>
        </p:spPr>
      </p:pic>
      <p:sp>
        <p:nvSpPr>
          <p:cNvPr id="143" name="Google Shape;143;p20"/>
          <p:cNvSpPr txBox="1"/>
          <p:nvPr>
            <p:ph type="title"/>
          </p:nvPr>
        </p:nvSpPr>
        <p:spPr>
          <a:xfrm>
            <a:off x="195500" y="152400"/>
            <a:ext cx="83250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a:t>
            </a:r>
            <a:r>
              <a:rPr lang="en"/>
              <a:t>Introduction to the problem</a:t>
            </a:r>
            <a:endParaRPr/>
          </a:p>
        </p:txBody>
      </p:sp>
      <p:sp>
        <p:nvSpPr>
          <p:cNvPr id="144" name="Google Shape;144;p20"/>
          <p:cNvSpPr txBox="1"/>
          <p:nvPr/>
        </p:nvSpPr>
        <p:spPr>
          <a:xfrm>
            <a:off x="5520488" y="4048825"/>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Average"/>
                <a:ea typeface="Average"/>
                <a:cs typeface="Average"/>
                <a:sym typeface="Average"/>
              </a:rPr>
              <a:t>A recent finding by Siobhan </a:t>
            </a:r>
            <a:endParaRPr>
              <a:solidFill>
                <a:schemeClr val="dk1"/>
              </a:solidFill>
              <a:latin typeface="Average"/>
              <a:ea typeface="Average"/>
              <a:cs typeface="Average"/>
              <a:sym typeface="Average"/>
            </a:endParaRPr>
          </a:p>
          <a:p>
            <a:pPr indent="0" lvl="0" marL="0" rtl="0" algn="ctr">
              <a:spcBef>
                <a:spcPts val="0"/>
              </a:spcBef>
              <a:spcAft>
                <a:spcPts val="0"/>
              </a:spcAft>
              <a:buNone/>
            </a:pPr>
            <a:r>
              <a:rPr lang="en">
                <a:solidFill>
                  <a:schemeClr val="dk1"/>
                </a:solidFill>
                <a:latin typeface="Average"/>
                <a:ea typeface="Average"/>
                <a:cs typeface="Average"/>
                <a:sym typeface="Average"/>
              </a:rPr>
              <a:t>via data sleuthing</a:t>
            </a:r>
            <a:endParaRPr sz="100">
              <a:solidFill>
                <a:schemeClr val="dk1"/>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1"/>
          <p:cNvPicPr preferRelativeResize="0"/>
          <p:nvPr/>
        </p:nvPicPr>
        <p:blipFill>
          <a:blip r:embed="rId3">
            <a:alphaModFix/>
          </a:blip>
          <a:stretch>
            <a:fillRect/>
          </a:stretch>
        </p:blipFill>
        <p:spPr>
          <a:xfrm>
            <a:off x="7829075" y="535149"/>
            <a:ext cx="1314924" cy="1314924"/>
          </a:xfrm>
          <a:prstGeom prst="rect">
            <a:avLst/>
          </a:prstGeom>
          <a:noFill/>
          <a:ln>
            <a:noFill/>
          </a:ln>
        </p:spPr>
      </p:pic>
      <p:sp>
        <p:nvSpPr>
          <p:cNvPr id="150" name="Google Shape;150;p21"/>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 is actually much bigger…</a:t>
            </a:r>
            <a:endParaRPr/>
          </a:p>
        </p:txBody>
      </p:sp>
      <p:pic>
        <p:nvPicPr>
          <p:cNvPr id="151" name="Google Shape;151;p21"/>
          <p:cNvPicPr preferRelativeResize="0"/>
          <p:nvPr/>
        </p:nvPicPr>
        <p:blipFill>
          <a:blip r:embed="rId4">
            <a:alphaModFix/>
          </a:blip>
          <a:stretch>
            <a:fillRect/>
          </a:stretch>
        </p:blipFill>
        <p:spPr>
          <a:xfrm>
            <a:off x="5089670" y="1464177"/>
            <a:ext cx="3037055" cy="2706250"/>
          </a:xfrm>
          <a:prstGeom prst="rect">
            <a:avLst/>
          </a:prstGeom>
          <a:noFill/>
          <a:ln>
            <a:noFill/>
          </a:ln>
        </p:spPr>
      </p:pic>
      <p:sp>
        <p:nvSpPr>
          <p:cNvPr id="152" name="Google Shape;152;p21"/>
          <p:cNvSpPr txBox="1"/>
          <p:nvPr/>
        </p:nvSpPr>
        <p:spPr>
          <a:xfrm>
            <a:off x="5003800" y="4170425"/>
            <a:ext cx="391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Average"/>
                <a:ea typeface="Average"/>
                <a:cs typeface="Average"/>
                <a:sym typeface="Average"/>
              </a:rPr>
              <a:t>Das, S., &amp; Lowe, M. (2018). Nature read in black and white: Decolonial approaches to interpreting natural history collections. </a:t>
            </a:r>
            <a:r>
              <a:rPr i="1" lang="en" sz="800">
                <a:solidFill>
                  <a:schemeClr val="dk1"/>
                </a:solidFill>
                <a:latin typeface="Average"/>
                <a:ea typeface="Average"/>
                <a:cs typeface="Average"/>
                <a:sym typeface="Average"/>
              </a:rPr>
              <a:t>Journal of Natural Science Collections</a:t>
            </a:r>
            <a:r>
              <a:rPr lang="en" sz="800">
                <a:solidFill>
                  <a:schemeClr val="dk1"/>
                </a:solidFill>
                <a:latin typeface="Average"/>
                <a:ea typeface="Average"/>
                <a:cs typeface="Average"/>
                <a:sym typeface="Average"/>
              </a:rPr>
              <a:t>, 6, 4-14.</a:t>
            </a:r>
            <a:endParaRPr sz="800">
              <a:solidFill>
                <a:schemeClr val="dk1"/>
              </a:solidFill>
              <a:latin typeface="Average"/>
              <a:ea typeface="Average"/>
              <a:cs typeface="Average"/>
              <a:sym typeface="Average"/>
            </a:endParaRPr>
          </a:p>
        </p:txBody>
      </p:sp>
      <p:sp>
        <p:nvSpPr>
          <p:cNvPr id="153" name="Google Shape;153;p21"/>
          <p:cNvSpPr txBox="1"/>
          <p:nvPr/>
        </p:nvSpPr>
        <p:spPr>
          <a:xfrm>
            <a:off x="209875" y="4013100"/>
            <a:ext cx="4629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Average"/>
                <a:ea typeface="Average"/>
                <a:cs typeface="Average"/>
                <a:sym typeface="Average"/>
              </a:rPr>
              <a:t>George </a:t>
            </a:r>
            <a:r>
              <a:rPr lang="en" sz="800">
                <a:solidFill>
                  <a:schemeClr val="dk1"/>
                </a:solidFill>
                <a:latin typeface="Average"/>
                <a:ea typeface="Average"/>
                <a:cs typeface="Average"/>
                <a:sym typeface="Average"/>
              </a:rPr>
              <a:t>Forrest’s team of local Naxi people, included women. In his letters he described their toughness and practicality for the task of collecting.</a:t>
            </a:r>
            <a:endParaRPr sz="800">
              <a:solidFill>
                <a:schemeClr val="dk1"/>
              </a:solidFill>
              <a:latin typeface="Average"/>
              <a:ea typeface="Average"/>
              <a:cs typeface="Average"/>
              <a:sym typeface="Average"/>
            </a:endParaRPr>
          </a:p>
          <a:p>
            <a:pPr indent="0" lvl="0" marL="0" rtl="0" algn="l">
              <a:spcBef>
                <a:spcPts val="0"/>
              </a:spcBef>
              <a:spcAft>
                <a:spcPts val="0"/>
              </a:spcAft>
              <a:buNone/>
            </a:pPr>
            <a:r>
              <a:t/>
            </a:r>
            <a:endParaRPr sz="800">
              <a:solidFill>
                <a:schemeClr val="dk1"/>
              </a:solidFill>
              <a:latin typeface="Average"/>
              <a:ea typeface="Average"/>
              <a:cs typeface="Average"/>
              <a:sym typeface="Average"/>
            </a:endParaRPr>
          </a:p>
          <a:p>
            <a:pPr indent="0" lvl="0" marL="0" rtl="0" algn="l">
              <a:spcBef>
                <a:spcPts val="0"/>
              </a:spcBef>
              <a:spcAft>
                <a:spcPts val="0"/>
              </a:spcAft>
              <a:buNone/>
            </a:pPr>
            <a:r>
              <a:rPr lang="en" sz="800">
                <a:solidFill>
                  <a:schemeClr val="dk1"/>
                </a:solidFill>
                <a:latin typeface="Average"/>
                <a:ea typeface="Average"/>
                <a:cs typeface="Average"/>
                <a:sym typeface="Average"/>
              </a:rPr>
              <a:t>https://natsca.blog/2020/07/16/collecting-with-lao-chao-zhao-chengzhang-decolonising-the-collecting</a:t>
            </a:r>
            <a:endParaRPr sz="800">
              <a:solidFill>
                <a:schemeClr val="dk1"/>
              </a:solidFill>
              <a:latin typeface="Average"/>
              <a:ea typeface="Average"/>
              <a:cs typeface="Average"/>
              <a:sym typeface="Average"/>
            </a:endParaRPr>
          </a:p>
          <a:p>
            <a:pPr indent="0" lvl="0" marL="0" rtl="0" algn="l">
              <a:spcBef>
                <a:spcPts val="0"/>
              </a:spcBef>
              <a:spcAft>
                <a:spcPts val="0"/>
              </a:spcAft>
              <a:buNone/>
            </a:pPr>
            <a:r>
              <a:rPr lang="en" sz="800">
                <a:solidFill>
                  <a:schemeClr val="dk1"/>
                </a:solidFill>
                <a:latin typeface="Average"/>
                <a:ea typeface="Average"/>
                <a:cs typeface="Average"/>
                <a:sym typeface="Average"/>
              </a:rPr>
              <a:t>-trips-of-george-forrest/</a:t>
            </a:r>
            <a:endParaRPr sz="800">
              <a:solidFill>
                <a:schemeClr val="dk1"/>
              </a:solidFill>
              <a:latin typeface="Average"/>
              <a:ea typeface="Average"/>
              <a:cs typeface="Average"/>
              <a:sym typeface="Average"/>
            </a:endParaRPr>
          </a:p>
        </p:txBody>
      </p:sp>
      <p:pic>
        <p:nvPicPr>
          <p:cNvPr id="154" name="Google Shape;154;p21"/>
          <p:cNvPicPr preferRelativeResize="0"/>
          <p:nvPr/>
        </p:nvPicPr>
        <p:blipFill>
          <a:blip r:embed="rId5">
            <a:alphaModFix/>
          </a:blip>
          <a:stretch>
            <a:fillRect/>
          </a:stretch>
        </p:blipFill>
        <p:spPr>
          <a:xfrm>
            <a:off x="135925" y="1083175"/>
            <a:ext cx="1635500" cy="2158600"/>
          </a:xfrm>
          <a:prstGeom prst="rect">
            <a:avLst/>
          </a:prstGeom>
          <a:noFill/>
          <a:ln>
            <a:noFill/>
          </a:ln>
        </p:spPr>
      </p:pic>
      <p:pic>
        <p:nvPicPr>
          <p:cNvPr id="155" name="Google Shape;155;p21"/>
          <p:cNvPicPr preferRelativeResize="0"/>
          <p:nvPr/>
        </p:nvPicPr>
        <p:blipFill>
          <a:blip r:embed="rId6">
            <a:alphaModFix/>
          </a:blip>
          <a:stretch>
            <a:fillRect/>
          </a:stretch>
        </p:blipFill>
        <p:spPr>
          <a:xfrm>
            <a:off x="1534925" y="1616424"/>
            <a:ext cx="3176125" cy="2355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