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275" r:id="rId3"/>
    <p:sldId id="322" r:id="rId4"/>
    <p:sldId id="324" r:id="rId5"/>
    <p:sldId id="326" r:id="rId6"/>
    <p:sldId id="327" r:id="rId7"/>
    <p:sldId id="328" r:id="rId8"/>
    <p:sldId id="329" r:id="rId9"/>
    <p:sldId id="331" r:id="rId10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2B97C"/>
    <a:srgbClr val="A18DFD"/>
    <a:srgbClr val="958DFD"/>
    <a:srgbClr val="B39DFF"/>
    <a:srgbClr val="9A36FF"/>
    <a:srgbClr val="8000FF"/>
    <a:srgbClr val="008040"/>
    <a:srgbClr val="008080"/>
    <a:srgbClr val="00FF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4" autoAdjust="0"/>
    <p:restoredTop sz="94628"/>
  </p:normalViewPr>
  <p:slideViewPr>
    <p:cSldViewPr snapToGrid="0" snapToObjects="1">
      <p:cViewPr varScale="1">
        <p:scale>
          <a:sx n="134" d="100"/>
          <a:sy n="134" d="100"/>
        </p:scale>
        <p:origin x="192" y="4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F0C49-951A-5247-BC8E-5D883F97D9BE}" type="datetimeFigureOut">
              <a:rPr lang="en-US"/>
              <a:pPr/>
              <a:t>7/23/22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193FE-A152-334C-AA3E-1AED7C9A935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FF580-5A2B-C240-89DE-41B624E658C6}" type="datetimeFigureOut">
              <a:rPr lang="en-US"/>
              <a:pPr/>
              <a:t>7/23/22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D67F8-754D-944A-A1C1-CA77A64BD999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D67F8-754D-944A-A1C1-CA77A64BD99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EE1A-865F-914D-97F8-C46617AC25C7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CACC1-474E-6044-AB4F-822816B654D1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A093-4B9A-C549-809D-79ADE0AA8A8F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2F5B-2E00-8C42-897D-95A1F90E03DA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E35F-93B0-4B42-A01D-53003A7A267B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D5F-BAFD-B143-B044-38BF552823E3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FE0B-80D6-C544-9151-723FD2B6D832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256-2299-F141-8B46-312AAFC4999B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85E-723A-3B4C-8CC4-99C8AE12C426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ECCA-6FF9-3E42-BFBE-575D112D0650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7CF0-B63F-6646-B9E7-69BA349ED6F6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7A14-2427-6544-9844-A7907C20CDBA}" type="datetime1">
              <a:rPr lang="en-US"/>
              <a:pPr/>
              <a:t>7/23/22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/>
                </a:solidFill>
              </a:defRPr>
            </a:lvl1pPr>
          </a:lstStyle>
          <a:p>
            <a:fld id="{0DC26309-53B4-8449-8C4B-3F25E95020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57" y="4670200"/>
            <a:ext cx="9144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-4532"/>
            <a:ext cx="9180000" cy="547200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221" y="555367"/>
            <a:ext cx="5823429" cy="536833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accent2"/>
                </a:solidFill>
              </a:rPr>
              <a:t>Genotypes in meiosis, simplest cases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5800" y="393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1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32093" y="1684714"/>
            <a:ext cx="502110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rgbClr val="1C344C"/>
                </a:solidFill>
              </a:rPr>
              <a:t>A series of problems to solve</a:t>
            </a:r>
          </a:p>
          <a:p>
            <a:pPr marL="177800" lvl="1" indent="-177800"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rgbClr val="1C344C"/>
                </a:solidFill>
              </a:rPr>
              <a:t>No crossovers, only male meiosis</a:t>
            </a:r>
          </a:p>
          <a:p>
            <a:pPr marL="177800" indent="-177800"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rgbClr val="1C344C"/>
                </a:solidFill>
              </a:rPr>
              <a:t>1 and 2 heterozygous genes, linked &amp; not</a:t>
            </a:r>
          </a:p>
          <a:p>
            <a:pPr marL="177800" indent="-177800"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rgbClr val="1C344C"/>
                </a:solidFill>
              </a:rPr>
              <a:t>Products of one meiosis and many </a:t>
            </a:r>
            <a:r>
              <a:rPr lang="en-US" dirty="0" err="1">
                <a:solidFill>
                  <a:srgbClr val="1C344C"/>
                </a:solidFill>
              </a:rPr>
              <a:t>meioses</a:t>
            </a:r>
            <a:endParaRPr lang="en-US" dirty="0">
              <a:solidFill>
                <a:srgbClr val="1C344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5093" y="1331475"/>
            <a:ext cx="104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4"/>
                </a:solidFill>
              </a:rPr>
              <a:t>Outline: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05093" y="3170604"/>
            <a:ext cx="2342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4"/>
                </a:solidFill>
              </a:rPr>
              <a:t>Learning Objectives: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32093" y="3523843"/>
            <a:ext cx="4012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chemeClr val="accent3"/>
                </a:solidFill>
              </a:rPr>
              <a:t>Predict the genotypes that meiosis produces (ignoring crossovers)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77478-8301-7A77-6922-11894321D2E5}"/>
              </a:ext>
            </a:extLst>
          </p:cNvPr>
          <p:cNvSpPr txBox="1">
            <a:spLocks/>
          </p:cNvSpPr>
          <p:nvPr/>
        </p:nvSpPr>
        <p:spPr>
          <a:xfrm>
            <a:off x="727279" y="-51454"/>
            <a:ext cx="3483908" cy="643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A6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problem set: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57" y="4670200"/>
            <a:ext cx="9144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6309-53B4-8449-8C4B-3F25E950208E}" type="slidenum">
              <a:rPr lang="en-US"/>
              <a:pPr/>
              <a:t>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-4532"/>
            <a:ext cx="9180000" cy="547200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3692" y="-55332"/>
            <a:ext cx="3483908" cy="643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A6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problem set: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6324" y="685359"/>
            <a:ext cx="7810501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alleles of 1 gene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660066"/>
                </a:solidFill>
              </a:rPr>
              <a:t>   -Each gamete gets one allele, only two types possible</a:t>
            </a:r>
          </a:p>
          <a:p>
            <a:r>
              <a:rPr lang="en-US" dirty="0"/>
              <a:t>2 unlinked genes (only 1 heterozygous)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660066"/>
                </a:solidFill>
              </a:rPr>
              <a:t>    -Still only two types </a:t>
            </a:r>
            <a:r>
              <a:rPr lang="en-US" sz="1600" dirty="0">
                <a:solidFill>
                  <a:srgbClr val="660066"/>
                </a:solidFill>
              </a:rPr>
              <a:t>possible</a:t>
            </a:r>
          </a:p>
          <a:p>
            <a:r>
              <a:rPr lang="en-US" dirty="0"/>
              <a:t>2 tightly linked genes (only 1 heterozygous)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660066"/>
                </a:solidFill>
              </a:rPr>
              <a:t>   -Still only two types possible</a:t>
            </a:r>
            <a:endParaRPr lang="en-US" dirty="0"/>
          </a:p>
          <a:p>
            <a:r>
              <a:rPr lang="en-US" dirty="0"/>
              <a:t>2 alleles each of 2 unlinked genes, in one and many </a:t>
            </a:r>
            <a:r>
              <a:rPr lang="en-US" dirty="0" err="1"/>
              <a:t>meioses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660066"/>
                </a:solidFill>
              </a:rPr>
              <a:t>   -Only two types possible in one meiosis, four in many </a:t>
            </a:r>
            <a:r>
              <a:rPr lang="en-US" dirty="0" err="1">
                <a:solidFill>
                  <a:srgbClr val="660066"/>
                </a:solidFill>
              </a:rPr>
              <a:t>meioses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dirty="0"/>
              <a:t>2 alleles each of 2 tightly linked genes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660066"/>
                </a:solidFill>
              </a:rPr>
              <a:t>   -Don’t know parental combinations (his parents)</a:t>
            </a:r>
            <a:endParaRPr lang="en-US" dirty="0"/>
          </a:p>
          <a:p>
            <a:r>
              <a:rPr lang="en-US" dirty="0"/>
              <a:t>2 alleles each of 2 tightly linked genes, parents known. 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    -Know parental configurations so can predict gametes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215900"/>
            <a:ext cx="401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accent3"/>
                </a:solidFill>
              </a:rPr>
              <a:t>Meiosis problem A:</a:t>
            </a:r>
            <a:endParaRPr lang="en-US" dirty="0">
              <a:solidFill>
                <a:schemeClr val="accent3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A man has genotype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. </a:t>
            </a:r>
          </a:p>
          <a:p>
            <a:r>
              <a:rPr lang="en-US" dirty="0">
                <a:solidFill>
                  <a:schemeClr val="accent3"/>
                </a:solidFill>
              </a:rPr>
              <a:t>	(He has one copy each of the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	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dirty="0">
                <a:solidFill>
                  <a:schemeClr val="accent3"/>
                </a:solidFill>
              </a:rPr>
              <a:t> and</a:t>
            </a:r>
            <a:r>
              <a:rPr lang="en-US" i="1" dirty="0">
                <a:solidFill>
                  <a:schemeClr val="accent3"/>
                </a:solidFill>
              </a:rPr>
              <a:t> 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of gene </a:t>
            </a:r>
            <a:r>
              <a:rPr lang="en-US" i="1" dirty="0">
                <a:solidFill>
                  <a:schemeClr val="accent3"/>
                </a:solidFill>
              </a:rPr>
              <a:t>A.</a:t>
            </a:r>
            <a:r>
              <a:rPr lang="en-US" dirty="0">
                <a:solidFill>
                  <a:schemeClr val="accent3"/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What gametes will a single meiosis produce?</a:t>
            </a:r>
          </a:p>
        </p:txBody>
      </p:sp>
      <p:sp>
        <p:nvSpPr>
          <p:cNvPr id="6" name="Rectangle 5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19257" y="545382"/>
            <a:ext cx="31623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US"/>
              <a:t> </a:t>
            </a:r>
            <a:r>
              <a:rPr lang="en-US">
                <a:solidFill>
                  <a:srgbClr val="1C344C"/>
                </a:solidFill>
              </a:rPr>
              <a:t>one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 i="1" baseline="-25000"/>
              <a:t>1</a:t>
            </a:r>
            <a:r>
              <a:rPr lang="en-US" i="1"/>
              <a:t>A</a:t>
            </a:r>
            <a:r>
              <a:rPr lang="en-US" i="1" baseline="-25000"/>
              <a:t>1</a:t>
            </a:r>
            <a:r>
              <a:rPr lang="en-US"/>
              <a:t>,  two </a:t>
            </a:r>
            <a:r>
              <a:rPr lang="en-US" i="1"/>
              <a:t>A</a:t>
            </a:r>
            <a:r>
              <a:rPr lang="en-US" i="1" baseline="-25000"/>
              <a:t>1</a:t>
            </a:r>
            <a:r>
              <a:rPr lang="en-US" i="1"/>
              <a:t>A</a:t>
            </a:r>
            <a:r>
              <a:rPr lang="en-US" i="1" baseline="-25000"/>
              <a:t>2</a:t>
            </a:r>
            <a:r>
              <a:rPr lang="en-US"/>
              <a:t>, </a:t>
            </a:r>
            <a:r>
              <a:rPr lang="en-US">
                <a:solidFill>
                  <a:srgbClr val="1C344C"/>
                </a:solidFill>
              </a:rPr>
              <a:t>one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 i="1" baseline="-25000"/>
              <a:t>2</a:t>
            </a:r>
            <a:r>
              <a:rPr lang="en-US" i="1"/>
              <a:t>A</a:t>
            </a:r>
            <a:r>
              <a:rPr lang="en-US" i="1" baseline="-25000"/>
              <a:t>2</a:t>
            </a:r>
            <a:endParaRPr lang="en-US"/>
          </a:p>
          <a:p>
            <a:pPr>
              <a:spcAft>
                <a:spcPts val="3000"/>
              </a:spcAft>
            </a:pPr>
            <a:r>
              <a:rPr lang="en-US"/>
              <a:t> </a:t>
            </a:r>
            <a:r>
              <a:rPr lang="en-US">
                <a:solidFill>
                  <a:srgbClr val="1C344C"/>
                </a:solidFill>
              </a:rPr>
              <a:t>one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 i="1" baseline="-25000"/>
              <a:t>1</a:t>
            </a:r>
            <a:r>
              <a:rPr lang="en-US"/>
              <a:t>,  two</a:t>
            </a:r>
            <a:r>
              <a:rPr lang="en-US" i="1"/>
              <a:t> A</a:t>
            </a:r>
            <a:r>
              <a:rPr lang="en-US" i="1" baseline="-25000"/>
              <a:t>1</a:t>
            </a:r>
            <a:r>
              <a:rPr lang="en-US" i="1"/>
              <a:t>A</a:t>
            </a:r>
            <a:r>
              <a:rPr lang="en-US" i="1" baseline="-25000"/>
              <a:t>2</a:t>
            </a:r>
            <a:r>
              <a:rPr lang="en-US"/>
              <a:t>, </a:t>
            </a:r>
            <a:r>
              <a:rPr lang="en-US">
                <a:solidFill>
                  <a:srgbClr val="1C344C"/>
                </a:solidFill>
              </a:rPr>
              <a:t>one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 i="1" baseline="-25000"/>
              <a:t>2</a:t>
            </a:r>
            <a:endParaRPr lang="en-US"/>
          </a:p>
          <a:p>
            <a:pPr>
              <a:spcAft>
                <a:spcPts val="3000"/>
              </a:spcAft>
            </a:pPr>
            <a:r>
              <a:rPr lang="en-US"/>
              <a:t> two </a:t>
            </a:r>
            <a:r>
              <a:rPr lang="en-US" i="1"/>
              <a:t>A</a:t>
            </a:r>
            <a:r>
              <a:rPr lang="en-US" i="1" baseline="-25000"/>
              <a:t>1</a:t>
            </a:r>
            <a:r>
              <a:rPr lang="en-US"/>
              <a:t>,  two </a:t>
            </a:r>
            <a:r>
              <a:rPr lang="en-US" i="1"/>
              <a:t>A</a:t>
            </a:r>
            <a:r>
              <a:rPr lang="en-US" i="1" baseline="-25000"/>
              <a:t>2</a:t>
            </a:r>
            <a:endParaRPr lang="en-US"/>
          </a:p>
          <a:p>
            <a:pPr>
              <a:spcAft>
                <a:spcPts val="3000"/>
              </a:spcAft>
            </a:pPr>
            <a:r>
              <a:rPr lang="en-US"/>
              <a:t> four </a:t>
            </a:r>
            <a:r>
              <a:rPr lang="en-US" i="1"/>
              <a:t>A</a:t>
            </a:r>
            <a:r>
              <a:rPr lang="en-US" i="1" baseline="-25000"/>
              <a:t>1</a:t>
            </a:r>
            <a:r>
              <a:rPr lang="en-US" i="1"/>
              <a:t>A</a:t>
            </a:r>
            <a:r>
              <a:rPr lang="en-US" i="1" baseline="-25000"/>
              <a:t>2</a:t>
            </a:r>
            <a:endParaRPr lang="en-US"/>
          </a:p>
          <a:p>
            <a:pPr>
              <a:spcAft>
                <a:spcPts val="3000"/>
              </a:spcAft>
            </a:pPr>
            <a:r>
              <a:rPr lang="en-US"/>
              <a:t>None of the above</a:t>
            </a:r>
          </a:p>
          <a:p>
            <a:pPr>
              <a:spcAft>
                <a:spcPts val="3000"/>
              </a:spcAft>
            </a:pPr>
            <a:r>
              <a:rPr lang="en-US"/>
              <a:t>More information is needed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802287" y="634282"/>
            <a:ext cx="242370" cy="3564374"/>
            <a:chOff x="6614327" y="1902770"/>
            <a:chExt cx="242370" cy="3564374"/>
          </a:xfrm>
        </p:grpSpPr>
        <p:sp>
          <p:nvSpPr>
            <p:cNvPr id="17" name="Oval 16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614327" y="32787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614327" y="39666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14327" y="25907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614327" y="46546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614327" y="5224774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5803357" y="2011284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301" y="299850"/>
            <a:ext cx="49656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u="sng" dirty="0">
                <a:solidFill>
                  <a:schemeClr val="accent3"/>
                </a:solidFill>
              </a:rPr>
              <a:t>Meiosis problem B:</a:t>
            </a:r>
            <a:endParaRPr lang="en-US" dirty="0">
              <a:solidFill>
                <a:schemeClr val="accent3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A man has genotype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G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(He has two copies of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dirty="0">
                <a:solidFill>
                  <a:schemeClr val="accent3"/>
                </a:solidFill>
              </a:rPr>
              <a:t> allele of gene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, and one copy each of the 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dirty="0">
                <a:solidFill>
                  <a:schemeClr val="accent3"/>
                </a:solidFill>
              </a:rPr>
              <a:t> and</a:t>
            </a:r>
            <a:r>
              <a:rPr lang="en-US" i="1" dirty="0">
                <a:solidFill>
                  <a:schemeClr val="accent3"/>
                </a:solidFill>
              </a:rPr>
              <a:t> G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of gene 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dirty="0">
                <a:solidFill>
                  <a:schemeClr val="accent3"/>
                </a:solidFill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 and 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dirty="0">
                <a:solidFill>
                  <a:schemeClr val="accent3"/>
                </a:solidFill>
              </a:rPr>
              <a:t> genes are on different chromosomes.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What gametes will a single meiosis produce?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19257" y="342182"/>
            <a:ext cx="32009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US">
                <a:solidFill>
                  <a:schemeClr val="accent3"/>
                </a:solidFill>
              </a:rPr>
              <a:t> two 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>
                <a:solidFill>
                  <a:schemeClr val="accent3"/>
                </a:solidFill>
              </a:rPr>
              <a:t>, two 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2</a:t>
            </a:r>
            <a:endParaRPr lang="en-US">
              <a:solidFill>
                <a:schemeClr val="accent3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chemeClr val="accent3"/>
                </a:solidFill>
              </a:rPr>
              <a:t> one 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>
                <a:solidFill>
                  <a:schemeClr val="accent3"/>
                </a:solidFill>
              </a:rPr>
              <a:t>, one 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1 </a:t>
            </a:r>
            <a:r>
              <a:rPr lang="en-US" i="1">
                <a:solidFill>
                  <a:schemeClr val="accent3"/>
                </a:solidFill>
              </a:rPr>
              <a:t>, </a:t>
            </a:r>
            <a:r>
              <a:rPr lang="en-US">
                <a:solidFill>
                  <a:schemeClr val="accent3"/>
                </a:solidFill>
              </a:rPr>
              <a:t>one 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2 </a:t>
            </a:r>
            <a:r>
              <a:rPr lang="en-US" i="1">
                <a:solidFill>
                  <a:schemeClr val="accent3"/>
                </a:solidFill>
              </a:rPr>
              <a:t>,</a:t>
            </a:r>
            <a:r>
              <a:rPr lang="en-US">
                <a:solidFill>
                  <a:schemeClr val="accent3"/>
                </a:solidFill>
              </a:rPr>
              <a:t> one 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2 </a:t>
            </a:r>
            <a:endParaRPr lang="en-US">
              <a:solidFill>
                <a:schemeClr val="accent3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chemeClr val="accent3"/>
                </a:solidFill>
              </a:rPr>
              <a:t> two 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1 </a:t>
            </a:r>
            <a:r>
              <a:rPr lang="en-US">
                <a:solidFill>
                  <a:schemeClr val="accent3"/>
                </a:solidFill>
              </a:rPr>
              <a:t>, two 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2</a:t>
            </a:r>
            <a:endParaRPr lang="en-US">
              <a:solidFill>
                <a:schemeClr val="accent3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chemeClr val="accent3"/>
                </a:solidFill>
              </a:rPr>
              <a:t> two 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>
                <a:solidFill>
                  <a:schemeClr val="accent3"/>
                </a:solidFill>
              </a:rPr>
              <a:t>,  one 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1</a:t>
            </a:r>
            <a:r>
              <a:rPr lang="en-US" i="1">
                <a:solidFill>
                  <a:schemeClr val="accent3"/>
                </a:solidFill>
              </a:rPr>
              <a:t>A</a:t>
            </a:r>
            <a:r>
              <a:rPr lang="en-US" i="1" baseline="-25000">
                <a:solidFill>
                  <a:schemeClr val="accent3"/>
                </a:solidFill>
              </a:rPr>
              <a:t>2</a:t>
            </a:r>
            <a:r>
              <a:rPr lang="en-US">
                <a:solidFill>
                  <a:schemeClr val="accent3"/>
                </a:solidFill>
              </a:rPr>
              <a:t>, one </a:t>
            </a:r>
            <a:r>
              <a:rPr lang="en-US" i="1">
                <a:solidFill>
                  <a:schemeClr val="accent3"/>
                </a:solidFill>
              </a:rPr>
              <a:t>G</a:t>
            </a:r>
            <a:r>
              <a:rPr lang="en-US" i="1" baseline="-25000">
                <a:solidFill>
                  <a:schemeClr val="accent3"/>
                </a:solidFill>
              </a:rPr>
              <a:t>2</a:t>
            </a:r>
            <a:endParaRPr lang="en-US">
              <a:solidFill>
                <a:schemeClr val="accent3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chemeClr val="accent3"/>
                </a:solidFill>
              </a:rPr>
              <a:t>None of the above</a:t>
            </a:r>
          </a:p>
          <a:p>
            <a:pPr>
              <a:spcAft>
                <a:spcPts val="3000"/>
              </a:spcAft>
            </a:pPr>
            <a:r>
              <a:rPr lang="en-US">
                <a:solidFill>
                  <a:schemeClr val="accent3"/>
                </a:solidFill>
              </a:rPr>
              <a:t>More information is needed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802287" y="431082"/>
            <a:ext cx="242370" cy="3881874"/>
            <a:chOff x="6614327" y="1902770"/>
            <a:chExt cx="242370" cy="3881874"/>
          </a:xfrm>
        </p:grpSpPr>
        <p:sp>
          <p:nvSpPr>
            <p:cNvPr id="9" name="Oval 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14327" y="35962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14327" y="42841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14327" y="26923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14327" y="49213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614327" y="5542274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5803357" y="2125584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561" y="228600"/>
            <a:ext cx="4269139" cy="3400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accent3"/>
                </a:solidFill>
              </a:rPr>
              <a:t>Meiosis problem C:</a:t>
            </a:r>
            <a:endParaRPr lang="en-US" dirty="0">
              <a:solidFill>
                <a:schemeClr val="accent3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A man has genotype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B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(He has two copies of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dirty="0">
                <a:solidFill>
                  <a:schemeClr val="accent3"/>
                </a:solidFill>
              </a:rPr>
              <a:t> allele of gene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, and one copy each of the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dirty="0">
                <a:solidFill>
                  <a:schemeClr val="accent3"/>
                </a:solidFill>
              </a:rPr>
              <a:t> and</a:t>
            </a:r>
            <a:r>
              <a:rPr lang="en-US" i="1" dirty="0">
                <a:solidFill>
                  <a:schemeClr val="accent3"/>
                </a:solidFill>
              </a:rPr>
              <a:t> B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of gene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dirty="0">
                <a:solidFill>
                  <a:schemeClr val="accent3"/>
                </a:solidFill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 and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dirty="0">
                <a:solidFill>
                  <a:schemeClr val="accent3"/>
                </a:solidFill>
              </a:rPr>
              <a:t> genes are on the same chromosome, close enough that crossovers between them are very rare.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What gametes will a single meiosis produce?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55757" y="392982"/>
            <a:ext cx="32009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US">
                <a:solidFill>
                  <a:srgbClr val="1C344C"/>
                </a:solidFill>
              </a:rPr>
              <a:t>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>
                <a:solidFill>
                  <a:schemeClr val="accent3"/>
                </a:solidFill>
              </a:rPr>
              <a:t>one</a:t>
            </a: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chemeClr val="accent3"/>
                </a:solidFill>
              </a:rPr>
              <a:t>one</a:t>
            </a: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chemeClr val="accent3"/>
                </a:solidFill>
              </a:rPr>
              <a:t>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>
                <a:solidFill>
                  <a:schemeClr val="accent3"/>
                </a:solidFill>
              </a:rPr>
              <a:t>one</a:t>
            </a: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>
                <a:solidFill>
                  <a:schemeClr val="accent3"/>
                </a:solidFill>
              </a:rPr>
              <a:t>one</a:t>
            </a: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 two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chemeClr val="accent3"/>
                </a:solidFill>
              </a:rPr>
              <a:t>one</a:t>
            </a:r>
            <a:r>
              <a:rPr lang="en-US">
                <a:solidFill>
                  <a:srgbClr val="1C344C"/>
                </a:solidFill>
              </a:rPr>
              <a:t>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None of the above</a:t>
            </a: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More information is needed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38787" y="481882"/>
            <a:ext cx="242370" cy="3856474"/>
            <a:chOff x="6614327" y="1902770"/>
            <a:chExt cx="242370" cy="3856474"/>
          </a:xfrm>
        </p:grpSpPr>
        <p:sp>
          <p:nvSpPr>
            <p:cNvPr id="9" name="Oval 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14327" y="35708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14327" y="42587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14327" y="26669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14327" y="48959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614327" y="5516874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5739857" y="2150984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457" y="190500"/>
            <a:ext cx="53848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accent3"/>
                </a:solidFill>
              </a:rPr>
              <a:t>Meiosis problem D:</a:t>
            </a:r>
            <a:endParaRPr lang="en-US" dirty="0">
              <a:solidFill>
                <a:schemeClr val="accent3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A man has genotype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i="1" dirty="0">
                <a:solidFill>
                  <a:schemeClr val="accent3"/>
                </a:solidFill>
              </a:rPr>
              <a:t> G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</a:rPr>
              <a:t> (one each of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</a:t>
            </a:r>
            <a:r>
              <a:rPr lang="en-US" i="1" dirty="0">
                <a:solidFill>
                  <a:schemeClr val="accent3"/>
                </a:solidFill>
              </a:rPr>
              <a:t> 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of gene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, and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  one each of the 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</a:t>
            </a:r>
            <a:r>
              <a:rPr lang="en-US" i="1" dirty="0">
                <a:solidFill>
                  <a:schemeClr val="accent3"/>
                </a:solidFill>
              </a:rPr>
              <a:t> G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of  gene 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dirty="0">
                <a:solidFill>
                  <a:schemeClr val="accent3"/>
                </a:solidFill>
              </a:rPr>
              <a:t>).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 and </a:t>
            </a:r>
            <a:r>
              <a:rPr lang="en-US" i="1" dirty="0">
                <a:solidFill>
                  <a:schemeClr val="accent3"/>
                </a:solidFill>
              </a:rPr>
              <a:t>G</a:t>
            </a:r>
            <a:r>
              <a:rPr lang="en-US" dirty="0">
                <a:solidFill>
                  <a:schemeClr val="accent3"/>
                </a:solidFill>
              </a:rPr>
              <a:t> loci are on different chromosomes.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What gametes will a single meiosis produce?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68457" y="545382"/>
            <a:ext cx="3200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two 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2400"/>
              </a:spcAft>
            </a:pP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2400"/>
              </a:spcAft>
            </a:pP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one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>
                <a:solidFill>
                  <a:srgbClr val="1C344C"/>
                </a:solidFill>
              </a:rPr>
              <a:t> </a:t>
            </a:r>
          </a:p>
          <a:p>
            <a:pPr>
              <a:spcAft>
                <a:spcPts val="2400"/>
              </a:spcAft>
            </a:pP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one 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one 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More information is needed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51487" y="646982"/>
            <a:ext cx="242370" cy="3197433"/>
            <a:chOff x="6614327" y="1902770"/>
            <a:chExt cx="242370" cy="3197433"/>
          </a:xfrm>
        </p:grpSpPr>
        <p:sp>
          <p:nvSpPr>
            <p:cNvPr id="9" name="Oval 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14327" y="34311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14327" y="40047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14327" y="25907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14327" y="48578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5752557" y="3603115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901" y="203200"/>
            <a:ext cx="51689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rgbClr val="1C344C"/>
                </a:solidFill>
              </a:rPr>
              <a:t>Meiosis problem E (like D but with many meiotic products pooled):</a:t>
            </a:r>
            <a:endParaRPr lang="en-US" dirty="0">
              <a:solidFill>
                <a:srgbClr val="1C344C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1C344C"/>
                </a:solidFill>
              </a:rPr>
              <a:t>A man has genotype </a:t>
            </a:r>
            <a:r>
              <a:rPr lang="en-US" i="1" dirty="0">
                <a:solidFill>
                  <a:srgbClr val="1C344C"/>
                </a:solidFill>
              </a:rPr>
              <a:t>A</a:t>
            </a:r>
            <a:r>
              <a:rPr lang="en-US" i="1" baseline="-25000" dirty="0">
                <a:solidFill>
                  <a:srgbClr val="1C344C"/>
                </a:solidFill>
              </a:rPr>
              <a:t>1</a:t>
            </a:r>
            <a:r>
              <a:rPr lang="en-US" i="1" dirty="0">
                <a:solidFill>
                  <a:srgbClr val="1C344C"/>
                </a:solidFill>
              </a:rPr>
              <a:t>A</a:t>
            </a:r>
            <a:r>
              <a:rPr lang="en-US" i="1" baseline="-25000" dirty="0">
                <a:solidFill>
                  <a:srgbClr val="1C344C"/>
                </a:solidFill>
              </a:rPr>
              <a:t>2</a:t>
            </a:r>
            <a:r>
              <a:rPr lang="en-US" i="1" dirty="0">
                <a:solidFill>
                  <a:srgbClr val="1C344C"/>
                </a:solidFill>
              </a:rPr>
              <a:t> G</a:t>
            </a:r>
            <a:r>
              <a:rPr lang="en-US" i="1" baseline="-25000" dirty="0">
                <a:solidFill>
                  <a:srgbClr val="1C344C"/>
                </a:solidFill>
              </a:rPr>
              <a:t>1</a:t>
            </a:r>
            <a:r>
              <a:rPr lang="en-US" i="1" dirty="0">
                <a:solidFill>
                  <a:srgbClr val="1C344C"/>
                </a:solidFill>
              </a:rPr>
              <a:t>G</a:t>
            </a:r>
            <a:r>
              <a:rPr lang="en-US" i="1" baseline="-25000" dirty="0">
                <a:solidFill>
                  <a:srgbClr val="1C344C"/>
                </a:solidFill>
              </a:rPr>
              <a:t>2</a:t>
            </a:r>
            <a:r>
              <a:rPr lang="en-US" dirty="0">
                <a:solidFill>
                  <a:srgbClr val="1C344C"/>
                </a:solidFill>
              </a:rPr>
              <a:t>  </a:t>
            </a:r>
          </a:p>
          <a:p>
            <a:r>
              <a:rPr lang="en-US" dirty="0">
                <a:solidFill>
                  <a:srgbClr val="1C344C"/>
                </a:solidFill>
              </a:rPr>
              <a:t>(one each of the </a:t>
            </a:r>
            <a:r>
              <a:rPr lang="en-US" i="1" dirty="0">
                <a:solidFill>
                  <a:srgbClr val="1C344C"/>
                </a:solidFill>
              </a:rPr>
              <a:t>A</a:t>
            </a:r>
            <a:r>
              <a:rPr lang="en-US" i="1" baseline="-25000" dirty="0">
                <a:solidFill>
                  <a:srgbClr val="1C344C"/>
                </a:solidFill>
              </a:rPr>
              <a:t>1</a:t>
            </a:r>
            <a:r>
              <a:rPr lang="en-US" i="1" dirty="0">
                <a:solidFill>
                  <a:srgbClr val="1C344C"/>
                </a:solidFill>
              </a:rPr>
              <a:t> </a:t>
            </a:r>
            <a:r>
              <a:rPr lang="en-US" dirty="0">
                <a:solidFill>
                  <a:srgbClr val="1C344C"/>
                </a:solidFill>
              </a:rPr>
              <a:t>and</a:t>
            </a:r>
            <a:r>
              <a:rPr lang="en-US" i="1" dirty="0">
                <a:solidFill>
                  <a:srgbClr val="1C344C"/>
                </a:solidFill>
              </a:rPr>
              <a:t> A</a:t>
            </a:r>
            <a:r>
              <a:rPr lang="en-US" i="1" baseline="-25000" dirty="0">
                <a:solidFill>
                  <a:srgbClr val="1C344C"/>
                </a:solidFill>
              </a:rPr>
              <a:t>2</a:t>
            </a:r>
            <a:r>
              <a:rPr lang="en-US" dirty="0">
                <a:solidFill>
                  <a:srgbClr val="1C344C"/>
                </a:solidFill>
              </a:rPr>
              <a:t> alleles of gene </a:t>
            </a:r>
            <a:r>
              <a:rPr lang="en-US" i="1" dirty="0">
                <a:solidFill>
                  <a:srgbClr val="1C344C"/>
                </a:solidFill>
              </a:rPr>
              <a:t>A</a:t>
            </a:r>
            <a:r>
              <a:rPr lang="en-US" dirty="0">
                <a:solidFill>
                  <a:srgbClr val="1C344C"/>
                </a:solidFill>
              </a:rPr>
              <a:t>, and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1C344C"/>
                </a:solidFill>
              </a:rPr>
              <a:t> one each of the </a:t>
            </a:r>
            <a:r>
              <a:rPr lang="en-US" i="1" dirty="0">
                <a:solidFill>
                  <a:srgbClr val="1C344C"/>
                </a:solidFill>
              </a:rPr>
              <a:t>G</a:t>
            </a:r>
            <a:r>
              <a:rPr lang="en-US" i="1" baseline="-25000" dirty="0">
                <a:solidFill>
                  <a:srgbClr val="1C344C"/>
                </a:solidFill>
              </a:rPr>
              <a:t>1</a:t>
            </a:r>
            <a:r>
              <a:rPr lang="en-US" i="1" dirty="0">
                <a:solidFill>
                  <a:srgbClr val="1C344C"/>
                </a:solidFill>
              </a:rPr>
              <a:t> </a:t>
            </a:r>
            <a:r>
              <a:rPr lang="en-US" dirty="0">
                <a:solidFill>
                  <a:srgbClr val="1C344C"/>
                </a:solidFill>
              </a:rPr>
              <a:t>and</a:t>
            </a:r>
            <a:r>
              <a:rPr lang="en-US" i="1" dirty="0">
                <a:solidFill>
                  <a:srgbClr val="1C344C"/>
                </a:solidFill>
              </a:rPr>
              <a:t> G</a:t>
            </a:r>
            <a:r>
              <a:rPr lang="en-US" i="1" baseline="-25000" dirty="0">
                <a:solidFill>
                  <a:srgbClr val="1C344C"/>
                </a:solidFill>
              </a:rPr>
              <a:t>2</a:t>
            </a:r>
            <a:r>
              <a:rPr lang="en-US" dirty="0">
                <a:solidFill>
                  <a:srgbClr val="1C344C"/>
                </a:solidFill>
              </a:rPr>
              <a:t> alleles of gene </a:t>
            </a:r>
            <a:r>
              <a:rPr lang="en-US" i="1" dirty="0">
                <a:solidFill>
                  <a:srgbClr val="1C344C"/>
                </a:solidFill>
              </a:rPr>
              <a:t>G</a:t>
            </a:r>
            <a:r>
              <a:rPr lang="en-US" dirty="0">
                <a:solidFill>
                  <a:srgbClr val="1C344C"/>
                </a:solidFill>
              </a:rPr>
              <a:t>).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1C344C"/>
                </a:solidFill>
              </a:rPr>
              <a:t>The </a:t>
            </a:r>
            <a:r>
              <a:rPr lang="en-US" i="1" dirty="0">
                <a:solidFill>
                  <a:srgbClr val="1C344C"/>
                </a:solidFill>
              </a:rPr>
              <a:t>A</a:t>
            </a:r>
            <a:r>
              <a:rPr lang="en-US" dirty="0">
                <a:solidFill>
                  <a:srgbClr val="1C344C"/>
                </a:solidFill>
              </a:rPr>
              <a:t> and </a:t>
            </a:r>
            <a:r>
              <a:rPr lang="en-US" i="1" dirty="0">
                <a:solidFill>
                  <a:srgbClr val="1C344C"/>
                </a:solidFill>
              </a:rPr>
              <a:t>G</a:t>
            </a:r>
            <a:r>
              <a:rPr lang="en-US" dirty="0">
                <a:solidFill>
                  <a:srgbClr val="1C344C"/>
                </a:solidFill>
              </a:rPr>
              <a:t> loci are on different chromosomes.</a:t>
            </a:r>
          </a:p>
          <a:p>
            <a:r>
              <a:rPr lang="en-US" dirty="0">
                <a:solidFill>
                  <a:srgbClr val="1C344C"/>
                </a:solidFill>
              </a:rPr>
              <a:t>What gametes will many </a:t>
            </a:r>
            <a:r>
              <a:rPr lang="en-US" dirty="0" err="1">
                <a:solidFill>
                  <a:srgbClr val="1C344C"/>
                </a:solidFill>
              </a:rPr>
              <a:t>meioses</a:t>
            </a:r>
            <a:r>
              <a:rPr lang="en-US" dirty="0">
                <a:solidFill>
                  <a:srgbClr val="1C344C"/>
                </a:solidFill>
              </a:rPr>
              <a:t> produce, and in what proportions?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68457" y="545382"/>
            <a:ext cx="320094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US">
                <a:solidFill>
                  <a:srgbClr val="1C344C"/>
                </a:solidFill>
              </a:rPr>
              <a:t> ½ 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 ½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¼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¼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¼ 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>
                <a:solidFill>
                  <a:srgbClr val="1C344C"/>
                </a:solidFill>
              </a:rPr>
              <a:t> </a:t>
            </a: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¼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G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None of the above</a:t>
            </a: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More information is needed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751487" y="634282"/>
            <a:ext cx="242370" cy="3564374"/>
            <a:chOff x="6614327" y="1902770"/>
            <a:chExt cx="242370" cy="3564374"/>
          </a:xfrm>
        </p:grpSpPr>
        <p:sp>
          <p:nvSpPr>
            <p:cNvPr id="10" name="Oval 9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14327" y="32787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14327" y="39666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14327" y="25907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614327" y="46038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614327" y="5224774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5751487" y="2699973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763" y="228600"/>
            <a:ext cx="4841638" cy="256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accent3"/>
                </a:solidFill>
              </a:rPr>
              <a:t>Meiosis problem F:</a:t>
            </a:r>
            <a:endParaRPr lang="en-US" dirty="0">
              <a:solidFill>
                <a:schemeClr val="accent3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3"/>
                </a:solidFill>
              </a:rPr>
              <a:t>A man has genotype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i="1" dirty="0">
                <a:solidFill>
                  <a:schemeClr val="accent3"/>
                </a:solidFill>
              </a:rPr>
              <a:t> B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(one each of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</a:t>
            </a:r>
            <a:r>
              <a:rPr lang="en-US" i="1" dirty="0">
                <a:solidFill>
                  <a:schemeClr val="accent3"/>
                </a:solidFill>
              </a:rPr>
              <a:t> 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of gene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, and one each of the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</a:t>
            </a:r>
            <a:r>
              <a:rPr lang="en-US" i="1" dirty="0">
                <a:solidFill>
                  <a:schemeClr val="accent3"/>
                </a:solidFill>
              </a:rPr>
              <a:t> B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of gene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dirty="0">
                <a:solidFill>
                  <a:schemeClr val="accent3"/>
                </a:solidFill>
              </a:rPr>
              <a:t>).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 and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dirty="0">
                <a:solidFill>
                  <a:schemeClr val="accent3"/>
                </a:solidFill>
              </a:rPr>
              <a:t> loci are on the same chromosome, close enough that crossovers are not a factor.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What gametes will one meiosis produce?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68457" y="405682"/>
            <a:ext cx="32009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US">
                <a:solidFill>
                  <a:srgbClr val="1C344C"/>
                </a:solidFill>
              </a:rPr>
              <a:t>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 i="1" baseline="-25000">
                <a:solidFill>
                  <a:srgbClr val="1C344C"/>
                </a:solidFill>
              </a:rPr>
              <a:t> </a:t>
            </a:r>
            <a:r>
              <a:rPr lang="en-US">
                <a:solidFill>
                  <a:srgbClr val="1C344C"/>
                </a:solidFill>
              </a:rPr>
              <a:t>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</a:p>
          <a:p>
            <a:pPr>
              <a:spcAft>
                <a:spcPts val="3000"/>
              </a:spcAft>
            </a:pPr>
            <a:r>
              <a:rPr lang="en-US" i="1" baseline="-25000">
                <a:solidFill>
                  <a:srgbClr val="1C344C"/>
                </a:solidFill>
              </a:rPr>
              <a:t> </a:t>
            </a:r>
            <a:r>
              <a:rPr lang="en-US">
                <a:solidFill>
                  <a:srgbClr val="1C344C"/>
                </a:solidFill>
              </a:rPr>
              <a:t>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None of the above</a:t>
            </a: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More information is needed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51487" y="494582"/>
            <a:ext cx="242370" cy="3869174"/>
            <a:chOff x="6614327" y="1902770"/>
            <a:chExt cx="242370" cy="3869174"/>
          </a:xfrm>
        </p:grpSpPr>
        <p:sp>
          <p:nvSpPr>
            <p:cNvPr id="9" name="Oval 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14327" y="35835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14327" y="42714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14327" y="26923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14327" y="49086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614327" y="5529574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5752557" y="4121386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205" y="355600"/>
            <a:ext cx="4309795" cy="347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accent3"/>
                </a:solidFill>
              </a:rPr>
              <a:t>Meiosis problem G:</a:t>
            </a:r>
            <a:endParaRPr lang="en-US" dirty="0">
              <a:solidFill>
                <a:schemeClr val="accent3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A man has genotype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i="1" dirty="0">
                <a:solidFill>
                  <a:schemeClr val="accent3"/>
                </a:solidFill>
              </a:rPr>
              <a:t> B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He inherited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i="1" baseline="-25000" dirty="0">
                <a:solidFill>
                  <a:schemeClr val="accent3"/>
                </a:solidFill>
              </a:rPr>
              <a:t>1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alleles from his father and 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i="1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and</a:t>
            </a:r>
            <a:r>
              <a:rPr lang="en-US" i="1" dirty="0">
                <a:solidFill>
                  <a:schemeClr val="accent3"/>
                </a:solidFill>
              </a:rPr>
              <a:t> B</a:t>
            </a:r>
            <a:r>
              <a:rPr lang="en-US" i="1" baseline="-25000" dirty="0">
                <a:solidFill>
                  <a:schemeClr val="accent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 alleles from his mother. 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The </a:t>
            </a:r>
            <a:r>
              <a:rPr lang="en-US" i="1" dirty="0">
                <a:solidFill>
                  <a:schemeClr val="accent3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 and </a:t>
            </a:r>
            <a:r>
              <a:rPr lang="en-US" i="1" dirty="0">
                <a:solidFill>
                  <a:schemeClr val="accent3"/>
                </a:solidFill>
              </a:rPr>
              <a:t>B</a:t>
            </a:r>
            <a:r>
              <a:rPr lang="en-US" dirty="0">
                <a:solidFill>
                  <a:schemeClr val="accent3"/>
                </a:solidFill>
              </a:rPr>
              <a:t> loci are on the same chromosome, close enough that crossovers are not a factor.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3"/>
                </a:solidFill>
              </a:rPr>
              <a:t>What gametes will a single meiosis produce,?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7" y="4670200"/>
            <a:ext cx="9180000" cy="486000"/>
          </a:xfrm>
          <a:prstGeom prst="rect">
            <a:avLst/>
          </a:prstGeom>
          <a:solidFill>
            <a:srgbClr val="90BB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4532"/>
            <a:ext cx="9180000" cy="169632"/>
          </a:xfrm>
          <a:prstGeom prst="rect">
            <a:avLst/>
          </a:prstGeom>
          <a:solidFill>
            <a:srgbClr val="028F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68457" y="380282"/>
            <a:ext cx="32009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US">
                <a:solidFill>
                  <a:srgbClr val="1C344C"/>
                </a:solidFill>
              </a:rPr>
              <a:t>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r>
              <a:rPr lang="en-US" i="1">
                <a:solidFill>
                  <a:srgbClr val="1C344C"/>
                </a:solidFill>
              </a:rPr>
              <a:t>, </a:t>
            </a:r>
            <a:r>
              <a:rPr lang="en-US">
                <a:solidFill>
                  <a:srgbClr val="1C344C"/>
                </a:solidFill>
              </a:rPr>
              <a:t>one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 </a:t>
            </a:r>
            <a:r>
              <a:rPr lang="en-US" i="1">
                <a:solidFill>
                  <a:srgbClr val="1C344C"/>
                </a:solidFill>
              </a:rPr>
              <a:t>,</a:t>
            </a:r>
            <a:r>
              <a:rPr lang="en-US">
                <a:solidFill>
                  <a:srgbClr val="1C344C"/>
                </a:solidFill>
              </a:rPr>
              <a:t> one 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 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 i="1" baseline="-25000">
                <a:solidFill>
                  <a:srgbClr val="1C344C"/>
                </a:solidFill>
              </a:rPr>
              <a:t> </a:t>
            </a:r>
            <a:r>
              <a:rPr lang="en-US">
                <a:solidFill>
                  <a:srgbClr val="1C344C"/>
                </a:solidFill>
              </a:rPr>
              <a:t>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</a:p>
          <a:p>
            <a:pPr>
              <a:spcAft>
                <a:spcPts val="3000"/>
              </a:spcAft>
            </a:pPr>
            <a:r>
              <a:rPr lang="en-US" i="1" baseline="-25000">
                <a:solidFill>
                  <a:srgbClr val="1C344C"/>
                </a:solidFill>
              </a:rPr>
              <a:t> </a:t>
            </a:r>
            <a:r>
              <a:rPr lang="en-US">
                <a:solidFill>
                  <a:srgbClr val="1C344C"/>
                </a:solidFill>
              </a:rPr>
              <a:t>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>
                <a:solidFill>
                  <a:srgbClr val="1C344C"/>
                </a:solidFill>
              </a:rPr>
              <a:t>, two </a:t>
            </a:r>
            <a:r>
              <a:rPr lang="en-US" i="1">
                <a:solidFill>
                  <a:srgbClr val="1C344C"/>
                </a:solidFill>
              </a:rPr>
              <a:t>A</a:t>
            </a:r>
            <a:r>
              <a:rPr lang="en-US" i="1" baseline="-25000">
                <a:solidFill>
                  <a:srgbClr val="1C344C"/>
                </a:solidFill>
              </a:rPr>
              <a:t>2</a:t>
            </a:r>
            <a:r>
              <a:rPr lang="en-US" i="1">
                <a:solidFill>
                  <a:srgbClr val="1C344C"/>
                </a:solidFill>
              </a:rPr>
              <a:t>B</a:t>
            </a:r>
            <a:r>
              <a:rPr lang="en-US" i="1" baseline="-25000">
                <a:solidFill>
                  <a:srgbClr val="1C344C"/>
                </a:solidFill>
              </a:rPr>
              <a:t>1</a:t>
            </a:r>
            <a:endParaRPr lang="en-US">
              <a:solidFill>
                <a:srgbClr val="1C344C"/>
              </a:solidFill>
            </a:endParaRP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None of the above</a:t>
            </a:r>
          </a:p>
          <a:p>
            <a:pPr>
              <a:spcAft>
                <a:spcPts val="3000"/>
              </a:spcAft>
            </a:pPr>
            <a:r>
              <a:rPr lang="en-US">
                <a:solidFill>
                  <a:srgbClr val="1C344C"/>
                </a:solidFill>
              </a:rPr>
              <a:t>More information is needed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51487" y="469182"/>
            <a:ext cx="242370" cy="3881874"/>
            <a:chOff x="6614327" y="1902770"/>
            <a:chExt cx="242370" cy="3881874"/>
          </a:xfrm>
        </p:grpSpPr>
        <p:sp>
          <p:nvSpPr>
            <p:cNvPr id="9" name="Oval 8"/>
            <p:cNvSpPr/>
            <p:nvPr/>
          </p:nvSpPr>
          <p:spPr>
            <a:xfrm>
              <a:off x="6614327" y="1902770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614327" y="3596202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614327" y="4284168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614327" y="2679636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14327" y="4921333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614327" y="5542274"/>
              <a:ext cx="242370" cy="2423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5752557" y="2162614"/>
            <a:ext cx="241300" cy="2413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abletApr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3C8C"/>
      </a:accent1>
      <a:accent2>
        <a:srgbClr val="C20C33"/>
      </a:accent2>
      <a:accent3>
        <a:srgbClr val="1C344C"/>
      </a:accent3>
      <a:accent4>
        <a:srgbClr val="028F7C"/>
      </a:accent4>
      <a:accent5>
        <a:srgbClr val="FFA608"/>
      </a:accent5>
      <a:accent6>
        <a:srgbClr val="D9593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21678</TotalTime>
  <Words>875</Words>
  <Application>Microsoft Macintosh PowerPoint</Application>
  <PresentationFormat>On-screen Show (16:9)</PresentationFormat>
  <Paragraphs>111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Genotypes in meiosis, simplest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 Zoology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1-1</dc:title>
  <dc:creator>Rosie Redfield</dc:creator>
  <cp:lastModifiedBy>Rosie</cp:lastModifiedBy>
  <cp:revision>277</cp:revision>
  <cp:lastPrinted>2012-11-15T04:15:17Z</cp:lastPrinted>
  <dcterms:created xsi:type="dcterms:W3CDTF">2014-07-12T02:32:03Z</dcterms:created>
  <dcterms:modified xsi:type="dcterms:W3CDTF">2022-07-23T22:22:40Z</dcterms:modified>
</cp:coreProperties>
</file>