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323" r:id="rId3"/>
    <p:sldId id="324" r:id="rId4"/>
    <p:sldId id="327" r:id="rId5"/>
    <p:sldId id="340" r:id="rId6"/>
    <p:sldId id="329" r:id="rId7"/>
    <p:sldId id="341" r:id="rId8"/>
    <p:sldId id="339" r:id="rId9"/>
    <p:sldId id="342" r:id="rId10"/>
    <p:sldId id="336" r:id="rId11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4C6F1"/>
    <a:srgbClr val="02B97C"/>
    <a:srgbClr val="A18DFD"/>
    <a:srgbClr val="958DFD"/>
    <a:srgbClr val="B39DFF"/>
    <a:srgbClr val="9A36FF"/>
    <a:srgbClr val="8000FF"/>
    <a:srgbClr val="008040"/>
    <a:srgbClr val="008080"/>
    <a:srgbClr val="00F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1" autoAdjust="0"/>
    <p:restoredTop sz="94628"/>
  </p:normalViewPr>
  <p:slideViewPr>
    <p:cSldViewPr snapToGrid="0" snapToObjects="1">
      <p:cViewPr varScale="1">
        <p:scale>
          <a:sx n="141" d="100"/>
          <a:sy n="141" d="100"/>
        </p:scale>
        <p:origin x="192" y="3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4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F0C49-951A-5247-BC8E-5D883F97D9BE}" type="datetimeFigureOut">
              <a:rPr lang="en-US"/>
              <a:pPr/>
              <a:t>7/23/22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193FE-A152-334C-AA3E-1AED7C9A9357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FF580-5A2B-C240-89DE-41B624E658C6}" type="datetimeFigureOut">
              <a:rPr lang="en-US"/>
              <a:pPr/>
              <a:t>7/23/22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D67F8-754D-944A-A1C1-CA77A64BD999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67F8-754D-944A-A1C1-CA77A64BD99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CF14-A834-F140-BB29-3CB635F83081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1C7D-06F8-F64D-8112-7F75D8290F29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6C23-2ED2-BB48-81F4-6277ED4BFF24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0C9B-8FA3-C24E-9DB3-78084A90D7EC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024B-3730-B147-AF5D-F1BB60C7647B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DB86-D2FD-4840-9D27-8B4F88350BD0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9703-226F-1440-A8DF-C38666DF95B4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E988-F50A-774F-92A3-A016F4D897FA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DEC-9184-E141-B468-6D5A12DEB806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9FD7-F70C-1A4C-ADE7-06674CB43FB9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C6B1-D22C-8A45-BFAD-AF3F6220F080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7C16D-CEC3-8C49-B7C3-A09F45844C31}" type="datetime1">
              <a:rPr lang="en-US"/>
              <a:pPr/>
              <a:t>7/23/22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3"/>
                </a:solidFill>
              </a:defRPr>
            </a:lvl1pPr>
          </a:lstStyle>
          <a:p>
            <a:fld id="{0DC26309-53B4-8449-8C4B-3F25E95020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557" y="4670200"/>
            <a:ext cx="9144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-4532"/>
            <a:ext cx="9180000" cy="547200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221" y="555368"/>
            <a:ext cx="8733175" cy="100673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chemeClr val="accent2"/>
                </a:solidFill>
              </a:rPr>
              <a:t>Following genotypes through meiosis and predicting gametes,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(this time with crossovers)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5800" y="393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72546" y="1659163"/>
            <a:ext cx="104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4"/>
                </a:solidFill>
              </a:rPr>
              <a:t>Outline: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1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72546" y="3057762"/>
            <a:ext cx="2342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4"/>
                </a:solidFill>
              </a:rPr>
              <a:t>Learning Objectives: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74146" y="3493879"/>
            <a:ext cx="473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lvl="0" indent="-177800">
              <a:spcAft>
                <a:spcPts val="600"/>
              </a:spcAft>
              <a:buFont typeface="Arial"/>
              <a:buChar char="•"/>
            </a:pPr>
            <a:r>
              <a:rPr lang="en-US">
                <a:solidFill>
                  <a:schemeClr val="accent3"/>
                </a:solidFill>
              </a:rPr>
              <a:t>For linked loci, predict the gamete genotypes produced by a male of known genotype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1446" y="2044480"/>
            <a:ext cx="502110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Arial"/>
              <a:buChar char="•"/>
            </a:pPr>
            <a:r>
              <a:rPr lang="en-US">
                <a:solidFill>
                  <a:srgbClr val="1C344C"/>
                </a:solidFill>
              </a:rPr>
              <a:t>A series of problems to solve</a:t>
            </a:r>
          </a:p>
          <a:p>
            <a:pPr marL="177800" lvl="1" indent="-177800">
              <a:spcAft>
                <a:spcPts val="600"/>
              </a:spcAft>
              <a:buFont typeface="Arial"/>
              <a:buChar char="•"/>
            </a:pPr>
            <a:r>
              <a:rPr lang="en-US">
                <a:solidFill>
                  <a:srgbClr val="1C344C"/>
                </a:solidFill>
              </a:rPr>
              <a:t>The effects of crossovers on gamete genotypes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C0953E9-402D-32B7-838F-4345FC0D7A62}"/>
              </a:ext>
            </a:extLst>
          </p:cNvPr>
          <p:cNvSpPr txBox="1">
            <a:spLocks/>
          </p:cNvSpPr>
          <p:nvPr/>
        </p:nvSpPr>
        <p:spPr>
          <a:xfrm>
            <a:off x="727279" y="-51454"/>
            <a:ext cx="3483908" cy="643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A60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problem set:</a:t>
            </a: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8941" y="206276"/>
            <a:ext cx="4943759" cy="3200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solidFill>
                  <a:schemeClr val="accent2"/>
                </a:solidFill>
              </a:rPr>
              <a:t>Crossover question P: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accent3"/>
                </a:solidFill>
              </a:rPr>
              <a:t>A man has genotype </a:t>
            </a:r>
            <a:r>
              <a:rPr lang="en-US" i="1" dirty="0">
                <a:solidFill>
                  <a:schemeClr val="accent3"/>
                </a:solidFill>
              </a:rPr>
              <a:t>A</a:t>
            </a:r>
            <a:r>
              <a:rPr lang="en-US" i="1" baseline="-25000" dirty="0">
                <a:solidFill>
                  <a:schemeClr val="accent3"/>
                </a:solidFill>
              </a:rPr>
              <a:t>1</a:t>
            </a:r>
            <a:r>
              <a:rPr lang="en-US" i="1" dirty="0">
                <a:solidFill>
                  <a:schemeClr val="accent3"/>
                </a:solidFill>
              </a:rPr>
              <a:t>A</a:t>
            </a:r>
            <a:r>
              <a:rPr lang="en-US" i="1" baseline="-25000" dirty="0">
                <a:solidFill>
                  <a:schemeClr val="accent3"/>
                </a:solidFill>
              </a:rPr>
              <a:t>2</a:t>
            </a:r>
            <a:r>
              <a:rPr lang="en-US" i="1" dirty="0">
                <a:solidFill>
                  <a:schemeClr val="accent3"/>
                </a:solidFill>
              </a:rPr>
              <a:t> C</a:t>
            </a:r>
            <a:r>
              <a:rPr lang="en-US" i="1" baseline="-25000" dirty="0">
                <a:solidFill>
                  <a:schemeClr val="accent3"/>
                </a:solidFill>
              </a:rPr>
              <a:t>1</a:t>
            </a:r>
            <a:r>
              <a:rPr lang="en-US" i="1" dirty="0">
                <a:solidFill>
                  <a:schemeClr val="accent3"/>
                </a:solidFill>
              </a:rPr>
              <a:t>C</a:t>
            </a:r>
            <a:r>
              <a:rPr lang="en-US" i="1" baseline="-25000" dirty="0">
                <a:solidFill>
                  <a:schemeClr val="accent3"/>
                </a:solidFill>
              </a:rPr>
              <a:t>2</a:t>
            </a:r>
            <a:r>
              <a:rPr lang="en-US" dirty="0">
                <a:solidFill>
                  <a:schemeClr val="accent3"/>
                </a:solidFill>
              </a:rPr>
              <a:t>  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accent3"/>
                </a:solidFill>
              </a:rPr>
              <a:t>He inherited the </a:t>
            </a:r>
            <a:r>
              <a:rPr lang="en-US" i="1" dirty="0">
                <a:solidFill>
                  <a:schemeClr val="accent3"/>
                </a:solidFill>
              </a:rPr>
              <a:t>A</a:t>
            </a:r>
            <a:r>
              <a:rPr lang="en-US" i="1" baseline="-25000" dirty="0">
                <a:solidFill>
                  <a:schemeClr val="accent3"/>
                </a:solidFill>
              </a:rPr>
              <a:t>1</a:t>
            </a:r>
            <a:r>
              <a:rPr lang="en-US" i="1" dirty="0">
                <a:solidFill>
                  <a:schemeClr val="accent3"/>
                </a:solidFill>
              </a:rPr>
              <a:t> </a:t>
            </a:r>
            <a:r>
              <a:rPr lang="en-US" dirty="0">
                <a:solidFill>
                  <a:schemeClr val="accent3"/>
                </a:solidFill>
              </a:rPr>
              <a:t>and </a:t>
            </a:r>
            <a:r>
              <a:rPr lang="en-US" i="1" dirty="0">
                <a:solidFill>
                  <a:schemeClr val="accent3"/>
                </a:solidFill>
              </a:rPr>
              <a:t>C</a:t>
            </a:r>
            <a:r>
              <a:rPr lang="en-US" i="1" baseline="-25000" dirty="0">
                <a:solidFill>
                  <a:schemeClr val="accent3"/>
                </a:solidFill>
              </a:rPr>
              <a:t>1</a:t>
            </a:r>
            <a:r>
              <a:rPr lang="en-US" i="1" dirty="0">
                <a:solidFill>
                  <a:schemeClr val="accent3"/>
                </a:solidFill>
              </a:rPr>
              <a:t> </a:t>
            </a:r>
            <a:r>
              <a:rPr lang="en-US" dirty="0">
                <a:solidFill>
                  <a:schemeClr val="accent3"/>
                </a:solidFill>
              </a:rPr>
              <a:t>alleles from his father and the </a:t>
            </a:r>
            <a:r>
              <a:rPr lang="en-US" i="1" dirty="0">
                <a:solidFill>
                  <a:schemeClr val="accent3"/>
                </a:solidFill>
              </a:rPr>
              <a:t>A</a:t>
            </a:r>
            <a:r>
              <a:rPr lang="en-US" i="1" baseline="-25000" dirty="0">
                <a:solidFill>
                  <a:schemeClr val="accent3"/>
                </a:solidFill>
              </a:rPr>
              <a:t>2</a:t>
            </a:r>
            <a:r>
              <a:rPr lang="en-US" i="1" dirty="0">
                <a:solidFill>
                  <a:schemeClr val="accent3"/>
                </a:solidFill>
              </a:rPr>
              <a:t> </a:t>
            </a:r>
            <a:r>
              <a:rPr lang="en-US" dirty="0">
                <a:solidFill>
                  <a:schemeClr val="accent3"/>
                </a:solidFill>
              </a:rPr>
              <a:t>and</a:t>
            </a:r>
            <a:r>
              <a:rPr lang="en-US" i="1" dirty="0">
                <a:solidFill>
                  <a:schemeClr val="accent3"/>
                </a:solidFill>
              </a:rPr>
              <a:t> C</a:t>
            </a:r>
            <a:r>
              <a:rPr lang="en-US" i="1" baseline="-25000" dirty="0">
                <a:solidFill>
                  <a:schemeClr val="accent3"/>
                </a:solidFill>
              </a:rPr>
              <a:t>2</a:t>
            </a:r>
            <a:r>
              <a:rPr lang="en-US" dirty="0">
                <a:solidFill>
                  <a:schemeClr val="accent3"/>
                </a:solidFill>
              </a:rPr>
              <a:t> alleles from his mother.  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accent3"/>
                </a:solidFill>
              </a:rPr>
              <a:t>The </a:t>
            </a:r>
            <a:r>
              <a:rPr lang="en-US" i="1" dirty="0">
                <a:solidFill>
                  <a:schemeClr val="accent3"/>
                </a:solidFill>
              </a:rPr>
              <a:t>A</a:t>
            </a:r>
            <a:r>
              <a:rPr lang="en-US" dirty="0">
                <a:solidFill>
                  <a:schemeClr val="accent3"/>
                </a:solidFill>
              </a:rPr>
              <a:t> and </a:t>
            </a:r>
            <a:r>
              <a:rPr lang="en-US" i="1" dirty="0">
                <a:solidFill>
                  <a:schemeClr val="accent3"/>
                </a:solidFill>
              </a:rPr>
              <a:t>C</a:t>
            </a:r>
            <a:r>
              <a:rPr lang="en-US" dirty="0">
                <a:solidFill>
                  <a:schemeClr val="accent3"/>
                </a:solidFill>
              </a:rPr>
              <a:t> loci are on the same chromosome, but far apart enough that crossovers sometimes occur between them. 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chemeClr val="accent3"/>
                </a:solidFill>
              </a:rPr>
              <a:t>What gametes will </a:t>
            </a:r>
            <a:r>
              <a:rPr lang="en-US" u="sng" dirty="0">
                <a:solidFill>
                  <a:schemeClr val="accent3"/>
                </a:solidFill>
              </a:rPr>
              <a:t>many meioses</a:t>
            </a:r>
            <a:r>
              <a:rPr lang="en-US" dirty="0">
                <a:solidFill>
                  <a:schemeClr val="accent3"/>
                </a:solidFill>
              </a:rPr>
              <a:t> produce, and in what proportions?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57900" y="633273"/>
            <a:ext cx="3086100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>
                <a:solidFill>
                  <a:srgbClr val="1C344C"/>
                </a:solidFill>
              </a:rPr>
              <a:t>½ 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r>
              <a:rPr lang="en-US">
                <a:solidFill>
                  <a:srgbClr val="1C344C"/>
                </a:solidFill>
              </a:rPr>
              <a:t>, ½ 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endParaRPr lang="en-US">
              <a:solidFill>
                <a:srgbClr val="1C344C"/>
              </a:solidFill>
            </a:endParaRPr>
          </a:p>
          <a:p>
            <a:pPr>
              <a:spcAft>
                <a:spcPts val="3000"/>
              </a:spcAft>
            </a:pPr>
            <a:r>
              <a:rPr lang="en-US">
                <a:solidFill>
                  <a:srgbClr val="1C344C"/>
                </a:solidFill>
              </a:rPr>
              <a:t>¼</a:t>
            </a:r>
            <a:r>
              <a:rPr lang="en-US" b="1">
                <a:solidFill>
                  <a:srgbClr val="1C344C"/>
                </a:solidFill>
              </a:rPr>
              <a:t> 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>
                <a:solidFill>
                  <a:srgbClr val="1C344C"/>
                </a:solidFill>
              </a:rPr>
              <a:t>, </a:t>
            </a:r>
            <a:r>
              <a:rPr lang="en-US" i="1">
                <a:solidFill>
                  <a:srgbClr val="1C344C"/>
                </a:solidFill>
              </a:rPr>
              <a:t>¼ A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r>
              <a:rPr lang="en-US">
                <a:solidFill>
                  <a:srgbClr val="1C344C"/>
                </a:solidFill>
              </a:rPr>
              <a:t>, ¼ 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>
                <a:solidFill>
                  <a:srgbClr val="1C344C"/>
                </a:solidFill>
              </a:rPr>
              <a:t>, ¼ 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endParaRPr lang="en-US">
              <a:solidFill>
                <a:srgbClr val="1C344C"/>
              </a:solidFill>
            </a:endParaRPr>
          </a:p>
          <a:p>
            <a:pPr>
              <a:spcAft>
                <a:spcPts val="3000"/>
              </a:spcAft>
            </a:pPr>
            <a:r>
              <a:rPr lang="en-US">
                <a:solidFill>
                  <a:srgbClr val="1C344C"/>
                </a:solidFill>
              </a:rPr>
              <a:t>½ 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>
                <a:solidFill>
                  <a:srgbClr val="1C344C"/>
                </a:solidFill>
              </a:rPr>
              <a:t>, ½ </a:t>
            </a:r>
            <a:r>
              <a:rPr lang="en-US" i="1">
                <a:solidFill>
                  <a:srgbClr val="1C344C"/>
                </a:solidFill>
              </a:rPr>
              <a:t>A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endParaRPr lang="en-US">
              <a:solidFill>
                <a:srgbClr val="1C344C"/>
              </a:solidFill>
            </a:endParaRPr>
          </a:p>
          <a:p>
            <a:pPr>
              <a:spcAft>
                <a:spcPts val="3000"/>
              </a:spcAft>
            </a:pPr>
            <a:r>
              <a:rPr lang="en-US" i="1">
                <a:solidFill>
                  <a:srgbClr val="1C344C"/>
                </a:solidFill>
              </a:rPr>
              <a:t>½ A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r>
              <a:rPr lang="en-US">
                <a:solidFill>
                  <a:srgbClr val="1C344C"/>
                </a:solidFill>
              </a:rPr>
              <a:t>, </a:t>
            </a:r>
            <a:r>
              <a:rPr lang="en-US" i="1">
                <a:solidFill>
                  <a:srgbClr val="1C344C"/>
                </a:solidFill>
              </a:rPr>
              <a:t>½ A</a:t>
            </a:r>
            <a:r>
              <a:rPr lang="en-US" i="1" baseline="-25000">
                <a:solidFill>
                  <a:srgbClr val="1C344C"/>
                </a:solidFill>
              </a:rPr>
              <a:t>2</a:t>
            </a:r>
            <a:r>
              <a:rPr lang="en-US" i="1">
                <a:solidFill>
                  <a:srgbClr val="1C344C"/>
                </a:solidFill>
              </a:rPr>
              <a:t>C</a:t>
            </a:r>
            <a:r>
              <a:rPr lang="en-US" i="1" baseline="-25000">
                <a:solidFill>
                  <a:srgbClr val="1C344C"/>
                </a:solidFill>
              </a:rPr>
              <a:t>1</a:t>
            </a:r>
            <a:endParaRPr lang="en-US">
              <a:solidFill>
                <a:srgbClr val="1C344C"/>
              </a:solidFill>
            </a:endParaRPr>
          </a:p>
          <a:p>
            <a:pPr>
              <a:spcAft>
                <a:spcPts val="3000"/>
              </a:spcAft>
            </a:pPr>
            <a:r>
              <a:rPr lang="en-US">
                <a:solidFill>
                  <a:srgbClr val="1C344C"/>
                </a:solidFill>
              </a:rPr>
              <a:t>None of the above</a:t>
            </a:r>
          </a:p>
          <a:p>
            <a:pPr>
              <a:spcAft>
                <a:spcPts val="3000"/>
              </a:spcAft>
            </a:pPr>
            <a:r>
              <a:rPr lang="en-US">
                <a:solidFill>
                  <a:srgbClr val="1C344C"/>
                </a:solidFill>
              </a:rPr>
              <a:t>More information is needed.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792562" y="718222"/>
            <a:ext cx="265338" cy="3516781"/>
            <a:chOff x="6614327" y="1902770"/>
            <a:chExt cx="265338" cy="3516781"/>
          </a:xfrm>
        </p:grpSpPr>
        <p:sp>
          <p:nvSpPr>
            <p:cNvPr id="6" name="Oval 5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614327" y="3212534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614327" y="3867416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614327" y="2557652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614327" y="4522298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637295" y="5177181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>
          <a:xfrm>
            <a:off x="5816600" y="3993703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7"/>
          <p:cNvSpPr txBox="1">
            <a:spLocks noChangeArrowheads="1"/>
          </p:cNvSpPr>
          <p:nvPr/>
        </p:nvSpPr>
        <p:spPr bwMode="auto">
          <a:xfrm>
            <a:off x="85416" y="190500"/>
            <a:ext cx="44042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H: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At which point on the paired homologs is a crossover most likely to occur?</a:t>
            </a:r>
          </a:p>
        </p:txBody>
      </p:sp>
      <p:grpSp>
        <p:nvGrpSpPr>
          <p:cNvPr id="2" name="Group 55"/>
          <p:cNvGrpSpPr/>
          <p:nvPr/>
        </p:nvGrpSpPr>
        <p:grpSpPr>
          <a:xfrm>
            <a:off x="308463" y="1444526"/>
            <a:ext cx="4737100" cy="2870200"/>
            <a:chOff x="3162300" y="558800"/>
            <a:chExt cx="4737100" cy="2870200"/>
          </a:xfrm>
        </p:grpSpPr>
        <p:grpSp>
          <p:nvGrpSpPr>
            <p:cNvPr id="4" name="Group 34"/>
            <p:cNvGrpSpPr>
              <a:grpSpLocks/>
            </p:cNvGrpSpPr>
            <p:nvPr/>
          </p:nvGrpSpPr>
          <p:grpSpPr bwMode="auto">
            <a:xfrm>
              <a:off x="3162300" y="558800"/>
              <a:ext cx="4737100" cy="2870200"/>
              <a:chOff x="1392" y="2432"/>
              <a:chExt cx="2984" cy="1808"/>
            </a:xfrm>
          </p:grpSpPr>
          <p:sp>
            <p:nvSpPr>
              <p:cNvPr id="44" name="Line 35"/>
              <p:cNvSpPr>
                <a:spLocks noChangeShapeType="1"/>
              </p:cNvSpPr>
              <p:nvPr/>
            </p:nvSpPr>
            <p:spPr bwMode="auto">
              <a:xfrm flipH="1" flipV="1">
                <a:off x="3032" y="2600"/>
                <a:ext cx="1344" cy="720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36"/>
              <p:cNvSpPr>
                <a:spLocks noChangeShapeType="1"/>
              </p:cNvSpPr>
              <p:nvPr/>
            </p:nvSpPr>
            <p:spPr bwMode="auto">
              <a:xfrm flipH="1" flipV="1">
                <a:off x="3656" y="2480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7"/>
              <p:cNvSpPr>
                <a:spLocks noChangeShapeType="1"/>
              </p:cNvSpPr>
              <p:nvPr/>
            </p:nvSpPr>
            <p:spPr bwMode="auto">
              <a:xfrm flipH="1" flipV="1">
                <a:off x="2312" y="2880"/>
                <a:ext cx="2064" cy="456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38"/>
              <p:cNvSpPr>
                <a:spLocks noChangeShapeType="1"/>
              </p:cNvSpPr>
              <p:nvPr/>
            </p:nvSpPr>
            <p:spPr bwMode="auto">
              <a:xfrm flipV="1">
                <a:off x="2752" y="3368"/>
                <a:ext cx="1624" cy="872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39"/>
              <p:cNvSpPr>
                <a:spLocks noChangeShapeType="1"/>
              </p:cNvSpPr>
              <p:nvPr/>
            </p:nvSpPr>
            <p:spPr bwMode="auto">
              <a:xfrm flipV="1">
                <a:off x="3656" y="3384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40"/>
              <p:cNvSpPr>
                <a:spLocks noChangeShapeType="1"/>
              </p:cNvSpPr>
              <p:nvPr/>
            </p:nvSpPr>
            <p:spPr bwMode="auto">
              <a:xfrm flipV="1">
                <a:off x="3312" y="3360"/>
                <a:ext cx="1064" cy="248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41"/>
              <p:cNvSpPr>
                <a:spLocks noChangeShapeType="1"/>
              </p:cNvSpPr>
              <p:nvPr/>
            </p:nvSpPr>
            <p:spPr bwMode="auto">
              <a:xfrm>
                <a:off x="1392" y="3352"/>
                <a:ext cx="1344" cy="720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42"/>
              <p:cNvSpPr>
                <a:spLocks noChangeShapeType="1"/>
              </p:cNvSpPr>
              <p:nvPr/>
            </p:nvSpPr>
            <p:spPr bwMode="auto">
              <a:xfrm>
                <a:off x="1392" y="3368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43"/>
              <p:cNvSpPr>
                <a:spLocks noChangeShapeType="1"/>
              </p:cNvSpPr>
              <p:nvPr/>
            </p:nvSpPr>
            <p:spPr bwMode="auto">
              <a:xfrm>
                <a:off x="1392" y="3336"/>
                <a:ext cx="2064" cy="456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44"/>
              <p:cNvSpPr>
                <a:spLocks noChangeShapeType="1"/>
              </p:cNvSpPr>
              <p:nvPr/>
            </p:nvSpPr>
            <p:spPr bwMode="auto">
              <a:xfrm flipH="1">
                <a:off x="1392" y="2432"/>
                <a:ext cx="1624" cy="872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45"/>
              <p:cNvSpPr>
                <a:spLocks noChangeShapeType="1"/>
              </p:cNvSpPr>
              <p:nvPr/>
            </p:nvSpPr>
            <p:spPr bwMode="auto">
              <a:xfrm flipH="1">
                <a:off x="1392" y="2464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46"/>
              <p:cNvSpPr>
                <a:spLocks noChangeShapeType="1"/>
              </p:cNvSpPr>
              <p:nvPr/>
            </p:nvSpPr>
            <p:spPr bwMode="auto">
              <a:xfrm flipH="1">
                <a:off x="1392" y="3064"/>
                <a:ext cx="1064" cy="248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" name="Line 47"/>
            <p:cNvSpPr>
              <a:spLocks noChangeShapeType="1"/>
            </p:cNvSpPr>
            <p:nvPr/>
          </p:nvSpPr>
          <p:spPr bwMode="auto">
            <a:xfrm flipH="1" flipV="1">
              <a:off x="5626100" y="1993900"/>
              <a:ext cx="2273300" cy="0"/>
            </a:xfrm>
            <a:prstGeom prst="line">
              <a:avLst/>
            </a:prstGeom>
            <a:noFill/>
            <a:ln w="19050">
              <a:solidFill>
                <a:srgbClr val="FF0000">
                  <a:alpha val="60000"/>
                </a:srgbClr>
              </a:solidFill>
              <a:round/>
              <a:headEnd type="stealth" w="lg" len="lg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8"/>
            <p:cNvSpPr>
              <a:spLocks noChangeShapeType="1"/>
            </p:cNvSpPr>
            <p:nvPr/>
          </p:nvSpPr>
          <p:spPr bwMode="auto">
            <a:xfrm>
              <a:off x="3162300" y="1968500"/>
              <a:ext cx="2273300" cy="25400"/>
            </a:xfrm>
            <a:prstGeom prst="line">
              <a:avLst/>
            </a:prstGeom>
            <a:noFill/>
            <a:ln w="19050">
              <a:solidFill>
                <a:srgbClr val="FF0000">
                  <a:alpha val="60000"/>
                </a:srgbClr>
              </a:solidFill>
              <a:round/>
              <a:headEnd type="stealth" w="lg" len="lg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56"/>
            <p:cNvGrpSpPr/>
            <p:nvPr/>
          </p:nvGrpSpPr>
          <p:grpSpPr>
            <a:xfrm>
              <a:off x="5626100" y="746918"/>
              <a:ext cx="652457" cy="2506663"/>
              <a:chOff x="5481638" y="755650"/>
              <a:chExt cx="652457" cy="2506663"/>
            </a:xfrm>
          </p:grpSpPr>
          <p:sp>
            <p:nvSpPr>
              <p:cNvPr id="6" name="Text Box 73"/>
              <p:cNvSpPr txBox="1">
                <a:spLocks noChangeArrowheads="1"/>
              </p:cNvSpPr>
              <p:nvPr/>
            </p:nvSpPr>
            <p:spPr bwMode="auto">
              <a:xfrm>
                <a:off x="5713413" y="2516188"/>
                <a:ext cx="40267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A</a:t>
                </a:r>
                <a:r>
                  <a:rPr lang="en-US" sz="1800" b="1" baseline="-25000"/>
                  <a:t>2</a:t>
                </a:r>
                <a:endParaRPr lang="en-US" sz="1800" b="1"/>
              </a:p>
              <a:p>
                <a:r>
                  <a:rPr lang="en-US" sz="1800" b="1"/>
                  <a:t>B</a:t>
                </a:r>
                <a:r>
                  <a:rPr lang="en-US" b="1" baseline="-25000"/>
                  <a:t>2</a:t>
                </a:r>
                <a:endParaRPr lang="en-US" sz="1800" b="1"/>
              </a:p>
            </p:txBody>
          </p:sp>
          <p:sp>
            <p:nvSpPr>
              <p:cNvPr id="10" name="AutoShape 49"/>
              <p:cNvSpPr>
                <a:spLocks noChangeArrowheads="1"/>
              </p:cNvSpPr>
              <p:nvPr/>
            </p:nvSpPr>
            <p:spPr bwMode="auto">
              <a:xfrm>
                <a:off x="5481638" y="755650"/>
                <a:ext cx="112712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AutoShape 50"/>
              <p:cNvSpPr>
                <a:spLocks noChangeArrowheads="1"/>
              </p:cNvSpPr>
              <p:nvPr/>
            </p:nvSpPr>
            <p:spPr bwMode="auto">
              <a:xfrm>
                <a:off x="5481638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AutoShape 51"/>
              <p:cNvSpPr>
                <a:spLocks noChangeArrowheads="1"/>
              </p:cNvSpPr>
              <p:nvPr/>
            </p:nvSpPr>
            <p:spPr bwMode="auto">
              <a:xfrm>
                <a:off x="5649913" y="7556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AutoShape 52"/>
              <p:cNvSpPr>
                <a:spLocks noChangeArrowheads="1"/>
              </p:cNvSpPr>
              <p:nvPr/>
            </p:nvSpPr>
            <p:spPr bwMode="auto">
              <a:xfrm>
                <a:off x="5649913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Oval 53"/>
              <p:cNvSpPr>
                <a:spLocks noChangeArrowheads="1"/>
              </p:cNvSpPr>
              <p:nvPr/>
            </p:nvSpPr>
            <p:spPr bwMode="auto">
              <a:xfrm>
                <a:off x="5486400" y="1844675"/>
                <a:ext cx="293688" cy="2936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 Box 75"/>
              <p:cNvSpPr txBox="1">
                <a:spLocks noChangeArrowheads="1"/>
              </p:cNvSpPr>
              <p:nvPr/>
            </p:nvSpPr>
            <p:spPr bwMode="auto">
              <a:xfrm>
                <a:off x="5700708" y="865188"/>
                <a:ext cx="433387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2</a:t>
                </a:r>
                <a:endParaRPr lang="en-US" sz="1800" b="1"/>
              </a:p>
            </p:txBody>
          </p:sp>
          <p:sp>
            <p:nvSpPr>
              <p:cNvPr id="31" name="Rectangle 88"/>
              <p:cNvSpPr>
                <a:spLocks noChangeArrowheads="1"/>
              </p:cNvSpPr>
              <p:nvPr/>
            </p:nvSpPr>
            <p:spPr bwMode="auto">
              <a:xfrm>
                <a:off x="5486400" y="2722563"/>
                <a:ext cx="107950" cy="42862"/>
              </a:xfrm>
              <a:prstGeom prst="rect">
                <a:avLst/>
              </a:prstGeom>
              <a:solidFill>
                <a:srgbClr val="FF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89"/>
              <p:cNvSpPr>
                <a:spLocks noChangeArrowheads="1"/>
              </p:cNvSpPr>
              <p:nvPr/>
            </p:nvSpPr>
            <p:spPr bwMode="auto">
              <a:xfrm>
                <a:off x="5486400" y="2976563"/>
                <a:ext cx="107950" cy="42862"/>
              </a:xfrm>
              <a:prstGeom prst="rect">
                <a:avLst/>
              </a:prstGeom>
              <a:solidFill>
                <a:srgbClr val="FF006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92"/>
              <p:cNvSpPr>
                <a:spLocks noChangeArrowheads="1"/>
              </p:cNvSpPr>
              <p:nvPr/>
            </p:nvSpPr>
            <p:spPr bwMode="auto">
              <a:xfrm>
                <a:off x="5657850" y="1042988"/>
                <a:ext cx="107950" cy="42862"/>
              </a:xfrm>
              <a:prstGeom prst="rect">
                <a:avLst/>
              </a:prstGeom>
              <a:solidFill>
                <a:srgbClr val="33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95"/>
              <p:cNvSpPr>
                <a:spLocks noChangeArrowheads="1"/>
              </p:cNvSpPr>
              <p:nvPr/>
            </p:nvSpPr>
            <p:spPr bwMode="auto">
              <a:xfrm>
                <a:off x="5486400" y="1042988"/>
                <a:ext cx="107950" cy="42862"/>
              </a:xfrm>
              <a:prstGeom prst="rect">
                <a:avLst/>
              </a:prstGeom>
              <a:solidFill>
                <a:srgbClr val="33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96"/>
              <p:cNvSpPr>
                <a:spLocks noChangeArrowheads="1"/>
              </p:cNvSpPr>
              <p:nvPr/>
            </p:nvSpPr>
            <p:spPr bwMode="auto">
              <a:xfrm>
                <a:off x="5657850" y="2722563"/>
                <a:ext cx="107950" cy="42862"/>
              </a:xfrm>
              <a:prstGeom prst="rect">
                <a:avLst/>
              </a:prstGeom>
              <a:solidFill>
                <a:srgbClr val="FF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97"/>
              <p:cNvSpPr>
                <a:spLocks noChangeArrowheads="1"/>
              </p:cNvSpPr>
              <p:nvPr/>
            </p:nvSpPr>
            <p:spPr bwMode="auto">
              <a:xfrm>
                <a:off x="5657850" y="2976563"/>
                <a:ext cx="107950" cy="42862"/>
              </a:xfrm>
              <a:prstGeom prst="rect">
                <a:avLst/>
              </a:prstGeom>
              <a:solidFill>
                <a:srgbClr val="FF006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55"/>
            <p:cNvGrpSpPr/>
            <p:nvPr/>
          </p:nvGrpSpPr>
          <p:grpSpPr>
            <a:xfrm>
              <a:off x="4906956" y="740568"/>
              <a:ext cx="650879" cy="2506663"/>
              <a:chOff x="4799009" y="755650"/>
              <a:chExt cx="650879" cy="2506663"/>
            </a:xfrm>
          </p:grpSpPr>
          <p:sp>
            <p:nvSpPr>
              <p:cNvPr id="5" name="Text Box 72"/>
              <p:cNvSpPr txBox="1">
                <a:spLocks noChangeArrowheads="1"/>
              </p:cNvSpPr>
              <p:nvPr/>
            </p:nvSpPr>
            <p:spPr bwMode="auto">
              <a:xfrm>
                <a:off x="4799013" y="2516188"/>
                <a:ext cx="40267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A</a:t>
                </a:r>
                <a:r>
                  <a:rPr lang="en-US" sz="1800" b="1" baseline="-25000"/>
                  <a:t>1</a:t>
                </a:r>
                <a:endParaRPr lang="en-US" sz="1800" b="1"/>
              </a:p>
              <a:p>
                <a:r>
                  <a:rPr lang="en-US" sz="1800" b="1"/>
                  <a:t>B</a:t>
                </a:r>
                <a:r>
                  <a:rPr lang="en-US" b="1" baseline="-25000"/>
                  <a:t>1</a:t>
                </a:r>
                <a:endParaRPr lang="en-US" sz="1800" b="1"/>
              </a:p>
            </p:txBody>
          </p:sp>
          <p:sp>
            <p:nvSpPr>
              <p:cNvPr id="15" name="AutoShape 54"/>
              <p:cNvSpPr>
                <a:spLocks noChangeArrowheads="1"/>
              </p:cNvSpPr>
              <p:nvPr/>
            </p:nvSpPr>
            <p:spPr bwMode="auto">
              <a:xfrm>
                <a:off x="5151438" y="7556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AutoShape 55"/>
              <p:cNvSpPr>
                <a:spLocks noChangeArrowheads="1"/>
              </p:cNvSpPr>
              <p:nvPr/>
            </p:nvSpPr>
            <p:spPr bwMode="auto">
              <a:xfrm>
                <a:off x="5151438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AutoShape 56"/>
              <p:cNvSpPr>
                <a:spLocks noChangeArrowheads="1"/>
              </p:cNvSpPr>
              <p:nvPr/>
            </p:nvSpPr>
            <p:spPr bwMode="auto">
              <a:xfrm>
                <a:off x="5319713" y="762000"/>
                <a:ext cx="115887" cy="1293813"/>
              </a:xfrm>
              <a:prstGeom prst="roundRect">
                <a:avLst>
                  <a:gd name="adj" fmla="val 16667"/>
                </a:avLst>
              </a:prstGeom>
              <a:solidFill>
                <a:srgbClr val="311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AutoShape 57"/>
              <p:cNvSpPr>
                <a:spLocks noChangeArrowheads="1"/>
              </p:cNvSpPr>
              <p:nvPr/>
            </p:nvSpPr>
            <p:spPr bwMode="auto">
              <a:xfrm>
                <a:off x="5319713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rgbClr val="311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58"/>
              <p:cNvSpPr>
                <a:spLocks noChangeArrowheads="1"/>
              </p:cNvSpPr>
              <p:nvPr/>
            </p:nvSpPr>
            <p:spPr bwMode="auto">
              <a:xfrm>
                <a:off x="5156200" y="1844675"/>
                <a:ext cx="293688" cy="2936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Text Box 74"/>
              <p:cNvSpPr txBox="1">
                <a:spLocks noChangeArrowheads="1"/>
              </p:cNvSpPr>
              <p:nvPr/>
            </p:nvSpPr>
            <p:spPr bwMode="auto">
              <a:xfrm>
                <a:off x="4799009" y="865188"/>
                <a:ext cx="433387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1</a:t>
                </a:r>
                <a:endParaRPr lang="en-US" sz="1800" b="1"/>
              </a:p>
            </p:txBody>
          </p:sp>
          <p:sp>
            <p:nvSpPr>
              <p:cNvPr id="30" name="Rectangle 87"/>
              <p:cNvSpPr>
                <a:spLocks noChangeArrowheads="1"/>
              </p:cNvSpPr>
              <p:nvPr/>
            </p:nvSpPr>
            <p:spPr bwMode="auto">
              <a:xfrm>
                <a:off x="5156200" y="2722563"/>
                <a:ext cx="107950" cy="428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90"/>
              <p:cNvSpPr>
                <a:spLocks noChangeArrowheads="1"/>
              </p:cNvSpPr>
              <p:nvPr/>
            </p:nvSpPr>
            <p:spPr bwMode="auto">
              <a:xfrm>
                <a:off x="5156200" y="1042988"/>
                <a:ext cx="107950" cy="42862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91"/>
              <p:cNvSpPr>
                <a:spLocks noChangeArrowheads="1"/>
              </p:cNvSpPr>
              <p:nvPr/>
            </p:nvSpPr>
            <p:spPr bwMode="auto">
              <a:xfrm>
                <a:off x="5156200" y="2976563"/>
                <a:ext cx="107950" cy="42862"/>
              </a:xfrm>
              <a:prstGeom prst="rect">
                <a:avLst/>
              </a:prstGeom>
              <a:solidFill>
                <a:srgbClr val="FF6F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93"/>
              <p:cNvSpPr>
                <a:spLocks noChangeArrowheads="1"/>
              </p:cNvSpPr>
              <p:nvPr/>
            </p:nvSpPr>
            <p:spPr bwMode="auto">
              <a:xfrm>
                <a:off x="5327650" y="2722563"/>
                <a:ext cx="107950" cy="428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94"/>
              <p:cNvSpPr>
                <a:spLocks noChangeArrowheads="1"/>
              </p:cNvSpPr>
              <p:nvPr/>
            </p:nvSpPr>
            <p:spPr bwMode="auto">
              <a:xfrm>
                <a:off x="5327650" y="2976563"/>
                <a:ext cx="107950" cy="42862"/>
              </a:xfrm>
              <a:prstGeom prst="rect">
                <a:avLst/>
              </a:prstGeom>
              <a:solidFill>
                <a:srgbClr val="FF6F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98"/>
              <p:cNvSpPr>
                <a:spLocks noChangeArrowheads="1"/>
              </p:cNvSpPr>
              <p:nvPr/>
            </p:nvSpPr>
            <p:spPr bwMode="auto">
              <a:xfrm>
                <a:off x="5327650" y="1042988"/>
                <a:ext cx="107950" cy="42862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1" name="Group 76"/>
          <p:cNvGrpSpPr/>
          <p:nvPr/>
        </p:nvGrpSpPr>
        <p:grpSpPr>
          <a:xfrm>
            <a:off x="1909798" y="1557337"/>
            <a:ext cx="500512" cy="307777"/>
            <a:chOff x="608621" y="2882205"/>
            <a:chExt cx="500512" cy="307777"/>
          </a:xfrm>
        </p:grpSpPr>
        <p:sp>
          <p:nvSpPr>
            <p:cNvPr id="60" name="Oval 59"/>
            <p:cNvSpPr>
              <a:spLocks noChangeAspect="1"/>
            </p:cNvSpPr>
            <p:nvPr/>
          </p:nvSpPr>
          <p:spPr>
            <a:xfrm>
              <a:off x="651933" y="2961481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08621" y="2882205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>
              <a:off x="838200" y="3051539"/>
              <a:ext cx="270933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78"/>
          <p:cNvGrpSpPr/>
          <p:nvPr/>
        </p:nvGrpSpPr>
        <p:grpSpPr>
          <a:xfrm>
            <a:off x="1907599" y="3599557"/>
            <a:ext cx="494245" cy="307777"/>
            <a:chOff x="913421" y="3187005"/>
            <a:chExt cx="494245" cy="307777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956733" y="3266281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13421" y="3187005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3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1136733" y="3352800"/>
              <a:ext cx="270933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77"/>
          <p:cNvGrpSpPr/>
          <p:nvPr/>
        </p:nvGrpSpPr>
        <p:grpSpPr>
          <a:xfrm>
            <a:off x="1907599" y="2293937"/>
            <a:ext cx="502711" cy="307777"/>
            <a:chOff x="761021" y="2873732"/>
            <a:chExt cx="502711" cy="307777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804333" y="2953008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61021" y="2873732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992799" y="3046043"/>
              <a:ext cx="270933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75"/>
          <p:cNvGrpSpPr/>
          <p:nvPr/>
        </p:nvGrpSpPr>
        <p:grpSpPr>
          <a:xfrm>
            <a:off x="1916065" y="3890069"/>
            <a:ext cx="494245" cy="307777"/>
            <a:chOff x="2028822" y="3949005"/>
            <a:chExt cx="494245" cy="307777"/>
          </a:xfrm>
        </p:grpSpPr>
        <p:cxnSp>
          <p:nvCxnSpPr>
            <p:cNvPr id="71" name="Straight Arrow Connector 70"/>
            <p:cNvCxnSpPr/>
            <p:nvPr/>
          </p:nvCxnSpPr>
          <p:spPr>
            <a:xfrm>
              <a:off x="2252134" y="4104382"/>
              <a:ext cx="270933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2072134" y="4028281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028822" y="3949005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4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6495515" y="834963"/>
            <a:ext cx="224933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Point 1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Point 2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Point 3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Point 4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All are equally likely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6183830" y="950709"/>
            <a:ext cx="242370" cy="2994233"/>
            <a:chOff x="6614327" y="1902770"/>
            <a:chExt cx="242370" cy="2994233"/>
          </a:xfrm>
        </p:grpSpPr>
        <p:sp>
          <p:nvSpPr>
            <p:cNvPr id="75" name="Oval 74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614327" y="3278702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6614327" y="3966668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614327" y="2590736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6614327" y="4654633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Oval 80"/>
          <p:cNvSpPr/>
          <p:nvPr/>
        </p:nvSpPr>
        <p:spPr>
          <a:xfrm>
            <a:off x="6184900" y="3701157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Slide Number Placeholder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2</a:t>
            </a:fld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557" y="4331646"/>
            <a:ext cx="6517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(Assume that crossovers occur at random positions along the chromosome.)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0" grpId="1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7"/>
          <p:cNvSpPr txBox="1">
            <a:spLocks noChangeArrowheads="1"/>
          </p:cNvSpPr>
          <p:nvPr/>
        </p:nvSpPr>
        <p:spPr bwMode="auto">
          <a:xfrm>
            <a:off x="78845" y="208693"/>
            <a:ext cx="486097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C20C33"/>
                </a:solidFill>
              </a:rPr>
              <a:t>Crossover question I</a:t>
            </a:r>
          </a:p>
          <a:p>
            <a:r>
              <a:rPr lang="en-US" sz="2000" dirty="0">
                <a:solidFill>
                  <a:schemeClr val="accent3"/>
                </a:solidFill>
              </a:rPr>
              <a:t>In which interval on the paired homologs is a crossover most likely to occur?</a:t>
            </a:r>
          </a:p>
        </p:txBody>
      </p:sp>
      <p:grpSp>
        <p:nvGrpSpPr>
          <p:cNvPr id="2" name="Group 55"/>
          <p:cNvGrpSpPr/>
          <p:nvPr/>
        </p:nvGrpSpPr>
        <p:grpSpPr>
          <a:xfrm>
            <a:off x="155045" y="1414336"/>
            <a:ext cx="4737100" cy="2870200"/>
            <a:chOff x="3162300" y="558800"/>
            <a:chExt cx="4737100" cy="2870200"/>
          </a:xfrm>
        </p:grpSpPr>
        <p:grpSp>
          <p:nvGrpSpPr>
            <p:cNvPr id="4" name="Group 34"/>
            <p:cNvGrpSpPr>
              <a:grpSpLocks/>
            </p:cNvGrpSpPr>
            <p:nvPr/>
          </p:nvGrpSpPr>
          <p:grpSpPr bwMode="auto">
            <a:xfrm>
              <a:off x="3162300" y="558800"/>
              <a:ext cx="4737100" cy="2870200"/>
              <a:chOff x="1392" y="2432"/>
              <a:chExt cx="2984" cy="1808"/>
            </a:xfrm>
          </p:grpSpPr>
          <p:sp>
            <p:nvSpPr>
              <p:cNvPr id="44" name="Line 35"/>
              <p:cNvSpPr>
                <a:spLocks noChangeShapeType="1"/>
              </p:cNvSpPr>
              <p:nvPr/>
            </p:nvSpPr>
            <p:spPr bwMode="auto">
              <a:xfrm flipH="1" flipV="1">
                <a:off x="3032" y="2600"/>
                <a:ext cx="1344" cy="720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36"/>
              <p:cNvSpPr>
                <a:spLocks noChangeShapeType="1"/>
              </p:cNvSpPr>
              <p:nvPr/>
            </p:nvSpPr>
            <p:spPr bwMode="auto">
              <a:xfrm flipH="1" flipV="1">
                <a:off x="3656" y="2480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7"/>
              <p:cNvSpPr>
                <a:spLocks noChangeShapeType="1"/>
              </p:cNvSpPr>
              <p:nvPr/>
            </p:nvSpPr>
            <p:spPr bwMode="auto">
              <a:xfrm flipH="1" flipV="1">
                <a:off x="2312" y="2880"/>
                <a:ext cx="2064" cy="456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38"/>
              <p:cNvSpPr>
                <a:spLocks noChangeShapeType="1"/>
              </p:cNvSpPr>
              <p:nvPr/>
            </p:nvSpPr>
            <p:spPr bwMode="auto">
              <a:xfrm flipV="1">
                <a:off x="2752" y="3368"/>
                <a:ext cx="1624" cy="872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39"/>
              <p:cNvSpPr>
                <a:spLocks noChangeShapeType="1"/>
              </p:cNvSpPr>
              <p:nvPr/>
            </p:nvSpPr>
            <p:spPr bwMode="auto">
              <a:xfrm flipV="1">
                <a:off x="3656" y="3384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40"/>
              <p:cNvSpPr>
                <a:spLocks noChangeShapeType="1"/>
              </p:cNvSpPr>
              <p:nvPr/>
            </p:nvSpPr>
            <p:spPr bwMode="auto">
              <a:xfrm flipV="1">
                <a:off x="3312" y="3360"/>
                <a:ext cx="1064" cy="248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41"/>
              <p:cNvSpPr>
                <a:spLocks noChangeShapeType="1"/>
              </p:cNvSpPr>
              <p:nvPr/>
            </p:nvSpPr>
            <p:spPr bwMode="auto">
              <a:xfrm>
                <a:off x="1392" y="3352"/>
                <a:ext cx="1344" cy="720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42"/>
              <p:cNvSpPr>
                <a:spLocks noChangeShapeType="1"/>
              </p:cNvSpPr>
              <p:nvPr/>
            </p:nvSpPr>
            <p:spPr bwMode="auto">
              <a:xfrm>
                <a:off x="1392" y="3368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43"/>
              <p:cNvSpPr>
                <a:spLocks noChangeShapeType="1"/>
              </p:cNvSpPr>
              <p:nvPr/>
            </p:nvSpPr>
            <p:spPr bwMode="auto">
              <a:xfrm>
                <a:off x="1392" y="3336"/>
                <a:ext cx="2064" cy="456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44"/>
              <p:cNvSpPr>
                <a:spLocks noChangeShapeType="1"/>
              </p:cNvSpPr>
              <p:nvPr/>
            </p:nvSpPr>
            <p:spPr bwMode="auto">
              <a:xfrm flipH="1">
                <a:off x="1392" y="2432"/>
                <a:ext cx="1624" cy="872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45"/>
              <p:cNvSpPr>
                <a:spLocks noChangeShapeType="1"/>
              </p:cNvSpPr>
              <p:nvPr/>
            </p:nvSpPr>
            <p:spPr bwMode="auto">
              <a:xfrm flipH="1">
                <a:off x="1392" y="2464"/>
                <a:ext cx="720" cy="824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46"/>
              <p:cNvSpPr>
                <a:spLocks noChangeShapeType="1"/>
              </p:cNvSpPr>
              <p:nvPr/>
            </p:nvSpPr>
            <p:spPr bwMode="auto">
              <a:xfrm flipH="1">
                <a:off x="1392" y="3064"/>
                <a:ext cx="1064" cy="248"/>
              </a:xfrm>
              <a:prstGeom prst="line">
                <a:avLst/>
              </a:prstGeom>
              <a:noFill/>
              <a:ln w="1905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" name="Line 47"/>
            <p:cNvSpPr>
              <a:spLocks noChangeShapeType="1"/>
            </p:cNvSpPr>
            <p:nvPr/>
          </p:nvSpPr>
          <p:spPr bwMode="auto">
            <a:xfrm flipH="1" flipV="1">
              <a:off x="5626100" y="1993900"/>
              <a:ext cx="2273300" cy="0"/>
            </a:xfrm>
            <a:prstGeom prst="line">
              <a:avLst/>
            </a:prstGeom>
            <a:noFill/>
            <a:ln w="19050">
              <a:solidFill>
                <a:srgbClr val="FF0000">
                  <a:alpha val="60000"/>
                </a:srgbClr>
              </a:solidFill>
              <a:round/>
              <a:headEnd type="stealth" w="lg" len="lg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48"/>
            <p:cNvSpPr>
              <a:spLocks noChangeShapeType="1"/>
            </p:cNvSpPr>
            <p:nvPr/>
          </p:nvSpPr>
          <p:spPr bwMode="auto">
            <a:xfrm>
              <a:off x="3162300" y="1968500"/>
              <a:ext cx="2273300" cy="25400"/>
            </a:xfrm>
            <a:prstGeom prst="line">
              <a:avLst/>
            </a:prstGeom>
            <a:noFill/>
            <a:ln w="19050">
              <a:solidFill>
                <a:srgbClr val="FF0000">
                  <a:alpha val="60000"/>
                </a:srgbClr>
              </a:solidFill>
              <a:round/>
              <a:headEnd type="stealth" w="lg" len="lg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56"/>
            <p:cNvGrpSpPr/>
            <p:nvPr/>
          </p:nvGrpSpPr>
          <p:grpSpPr>
            <a:xfrm>
              <a:off x="5626100" y="746918"/>
              <a:ext cx="652457" cy="2506663"/>
              <a:chOff x="5481638" y="755650"/>
              <a:chExt cx="652457" cy="2506663"/>
            </a:xfrm>
          </p:grpSpPr>
          <p:sp>
            <p:nvSpPr>
              <p:cNvPr id="6" name="Text Box 73"/>
              <p:cNvSpPr txBox="1">
                <a:spLocks noChangeArrowheads="1"/>
              </p:cNvSpPr>
              <p:nvPr/>
            </p:nvSpPr>
            <p:spPr bwMode="auto">
              <a:xfrm>
                <a:off x="5713413" y="2516188"/>
                <a:ext cx="40267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A</a:t>
                </a:r>
                <a:r>
                  <a:rPr lang="en-US" sz="1800" b="1" baseline="-25000"/>
                  <a:t>2</a:t>
                </a:r>
                <a:endParaRPr lang="en-US" sz="1800" b="1"/>
              </a:p>
              <a:p>
                <a:r>
                  <a:rPr lang="en-US" sz="1800" b="1"/>
                  <a:t>B</a:t>
                </a:r>
                <a:r>
                  <a:rPr lang="en-US" b="1" baseline="-25000"/>
                  <a:t>2</a:t>
                </a:r>
                <a:endParaRPr lang="en-US" sz="1800" b="1"/>
              </a:p>
            </p:txBody>
          </p:sp>
          <p:sp>
            <p:nvSpPr>
              <p:cNvPr id="10" name="AutoShape 49"/>
              <p:cNvSpPr>
                <a:spLocks noChangeArrowheads="1"/>
              </p:cNvSpPr>
              <p:nvPr/>
            </p:nvSpPr>
            <p:spPr bwMode="auto">
              <a:xfrm>
                <a:off x="5481638" y="755650"/>
                <a:ext cx="112712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AutoShape 50"/>
              <p:cNvSpPr>
                <a:spLocks noChangeArrowheads="1"/>
              </p:cNvSpPr>
              <p:nvPr/>
            </p:nvSpPr>
            <p:spPr bwMode="auto">
              <a:xfrm>
                <a:off x="5481638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AutoShape 51"/>
              <p:cNvSpPr>
                <a:spLocks noChangeArrowheads="1"/>
              </p:cNvSpPr>
              <p:nvPr/>
            </p:nvSpPr>
            <p:spPr bwMode="auto">
              <a:xfrm>
                <a:off x="5649913" y="7556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AutoShape 52"/>
              <p:cNvSpPr>
                <a:spLocks noChangeArrowheads="1"/>
              </p:cNvSpPr>
              <p:nvPr/>
            </p:nvSpPr>
            <p:spPr bwMode="auto">
              <a:xfrm>
                <a:off x="5649913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Oval 53"/>
              <p:cNvSpPr>
                <a:spLocks noChangeArrowheads="1"/>
              </p:cNvSpPr>
              <p:nvPr/>
            </p:nvSpPr>
            <p:spPr bwMode="auto">
              <a:xfrm>
                <a:off x="5486400" y="1844675"/>
                <a:ext cx="293688" cy="2936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 Box 75"/>
              <p:cNvSpPr txBox="1">
                <a:spLocks noChangeArrowheads="1"/>
              </p:cNvSpPr>
              <p:nvPr/>
            </p:nvSpPr>
            <p:spPr bwMode="auto">
              <a:xfrm>
                <a:off x="5700708" y="865188"/>
                <a:ext cx="433387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2</a:t>
                </a:r>
                <a:endParaRPr lang="en-US" sz="1800" b="1"/>
              </a:p>
            </p:txBody>
          </p:sp>
          <p:sp>
            <p:nvSpPr>
              <p:cNvPr id="31" name="Rectangle 88"/>
              <p:cNvSpPr>
                <a:spLocks noChangeArrowheads="1"/>
              </p:cNvSpPr>
              <p:nvPr/>
            </p:nvSpPr>
            <p:spPr bwMode="auto">
              <a:xfrm>
                <a:off x="5486400" y="2722563"/>
                <a:ext cx="107950" cy="42862"/>
              </a:xfrm>
              <a:prstGeom prst="rect">
                <a:avLst/>
              </a:prstGeom>
              <a:solidFill>
                <a:srgbClr val="FF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89"/>
              <p:cNvSpPr>
                <a:spLocks noChangeArrowheads="1"/>
              </p:cNvSpPr>
              <p:nvPr/>
            </p:nvSpPr>
            <p:spPr bwMode="auto">
              <a:xfrm>
                <a:off x="5486400" y="2976563"/>
                <a:ext cx="107950" cy="42862"/>
              </a:xfrm>
              <a:prstGeom prst="rect">
                <a:avLst/>
              </a:prstGeom>
              <a:solidFill>
                <a:srgbClr val="FF006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92"/>
              <p:cNvSpPr>
                <a:spLocks noChangeArrowheads="1"/>
              </p:cNvSpPr>
              <p:nvPr/>
            </p:nvSpPr>
            <p:spPr bwMode="auto">
              <a:xfrm>
                <a:off x="5657850" y="1042988"/>
                <a:ext cx="107950" cy="42862"/>
              </a:xfrm>
              <a:prstGeom prst="rect">
                <a:avLst/>
              </a:prstGeom>
              <a:solidFill>
                <a:srgbClr val="33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95"/>
              <p:cNvSpPr>
                <a:spLocks noChangeArrowheads="1"/>
              </p:cNvSpPr>
              <p:nvPr/>
            </p:nvSpPr>
            <p:spPr bwMode="auto">
              <a:xfrm>
                <a:off x="5486400" y="1042988"/>
                <a:ext cx="107950" cy="42862"/>
              </a:xfrm>
              <a:prstGeom prst="rect">
                <a:avLst/>
              </a:prstGeom>
              <a:solidFill>
                <a:srgbClr val="3399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96"/>
              <p:cNvSpPr>
                <a:spLocks noChangeArrowheads="1"/>
              </p:cNvSpPr>
              <p:nvPr/>
            </p:nvSpPr>
            <p:spPr bwMode="auto">
              <a:xfrm>
                <a:off x="5657850" y="2722563"/>
                <a:ext cx="107950" cy="42862"/>
              </a:xfrm>
              <a:prstGeom prst="rect">
                <a:avLst/>
              </a:prstGeom>
              <a:solidFill>
                <a:srgbClr val="FF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97"/>
              <p:cNvSpPr>
                <a:spLocks noChangeArrowheads="1"/>
              </p:cNvSpPr>
              <p:nvPr/>
            </p:nvSpPr>
            <p:spPr bwMode="auto">
              <a:xfrm>
                <a:off x="5657850" y="2976563"/>
                <a:ext cx="107950" cy="42862"/>
              </a:xfrm>
              <a:prstGeom prst="rect">
                <a:avLst/>
              </a:prstGeom>
              <a:solidFill>
                <a:srgbClr val="FF006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55"/>
            <p:cNvGrpSpPr/>
            <p:nvPr/>
          </p:nvGrpSpPr>
          <p:grpSpPr>
            <a:xfrm>
              <a:off x="4906956" y="740568"/>
              <a:ext cx="650879" cy="2506663"/>
              <a:chOff x="4799009" y="755650"/>
              <a:chExt cx="650879" cy="2506663"/>
            </a:xfrm>
          </p:grpSpPr>
          <p:sp>
            <p:nvSpPr>
              <p:cNvPr id="5" name="Text Box 72"/>
              <p:cNvSpPr txBox="1">
                <a:spLocks noChangeArrowheads="1"/>
              </p:cNvSpPr>
              <p:nvPr/>
            </p:nvSpPr>
            <p:spPr bwMode="auto">
              <a:xfrm>
                <a:off x="4799013" y="2516188"/>
                <a:ext cx="40267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A</a:t>
                </a:r>
                <a:r>
                  <a:rPr lang="en-US" sz="1800" b="1" baseline="-25000"/>
                  <a:t>1</a:t>
                </a:r>
                <a:endParaRPr lang="en-US" sz="1800" b="1"/>
              </a:p>
              <a:p>
                <a:r>
                  <a:rPr lang="en-US" sz="1800" b="1"/>
                  <a:t>B</a:t>
                </a:r>
                <a:r>
                  <a:rPr lang="en-US" b="1" baseline="-25000"/>
                  <a:t>1</a:t>
                </a:r>
                <a:endParaRPr lang="en-US" sz="1800" b="1"/>
              </a:p>
            </p:txBody>
          </p:sp>
          <p:sp>
            <p:nvSpPr>
              <p:cNvPr id="15" name="AutoShape 54"/>
              <p:cNvSpPr>
                <a:spLocks noChangeArrowheads="1"/>
              </p:cNvSpPr>
              <p:nvPr/>
            </p:nvSpPr>
            <p:spPr bwMode="auto">
              <a:xfrm>
                <a:off x="5151438" y="7556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AutoShape 55"/>
              <p:cNvSpPr>
                <a:spLocks noChangeArrowheads="1"/>
              </p:cNvSpPr>
              <p:nvPr/>
            </p:nvSpPr>
            <p:spPr bwMode="auto">
              <a:xfrm>
                <a:off x="5151438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AutoShape 56"/>
              <p:cNvSpPr>
                <a:spLocks noChangeArrowheads="1"/>
              </p:cNvSpPr>
              <p:nvPr/>
            </p:nvSpPr>
            <p:spPr bwMode="auto">
              <a:xfrm>
                <a:off x="5319713" y="762000"/>
                <a:ext cx="115887" cy="1293813"/>
              </a:xfrm>
              <a:prstGeom prst="roundRect">
                <a:avLst>
                  <a:gd name="adj" fmla="val 16667"/>
                </a:avLst>
              </a:prstGeom>
              <a:solidFill>
                <a:srgbClr val="311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AutoShape 57"/>
              <p:cNvSpPr>
                <a:spLocks noChangeArrowheads="1"/>
              </p:cNvSpPr>
              <p:nvPr/>
            </p:nvSpPr>
            <p:spPr bwMode="auto">
              <a:xfrm>
                <a:off x="5319713" y="1962150"/>
                <a:ext cx="120650" cy="1300163"/>
              </a:xfrm>
              <a:prstGeom prst="roundRect">
                <a:avLst>
                  <a:gd name="adj" fmla="val 16667"/>
                </a:avLst>
              </a:prstGeom>
              <a:solidFill>
                <a:srgbClr val="311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Oval 58"/>
              <p:cNvSpPr>
                <a:spLocks noChangeArrowheads="1"/>
              </p:cNvSpPr>
              <p:nvPr/>
            </p:nvSpPr>
            <p:spPr bwMode="auto">
              <a:xfrm>
                <a:off x="5156200" y="1844675"/>
                <a:ext cx="293688" cy="29368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Text Box 74"/>
              <p:cNvSpPr txBox="1">
                <a:spLocks noChangeArrowheads="1"/>
              </p:cNvSpPr>
              <p:nvPr/>
            </p:nvSpPr>
            <p:spPr bwMode="auto">
              <a:xfrm>
                <a:off x="4799009" y="865188"/>
                <a:ext cx="433387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1</a:t>
                </a:r>
                <a:endParaRPr lang="en-US" sz="1800" b="1"/>
              </a:p>
            </p:txBody>
          </p:sp>
          <p:sp>
            <p:nvSpPr>
              <p:cNvPr id="30" name="Rectangle 87"/>
              <p:cNvSpPr>
                <a:spLocks noChangeArrowheads="1"/>
              </p:cNvSpPr>
              <p:nvPr/>
            </p:nvSpPr>
            <p:spPr bwMode="auto">
              <a:xfrm>
                <a:off x="5156200" y="2722563"/>
                <a:ext cx="107950" cy="428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90"/>
              <p:cNvSpPr>
                <a:spLocks noChangeArrowheads="1"/>
              </p:cNvSpPr>
              <p:nvPr/>
            </p:nvSpPr>
            <p:spPr bwMode="auto">
              <a:xfrm>
                <a:off x="5156200" y="1042988"/>
                <a:ext cx="107950" cy="42862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91"/>
              <p:cNvSpPr>
                <a:spLocks noChangeArrowheads="1"/>
              </p:cNvSpPr>
              <p:nvPr/>
            </p:nvSpPr>
            <p:spPr bwMode="auto">
              <a:xfrm>
                <a:off x="5156200" y="2976563"/>
                <a:ext cx="107950" cy="42862"/>
              </a:xfrm>
              <a:prstGeom prst="rect">
                <a:avLst/>
              </a:prstGeom>
              <a:solidFill>
                <a:srgbClr val="FF6F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93"/>
              <p:cNvSpPr>
                <a:spLocks noChangeArrowheads="1"/>
              </p:cNvSpPr>
              <p:nvPr/>
            </p:nvSpPr>
            <p:spPr bwMode="auto">
              <a:xfrm>
                <a:off x="5327650" y="2722563"/>
                <a:ext cx="107950" cy="4286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94"/>
              <p:cNvSpPr>
                <a:spLocks noChangeArrowheads="1"/>
              </p:cNvSpPr>
              <p:nvPr/>
            </p:nvSpPr>
            <p:spPr bwMode="auto">
              <a:xfrm>
                <a:off x="5327650" y="2976563"/>
                <a:ext cx="107950" cy="42862"/>
              </a:xfrm>
              <a:prstGeom prst="rect">
                <a:avLst/>
              </a:prstGeom>
              <a:solidFill>
                <a:srgbClr val="FF6F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98"/>
              <p:cNvSpPr>
                <a:spLocks noChangeArrowheads="1"/>
              </p:cNvSpPr>
              <p:nvPr/>
            </p:nvSpPr>
            <p:spPr bwMode="auto">
              <a:xfrm>
                <a:off x="5327650" y="1042988"/>
                <a:ext cx="107950" cy="42862"/>
              </a:xfrm>
              <a:prstGeom prst="rect">
                <a:avLst/>
              </a:prstGeom>
              <a:solidFill>
                <a:srgbClr val="00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1" name="Group 76"/>
          <p:cNvGrpSpPr/>
          <p:nvPr/>
        </p:nvGrpSpPr>
        <p:grpSpPr>
          <a:xfrm>
            <a:off x="1656900" y="1582015"/>
            <a:ext cx="387268" cy="307777"/>
            <a:chOff x="608621" y="2882205"/>
            <a:chExt cx="387268" cy="307777"/>
          </a:xfrm>
        </p:grpSpPr>
        <p:sp>
          <p:nvSpPr>
            <p:cNvPr id="60" name="Oval 59"/>
            <p:cNvSpPr>
              <a:spLocks noChangeAspect="1"/>
            </p:cNvSpPr>
            <p:nvPr/>
          </p:nvSpPr>
          <p:spPr>
            <a:xfrm>
              <a:off x="651933" y="2961481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08621" y="2882205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>
              <a:off x="838200" y="3051539"/>
              <a:ext cx="157689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78"/>
          <p:cNvGrpSpPr/>
          <p:nvPr/>
        </p:nvGrpSpPr>
        <p:grpSpPr>
          <a:xfrm>
            <a:off x="1656900" y="3531340"/>
            <a:ext cx="389467" cy="307777"/>
            <a:chOff x="913421" y="3187005"/>
            <a:chExt cx="389467" cy="307777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956733" y="3266281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13421" y="3187005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3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1136733" y="3352800"/>
              <a:ext cx="166155" cy="7837"/>
            </a:xfrm>
            <a:prstGeom prst="straightConnector1">
              <a:avLst/>
            </a:prstGeom>
            <a:ln>
              <a:solidFill>
                <a:srgbClr val="008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77"/>
          <p:cNvGrpSpPr/>
          <p:nvPr/>
        </p:nvGrpSpPr>
        <p:grpSpPr>
          <a:xfrm>
            <a:off x="1656900" y="2567059"/>
            <a:ext cx="389467" cy="307777"/>
            <a:chOff x="761021" y="2873732"/>
            <a:chExt cx="389467" cy="307777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804333" y="2953008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61021" y="2873732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2</a:t>
              </a: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992799" y="3046043"/>
              <a:ext cx="157689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75"/>
          <p:cNvGrpSpPr/>
          <p:nvPr/>
        </p:nvGrpSpPr>
        <p:grpSpPr>
          <a:xfrm>
            <a:off x="1656900" y="3822870"/>
            <a:ext cx="381001" cy="307777"/>
            <a:chOff x="2028822" y="3949005"/>
            <a:chExt cx="381001" cy="307777"/>
          </a:xfrm>
        </p:grpSpPr>
        <p:cxnSp>
          <p:nvCxnSpPr>
            <p:cNvPr id="71" name="Straight Arrow Connector 70"/>
            <p:cNvCxnSpPr/>
            <p:nvPr/>
          </p:nvCxnSpPr>
          <p:spPr>
            <a:xfrm>
              <a:off x="2252134" y="4104382"/>
              <a:ext cx="157689" cy="1588"/>
            </a:xfrm>
            <a:prstGeom prst="straightConnector1">
              <a:avLst/>
            </a:prstGeom>
            <a:ln>
              <a:solidFill>
                <a:srgbClr val="008000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2072134" y="4028281"/>
              <a:ext cx="180000" cy="180000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028822" y="3949005"/>
              <a:ext cx="275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4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6479432" y="842650"/>
            <a:ext cx="224933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Interval 1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Interval 2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Interval 3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Interval 4</a:t>
            </a:r>
          </a:p>
          <a:p>
            <a:pPr marL="177800" indent="-177800">
              <a:spcAft>
                <a:spcPts val="3000"/>
              </a:spcAft>
            </a:pPr>
            <a:r>
              <a:rPr lang="en-US" sz="2000">
                <a:solidFill>
                  <a:srgbClr val="1C344C"/>
                </a:solidFill>
              </a:rPr>
              <a:t>All are equally likely</a:t>
            </a:r>
          </a:p>
        </p:txBody>
      </p:sp>
      <p:sp>
        <p:nvSpPr>
          <p:cNvPr id="76" name="Left Brace 75"/>
          <p:cNvSpPr/>
          <p:nvPr/>
        </p:nvSpPr>
        <p:spPr>
          <a:xfrm>
            <a:off x="2048930" y="1918036"/>
            <a:ext cx="207962" cy="1644981"/>
          </a:xfrm>
          <a:prstGeom prst="leftBrace">
            <a:avLst>
              <a:gd name="adj1" fmla="val 34722"/>
              <a:gd name="adj2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eft Brace 77"/>
          <p:cNvSpPr/>
          <p:nvPr/>
        </p:nvSpPr>
        <p:spPr>
          <a:xfrm>
            <a:off x="2044168" y="1601576"/>
            <a:ext cx="207962" cy="298800"/>
          </a:xfrm>
          <a:prstGeom prst="leftBrace">
            <a:avLst>
              <a:gd name="adj1" fmla="val 34722"/>
              <a:gd name="adj2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Left Brace 78"/>
          <p:cNvSpPr/>
          <p:nvPr/>
        </p:nvSpPr>
        <p:spPr>
          <a:xfrm>
            <a:off x="2044168" y="3569367"/>
            <a:ext cx="207962" cy="270000"/>
          </a:xfrm>
          <a:prstGeom prst="leftBrace">
            <a:avLst>
              <a:gd name="adj1" fmla="val 34722"/>
              <a:gd name="adj2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Left Brace 80"/>
          <p:cNvSpPr/>
          <p:nvPr/>
        </p:nvSpPr>
        <p:spPr>
          <a:xfrm>
            <a:off x="2048930" y="3839117"/>
            <a:ext cx="207962" cy="270000"/>
          </a:xfrm>
          <a:prstGeom prst="leftBrace">
            <a:avLst>
              <a:gd name="adj1" fmla="val 34722"/>
              <a:gd name="adj2" fmla="val 50000"/>
            </a:avLst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6211662" y="952637"/>
            <a:ext cx="242370" cy="2994233"/>
            <a:chOff x="6614327" y="1902770"/>
            <a:chExt cx="242370" cy="2994233"/>
          </a:xfrm>
        </p:grpSpPr>
        <p:sp>
          <p:nvSpPr>
            <p:cNvPr id="82" name="Oval 81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6614327" y="3278702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6614327" y="3966668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6614327" y="2590736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6614327" y="4654633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Oval 86"/>
          <p:cNvSpPr/>
          <p:nvPr/>
        </p:nvSpPr>
        <p:spPr>
          <a:xfrm>
            <a:off x="6212732" y="1640603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3</a:t>
            </a:fld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557" y="4331646"/>
            <a:ext cx="6517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(Assume that crossovers occur at random positions along the chromosome.)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0" grpId="1"/>
      <p:bldP spid="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68"/>
          <p:cNvSpPr txBox="1">
            <a:spLocks noChangeArrowheads="1"/>
          </p:cNvSpPr>
          <p:nvPr/>
        </p:nvSpPr>
        <p:spPr bwMode="auto">
          <a:xfrm>
            <a:off x="249268" y="285918"/>
            <a:ext cx="46275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J: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How many genetically different gametes will this single meiosis produce?</a:t>
            </a:r>
          </a:p>
        </p:txBody>
      </p:sp>
      <p:grpSp>
        <p:nvGrpSpPr>
          <p:cNvPr id="2" name="Group 56"/>
          <p:cNvGrpSpPr/>
          <p:nvPr/>
        </p:nvGrpSpPr>
        <p:grpSpPr>
          <a:xfrm>
            <a:off x="0" y="1528763"/>
            <a:ext cx="5575300" cy="2870200"/>
            <a:chOff x="2484438" y="3765550"/>
            <a:chExt cx="6210300" cy="2870200"/>
          </a:xfrm>
        </p:grpSpPr>
        <p:sp>
          <p:nvSpPr>
            <p:cNvPr id="58" name="Text Box 80"/>
            <p:cNvSpPr txBox="1">
              <a:spLocks noChangeArrowheads="1"/>
            </p:cNvSpPr>
            <p:nvPr/>
          </p:nvSpPr>
          <p:spPr bwMode="auto">
            <a:xfrm>
              <a:off x="4075916" y="5703888"/>
              <a:ext cx="53578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59" name="Text Box 81"/>
            <p:cNvSpPr txBox="1">
              <a:spLocks noChangeArrowheads="1"/>
            </p:cNvSpPr>
            <p:nvPr/>
          </p:nvSpPr>
          <p:spPr bwMode="auto">
            <a:xfrm>
              <a:off x="6475413" y="5703888"/>
              <a:ext cx="50958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60" name="Text Box 82"/>
            <p:cNvSpPr txBox="1">
              <a:spLocks noChangeArrowheads="1"/>
            </p:cNvSpPr>
            <p:nvPr/>
          </p:nvSpPr>
          <p:spPr bwMode="auto">
            <a:xfrm>
              <a:off x="4684713" y="5703888"/>
              <a:ext cx="518633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61" name="Text Box 83"/>
            <p:cNvSpPr txBox="1">
              <a:spLocks noChangeArrowheads="1"/>
            </p:cNvSpPr>
            <p:nvPr/>
          </p:nvSpPr>
          <p:spPr bwMode="auto">
            <a:xfrm>
              <a:off x="5880955" y="5703888"/>
              <a:ext cx="56951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62" name="Oval 111"/>
            <p:cNvSpPr>
              <a:spLocks noChangeArrowheads="1"/>
            </p:cNvSpPr>
            <p:nvPr/>
          </p:nvSpPr>
          <p:spPr bwMode="auto">
            <a:xfrm>
              <a:off x="4800600" y="4095750"/>
              <a:ext cx="539750" cy="539750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112"/>
            <p:cNvSpPr>
              <a:spLocks noChangeArrowheads="1"/>
            </p:cNvSpPr>
            <p:nvPr/>
          </p:nvSpPr>
          <p:spPr bwMode="auto">
            <a:xfrm>
              <a:off x="5670550" y="4102100"/>
              <a:ext cx="539750" cy="539750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2"/>
            <p:cNvSpPr>
              <a:spLocks noChangeShapeType="1"/>
            </p:cNvSpPr>
            <p:nvPr/>
          </p:nvSpPr>
          <p:spPr bwMode="auto">
            <a:xfrm flipH="1" flipV="1">
              <a:off x="6540500" y="4032250"/>
              <a:ext cx="2133600" cy="11430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3"/>
            <p:cNvSpPr>
              <a:spLocks noChangeShapeType="1"/>
            </p:cNvSpPr>
            <p:nvPr/>
          </p:nvSpPr>
          <p:spPr bwMode="auto">
            <a:xfrm flipH="1" flipV="1">
              <a:off x="7531100" y="3841750"/>
              <a:ext cx="1143000" cy="13081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4"/>
            <p:cNvSpPr>
              <a:spLocks noChangeShapeType="1"/>
            </p:cNvSpPr>
            <p:nvPr/>
          </p:nvSpPr>
          <p:spPr bwMode="auto">
            <a:xfrm flipH="1" flipV="1">
              <a:off x="5418138" y="4476750"/>
              <a:ext cx="3276600" cy="7239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 flipV="1">
              <a:off x="6096000" y="5251450"/>
              <a:ext cx="2578100" cy="13843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V="1">
              <a:off x="7531100" y="5276850"/>
              <a:ext cx="1143000" cy="13081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7"/>
            <p:cNvSpPr>
              <a:spLocks noChangeShapeType="1"/>
            </p:cNvSpPr>
            <p:nvPr/>
          </p:nvSpPr>
          <p:spPr bwMode="auto">
            <a:xfrm flipV="1">
              <a:off x="6985000" y="5238750"/>
              <a:ext cx="1689100" cy="3937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2501900" y="5226050"/>
              <a:ext cx="2133600" cy="11430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9"/>
            <p:cNvSpPr>
              <a:spLocks noChangeShapeType="1"/>
            </p:cNvSpPr>
            <p:nvPr/>
          </p:nvSpPr>
          <p:spPr bwMode="auto">
            <a:xfrm>
              <a:off x="2501900" y="5251450"/>
              <a:ext cx="1143000" cy="13081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10"/>
            <p:cNvSpPr>
              <a:spLocks noChangeShapeType="1"/>
            </p:cNvSpPr>
            <p:nvPr/>
          </p:nvSpPr>
          <p:spPr bwMode="auto">
            <a:xfrm>
              <a:off x="2484438" y="5200650"/>
              <a:ext cx="3276600" cy="7239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11"/>
            <p:cNvSpPr>
              <a:spLocks noChangeShapeType="1"/>
            </p:cNvSpPr>
            <p:nvPr/>
          </p:nvSpPr>
          <p:spPr bwMode="auto">
            <a:xfrm flipH="1">
              <a:off x="2484438" y="3765550"/>
              <a:ext cx="2578100" cy="13843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2"/>
            <p:cNvSpPr>
              <a:spLocks noChangeShapeType="1"/>
            </p:cNvSpPr>
            <p:nvPr/>
          </p:nvSpPr>
          <p:spPr bwMode="auto">
            <a:xfrm flipH="1">
              <a:off x="2501900" y="3816350"/>
              <a:ext cx="1143000" cy="13081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3"/>
            <p:cNvSpPr>
              <a:spLocks noChangeShapeType="1"/>
            </p:cNvSpPr>
            <p:nvPr/>
          </p:nvSpPr>
          <p:spPr bwMode="auto">
            <a:xfrm flipH="1">
              <a:off x="2501900" y="4768850"/>
              <a:ext cx="1689100" cy="39370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14"/>
            <p:cNvSpPr>
              <a:spLocks noChangeShapeType="1"/>
            </p:cNvSpPr>
            <p:nvPr/>
          </p:nvSpPr>
          <p:spPr bwMode="auto">
            <a:xfrm flipH="1" flipV="1">
              <a:off x="6400800" y="5200650"/>
              <a:ext cx="22733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stealth" w="lg" len="lg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>
              <a:off x="2501900" y="5175250"/>
              <a:ext cx="2273300" cy="254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stealth" w="lg" len="lg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AutoShape 16"/>
            <p:cNvSpPr>
              <a:spLocks noChangeArrowheads="1"/>
            </p:cNvSpPr>
            <p:nvPr/>
          </p:nvSpPr>
          <p:spPr bwMode="auto">
            <a:xfrm>
              <a:off x="6256338" y="4533900"/>
              <a:ext cx="120650" cy="7286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AutoShape 17"/>
            <p:cNvSpPr>
              <a:spLocks noChangeArrowheads="1"/>
            </p:cNvSpPr>
            <p:nvPr/>
          </p:nvSpPr>
          <p:spPr bwMode="auto">
            <a:xfrm>
              <a:off x="6256338" y="516890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AutoShape 18"/>
            <p:cNvSpPr>
              <a:spLocks noChangeArrowheads="1"/>
            </p:cNvSpPr>
            <p:nvPr/>
          </p:nvSpPr>
          <p:spPr bwMode="auto">
            <a:xfrm>
              <a:off x="6424613" y="396240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AutoShape 19"/>
            <p:cNvSpPr>
              <a:spLocks noChangeArrowheads="1"/>
            </p:cNvSpPr>
            <p:nvPr/>
          </p:nvSpPr>
          <p:spPr bwMode="auto">
            <a:xfrm>
              <a:off x="6424613" y="516890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20"/>
            <p:cNvSpPr>
              <a:spLocks noChangeArrowheads="1"/>
            </p:cNvSpPr>
            <p:nvPr/>
          </p:nvSpPr>
          <p:spPr bwMode="auto">
            <a:xfrm>
              <a:off x="6261100" y="505142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AutoShape 21"/>
            <p:cNvSpPr>
              <a:spLocks noChangeArrowheads="1"/>
            </p:cNvSpPr>
            <p:nvPr/>
          </p:nvSpPr>
          <p:spPr bwMode="auto">
            <a:xfrm>
              <a:off x="4460875" y="396240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AutoShape 22"/>
            <p:cNvSpPr>
              <a:spLocks noChangeArrowheads="1"/>
            </p:cNvSpPr>
            <p:nvPr/>
          </p:nvSpPr>
          <p:spPr bwMode="auto">
            <a:xfrm>
              <a:off x="4460875" y="516890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AutoShape 23"/>
            <p:cNvSpPr>
              <a:spLocks noChangeArrowheads="1"/>
            </p:cNvSpPr>
            <p:nvPr/>
          </p:nvSpPr>
          <p:spPr bwMode="auto">
            <a:xfrm>
              <a:off x="4629150" y="4572000"/>
              <a:ext cx="107950" cy="6905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AutoShape 24"/>
            <p:cNvSpPr>
              <a:spLocks noChangeArrowheads="1"/>
            </p:cNvSpPr>
            <p:nvPr/>
          </p:nvSpPr>
          <p:spPr bwMode="auto">
            <a:xfrm>
              <a:off x="4629150" y="516890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25"/>
            <p:cNvSpPr>
              <a:spLocks noChangeArrowheads="1"/>
            </p:cNvSpPr>
            <p:nvPr/>
          </p:nvSpPr>
          <p:spPr bwMode="auto">
            <a:xfrm>
              <a:off x="4465638" y="505142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AutoShape 26"/>
            <p:cNvSpPr>
              <a:spLocks noChangeArrowheads="1"/>
            </p:cNvSpPr>
            <p:nvPr/>
          </p:nvSpPr>
          <p:spPr bwMode="auto">
            <a:xfrm rot="2387432">
              <a:off x="4857610" y="3990975"/>
              <a:ext cx="122238" cy="706438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AutoShape 27"/>
            <p:cNvSpPr>
              <a:spLocks noChangeArrowheads="1"/>
            </p:cNvSpPr>
            <p:nvPr/>
          </p:nvSpPr>
          <p:spPr bwMode="auto">
            <a:xfrm rot="18772064">
              <a:off x="5997716" y="4003675"/>
              <a:ext cx="122238" cy="706438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AutoShape 69"/>
            <p:cNvSpPr>
              <a:spLocks noChangeArrowheads="1"/>
            </p:cNvSpPr>
            <p:nvPr/>
          </p:nvSpPr>
          <p:spPr bwMode="auto">
            <a:xfrm rot="18539062">
              <a:off x="4633913" y="4479925"/>
              <a:ext cx="214313" cy="10795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AutoShape 70"/>
            <p:cNvSpPr>
              <a:spLocks noChangeArrowheads="1"/>
            </p:cNvSpPr>
            <p:nvPr/>
          </p:nvSpPr>
          <p:spPr bwMode="auto">
            <a:xfrm rot="2579236" flipH="1">
              <a:off x="6151563" y="4468813"/>
              <a:ext cx="214313" cy="10795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grpSp>
          <p:nvGrpSpPr>
            <p:cNvPr id="3" name="Group 86"/>
            <p:cNvGrpSpPr>
              <a:grpSpLocks/>
            </p:cNvGrpSpPr>
            <p:nvPr/>
          </p:nvGrpSpPr>
          <p:grpSpPr bwMode="auto">
            <a:xfrm>
              <a:off x="4100516" y="4052888"/>
              <a:ext cx="2820991" cy="522288"/>
              <a:chOff x="2583" y="2553"/>
              <a:chExt cx="1777" cy="329"/>
            </a:xfrm>
          </p:grpSpPr>
          <p:sp>
            <p:nvSpPr>
              <p:cNvPr id="105" name="Text Box 76"/>
              <p:cNvSpPr txBox="1">
                <a:spLocks noChangeArrowheads="1"/>
              </p:cNvSpPr>
              <p:nvPr/>
            </p:nvSpPr>
            <p:spPr bwMode="auto">
              <a:xfrm>
                <a:off x="3583" y="2649"/>
                <a:ext cx="2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1</a:t>
                </a:r>
                <a:endParaRPr lang="en-US" sz="1800" b="1"/>
              </a:p>
            </p:txBody>
          </p:sp>
          <p:sp>
            <p:nvSpPr>
              <p:cNvPr id="106" name="Text Box 77"/>
              <p:cNvSpPr txBox="1">
                <a:spLocks noChangeArrowheads="1"/>
              </p:cNvSpPr>
              <p:nvPr/>
            </p:nvSpPr>
            <p:spPr bwMode="auto">
              <a:xfrm>
                <a:off x="4087" y="2553"/>
                <a:ext cx="2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2</a:t>
                </a:r>
                <a:endParaRPr lang="en-US" sz="1800" b="1"/>
              </a:p>
            </p:txBody>
          </p:sp>
          <p:sp>
            <p:nvSpPr>
              <p:cNvPr id="107" name="Text Box 78"/>
              <p:cNvSpPr txBox="1">
                <a:spLocks noChangeArrowheads="1"/>
              </p:cNvSpPr>
              <p:nvPr/>
            </p:nvSpPr>
            <p:spPr bwMode="auto">
              <a:xfrm>
                <a:off x="2583" y="2553"/>
                <a:ext cx="2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1</a:t>
                </a:r>
                <a:endParaRPr lang="en-US" sz="1800" b="1"/>
              </a:p>
            </p:txBody>
          </p:sp>
          <p:sp>
            <p:nvSpPr>
              <p:cNvPr id="108" name="Text Box 79"/>
              <p:cNvSpPr txBox="1">
                <a:spLocks noChangeArrowheads="1"/>
              </p:cNvSpPr>
              <p:nvPr/>
            </p:nvSpPr>
            <p:spPr bwMode="auto">
              <a:xfrm>
                <a:off x="3111" y="2649"/>
                <a:ext cx="27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/>
                  <a:t>C</a:t>
                </a:r>
                <a:r>
                  <a:rPr lang="en-US" sz="1800" b="1" baseline="-25000"/>
                  <a:t>2</a:t>
                </a:r>
                <a:endParaRPr lang="en-US" sz="1800" b="1"/>
              </a:p>
            </p:txBody>
          </p:sp>
        </p:grpSp>
        <p:sp>
          <p:nvSpPr>
            <p:cNvPr id="93" name="Rectangle 99"/>
            <p:cNvSpPr>
              <a:spLocks noChangeArrowheads="1"/>
            </p:cNvSpPr>
            <p:nvPr/>
          </p:nvSpPr>
          <p:spPr bwMode="auto">
            <a:xfrm>
              <a:off x="4464050" y="5897563"/>
              <a:ext cx="107950" cy="42863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100"/>
            <p:cNvSpPr>
              <a:spLocks noChangeArrowheads="1"/>
            </p:cNvSpPr>
            <p:nvPr/>
          </p:nvSpPr>
          <p:spPr bwMode="auto">
            <a:xfrm>
              <a:off x="6261100" y="5897563"/>
              <a:ext cx="107950" cy="42863"/>
            </a:xfrm>
            <a:prstGeom prst="rect">
              <a:avLst/>
            </a:prstGeom>
            <a:solidFill>
              <a:srgbClr val="FF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101"/>
            <p:cNvSpPr>
              <a:spLocks noChangeArrowheads="1"/>
            </p:cNvSpPr>
            <p:nvPr/>
          </p:nvSpPr>
          <p:spPr bwMode="auto">
            <a:xfrm>
              <a:off x="6261100" y="6151563"/>
              <a:ext cx="107950" cy="42863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02"/>
            <p:cNvSpPr>
              <a:spLocks noChangeArrowheads="1"/>
            </p:cNvSpPr>
            <p:nvPr/>
          </p:nvSpPr>
          <p:spPr bwMode="auto">
            <a:xfrm>
              <a:off x="4464050" y="4217988"/>
              <a:ext cx="107950" cy="42863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103"/>
            <p:cNvSpPr>
              <a:spLocks noChangeArrowheads="1"/>
            </p:cNvSpPr>
            <p:nvPr/>
          </p:nvSpPr>
          <p:spPr bwMode="auto">
            <a:xfrm>
              <a:off x="4464050" y="6151563"/>
              <a:ext cx="107950" cy="42863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104"/>
            <p:cNvSpPr>
              <a:spLocks noChangeArrowheads="1"/>
            </p:cNvSpPr>
            <p:nvPr/>
          </p:nvSpPr>
          <p:spPr bwMode="auto">
            <a:xfrm rot="2608145">
              <a:off x="4942469" y="4243388"/>
              <a:ext cx="107950" cy="42863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105"/>
            <p:cNvSpPr>
              <a:spLocks noChangeArrowheads="1"/>
            </p:cNvSpPr>
            <p:nvPr/>
          </p:nvSpPr>
          <p:spPr bwMode="auto">
            <a:xfrm>
              <a:off x="4635500" y="5897563"/>
              <a:ext cx="107950" cy="42863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106"/>
            <p:cNvSpPr>
              <a:spLocks noChangeArrowheads="1"/>
            </p:cNvSpPr>
            <p:nvPr/>
          </p:nvSpPr>
          <p:spPr bwMode="auto">
            <a:xfrm>
              <a:off x="4635500" y="6151563"/>
              <a:ext cx="107950" cy="42863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107"/>
            <p:cNvSpPr>
              <a:spLocks noChangeArrowheads="1"/>
            </p:cNvSpPr>
            <p:nvPr/>
          </p:nvSpPr>
          <p:spPr bwMode="auto">
            <a:xfrm>
              <a:off x="6438900" y="4224338"/>
              <a:ext cx="107950" cy="42863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08"/>
            <p:cNvSpPr>
              <a:spLocks noChangeArrowheads="1"/>
            </p:cNvSpPr>
            <p:nvPr/>
          </p:nvSpPr>
          <p:spPr bwMode="auto">
            <a:xfrm>
              <a:off x="6432550" y="5897563"/>
              <a:ext cx="107950" cy="42863"/>
            </a:xfrm>
            <a:prstGeom prst="rect">
              <a:avLst/>
            </a:prstGeom>
            <a:solidFill>
              <a:srgbClr val="FF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9"/>
            <p:cNvSpPr>
              <a:spLocks noChangeArrowheads="1"/>
            </p:cNvSpPr>
            <p:nvPr/>
          </p:nvSpPr>
          <p:spPr bwMode="auto">
            <a:xfrm>
              <a:off x="6432550" y="6151563"/>
              <a:ext cx="107950" cy="42863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10"/>
            <p:cNvSpPr>
              <a:spLocks noChangeArrowheads="1"/>
            </p:cNvSpPr>
            <p:nvPr/>
          </p:nvSpPr>
          <p:spPr bwMode="auto">
            <a:xfrm rot="18840656">
              <a:off x="5928730" y="4275138"/>
              <a:ext cx="107950" cy="42863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6191219" y="915361"/>
            <a:ext cx="242370" cy="2697790"/>
            <a:chOff x="6614327" y="1902770"/>
            <a:chExt cx="242370" cy="2697790"/>
          </a:xfrm>
        </p:grpSpPr>
        <p:sp>
          <p:nvSpPr>
            <p:cNvPr id="110" name="Oval 109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6614327" y="313048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6614327" y="374433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614327" y="251662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614327" y="435819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5" name="Oval 114"/>
          <p:cNvSpPr/>
          <p:nvPr/>
        </p:nvSpPr>
        <p:spPr>
          <a:xfrm>
            <a:off x="6192289" y="2757996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6458989" y="800963"/>
            <a:ext cx="20314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1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3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4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More information is needed</a:t>
            </a:r>
          </a:p>
        </p:txBody>
      </p:sp>
      <p:sp>
        <p:nvSpPr>
          <p:cNvPr id="117" name="Slide Number Placeholder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121" name="Group 120"/>
          <p:cNvGrpSpPr/>
          <p:nvPr/>
        </p:nvGrpSpPr>
        <p:grpSpPr>
          <a:xfrm>
            <a:off x="6807200" y="2293992"/>
            <a:ext cx="2095501" cy="907941"/>
            <a:chOff x="6807200" y="2293992"/>
            <a:chExt cx="2095501" cy="907941"/>
          </a:xfrm>
        </p:grpSpPr>
        <p:sp>
          <p:nvSpPr>
            <p:cNvPr id="118" name="TextBox 117"/>
            <p:cNvSpPr txBox="1"/>
            <p:nvPr/>
          </p:nvSpPr>
          <p:spPr>
            <a:xfrm>
              <a:off x="6883401" y="2293992"/>
              <a:ext cx="2019300" cy="90794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>
                  <a:solidFill>
                    <a:schemeClr val="accent3"/>
                  </a:solidFill>
                </a:rPr>
                <a:t>2 parental genotypes</a:t>
              </a:r>
            </a:p>
            <a:p>
              <a:r>
                <a:rPr lang="en-US" sz="1600">
                  <a:solidFill>
                    <a:schemeClr val="accent3"/>
                  </a:solidFill>
                </a:rPr>
                <a:t>2 recombinant genotypes</a:t>
              </a:r>
            </a:p>
          </p:txBody>
        </p:sp>
        <p:sp>
          <p:nvSpPr>
            <p:cNvPr id="120" name="Left Brace 119"/>
            <p:cNvSpPr/>
            <p:nvPr/>
          </p:nvSpPr>
          <p:spPr>
            <a:xfrm>
              <a:off x="6807200" y="2296592"/>
              <a:ext cx="165100" cy="896112"/>
            </a:xfrm>
            <a:prstGeom prst="leftBrace">
              <a:avLst>
                <a:gd name="adj1" fmla="val 27149"/>
                <a:gd name="adj2" fmla="val 60813"/>
              </a:avLst>
            </a:prstGeom>
            <a:ln w="38100" cap="flat" cmpd="sng" algn="ctr">
              <a:solidFill>
                <a:srgbClr val="1C344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6" grpId="0"/>
      <p:bldP spid="1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4300" y="1727200"/>
            <a:ext cx="4737100" cy="2870200"/>
            <a:chOff x="1392" y="2432"/>
            <a:chExt cx="2984" cy="1808"/>
          </a:xfrm>
        </p:grpSpPr>
        <p:sp>
          <p:nvSpPr>
            <p:cNvPr id="44" name="Line 35"/>
            <p:cNvSpPr>
              <a:spLocks noChangeShapeType="1"/>
            </p:cNvSpPr>
            <p:nvPr/>
          </p:nvSpPr>
          <p:spPr bwMode="auto">
            <a:xfrm flipH="1" flipV="1">
              <a:off x="3032" y="2600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 flipH="1" flipV="1">
              <a:off x="3656" y="2480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 flipH="1" flipV="1">
              <a:off x="2312" y="2880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 flipV="1">
              <a:off x="2752" y="3368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 flipV="1">
              <a:off x="3656" y="338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3312" y="3360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392" y="3352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392" y="3368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392" y="3336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 flipH="1">
              <a:off x="1392" y="2432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 flipH="1">
              <a:off x="1392" y="246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 flipH="1">
              <a:off x="1392" y="3064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Line 47"/>
          <p:cNvSpPr>
            <a:spLocks noChangeShapeType="1"/>
          </p:cNvSpPr>
          <p:nvPr/>
        </p:nvSpPr>
        <p:spPr bwMode="auto">
          <a:xfrm flipH="1" flipV="1">
            <a:off x="2578100" y="3162300"/>
            <a:ext cx="2273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8"/>
          <p:cNvSpPr>
            <a:spLocks noChangeShapeType="1"/>
          </p:cNvSpPr>
          <p:nvPr/>
        </p:nvSpPr>
        <p:spPr bwMode="auto">
          <a:xfrm>
            <a:off x="114300" y="3136900"/>
            <a:ext cx="2273300" cy="2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2578100" y="1915318"/>
            <a:ext cx="652457" cy="2506663"/>
            <a:chOff x="5481638" y="755650"/>
            <a:chExt cx="652457" cy="2506663"/>
          </a:xfrm>
        </p:grpSpPr>
        <p:sp>
          <p:nvSpPr>
            <p:cNvPr id="6" name="Text Box 73"/>
            <p:cNvSpPr txBox="1">
              <a:spLocks noChangeArrowheads="1"/>
            </p:cNvSpPr>
            <p:nvPr/>
          </p:nvSpPr>
          <p:spPr bwMode="auto">
            <a:xfrm>
              <a:off x="5731421" y="2218304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auto">
            <a:xfrm>
              <a:off x="5481638" y="755650"/>
              <a:ext cx="112712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50"/>
            <p:cNvSpPr>
              <a:spLocks noChangeArrowheads="1"/>
            </p:cNvSpPr>
            <p:nvPr/>
          </p:nvSpPr>
          <p:spPr bwMode="auto">
            <a:xfrm>
              <a:off x="54816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51"/>
            <p:cNvSpPr>
              <a:spLocks noChangeArrowheads="1"/>
            </p:cNvSpPr>
            <p:nvPr/>
          </p:nvSpPr>
          <p:spPr bwMode="auto">
            <a:xfrm>
              <a:off x="5649913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52"/>
            <p:cNvSpPr>
              <a:spLocks noChangeArrowheads="1"/>
            </p:cNvSpPr>
            <p:nvPr/>
          </p:nvSpPr>
          <p:spPr bwMode="auto">
            <a:xfrm>
              <a:off x="56499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53"/>
            <p:cNvSpPr>
              <a:spLocks noChangeArrowheads="1"/>
            </p:cNvSpPr>
            <p:nvPr/>
          </p:nvSpPr>
          <p:spPr bwMode="auto">
            <a:xfrm>
              <a:off x="54864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75"/>
            <p:cNvSpPr txBox="1">
              <a:spLocks noChangeArrowheads="1"/>
            </p:cNvSpPr>
            <p:nvPr/>
          </p:nvSpPr>
          <p:spPr bwMode="auto">
            <a:xfrm>
              <a:off x="5700708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8640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8640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92"/>
            <p:cNvSpPr>
              <a:spLocks noChangeArrowheads="1"/>
            </p:cNvSpPr>
            <p:nvPr/>
          </p:nvSpPr>
          <p:spPr bwMode="auto">
            <a:xfrm>
              <a:off x="565785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5"/>
            <p:cNvSpPr>
              <a:spLocks noChangeArrowheads="1"/>
            </p:cNvSpPr>
            <p:nvPr/>
          </p:nvSpPr>
          <p:spPr bwMode="auto">
            <a:xfrm>
              <a:off x="548640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96"/>
            <p:cNvSpPr>
              <a:spLocks noChangeArrowheads="1"/>
            </p:cNvSpPr>
            <p:nvPr/>
          </p:nvSpPr>
          <p:spPr bwMode="auto">
            <a:xfrm>
              <a:off x="565785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7"/>
            <p:cNvSpPr>
              <a:spLocks noChangeArrowheads="1"/>
            </p:cNvSpPr>
            <p:nvPr/>
          </p:nvSpPr>
          <p:spPr bwMode="auto">
            <a:xfrm>
              <a:off x="565785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5"/>
          <p:cNvGrpSpPr/>
          <p:nvPr/>
        </p:nvGrpSpPr>
        <p:grpSpPr>
          <a:xfrm>
            <a:off x="1858956" y="1908968"/>
            <a:ext cx="650879" cy="2506663"/>
            <a:chOff x="4799009" y="755650"/>
            <a:chExt cx="650879" cy="2506663"/>
          </a:xfrm>
        </p:grpSpPr>
        <p:sp>
          <p:nvSpPr>
            <p:cNvPr id="5" name="Text Box 72"/>
            <p:cNvSpPr txBox="1">
              <a:spLocks noChangeArrowheads="1"/>
            </p:cNvSpPr>
            <p:nvPr/>
          </p:nvSpPr>
          <p:spPr bwMode="auto">
            <a:xfrm>
              <a:off x="4799009" y="2240558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15" name="AutoShape 54"/>
            <p:cNvSpPr>
              <a:spLocks noChangeArrowheads="1"/>
            </p:cNvSpPr>
            <p:nvPr/>
          </p:nvSpPr>
          <p:spPr bwMode="auto">
            <a:xfrm>
              <a:off x="5151438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55"/>
            <p:cNvSpPr>
              <a:spLocks noChangeArrowheads="1"/>
            </p:cNvSpPr>
            <p:nvPr/>
          </p:nvSpPr>
          <p:spPr bwMode="auto">
            <a:xfrm>
              <a:off x="51514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56"/>
            <p:cNvSpPr>
              <a:spLocks noChangeArrowheads="1"/>
            </p:cNvSpPr>
            <p:nvPr/>
          </p:nvSpPr>
          <p:spPr bwMode="auto">
            <a:xfrm>
              <a:off x="5319713" y="762000"/>
              <a:ext cx="115887" cy="129381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57"/>
            <p:cNvSpPr>
              <a:spLocks noChangeArrowheads="1"/>
            </p:cNvSpPr>
            <p:nvPr/>
          </p:nvSpPr>
          <p:spPr bwMode="auto">
            <a:xfrm>
              <a:off x="53197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58"/>
            <p:cNvSpPr>
              <a:spLocks noChangeArrowheads="1"/>
            </p:cNvSpPr>
            <p:nvPr/>
          </p:nvSpPr>
          <p:spPr bwMode="auto">
            <a:xfrm>
              <a:off x="51562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74"/>
            <p:cNvSpPr txBox="1">
              <a:spLocks noChangeArrowheads="1"/>
            </p:cNvSpPr>
            <p:nvPr/>
          </p:nvSpPr>
          <p:spPr bwMode="auto">
            <a:xfrm>
              <a:off x="4799009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515620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15620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1"/>
            <p:cNvSpPr>
              <a:spLocks noChangeArrowheads="1"/>
            </p:cNvSpPr>
            <p:nvPr/>
          </p:nvSpPr>
          <p:spPr bwMode="auto">
            <a:xfrm>
              <a:off x="515620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3"/>
            <p:cNvSpPr>
              <a:spLocks noChangeArrowheads="1"/>
            </p:cNvSpPr>
            <p:nvPr/>
          </p:nvSpPr>
          <p:spPr bwMode="auto">
            <a:xfrm>
              <a:off x="532765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94"/>
            <p:cNvSpPr>
              <a:spLocks noChangeArrowheads="1"/>
            </p:cNvSpPr>
            <p:nvPr/>
          </p:nvSpPr>
          <p:spPr bwMode="auto">
            <a:xfrm>
              <a:off x="532765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98"/>
            <p:cNvSpPr>
              <a:spLocks noChangeArrowheads="1"/>
            </p:cNvSpPr>
            <p:nvPr/>
          </p:nvSpPr>
          <p:spPr bwMode="auto">
            <a:xfrm>
              <a:off x="532765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" name="Text Box 68"/>
          <p:cNvSpPr txBox="1">
            <a:spLocks noChangeArrowheads="1"/>
          </p:cNvSpPr>
          <p:nvPr/>
        </p:nvSpPr>
        <p:spPr bwMode="auto">
          <a:xfrm>
            <a:off x="325468" y="335144"/>
            <a:ext cx="50466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K: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How many genetically distinct gametes would many </a:t>
            </a:r>
            <a:r>
              <a:rPr lang="en-US" sz="2000" dirty="0" err="1">
                <a:solidFill>
                  <a:srgbClr val="1C344C"/>
                </a:solidFill>
              </a:rPr>
              <a:t>meioses</a:t>
            </a:r>
            <a:r>
              <a:rPr lang="en-US" sz="2000" dirty="0">
                <a:solidFill>
                  <a:srgbClr val="1C344C"/>
                </a:solidFill>
              </a:rPr>
              <a:t> with crossovers in the same place produce?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7"/>
          <p:cNvGrpSpPr/>
          <p:nvPr/>
        </p:nvGrpSpPr>
        <p:grpSpPr>
          <a:xfrm>
            <a:off x="6191219" y="915361"/>
            <a:ext cx="242370" cy="2697790"/>
            <a:chOff x="6614327" y="1902770"/>
            <a:chExt cx="242370" cy="2697790"/>
          </a:xfrm>
        </p:grpSpPr>
        <p:sp>
          <p:nvSpPr>
            <p:cNvPr id="69" name="Oval 68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614327" y="313048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6614327" y="374433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6614327" y="251662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614327" y="435819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Oval 73"/>
          <p:cNvSpPr/>
          <p:nvPr/>
        </p:nvSpPr>
        <p:spPr>
          <a:xfrm>
            <a:off x="6191219" y="1536700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458989" y="800963"/>
            <a:ext cx="2031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4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6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8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More than 8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6756400" y="1085959"/>
            <a:ext cx="2095501" cy="907941"/>
            <a:chOff x="6807200" y="2293992"/>
            <a:chExt cx="2095501" cy="907941"/>
          </a:xfrm>
        </p:grpSpPr>
        <p:sp>
          <p:nvSpPr>
            <p:cNvPr id="61" name="TextBox 60"/>
            <p:cNvSpPr txBox="1"/>
            <p:nvPr/>
          </p:nvSpPr>
          <p:spPr>
            <a:xfrm>
              <a:off x="6883401" y="2293992"/>
              <a:ext cx="2019300" cy="90794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>
                  <a:solidFill>
                    <a:schemeClr val="accent3"/>
                  </a:solidFill>
                </a:rPr>
                <a:t>2 parental genotypes</a:t>
              </a:r>
            </a:p>
            <a:p>
              <a:r>
                <a:rPr lang="en-US" sz="1600">
                  <a:solidFill>
                    <a:schemeClr val="accent3"/>
                  </a:solidFill>
                </a:rPr>
                <a:t>2 recombinant genotypes</a:t>
              </a:r>
            </a:p>
          </p:txBody>
        </p:sp>
        <p:sp>
          <p:nvSpPr>
            <p:cNvPr id="62" name="Left Brace 61"/>
            <p:cNvSpPr/>
            <p:nvPr/>
          </p:nvSpPr>
          <p:spPr>
            <a:xfrm>
              <a:off x="6807200" y="2296592"/>
              <a:ext cx="165100" cy="896112"/>
            </a:xfrm>
            <a:prstGeom prst="leftBrace">
              <a:avLst>
                <a:gd name="adj1" fmla="val 27149"/>
                <a:gd name="adj2" fmla="val 60813"/>
              </a:avLst>
            </a:prstGeom>
            <a:ln w="38100" cap="flat" cmpd="sng" algn="ctr">
              <a:solidFill>
                <a:srgbClr val="1C344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/>
      <p:bldP spid="7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4300" y="1727200"/>
            <a:ext cx="4737100" cy="2870200"/>
            <a:chOff x="1392" y="2432"/>
            <a:chExt cx="2984" cy="1808"/>
          </a:xfrm>
        </p:grpSpPr>
        <p:sp>
          <p:nvSpPr>
            <p:cNvPr id="44" name="Line 35"/>
            <p:cNvSpPr>
              <a:spLocks noChangeShapeType="1"/>
            </p:cNvSpPr>
            <p:nvPr/>
          </p:nvSpPr>
          <p:spPr bwMode="auto">
            <a:xfrm flipH="1" flipV="1">
              <a:off x="3032" y="2600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 flipH="1" flipV="1">
              <a:off x="3656" y="2480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 flipH="1" flipV="1">
              <a:off x="2312" y="2880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 flipV="1">
              <a:off x="2752" y="3368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 flipV="1">
              <a:off x="3656" y="338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3312" y="3360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392" y="3352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392" y="3368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392" y="3336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 flipH="1">
              <a:off x="1392" y="2432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 flipH="1">
              <a:off x="1392" y="246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 flipH="1">
              <a:off x="1392" y="3064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Line 47"/>
          <p:cNvSpPr>
            <a:spLocks noChangeShapeType="1"/>
          </p:cNvSpPr>
          <p:nvPr/>
        </p:nvSpPr>
        <p:spPr bwMode="auto">
          <a:xfrm flipH="1" flipV="1">
            <a:off x="2578100" y="3162300"/>
            <a:ext cx="2273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8"/>
          <p:cNvSpPr>
            <a:spLocks noChangeShapeType="1"/>
          </p:cNvSpPr>
          <p:nvPr/>
        </p:nvSpPr>
        <p:spPr bwMode="auto">
          <a:xfrm>
            <a:off x="114300" y="3136900"/>
            <a:ext cx="2273300" cy="2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2578100" y="1915318"/>
            <a:ext cx="652457" cy="2506663"/>
            <a:chOff x="5481638" y="755650"/>
            <a:chExt cx="652457" cy="2506663"/>
          </a:xfrm>
        </p:grpSpPr>
        <p:sp>
          <p:nvSpPr>
            <p:cNvPr id="6" name="Text Box 73"/>
            <p:cNvSpPr txBox="1">
              <a:spLocks noChangeArrowheads="1"/>
            </p:cNvSpPr>
            <p:nvPr/>
          </p:nvSpPr>
          <p:spPr bwMode="auto">
            <a:xfrm>
              <a:off x="5731421" y="2218304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auto">
            <a:xfrm>
              <a:off x="5481638" y="755650"/>
              <a:ext cx="112712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50"/>
            <p:cNvSpPr>
              <a:spLocks noChangeArrowheads="1"/>
            </p:cNvSpPr>
            <p:nvPr/>
          </p:nvSpPr>
          <p:spPr bwMode="auto">
            <a:xfrm>
              <a:off x="54816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51"/>
            <p:cNvSpPr>
              <a:spLocks noChangeArrowheads="1"/>
            </p:cNvSpPr>
            <p:nvPr/>
          </p:nvSpPr>
          <p:spPr bwMode="auto">
            <a:xfrm>
              <a:off x="5649913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52"/>
            <p:cNvSpPr>
              <a:spLocks noChangeArrowheads="1"/>
            </p:cNvSpPr>
            <p:nvPr/>
          </p:nvSpPr>
          <p:spPr bwMode="auto">
            <a:xfrm>
              <a:off x="56499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53"/>
            <p:cNvSpPr>
              <a:spLocks noChangeArrowheads="1"/>
            </p:cNvSpPr>
            <p:nvPr/>
          </p:nvSpPr>
          <p:spPr bwMode="auto">
            <a:xfrm>
              <a:off x="54864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75"/>
            <p:cNvSpPr txBox="1">
              <a:spLocks noChangeArrowheads="1"/>
            </p:cNvSpPr>
            <p:nvPr/>
          </p:nvSpPr>
          <p:spPr bwMode="auto">
            <a:xfrm>
              <a:off x="5700708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8640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8640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92"/>
            <p:cNvSpPr>
              <a:spLocks noChangeArrowheads="1"/>
            </p:cNvSpPr>
            <p:nvPr/>
          </p:nvSpPr>
          <p:spPr bwMode="auto">
            <a:xfrm>
              <a:off x="565785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5"/>
            <p:cNvSpPr>
              <a:spLocks noChangeArrowheads="1"/>
            </p:cNvSpPr>
            <p:nvPr/>
          </p:nvSpPr>
          <p:spPr bwMode="auto">
            <a:xfrm>
              <a:off x="548640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96"/>
            <p:cNvSpPr>
              <a:spLocks noChangeArrowheads="1"/>
            </p:cNvSpPr>
            <p:nvPr/>
          </p:nvSpPr>
          <p:spPr bwMode="auto">
            <a:xfrm>
              <a:off x="565785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7"/>
            <p:cNvSpPr>
              <a:spLocks noChangeArrowheads="1"/>
            </p:cNvSpPr>
            <p:nvPr/>
          </p:nvSpPr>
          <p:spPr bwMode="auto">
            <a:xfrm>
              <a:off x="565785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5"/>
          <p:cNvGrpSpPr/>
          <p:nvPr/>
        </p:nvGrpSpPr>
        <p:grpSpPr>
          <a:xfrm>
            <a:off x="1858956" y="1908968"/>
            <a:ext cx="650879" cy="2506663"/>
            <a:chOff x="4799009" y="755650"/>
            <a:chExt cx="650879" cy="2506663"/>
          </a:xfrm>
        </p:grpSpPr>
        <p:sp>
          <p:nvSpPr>
            <p:cNvPr id="5" name="Text Box 72"/>
            <p:cNvSpPr txBox="1">
              <a:spLocks noChangeArrowheads="1"/>
            </p:cNvSpPr>
            <p:nvPr/>
          </p:nvSpPr>
          <p:spPr bwMode="auto">
            <a:xfrm>
              <a:off x="4799009" y="2240558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15" name="AutoShape 54"/>
            <p:cNvSpPr>
              <a:spLocks noChangeArrowheads="1"/>
            </p:cNvSpPr>
            <p:nvPr/>
          </p:nvSpPr>
          <p:spPr bwMode="auto">
            <a:xfrm>
              <a:off x="5151438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55"/>
            <p:cNvSpPr>
              <a:spLocks noChangeArrowheads="1"/>
            </p:cNvSpPr>
            <p:nvPr/>
          </p:nvSpPr>
          <p:spPr bwMode="auto">
            <a:xfrm>
              <a:off x="51514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56"/>
            <p:cNvSpPr>
              <a:spLocks noChangeArrowheads="1"/>
            </p:cNvSpPr>
            <p:nvPr/>
          </p:nvSpPr>
          <p:spPr bwMode="auto">
            <a:xfrm>
              <a:off x="5319713" y="762000"/>
              <a:ext cx="115887" cy="129381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57"/>
            <p:cNvSpPr>
              <a:spLocks noChangeArrowheads="1"/>
            </p:cNvSpPr>
            <p:nvPr/>
          </p:nvSpPr>
          <p:spPr bwMode="auto">
            <a:xfrm>
              <a:off x="53197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58"/>
            <p:cNvSpPr>
              <a:spLocks noChangeArrowheads="1"/>
            </p:cNvSpPr>
            <p:nvPr/>
          </p:nvSpPr>
          <p:spPr bwMode="auto">
            <a:xfrm>
              <a:off x="51562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74"/>
            <p:cNvSpPr txBox="1">
              <a:spLocks noChangeArrowheads="1"/>
            </p:cNvSpPr>
            <p:nvPr/>
          </p:nvSpPr>
          <p:spPr bwMode="auto">
            <a:xfrm>
              <a:off x="4799009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515620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15620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1"/>
            <p:cNvSpPr>
              <a:spLocks noChangeArrowheads="1"/>
            </p:cNvSpPr>
            <p:nvPr/>
          </p:nvSpPr>
          <p:spPr bwMode="auto">
            <a:xfrm>
              <a:off x="515620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3"/>
            <p:cNvSpPr>
              <a:spLocks noChangeArrowheads="1"/>
            </p:cNvSpPr>
            <p:nvPr/>
          </p:nvSpPr>
          <p:spPr bwMode="auto">
            <a:xfrm>
              <a:off x="532765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94"/>
            <p:cNvSpPr>
              <a:spLocks noChangeArrowheads="1"/>
            </p:cNvSpPr>
            <p:nvPr/>
          </p:nvSpPr>
          <p:spPr bwMode="auto">
            <a:xfrm>
              <a:off x="532765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98"/>
            <p:cNvSpPr>
              <a:spLocks noChangeArrowheads="1"/>
            </p:cNvSpPr>
            <p:nvPr/>
          </p:nvSpPr>
          <p:spPr bwMode="auto">
            <a:xfrm>
              <a:off x="532765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" name="Text Box 68"/>
          <p:cNvSpPr txBox="1">
            <a:spLocks noChangeArrowheads="1"/>
          </p:cNvSpPr>
          <p:nvPr/>
        </p:nvSpPr>
        <p:spPr bwMode="auto">
          <a:xfrm>
            <a:off x="325468" y="335144"/>
            <a:ext cx="50466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L: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How many genetically distinct gametes would many </a:t>
            </a:r>
            <a:r>
              <a:rPr lang="en-US" sz="2000" dirty="0" err="1">
                <a:solidFill>
                  <a:srgbClr val="1C344C"/>
                </a:solidFill>
              </a:rPr>
              <a:t>meioses</a:t>
            </a:r>
            <a:r>
              <a:rPr lang="en-US" sz="2000" dirty="0">
                <a:solidFill>
                  <a:srgbClr val="1C344C"/>
                </a:solidFill>
              </a:rPr>
              <a:t> with randomly located crossovers produce?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6191219" y="915361"/>
            <a:ext cx="242370" cy="2697790"/>
            <a:chOff x="6614327" y="1902770"/>
            <a:chExt cx="242370" cy="2697790"/>
          </a:xfrm>
        </p:grpSpPr>
        <p:sp>
          <p:nvSpPr>
            <p:cNvPr id="69" name="Oval 68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614327" y="313048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6614327" y="374433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6614327" y="251662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614327" y="435819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Oval 73"/>
          <p:cNvSpPr/>
          <p:nvPr/>
        </p:nvSpPr>
        <p:spPr>
          <a:xfrm>
            <a:off x="6192289" y="2757996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458989" y="800963"/>
            <a:ext cx="2031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4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6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8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More than 8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6756400" y="2482959"/>
            <a:ext cx="1734046" cy="584776"/>
            <a:chOff x="6807200" y="2293992"/>
            <a:chExt cx="1734046" cy="584776"/>
          </a:xfrm>
        </p:grpSpPr>
        <p:sp>
          <p:nvSpPr>
            <p:cNvPr id="61" name="TextBox 60"/>
            <p:cNvSpPr txBox="1"/>
            <p:nvPr/>
          </p:nvSpPr>
          <p:spPr>
            <a:xfrm>
              <a:off x="6883401" y="2293992"/>
              <a:ext cx="1657845" cy="5847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>
                  <a:solidFill>
                    <a:schemeClr val="accent3"/>
                  </a:solidFill>
                </a:rPr>
                <a:t>All combinations are possible</a:t>
              </a:r>
            </a:p>
          </p:txBody>
        </p:sp>
        <p:sp>
          <p:nvSpPr>
            <p:cNvPr id="62" name="Left Brace 61"/>
            <p:cNvSpPr/>
            <p:nvPr/>
          </p:nvSpPr>
          <p:spPr>
            <a:xfrm>
              <a:off x="6807200" y="2296592"/>
              <a:ext cx="165100" cy="582176"/>
            </a:xfrm>
            <a:prstGeom prst="leftBrace">
              <a:avLst>
                <a:gd name="adj1" fmla="val 27149"/>
                <a:gd name="adj2" fmla="val 60813"/>
              </a:avLst>
            </a:prstGeom>
            <a:ln w="38100" cap="flat" cmpd="sng" algn="ctr">
              <a:solidFill>
                <a:srgbClr val="1C344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/>
      <p:bldP spid="7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4300" y="1727200"/>
            <a:ext cx="4737100" cy="2870200"/>
            <a:chOff x="1392" y="2432"/>
            <a:chExt cx="2984" cy="1808"/>
          </a:xfrm>
        </p:grpSpPr>
        <p:sp>
          <p:nvSpPr>
            <p:cNvPr id="44" name="Line 35"/>
            <p:cNvSpPr>
              <a:spLocks noChangeShapeType="1"/>
            </p:cNvSpPr>
            <p:nvPr/>
          </p:nvSpPr>
          <p:spPr bwMode="auto">
            <a:xfrm flipH="1" flipV="1">
              <a:off x="3032" y="2600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 flipH="1" flipV="1">
              <a:off x="3656" y="2480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 flipH="1" flipV="1">
              <a:off x="2312" y="2880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 flipV="1">
              <a:off x="2752" y="3368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 flipV="1">
              <a:off x="3656" y="338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3312" y="3360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392" y="3352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392" y="3368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392" y="3336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 flipH="1">
              <a:off x="1392" y="2432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 flipH="1">
              <a:off x="1392" y="246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 flipH="1">
              <a:off x="1392" y="3064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Line 47"/>
          <p:cNvSpPr>
            <a:spLocks noChangeShapeType="1"/>
          </p:cNvSpPr>
          <p:nvPr/>
        </p:nvSpPr>
        <p:spPr bwMode="auto">
          <a:xfrm flipH="1" flipV="1">
            <a:off x="2578100" y="3162300"/>
            <a:ext cx="2273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8"/>
          <p:cNvSpPr>
            <a:spLocks noChangeShapeType="1"/>
          </p:cNvSpPr>
          <p:nvPr/>
        </p:nvSpPr>
        <p:spPr bwMode="auto">
          <a:xfrm>
            <a:off x="114300" y="3136900"/>
            <a:ext cx="2273300" cy="2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2578100" y="1915318"/>
            <a:ext cx="652457" cy="2506663"/>
            <a:chOff x="5481638" y="755650"/>
            <a:chExt cx="652457" cy="2506663"/>
          </a:xfrm>
        </p:grpSpPr>
        <p:sp>
          <p:nvSpPr>
            <p:cNvPr id="6" name="Text Box 73"/>
            <p:cNvSpPr txBox="1">
              <a:spLocks noChangeArrowheads="1"/>
            </p:cNvSpPr>
            <p:nvPr/>
          </p:nvSpPr>
          <p:spPr bwMode="auto">
            <a:xfrm>
              <a:off x="5731421" y="2218304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auto">
            <a:xfrm>
              <a:off x="5481638" y="755650"/>
              <a:ext cx="112712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50"/>
            <p:cNvSpPr>
              <a:spLocks noChangeArrowheads="1"/>
            </p:cNvSpPr>
            <p:nvPr/>
          </p:nvSpPr>
          <p:spPr bwMode="auto">
            <a:xfrm>
              <a:off x="54816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51"/>
            <p:cNvSpPr>
              <a:spLocks noChangeArrowheads="1"/>
            </p:cNvSpPr>
            <p:nvPr/>
          </p:nvSpPr>
          <p:spPr bwMode="auto">
            <a:xfrm>
              <a:off x="5649913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52"/>
            <p:cNvSpPr>
              <a:spLocks noChangeArrowheads="1"/>
            </p:cNvSpPr>
            <p:nvPr/>
          </p:nvSpPr>
          <p:spPr bwMode="auto">
            <a:xfrm>
              <a:off x="56499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53"/>
            <p:cNvSpPr>
              <a:spLocks noChangeArrowheads="1"/>
            </p:cNvSpPr>
            <p:nvPr/>
          </p:nvSpPr>
          <p:spPr bwMode="auto">
            <a:xfrm>
              <a:off x="54864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75"/>
            <p:cNvSpPr txBox="1">
              <a:spLocks noChangeArrowheads="1"/>
            </p:cNvSpPr>
            <p:nvPr/>
          </p:nvSpPr>
          <p:spPr bwMode="auto">
            <a:xfrm>
              <a:off x="5700708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8640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8640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92"/>
            <p:cNvSpPr>
              <a:spLocks noChangeArrowheads="1"/>
            </p:cNvSpPr>
            <p:nvPr/>
          </p:nvSpPr>
          <p:spPr bwMode="auto">
            <a:xfrm>
              <a:off x="565785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5"/>
            <p:cNvSpPr>
              <a:spLocks noChangeArrowheads="1"/>
            </p:cNvSpPr>
            <p:nvPr/>
          </p:nvSpPr>
          <p:spPr bwMode="auto">
            <a:xfrm>
              <a:off x="548640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96"/>
            <p:cNvSpPr>
              <a:spLocks noChangeArrowheads="1"/>
            </p:cNvSpPr>
            <p:nvPr/>
          </p:nvSpPr>
          <p:spPr bwMode="auto">
            <a:xfrm>
              <a:off x="565785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7"/>
            <p:cNvSpPr>
              <a:spLocks noChangeArrowheads="1"/>
            </p:cNvSpPr>
            <p:nvPr/>
          </p:nvSpPr>
          <p:spPr bwMode="auto">
            <a:xfrm>
              <a:off x="565785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5"/>
          <p:cNvGrpSpPr/>
          <p:nvPr/>
        </p:nvGrpSpPr>
        <p:grpSpPr>
          <a:xfrm>
            <a:off x="1858956" y="1908968"/>
            <a:ext cx="650879" cy="2506663"/>
            <a:chOff x="4799009" y="755650"/>
            <a:chExt cx="650879" cy="2506663"/>
          </a:xfrm>
        </p:grpSpPr>
        <p:sp>
          <p:nvSpPr>
            <p:cNvPr id="5" name="Text Box 72"/>
            <p:cNvSpPr txBox="1">
              <a:spLocks noChangeArrowheads="1"/>
            </p:cNvSpPr>
            <p:nvPr/>
          </p:nvSpPr>
          <p:spPr bwMode="auto">
            <a:xfrm>
              <a:off x="4799009" y="2240558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15" name="AutoShape 54"/>
            <p:cNvSpPr>
              <a:spLocks noChangeArrowheads="1"/>
            </p:cNvSpPr>
            <p:nvPr/>
          </p:nvSpPr>
          <p:spPr bwMode="auto">
            <a:xfrm>
              <a:off x="5151438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55"/>
            <p:cNvSpPr>
              <a:spLocks noChangeArrowheads="1"/>
            </p:cNvSpPr>
            <p:nvPr/>
          </p:nvSpPr>
          <p:spPr bwMode="auto">
            <a:xfrm>
              <a:off x="51514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56"/>
            <p:cNvSpPr>
              <a:spLocks noChangeArrowheads="1"/>
            </p:cNvSpPr>
            <p:nvPr/>
          </p:nvSpPr>
          <p:spPr bwMode="auto">
            <a:xfrm>
              <a:off x="5319713" y="762000"/>
              <a:ext cx="115887" cy="129381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57"/>
            <p:cNvSpPr>
              <a:spLocks noChangeArrowheads="1"/>
            </p:cNvSpPr>
            <p:nvPr/>
          </p:nvSpPr>
          <p:spPr bwMode="auto">
            <a:xfrm>
              <a:off x="53197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58"/>
            <p:cNvSpPr>
              <a:spLocks noChangeArrowheads="1"/>
            </p:cNvSpPr>
            <p:nvPr/>
          </p:nvSpPr>
          <p:spPr bwMode="auto">
            <a:xfrm>
              <a:off x="51562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74"/>
            <p:cNvSpPr txBox="1">
              <a:spLocks noChangeArrowheads="1"/>
            </p:cNvSpPr>
            <p:nvPr/>
          </p:nvSpPr>
          <p:spPr bwMode="auto">
            <a:xfrm>
              <a:off x="4799009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515620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15620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1"/>
            <p:cNvSpPr>
              <a:spLocks noChangeArrowheads="1"/>
            </p:cNvSpPr>
            <p:nvPr/>
          </p:nvSpPr>
          <p:spPr bwMode="auto">
            <a:xfrm>
              <a:off x="515620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3"/>
            <p:cNvSpPr>
              <a:spLocks noChangeArrowheads="1"/>
            </p:cNvSpPr>
            <p:nvPr/>
          </p:nvSpPr>
          <p:spPr bwMode="auto">
            <a:xfrm>
              <a:off x="532765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94"/>
            <p:cNvSpPr>
              <a:spLocks noChangeArrowheads="1"/>
            </p:cNvSpPr>
            <p:nvPr/>
          </p:nvSpPr>
          <p:spPr bwMode="auto">
            <a:xfrm>
              <a:off x="532765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98"/>
            <p:cNvSpPr>
              <a:spLocks noChangeArrowheads="1"/>
            </p:cNvSpPr>
            <p:nvPr/>
          </p:nvSpPr>
          <p:spPr bwMode="auto">
            <a:xfrm>
              <a:off x="532765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" name="Text Box 68"/>
          <p:cNvSpPr txBox="1">
            <a:spLocks noChangeArrowheads="1"/>
          </p:cNvSpPr>
          <p:nvPr/>
        </p:nvSpPr>
        <p:spPr bwMode="auto">
          <a:xfrm>
            <a:off x="325468" y="335144"/>
            <a:ext cx="50466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M: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How many genetically distinct gametes would many </a:t>
            </a:r>
            <a:r>
              <a:rPr lang="en-US" sz="2000" dirty="0" err="1">
                <a:solidFill>
                  <a:srgbClr val="1C344C"/>
                </a:solidFill>
              </a:rPr>
              <a:t>meioses</a:t>
            </a:r>
            <a:r>
              <a:rPr lang="en-US" sz="2000" dirty="0">
                <a:solidFill>
                  <a:srgbClr val="1C344C"/>
                </a:solidFill>
              </a:rPr>
              <a:t> with randomly located crossovers produce?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6191219" y="915361"/>
            <a:ext cx="242370" cy="2697790"/>
            <a:chOff x="6614327" y="1902770"/>
            <a:chExt cx="242370" cy="2697790"/>
          </a:xfrm>
        </p:grpSpPr>
        <p:sp>
          <p:nvSpPr>
            <p:cNvPr id="69" name="Oval 68"/>
            <p:cNvSpPr/>
            <p:nvPr/>
          </p:nvSpPr>
          <p:spPr>
            <a:xfrm>
              <a:off x="6614327" y="190277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614327" y="313048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6614327" y="374433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6614327" y="2516625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614327" y="4358190"/>
              <a:ext cx="242370" cy="2423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Oval 73"/>
          <p:cNvSpPr/>
          <p:nvPr/>
        </p:nvSpPr>
        <p:spPr>
          <a:xfrm>
            <a:off x="6192289" y="2757996"/>
            <a:ext cx="241300" cy="2413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458989" y="800963"/>
            <a:ext cx="2031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4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6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8</a:t>
            </a:r>
          </a:p>
          <a:p>
            <a:pPr>
              <a:spcAft>
                <a:spcPts val="2400"/>
              </a:spcAft>
            </a:pPr>
            <a:r>
              <a:rPr lang="en-US" sz="2000">
                <a:solidFill>
                  <a:schemeClr val="accent3"/>
                </a:solidFill>
              </a:rPr>
              <a:t>More than 8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6756400" y="2482959"/>
            <a:ext cx="1734046" cy="584776"/>
            <a:chOff x="6807200" y="2293992"/>
            <a:chExt cx="1734046" cy="584776"/>
          </a:xfrm>
        </p:grpSpPr>
        <p:sp>
          <p:nvSpPr>
            <p:cNvPr id="61" name="TextBox 60"/>
            <p:cNvSpPr txBox="1"/>
            <p:nvPr/>
          </p:nvSpPr>
          <p:spPr>
            <a:xfrm>
              <a:off x="6883401" y="2293992"/>
              <a:ext cx="1657845" cy="5847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>
                  <a:solidFill>
                    <a:schemeClr val="accent3"/>
                  </a:solidFill>
                </a:rPr>
                <a:t>All combinations are possible</a:t>
              </a:r>
            </a:p>
          </p:txBody>
        </p:sp>
        <p:sp>
          <p:nvSpPr>
            <p:cNvPr id="62" name="Left Brace 61"/>
            <p:cNvSpPr/>
            <p:nvPr/>
          </p:nvSpPr>
          <p:spPr>
            <a:xfrm>
              <a:off x="6807200" y="2296592"/>
              <a:ext cx="165100" cy="582176"/>
            </a:xfrm>
            <a:prstGeom prst="leftBrace">
              <a:avLst>
                <a:gd name="adj1" fmla="val 27149"/>
                <a:gd name="adj2" fmla="val 60813"/>
              </a:avLst>
            </a:prstGeom>
            <a:ln w="38100" cap="flat" cmpd="sng" algn="ctr">
              <a:solidFill>
                <a:srgbClr val="1C344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4300" y="1727200"/>
            <a:ext cx="4737100" cy="2870200"/>
            <a:chOff x="1392" y="2432"/>
            <a:chExt cx="2984" cy="1808"/>
          </a:xfrm>
        </p:grpSpPr>
        <p:sp>
          <p:nvSpPr>
            <p:cNvPr id="44" name="Line 35"/>
            <p:cNvSpPr>
              <a:spLocks noChangeShapeType="1"/>
            </p:cNvSpPr>
            <p:nvPr/>
          </p:nvSpPr>
          <p:spPr bwMode="auto">
            <a:xfrm flipH="1" flipV="1">
              <a:off x="3032" y="2600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 flipH="1" flipV="1">
              <a:off x="3656" y="2480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 flipH="1" flipV="1">
              <a:off x="2312" y="2880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 flipV="1">
              <a:off x="2752" y="3368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 flipV="1">
              <a:off x="3656" y="338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3312" y="3360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392" y="3352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392" y="3368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392" y="3336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 flipH="1">
              <a:off x="1392" y="2432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 flipH="1">
              <a:off x="1392" y="246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 flipH="1">
              <a:off x="1392" y="3064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Line 47"/>
          <p:cNvSpPr>
            <a:spLocks noChangeShapeType="1"/>
          </p:cNvSpPr>
          <p:nvPr/>
        </p:nvSpPr>
        <p:spPr bwMode="auto">
          <a:xfrm flipH="1" flipV="1">
            <a:off x="2578100" y="3162300"/>
            <a:ext cx="2273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8"/>
          <p:cNvSpPr>
            <a:spLocks noChangeShapeType="1"/>
          </p:cNvSpPr>
          <p:nvPr/>
        </p:nvSpPr>
        <p:spPr bwMode="auto">
          <a:xfrm>
            <a:off x="114300" y="3136900"/>
            <a:ext cx="2273300" cy="2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2578100" y="1915318"/>
            <a:ext cx="652457" cy="2506663"/>
            <a:chOff x="5481638" y="755650"/>
            <a:chExt cx="652457" cy="2506663"/>
          </a:xfrm>
        </p:grpSpPr>
        <p:sp>
          <p:nvSpPr>
            <p:cNvPr id="6" name="Text Box 73"/>
            <p:cNvSpPr txBox="1">
              <a:spLocks noChangeArrowheads="1"/>
            </p:cNvSpPr>
            <p:nvPr/>
          </p:nvSpPr>
          <p:spPr bwMode="auto">
            <a:xfrm>
              <a:off x="5731421" y="2218304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auto">
            <a:xfrm>
              <a:off x="5481638" y="755650"/>
              <a:ext cx="112712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50"/>
            <p:cNvSpPr>
              <a:spLocks noChangeArrowheads="1"/>
            </p:cNvSpPr>
            <p:nvPr/>
          </p:nvSpPr>
          <p:spPr bwMode="auto">
            <a:xfrm>
              <a:off x="54816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51"/>
            <p:cNvSpPr>
              <a:spLocks noChangeArrowheads="1"/>
            </p:cNvSpPr>
            <p:nvPr/>
          </p:nvSpPr>
          <p:spPr bwMode="auto">
            <a:xfrm>
              <a:off x="5649913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52"/>
            <p:cNvSpPr>
              <a:spLocks noChangeArrowheads="1"/>
            </p:cNvSpPr>
            <p:nvPr/>
          </p:nvSpPr>
          <p:spPr bwMode="auto">
            <a:xfrm>
              <a:off x="56499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53"/>
            <p:cNvSpPr>
              <a:spLocks noChangeArrowheads="1"/>
            </p:cNvSpPr>
            <p:nvPr/>
          </p:nvSpPr>
          <p:spPr bwMode="auto">
            <a:xfrm>
              <a:off x="54864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75"/>
            <p:cNvSpPr txBox="1">
              <a:spLocks noChangeArrowheads="1"/>
            </p:cNvSpPr>
            <p:nvPr/>
          </p:nvSpPr>
          <p:spPr bwMode="auto">
            <a:xfrm>
              <a:off x="5700708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8640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8640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92"/>
            <p:cNvSpPr>
              <a:spLocks noChangeArrowheads="1"/>
            </p:cNvSpPr>
            <p:nvPr/>
          </p:nvSpPr>
          <p:spPr bwMode="auto">
            <a:xfrm>
              <a:off x="565785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5"/>
            <p:cNvSpPr>
              <a:spLocks noChangeArrowheads="1"/>
            </p:cNvSpPr>
            <p:nvPr/>
          </p:nvSpPr>
          <p:spPr bwMode="auto">
            <a:xfrm>
              <a:off x="548640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96"/>
            <p:cNvSpPr>
              <a:spLocks noChangeArrowheads="1"/>
            </p:cNvSpPr>
            <p:nvPr/>
          </p:nvSpPr>
          <p:spPr bwMode="auto">
            <a:xfrm>
              <a:off x="565785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7"/>
            <p:cNvSpPr>
              <a:spLocks noChangeArrowheads="1"/>
            </p:cNvSpPr>
            <p:nvPr/>
          </p:nvSpPr>
          <p:spPr bwMode="auto">
            <a:xfrm>
              <a:off x="565785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5"/>
          <p:cNvGrpSpPr/>
          <p:nvPr/>
        </p:nvGrpSpPr>
        <p:grpSpPr>
          <a:xfrm>
            <a:off x="1858956" y="1908968"/>
            <a:ext cx="650879" cy="2506663"/>
            <a:chOff x="4799009" y="755650"/>
            <a:chExt cx="650879" cy="2506663"/>
          </a:xfrm>
        </p:grpSpPr>
        <p:sp>
          <p:nvSpPr>
            <p:cNvPr id="5" name="Text Box 72"/>
            <p:cNvSpPr txBox="1">
              <a:spLocks noChangeArrowheads="1"/>
            </p:cNvSpPr>
            <p:nvPr/>
          </p:nvSpPr>
          <p:spPr bwMode="auto">
            <a:xfrm>
              <a:off x="4799009" y="2240558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15" name="AutoShape 54"/>
            <p:cNvSpPr>
              <a:spLocks noChangeArrowheads="1"/>
            </p:cNvSpPr>
            <p:nvPr/>
          </p:nvSpPr>
          <p:spPr bwMode="auto">
            <a:xfrm>
              <a:off x="5151438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55"/>
            <p:cNvSpPr>
              <a:spLocks noChangeArrowheads="1"/>
            </p:cNvSpPr>
            <p:nvPr/>
          </p:nvSpPr>
          <p:spPr bwMode="auto">
            <a:xfrm>
              <a:off x="51514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56"/>
            <p:cNvSpPr>
              <a:spLocks noChangeArrowheads="1"/>
            </p:cNvSpPr>
            <p:nvPr/>
          </p:nvSpPr>
          <p:spPr bwMode="auto">
            <a:xfrm>
              <a:off x="5319713" y="762000"/>
              <a:ext cx="115887" cy="129381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57"/>
            <p:cNvSpPr>
              <a:spLocks noChangeArrowheads="1"/>
            </p:cNvSpPr>
            <p:nvPr/>
          </p:nvSpPr>
          <p:spPr bwMode="auto">
            <a:xfrm>
              <a:off x="53197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58"/>
            <p:cNvSpPr>
              <a:spLocks noChangeArrowheads="1"/>
            </p:cNvSpPr>
            <p:nvPr/>
          </p:nvSpPr>
          <p:spPr bwMode="auto">
            <a:xfrm>
              <a:off x="51562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74"/>
            <p:cNvSpPr txBox="1">
              <a:spLocks noChangeArrowheads="1"/>
            </p:cNvSpPr>
            <p:nvPr/>
          </p:nvSpPr>
          <p:spPr bwMode="auto">
            <a:xfrm>
              <a:off x="4799009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515620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15620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1"/>
            <p:cNvSpPr>
              <a:spLocks noChangeArrowheads="1"/>
            </p:cNvSpPr>
            <p:nvPr/>
          </p:nvSpPr>
          <p:spPr bwMode="auto">
            <a:xfrm>
              <a:off x="515620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3"/>
            <p:cNvSpPr>
              <a:spLocks noChangeArrowheads="1"/>
            </p:cNvSpPr>
            <p:nvPr/>
          </p:nvSpPr>
          <p:spPr bwMode="auto">
            <a:xfrm>
              <a:off x="532765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94"/>
            <p:cNvSpPr>
              <a:spLocks noChangeArrowheads="1"/>
            </p:cNvSpPr>
            <p:nvPr/>
          </p:nvSpPr>
          <p:spPr bwMode="auto">
            <a:xfrm>
              <a:off x="532765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98"/>
            <p:cNvSpPr>
              <a:spLocks noChangeArrowheads="1"/>
            </p:cNvSpPr>
            <p:nvPr/>
          </p:nvSpPr>
          <p:spPr bwMode="auto">
            <a:xfrm>
              <a:off x="532765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669751" y="565317"/>
            <a:ext cx="140744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59" name="Text Box 68"/>
          <p:cNvSpPr txBox="1">
            <a:spLocks noChangeArrowheads="1"/>
          </p:cNvSpPr>
          <p:nvPr/>
        </p:nvSpPr>
        <p:spPr bwMode="auto">
          <a:xfrm>
            <a:off x="325468" y="335144"/>
            <a:ext cx="50466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N: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Which gamete </a:t>
            </a:r>
            <a:r>
              <a:rPr lang="en-US" sz="2000" dirty="0" err="1">
                <a:solidFill>
                  <a:srgbClr val="1C344C"/>
                </a:solidFill>
              </a:rPr>
              <a:t>genotype(s</a:t>
            </a:r>
            <a:r>
              <a:rPr lang="en-US" sz="2000" dirty="0">
                <a:solidFill>
                  <a:srgbClr val="1C344C"/>
                </a:solidFill>
              </a:rPr>
              <a:t>) would be most likely from a single meiosis with a randomly positioned crossover?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6402950" y="684426"/>
            <a:ext cx="216000" cy="3270805"/>
            <a:chOff x="4974050" y="778844"/>
            <a:chExt cx="216000" cy="3270805"/>
          </a:xfrm>
        </p:grpSpPr>
        <p:sp>
          <p:nvSpPr>
            <p:cNvPr id="61" name="Rectangle 60"/>
            <p:cNvSpPr/>
            <p:nvPr/>
          </p:nvSpPr>
          <p:spPr>
            <a:xfrm>
              <a:off x="4974050" y="3833649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74050" y="778844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974050" y="1389805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974050" y="2611727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974050" y="2000766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974050" y="3222688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/>
          <p:cNvSpPr/>
          <p:nvPr/>
        </p:nvSpPr>
        <p:spPr>
          <a:xfrm>
            <a:off x="6402950" y="684426"/>
            <a:ext cx="216000" cy="21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5" grpId="1"/>
      <p:bldP spid="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14300" y="1727200"/>
            <a:ext cx="4737100" cy="2870200"/>
            <a:chOff x="1392" y="2432"/>
            <a:chExt cx="2984" cy="1808"/>
          </a:xfrm>
        </p:grpSpPr>
        <p:sp>
          <p:nvSpPr>
            <p:cNvPr id="44" name="Line 35"/>
            <p:cNvSpPr>
              <a:spLocks noChangeShapeType="1"/>
            </p:cNvSpPr>
            <p:nvPr/>
          </p:nvSpPr>
          <p:spPr bwMode="auto">
            <a:xfrm flipH="1" flipV="1">
              <a:off x="3032" y="2600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 flipH="1" flipV="1">
              <a:off x="3656" y="2480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 flipH="1" flipV="1">
              <a:off x="2312" y="2880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 flipV="1">
              <a:off x="2752" y="3368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39"/>
            <p:cNvSpPr>
              <a:spLocks noChangeShapeType="1"/>
            </p:cNvSpPr>
            <p:nvPr/>
          </p:nvSpPr>
          <p:spPr bwMode="auto">
            <a:xfrm flipV="1">
              <a:off x="3656" y="338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3312" y="3360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392" y="3352"/>
              <a:ext cx="1344" cy="720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392" y="3368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392" y="3336"/>
              <a:ext cx="2064" cy="456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 flipH="1">
              <a:off x="1392" y="2432"/>
              <a:ext cx="1624" cy="872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 flipH="1">
              <a:off x="1392" y="2464"/>
              <a:ext cx="720" cy="824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 flipH="1">
              <a:off x="1392" y="3064"/>
              <a:ext cx="1064" cy="248"/>
            </a:xfrm>
            <a:prstGeom prst="line">
              <a:avLst/>
            </a:prstGeom>
            <a:noFill/>
            <a:ln w="19050">
              <a:solidFill>
                <a:srgbClr val="CCCC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Line 47"/>
          <p:cNvSpPr>
            <a:spLocks noChangeShapeType="1"/>
          </p:cNvSpPr>
          <p:nvPr/>
        </p:nvSpPr>
        <p:spPr bwMode="auto">
          <a:xfrm flipH="1" flipV="1">
            <a:off x="2578100" y="3162300"/>
            <a:ext cx="2273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8"/>
          <p:cNvSpPr>
            <a:spLocks noChangeShapeType="1"/>
          </p:cNvSpPr>
          <p:nvPr/>
        </p:nvSpPr>
        <p:spPr bwMode="auto">
          <a:xfrm>
            <a:off x="114300" y="3136900"/>
            <a:ext cx="2273300" cy="2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stealth" w="lg" len="lg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2578100" y="1915318"/>
            <a:ext cx="652457" cy="2506663"/>
            <a:chOff x="5481638" y="755650"/>
            <a:chExt cx="652457" cy="2506663"/>
          </a:xfrm>
        </p:grpSpPr>
        <p:sp>
          <p:nvSpPr>
            <p:cNvPr id="6" name="Text Box 73"/>
            <p:cNvSpPr txBox="1">
              <a:spLocks noChangeArrowheads="1"/>
            </p:cNvSpPr>
            <p:nvPr/>
          </p:nvSpPr>
          <p:spPr bwMode="auto">
            <a:xfrm>
              <a:off x="5731421" y="2218304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2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2</a:t>
              </a:r>
              <a:endParaRPr lang="en-US" sz="1800" b="1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auto">
            <a:xfrm>
              <a:off x="5481638" y="755650"/>
              <a:ext cx="112712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50"/>
            <p:cNvSpPr>
              <a:spLocks noChangeArrowheads="1"/>
            </p:cNvSpPr>
            <p:nvPr/>
          </p:nvSpPr>
          <p:spPr bwMode="auto">
            <a:xfrm>
              <a:off x="54816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utoShape 51"/>
            <p:cNvSpPr>
              <a:spLocks noChangeArrowheads="1"/>
            </p:cNvSpPr>
            <p:nvPr/>
          </p:nvSpPr>
          <p:spPr bwMode="auto">
            <a:xfrm>
              <a:off x="5649913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52"/>
            <p:cNvSpPr>
              <a:spLocks noChangeArrowheads="1"/>
            </p:cNvSpPr>
            <p:nvPr/>
          </p:nvSpPr>
          <p:spPr bwMode="auto">
            <a:xfrm>
              <a:off x="56499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53"/>
            <p:cNvSpPr>
              <a:spLocks noChangeArrowheads="1"/>
            </p:cNvSpPr>
            <p:nvPr/>
          </p:nvSpPr>
          <p:spPr bwMode="auto">
            <a:xfrm>
              <a:off x="54864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75"/>
            <p:cNvSpPr txBox="1">
              <a:spLocks noChangeArrowheads="1"/>
            </p:cNvSpPr>
            <p:nvPr/>
          </p:nvSpPr>
          <p:spPr bwMode="auto">
            <a:xfrm>
              <a:off x="5700708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8640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8640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92"/>
            <p:cNvSpPr>
              <a:spLocks noChangeArrowheads="1"/>
            </p:cNvSpPr>
            <p:nvPr/>
          </p:nvSpPr>
          <p:spPr bwMode="auto">
            <a:xfrm>
              <a:off x="565785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95"/>
            <p:cNvSpPr>
              <a:spLocks noChangeArrowheads="1"/>
            </p:cNvSpPr>
            <p:nvPr/>
          </p:nvSpPr>
          <p:spPr bwMode="auto">
            <a:xfrm>
              <a:off x="5486400" y="1042988"/>
              <a:ext cx="107950" cy="42862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96"/>
            <p:cNvSpPr>
              <a:spLocks noChangeArrowheads="1"/>
            </p:cNvSpPr>
            <p:nvPr/>
          </p:nvSpPr>
          <p:spPr bwMode="auto">
            <a:xfrm>
              <a:off x="5657850" y="2438952"/>
              <a:ext cx="107950" cy="428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97"/>
            <p:cNvSpPr>
              <a:spLocks noChangeArrowheads="1"/>
            </p:cNvSpPr>
            <p:nvPr/>
          </p:nvSpPr>
          <p:spPr bwMode="auto">
            <a:xfrm>
              <a:off x="5657850" y="2976563"/>
              <a:ext cx="107950" cy="42862"/>
            </a:xfrm>
            <a:prstGeom prst="rect">
              <a:avLst/>
            </a:prstGeom>
            <a:solidFill>
              <a:srgbClr val="FF006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5"/>
          <p:cNvGrpSpPr/>
          <p:nvPr/>
        </p:nvGrpSpPr>
        <p:grpSpPr>
          <a:xfrm>
            <a:off x="1858956" y="1908968"/>
            <a:ext cx="650879" cy="2506663"/>
            <a:chOff x="4799009" y="755650"/>
            <a:chExt cx="650879" cy="2506663"/>
          </a:xfrm>
        </p:grpSpPr>
        <p:sp>
          <p:nvSpPr>
            <p:cNvPr id="5" name="Text Box 72"/>
            <p:cNvSpPr txBox="1">
              <a:spLocks noChangeArrowheads="1"/>
            </p:cNvSpPr>
            <p:nvPr/>
          </p:nvSpPr>
          <p:spPr bwMode="auto">
            <a:xfrm>
              <a:off x="4799009" y="2240558"/>
              <a:ext cx="40267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A</a:t>
              </a:r>
              <a:r>
                <a:rPr lang="en-US" sz="1800" b="1" baseline="-25000"/>
                <a:t>1</a:t>
              </a:r>
              <a:endParaRPr lang="en-US" sz="1800" b="1"/>
            </a:p>
            <a:p>
              <a:endParaRPr lang="en-US" sz="1800" b="1"/>
            </a:p>
            <a:p>
              <a:r>
                <a:rPr lang="en-US" sz="1800" b="1"/>
                <a:t>B</a:t>
              </a:r>
              <a:r>
                <a:rPr lang="en-US" b="1" baseline="-25000"/>
                <a:t>1</a:t>
              </a:r>
              <a:endParaRPr lang="en-US" sz="1800" b="1"/>
            </a:p>
          </p:txBody>
        </p:sp>
        <p:sp>
          <p:nvSpPr>
            <p:cNvPr id="15" name="AutoShape 54"/>
            <p:cNvSpPr>
              <a:spLocks noChangeArrowheads="1"/>
            </p:cNvSpPr>
            <p:nvPr/>
          </p:nvSpPr>
          <p:spPr bwMode="auto">
            <a:xfrm>
              <a:off x="5151438" y="7556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55"/>
            <p:cNvSpPr>
              <a:spLocks noChangeArrowheads="1"/>
            </p:cNvSpPr>
            <p:nvPr/>
          </p:nvSpPr>
          <p:spPr bwMode="auto">
            <a:xfrm>
              <a:off x="5151438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56"/>
            <p:cNvSpPr>
              <a:spLocks noChangeArrowheads="1"/>
            </p:cNvSpPr>
            <p:nvPr/>
          </p:nvSpPr>
          <p:spPr bwMode="auto">
            <a:xfrm>
              <a:off x="5319713" y="762000"/>
              <a:ext cx="115887" cy="129381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57"/>
            <p:cNvSpPr>
              <a:spLocks noChangeArrowheads="1"/>
            </p:cNvSpPr>
            <p:nvPr/>
          </p:nvSpPr>
          <p:spPr bwMode="auto">
            <a:xfrm>
              <a:off x="5319713" y="1962150"/>
              <a:ext cx="120650" cy="1300163"/>
            </a:xfrm>
            <a:prstGeom prst="roundRect">
              <a:avLst>
                <a:gd name="adj" fmla="val 16667"/>
              </a:avLst>
            </a:prstGeom>
            <a:solidFill>
              <a:srgbClr val="311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58"/>
            <p:cNvSpPr>
              <a:spLocks noChangeArrowheads="1"/>
            </p:cNvSpPr>
            <p:nvPr/>
          </p:nvSpPr>
          <p:spPr bwMode="auto">
            <a:xfrm>
              <a:off x="5156200" y="1844675"/>
              <a:ext cx="293688" cy="2936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74"/>
            <p:cNvSpPr txBox="1">
              <a:spLocks noChangeArrowheads="1"/>
            </p:cNvSpPr>
            <p:nvPr/>
          </p:nvSpPr>
          <p:spPr bwMode="auto">
            <a:xfrm>
              <a:off x="4799009" y="865188"/>
              <a:ext cx="4333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C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515620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15620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91"/>
            <p:cNvSpPr>
              <a:spLocks noChangeArrowheads="1"/>
            </p:cNvSpPr>
            <p:nvPr/>
          </p:nvSpPr>
          <p:spPr bwMode="auto">
            <a:xfrm>
              <a:off x="515620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93"/>
            <p:cNvSpPr>
              <a:spLocks noChangeArrowheads="1"/>
            </p:cNvSpPr>
            <p:nvPr/>
          </p:nvSpPr>
          <p:spPr bwMode="auto">
            <a:xfrm>
              <a:off x="5327650" y="2443185"/>
              <a:ext cx="107950" cy="4286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94"/>
            <p:cNvSpPr>
              <a:spLocks noChangeArrowheads="1"/>
            </p:cNvSpPr>
            <p:nvPr/>
          </p:nvSpPr>
          <p:spPr bwMode="auto">
            <a:xfrm>
              <a:off x="5327650" y="2976563"/>
              <a:ext cx="107950" cy="42862"/>
            </a:xfrm>
            <a:prstGeom prst="rect">
              <a:avLst/>
            </a:prstGeom>
            <a:solidFill>
              <a:srgbClr val="FF6FC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98"/>
            <p:cNvSpPr>
              <a:spLocks noChangeArrowheads="1"/>
            </p:cNvSpPr>
            <p:nvPr/>
          </p:nvSpPr>
          <p:spPr bwMode="auto">
            <a:xfrm>
              <a:off x="5327650" y="1042988"/>
              <a:ext cx="107950" cy="4286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1557" y="4670200"/>
            <a:ext cx="9180000" cy="486000"/>
          </a:xfrm>
          <a:prstGeom prst="rect">
            <a:avLst/>
          </a:prstGeom>
          <a:solidFill>
            <a:srgbClr val="90BB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0" y="-4532"/>
            <a:ext cx="9180000" cy="169632"/>
          </a:xfrm>
          <a:prstGeom prst="rect">
            <a:avLst/>
          </a:prstGeom>
          <a:solidFill>
            <a:srgbClr val="028F7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669751" y="565317"/>
            <a:ext cx="140744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</a:p>
          <a:p>
            <a:pPr>
              <a:spcAft>
                <a:spcPts val="2400"/>
              </a:spcAft>
            </a:pPr>
            <a:r>
              <a:rPr lang="en-US" sz="2000" i="1" dirty="0">
                <a:solidFill>
                  <a:schemeClr val="accent3"/>
                </a:solidFill>
              </a:rPr>
              <a:t>C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A</a:t>
            </a:r>
            <a:r>
              <a:rPr lang="en-US" sz="2000" i="1" baseline="-25000" dirty="0">
                <a:solidFill>
                  <a:schemeClr val="accent3"/>
                </a:solidFill>
              </a:rPr>
              <a:t>2</a:t>
            </a:r>
            <a:r>
              <a:rPr lang="en-US" sz="2000" i="1" dirty="0">
                <a:solidFill>
                  <a:schemeClr val="accent3"/>
                </a:solidFill>
              </a:rPr>
              <a:t> B</a:t>
            </a:r>
            <a:r>
              <a:rPr lang="en-US" sz="2000" i="1" baseline="-25000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59" name="Text Box 68"/>
          <p:cNvSpPr txBox="1">
            <a:spLocks noChangeArrowheads="1"/>
          </p:cNvSpPr>
          <p:nvPr/>
        </p:nvSpPr>
        <p:spPr bwMode="auto">
          <a:xfrm>
            <a:off x="325468" y="335144"/>
            <a:ext cx="50466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Crossover question O:</a:t>
            </a:r>
          </a:p>
          <a:p>
            <a:r>
              <a:rPr lang="en-US" sz="2000" dirty="0">
                <a:solidFill>
                  <a:srgbClr val="1C344C"/>
                </a:solidFill>
              </a:rPr>
              <a:t>Which gamete </a:t>
            </a:r>
            <a:r>
              <a:rPr lang="en-US" sz="2000" dirty="0" err="1">
                <a:solidFill>
                  <a:srgbClr val="1C344C"/>
                </a:solidFill>
              </a:rPr>
              <a:t>genotype(s</a:t>
            </a:r>
            <a:r>
              <a:rPr lang="en-US" sz="2000" dirty="0">
                <a:solidFill>
                  <a:srgbClr val="1C344C"/>
                </a:solidFill>
              </a:rPr>
              <a:t>) would be most abundant after many independent meioses, each with a randomly positioned crossover?</a:t>
            </a:r>
          </a:p>
        </p:txBody>
      </p:sp>
      <p:grpSp>
        <p:nvGrpSpPr>
          <p:cNvPr id="7" name="Group 59"/>
          <p:cNvGrpSpPr/>
          <p:nvPr/>
        </p:nvGrpSpPr>
        <p:grpSpPr>
          <a:xfrm>
            <a:off x="6402950" y="684426"/>
            <a:ext cx="216000" cy="3270805"/>
            <a:chOff x="4974050" y="778844"/>
            <a:chExt cx="216000" cy="3270805"/>
          </a:xfrm>
        </p:grpSpPr>
        <p:sp>
          <p:nvSpPr>
            <p:cNvPr id="61" name="Rectangle 60"/>
            <p:cNvSpPr/>
            <p:nvPr/>
          </p:nvSpPr>
          <p:spPr>
            <a:xfrm>
              <a:off x="4974050" y="3833649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74050" y="778844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974050" y="1389805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974050" y="2611727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974050" y="2000766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974050" y="3222688"/>
              <a:ext cx="216000" cy="21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>
                  <a:lumMod val="85000"/>
                  <a:lumOff val="1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6402950" y="1295387"/>
            <a:ext cx="216000" cy="21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402950" y="684426"/>
            <a:ext cx="216000" cy="216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6309-53B4-8449-8C4B-3F25E950208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5" grpId="1"/>
      <p:bldP spid="65" grpId="0" animBg="1"/>
      <p:bldP spid="6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TabletApr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23C8C"/>
      </a:accent1>
      <a:accent2>
        <a:srgbClr val="C20C33"/>
      </a:accent2>
      <a:accent3>
        <a:srgbClr val="1C344C"/>
      </a:accent3>
      <a:accent4>
        <a:srgbClr val="028F7C"/>
      </a:accent4>
      <a:accent5>
        <a:srgbClr val="FFA608"/>
      </a:accent5>
      <a:accent6>
        <a:srgbClr val="D9593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21473</TotalTime>
  <Words>524</Words>
  <Application>Microsoft Macintosh PowerPoint</Application>
  <PresentationFormat>On-screen Show (16:9)</PresentationFormat>
  <Paragraphs>176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Following genotypes through meiosis and predicting gametes, (this time with crossovers)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UBC Zoology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1-1</dc:title>
  <dc:creator>Rosie Redfield</dc:creator>
  <cp:lastModifiedBy>Rosie</cp:lastModifiedBy>
  <cp:revision>279</cp:revision>
  <cp:lastPrinted>2012-11-15T04:15:17Z</cp:lastPrinted>
  <dcterms:created xsi:type="dcterms:W3CDTF">2014-07-13T13:27:08Z</dcterms:created>
  <dcterms:modified xsi:type="dcterms:W3CDTF">2022-07-23T22:22:09Z</dcterms:modified>
</cp:coreProperties>
</file>