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880"/>
  </p:normalViewPr>
  <p:slideViewPr>
    <p:cSldViewPr snapToGrid="0" snapToObjects="1">
      <p:cViewPr varScale="1">
        <p:scale>
          <a:sx n="117" d="100"/>
          <a:sy n="117" d="100"/>
        </p:scale>
        <p:origin x="2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993EC-F127-AF48-A823-DD61E5CC7842}" type="datetimeFigureOut">
              <a:rPr lang="en-US" smtClean="0"/>
              <a:t>3/7/18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BEE87-27B0-8A43-B694-6D41CA299849}" type="slidenum">
              <a:rPr lang="en-US" smtClean="0"/>
              <a:t>‹#›</a:t>
            </a:fld>
            <a:endParaRPr lang="en-US"/>
          </a:p>
        </p:txBody>
      </p:sp>
    </p:spTree>
    <p:extLst>
      <p:ext uri="{BB962C8B-B14F-4D97-AF65-F5344CB8AC3E}">
        <p14:creationId xmlns:p14="http://schemas.microsoft.com/office/powerpoint/2010/main" val="15189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www.hhmi.org</a:t>
            </a:r>
            <a:r>
              <a:rPr lang="en-US" dirty="0"/>
              <a:t>/</a:t>
            </a:r>
            <a:r>
              <a:rPr lang="en-US" dirty="0" err="1"/>
              <a:t>biointeractive</a:t>
            </a:r>
            <a:r>
              <a:rPr lang="en-US" dirty="0"/>
              <a:t>/origin-species-beak-finch</a:t>
            </a:r>
          </a:p>
          <a:p>
            <a:endParaRPr lang="en-US" dirty="0"/>
          </a:p>
          <a:p>
            <a:r>
              <a:rPr lang="en-US" dirty="0"/>
              <a:t>Show video.</a:t>
            </a:r>
            <a:r>
              <a:rPr lang="en-US" baseline="0" dirty="0"/>
              <a:t>  Ask follow-up questions. Why is this a great system to </a:t>
            </a:r>
            <a:r>
              <a:rPr lang="en-US" baseline="0"/>
              <a:t>study evolution?</a:t>
            </a:r>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2</a:t>
            </a:fld>
            <a:endParaRPr lang="en-US"/>
          </a:p>
        </p:txBody>
      </p:sp>
    </p:spTree>
    <p:extLst>
      <p:ext uri="{BB962C8B-B14F-4D97-AF65-F5344CB8AC3E}">
        <p14:creationId xmlns:p14="http://schemas.microsoft.com/office/powerpoint/2010/main" val="165768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14</a:t>
            </a:fld>
            <a:endParaRPr lang="en-US"/>
          </a:p>
        </p:txBody>
      </p:sp>
    </p:spTree>
    <p:extLst>
      <p:ext uri="{BB962C8B-B14F-4D97-AF65-F5344CB8AC3E}">
        <p14:creationId xmlns:p14="http://schemas.microsoft.com/office/powerpoint/2010/main" val="26596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question -  the populations have been decreasing along with decreases</a:t>
            </a:r>
            <a:r>
              <a:rPr lang="en-US" baseline="0" dirty="0"/>
              <a:t> in beak depth due to competition with other species that are overlapping with resources.  </a:t>
            </a:r>
          </a:p>
          <a:p>
            <a:r>
              <a:rPr lang="en-US" baseline="0" dirty="0"/>
              <a:t>Bottom question -  directly relates to current material in class </a:t>
            </a:r>
            <a:r>
              <a:rPr lang="en-US" baseline="0" dirty="0">
                <a:sym typeface="Wingdings"/>
              </a:rPr>
              <a:t> can’t use HWE because there are multiple genes that contribute to beak depth</a:t>
            </a:r>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16</a:t>
            </a:fld>
            <a:endParaRPr lang="en-US"/>
          </a:p>
        </p:txBody>
      </p:sp>
    </p:spTree>
    <p:extLst>
      <p:ext uri="{BB962C8B-B14F-4D97-AF65-F5344CB8AC3E}">
        <p14:creationId xmlns:p14="http://schemas.microsoft.com/office/powerpoint/2010/main" val="115972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determine if the trait has changed over time in the population, the trait must be different among individuals in the population.  If</a:t>
            </a:r>
            <a:r>
              <a:rPr lang="en-US" sz="1200" kern="1200" baseline="0" dirty="0">
                <a:solidFill>
                  <a:schemeClr val="tx1"/>
                </a:solidFill>
                <a:effectLst/>
                <a:latin typeface="+mn-lt"/>
                <a:ea typeface="+mn-ea"/>
                <a:cs typeface="+mn-cs"/>
              </a:rPr>
              <a:t> there is no variation in the population, then selection cannot act differently on variation in phenotypes.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4</a:t>
            </a:fld>
            <a:endParaRPr lang="en-US"/>
          </a:p>
        </p:txBody>
      </p:sp>
    </p:spTree>
    <p:extLst>
      <p:ext uri="{BB962C8B-B14F-4D97-AF65-F5344CB8AC3E}">
        <p14:creationId xmlns:p14="http://schemas.microsoft.com/office/powerpoint/2010/main" val="162212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interested in evaluating evidence that allele frequencies are changing over time.  Therefore, genes must contribute to trait and trait variation in the population.  If the trait is not heritable and environment determines the phenotype, then evolution of this phenotype cannot occur. </a:t>
            </a:r>
          </a:p>
        </p:txBody>
      </p:sp>
      <p:sp>
        <p:nvSpPr>
          <p:cNvPr id="4" name="Slide Number Placeholder 3"/>
          <p:cNvSpPr>
            <a:spLocks noGrp="1"/>
          </p:cNvSpPr>
          <p:nvPr>
            <p:ph type="sldNum" sz="quarter" idx="10"/>
          </p:nvPr>
        </p:nvSpPr>
        <p:spPr/>
        <p:txBody>
          <a:bodyPr/>
          <a:lstStyle/>
          <a:p>
            <a:fld id="{1C4BEE87-27B0-8A43-B694-6D41CA299849}" type="slidenum">
              <a:rPr lang="en-US" smtClean="0"/>
              <a:t>5</a:t>
            </a:fld>
            <a:endParaRPr lang="en-US"/>
          </a:p>
        </p:txBody>
      </p:sp>
    </p:spTree>
    <p:extLst>
      <p:ext uri="{BB962C8B-B14F-4D97-AF65-F5344CB8AC3E}">
        <p14:creationId xmlns:p14="http://schemas.microsoft.com/office/powerpoint/2010/main" val="1923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postulate is nearly ubiquitous to all populations.  Some individuals die, while others do not.  If all individuals that were born survived, then all species would have far surpassed sustainable population sizes on this planet.</a:t>
            </a:r>
          </a:p>
        </p:txBody>
      </p:sp>
      <p:sp>
        <p:nvSpPr>
          <p:cNvPr id="4" name="Slide Number Placeholder 3"/>
          <p:cNvSpPr>
            <a:spLocks noGrp="1"/>
          </p:cNvSpPr>
          <p:nvPr>
            <p:ph type="sldNum" sz="quarter" idx="10"/>
          </p:nvPr>
        </p:nvSpPr>
        <p:spPr/>
        <p:txBody>
          <a:bodyPr/>
          <a:lstStyle/>
          <a:p>
            <a:fld id="{1C4BEE87-27B0-8A43-B694-6D41CA299849}" type="slidenum">
              <a:rPr lang="en-US" smtClean="0"/>
              <a:t>6</a:t>
            </a:fld>
            <a:endParaRPr lang="en-US"/>
          </a:p>
        </p:txBody>
      </p:sp>
    </p:spTree>
    <p:extLst>
      <p:ext uri="{BB962C8B-B14F-4D97-AF65-F5344CB8AC3E}">
        <p14:creationId xmlns:p14="http://schemas.microsoft.com/office/powerpoint/2010/main" val="191642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individuals in the population will be more likely to live longer and produce more offspring than others due to their traits/phenotype.</a:t>
            </a:r>
          </a:p>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7</a:t>
            </a:fld>
            <a:endParaRPr lang="en-US"/>
          </a:p>
        </p:txBody>
      </p:sp>
    </p:spTree>
    <p:extLst>
      <p:ext uri="{BB962C8B-B14F-4D97-AF65-F5344CB8AC3E}">
        <p14:creationId xmlns:p14="http://schemas.microsoft.com/office/powerpoint/2010/main" val="83788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as students turn in their</a:t>
            </a:r>
            <a:r>
              <a:rPr lang="en-US" baseline="0" dirty="0"/>
              <a:t> graphs and conclusions.  Questions to consider </a:t>
            </a:r>
            <a:r>
              <a:rPr lang="mr-IN" baseline="0" dirty="0"/>
              <a:t>–</a:t>
            </a:r>
            <a:r>
              <a:rPr lang="en-US" baseline="0" dirty="0"/>
              <a:t> Is there variation in all years?  Describe the distribution.  Does it change over the three time points?</a:t>
            </a:r>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10</a:t>
            </a:fld>
            <a:endParaRPr lang="en-US"/>
          </a:p>
        </p:txBody>
      </p:sp>
    </p:spTree>
    <p:extLst>
      <p:ext uri="{BB962C8B-B14F-4D97-AF65-F5344CB8AC3E}">
        <p14:creationId xmlns:p14="http://schemas.microsoft.com/office/powerpoint/2010/main" val="140650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as students turn in their</a:t>
            </a:r>
            <a:r>
              <a:rPr lang="en-US" baseline="0" dirty="0"/>
              <a:t> graphs and conclusions.  Questions to consider </a:t>
            </a:r>
            <a:r>
              <a:rPr lang="mr-IN" baseline="0" dirty="0"/>
              <a:t>–</a:t>
            </a:r>
            <a:r>
              <a:rPr lang="en-US" baseline="0" dirty="0"/>
              <a:t> What is the relationship between mid-parent and mid-offspring beak depth?  It is a direct relationship, as mid-parent average increases so does mid-offspring average.  This makes sense (can relate to height in humans </a:t>
            </a:r>
            <a:r>
              <a:rPr lang="mr-IN" baseline="0" dirty="0"/>
              <a:t>–</a:t>
            </a:r>
            <a:r>
              <a:rPr lang="en-US" baseline="0" dirty="0"/>
              <a:t> and easy thing to think about).  The R-squared should be around 0.5.  This does not explain all of the variation in the phenotype, meaning that genetics explains about ½ the variation.  This means that there are environmental factors that also influence expression of the trait.  But, 0.5 is still suggests a large genetic component determining the phenotype.</a:t>
            </a:r>
            <a:endParaRPr lang="en-US" dirty="0"/>
          </a:p>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11</a:t>
            </a:fld>
            <a:endParaRPr lang="en-US"/>
          </a:p>
        </p:txBody>
      </p:sp>
    </p:spTree>
    <p:extLst>
      <p:ext uri="{BB962C8B-B14F-4D97-AF65-F5344CB8AC3E}">
        <p14:creationId xmlns:p14="http://schemas.microsoft.com/office/powerpoint/2010/main" val="4553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in as students turn in their</a:t>
            </a:r>
            <a:r>
              <a:rPr lang="en-US" baseline="0" dirty="0"/>
              <a:t> graphs and conclusions.  Questions to consider </a:t>
            </a:r>
            <a:r>
              <a:rPr lang="mr-IN" baseline="0" dirty="0"/>
              <a:t>–</a:t>
            </a:r>
            <a:r>
              <a:rPr lang="en-US" baseline="0" dirty="0"/>
              <a:t> Was there a difference between survivors and </a:t>
            </a:r>
            <a:r>
              <a:rPr lang="en-US" baseline="0"/>
              <a:t>non-survivor beak depth?</a:t>
            </a:r>
            <a:endParaRPr lang="en-US" dirty="0"/>
          </a:p>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12</a:t>
            </a:fld>
            <a:endParaRPr lang="en-US"/>
          </a:p>
        </p:txBody>
      </p:sp>
    </p:spTree>
    <p:extLst>
      <p:ext uri="{BB962C8B-B14F-4D97-AF65-F5344CB8AC3E}">
        <p14:creationId xmlns:p14="http://schemas.microsoft.com/office/powerpoint/2010/main" val="87273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4BEE87-27B0-8A43-B694-6D41CA299849}" type="slidenum">
              <a:rPr lang="en-US" smtClean="0"/>
              <a:t>13</a:t>
            </a:fld>
            <a:endParaRPr lang="en-US"/>
          </a:p>
        </p:txBody>
      </p:sp>
    </p:spTree>
    <p:extLst>
      <p:ext uri="{BB962C8B-B14F-4D97-AF65-F5344CB8AC3E}">
        <p14:creationId xmlns:p14="http://schemas.microsoft.com/office/powerpoint/2010/main" val="135549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4216C1-B0B7-B848-9893-3909BF3C9295}" type="datetimeFigureOut">
              <a:rPr lang="en-US" smtClean="0"/>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216C1-B0B7-B848-9893-3909BF3C9295}" type="datetimeFigureOut">
              <a:rPr lang="en-US" smtClean="0"/>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216C1-B0B7-B848-9893-3909BF3C9295}" type="datetimeFigureOut">
              <a:rPr lang="en-US" smtClean="0"/>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216C1-B0B7-B848-9893-3909BF3C9295}" type="datetimeFigureOut">
              <a:rPr lang="en-US" smtClean="0"/>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4216C1-B0B7-B848-9893-3909BF3C9295}" type="datetimeFigureOut">
              <a:rPr lang="en-US" smtClean="0"/>
              <a:t>3/7/18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4216C1-B0B7-B848-9893-3909BF3C9295}" type="datetimeFigureOut">
              <a:rPr lang="en-US" smtClean="0"/>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4216C1-B0B7-B848-9893-3909BF3C9295}" type="datetimeFigureOut">
              <a:rPr lang="en-US" smtClean="0"/>
              <a:t>3/7/18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4216C1-B0B7-B848-9893-3909BF3C9295}" type="datetimeFigureOut">
              <a:rPr lang="en-US" smtClean="0"/>
              <a:t>3/7/18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216C1-B0B7-B848-9893-3909BF3C9295}" type="datetimeFigureOut">
              <a:rPr lang="en-US" smtClean="0"/>
              <a:t>3/7/18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216C1-B0B7-B848-9893-3909BF3C9295}" type="datetimeFigureOut">
              <a:rPr lang="en-US" smtClean="0"/>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216C1-B0B7-B848-9893-3909BF3C9295}" type="datetimeFigureOut">
              <a:rPr lang="en-US" smtClean="0"/>
              <a:t>3/7/18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12CD1-9D1D-A047-80C1-9D0E0CEF511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216C1-B0B7-B848-9893-3909BF3C9295}" type="datetimeFigureOut">
              <a:rPr lang="en-US" smtClean="0"/>
              <a:t>3/7/18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12CD1-9D1D-A047-80C1-9D0E0CEF511C}" type="slidenum">
              <a:rPr lang="en-US" smtClean="0"/>
              <a:t>‹#›</a:t>
            </a:fld>
            <a:endParaRPr lang="en-US"/>
          </a:p>
        </p:txBody>
      </p:sp>
    </p:spTree>
    <p:extLst>
      <p:ext uri="{BB962C8B-B14F-4D97-AF65-F5344CB8AC3E}">
        <p14:creationId xmlns:p14="http://schemas.microsoft.com/office/powerpoint/2010/main" val="82424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hhmi.org/biointeractive/origin-species-beak-fin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Evolution of Darwin’s Finches</a:t>
            </a:r>
          </a:p>
        </p:txBody>
      </p:sp>
      <p:sp>
        <p:nvSpPr>
          <p:cNvPr id="3" name="Subtitle 2"/>
          <p:cNvSpPr>
            <a:spLocks noGrp="1"/>
          </p:cNvSpPr>
          <p:nvPr>
            <p:ph type="subTitle" idx="1"/>
          </p:nvPr>
        </p:nvSpPr>
        <p:spPr>
          <a:xfrm>
            <a:off x="777240" y="4040950"/>
            <a:ext cx="7879080" cy="701738"/>
          </a:xfrm>
        </p:spPr>
        <p:txBody>
          <a:bodyPr>
            <a:noAutofit/>
          </a:bodyPr>
          <a:lstStyle/>
          <a:p>
            <a:r>
              <a:rPr lang="en-US" sz="3200" dirty="0"/>
              <a:t>How does </a:t>
            </a:r>
            <a:r>
              <a:rPr lang="en-US" sz="3200"/>
              <a:t>natural selection </a:t>
            </a:r>
            <a:r>
              <a:rPr lang="en-US" sz="3200" dirty="0"/>
              <a:t>drive evolution?</a:t>
            </a:r>
          </a:p>
        </p:txBody>
      </p:sp>
    </p:spTree>
    <p:extLst>
      <p:ext uri="{BB962C8B-B14F-4D97-AF65-F5344CB8AC3E}">
        <p14:creationId xmlns:p14="http://schemas.microsoft.com/office/powerpoint/2010/main" val="827316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results </a:t>
            </a:r>
            <a:r>
              <a:rPr lang="mr-IN" dirty="0"/>
              <a:t>–</a:t>
            </a:r>
            <a:r>
              <a:rPr lang="en-US" dirty="0"/>
              <a:t> Postulate #1</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37490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results </a:t>
            </a:r>
            <a:r>
              <a:rPr lang="mr-IN" dirty="0"/>
              <a:t>–</a:t>
            </a:r>
            <a:r>
              <a:rPr lang="en-US" dirty="0"/>
              <a:t> Postulate #2</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376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results </a:t>
            </a:r>
            <a:r>
              <a:rPr lang="mr-IN" dirty="0"/>
              <a:t>–</a:t>
            </a:r>
            <a:r>
              <a:rPr lang="en-US" dirty="0"/>
              <a:t> Postulate #4</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97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Postulate #4 </a:t>
            </a:r>
            <a:r>
              <a:rPr lang="mr-IN" dirty="0"/>
              <a:t>–</a:t>
            </a:r>
            <a:r>
              <a:rPr lang="en-US" dirty="0"/>
              <a:t> further examined</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119187" y="1690689"/>
            <a:ext cx="6716713" cy="2956878"/>
          </a:xfrm>
          <a:prstGeom prst="rect">
            <a:avLst/>
          </a:prstGeom>
          <a:noFill/>
          <a:ln>
            <a:noFill/>
          </a:ln>
        </p:spPr>
      </p:pic>
      <p:sp>
        <p:nvSpPr>
          <p:cNvPr id="5" name="Rectangle 4"/>
          <p:cNvSpPr/>
          <p:nvPr/>
        </p:nvSpPr>
        <p:spPr>
          <a:xfrm>
            <a:off x="342900" y="4964434"/>
            <a:ext cx="8458200" cy="1200329"/>
          </a:xfrm>
          <a:prstGeom prst="rect">
            <a:avLst/>
          </a:prstGeom>
        </p:spPr>
        <p:txBody>
          <a:bodyPr wrap="square">
            <a:spAutoFit/>
          </a:bodyPr>
          <a:lstStyle/>
          <a:p>
            <a:r>
              <a:rPr lang="en-US" dirty="0">
                <a:latin typeface="Calibri" charset="0"/>
                <a:ea typeface="Calibri" charset="0"/>
                <a:cs typeface="Times New Roman" charset="0"/>
              </a:rPr>
              <a:t>Figure 2.  Summary of changes in beak depth (filled triangles) and population size (open squares) of </a:t>
            </a:r>
            <a:r>
              <a:rPr lang="en-US" i="1" dirty="0">
                <a:latin typeface="Calibri" charset="0"/>
                <a:ea typeface="Calibri" charset="0"/>
                <a:cs typeface="Times New Roman" charset="0"/>
              </a:rPr>
              <a:t>G. </a:t>
            </a:r>
            <a:r>
              <a:rPr lang="en-US" i="1" dirty="0" err="1">
                <a:latin typeface="Calibri" charset="0"/>
                <a:ea typeface="Calibri" charset="0"/>
                <a:cs typeface="Times New Roman" charset="0"/>
              </a:rPr>
              <a:t>fortis</a:t>
            </a:r>
            <a:r>
              <a:rPr lang="en-US" dirty="0">
                <a:latin typeface="Calibri" charset="0"/>
                <a:ea typeface="Calibri" charset="0"/>
                <a:cs typeface="Times New Roman" charset="0"/>
              </a:rPr>
              <a:t> on Daphne Major, Galapagos Islands July 1975 to January 1979.  95% confidence intervals on average beak depth (mm) reported. Redrawn from Grant and Grant 2014.</a:t>
            </a:r>
            <a:endParaRPr lang="en-US" dirty="0">
              <a:effectLst/>
              <a:latin typeface="Calibri" charset="0"/>
              <a:ea typeface="Calibri" charset="0"/>
              <a:cs typeface="Times New Roman" charset="0"/>
            </a:endParaRPr>
          </a:p>
        </p:txBody>
      </p:sp>
    </p:spTree>
    <p:extLst>
      <p:ext uri="{BB962C8B-B14F-4D97-AF65-F5344CB8AC3E}">
        <p14:creationId xmlns:p14="http://schemas.microsoft.com/office/powerpoint/2010/main" val="101097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826"/>
            <a:ext cx="7886700" cy="1325563"/>
          </a:xfrm>
        </p:spPr>
        <p:txBody>
          <a:bodyPr/>
          <a:lstStyle/>
          <a:p>
            <a:r>
              <a:rPr lang="en-US" dirty="0"/>
              <a:t>Postulate #4 </a:t>
            </a:r>
            <a:r>
              <a:rPr lang="mr-IN" dirty="0"/>
              <a:t>–</a:t>
            </a:r>
            <a:r>
              <a:rPr lang="en-US" dirty="0"/>
              <a:t> further examined</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5089"/>
            <a:ext cx="6716713" cy="2956878"/>
          </a:xfrm>
          <a:prstGeom prst="rect">
            <a:avLst/>
          </a:prstGeom>
          <a:noFill/>
          <a:ln>
            <a:noFill/>
          </a:ln>
        </p:spPr>
      </p:pic>
      <p:sp>
        <p:nvSpPr>
          <p:cNvPr id="6" name="Triangle 5"/>
          <p:cNvSpPr/>
          <p:nvPr/>
        </p:nvSpPr>
        <p:spPr>
          <a:xfrm>
            <a:off x="825500" y="1208089"/>
            <a:ext cx="254000" cy="254000"/>
          </a:xfrm>
          <a:prstGeom prst="triangle">
            <a:avLst/>
          </a:prstGeom>
          <a:solidFill>
            <a:schemeClr val="tx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8963" y="1335089"/>
            <a:ext cx="241300" cy="254000"/>
          </a:xfrm>
          <a:prstGeom prst="rect">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5600" y="4473667"/>
            <a:ext cx="8432800" cy="1754326"/>
          </a:xfrm>
          <a:prstGeom prst="rect">
            <a:avLst/>
          </a:prstGeom>
        </p:spPr>
        <p:txBody>
          <a:bodyPr wrap="square">
            <a:spAutoFit/>
          </a:bodyPr>
          <a:lstStyle/>
          <a:p>
            <a:r>
              <a:rPr lang="en-US" dirty="0">
                <a:latin typeface="Calibri" charset="0"/>
                <a:ea typeface="Calibri" charset="0"/>
                <a:cs typeface="Times New Roman" charset="0"/>
              </a:rPr>
              <a:t>1. How did population averages for beak depth change from 1975 to 1979?</a:t>
            </a:r>
          </a:p>
          <a:p>
            <a:r>
              <a:rPr lang="en-US" dirty="0">
                <a:latin typeface="Calibri" charset="0"/>
                <a:ea typeface="Calibri" charset="0"/>
                <a:cs typeface="Times New Roman" charset="0"/>
              </a:rPr>
              <a:t> </a:t>
            </a:r>
          </a:p>
          <a:p>
            <a:r>
              <a:rPr lang="en-US" dirty="0">
                <a:latin typeface="Calibri" charset="0"/>
                <a:ea typeface="Calibri" charset="0"/>
                <a:cs typeface="Times New Roman" charset="0"/>
              </a:rPr>
              <a:t>2. When considering patterns of selection, what type of selection do you predict is driving the changes in beak depth in the population?</a:t>
            </a:r>
          </a:p>
          <a:p>
            <a:r>
              <a:rPr lang="en-US" dirty="0">
                <a:latin typeface="Calibri" charset="0"/>
                <a:ea typeface="Calibri" charset="0"/>
                <a:cs typeface="Times New Roman" charset="0"/>
              </a:rPr>
              <a:t> </a:t>
            </a:r>
          </a:p>
          <a:p>
            <a:r>
              <a:rPr lang="en-US" dirty="0">
                <a:latin typeface="Calibri" charset="0"/>
                <a:ea typeface="Calibri" charset="0"/>
                <a:cs typeface="Times New Roman" charset="0"/>
              </a:rPr>
              <a:t>3.  What do you think might be driving the changes in beak depth in this population?</a:t>
            </a:r>
            <a:endParaRPr lang="en-US" dirty="0">
              <a:effectLst/>
              <a:latin typeface="Calibri" charset="0"/>
              <a:ea typeface="Calibri" charset="0"/>
              <a:cs typeface="Times New Roman" charset="0"/>
            </a:endParaRPr>
          </a:p>
        </p:txBody>
      </p:sp>
    </p:spTree>
    <p:extLst>
      <p:ext uri="{BB962C8B-B14F-4D97-AF65-F5344CB8AC3E}">
        <p14:creationId xmlns:p14="http://schemas.microsoft.com/office/powerpoint/2010/main" val="650125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Postulate #4 </a:t>
            </a:r>
            <a:r>
              <a:rPr lang="mr-IN" dirty="0"/>
              <a:t>–</a:t>
            </a:r>
            <a:r>
              <a:rPr lang="en-US" dirty="0"/>
              <a:t> further examined</a:t>
            </a:r>
          </a:p>
        </p:txBody>
      </p:sp>
      <p:sp>
        <p:nvSpPr>
          <p:cNvPr id="3" name="Content Placeholder 2"/>
          <p:cNvSpPr>
            <a:spLocks noGrp="1"/>
          </p:cNvSpPr>
          <p:nvPr>
            <p:ph idx="1"/>
          </p:nvPr>
        </p:nvSpPr>
        <p:spPr>
          <a:xfrm>
            <a:off x="628650" y="1495425"/>
            <a:ext cx="7886700" cy="4351338"/>
          </a:xfrm>
        </p:spPr>
        <p:txBody>
          <a:bodyPr/>
          <a:lstStyle/>
          <a:p>
            <a:endParaRPr lang="en-US" dirty="0"/>
          </a:p>
          <a:p>
            <a:r>
              <a:rPr lang="en-US" dirty="0"/>
              <a:t>What variables did you investigate?</a:t>
            </a:r>
          </a:p>
          <a:p>
            <a:endParaRPr lang="en-US" dirty="0"/>
          </a:p>
          <a:p>
            <a:r>
              <a:rPr lang="en-US" dirty="0"/>
              <a:t>What did you learn?</a:t>
            </a:r>
          </a:p>
        </p:txBody>
      </p:sp>
    </p:spTree>
    <p:extLst>
      <p:ext uri="{BB962C8B-B14F-4D97-AF65-F5344CB8AC3E}">
        <p14:creationId xmlns:p14="http://schemas.microsoft.com/office/powerpoint/2010/main" val="103084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Finches and beyond</a:t>
            </a:r>
            <a:r>
              <a:rPr lang="mr-IN" dirty="0"/>
              <a:t>…</a:t>
            </a:r>
            <a:endParaRPr lang="en-US" dirty="0"/>
          </a:p>
        </p:txBody>
      </p:sp>
      <p:sp>
        <p:nvSpPr>
          <p:cNvPr id="5" name="Content Placeholder 4"/>
          <p:cNvSpPr>
            <a:spLocks noGrp="1"/>
          </p:cNvSpPr>
          <p:nvPr>
            <p:ph sz="half" idx="2"/>
          </p:nvPr>
        </p:nvSpPr>
        <p:spPr>
          <a:xfrm>
            <a:off x="400050" y="4670425"/>
            <a:ext cx="8115300" cy="1844675"/>
          </a:xfrm>
        </p:spPr>
        <p:txBody>
          <a:bodyPr>
            <a:normAutofit/>
          </a:bodyPr>
          <a:lstStyle/>
          <a:p>
            <a:pPr marL="0" indent="0">
              <a:buNone/>
            </a:pPr>
            <a:r>
              <a:rPr lang="en-US" sz="2000" b="1" dirty="0"/>
              <a:t>Relating this to Hardy-Weinberg Equilibrium:  </a:t>
            </a:r>
            <a:r>
              <a:rPr lang="en-US" sz="2000" dirty="0"/>
              <a:t>Thinking back to Postulate #2, researchers compared beak depth between parents and offspring to estimate heritability of beak depth.  Hypothesize why researchers cannot use Hardy-Weinberg Equilibrium to evaluate evidence of evolution of beak depth in the population.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286250" y="1202309"/>
            <a:ext cx="4471924" cy="2618232"/>
          </a:xfrm>
          <a:prstGeom prst="rect">
            <a:avLst/>
          </a:prstGeom>
        </p:spPr>
      </p:pic>
      <p:sp>
        <p:nvSpPr>
          <p:cNvPr id="6" name="Content Placeholder 4"/>
          <p:cNvSpPr txBox="1">
            <a:spLocks/>
          </p:cNvSpPr>
          <p:nvPr/>
        </p:nvSpPr>
        <p:spPr>
          <a:xfrm>
            <a:off x="385826" y="1690689"/>
            <a:ext cx="4109974" cy="2064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Looking toward the future: </a:t>
            </a:r>
            <a:r>
              <a:rPr lang="en-US" sz="2000" dirty="0"/>
              <a:t>Re-examining Figure 1, you notice that beak depth increases from 1976 to the late 1980s/early 1990s, but continues to decrease from peak to today.  Why might the average beak size be decreasing?  </a:t>
            </a:r>
          </a:p>
        </p:txBody>
      </p:sp>
    </p:spTree>
    <p:extLst>
      <p:ext uri="{BB962C8B-B14F-4D97-AF65-F5344CB8AC3E}">
        <p14:creationId xmlns:p14="http://schemas.microsoft.com/office/powerpoint/2010/main" val="851684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going?</a:t>
            </a:r>
          </a:p>
        </p:txBody>
      </p:sp>
      <p:pic>
        <p:nvPicPr>
          <p:cNvPr id="4" name="Picture 3">
            <a:hlinkClick r:id="rId3"/>
          </p:cNvPr>
          <p:cNvPicPr>
            <a:picLocks noChangeAspect="1"/>
          </p:cNvPicPr>
          <p:nvPr/>
        </p:nvPicPr>
        <p:blipFill rotWithShape="1">
          <a:blip r:embed="rId4"/>
          <a:srcRect l="18800" t="11745" r="19600" b="13589"/>
          <a:stretch/>
        </p:blipFill>
        <p:spPr>
          <a:xfrm>
            <a:off x="4368687" y="1375469"/>
            <a:ext cx="4486655" cy="3398981"/>
          </a:xfrm>
          <a:prstGeom prst="rect">
            <a:avLst/>
          </a:prstGeom>
        </p:spPr>
      </p:pic>
      <p:pic>
        <p:nvPicPr>
          <p:cNvPr id="5" name="Picture 4"/>
          <p:cNvPicPr>
            <a:picLocks noChangeAspect="1"/>
          </p:cNvPicPr>
          <p:nvPr/>
        </p:nvPicPr>
        <p:blipFill>
          <a:blip r:embed="rId5"/>
          <a:stretch>
            <a:fillRect/>
          </a:stretch>
        </p:blipFill>
        <p:spPr>
          <a:xfrm>
            <a:off x="295799" y="2072640"/>
            <a:ext cx="3811039" cy="3724655"/>
          </a:xfrm>
          <a:prstGeom prst="rect">
            <a:avLst/>
          </a:prstGeom>
        </p:spPr>
      </p:pic>
      <p:pic>
        <p:nvPicPr>
          <p:cNvPr id="6" name="Picture 5"/>
          <p:cNvPicPr>
            <a:picLocks noChangeAspect="1"/>
          </p:cNvPicPr>
          <p:nvPr/>
        </p:nvPicPr>
        <p:blipFill>
          <a:blip r:embed="rId6"/>
          <a:stretch>
            <a:fillRect/>
          </a:stretch>
        </p:blipFill>
        <p:spPr>
          <a:xfrm>
            <a:off x="3169920" y="4495806"/>
            <a:ext cx="3267456" cy="2173217"/>
          </a:xfrm>
          <a:prstGeom prst="rect">
            <a:avLst/>
          </a:prstGeom>
        </p:spPr>
      </p:pic>
      <p:cxnSp>
        <p:nvCxnSpPr>
          <p:cNvPr id="8" name="Straight Arrow Connector 7"/>
          <p:cNvCxnSpPr/>
          <p:nvPr/>
        </p:nvCxnSpPr>
        <p:spPr>
          <a:xfrm>
            <a:off x="2201318" y="3934967"/>
            <a:ext cx="1273402" cy="83948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52266" y="4589784"/>
            <a:ext cx="1548822" cy="369332"/>
          </a:xfrm>
          <a:prstGeom prst="rect">
            <a:avLst/>
          </a:prstGeom>
          <a:noFill/>
        </p:spPr>
        <p:txBody>
          <a:bodyPr wrap="none" rtlCol="0">
            <a:spAutoFit/>
          </a:bodyPr>
          <a:lstStyle/>
          <a:p>
            <a:r>
              <a:rPr lang="en-US" b="1">
                <a:solidFill>
                  <a:schemeClr val="bg1"/>
                </a:solidFill>
              </a:rPr>
              <a:t>Daphne major</a:t>
            </a:r>
          </a:p>
        </p:txBody>
      </p:sp>
    </p:spTree>
    <p:extLst>
      <p:ext uri="{BB962C8B-B14F-4D97-AF65-F5344CB8AC3E}">
        <p14:creationId xmlns:p14="http://schemas.microsoft.com/office/powerpoint/2010/main" val="107327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evolution happen?</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45679" y="1371600"/>
            <a:ext cx="6947345" cy="3761232"/>
          </a:xfrm>
          <a:prstGeom prst="rect">
            <a:avLst/>
          </a:prstGeom>
        </p:spPr>
      </p:pic>
      <p:sp>
        <p:nvSpPr>
          <p:cNvPr id="5" name="Rectangle 4"/>
          <p:cNvSpPr/>
          <p:nvPr/>
        </p:nvSpPr>
        <p:spPr>
          <a:xfrm>
            <a:off x="222504" y="5243777"/>
            <a:ext cx="8698992" cy="1200329"/>
          </a:xfrm>
          <a:prstGeom prst="rect">
            <a:avLst/>
          </a:prstGeom>
        </p:spPr>
        <p:txBody>
          <a:bodyPr wrap="square">
            <a:spAutoFit/>
          </a:bodyPr>
          <a:lstStyle/>
          <a:p>
            <a:pPr>
              <a:spcAft>
                <a:spcPts val="1200"/>
              </a:spcAft>
            </a:pPr>
            <a:r>
              <a:rPr lang="en-US" dirty="0">
                <a:solidFill>
                  <a:srgbClr val="000000"/>
                </a:solidFill>
                <a:effectLst/>
                <a:ea typeface="Calibri" charset="0"/>
                <a:cs typeface="Times" charset="0"/>
              </a:rPr>
              <a:t>Figure 1. Evolutionary trajectory of </a:t>
            </a:r>
            <a:r>
              <a:rPr lang="en-US" i="1" dirty="0">
                <a:solidFill>
                  <a:srgbClr val="000000"/>
                </a:solidFill>
                <a:effectLst/>
                <a:ea typeface="Calibri" charset="0"/>
                <a:cs typeface="Times" charset="0"/>
              </a:rPr>
              <a:t>G. </a:t>
            </a:r>
            <a:r>
              <a:rPr lang="en-US" i="1" dirty="0" err="1">
                <a:solidFill>
                  <a:srgbClr val="000000"/>
                </a:solidFill>
                <a:effectLst/>
                <a:ea typeface="Calibri" charset="0"/>
                <a:cs typeface="Times" charset="0"/>
              </a:rPr>
              <a:t>fortis</a:t>
            </a:r>
            <a:r>
              <a:rPr lang="en-US" i="1" dirty="0">
                <a:solidFill>
                  <a:srgbClr val="000000"/>
                </a:solidFill>
                <a:effectLst/>
                <a:ea typeface="Calibri" charset="0"/>
                <a:cs typeface="Times" charset="0"/>
              </a:rPr>
              <a:t> </a:t>
            </a:r>
            <a:r>
              <a:rPr lang="en-US" dirty="0">
                <a:solidFill>
                  <a:srgbClr val="000000"/>
                </a:solidFill>
                <a:effectLst/>
                <a:ea typeface="Calibri" charset="0"/>
                <a:cs typeface="Times" charset="0"/>
              </a:rPr>
              <a:t>beak size over 40 years. Means and 95% confidence limits are shown for all birds alive in each year. Parallel horizontal lines mark the upper and lower 95% confidence limits on the first estimate of a mean based on a large sample size (</a:t>
            </a:r>
            <a:r>
              <a:rPr lang="en-US" i="1" dirty="0">
                <a:solidFill>
                  <a:srgbClr val="000000"/>
                </a:solidFill>
                <a:effectLst/>
                <a:ea typeface="Calibri" charset="0"/>
                <a:cs typeface="Times" charset="0"/>
              </a:rPr>
              <a:t>n </a:t>
            </a:r>
            <a:r>
              <a:rPr lang="en-US" dirty="0">
                <a:solidFill>
                  <a:srgbClr val="000000"/>
                </a:solidFill>
                <a:effectLst/>
                <a:ea typeface="Calibri" charset="0"/>
                <a:cs typeface="Times" charset="0"/>
              </a:rPr>
              <a:t>= 221) in 1973 (Grant and Grant 2014). </a:t>
            </a:r>
            <a:endParaRPr lang="en-US" dirty="0">
              <a:effectLst/>
              <a:ea typeface="Calibri" charset="0"/>
              <a:cs typeface="Times New Roman" charset="0"/>
            </a:endParaRPr>
          </a:p>
        </p:txBody>
      </p:sp>
    </p:spTree>
    <p:extLst>
      <p:ext uri="{BB962C8B-B14F-4D97-AF65-F5344CB8AC3E}">
        <p14:creationId xmlns:p14="http://schemas.microsoft.com/office/powerpoint/2010/main" val="48780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Darwin’s postulates - #1</a:t>
            </a:r>
          </a:p>
        </p:txBody>
      </p:sp>
      <p:sp>
        <p:nvSpPr>
          <p:cNvPr id="3" name="Content Placeholder 2"/>
          <p:cNvSpPr>
            <a:spLocks noGrp="1"/>
          </p:cNvSpPr>
          <p:nvPr>
            <p:ph idx="1"/>
          </p:nvPr>
        </p:nvSpPr>
        <p:spPr>
          <a:xfrm>
            <a:off x="348234" y="1545209"/>
            <a:ext cx="8490966" cy="4351338"/>
          </a:xfrm>
        </p:spPr>
        <p:txBody>
          <a:bodyPr/>
          <a:lstStyle/>
          <a:p>
            <a:pPr marL="0" indent="0">
              <a:buNone/>
            </a:pPr>
            <a:r>
              <a:rPr lang="en-US" dirty="0"/>
              <a:t>There must be variation in the population for the trait (phenotype) in the population we are examining.</a:t>
            </a:r>
          </a:p>
          <a:p>
            <a:endParaRPr lang="en-US" dirty="0"/>
          </a:p>
          <a:p>
            <a:pPr marL="228600" lvl="1">
              <a:spcBef>
                <a:spcPts val="1000"/>
              </a:spcBef>
            </a:pPr>
            <a:r>
              <a:rPr lang="en-US" dirty="0"/>
              <a:t>Why does evolution by natural selection require trait variation in the population?</a:t>
            </a:r>
          </a:p>
        </p:txBody>
      </p:sp>
    </p:spTree>
    <p:extLst>
      <p:ext uri="{BB962C8B-B14F-4D97-AF65-F5344CB8AC3E}">
        <p14:creationId xmlns:p14="http://schemas.microsoft.com/office/powerpoint/2010/main" val="15131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Darwin’s postulates - #2 </a:t>
            </a:r>
          </a:p>
        </p:txBody>
      </p:sp>
      <p:sp>
        <p:nvSpPr>
          <p:cNvPr id="3" name="Content Placeholder 2"/>
          <p:cNvSpPr>
            <a:spLocks noGrp="1"/>
          </p:cNvSpPr>
          <p:nvPr>
            <p:ph idx="1"/>
          </p:nvPr>
        </p:nvSpPr>
        <p:spPr>
          <a:xfrm>
            <a:off x="316992" y="1825625"/>
            <a:ext cx="8692896" cy="4351338"/>
          </a:xfrm>
        </p:spPr>
        <p:txBody>
          <a:bodyPr/>
          <a:lstStyle/>
          <a:p>
            <a:pPr marL="0" indent="0">
              <a:buNone/>
            </a:pPr>
            <a:r>
              <a:rPr lang="en-US" dirty="0"/>
              <a:t>The trait (phenotype) we are examining must be heritable.</a:t>
            </a:r>
          </a:p>
          <a:p>
            <a:endParaRPr lang="en-US" dirty="0"/>
          </a:p>
          <a:p>
            <a:pPr marL="228600" lvl="1">
              <a:spcBef>
                <a:spcPts val="1000"/>
              </a:spcBef>
            </a:pPr>
            <a:r>
              <a:rPr lang="en-US" dirty="0"/>
              <a:t>Why does that trait determination need to have a genetic component?</a:t>
            </a:r>
          </a:p>
          <a:p>
            <a:endParaRPr lang="en-US" dirty="0"/>
          </a:p>
        </p:txBody>
      </p:sp>
    </p:spTree>
    <p:extLst>
      <p:ext uri="{BB962C8B-B14F-4D97-AF65-F5344CB8AC3E}">
        <p14:creationId xmlns:p14="http://schemas.microsoft.com/office/powerpoint/2010/main" val="79693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Darwin’s postulates - #3</a:t>
            </a:r>
          </a:p>
        </p:txBody>
      </p:sp>
      <p:sp>
        <p:nvSpPr>
          <p:cNvPr id="3" name="Content Placeholder 2"/>
          <p:cNvSpPr>
            <a:spLocks noGrp="1"/>
          </p:cNvSpPr>
          <p:nvPr>
            <p:ph idx="1"/>
          </p:nvPr>
        </p:nvSpPr>
        <p:spPr>
          <a:xfrm>
            <a:off x="517398" y="1690689"/>
            <a:ext cx="7997952" cy="4351338"/>
          </a:xfrm>
        </p:spPr>
        <p:txBody>
          <a:bodyPr/>
          <a:lstStyle/>
          <a:p>
            <a:pPr marL="0" indent="0">
              <a:buNone/>
            </a:pPr>
            <a:r>
              <a:rPr lang="en-US" dirty="0"/>
              <a:t>Many more individuals in the population are born than survive.</a:t>
            </a:r>
          </a:p>
          <a:p>
            <a:endParaRPr lang="en-US" dirty="0"/>
          </a:p>
          <a:p>
            <a:pPr marL="228600" lvl="1">
              <a:spcBef>
                <a:spcPts val="1000"/>
              </a:spcBef>
            </a:pPr>
            <a:r>
              <a:rPr lang="en-US" dirty="0"/>
              <a:t>How is this postulate relevant to evolution?</a:t>
            </a:r>
          </a:p>
        </p:txBody>
      </p:sp>
    </p:spTree>
    <p:extLst>
      <p:ext uri="{BB962C8B-B14F-4D97-AF65-F5344CB8AC3E}">
        <p14:creationId xmlns:p14="http://schemas.microsoft.com/office/powerpoint/2010/main" val="123063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Darwin’s postulates - #4</a:t>
            </a:r>
          </a:p>
        </p:txBody>
      </p:sp>
      <p:sp>
        <p:nvSpPr>
          <p:cNvPr id="3" name="Content Placeholder 2"/>
          <p:cNvSpPr>
            <a:spLocks noGrp="1"/>
          </p:cNvSpPr>
          <p:nvPr>
            <p:ph idx="1"/>
          </p:nvPr>
        </p:nvSpPr>
        <p:spPr>
          <a:xfrm>
            <a:off x="268224" y="1801241"/>
            <a:ext cx="8607552" cy="4351338"/>
          </a:xfrm>
        </p:spPr>
        <p:txBody>
          <a:bodyPr/>
          <a:lstStyle/>
          <a:p>
            <a:pPr marL="0" indent="0">
              <a:buNone/>
            </a:pPr>
            <a:r>
              <a:rPr lang="en-US" dirty="0"/>
              <a:t>Survival and reproduction is non-random with respect to the trait we are examining in the population.</a:t>
            </a:r>
          </a:p>
          <a:p>
            <a:endParaRPr lang="en-US" dirty="0"/>
          </a:p>
          <a:p>
            <a:r>
              <a:rPr lang="en-US" dirty="0"/>
              <a:t>Why is non-random survival required for evolution by natural selection?</a:t>
            </a:r>
          </a:p>
          <a:p>
            <a:endParaRPr lang="en-US" dirty="0"/>
          </a:p>
        </p:txBody>
      </p:sp>
    </p:spTree>
    <p:extLst>
      <p:ext uri="{BB962C8B-B14F-4D97-AF65-F5344CB8AC3E}">
        <p14:creationId xmlns:p14="http://schemas.microsoft.com/office/powerpoint/2010/main" val="61302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87" y="225426"/>
            <a:ext cx="8150225" cy="1325563"/>
          </a:xfrm>
        </p:spPr>
        <p:txBody>
          <a:bodyPr>
            <a:normAutofit fontScale="90000"/>
          </a:bodyPr>
          <a:lstStyle/>
          <a:p>
            <a:r>
              <a:rPr lang="en-US"/>
              <a:t>Your investigations: Is </a:t>
            </a:r>
            <a:r>
              <a:rPr lang="en-US" dirty="0"/>
              <a:t>there evidence that </a:t>
            </a:r>
            <a:r>
              <a:rPr lang="en-US" i="1" dirty="0"/>
              <a:t>G. </a:t>
            </a:r>
            <a:r>
              <a:rPr lang="en-US" i="1" dirty="0" err="1"/>
              <a:t>fortis</a:t>
            </a:r>
            <a:r>
              <a:rPr lang="en-US" dirty="0"/>
              <a:t> beak depth has evolved?</a:t>
            </a:r>
          </a:p>
        </p:txBody>
      </p:sp>
      <p:sp>
        <p:nvSpPr>
          <p:cNvPr id="3" name="Content Placeholder 2"/>
          <p:cNvSpPr>
            <a:spLocks noGrp="1"/>
          </p:cNvSpPr>
          <p:nvPr>
            <p:ph idx="1"/>
          </p:nvPr>
        </p:nvSpPr>
        <p:spPr>
          <a:xfrm>
            <a:off x="365125" y="1690689"/>
            <a:ext cx="8413750" cy="4778375"/>
          </a:xfrm>
        </p:spPr>
        <p:txBody>
          <a:bodyPr>
            <a:normAutofit fontScale="85000" lnSpcReduction="20000"/>
          </a:bodyPr>
          <a:lstStyle/>
          <a:p>
            <a:pPr marL="0" indent="0">
              <a:buNone/>
            </a:pPr>
            <a:r>
              <a:rPr lang="en-US" b="1" u="sng" dirty="0"/>
              <a:t>Postulate #1 </a:t>
            </a:r>
          </a:p>
          <a:p>
            <a:pPr marL="0" indent="0">
              <a:buNone/>
            </a:pPr>
            <a:r>
              <a:rPr lang="en-US" b="1" dirty="0">
                <a:sym typeface="Wingdings"/>
              </a:rPr>
              <a:t>	</a:t>
            </a:r>
            <a:r>
              <a:rPr lang="en-US" dirty="0">
                <a:sym typeface="Wingdings"/>
              </a:rPr>
              <a:t> assess variation in the population</a:t>
            </a:r>
          </a:p>
          <a:p>
            <a:pPr marL="0" indent="0">
              <a:buNone/>
            </a:pPr>
            <a:endParaRPr lang="en-US" sz="1000" dirty="0"/>
          </a:p>
          <a:p>
            <a:pPr marL="0" indent="0">
              <a:buNone/>
            </a:pPr>
            <a:r>
              <a:rPr lang="en-US" b="1" u="sng" dirty="0"/>
              <a:t>Postulate #2 </a:t>
            </a:r>
          </a:p>
          <a:p>
            <a:pPr marL="0" indent="0">
              <a:buNone/>
            </a:pPr>
            <a:r>
              <a:rPr lang="en-US" b="1" dirty="0">
                <a:sym typeface="Wingdings"/>
              </a:rPr>
              <a:t>	</a:t>
            </a:r>
            <a:r>
              <a:rPr lang="en-US" dirty="0">
                <a:sym typeface="Wingdings"/>
              </a:rPr>
              <a:t> determine if beak depth is heritable</a:t>
            </a:r>
          </a:p>
          <a:p>
            <a:pPr marL="0" indent="0">
              <a:buNone/>
            </a:pPr>
            <a:endParaRPr lang="en-US" sz="1100" dirty="0"/>
          </a:p>
          <a:p>
            <a:pPr marL="0" indent="0">
              <a:buNone/>
            </a:pPr>
            <a:r>
              <a:rPr lang="en-US" b="1" u="sng" dirty="0"/>
              <a:t>Postulate #3 </a:t>
            </a:r>
          </a:p>
          <a:p>
            <a:pPr marL="0" indent="0">
              <a:buNone/>
            </a:pPr>
            <a:r>
              <a:rPr lang="en-US" b="1" dirty="0">
                <a:sym typeface="Wingdings"/>
              </a:rPr>
              <a:t>	</a:t>
            </a:r>
            <a:r>
              <a:rPr lang="en-US" dirty="0">
                <a:sym typeface="Wingdings"/>
              </a:rPr>
              <a:t> ubiquitous in nature, therefore not testing</a:t>
            </a:r>
          </a:p>
          <a:p>
            <a:pPr marL="0" indent="0">
              <a:buNone/>
            </a:pPr>
            <a:endParaRPr lang="en-US" sz="1000" dirty="0"/>
          </a:p>
          <a:p>
            <a:pPr marL="0" indent="0">
              <a:buNone/>
            </a:pPr>
            <a:r>
              <a:rPr lang="en-US" b="1" u="sng" dirty="0"/>
              <a:t>Postulate #4a (non-survivors) </a:t>
            </a:r>
          </a:p>
          <a:p>
            <a:pPr marL="0" indent="0">
              <a:buNone/>
            </a:pPr>
            <a:r>
              <a:rPr lang="en-US" b="1" dirty="0">
                <a:sym typeface="Wingdings"/>
              </a:rPr>
              <a:t>	</a:t>
            </a:r>
            <a:r>
              <a:rPr lang="en-US" dirty="0">
                <a:sym typeface="Wingdings"/>
              </a:rPr>
              <a:t> characteristics of the non-survivors</a:t>
            </a:r>
          </a:p>
          <a:p>
            <a:pPr marL="0" indent="0">
              <a:buNone/>
            </a:pPr>
            <a:endParaRPr lang="en-US" sz="1100" dirty="0"/>
          </a:p>
          <a:p>
            <a:pPr marL="0" indent="0">
              <a:buNone/>
            </a:pPr>
            <a:r>
              <a:rPr lang="en-US" b="1" u="sng" dirty="0"/>
              <a:t>Postulate #4b (survivors)</a:t>
            </a:r>
          </a:p>
          <a:p>
            <a:pPr marL="0" indent="0">
              <a:buNone/>
            </a:pPr>
            <a:r>
              <a:rPr lang="en-US" b="1" dirty="0">
                <a:sym typeface="Wingdings"/>
              </a:rPr>
              <a:t>	</a:t>
            </a:r>
            <a:r>
              <a:rPr lang="en-US" dirty="0">
                <a:sym typeface="Wingdings"/>
              </a:rPr>
              <a:t> characteristics of the survivors</a:t>
            </a:r>
            <a:endParaRPr lang="en-US" dirty="0"/>
          </a:p>
        </p:txBody>
      </p:sp>
    </p:spTree>
    <p:extLst>
      <p:ext uri="{BB962C8B-B14F-4D97-AF65-F5344CB8AC3E}">
        <p14:creationId xmlns:p14="http://schemas.microsoft.com/office/powerpoint/2010/main" val="111174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results - Is there evidence of evolution by natural selection?</a:t>
            </a:r>
          </a:p>
        </p:txBody>
      </p:sp>
      <p:sp>
        <p:nvSpPr>
          <p:cNvPr id="3" name="Content Placeholder 2"/>
          <p:cNvSpPr>
            <a:spLocks noGrp="1"/>
          </p:cNvSpPr>
          <p:nvPr>
            <p:ph idx="1"/>
          </p:nvPr>
        </p:nvSpPr>
        <p:spPr/>
        <p:txBody>
          <a:bodyPr/>
          <a:lstStyle/>
          <a:p>
            <a:r>
              <a:rPr lang="en-US" b="1" dirty="0"/>
              <a:t>Postulate #1 </a:t>
            </a:r>
            <a:r>
              <a:rPr lang="mr-IN" dirty="0"/>
              <a:t>–</a:t>
            </a:r>
            <a:r>
              <a:rPr lang="en-US" dirty="0"/>
              <a:t> Is there beak depth variation in the population?</a:t>
            </a:r>
          </a:p>
          <a:p>
            <a:endParaRPr lang="en-US" dirty="0"/>
          </a:p>
          <a:p>
            <a:r>
              <a:rPr lang="en-US" b="1" dirty="0"/>
              <a:t>Postulate #2 </a:t>
            </a:r>
            <a:r>
              <a:rPr lang="mr-IN" dirty="0"/>
              <a:t>–</a:t>
            </a:r>
            <a:r>
              <a:rPr lang="en-US" dirty="0"/>
              <a:t> Is beak depth heritable?  Is the phenotype controlled by genetics?</a:t>
            </a:r>
          </a:p>
          <a:p>
            <a:endParaRPr lang="en-US" dirty="0"/>
          </a:p>
          <a:p>
            <a:r>
              <a:rPr lang="en-US" b="1" dirty="0"/>
              <a:t>Postulate #3 </a:t>
            </a:r>
            <a:r>
              <a:rPr lang="mr-IN" dirty="0"/>
              <a:t>–</a:t>
            </a:r>
            <a:r>
              <a:rPr lang="en-US" dirty="0"/>
              <a:t> Many more are born than survive.</a:t>
            </a:r>
          </a:p>
          <a:p>
            <a:endParaRPr lang="en-US" dirty="0"/>
          </a:p>
          <a:p>
            <a:r>
              <a:rPr lang="en-US" b="1" dirty="0"/>
              <a:t>Postulate #4 </a:t>
            </a:r>
            <a:r>
              <a:rPr lang="mr-IN" dirty="0"/>
              <a:t>–</a:t>
            </a:r>
            <a:r>
              <a:rPr lang="en-US" dirty="0"/>
              <a:t> Is survival non-random?</a:t>
            </a:r>
          </a:p>
        </p:txBody>
      </p:sp>
    </p:spTree>
    <p:extLst>
      <p:ext uri="{BB962C8B-B14F-4D97-AF65-F5344CB8AC3E}">
        <p14:creationId xmlns:p14="http://schemas.microsoft.com/office/powerpoint/2010/main" val="308188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TotalTime>
  <Words>928</Words>
  <Application>Microsoft Macintosh PowerPoint</Application>
  <PresentationFormat>On-screen Show (4:3)</PresentationFormat>
  <Paragraphs>87</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Mangal</vt:lpstr>
      <vt:lpstr>Times</vt:lpstr>
      <vt:lpstr>Times New Roman</vt:lpstr>
      <vt:lpstr>Wingdings</vt:lpstr>
      <vt:lpstr>Office Theme</vt:lpstr>
      <vt:lpstr>Evolution of Darwin’s Finches</vt:lpstr>
      <vt:lpstr>Where are we going?</vt:lpstr>
      <vt:lpstr>Did evolution happen?</vt:lpstr>
      <vt:lpstr>Darwin’s postulates - #1</vt:lpstr>
      <vt:lpstr>Darwin’s postulates - #2 </vt:lpstr>
      <vt:lpstr>Darwin’s postulates - #3</vt:lpstr>
      <vt:lpstr>Darwin’s postulates - #4</vt:lpstr>
      <vt:lpstr>Your investigations: Is there evidence that G. fortis beak depth has evolved?</vt:lpstr>
      <vt:lpstr>Your results - Is there evidence of evolution by natural selection?</vt:lpstr>
      <vt:lpstr>Your results – Postulate #1</vt:lpstr>
      <vt:lpstr>Your results – Postulate #2</vt:lpstr>
      <vt:lpstr>Your results – Postulate #4</vt:lpstr>
      <vt:lpstr>Postulate #4 – further examined</vt:lpstr>
      <vt:lpstr>Postulate #4 – further examined</vt:lpstr>
      <vt:lpstr>Postulate #4 – further examined</vt:lpstr>
      <vt:lpstr>Finches and beyond…</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Kaitlin Bonner</dc:creator>
  <cp:lastModifiedBy>Microsoft Office User</cp:lastModifiedBy>
  <cp:revision>36</cp:revision>
  <dcterms:created xsi:type="dcterms:W3CDTF">2017-11-20T02:33:42Z</dcterms:created>
  <dcterms:modified xsi:type="dcterms:W3CDTF">2018-03-07T15:55:07Z</dcterms:modified>
</cp:coreProperties>
</file>