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theme/theme23.xml" ContentType="application/vnd.openxmlformats-officedocument.theme+xml"/>
  <Override PartName="/ppt/theme/theme2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7" r:id="rId1"/>
    <p:sldMasterId id="2147483963" r:id="rId2"/>
    <p:sldMasterId id="2147483975" r:id="rId3"/>
    <p:sldMasterId id="2147483987" r:id="rId4"/>
    <p:sldMasterId id="2147483999" r:id="rId5"/>
    <p:sldMasterId id="2147484011" r:id="rId6"/>
    <p:sldMasterId id="2147484023" r:id="rId7"/>
    <p:sldMasterId id="2147484035" r:id="rId8"/>
    <p:sldMasterId id="2147484047" r:id="rId9"/>
    <p:sldMasterId id="2147484059" r:id="rId10"/>
    <p:sldMasterId id="2147484071" r:id="rId11"/>
    <p:sldMasterId id="2147484083" r:id="rId12"/>
    <p:sldMasterId id="2147484107" r:id="rId13"/>
    <p:sldMasterId id="2147484119" r:id="rId14"/>
    <p:sldMasterId id="2147484131" r:id="rId15"/>
    <p:sldMasterId id="2147484143" r:id="rId16"/>
    <p:sldMasterId id="2147484155" r:id="rId17"/>
    <p:sldMasterId id="2147484167" r:id="rId18"/>
    <p:sldMasterId id="2147484179" r:id="rId19"/>
    <p:sldMasterId id="2147484191" r:id="rId20"/>
    <p:sldMasterId id="2147484203" r:id="rId21"/>
    <p:sldMasterId id="2147484215" r:id="rId22"/>
  </p:sldMasterIdLst>
  <p:notesMasterIdLst>
    <p:notesMasterId r:id="rId151"/>
  </p:notesMasterIdLst>
  <p:handoutMasterIdLst>
    <p:handoutMasterId r:id="rId152"/>
  </p:handoutMasterIdLst>
  <p:sldIdLst>
    <p:sldId id="256" r:id="rId23"/>
    <p:sldId id="332" r:id="rId24"/>
    <p:sldId id="379" r:id="rId25"/>
    <p:sldId id="380" r:id="rId26"/>
    <p:sldId id="381" r:id="rId27"/>
    <p:sldId id="259" r:id="rId28"/>
    <p:sldId id="382" r:id="rId29"/>
    <p:sldId id="383" r:id="rId30"/>
    <p:sldId id="384" r:id="rId31"/>
    <p:sldId id="385" r:id="rId32"/>
    <p:sldId id="481" r:id="rId33"/>
    <p:sldId id="482" r:id="rId34"/>
    <p:sldId id="386" r:id="rId35"/>
    <p:sldId id="387" r:id="rId36"/>
    <p:sldId id="391" r:id="rId37"/>
    <p:sldId id="392" r:id="rId38"/>
    <p:sldId id="432" r:id="rId39"/>
    <p:sldId id="460" r:id="rId40"/>
    <p:sldId id="433" r:id="rId41"/>
    <p:sldId id="434" r:id="rId42"/>
    <p:sldId id="461" r:id="rId43"/>
    <p:sldId id="483" r:id="rId44"/>
    <p:sldId id="503" r:id="rId45"/>
    <p:sldId id="484" r:id="rId46"/>
    <p:sldId id="393" r:id="rId47"/>
    <p:sldId id="435" r:id="rId48"/>
    <p:sldId id="436" r:id="rId49"/>
    <p:sldId id="394" r:id="rId50"/>
    <p:sldId id="437" r:id="rId51"/>
    <p:sldId id="395" r:id="rId52"/>
    <p:sldId id="396" r:id="rId53"/>
    <p:sldId id="397" r:id="rId54"/>
    <p:sldId id="398" r:id="rId55"/>
    <p:sldId id="468" r:id="rId56"/>
    <p:sldId id="438" r:id="rId57"/>
    <p:sldId id="439" r:id="rId58"/>
    <p:sldId id="475" r:id="rId59"/>
    <p:sldId id="485" r:id="rId60"/>
    <p:sldId id="486" r:id="rId61"/>
    <p:sldId id="455" r:id="rId62"/>
    <p:sldId id="456" r:id="rId63"/>
    <p:sldId id="457" r:id="rId64"/>
    <p:sldId id="459" r:id="rId65"/>
    <p:sldId id="458" r:id="rId66"/>
    <p:sldId id="487" r:id="rId67"/>
    <p:sldId id="488" r:id="rId68"/>
    <p:sldId id="399" r:id="rId69"/>
    <p:sldId id="440" r:id="rId70"/>
    <p:sldId id="400" r:id="rId71"/>
    <p:sldId id="469" r:id="rId72"/>
    <p:sldId id="441" r:id="rId73"/>
    <p:sldId id="401" r:id="rId74"/>
    <p:sldId id="463" r:id="rId75"/>
    <p:sldId id="489" r:id="rId76"/>
    <p:sldId id="490" r:id="rId77"/>
    <p:sldId id="491" r:id="rId78"/>
    <p:sldId id="402" r:id="rId79"/>
    <p:sldId id="403" r:id="rId80"/>
    <p:sldId id="404" r:id="rId81"/>
    <p:sldId id="470" r:id="rId82"/>
    <p:sldId id="405" r:id="rId83"/>
    <p:sldId id="406" r:id="rId84"/>
    <p:sldId id="478" r:id="rId85"/>
    <p:sldId id="492" r:id="rId86"/>
    <p:sldId id="493" r:id="rId87"/>
    <p:sldId id="407" r:id="rId88"/>
    <p:sldId id="411" r:id="rId89"/>
    <p:sldId id="471" r:id="rId90"/>
    <p:sldId id="412" r:id="rId91"/>
    <p:sldId id="413" r:id="rId92"/>
    <p:sldId id="414" r:id="rId93"/>
    <p:sldId id="415" r:id="rId94"/>
    <p:sldId id="464" r:id="rId95"/>
    <p:sldId id="494" r:id="rId96"/>
    <p:sldId id="495" r:id="rId97"/>
    <p:sldId id="496" r:id="rId98"/>
    <p:sldId id="408" r:id="rId99"/>
    <p:sldId id="416" r:id="rId100"/>
    <p:sldId id="417" r:id="rId101"/>
    <p:sldId id="418" r:id="rId102"/>
    <p:sldId id="472" r:id="rId103"/>
    <p:sldId id="419" r:id="rId104"/>
    <p:sldId id="442" r:id="rId105"/>
    <p:sldId id="443" r:id="rId106"/>
    <p:sldId id="444" r:id="rId107"/>
    <p:sldId id="479" r:id="rId108"/>
    <p:sldId id="497" r:id="rId109"/>
    <p:sldId id="498" r:id="rId110"/>
    <p:sldId id="409" r:id="rId111"/>
    <p:sldId id="420" r:id="rId112"/>
    <p:sldId id="421" r:id="rId113"/>
    <p:sldId id="422" r:id="rId114"/>
    <p:sldId id="423" r:id="rId115"/>
    <p:sldId id="424" r:id="rId116"/>
    <p:sldId id="473" r:id="rId117"/>
    <p:sldId id="425" r:id="rId118"/>
    <p:sldId id="426" r:id="rId119"/>
    <p:sldId id="480" r:id="rId120"/>
    <p:sldId id="499" r:id="rId121"/>
    <p:sldId id="500" r:id="rId122"/>
    <p:sldId id="410" r:id="rId123"/>
    <p:sldId id="427" r:id="rId124"/>
    <p:sldId id="428" r:id="rId125"/>
    <p:sldId id="429" r:id="rId126"/>
    <p:sldId id="430" r:id="rId127"/>
    <p:sldId id="474" r:id="rId128"/>
    <p:sldId id="445" r:id="rId129"/>
    <p:sldId id="446" r:id="rId130"/>
    <p:sldId id="447" r:id="rId131"/>
    <p:sldId id="448" r:id="rId132"/>
    <p:sldId id="449" r:id="rId133"/>
    <p:sldId id="450" r:id="rId134"/>
    <p:sldId id="451" r:id="rId135"/>
    <p:sldId id="452" r:id="rId136"/>
    <p:sldId id="453" r:id="rId137"/>
    <p:sldId id="454" r:id="rId138"/>
    <p:sldId id="467" r:id="rId139"/>
    <p:sldId id="501" r:id="rId140"/>
    <p:sldId id="502" r:id="rId141"/>
    <p:sldId id="504" r:id="rId142"/>
    <p:sldId id="505" r:id="rId143"/>
    <p:sldId id="506" r:id="rId144"/>
    <p:sldId id="349" r:id="rId145"/>
    <p:sldId id="312" r:id="rId146"/>
    <p:sldId id="367" r:id="rId147"/>
    <p:sldId id="368" r:id="rId148"/>
    <p:sldId id="369" r:id="rId149"/>
    <p:sldId id="370" r:id="rId150"/>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54" autoAdjust="0"/>
    <p:restoredTop sz="87654" autoAdjust="0"/>
  </p:normalViewPr>
  <p:slideViewPr>
    <p:cSldViewPr>
      <p:cViewPr varScale="1">
        <p:scale>
          <a:sx n="59" d="100"/>
          <a:sy n="59" d="100"/>
        </p:scale>
        <p:origin x="1520" y="88"/>
      </p:cViewPr>
      <p:guideLst>
        <p:guide orient="horz" pos="2160"/>
        <p:guide pos="2880"/>
      </p:guideLst>
    </p:cSldViewPr>
  </p:slideViewPr>
  <p:notesTextViewPr>
    <p:cViewPr>
      <p:scale>
        <a:sx n="1" d="1"/>
        <a:sy n="1" d="1"/>
      </p:scale>
      <p:origin x="0" y="0"/>
    </p:cViewPr>
  </p:notesTextViewPr>
  <p:sorterViewPr>
    <p:cViewPr>
      <p:scale>
        <a:sx n="100" d="100"/>
        <a:sy n="100" d="100"/>
      </p:scale>
      <p:origin x="0" y="-135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4.xml"/><Relationship Id="rId117" Type="http://schemas.openxmlformats.org/officeDocument/2006/relationships/slide" Target="slides/slide95.xml"/><Relationship Id="rId21" Type="http://schemas.openxmlformats.org/officeDocument/2006/relationships/slideMaster" Target="slideMasters/slideMaster21.xml"/><Relationship Id="rId42" Type="http://schemas.openxmlformats.org/officeDocument/2006/relationships/slide" Target="slides/slide20.xml"/><Relationship Id="rId47" Type="http://schemas.openxmlformats.org/officeDocument/2006/relationships/slide" Target="slides/slide25.xml"/><Relationship Id="rId63" Type="http://schemas.openxmlformats.org/officeDocument/2006/relationships/slide" Target="slides/slide41.xml"/><Relationship Id="rId68" Type="http://schemas.openxmlformats.org/officeDocument/2006/relationships/slide" Target="slides/slide46.xml"/><Relationship Id="rId84" Type="http://schemas.openxmlformats.org/officeDocument/2006/relationships/slide" Target="slides/slide62.xml"/><Relationship Id="rId89" Type="http://schemas.openxmlformats.org/officeDocument/2006/relationships/slide" Target="slides/slide67.xml"/><Relationship Id="rId112" Type="http://schemas.openxmlformats.org/officeDocument/2006/relationships/slide" Target="slides/slide90.xml"/><Relationship Id="rId133" Type="http://schemas.openxmlformats.org/officeDocument/2006/relationships/slide" Target="slides/slide111.xml"/><Relationship Id="rId138" Type="http://schemas.openxmlformats.org/officeDocument/2006/relationships/slide" Target="slides/slide116.xml"/><Relationship Id="rId154" Type="http://schemas.openxmlformats.org/officeDocument/2006/relationships/viewProps" Target="viewProps.xml"/><Relationship Id="rId16" Type="http://schemas.openxmlformats.org/officeDocument/2006/relationships/slideMaster" Target="slideMasters/slideMaster16.xml"/><Relationship Id="rId107" Type="http://schemas.openxmlformats.org/officeDocument/2006/relationships/slide" Target="slides/slide85.xml"/><Relationship Id="rId11" Type="http://schemas.openxmlformats.org/officeDocument/2006/relationships/slideMaster" Target="slideMasters/slideMaster11.xml"/><Relationship Id="rId32" Type="http://schemas.openxmlformats.org/officeDocument/2006/relationships/slide" Target="slides/slide10.xml"/><Relationship Id="rId37" Type="http://schemas.openxmlformats.org/officeDocument/2006/relationships/slide" Target="slides/slide15.xml"/><Relationship Id="rId53" Type="http://schemas.openxmlformats.org/officeDocument/2006/relationships/slide" Target="slides/slide31.xml"/><Relationship Id="rId58" Type="http://schemas.openxmlformats.org/officeDocument/2006/relationships/slide" Target="slides/slide36.xml"/><Relationship Id="rId74" Type="http://schemas.openxmlformats.org/officeDocument/2006/relationships/slide" Target="slides/slide52.xml"/><Relationship Id="rId79" Type="http://schemas.openxmlformats.org/officeDocument/2006/relationships/slide" Target="slides/slide57.xml"/><Relationship Id="rId102" Type="http://schemas.openxmlformats.org/officeDocument/2006/relationships/slide" Target="slides/slide80.xml"/><Relationship Id="rId123" Type="http://schemas.openxmlformats.org/officeDocument/2006/relationships/slide" Target="slides/slide101.xml"/><Relationship Id="rId128" Type="http://schemas.openxmlformats.org/officeDocument/2006/relationships/slide" Target="slides/slide106.xml"/><Relationship Id="rId144" Type="http://schemas.openxmlformats.org/officeDocument/2006/relationships/slide" Target="slides/slide122.xml"/><Relationship Id="rId149" Type="http://schemas.openxmlformats.org/officeDocument/2006/relationships/slide" Target="slides/slide127.xml"/><Relationship Id="rId5" Type="http://schemas.openxmlformats.org/officeDocument/2006/relationships/slideMaster" Target="slideMasters/slideMaster5.xml"/><Relationship Id="rId90" Type="http://schemas.openxmlformats.org/officeDocument/2006/relationships/slide" Target="slides/slide68.xml"/><Relationship Id="rId95" Type="http://schemas.openxmlformats.org/officeDocument/2006/relationships/slide" Target="slides/slide73.xml"/><Relationship Id="rId22" Type="http://schemas.openxmlformats.org/officeDocument/2006/relationships/slideMaster" Target="slideMasters/slideMaster22.xml"/><Relationship Id="rId27" Type="http://schemas.openxmlformats.org/officeDocument/2006/relationships/slide" Target="slides/slide5.xml"/><Relationship Id="rId43" Type="http://schemas.openxmlformats.org/officeDocument/2006/relationships/slide" Target="slides/slide21.xml"/><Relationship Id="rId48" Type="http://schemas.openxmlformats.org/officeDocument/2006/relationships/slide" Target="slides/slide26.xml"/><Relationship Id="rId64" Type="http://schemas.openxmlformats.org/officeDocument/2006/relationships/slide" Target="slides/slide42.xml"/><Relationship Id="rId69" Type="http://schemas.openxmlformats.org/officeDocument/2006/relationships/slide" Target="slides/slide47.xml"/><Relationship Id="rId113" Type="http://schemas.openxmlformats.org/officeDocument/2006/relationships/slide" Target="slides/slide91.xml"/><Relationship Id="rId118" Type="http://schemas.openxmlformats.org/officeDocument/2006/relationships/slide" Target="slides/slide96.xml"/><Relationship Id="rId134" Type="http://schemas.openxmlformats.org/officeDocument/2006/relationships/slide" Target="slides/slide112.xml"/><Relationship Id="rId139" Type="http://schemas.openxmlformats.org/officeDocument/2006/relationships/slide" Target="slides/slide117.xml"/><Relationship Id="rId80" Type="http://schemas.openxmlformats.org/officeDocument/2006/relationships/slide" Target="slides/slide58.xml"/><Relationship Id="rId85" Type="http://schemas.openxmlformats.org/officeDocument/2006/relationships/slide" Target="slides/slide63.xml"/><Relationship Id="rId150" Type="http://schemas.openxmlformats.org/officeDocument/2006/relationships/slide" Target="slides/slide128.xml"/><Relationship Id="rId155" Type="http://schemas.openxmlformats.org/officeDocument/2006/relationships/theme" Target="theme/theme1.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3.xml"/><Relationship Id="rId33" Type="http://schemas.openxmlformats.org/officeDocument/2006/relationships/slide" Target="slides/slide11.xml"/><Relationship Id="rId38" Type="http://schemas.openxmlformats.org/officeDocument/2006/relationships/slide" Target="slides/slide16.xml"/><Relationship Id="rId46" Type="http://schemas.openxmlformats.org/officeDocument/2006/relationships/slide" Target="slides/slide24.xml"/><Relationship Id="rId59" Type="http://schemas.openxmlformats.org/officeDocument/2006/relationships/slide" Target="slides/slide37.xml"/><Relationship Id="rId67" Type="http://schemas.openxmlformats.org/officeDocument/2006/relationships/slide" Target="slides/slide45.xml"/><Relationship Id="rId103" Type="http://schemas.openxmlformats.org/officeDocument/2006/relationships/slide" Target="slides/slide81.xml"/><Relationship Id="rId108" Type="http://schemas.openxmlformats.org/officeDocument/2006/relationships/slide" Target="slides/slide86.xml"/><Relationship Id="rId116" Type="http://schemas.openxmlformats.org/officeDocument/2006/relationships/slide" Target="slides/slide94.xml"/><Relationship Id="rId124" Type="http://schemas.openxmlformats.org/officeDocument/2006/relationships/slide" Target="slides/slide102.xml"/><Relationship Id="rId129" Type="http://schemas.openxmlformats.org/officeDocument/2006/relationships/slide" Target="slides/slide107.xml"/><Relationship Id="rId137" Type="http://schemas.openxmlformats.org/officeDocument/2006/relationships/slide" Target="slides/slide115.xml"/><Relationship Id="rId20" Type="http://schemas.openxmlformats.org/officeDocument/2006/relationships/slideMaster" Target="slideMasters/slideMaster20.xml"/><Relationship Id="rId41" Type="http://schemas.openxmlformats.org/officeDocument/2006/relationships/slide" Target="slides/slide19.xml"/><Relationship Id="rId54" Type="http://schemas.openxmlformats.org/officeDocument/2006/relationships/slide" Target="slides/slide32.xml"/><Relationship Id="rId62" Type="http://schemas.openxmlformats.org/officeDocument/2006/relationships/slide" Target="slides/slide40.xml"/><Relationship Id="rId70" Type="http://schemas.openxmlformats.org/officeDocument/2006/relationships/slide" Target="slides/slide48.xml"/><Relationship Id="rId75" Type="http://schemas.openxmlformats.org/officeDocument/2006/relationships/slide" Target="slides/slide53.xml"/><Relationship Id="rId83" Type="http://schemas.openxmlformats.org/officeDocument/2006/relationships/slide" Target="slides/slide61.xml"/><Relationship Id="rId88" Type="http://schemas.openxmlformats.org/officeDocument/2006/relationships/slide" Target="slides/slide66.xml"/><Relationship Id="rId91" Type="http://schemas.openxmlformats.org/officeDocument/2006/relationships/slide" Target="slides/slide69.xml"/><Relationship Id="rId96" Type="http://schemas.openxmlformats.org/officeDocument/2006/relationships/slide" Target="slides/slide74.xml"/><Relationship Id="rId111" Type="http://schemas.openxmlformats.org/officeDocument/2006/relationships/slide" Target="slides/slide89.xml"/><Relationship Id="rId132" Type="http://schemas.openxmlformats.org/officeDocument/2006/relationships/slide" Target="slides/slide110.xml"/><Relationship Id="rId140" Type="http://schemas.openxmlformats.org/officeDocument/2006/relationships/slide" Target="slides/slide118.xml"/><Relationship Id="rId145" Type="http://schemas.openxmlformats.org/officeDocument/2006/relationships/slide" Target="slides/slide123.xml"/><Relationship Id="rId15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1.xml"/><Relationship Id="rId28" Type="http://schemas.openxmlformats.org/officeDocument/2006/relationships/slide" Target="slides/slide6.xml"/><Relationship Id="rId36" Type="http://schemas.openxmlformats.org/officeDocument/2006/relationships/slide" Target="slides/slide14.xml"/><Relationship Id="rId49" Type="http://schemas.openxmlformats.org/officeDocument/2006/relationships/slide" Target="slides/slide27.xml"/><Relationship Id="rId57" Type="http://schemas.openxmlformats.org/officeDocument/2006/relationships/slide" Target="slides/slide35.xml"/><Relationship Id="rId106" Type="http://schemas.openxmlformats.org/officeDocument/2006/relationships/slide" Target="slides/slide84.xml"/><Relationship Id="rId114" Type="http://schemas.openxmlformats.org/officeDocument/2006/relationships/slide" Target="slides/slide92.xml"/><Relationship Id="rId119" Type="http://schemas.openxmlformats.org/officeDocument/2006/relationships/slide" Target="slides/slide97.xml"/><Relationship Id="rId127" Type="http://schemas.openxmlformats.org/officeDocument/2006/relationships/slide" Target="slides/slide105.xml"/><Relationship Id="rId10" Type="http://schemas.openxmlformats.org/officeDocument/2006/relationships/slideMaster" Target="slideMasters/slideMaster10.xml"/><Relationship Id="rId31" Type="http://schemas.openxmlformats.org/officeDocument/2006/relationships/slide" Target="slides/slide9.xml"/><Relationship Id="rId44" Type="http://schemas.openxmlformats.org/officeDocument/2006/relationships/slide" Target="slides/slide22.xml"/><Relationship Id="rId52" Type="http://schemas.openxmlformats.org/officeDocument/2006/relationships/slide" Target="slides/slide30.xml"/><Relationship Id="rId60" Type="http://schemas.openxmlformats.org/officeDocument/2006/relationships/slide" Target="slides/slide38.xml"/><Relationship Id="rId65" Type="http://schemas.openxmlformats.org/officeDocument/2006/relationships/slide" Target="slides/slide43.xml"/><Relationship Id="rId73" Type="http://schemas.openxmlformats.org/officeDocument/2006/relationships/slide" Target="slides/slide51.xml"/><Relationship Id="rId78" Type="http://schemas.openxmlformats.org/officeDocument/2006/relationships/slide" Target="slides/slide56.xml"/><Relationship Id="rId81" Type="http://schemas.openxmlformats.org/officeDocument/2006/relationships/slide" Target="slides/slide59.xml"/><Relationship Id="rId86" Type="http://schemas.openxmlformats.org/officeDocument/2006/relationships/slide" Target="slides/slide64.xml"/><Relationship Id="rId94" Type="http://schemas.openxmlformats.org/officeDocument/2006/relationships/slide" Target="slides/slide72.xml"/><Relationship Id="rId99" Type="http://schemas.openxmlformats.org/officeDocument/2006/relationships/slide" Target="slides/slide77.xml"/><Relationship Id="rId101" Type="http://schemas.openxmlformats.org/officeDocument/2006/relationships/slide" Target="slides/slide79.xml"/><Relationship Id="rId122" Type="http://schemas.openxmlformats.org/officeDocument/2006/relationships/slide" Target="slides/slide100.xml"/><Relationship Id="rId130" Type="http://schemas.openxmlformats.org/officeDocument/2006/relationships/slide" Target="slides/slide108.xml"/><Relationship Id="rId135" Type="http://schemas.openxmlformats.org/officeDocument/2006/relationships/slide" Target="slides/slide113.xml"/><Relationship Id="rId143" Type="http://schemas.openxmlformats.org/officeDocument/2006/relationships/slide" Target="slides/slide121.xml"/><Relationship Id="rId148" Type="http://schemas.openxmlformats.org/officeDocument/2006/relationships/slide" Target="slides/slide126.xml"/><Relationship Id="rId151" Type="http://schemas.openxmlformats.org/officeDocument/2006/relationships/notesMaster" Target="notesMasters/notesMaster1.xml"/><Relationship Id="rId156"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7.xml"/><Relationship Id="rId109" Type="http://schemas.openxmlformats.org/officeDocument/2006/relationships/slide" Target="slides/slide87.xml"/><Relationship Id="rId34" Type="http://schemas.openxmlformats.org/officeDocument/2006/relationships/slide" Target="slides/slide12.xml"/><Relationship Id="rId50" Type="http://schemas.openxmlformats.org/officeDocument/2006/relationships/slide" Target="slides/slide28.xml"/><Relationship Id="rId55" Type="http://schemas.openxmlformats.org/officeDocument/2006/relationships/slide" Target="slides/slide33.xml"/><Relationship Id="rId76" Type="http://schemas.openxmlformats.org/officeDocument/2006/relationships/slide" Target="slides/slide54.xml"/><Relationship Id="rId97" Type="http://schemas.openxmlformats.org/officeDocument/2006/relationships/slide" Target="slides/slide75.xml"/><Relationship Id="rId104" Type="http://schemas.openxmlformats.org/officeDocument/2006/relationships/slide" Target="slides/slide82.xml"/><Relationship Id="rId120" Type="http://schemas.openxmlformats.org/officeDocument/2006/relationships/slide" Target="slides/slide98.xml"/><Relationship Id="rId125" Type="http://schemas.openxmlformats.org/officeDocument/2006/relationships/slide" Target="slides/slide103.xml"/><Relationship Id="rId141" Type="http://schemas.openxmlformats.org/officeDocument/2006/relationships/slide" Target="slides/slide119.xml"/><Relationship Id="rId146" Type="http://schemas.openxmlformats.org/officeDocument/2006/relationships/slide" Target="slides/slide124.xml"/><Relationship Id="rId7" Type="http://schemas.openxmlformats.org/officeDocument/2006/relationships/slideMaster" Target="slideMasters/slideMaster7.xml"/><Relationship Id="rId71" Type="http://schemas.openxmlformats.org/officeDocument/2006/relationships/slide" Target="slides/slide49.xml"/><Relationship Id="rId92" Type="http://schemas.openxmlformats.org/officeDocument/2006/relationships/slide" Target="slides/slide70.xml"/><Relationship Id="rId2" Type="http://schemas.openxmlformats.org/officeDocument/2006/relationships/slideMaster" Target="slideMasters/slideMaster2.xml"/><Relationship Id="rId29" Type="http://schemas.openxmlformats.org/officeDocument/2006/relationships/slide" Target="slides/slide7.xml"/><Relationship Id="rId24" Type="http://schemas.openxmlformats.org/officeDocument/2006/relationships/slide" Target="slides/slide2.xml"/><Relationship Id="rId40" Type="http://schemas.openxmlformats.org/officeDocument/2006/relationships/slide" Target="slides/slide18.xml"/><Relationship Id="rId45" Type="http://schemas.openxmlformats.org/officeDocument/2006/relationships/slide" Target="slides/slide23.xml"/><Relationship Id="rId66" Type="http://schemas.openxmlformats.org/officeDocument/2006/relationships/slide" Target="slides/slide44.xml"/><Relationship Id="rId87" Type="http://schemas.openxmlformats.org/officeDocument/2006/relationships/slide" Target="slides/slide65.xml"/><Relationship Id="rId110" Type="http://schemas.openxmlformats.org/officeDocument/2006/relationships/slide" Target="slides/slide88.xml"/><Relationship Id="rId115" Type="http://schemas.openxmlformats.org/officeDocument/2006/relationships/slide" Target="slides/slide93.xml"/><Relationship Id="rId131" Type="http://schemas.openxmlformats.org/officeDocument/2006/relationships/slide" Target="slides/slide109.xml"/><Relationship Id="rId136" Type="http://schemas.openxmlformats.org/officeDocument/2006/relationships/slide" Target="slides/slide114.xml"/><Relationship Id="rId61" Type="http://schemas.openxmlformats.org/officeDocument/2006/relationships/slide" Target="slides/slide39.xml"/><Relationship Id="rId82" Type="http://schemas.openxmlformats.org/officeDocument/2006/relationships/slide" Target="slides/slide60.xml"/><Relationship Id="rId152" Type="http://schemas.openxmlformats.org/officeDocument/2006/relationships/handoutMaster" Target="handoutMasters/handoutMaster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8.xml"/><Relationship Id="rId35" Type="http://schemas.openxmlformats.org/officeDocument/2006/relationships/slide" Target="slides/slide13.xml"/><Relationship Id="rId56" Type="http://schemas.openxmlformats.org/officeDocument/2006/relationships/slide" Target="slides/slide34.xml"/><Relationship Id="rId77" Type="http://schemas.openxmlformats.org/officeDocument/2006/relationships/slide" Target="slides/slide55.xml"/><Relationship Id="rId100" Type="http://schemas.openxmlformats.org/officeDocument/2006/relationships/slide" Target="slides/slide78.xml"/><Relationship Id="rId105" Type="http://schemas.openxmlformats.org/officeDocument/2006/relationships/slide" Target="slides/slide83.xml"/><Relationship Id="rId126" Type="http://schemas.openxmlformats.org/officeDocument/2006/relationships/slide" Target="slides/slide104.xml"/><Relationship Id="rId147" Type="http://schemas.openxmlformats.org/officeDocument/2006/relationships/slide" Target="slides/slide125.xml"/><Relationship Id="rId8" Type="http://schemas.openxmlformats.org/officeDocument/2006/relationships/slideMaster" Target="slideMasters/slideMaster8.xml"/><Relationship Id="rId51" Type="http://schemas.openxmlformats.org/officeDocument/2006/relationships/slide" Target="slides/slide29.xml"/><Relationship Id="rId72" Type="http://schemas.openxmlformats.org/officeDocument/2006/relationships/slide" Target="slides/slide50.xml"/><Relationship Id="rId93" Type="http://schemas.openxmlformats.org/officeDocument/2006/relationships/slide" Target="slides/slide71.xml"/><Relationship Id="rId98" Type="http://schemas.openxmlformats.org/officeDocument/2006/relationships/slide" Target="slides/slide76.xml"/><Relationship Id="rId121" Type="http://schemas.openxmlformats.org/officeDocument/2006/relationships/slide" Target="slides/slide99.xml"/><Relationship Id="rId142" Type="http://schemas.openxmlformats.org/officeDocument/2006/relationships/slide" Target="slides/slide120.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70C284B1-EC63-4253-AC8D-1798F4974A38}" type="datetimeFigureOut">
              <a:rPr lang="en-US" smtClean="0"/>
              <a:t>3/15/2018</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BD08E871-3EF6-455B-83D5-A997B35B8DEB}" type="slidenum">
              <a:rPr lang="en-US" smtClean="0"/>
              <a:t>‹#›</a:t>
            </a:fld>
            <a:endParaRPr lang="en-US"/>
          </a:p>
        </p:txBody>
      </p:sp>
    </p:spTree>
    <p:extLst>
      <p:ext uri="{BB962C8B-B14F-4D97-AF65-F5344CB8AC3E}">
        <p14:creationId xmlns:p14="http://schemas.microsoft.com/office/powerpoint/2010/main" val="19395923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235A268C-248B-45D5-B724-FB252AEFB5EE}" type="datetimeFigureOut">
              <a:rPr lang="en-US" smtClean="0"/>
              <a:t>3/15/2018</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D6A59E62-3528-458F-95E8-054C1F99F1B8}" type="slidenum">
              <a:rPr lang="en-US" smtClean="0"/>
              <a:t>‹#›</a:t>
            </a:fld>
            <a:endParaRPr lang="en-US"/>
          </a:p>
        </p:txBody>
      </p:sp>
    </p:spTree>
    <p:extLst>
      <p:ext uri="{BB962C8B-B14F-4D97-AF65-F5344CB8AC3E}">
        <p14:creationId xmlns:p14="http://schemas.microsoft.com/office/powerpoint/2010/main" val="28300170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components interact within a QR cycle when students engage in the process of</a:t>
            </a:r>
          </a:p>
          <a:p>
            <a:r>
              <a:rPr lang="en-US" dirty="0"/>
              <a:t>science as model-building. First, the individual engages in the QA by identifying</a:t>
            </a:r>
          </a:p>
          <a:p>
            <a:r>
              <a:rPr lang="en-US" dirty="0"/>
              <a:t>objects, their attributes, and assigning measures. This provides variables that can be</a:t>
            </a:r>
          </a:p>
          <a:p>
            <a:r>
              <a:rPr lang="en-US" dirty="0"/>
              <a:t>operated on mathematically or statistically. Second, depending on both the query of</a:t>
            </a:r>
          </a:p>
          <a:p>
            <a:r>
              <a:rPr lang="en-US" dirty="0"/>
              <a:t>interest to the individual and the data they access, they engage in QR through the</a:t>
            </a:r>
          </a:p>
          <a:p>
            <a:r>
              <a:rPr lang="en-US" dirty="0"/>
              <a:t>three components of quantitative literacy, QI, or QM. These three components are</a:t>
            </a:r>
          </a:p>
          <a:p>
            <a:r>
              <a:rPr lang="en-US" dirty="0"/>
              <a:t>interconnected and typically engaging in one requires elements of another.</a:t>
            </a:r>
          </a:p>
        </p:txBody>
      </p:sp>
      <p:sp>
        <p:nvSpPr>
          <p:cNvPr id="4" name="Slide Number Placeholder 3"/>
          <p:cNvSpPr>
            <a:spLocks noGrp="1"/>
          </p:cNvSpPr>
          <p:nvPr>
            <p:ph type="sldNum" sz="quarter" idx="10"/>
          </p:nvPr>
        </p:nvSpPr>
        <p:spPr/>
        <p:txBody>
          <a:bodyPr/>
          <a:lstStyle/>
          <a:p>
            <a:fld id="{D6A59E62-3528-458F-95E8-054C1F99F1B8}" type="slidenum">
              <a:rPr lang="en-US" smtClean="0"/>
              <a:t>6</a:t>
            </a:fld>
            <a:endParaRPr lang="en-US"/>
          </a:p>
        </p:txBody>
      </p:sp>
    </p:spTree>
    <p:extLst>
      <p:ext uri="{BB962C8B-B14F-4D97-AF65-F5344CB8AC3E}">
        <p14:creationId xmlns:p14="http://schemas.microsoft.com/office/powerpoint/2010/main" val="23889927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ヒラギノ角ゴ Pro W3" pitchFamily="124" charset="-128"/>
              </a:defRPr>
            </a:lvl1pPr>
            <a:lvl2pPr marL="742950" indent="-285750">
              <a:defRPr sz="2400">
                <a:solidFill>
                  <a:schemeClr val="tx1"/>
                </a:solidFill>
                <a:latin typeface="Arial" pitchFamily="34" charset="0"/>
                <a:ea typeface="ヒラギノ角ゴ Pro W3" pitchFamily="124" charset="-128"/>
              </a:defRPr>
            </a:lvl2pPr>
            <a:lvl3pPr marL="1143000" indent="-228600">
              <a:defRPr sz="2400">
                <a:solidFill>
                  <a:schemeClr val="tx1"/>
                </a:solidFill>
                <a:latin typeface="Arial" pitchFamily="34" charset="0"/>
                <a:ea typeface="ヒラギノ角ゴ Pro W3" pitchFamily="124" charset="-128"/>
              </a:defRPr>
            </a:lvl3pPr>
            <a:lvl4pPr marL="1600200" indent="-228600">
              <a:defRPr sz="2400">
                <a:solidFill>
                  <a:schemeClr val="tx1"/>
                </a:solidFill>
                <a:latin typeface="Arial" pitchFamily="34" charset="0"/>
                <a:ea typeface="ヒラギノ角ゴ Pro W3" pitchFamily="124" charset="-128"/>
              </a:defRPr>
            </a:lvl4pPr>
            <a:lvl5pPr marL="2057400" indent="-228600">
              <a:defRPr sz="2400">
                <a:solidFill>
                  <a:schemeClr val="tx1"/>
                </a:solidFill>
                <a:latin typeface="Arial" pitchFamily="34" charset="0"/>
                <a:ea typeface="ヒラギノ角ゴ Pro W3" pitchFamily="12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9pPr>
          </a:lstStyle>
          <a:p>
            <a:fld id="{D9AF1BE4-719A-43E0-B838-E7866273FB10}" type="slidenum">
              <a:rPr lang="en-US" altLang="en-US" sz="1200">
                <a:solidFill>
                  <a:prstClr val="black"/>
                </a:solidFill>
              </a:rPr>
              <a:pPr/>
              <a:t>30</a:t>
            </a:fld>
            <a:endParaRPr lang="en-US" altLang="en-US" sz="1200">
              <a:solidFill>
                <a:prstClr val="black"/>
              </a:solidFill>
            </a:endParaRPr>
          </a:p>
        </p:txBody>
      </p:sp>
      <p:sp>
        <p:nvSpPr>
          <p:cNvPr id="130051" name="Rectangle 2"/>
          <p:cNvSpPr>
            <a:spLocks noGrp="1" noRot="1" noChangeAspect="1" noChangeArrowheads="1" noTextEdit="1"/>
          </p:cNvSpPr>
          <p:nvPr>
            <p:ph type="sldImg"/>
          </p:nvPr>
        </p:nvSpPr>
        <p:spPr>
          <a:solidFill>
            <a:srgbClr val="FFFFFF"/>
          </a:solidFill>
          <a:ln/>
        </p:spPr>
      </p:sp>
      <p:sp>
        <p:nvSpPr>
          <p:cNvPr id="4608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Times New Roman" pitchFamily="18" charset="0"/>
                <a:ea typeface="ヒラギノ角ゴ Pro W3" pitchFamily="124" charset="-128"/>
              </a:rPr>
              <a:t>caddisfly</a:t>
            </a:r>
          </a:p>
          <a:p>
            <a:pPr eaLnBrk="1" hangingPunct="1"/>
            <a:endParaRPr lang="en-US" altLang="en-US" dirty="0">
              <a:latin typeface="Times New Roman" pitchFamily="18" charset="0"/>
              <a:ea typeface="ヒラギノ角ゴ Pro W3" pitchFamily="124" charset="-128"/>
            </a:endParaRPr>
          </a:p>
        </p:txBody>
      </p:sp>
    </p:spTree>
    <p:extLst>
      <p:ext uri="{BB962C8B-B14F-4D97-AF65-F5344CB8AC3E}">
        <p14:creationId xmlns:p14="http://schemas.microsoft.com/office/powerpoint/2010/main" val="27534497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ヒラギノ角ゴ Pro W3" pitchFamily="124" charset="-128"/>
              </a:defRPr>
            </a:lvl1pPr>
            <a:lvl2pPr marL="742950" indent="-285750">
              <a:defRPr sz="2400">
                <a:solidFill>
                  <a:schemeClr val="tx1"/>
                </a:solidFill>
                <a:latin typeface="Arial" pitchFamily="34" charset="0"/>
                <a:ea typeface="ヒラギノ角ゴ Pro W3" pitchFamily="124" charset="-128"/>
              </a:defRPr>
            </a:lvl2pPr>
            <a:lvl3pPr marL="1143000" indent="-228600">
              <a:defRPr sz="2400">
                <a:solidFill>
                  <a:schemeClr val="tx1"/>
                </a:solidFill>
                <a:latin typeface="Arial" pitchFamily="34" charset="0"/>
                <a:ea typeface="ヒラギノ角ゴ Pro W3" pitchFamily="124" charset="-128"/>
              </a:defRPr>
            </a:lvl3pPr>
            <a:lvl4pPr marL="1600200" indent="-228600">
              <a:defRPr sz="2400">
                <a:solidFill>
                  <a:schemeClr val="tx1"/>
                </a:solidFill>
                <a:latin typeface="Arial" pitchFamily="34" charset="0"/>
                <a:ea typeface="ヒラギノ角ゴ Pro W3" pitchFamily="124" charset="-128"/>
              </a:defRPr>
            </a:lvl4pPr>
            <a:lvl5pPr marL="2057400" indent="-228600">
              <a:defRPr sz="2400">
                <a:solidFill>
                  <a:schemeClr val="tx1"/>
                </a:solidFill>
                <a:latin typeface="Arial" pitchFamily="34" charset="0"/>
                <a:ea typeface="ヒラギノ角ゴ Pro W3" pitchFamily="12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9pPr>
          </a:lstStyle>
          <a:p>
            <a:fld id="{D9AF1BE4-719A-43E0-B838-E7866273FB10}" type="slidenum">
              <a:rPr lang="en-US" altLang="en-US" sz="1200">
                <a:solidFill>
                  <a:prstClr val="black"/>
                </a:solidFill>
              </a:rPr>
              <a:pPr/>
              <a:t>31</a:t>
            </a:fld>
            <a:endParaRPr lang="en-US" altLang="en-US" sz="1200">
              <a:solidFill>
                <a:prstClr val="black"/>
              </a:solidFill>
            </a:endParaRPr>
          </a:p>
        </p:txBody>
      </p:sp>
      <p:sp>
        <p:nvSpPr>
          <p:cNvPr id="130051" name="Rectangle 2"/>
          <p:cNvSpPr>
            <a:spLocks noGrp="1" noRot="1" noChangeAspect="1" noChangeArrowheads="1" noTextEdit="1"/>
          </p:cNvSpPr>
          <p:nvPr>
            <p:ph type="sldImg"/>
          </p:nvPr>
        </p:nvSpPr>
        <p:spPr>
          <a:solidFill>
            <a:srgbClr val="FFFFFF"/>
          </a:solidFill>
          <a:ln/>
        </p:spPr>
      </p:sp>
      <p:sp>
        <p:nvSpPr>
          <p:cNvPr id="4608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ltLang="en-US" dirty="0">
                <a:latin typeface="Times New Roman" pitchFamily="18" charset="0"/>
                <a:ea typeface="ヒラギノ角ゴ Pro W3" pitchFamily="124" charset="-128"/>
              </a:rPr>
              <a:t>caddisfly</a:t>
            </a:r>
          </a:p>
        </p:txBody>
      </p:sp>
    </p:spTree>
    <p:extLst>
      <p:ext uri="{BB962C8B-B14F-4D97-AF65-F5344CB8AC3E}">
        <p14:creationId xmlns:p14="http://schemas.microsoft.com/office/powerpoint/2010/main" val="5155423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ヒラギノ角ゴ Pro W3" pitchFamily="124" charset="-128"/>
              </a:defRPr>
            </a:lvl1pPr>
            <a:lvl2pPr marL="742950" indent="-285750">
              <a:defRPr sz="2400">
                <a:solidFill>
                  <a:schemeClr val="tx1"/>
                </a:solidFill>
                <a:latin typeface="Arial" pitchFamily="34" charset="0"/>
                <a:ea typeface="ヒラギノ角ゴ Pro W3" pitchFamily="124" charset="-128"/>
              </a:defRPr>
            </a:lvl2pPr>
            <a:lvl3pPr marL="1143000" indent="-228600">
              <a:defRPr sz="2400">
                <a:solidFill>
                  <a:schemeClr val="tx1"/>
                </a:solidFill>
                <a:latin typeface="Arial" pitchFamily="34" charset="0"/>
                <a:ea typeface="ヒラギノ角ゴ Pro W3" pitchFamily="124" charset="-128"/>
              </a:defRPr>
            </a:lvl3pPr>
            <a:lvl4pPr marL="1600200" indent="-228600">
              <a:defRPr sz="2400">
                <a:solidFill>
                  <a:schemeClr val="tx1"/>
                </a:solidFill>
                <a:latin typeface="Arial" pitchFamily="34" charset="0"/>
                <a:ea typeface="ヒラギノ角ゴ Pro W3" pitchFamily="124" charset="-128"/>
              </a:defRPr>
            </a:lvl4pPr>
            <a:lvl5pPr marL="2057400" indent="-228600">
              <a:defRPr sz="2400">
                <a:solidFill>
                  <a:schemeClr val="tx1"/>
                </a:solidFill>
                <a:latin typeface="Arial" pitchFamily="34" charset="0"/>
                <a:ea typeface="ヒラギノ角ゴ Pro W3" pitchFamily="12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9pPr>
          </a:lstStyle>
          <a:p>
            <a:fld id="{D9AF1BE4-719A-43E0-B838-E7866273FB10}" type="slidenum">
              <a:rPr lang="en-US" altLang="en-US" sz="1200">
                <a:solidFill>
                  <a:prstClr val="black"/>
                </a:solidFill>
              </a:rPr>
              <a:pPr/>
              <a:t>32</a:t>
            </a:fld>
            <a:endParaRPr lang="en-US" altLang="en-US" sz="1200">
              <a:solidFill>
                <a:prstClr val="black"/>
              </a:solidFill>
            </a:endParaRPr>
          </a:p>
        </p:txBody>
      </p:sp>
      <p:sp>
        <p:nvSpPr>
          <p:cNvPr id="130051" name="Rectangle 2"/>
          <p:cNvSpPr>
            <a:spLocks noGrp="1" noRot="1" noChangeAspect="1" noChangeArrowheads="1" noTextEdit="1"/>
          </p:cNvSpPr>
          <p:nvPr>
            <p:ph type="sldImg"/>
          </p:nvPr>
        </p:nvSpPr>
        <p:spPr>
          <a:solidFill>
            <a:srgbClr val="FFFFFF"/>
          </a:solidFill>
          <a:ln/>
        </p:spPr>
      </p:sp>
      <p:sp>
        <p:nvSpPr>
          <p:cNvPr id="4608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ltLang="en-US" dirty="0">
                <a:latin typeface="Times New Roman" pitchFamily="18" charset="0"/>
                <a:ea typeface="ヒラギノ角ゴ Pro W3" pitchFamily="124" charset="-128"/>
              </a:rPr>
              <a:t>caddisfly</a:t>
            </a:r>
          </a:p>
        </p:txBody>
      </p:sp>
    </p:spTree>
    <p:extLst>
      <p:ext uri="{BB962C8B-B14F-4D97-AF65-F5344CB8AC3E}">
        <p14:creationId xmlns:p14="http://schemas.microsoft.com/office/powerpoint/2010/main" val="35827969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ヒラギノ角ゴ Pro W3" pitchFamily="124" charset="-128"/>
              </a:defRPr>
            </a:lvl1pPr>
            <a:lvl2pPr marL="742950" indent="-285750">
              <a:defRPr sz="2400">
                <a:solidFill>
                  <a:schemeClr val="tx1"/>
                </a:solidFill>
                <a:latin typeface="Arial" pitchFamily="34" charset="0"/>
                <a:ea typeface="ヒラギノ角ゴ Pro W3" pitchFamily="124" charset="-128"/>
              </a:defRPr>
            </a:lvl2pPr>
            <a:lvl3pPr marL="1143000" indent="-228600">
              <a:defRPr sz="2400">
                <a:solidFill>
                  <a:schemeClr val="tx1"/>
                </a:solidFill>
                <a:latin typeface="Arial" pitchFamily="34" charset="0"/>
                <a:ea typeface="ヒラギノ角ゴ Pro W3" pitchFamily="124" charset="-128"/>
              </a:defRPr>
            </a:lvl3pPr>
            <a:lvl4pPr marL="1600200" indent="-228600">
              <a:defRPr sz="2400">
                <a:solidFill>
                  <a:schemeClr val="tx1"/>
                </a:solidFill>
                <a:latin typeface="Arial" pitchFamily="34" charset="0"/>
                <a:ea typeface="ヒラギノ角ゴ Pro W3" pitchFamily="124" charset="-128"/>
              </a:defRPr>
            </a:lvl4pPr>
            <a:lvl5pPr marL="2057400" indent="-228600">
              <a:defRPr sz="2400">
                <a:solidFill>
                  <a:schemeClr val="tx1"/>
                </a:solidFill>
                <a:latin typeface="Arial" pitchFamily="34" charset="0"/>
                <a:ea typeface="ヒラギノ角ゴ Pro W3" pitchFamily="12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9pPr>
          </a:lstStyle>
          <a:p>
            <a:fld id="{D9AF1BE4-719A-43E0-B838-E7866273FB10}" type="slidenum">
              <a:rPr lang="en-US" altLang="en-US" sz="1200">
                <a:solidFill>
                  <a:prstClr val="black"/>
                </a:solidFill>
              </a:rPr>
              <a:pPr/>
              <a:t>33</a:t>
            </a:fld>
            <a:endParaRPr lang="en-US" altLang="en-US" sz="1200">
              <a:solidFill>
                <a:prstClr val="black"/>
              </a:solidFill>
            </a:endParaRPr>
          </a:p>
        </p:txBody>
      </p:sp>
      <p:sp>
        <p:nvSpPr>
          <p:cNvPr id="130051" name="Rectangle 2"/>
          <p:cNvSpPr>
            <a:spLocks noGrp="1" noRot="1" noChangeAspect="1" noChangeArrowheads="1" noTextEdit="1"/>
          </p:cNvSpPr>
          <p:nvPr>
            <p:ph type="sldImg"/>
          </p:nvPr>
        </p:nvSpPr>
        <p:spPr>
          <a:solidFill>
            <a:srgbClr val="FFFFFF"/>
          </a:solidFill>
          <a:ln/>
        </p:spPr>
      </p:sp>
      <p:sp>
        <p:nvSpPr>
          <p:cNvPr id="4608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ltLang="en-US" dirty="0">
                <a:latin typeface="Times New Roman" pitchFamily="18" charset="0"/>
                <a:ea typeface="ヒラギノ角ゴ Pro W3" pitchFamily="124" charset="-128"/>
              </a:rPr>
              <a:t>Important to note units on r (per capita rate of increase)</a:t>
            </a:r>
            <a:r>
              <a:rPr lang="en-US" altLang="en-US" baseline="0" dirty="0">
                <a:latin typeface="Times New Roman" pitchFamily="18" charset="0"/>
                <a:ea typeface="ヒラギノ角ゴ Pro W3" pitchFamily="124" charset="-128"/>
              </a:rPr>
              <a:t> is individuals/(individuals * time). Growth in population per individual.</a:t>
            </a:r>
            <a:endParaRPr lang="en-US" altLang="en-US" dirty="0">
              <a:latin typeface="Times New Roman" pitchFamily="18" charset="0"/>
              <a:ea typeface="ヒラギノ角ゴ Pro W3" pitchFamily="124" charset="-128"/>
            </a:endParaRPr>
          </a:p>
        </p:txBody>
      </p:sp>
    </p:spTree>
    <p:extLst>
      <p:ext uri="{BB962C8B-B14F-4D97-AF65-F5344CB8AC3E}">
        <p14:creationId xmlns:p14="http://schemas.microsoft.com/office/powerpoint/2010/main" val="10170276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ヒラギノ角ゴ Pro W3" pitchFamily="124" charset="-128"/>
              </a:defRPr>
            </a:lvl1pPr>
            <a:lvl2pPr marL="742950" indent="-285750">
              <a:defRPr sz="2400">
                <a:solidFill>
                  <a:schemeClr val="tx1"/>
                </a:solidFill>
                <a:latin typeface="Arial" pitchFamily="34" charset="0"/>
                <a:ea typeface="ヒラギノ角ゴ Pro W3" pitchFamily="124" charset="-128"/>
              </a:defRPr>
            </a:lvl2pPr>
            <a:lvl3pPr marL="1143000" indent="-228600">
              <a:defRPr sz="2400">
                <a:solidFill>
                  <a:schemeClr val="tx1"/>
                </a:solidFill>
                <a:latin typeface="Arial" pitchFamily="34" charset="0"/>
                <a:ea typeface="ヒラギノ角ゴ Pro W3" pitchFamily="124" charset="-128"/>
              </a:defRPr>
            </a:lvl3pPr>
            <a:lvl4pPr marL="1600200" indent="-228600">
              <a:defRPr sz="2400">
                <a:solidFill>
                  <a:schemeClr val="tx1"/>
                </a:solidFill>
                <a:latin typeface="Arial" pitchFamily="34" charset="0"/>
                <a:ea typeface="ヒラギノ角ゴ Pro W3" pitchFamily="124" charset="-128"/>
              </a:defRPr>
            </a:lvl4pPr>
            <a:lvl5pPr marL="2057400" indent="-228600">
              <a:defRPr sz="2400">
                <a:solidFill>
                  <a:schemeClr val="tx1"/>
                </a:solidFill>
                <a:latin typeface="Arial" pitchFamily="34" charset="0"/>
                <a:ea typeface="ヒラギノ角ゴ Pro W3" pitchFamily="12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9pPr>
          </a:lstStyle>
          <a:p>
            <a:fld id="{D9AF1BE4-719A-43E0-B838-E7866273FB10}" type="slidenum">
              <a:rPr lang="en-US" altLang="en-US" sz="1200">
                <a:solidFill>
                  <a:prstClr val="black"/>
                </a:solidFill>
              </a:rPr>
              <a:pPr/>
              <a:t>35</a:t>
            </a:fld>
            <a:endParaRPr lang="en-US" altLang="en-US" sz="1200">
              <a:solidFill>
                <a:prstClr val="black"/>
              </a:solidFill>
            </a:endParaRPr>
          </a:p>
        </p:txBody>
      </p:sp>
      <p:sp>
        <p:nvSpPr>
          <p:cNvPr id="130051" name="Rectangle 2"/>
          <p:cNvSpPr>
            <a:spLocks noGrp="1" noRot="1" noChangeAspect="1" noChangeArrowheads="1" noTextEdit="1"/>
          </p:cNvSpPr>
          <p:nvPr>
            <p:ph type="sldImg"/>
          </p:nvPr>
        </p:nvSpPr>
        <p:spPr>
          <a:solidFill>
            <a:srgbClr val="FFFFFF"/>
          </a:solidFill>
          <a:ln/>
        </p:spPr>
      </p:sp>
      <p:sp>
        <p:nvSpPr>
          <p:cNvPr id="4608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ltLang="en-US" dirty="0">
                <a:latin typeface="Times New Roman" pitchFamily="18" charset="0"/>
                <a:ea typeface="ヒラギノ角ゴ Pro W3" pitchFamily="124" charset="-128"/>
              </a:rPr>
              <a:t>caddisfly</a:t>
            </a:r>
          </a:p>
        </p:txBody>
      </p:sp>
    </p:spTree>
    <p:extLst>
      <p:ext uri="{BB962C8B-B14F-4D97-AF65-F5344CB8AC3E}">
        <p14:creationId xmlns:p14="http://schemas.microsoft.com/office/powerpoint/2010/main" val="32267437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ヒラギノ角ゴ Pro W3" pitchFamily="124" charset="-128"/>
              </a:defRPr>
            </a:lvl1pPr>
            <a:lvl2pPr marL="742950" indent="-285750">
              <a:defRPr sz="2400">
                <a:solidFill>
                  <a:schemeClr val="tx1"/>
                </a:solidFill>
                <a:latin typeface="Arial" pitchFamily="34" charset="0"/>
                <a:ea typeface="ヒラギノ角ゴ Pro W3" pitchFamily="124" charset="-128"/>
              </a:defRPr>
            </a:lvl2pPr>
            <a:lvl3pPr marL="1143000" indent="-228600">
              <a:defRPr sz="2400">
                <a:solidFill>
                  <a:schemeClr val="tx1"/>
                </a:solidFill>
                <a:latin typeface="Arial" pitchFamily="34" charset="0"/>
                <a:ea typeface="ヒラギノ角ゴ Pro W3" pitchFamily="124" charset="-128"/>
              </a:defRPr>
            </a:lvl3pPr>
            <a:lvl4pPr marL="1600200" indent="-228600">
              <a:defRPr sz="2400">
                <a:solidFill>
                  <a:schemeClr val="tx1"/>
                </a:solidFill>
                <a:latin typeface="Arial" pitchFamily="34" charset="0"/>
                <a:ea typeface="ヒラギノ角ゴ Pro W3" pitchFamily="124" charset="-128"/>
              </a:defRPr>
            </a:lvl4pPr>
            <a:lvl5pPr marL="2057400" indent="-228600">
              <a:defRPr sz="2400">
                <a:solidFill>
                  <a:schemeClr val="tx1"/>
                </a:solidFill>
                <a:latin typeface="Arial" pitchFamily="34" charset="0"/>
                <a:ea typeface="ヒラギノ角ゴ Pro W3" pitchFamily="12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9pPr>
          </a:lstStyle>
          <a:p>
            <a:fld id="{D9AF1BE4-719A-43E0-B838-E7866273FB10}" type="slidenum">
              <a:rPr lang="en-US" altLang="en-US" sz="1200">
                <a:solidFill>
                  <a:prstClr val="black"/>
                </a:solidFill>
              </a:rPr>
              <a:pPr/>
              <a:t>36</a:t>
            </a:fld>
            <a:endParaRPr lang="en-US" altLang="en-US" sz="1200">
              <a:solidFill>
                <a:prstClr val="black"/>
              </a:solidFill>
            </a:endParaRPr>
          </a:p>
        </p:txBody>
      </p:sp>
      <p:sp>
        <p:nvSpPr>
          <p:cNvPr id="130051" name="Rectangle 2"/>
          <p:cNvSpPr>
            <a:spLocks noGrp="1" noRot="1" noChangeAspect="1" noChangeArrowheads="1" noTextEdit="1"/>
          </p:cNvSpPr>
          <p:nvPr>
            <p:ph type="sldImg"/>
          </p:nvPr>
        </p:nvSpPr>
        <p:spPr>
          <a:solidFill>
            <a:srgbClr val="FFFFFF"/>
          </a:solidFill>
          <a:ln/>
        </p:spPr>
      </p:sp>
      <p:sp>
        <p:nvSpPr>
          <p:cNvPr id="4608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dirty="0">
              <a:latin typeface="Times New Roman" pitchFamily="18" charset="0"/>
              <a:ea typeface="ヒラギノ角ゴ Pro W3" pitchFamily="124" charset="-128"/>
            </a:endParaRPr>
          </a:p>
        </p:txBody>
      </p:sp>
    </p:spTree>
    <p:extLst>
      <p:ext uri="{BB962C8B-B14F-4D97-AF65-F5344CB8AC3E}">
        <p14:creationId xmlns:p14="http://schemas.microsoft.com/office/powerpoint/2010/main" val="32065372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ヒラギノ角ゴ Pro W3" pitchFamily="124" charset="-128"/>
              </a:defRPr>
            </a:lvl1pPr>
            <a:lvl2pPr marL="742950" indent="-285750">
              <a:defRPr sz="2400">
                <a:solidFill>
                  <a:schemeClr val="tx1"/>
                </a:solidFill>
                <a:latin typeface="Arial" pitchFamily="34" charset="0"/>
                <a:ea typeface="ヒラギノ角ゴ Pro W3" pitchFamily="124" charset="-128"/>
              </a:defRPr>
            </a:lvl2pPr>
            <a:lvl3pPr marL="1143000" indent="-228600">
              <a:defRPr sz="2400">
                <a:solidFill>
                  <a:schemeClr val="tx1"/>
                </a:solidFill>
                <a:latin typeface="Arial" pitchFamily="34" charset="0"/>
                <a:ea typeface="ヒラギノ角ゴ Pro W3" pitchFamily="124" charset="-128"/>
              </a:defRPr>
            </a:lvl3pPr>
            <a:lvl4pPr marL="1600200" indent="-228600">
              <a:defRPr sz="2400">
                <a:solidFill>
                  <a:schemeClr val="tx1"/>
                </a:solidFill>
                <a:latin typeface="Arial" pitchFamily="34" charset="0"/>
                <a:ea typeface="ヒラギノ角ゴ Pro W3" pitchFamily="124" charset="-128"/>
              </a:defRPr>
            </a:lvl4pPr>
            <a:lvl5pPr marL="2057400" indent="-228600">
              <a:defRPr sz="2400">
                <a:solidFill>
                  <a:schemeClr val="tx1"/>
                </a:solidFill>
                <a:latin typeface="Arial" pitchFamily="34" charset="0"/>
                <a:ea typeface="ヒラギノ角ゴ Pro W3" pitchFamily="12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9pPr>
          </a:lstStyle>
          <a:p>
            <a:fld id="{D9AF1BE4-719A-43E0-B838-E7866273FB10}" type="slidenum">
              <a:rPr lang="en-US" altLang="en-US" sz="1200">
                <a:solidFill>
                  <a:prstClr val="black"/>
                </a:solidFill>
              </a:rPr>
              <a:pPr/>
              <a:t>41</a:t>
            </a:fld>
            <a:endParaRPr lang="en-US" altLang="en-US" sz="1200">
              <a:solidFill>
                <a:prstClr val="black"/>
              </a:solidFill>
            </a:endParaRPr>
          </a:p>
        </p:txBody>
      </p:sp>
      <p:sp>
        <p:nvSpPr>
          <p:cNvPr id="130051" name="Rectangle 2"/>
          <p:cNvSpPr>
            <a:spLocks noGrp="1" noRot="1" noChangeAspect="1" noChangeArrowheads="1" noTextEdit="1"/>
          </p:cNvSpPr>
          <p:nvPr>
            <p:ph type="sldImg"/>
          </p:nvPr>
        </p:nvSpPr>
        <p:spPr>
          <a:solidFill>
            <a:srgbClr val="FFFFFF"/>
          </a:solidFill>
          <a:ln/>
        </p:spPr>
      </p:sp>
      <p:sp>
        <p:nvSpPr>
          <p:cNvPr id="4608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ltLang="en-US" dirty="0">
                <a:latin typeface="Times New Roman" pitchFamily="18" charset="0"/>
                <a:ea typeface="ヒラギノ角ゴ Pro W3" pitchFamily="124" charset="-128"/>
              </a:rPr>
              <a:t>Lx = Portion of population surviving to each age class</a:t>
            </a:r>
          </a:p>
          <a:p>
            <a:pPr eaLnBrk="1" hangingPunct="1"/>
            <a:r>
              <a:rPr lang="en-US" altLang="en-US" dirty="0" err="1">
                <a:latin typeface="Times New Roman" pitchFamily="18" charset="0"/>
                <a:ea typeface="ヒラギノ角ゴ Pro W3" pitchFamily="124" charset="-128"/>
              </a:rPr>
              <a:t>Mx</a:t>
            </a:r>
            <a:r>
              <a:rPr lang="en-US" altLang="en-US" dirty="0">
                <a:latin typeface="Times New Roman" pitchFamily="18" charset="0"/>
                <a:ea typeface="ヒラギノ角ゴ Pro W3" pitchFamily="124" charset="-128"/>
              </a:rPr>
              <a:t>=</a:t>
            </a:r>
            <a:r>
              <a:rPr lang="en-US" altLang="en-US" baseline="0" dirty="0">
                <a:latin typeface="Times New Roman" pitchFamily="18" charset="0"/>
                <a:ea typeface="ヒラギノ角ゴ Pro W3" pitchFamily="124" charset="-128"/>
              </a:rPr>
              <a:t> Individual fecundity</a:t>
            </a:r>
          </a:p>
          <a:p>
            <a:pPr eaLnBrk="1" hangingPunct="1"/>
            <a:endParaRPr lang="en-US" altLang="en-US" dirty="0">
              <a:latin typeface="Times New Roman" pitchFamily="18" charset="0"/>
              <a:ea typeface="ヒラギノ角ゴ Pro W3" pitchFamily="124" charset="-128"/>
            </a:endParaRPr>
          </a:p>
        </p:txBody>
      </p:sp>
    </p:spTree>
    <p:extLst>
      <p:ext uri="{BB962C8B-B14F-4D97-AF65-F5344CB8AC3E}">
        <p14:creationId xmlns:p14="http://schemas.microsoft.com/office/powerpoint/2010/main" val="10126711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ヒラギノ角ゴ Pro W3" pitchFamily="124" charset="-128"/>
              </a:defRPr>
            </a:lvl1pPr>
            <a:lvl2pPr marL="742950" indent="-285750">
              <a:defRPr sz="2400">
                <a:solidFill>
                  <a:schemeClr val="tx1"/>
                </a:solidFill>
                <a:latin typeface="Arial" pitchFamily="34" charset="0"/>
                <a:ea typeface="ヒラギノ角ゴ Pro W3" pitchFamily="124" charset="-128"/>
              </a:defRPr>
            </a:lvl2pPr>
            <a:lvl3pPr marL="1143000" indent="-228600">
              <a:defRPr sz="2400">
                <a:solidFill>
                  <a:schemeClr val="tx1"/>
                </a:solidFill>
                <a:latin typeface="Arial" pitchFamily="34" charset="0"/>
                <a:ea typeface="ヒラギノ角ゴ Pro W3" pitchFamily="124" charset="-128"/>
              </a:defRPr>
            </a:lvl3pPr>
            <a:lvl4pPr marL="1600200" indent="-228600">
              <a:defRPr sz="2400">
                <a:solidFill>
                  <a:schemeClr val="tx1"/>
                </a:solidFill>
                <a:latin typeface="Arial" pitchFamily="34" charset="0"/>
                <a:ea typeface="ヒラギノ角ゴ Pro W3" pitchFamily="124" charset="-128"/>
              </a:defRPr>
            </a:lvl4pPr>
            <a:lvl5pPr marL="2057400" indent="-228600">
              <a:defRPr sz="2400">
                <a:solidFill>
                  <a:schemeClr val="tx1"/>
                </a:solidFill>
                <a:latin typeface="Arial" pitchFamily="34" charset="0"/>
                <a:ea typeface="ヒラギノ角ゴ Pro W3" pitchFamily="12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9pPr>
          </a:lstStyle>
          <a:p>
            <a:fld id="{D9AF1BE4-719A-43E0-B838-E7866273FB10}" type="slidenum">
              <a:rPr lang="en-US" altLang="en-US" sz="1200">
                <a:solidFill>
                  <a:prstClr val="black"/>
                </a:solidFill>
              </a:rPr>
              <a:pPr/>
              <a:t>43</a:t>
            </a:fld>
            <a:endParaRPr lang="en-US" altLang="en-US" sz="1200">
              <a:solidFill>
                <a:prstClr val="black"/>
              </a:solidFill>
            </a:endParaRPr>
          </a:p>
        </p:txBody>
      </p:sp>
      <p:sp>
        <p:nvSpPr>
          <p:cNvPr id="130051" name="Rectangle 2"/>
          <p:cNvSpPr>
            <a:spLocks noGrp="1" noRot="1" noChangeAspect="1" noChangeArrowheads="1" noTextEdit="1"/>
          </p:cNvSpPr>
          <p:nvPr>
            <p:ph type="sldImg"/>
          </p:nvPr>
        </p:nvSpPr>
        <p:spPr>
          <a:solidFill>
            <a:srgbClr val="FFFFFF"/>
          </a:solidFill>
          <a:ln/>
        </p:spPr>
      </p:sp>
      <p:sp>
        <p:nvSpPr>
          <p:cNvPr id="4608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ltLang="en-US" dirty="0">
                <a:latin typeface="Times New Roman" pitchFamily="18" charset="0"/>
                <a:ea typeface="ヒラギノ角ゴ Pro W3" pitchFamily="124" charset="-128"/>
              </a:rPr>
              <a:t>Lx = Portion of population surviving to each age class</a:t>
            </a:r>
          </a:p>
          <a:p>
            <a:pPr eaLnBrk="1" hangingPunct="1"/>
            <a:r>
              <a:rPr lang="en-US" altLang="en-US" dirty="0" err="1">
                <a:latin typeface="Times New Roman" pitchFamily="18" charset="0"/>
                <a:ea typeface="ヒラギノ角ゴ Pro W3" pitchFamily="124" charset="-128"/>
              </a:rPr>
              <a:t>Mx</a:t>
            </a:r>
            <a:r>
              <a:rPr lang="en-US" altLang="en-US" dirty="0">
                <a:latin typeface="Times New Roman" pitchFamily="18" charset="0"/>
                <a:ea typeface="ヒラギノ角ゴ Pro W3" pitchFamily="124" charset="-128"/>
              </a:rPr>
              <a:t>=</a:t>
            </a:r>
            <a:r>
              <a:rPr lang="en-US" altLang="en-US" baseline="0" dirty="0">
                <a:latin typeface="Times New Roman" pitchFamily="18" charset="0"/>
                <a:ea typeface="ヒラギノ角ゴ Pro W3" pitchFamily="124" charset="-128"/>
              </a:rPr>
              <a:t> Individual fecundity</a:t>
            </a:r>
          </a:p>
          <a:p>
            <a:pPr eaLnBrk="1" hangingPunct="1"/>
            <a:endParaRPr lang="en-US" altLang="en-US" dirty="0">
              <a:latin typeface="Times New Roman" pitchFamily="18" charset="0"/>
              <a:ea typeface="ヒラギノ角ゴ Pro W3" pitchFamily="124" charset="-128"/>
            </a:endParaRPr>
          </a:p>
        </p:txBody>
      </p:sp>
    </p:spTree>
    <p:extLst>
      <p:ext uri="{BB962C8B-B14F-4D97-AF65-F5344CB8AC3E}">
        <p14:creationId xmlns:p14="http://schemas.microsoft.com/office/powerpoint/2010/main" val="5485255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ヒラギノ角ゴ Pro W3" pitchFamily="124" charset="-128"/>
              </a:defRPr>
            </a:lvl1pPr>
            <a:lvl2pPr marL="742950" indent="-285750">
              <a:defRPr sz="2400">
                <a:solidFill>
                  <a:schemeClr val="tx1"/>
                </a:solidFill>
                <a:latin typeface="Arial" pitchFamily="34" charset="0"/>
                <a:ea typeface="ヒラギノ角ゴ Pro W3" pitchFamily="124" charset="-128"/>
              </a:defRPr>
            </a:lvl2pPr>
            <a:lvl3pPr marL="1143000" indent="-228600">
              <a:defRPr sz="2400">
                <a:solidFill>
                  <a:schemeClr val="tx1"/>
                </a:solidFill>
                <a:latin typeface="Arial" pitchFamily="34" charset="0"/>
                <a:ea typeface="ヒラギノ角ゴ Pro W3" pitchFamily="124" charset="-128"/>
              </a:defRPr>
            </a:lvl3pPr>
            <a:lvl4pPr marL="1600200" indent="-228600">
              <a:defRPr sz="2400">
                <a:solidFill>
                  <a:schemeClr val="tx1"/>
                </a:solidFill>
                <a:latin typeface="Arial" pitchFamily="34" charset="0"/>
                <a:ea typeface="ヒラギノ角ゴ Pro W3" pitchFamily="124" charset="-128"/>
              </a:defRPr>
            </a:lvl4pPr>
            <a:lvl5pPr marL="2057400" indent="-228600">
              <a:defRPr sz="2400">
                <a:solidFill>
                  <a:schemeClr val="tx1"/>
                </a:solidFill>
                <a:latin typeface="Arial" pitchFamily="34" charset="0"/>
                <a:ea typeface="ヒラギノ角ゴ Pro W3" pitchFamily="12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9pPr>
          </a:lstStyle>
          <a:p>
            <a:fld id="{306D8C7D-B032-40C4-AB39-E8F51D84D319}" type="slidenum">
              <a:rPr lang="en-US" altLang="en-US" sz="1200">
                <a:solidFill>
                  <a:prstClr val="black"/>
                </a:solidFill>
              </a:rPr>
              <a:pPr/>
              <a:t>48</a:t>
            </a:fld>
            <a:endParaRPr lang="en-US" altLang="en-US" sz="1200">
              <a:solidFill>
                <a:prstClr val="black"/>
              </a:solidFill>
            </a:endParaRPr>
          </a:p>
        </p:txBody>
      </p:sp>
      <p:sp>
        <p:nvSpPr>
          <p:cNvPr id="133123" name="Rectangle 2"/>
          <p:cNvSpPr>
            <a:spLocks noGrp="1" noRot="1" noChangeAspect="1" noChangeArrowheads="1" noTextEdit="1"/>
          </p:cNvSpPr>
          <p:nvPr>
            <p:ph type="sldImg"/>
          </p:nvPr>
        </p:nvSpPr>
        <p:spPr>
          <a:solidFill>
            <a:srgbClr val="FFFFFF"/>
          </a:solidFill>
          <a:ln/>
        </p:spPr>
      </p:sp>
      <p:sp>
        <p:nvSpPr>
          <p:cNvPr id="5222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Times New Roman" pitchFamily="18" charset="0"/>
              <a:ea typeface="ヒラギノ角ゴ Pro W3" pitchFamily="124" charset="-128"/>
            </a:endParaRPr>
          </a:p>
        </p:txBody>
      </p:sp>
    </p:spTree>
    <p:extLst>
      <p:ext uri="{BB962C8B-B14F-4D97-AF65-F5344CB8AC3E}">
        <p14:creationId xmlns:p14="http://schemas.microsoft.com/office/powerpoint/2010/main" val="28774766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ヒラギノ角ゴ Pro W3" pitchFamily="124" charset="-128"/>
              </a:defRPr>
            </a:lvl1pPr>
            <a:lvl2pPr marL="742950" indent="-285750">
              <a:defRPr sz="2400">
                <a:solidFill>
                  <a:schemeClr val="tx1"/>
                </a:solidFill>
                <a:latin typeface="Arial" pitchFamily="34" charset="0"/>
                <a:ea typeface="ヒラギノ角ゴ Pro W3" pitchFamily="124" charset="-128"/>
              </a:defRPr>
            </a:lvl2pPr>
            <a:lvl3pPr marL="1143000" indent="-228600">
              <a:defRPr sz="2400">
                <a:solidFill>
                  <a:schemeClr val="tx1"/>
                </a:solidFill>
                <a:latin typeface="Arial" pitchFamily="34" charset="0"/>
                <a:ea typeface="ヒラギノ角ゴ Pro W3" pitchFamily="124" charset="-128"/>
              </a:defRPr>
            </a:lvl3pPr>
            <a:lvl4pPr marL="1600200" indent="-228600">
              <a:defRPr sz="2400">
                <a:solidFill>
                  <a:schemeClr val="tx1"/>
                </a:solidFill>
                <a:latin typeface="Arial" pitchFamily="34" charset="0"/>
                <a:ea typeface="ヒラギノ角ゴ Pro W3" pitchFamily="124" charset="-128"/>
              </a:defRPr>
            </a:lvl4pPr>
            <a:lvl5pPr marL="2057400" indent="-228600">
              <a:defRPr sz="2400">
                <a:solidFill>
                  <a:schemeClr val="tx1"/>
                </a:solidFill>
                <a:latin typeface="Arial" pitchFamily="34" charset="0"/>
                <a:ea typeface="ヒラギノ角ゴ Pro W3" pitchFamily="12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9pPr>
          </a:lstStyle>
          <a:p>
            <a:fld id="{306D8C7D-B032-40C4-AB39-E8F51D84D319}" type="slidenum">
              <a:rPr lang="en-US" altLang="en-US" sz="1200">
                <a:solidFill>
                  <a:prstClr val="black"/>
                </a:solidFill>
              </a:rPr>
              <a:pPr/>
              <a:t>49</a:t>
            </a:fld>
            <a:endParaRPr lang="en-US" altLang="en-US" sz="1200">
              <a:solidFill>
                <a:prstClr val="black"/>
              </a:solidFill>
            </a:endParaRPr>
          </a:p>
        </p:txBody>
      </p:sp>
      <p:sp>
        <p:nvSpPr>
          <p:cNvPr id="133123" name="Rectangle 2"/>
          <p:cNvSpPr>
            <a:spLocks noGrp="1" noRot="1" noChangeAspect="1" noChangeArrowheads="1" noTextEdit="1"/>
          </p:cNvSpPr>
          <p:nvPr>
            <p:ph type="sldImg"/>
          </p:nvPr>
        </p:nvSpPr>
        <p:spPr>
          <a:solidFill>
            <a:srgbClr val="FFFFFF"/>
          </a:solidFill>
          <a:ln/>
        </p:spPr>
      </p:sp>
      <p:sp>
        <p:nvSpPr>
          <p:cNvPr id="5222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Times New Roman" pitchFamily="18" charset="0"/>
              <a:ea typeface="ヒラギノ角ゴ Pro W3" pitchFamily="124" charset="-128"/>
            </a:endParaRPr>
          </a:p>
        </p:txBody>
      </p:sp>
    </p:spTree>
    <p:extLst>
      <p:ext uri="{BB962C8B-B14F-4D97-AF65-F5344CB8AC3E}">
        <p14:creationId xmlns:p14="http://schemas.microsoft.com/office/powerpoint/2010/main" val="31938896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ヒラギノ角ゴ Pro W3" pitchFamily="124" charset="-128"/>
              </a:defRPr>
            </a:lvl1pPr>
            <a:lvl2pPr marL="742950" indent="-285750">
              <a:defRPr sz="2400">
                <a:solidFill>
                  <a:schemeClr val="tx1"/>
                </a:solidFill>
                <a:latin typeface="Arial" pitchFamily="34" charset="0"/>
                <a:ea typeface="ヒラギノ角ゴ Pro W3" pitchFamily="124" charset="-128"/>
              </a:defRPr>
            </a:lvl2pPr>
            <a:lvl3pPr marL="1143000" indent="-228600">
              <a:defRPr sz="2400">
                <a:solidFill>
                  <a:schemeClr val="tx1"/>
                </a:solidFill>
                <a:latin typeface="Arial" pitchFamily="34" charset="0"/>
                <a:ea typeface="ヒラギノ角ゴ Pro W3" pitchFamily="124" charset="-128"/>
              </a:defRPr>
            </a:lvl3pPr>
            <a:lvl4pPr marL="1600200" indent="-228600">
              <a:defRPr sz="2400">
                <a:solidFill>
                  <a:schemeClr val="tx1"/>
                </a:solidFill>
                <a:latin typeface="Arial" pitchFamily="34" charset="0"/>
                <a:ea typeface="ヒラギノ角ゴ Pro W3" pitchFamily="124" charset="-128"/>
              </a:defRPr>
            </a:lvl4pPr>
            <a:lvl5pPr marL="2057400" indent="-228600">
              <a:defRPr sz="2400">
                <a:solidFill>
                  <a:schemeClr val="tx1"/>
                </a:solidFill>
                <a:latin typeface="Arial" pitchFamily="34" charset="0"/>
                <a:ea typeface="ヒラギノ角ゴ Pro W3" pitchFamily="12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9pPr>
          </a:lstStyle>
          <a:p>
            <a:fld id="{C6F38A9E-5637-4A48-A67E-60EF7F84C791}" type="slidenum">
              <a:rPr lang="en-US" altLang="en-US" sz="1200">
                <a:solidFill>
                  <a:prstClr val="black"/>
                </a:solidFill>
              </a:rPr>
              <a:pPr/>
              <a:t>16</a:t>
            </a:fld>
            <a:endParaRPr lang="en-US" altLang="en-US" sz="1200">
              <a:solidFill>
                <a:prstClr val="black"/>
              </a:solidFill>
            </a:endParaRPr>
          </a:p>
        </p:txBody>
      </p:sp>
      <p:sp>
        <p:nvSpPr>
          <p:cNvPr id="120835" name="Rectangle 2"/>
          <p:cNvSpPr>
            <a:spLocks noGrp="1" noRot="1" noChangeAspect="1" noChangeArrowheads="1" noTextEdit="1"/>
          </p:cNvSpPr>
          <p:nvPr>
            <p:ph type="sldImg"/>
          </p:nvPr>
        </p:nvSpPr>
        <p:spPr>
          <a:solidFill>
            <a:srgbClr val="FFFFFF"/>
          </a:solidFill>
          <a:ln/>
        </p:spPr>
      </p:sp>
      <p:sp>
        <p:nvSpPr>
          <p:cNvPr id="2765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ltLang="en-US" dirty="0">
                <a:latin typeface="Times New Roman" pitchFamily="18" charset="0"/>
                <a:ea typeface="ヒラギノ角ゴ Pro W3" pitchFamily="124" charset="-128"/>
              </a:rPr>
              <a:t>Scientists</a:t>
            </a:r>
            <a:r>
              <a:rPr lang="en-US" altLang="en-US" baseline="0" dirty="0">
                <a:latin typeface="Times New Roman" pitchFamily="18" charset="0"/>
                <a:ea typeface="ヒラギノ角ゴ Pro W3" pitchFamily="124" charset="-128"/>
              </a:rPr>
              <a:t> capture, tag, and release a random sample of individuals in a population. Marked individuals are given time to mix back into the population.  Scientist capture a second sample of individuals (n) and note how many of them are marked (k). Population size estimated by N = </a:t>
            </a:r>
            <a:r>
              <a:rPr lang="en-US" altLang="en-US" baseline="0" dirty="0" err="1">
                <a:latin typeface="Times New Roman" pitchFamily="18" charset="0"/>
                <a:ea typeface="ヒラギノ角ゴ Pro W3" pitchFamily="124" charset="-128"/>
              </a:rPr>
              <a:t>sn</a:t>
            </a:r>
            <a:r>
              <a:rPr lang="en-US" altLang="en-US" baseline="0" dirty="0">
                <a:latin typeface="Times New Roman" pitchFamily="18" charset="0"/>
                <a:ea typeface="ヒラギノ角ゴ Pro W3" pitchFamily="124" charset="-128"/>
              </a:rPr>
              <a:t>/x</a:t>
            </a:r>
            <a:endParaRPr lang="en-US" altLang="en-US" dirty="0">
              <a:latin typeface="Times New Roman" pitchFamily="18" charset="0"/>
              <a:ea typeface="ヒラギノ角ゴ Pro W3" pitchFamily="124" charset="-128"/>
            </a:endParaRPr>
          </a:p>
        </p:txBody>
      </p:sp>
    </p:spTree>
    <p:extLst>
      <p:ext uri="{BB962C8B-B14F-4D97-AF65-F5344CB8AC3E}">
        <p14:creationId xmlns:p14="http://schemas.microsoft.com/office/powerpoint/2010/main" val="31986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ヒラギノ角ゴ Pro W3" pitchFamily="124" charset="-128"/>
              </a:defRPr>
            </a:lvl1pPr>
            <a:lvl2pPr marL="742950" indent="-285750">
              <a:defRPr sz="2400">
                <a:solidFill>
                  <a:schemeClr val="tx1"/>
                </a:solidFill>
                <a:latin typeface="Arial" pitchFamily="34" charset="0"/>
                <a:ea typeface="ヒラギノ角ゴ Pro W3" pitchFamily="124" charset="-128"/>
              </a:defRPr>
            </a:lvl2pPr>
            <a:lvl3pPr marL="1143000" indent="-228600">
              <a:defRPr sz="2400">
                <a:solidFill>
                  <a:schemeClr val="tx1"/>
                </a:solidFill>
                <a:latin typeface="Arial" pitchFamily="34" charset="0"/>
                <a:ea typeface="ヒラギノ角ゴ Pro W3" pitchFamily="124" charset="-128"/>
              </a:defRPr>
            </a:lvl3pPr>
            <a:lvl4pPr marL="1600200" indent="-228600">
              <a:defRPr sz="2400">
                <a:solidFill>
                  <a:schemeClr val="tx1"/>
                </a:solidFill>
                <a:latin typeface="Arial" pitchFamily="34" charset="0"/>
                <a:ea typeface="ヒラギノ角ゴ Pro W3" pitchFamily="124" charset="-128"/>
              </a:defRPr>
            </a:lvl4pPr>
            <a:lvl5pPr marL="2057400" indent="-228600">
              <a:defRPr sz="2400">
                <a:solidFill>
                  <a:schemeClr val="tx1"/>
                </a:solidFill>
                <a:latin typeface="Arial" pitchFamily="34" charset="0"/>
                <a:ea typeface="ヒラギノ角ゴ Pro W3" pitchFamily="12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9pPr>
          </a:lstStyle>
          <a:p>
            <a:fld id="{67CF65B9-6D97-4E3E-B069-1C8F2C5ABF76}" type="slidenum">
              <a:rPr lang="en-US" altLang="en-US" sz="1200">
                <a:solidFill>
                  <a:prstClr val="black"/>
                </a:solidFill>
              </a:rPr>
              <a:pPr/>
              <a:t>51</a:t>
            </a:fld>
            <a:endParaRPr lang="en-US" altLang="en-US" sz="1200">
              <a:solidFill>
                <a:prstClr val="black"/>
              </a:solidFill>
            </a:endParaRPr>
          </a:p>
        </p:txBody>
      </p:sp>
      <p:sp>
        <p:nvSpPr>
          <p:cNvPr id="135171" name="Rectangle 2"/>
          <p:cNvSpPr>
            <a:spLocks noGrp="1" noRot="1" noChangeAspect="1" noChangeArrowheads="1" noTextEdit="1"/>
          </p:cNvSpPr>
          <p:nvPr>
            <p:ph type="sldImg"/>
          </p:nvPr>
        </p:nvSpPr>
        <p:spPr>
          <a:solidFill>
            <a:srgbClr val="FFFFFF"/>
          </a:solidFill>
          <a:ln/>
        </p:spPr>
      </p:sp>
      <p:sp>
        <p:nvSpPr>
          <p:cNvPr id="5632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Times New Roman" pitchFamily="18" charset="0"/>
              <a:ea typeface="ヒラギノ角ゴ Pro W3" pitchFamily="124" charset="-128"/>
            </a:endParaRPr>
          </a:p>
        </p:txBody>
      </p:sp>
    </p:spTree>
    <p:extLst>
      <p:ext uri="{BB962C8B-B14F-4D97-AF65-F5344CB8AC3E}">
        <p14:creationId xmlns:p14="http://schemas.microsoft.com/office/powerpoint/2010/main" val="3330562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52</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a:cs typeface="Times New Roman"/>
              </a:rPr>
              <a:t>Type I (humans;</a:t>
            </a:r>
            <a:r>
              <a:rPr lang="en-US" baseline="0" dirty="0">
                <a:latin typeface="Times New Roman"/>
                <a:cs typeface="Times New Roman"/>
              </a:rPr>
              <a:t> other large mammals with extensive parental care)</a:t>
            </a:r>
          </a:p>
          <a:p>
            <a:pPr eaLnBrk="1" hangingPunct="1"/>
            <a:r>
              <a:rPr lang="en-US" baseline="0" dirty="0">
                <a:latin typeface="Times New Roman"/>
                <a:cs typeface="Times New Roman"/>
              </a:rPr>
              <a:t>Type II (most mammals though this is the usual grey area)</a:t>
            </a:r>
          </a:p>
          <a:p>
            <a:pPr eaLnBrk="1" hangingPunct="1"/>
            <a:r>
              <a:rPr lang="en-US" baseline="0" dirty="0">
                <a:latin typeface="Times New Roman"/>
                <a:cs typeface="Times New Roman"/>
              </a:rPr>
              <a:t>Type III (organisms that produce MANY offspring w/out any or little parental care).</a:t>
            </a:r>
          </a:p>
          <a:p>
            <a:pPr eaLnBrk="1" hangingPunct="1"/>
            <a:endParaRPr lang="en-US" baseline="0" dirty="0">
              <a:latin typeface="Times New Roman"/>
              <a:cs typeface="Times New Roman"/>
            </a:endParaRPr>
          </a:p>
          <a:p>
            <a:pPr eaLnBrk="1" hangingPunct="1"/>
            <a:r>
              <a:rPr lang="en-US" baseline="0" dirty="0">
                <a:latin typeface="Times New Roman"/>
                <a:cs typeface="Times New Roman"/>
              </a:rPr>
              <a:t>Grey areas; Typically birds have highest mortality among the youngest individuals but fairly constant among adults.  Crabs have a stepping stone type survivorship curve coinciding with molting.</a:t>
            </a:r>
          </a:p>
        </p:txBody>
      </p:sp>
    </p:spTree>
    <p:extLst>
      <p:ext uri="{BB962C8B-B14F-4D97-AF65-F5344CB8AC3E}">
        <p14:creationId xmlns:p14="http://schemas.microsoft.com/office/powerpoint/2010/main" val="12204230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ヒラギノ角ゴ Pro W3" pitchFamily="124" charset="-128"/>
              </a:defRPr>
            </a:lvl1pPr>
            <a:lvl2pPr marL="742950" indent="-285750">
              <a:defRPr sz="2400">
                <a:solidFill>
                  <a:schemeClr val="tx1"/>
                </a:solidFill>
                <a:latin typeface="Arial" pitchFamily="34" charset="0"/>
                <a:ea typeface="ヒラギノ角ゴ Pro W3" pitchFamily="124" charset="-128"/>
              </a:defRPr>
            </a:lvl2pPr>
            <a:lvl3pPr marL="1143000" indent="-228600">
              <a:defRPr sz="2400">
                <a:solidFill>
                  <a:schemeClr val="tx1"/>
                </a:solidFill>
                <a:latin typeface="Arial" pitchFamily="34" charset="0"/>
                <a:ea typeface="ヒラギノ角ゴ Pro W3" pitchFamily="124" charset="-128"/>
              </a:defRPr>
            </a:lvl3pPr>
            <a:lvl4pPr marL="1600200" indent="-228600">
              <a:defRPr sz="2400">
                <a:solidFill>
                  <a:schemeClr val="tx1"/>
                </a:solidFill>
                <a:latin typeface="Arial" pitchFamily="34" charset="0"/>
                <a:ea typeface="ヒラギノ角ゴ Pro W3" pitchFamily="124" charset="-128"/>
              </a:defRPr>
            </a:lvl4pPr>
            <a:lvl5pPr marL="2057400" indent="-228600">
              <a:defRPr sz="2400">
                <a:solidFill>
                  <a:schemeClr val="tx1"/>
                </a:solidFill>
                <a:latin typeface="Arial" pitchFamily="34" charset="0"/>
                <a:ea typeface="ヒラギノ角ゴ Pro W3" pitchFamily="12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9pPr>
          </a:lstStyle>
          <a:p>
            <a:fld id="{8283FF6F-FEDA-406F-B883-408188462A11}" type="slidenum">
              <a:rPr lang="en-US" altLang="en-US" sz="1200">
                <a:solidFill>
                  <a:prstClr val="black"/>
                </a:solidFill>
              </a:rPr>
              <a:pPr/>
              <a:t>58</a:t>
            </a:fld>
            <a:endParaRPr lang="en-US" altLang="en-US" sz="1200">
              <a:solidFill>
                <a:prstClr val="black"/>
              </a:solidFill>
            </a:endParaRPr>
          </a:p>
        </p:txBody>
      </p:sp>
      <p:sp>
        <p:nvSpPr>
          <p:cNvPr id="137219" name="Rectangle 2"/>
          <p:cNvSpPr>
            <a:spLocks noGrp="1" noRot="1" noChangeAspect="1" noChangeArrowheads="1" noTextEdit="1"/>
          </p:cNvSpPr>
          <p:nvPr>
            <p:ph type="sldImg"/>
          </p:nvPr>
        </p:nvSpPr>
        <p:spPr>
          <a:solidFill>
            <a:srgbClr val="FFFFFF"/>
          </a:solidFill>
          <a:ln/>
        </p:spPr>
      </p:sp>
      <p:sp>
        <p:nvSpPr>
          <p:cNvPr id="6041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ltLang="en-US" dirty="0">
                <a:latin typeface="Times New Roman" pitchFamily="18" charset="0"/>
                <a:ea typeface="ヒラギノ角ゴ Pro W3" pitchFamily="124" charset="-128"/>
              </a:rPr>
              <a:t>I will not ask</a:t>
            </a:r>
            <a:r>
              <a:rPr lang="en-US" altLang="en-US" baseline="0" dirty="0">
                <a:latin typeface="Times New Roman" pitchFamily="18" charset="0"/>
                <a:ea typeface="ヒラギノ角ゴ Pro W3" pitchFamily="124" charset="-128"/>
              </a:rPr>
              <a:t> you to differentiate between male/female is specific reproductive table, but you should realize it occurs (why it occurs) and that the calculations are the same just directed at females.</a:t>
            </a:r>
            <a:endParaRPr lang="en-US" altLang="en-US" dirty="0">
              <a:latin typeface="Times New Roman" pitchFamily="18" charset="0"/>
              <a:ea typeface="ヒラギノ角ゴ Pro W3" pitchFamily="124" charset="-128"/>
            </a:endParaRPr>
          </a:p>
        </p:txBody>
      </p:sp>
    </p:spTree>
    <p:extLst>
      <p:ext uri="{BB962C8B-B14F-4D97-AF65-F5344CB8AC3E}">
        <p14:creationId xmlns:p14="http://schemas.microsoft.com/office/powerpoint/2010/main" val="17533523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ヒラギノ角ゴ Pro W3" pitchFamily="124" charset="-128"/>
              </a:defRPr>
            </a:lvl1pPr>
            <a:lvl2pPr marL="742950" indent="-285750">
              <a:defRPr sz="2400">
                <a:solidFill>
                  <a:schemeClr val="tx1"/>
                </a:solidFill>
                <a:latin typeface="Arial" pitchFamily="34" charset="0"/>
                <a:ea typeface="ヒラギノ角ゴ Pro W3" pitchFamily="124" charset="-128"/>
              </a:defRPr>
            </a:lvl2pPr>
            <a:lvl3pPr marL="1143000" indent="-228600">
              <a:defRPr sz="2400">
                <a:solidFill>
                  <a:schemeClr val="tx1"/>
                </a:solidFill>
                <a:latin typeface="Arial" pitchFamily="34" charset="0"/>
                <a:ea typeface="ヒラギノ角ゴ Pro W3" pitchFamily="124" charset="-128"/>
              </a:defRPr>
            </a:lvl3pPr>
            <a:lvl4pPr marL="1600200" indent="-228600">
              <a:defRPr sz="2400">
                <a:solidFill>
                  <a:schemeClr val="tx1"/>
                </a:solidFill>
                <a:latin typeface="Arial" pitchFamily="34" charset="0"/>
                <a:ea typeface="ヒラギノ角ゴ Pro W3" pitchFamily="124" charset="-128"/>
              </a:defRPr>
            </a:lvl4pPr>
            <a:lvl5pPr marL="2057400" indent="-228600">
              <a:defRPr sz="2400">
                <a:solidFill>
                  <a:schemeClr val="tx1"/>
                </a:solidFill>
                <a:latin typeface="Arial" pitchFamily="34" charset="0"/>
                <a:ea typeface="ヒラギノ角ゴ Pro W3" pitchFamily="12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9pPr>
          </a:lstStyle>
          <a:p>
            <a:fld id="{97ED3323-A511-45F5-BA90-CBB83E8B6ED7}" type="slidenum">
              <a:rPr lang="en-US" altLang="en-US" sz="1200">
                <a:solidFill>
                  <a:prstClr val="black"/>
                </a:solidFill>
              </a:rPr>
              <a:pPr/>
              <a:t>59</a:t>
            </a:fld>
            <a:endParaRPr lang="en-US" altLang="en-US" sz="1200">
              <a:solidFill>
                <a:prstClr val="black"/>
              </a:solidFill>
            </a:endParaRPr>
          </a:p>
        </p:txBody>
      </p:sp>
      <p:sp>
        <p:nvSpPr>
          <p:cNvPr id="142339" name="Rectangle 2"/>
          <p:cNvSpPr>
            <a:spLocks noGrp="1" noRot="1" noChangeAspect="1" noChangeArrowheads="1" noTextEdit="1"/>
          </p:cNvSpPr>
          <p:nvPr>
            <p:ph type="sldImg"/>
          </p:nvPr>
        </p:nvSpPr>
        <p:spPr>
          <a:solidFill>
            <a:srgbClr val="FFFFFF"/>
          </a:solidFill>
          <a:ln/>
        </p:spPr>
      </p:sp>
      <p:sp>
        <p:nvSpPr>
          <p:cNvPr id="7065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Times New Roman" pitchFamily="18" charset="0"/>
              <a:ea typeface="ヒラギノ角ゴ Pro W3" pitchFamily="124" charset="-128"/>
            </a:endParaRPr>
          </a:p>
        </p:txBody>
      </p:sp>
    </p:spTree>
    <p:extLst>
      <p:ext uri="{BB962C8B-B14F-4D97-AF65-F5344CB8AC3E}">
        <p14:creationId xmlns:p14="http://schemas.microsoft.com/office/powerpoint/2010/main" val="15587529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ヒラギノ角ゴ Pro W3" pitchFamily="124" charset="-128"/>
              </a:defRPr>
            </a:lvl1pPr>
            <a:lvl2pPr marL="742950" indent="-285750">
              <a:defRPr sz="2400">
                <a:solidFill>
                  <a:schemeClr val="tx1"/>
                </a:solidFill>
                <a:latin typeface="Arial" pitchFamily="34" charset="0"/>
                <a:ea typeface="ヒラギノ角ゴ Pro W3" pitchFamily="124" charset="-128"/>
              </a:defRPr>
            </a:lvl2pPr>
            <a:lvl3pPr marL="1143000" indent="-228600">
              <a:defRPr sz="2400">
                <a:solidFill>
                  <a:schemeClr val="tx1"/>
                </a:solidFill>
                <a:latin typeface="Arial" pitchFamily="34" charset="0"/>
                <a:ea typeface="ヒラギノ角ゴ Pro W3" pitchFamily="124" charset="-128"/>
              </a:defRPr>
            </a:lvl3pPr>
            <a:lvl4pPr marL="1600200" indent="-228600">
              <a:defRPr sz="2400">
                <a:solidFill>
                  <a:schemeClr val="tx1"/>
                </a:solidFill>
                <a:latin typeface="Arial" pitchFamily="34" charset="0"/>
                <a:ea typeface="ヒラギノ角ゴ Pro W3" pitchFamily="124" charset="-128"/>
              </a:defRPr>
            </a:lvl4pPr>
            <a:lvl5pPr marL="2057400" indent="-228600">
              <a:defRPr sz="2400">
                <a:solidFill>
                  <a:schemeClr val="tx1"/>
                </a:solidFill>
                <a:latin typeface="Arial" pitchFamily="34" charset="0"/>
                <a:ea typeface="ヒラギノ角ゴ Pro W3" pitchFamily="12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9pPr>
          </a:lstStyle>
          <a:p>
            <a:fld id="{97ED3323-A511-45F5-BA90-CBB83E8B6ED7}" type="slidenum">
              <a:rPr lang="en-US" altLang="en-US" sz="1200">
                <a:solidFill>
                  <a:prstClr val="black"/>
                </a:solidFill>
              </a:rPr>
              <a:pPr/>
              <a:t>61</a:t>
            </a:fld>
            <a:endParaRPr lang="en-US" altLang="en-US" sz="1200">
              <a:solidFill>
                <a:prstClr val="black"/>
              </a:solidFill>
            </a:endParaRPr>
          </a:p>
        </p:txBody>
      </p:sp>
      <p:sp>
        <p:nvSpPr>
          <p:cNvPr id="142339" name="Rectangle 2"/>
          <p:cNvSpPr>
            <a:spLocks noGrp="1" noRot="1" noChangeAspect="1" noChangeArrowheads="1" noTextEdit="1"/>
          </p:cNvSpPr>
          <p:nvPr>
            <p:ph type="sldImg"/>
          </p:nvPr>
        </p:nvSpPr>
        <p:spPr>
          <a:solidFill>
            <a:srgbClr val="FFFFFF"/>
          </a:solidFill>
          <a:ln/>
        </p:spPr>
      </p:sp>
      <p:sp>
        <p:nvSpPr>
          <p:cNvPr id="7065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Times New Roman" pitchFamily="18" charset="0"/>
              <a:ea typeface="ヒラギノ角ゴ Pro W3" pitchFamily="124" charset="-128"/>
            </a:endParaRPr>
          </a:p>
        </p:txBody>
      </p:sp>
    </p:spTree>
    <p:extLst>
      <p:ext uri="{BB962C8B-B14F-4D97-AF65-F5344CB8AC3E}">
        <p14:creationId xmlns:p14="http://schemas.microsoft.com/office/powerpoint/2010/main" val="14213437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ヒラギノ角ゴ Pro W3" pitchFamily="124" charset="-128"/>
              </a:defRPr>
            </a:lvl1pPr>
            <a:lvl2pPr marL="742950" indent="-285750">
              <a:defRPr sz="2400">
                <a:solidFill>
                  <a:schemeClr val="tx1"/>
                </a:solidFill>
                <a:latin typeface="Arial" pitchFamily="34" charset="0"/>
                <a:ea typeface="ヒラギノ角ゴ Pro W3" pitchFamily="124" charset="-128"/>
              </a:defRPr>
            </a:lvl2pPr>
            <a:lvl3pPr marL="1143000" indent="-228600">
              <a:defRPr sz="2400">
                <a:solidFill>
                  <a:schemeClr val="tx1"/>
                </a:solidFill>
                <a:latin typeface="Arial" pitchFamily="34" charset="0"/>
                <a:ea typeface="ヒラギノ角ゴ Pro W3" pitchFamily="124" charset="-128"/>
              </a:defRPr>
            </a:lvl3pPr>
            <a:lvl4pPr marL="1600200" indent="-228600">
              <a:defRPr sz="2400">
                <a:solidFill>
                  <a:schemeClr val="tx1"/>
                </a:solidFill>
                <a:latin typeface="Arial" pitchFamily="34" charset="0"/>
                <a:ea typeface="ヒラギノ角ゴ Pro W3" pitchFamily="124" charset="-128"/>
              </a:defRPr>
            </a:lvl4pPr>
            <a:lvl5pPr marL="2057400" indent="-228600">
              <a:defRPr sz="2400">
                <a:solidFill>
                  <a:schemeClr val="tx1"/>
                </a:solidFill>
                <a:latin typeface="Arial" pitchFamily="34" charset="0"/>
                <a:ea typeface="ヒラギノ角ゴ Pro W3" pitchFamily="12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9pPr>
          </a:lstStyle>
          <a:p>
            <a:fld id="{C19CD1BA-9BE3-4DDF-9378-8F194C5329ED}" type="slidenum">
              <a:rPr lang="en-US" altLang="en-US" sz="1200">
                <a:solidFill>
                  <a:prstClr val="black"/>
                </a:solidFill>
              </a:rPr>
              <a:pPr/>
              <a:t>62</a:t>
            </a:fld>
            <a:endParaRPr lang="en-US" altLang="en-US" sz="1200">
              <a:solidFill>
                <a:prstClr val="black"/>
              </a:solidFill>
            </a:endParaRPr>
          </a:p>
        </p:txBody>
      </p:sp>
      <p:sp>
        <p:nvSpPr>
          <p:cNvPr id="145411" name="Rectangle 2"/>
          <p:cNvSpPr>
            <a:spLocks noGrp="1" noRot="1" noChangeAspect="1" noChangeArrowheads="1" noTextEdit="1"/>
          </p:cNvSpPr>
          <p:nvPr>
            <p:ph type="sldImg"/>
          </p:nvPr>
        </p:nvSpPr>
        <p:spPr>
          <a:solidFill>
            <a:srgbClr val="FFFFFF"/>
          </a:solidFill>
          <a:ln/>
        </p:spPr>
      </p:sp>
      <p:sp>
        <p:nvSpPr>
          <p:cNvPr id="7680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ltLang="en-US" dirty="0">
                <a:latin typeface="Times New Roman" pitchFamily="18" charset="0"/>
                <a:ea typeface="ヒラギノ角ゴ Pro W3" pitchFamily="124" charset="-128"/>
              </a:rPr>
              <a:t>E and I are emigration or immigration</a:t>
            </a:r>
          </a:p>
        </p:txBody>
      </p:sp>
    </p:spTree>
    <p:extLst>
      <p:ext uri="{BB962C8B-B14F-4D97-AF65-F5344CB8AC3E}">
        <p14:creationId xmlns:p14="http://schemas.microsoft.com/office/powerpoint/2010/main" val="18990321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ヒラギノ角ゴ Pro W3" pitchFamily="124" charset="-128"/>
              </a:defRPr>
            </a:lvl1pPr>
            <a:lvl2pPr marL="742950" indent="-285750">
              <a:defRPr sz="2400">
                <a:solidFill>
                  <a:schemeClr val="tx1"/>
                </a:solidFill>
                <a:latin typeface="Arial" pitchFamily="34" charset="0"/>
                <a:ea typeface="ヒラギノ角ゴ Pro W3" pitchFamily="124" charset="-128"/>
              </a:defRPr>
            </a:lvl2pPr>
            <a:lvl3pPr marL="1143000" indent="-228600">
              <a:defRPr sz="2400">
                <a:solidFill>
                  <a:schemeClr val="tx1"/>
                </a:solidFill>
                <a:latin typeface="Arial" pitchFamily="34" charset="0"/>
                <a:ea typeface="ヒラギノ角ゴ Pro W3" pitchFamily="124" charset="-128"/>
              </a:defRPr>
            </a:lvl3pPr>
            <a:lvl4pPr marL="1600200" indent="-228600">
              <a:defRPr sz="2400">
                <a:solidFill>
                  <a:schemeClr val="tx1"/>
                </a:solidFill>
                <a:latin typeface="Arial" pitchFamily="34" charset="0"/>
                <a:ea typeface="ヒラギノ角ゴ Pro W3" pitchFamily="124" charset="-128"/>
              </a:defRPr>
            </a:lvl4pPr>
            <a:lvl5pPr marL="2057400" indent="-228600">
              <a:defRPr sz="2400">
                <a:solidFill>
                  <a:schemeClr val="tx1"/>
                </a:solidFill>
                <a:latin typeface="Arial" pitchFamily="34" charset="0"/>
                <a:ea typeface="ヒラギノ角ゴ Pro W3" pitchFamily="12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9pPr>
          </a:lstStyle>
          <a:p>
            <a:fld id="{97ED3323-A511-45F5-BA90-CBB83E8B6ED7}" type="slidenum">
              <a:rPr lang="en-US" altLang="en-US" sz="1200">
                <a:solidFill>
                  <a:prstClr val="black"/>
                </a:solidFill>
              </a:rPr>
              <a:pPr/>
              <a:t>67</a:t>
            </a:fld>
            <a:endParaRPr lang="en-US" altLang="en-US" sz="1200">
              <a:solidFill>
                <a:prstClr val="black"/>
              </a:solidFill>
            </a:endParaRPr>
          </a:p>
        </p:txBody>
      </p:sp>
      <p:sp>
        <p:nvSpPr>
          <p:cNvPr id="142339" name="Rectangle 2"/>
          <p:cNvSpPr>
            <a:spLocks noGrp="1" noRot="1" noChangeAspect="1" noChangeArrowheads="1" noTextEdit="1"/>
          </p:cNvSpPr>
          <p:nvPr>
            <p:ph type="sldImg"/>
          </p:nvPr>
        </p:nvSpPr>
        <p:spPr>
          <a:solidFill>
            <a:srgbClr val="FFFFFF"/>
          </a:solidFill>
          <a:ln/>
        </p:spPr>
      </p:sp>
      <p:sp>
        <p:nvSpPr>
          <p:cNvPr id="7065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Times New Roman" pitchFamily="18" charset="0"/>
              <a:ea typeface="ヒラギノ角ゴ Pro W3" pitchFamily="124" charset="-128"/>
            </a:endParaRPr>
          </a:p>
        </p:txBody>
      </p:sp>
    </p:spTree>
    <p:extLst>
      <p:ext uri="{BB962C8B-B14F-4D97-AF65-F5344CB8AC3E}">
        <p14:creationId xmlns:p14="http://schemas.microsoft.com/office/powerpoint/2010/main" val="20895102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ヒラギノ角ゴ Pro W3" pitchFamily="124" charset="-128"/>
              </a:defRPr>
            </a:lvl1pPr>
            <a:lvl2pPr marL="742950" indent="-285750">
              <a:defRPr sz="2400">
                <a:solidFill>
                  <a:schemeClr val="tx1"/>
                </a:solidFill>
                <a:latin typeface="Arial" pitchFamily="34" charset="0"/>
                <a:ea typeface="ヒラギノ角ゴ Pro W3" pitchFamily="124" charset="-128"/>
              </a:defRPr>
            </a:lvl2pPr>
            <a:lvl3pPr marL="1143000" indent="-228600">
              <a:defRPr sz="2400">
                <a:solidFill>
                  <a:schemeClr val="tx1"/>
                </a:solidFill>
                <a:latin typeface="Arial" pitchFamily="34" charset="0"/>
                <a:ea typeface="ヒラギノ角ゴ Pro W3" pitchFamily="124" charset="-128"/>
              </a:defRPr>
            </a:lvl3pPr>
            <a:lvl4pPr marL="1600200" indent="-228600">
              <a:defRPr sz="2400">
                <a:solidFill>
                  <a:schemeClr val="tx1"/>
                </a:solidFill>
                <a:latin typeface="Arial" pitchFamily="34" charset="0"/>
                <a:ea typeface="ヒラギノ角ゴ Pro W3" pitchFamily="124" charset="-128"/>
              </a:defRPr>
            </a:lvl4pPr>
            <a:lvl5pPr marL="2057400" indent="-228600">
              <a:defRPr sz="2400">
                <a:solidFill>
                  <a:schemeClr val="tx1"/>
                </a:solidFill>
                <a:latin typeface="Arial" pitchFamily="34" charset="0"/>
                <a:ea typeface="ヒラギノ角ゴ Pro W3" pitchFamily="12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9pPr>
          </a:lstStyle>
          <a:p>
            <a:fld id="{97ED3323-A511-45F5-BA90-CBB83E8B6ED7}" type="slidenum">
              <a:rPr lang="en-US" altLang="en-US" sz="1200">
                <a:solidFill>
                  <a:prstClr val="black"/>
                </a:solidFill>
              </a:rPr>
              <a:pPr/>
              <a:t>69</a:t>
            </a:fld>
            <a:endParaRPr lang="en-US" altLang="en-US" sz="1200">
              <a:solidFill>
                <a:prstClr val="black"/>
              </a:solidFill>
            </a:endParaRPr>
          </a:p>
        </p:txBody>
      </p:sp>
      <p:sp>
        <p:nvSpPr>
          <p:cNvPr id="142339" name="Rectangle 2"/>
          <p:cNvSpPr>
            <a:spLocks noGrp="1" noRot="1" noChangeAspect="1" noChangeArrowheads="1" noTextEdit="1"/>
          </p:cNvSpPr>
          <p:nvPr>
            <p:ph type="sldImg"/>
          </p:nvPr>
        </p:nvSpPr>
        <p:spPr>
          <a:solidFill>
            <a:srgbClr val="FFFFFF"/>
          </a:solidFill>
          <a:ln/>
        </p:spPr>
      </p:sp>
      <p:sp>
        <p:nvSpPr>
          <p:cNvPr id="7065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ltLang="en-US" dirty="0">
                <a:latin typeface="Times New Roman" pitchFamily="18" charset="0"/>
                <a:ea typeface="ヒラギノ角ゴ Pro W3" pitchFamily="124" charset="-128"/>
              </a:rPr>
              <a:t>Example: Population of elephants in Kruger National Park grew</a:t>
            </a:r>
            <a:r>
              <a:rPr lang="en-US" altLang="en-US" baseline="0" dirty="0">
                <a:latin typeface="Times New Roman" pitchFamily="18" charset="0"/>
                <a:ea typeface="ヒラギノ角ゴ Pro W3" pitchFamily="124" charset="-128"/>
              </a:rPr>
              <a:t> exponentially for ~60 </a:t>
            </a:r>
            <a:r>
              <a:rPr lang="en-US" altLang="en-US" baseline="0" dirty="0" err="1">
                <a:latin typeface="Times New Roman" pitchFamily="18" charset="0"/>
                <a:ea typeface="ヒラギノ角ゴ Pro W3" pitchFamily="124" charset="-128"/>
              </a:rPr>
              <a:t>yrs</a:t>
            </a:r>
            <a:r>
              <a:rPr lang="en-US" altLang="en-US" baseline="0" dirty="0">
                <a:latin typeface="Times New Roman" pitchFamily="18" charset="0"/>
                <a:ea typeface="ヒラギノ角ゴ Pro W3" pitchFamily="124" charset="-128"/>
              </a:rPr>
              <a:t> after they were first protected from hunting. The increase in population led to a severe decrease in vegetation (11,500; more than 1 per mi</a:t>
            </a:r>
            <a:r>
              <a:rPr lang="en-US" altLang="en-US" baseline="30000" dirty="0">
                <a:latin typeface="Times New Roman" pitchFamily="18" charset="0"/>
                <a:ea typeface="ヒラギノ角ゴ Pro W3" pitchFamily="124" charset="-128"/>
              </a:rPr>
              <a:t>2</a:t>
            </a:r>
            <a:r>
              <a:rPr lang="en-US" altLang="en-US" baseline="0" dirty="0">
                <a:latin typeface="Times New Roman" pitchFamily="18" charset="0"/>
                <a:ea typeface="ヒラギノ角ゴ Pro W3" pitchFamily="124" charset="-128"/>
              </a:rPr>
              <a:t>), eventually elephant populations were limited via birth control and exporting elephants to other countries.</a:t>
            </a:r>
            <a:endParaRPr lang="en-US" altLang="en-US" dirty="0">
              <a:latin typeface="Times New Roman" pitchFamily="18" charset="0"/>
              <a:ea typeface="ヒラギノ角ゴ Pro W3" pitchFamily="124" charset="-128"/>
            </a:endParaRPr>
          </a:p>
        </p:txBody>
      </p:sp>
    </p:spTree>
    <p:extLst>
      <p:ext uri="{BB962C8B-B14F-4D97-AF65-F5344CB8AC3E}">
        <p14:creationId xmlns:p14="http://schemas.microsoft.com/office/powerpoint/2010/main" val="11814149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ヒラギノ角ゴ Pro W3" pitchFamily="124" charset="-128"/>
              </a:defRPr>
            </a:lvl1pPr>
            <a:lvl2pPr marL="742950" indent="-285750">
              <a:defRPr sz="2400">
                <a:solidFill>
                  <a:schemeClr val="tx1"/>
                </a:solidFill>
                <a:latin typeface="Arial" pitchFamily="34" charset="0"/>
                <a:ea typeface="ヒラギノ角ゴ Pro W3" pitchFamily="124" charset="-128"/>
              </a:defRPr>
            </a:lvl2pPr>
            <a:lvl3pPr marL="1143000" indent="-228600">
              <a:defRPr sz="2400">
                <a:solidFill>
                  <a:schemeClr val="tx1"/>
                </a:solidFill>
                <a:latin typeface="Arial" pitchFamily="34" charset="0"/>
                <a:ea typeface="ヒラギノ角ゴ Pro W3" pitchFamily="124" charset="-128"/>
              </a:defRPr>
            </a:lvl3pPr>
            <a:lvl4pPr marL="1600200" indent="-228600">
              <a:defRPr sz="2400">
                <a:solidFill>
                  <a:schemeClr val="tx1"/>
                </a:solidFill>
                <a:latin typeface="Arial" pitchFamily="34" charset="0"/>
                <a:ea typeface="ヒラギノ角ゴ Pro W3" pitchFamily="124" charset="-128"/>
              </a:defRPr>
            </a:lvl4pPr>
            <a:lvl5pPr marL="2057400" indent="-228600">
              <a:defRPr sz="2400">
                <a:solidFill>
                  <a:schemeClr val="tx1"/>
                </a:solidFill>
                <a:latin typeface="Arial" pitchFamily="34" charset="0"/>
                <a:ea typeface="ヒラギノ角ゴ Pro W3" pitchFamily="12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9pPr>
          </a:lstStyle>
          <a:p>
            <a:fld id="{97ED3323-A511-45F5-BA90-CBB83E8B6ED7}" type="slidenum">
              <a:rPr lang="en-US" altLang="en-US" sz="1200">
                <a:solidFill>
                  <a:prstClr val="black"/>
                </a:solidFill>
              </a:rPr>
              <a:pPr/>
              <a:t>70</a:t>
            </a:fld>
            <a:endParaRPr lang="en-US" altLang="en-US" sz="1200">
              <a:solidFill>
                <a:prstClr val="black"/>
              </a:solidFill>
            </a:endParaRPr>
          </a:p>
        </p:txBody>
      </p:sp>
      <p:sp>
        <p:nvSpPr>
          <p:cNvPr id="142339" name="Rectangle 2"/>
          <p:cNvSpPr>
            <a:spLocks noGrp="1" noRot="1" noChangeAspect="1" noChangeArrowheads="1" noTextEdit="1"/>
          </p:cNvSpPr>
          <p:nvPr>
            <p:ph type="sldImg"/>
          </p:nvPr>
        </p:nvSpPr>
        <p:spPr>
          <a:solidFill>
            <a:srgbClr val="FFFFFF"/>
          </a:solidFill>
          <a:ln/>
        </p:spPr>
      </p:sp>
      <p:sp>
        <p:nvSpPr>
          <p:cNvPr id="7065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ltLang="en-US" dirty="0">
                <a:latin typeface="Times New Roman" pitchFamily="18" charset="0"/>
                <a:ea typeface="ヒラギノ角ゴ Pro W3" pitchFamily="124" charset="-128"/>
              </a:rPr>
              <a:t>E = Euler’s number or Napier’s constant.  An irrational number equal to 2.71828…….</a:t>
            </a:r>
            <a:r>
              <a:rPr lang="en-US" altLang="en-US" dirty="0" err="1">
                <a:latin typeface="Times New Roman" pitchFamily="18" charset="0"/>
                <a:ea typeface="ヒラギノ角ゴ Pro W3" pitchFamily="124" charset="-128"/>
              </a:rPr>
              <a:t>etc</a:t>
            </a:r>
            <a:r>
              <a:rPr lang="en-US" altLang="en-US" dirty="0">
                <a:latin typeface="Times New Roman" pitchFamily="18" charset="0"/>
                <a:ea typeface="ヒラギノ角ゴ Pro W3" pitchFamily="124" charset="-128"/>
              </a:rPr>
              <a:t> (carries</a:t>
            </a:r>
            <a:r>
              <a:rPr lang="en-US" altLang="en-US" baseline="0" dirty="0">
                <a:latin typeface="Times New Roman" pitchFamily="18" charset="0"/>
                <a:ea typeface="ヒラギノ角ゴ Pro W3" pitchFamily="124" charset="-128"/>
              </a:rPr>
              <a:t> on forever like pi).  Important thing is that the natural log (ln) of e</a:t>
            </a:r>
            <a:r>
              <a:rPr lang="en-US" altLang="en-US" baseline="30000" dirty="0">
                <a:latin typeface="Times New Roman" pitchFamily="18" charset="0"/>
                <a:ea typeface="ヒラギノ角ゴ Pro W3" pitchFamily="124" charset="-128"/>
              </a:rPr>
              <a:t>x</a:t>
            </a:r>
            <a:r>
              <a:rPr lang="en-US" altLang="en-US" baseline="0" dirty="0">
                <a:latin typeface="Times New Roman" pitchFamily="18" charset="0"/>
                <a:ea typeface="ヒラギノ角ゴ Pro W3" pitchFamily="124" charset="-128"/>
              </a:rPr>
              <a:t> = x</a:t>
            </a:r>
            <a:endParaRPr lang="en-US" altLang="en-US" dirty="0">
              <a:latin typeface="Times New Roman" pitchFamily="18" charset="0"/>
              <a:ea typeface="ヒラギノ角ゴ Pro W3" pitchFamily="124" charset="-128"/>
            </a:endParaRPr>
          </a:p>
        </p:txBody>
      </p:sp>
    </p:spTree>
    <p:extLst>
      <p:ext uri="{BB962C8B-B14F-4D97-AF65-F5344CB8AC3E}">
        <p14:creationId xmlns:p14="http://schemas.microsoft.com/office/powerpoint/2010/main" val="22466288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ヒラギノ角ゴ Pro W3" pitchFamily="124" charset="-128"/>
              </a:defRPr>
            </a:lvl1pPr>
            <a:lvl2pPr marL="742950" indent="-285750">
              <a:defRPr sz="2400">
                <a:solidFill>
                  <a:schemeClr val="tx1"/>
                </a:solidFill>
                <a:latin typeface="Arial" pitchFamily="34" charset="0"/>
                <a:ea typeface="ヒラギノ角ゴ Pro W3" pitchFamily="124" charset="-128"/>
              </a:defRPr>
            </a:lvl2pPr>
            <a:lvl3pPr marL="1143000" indent="-228600">
              <a:defRPr sz="2400">
                <a:solidFill>
                  <a:schemeClr val="tx1"/>
                </a:solidFill>
                <a:latin typeface="Arial" pitchFamily="34" charset="0"/>
                <a:ea typeface="ヒラギノ角ゴ Pro W3" pitchFamily="124" charset="-128"/>
              </a:defRPr>
            </a:lvl3pPr>
            <a:lvl4pPr marL="1600200" indent="-228600">
              <a:defRPr sz="2400">
                <a:solidFill>
                  <a:schemeClr val="tx1"/>
                </a:solidFill>
                <a:latin typeface="Arial" pitchFamily="34" charset="0"/>
                <a:ea typeface="ヒラギノ角ゴ Pro W3" pitchFamily="124" charset="-128"/>
              </a:defRPr>
            </a:lvl4pPr>
            <a:lvl5pPr marL="2057400" indent="-228600">
              <a:defRPr sz="2400">
                <a:solidFill>
                  <a:schemeClr val="tx1"/>
                </a:solidFill>
                <a:latin typeface="Arial" pitchFamily="34" charset="0"/>
                <a:ea typeface="ヒラギノ角ゴ Pro W3" pitchFamily="12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9pPr>
          </a:lstStyle>
          <a:p>
            <a:fld id="{97ED3323-A511-45F5-BA90-CBB83E8B6ED7}" type="slidenum">
              <a:rPr lang="en-US" altLang="en-US" sz="1200">
                <a:solidFill>
                  <a:prstClr val="black"/>
                </a:solidFill>
              </a:rPr>
              <a:pPr/>
              <a:t>71</a:t>
            </a:fld>
            <a:endParaRPr lang="en-US" altLang="en-US" sz="1200">
              <a:solidFill>
                <a:prstClr val="black"/>
              </a:solidFill>
            </a:endParaRPr>
          </a:p>
        </p:txBody>
      </p:sp>
      <p:sp>
        <p:nvSpPr>
          <p:cNvPr id="142339" name="Rectangle 2"/>
          <p:cNvSpPr>
            <a:spLocks noGrp="1" noRot="1" noChangeAspect="1" noChangeArrowheads="1" noTextEdit="1"/>
          </p:cNvSpPr>
          <p:nvPr>
            <p:ph type="sldImg"/>
          </p:nvPr>
        </p:nvSpPr>
        <p:spPr>
          <a:solidFill>
            <a:srgbClr val="FFFFFF"/>
          </a:solidFill>
          <a:ln/>
        </p:spPr>
      </p:sp>
      <p:sp>
        <p:nvSpPr>
          <p:cNvPr id="7065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ltLang="en-US" dirty="0">
                <a:latin typeface="Times New Roman" pitchFamily="18" charset="0"/>
                <a:ea typeface="ヒラギノ角ゴ Pro W3" pitchFamily="124" charset="-128"/>
              </a:rPr>
              <a:t>Actual population in 2000 was 5.98</a:t>
            </a:r>
            <a:r>
              <a:rPr lang="en-US" altLang="en-US" baseline="0" dirty="0">
                <a:latin typeface="Times New Roman" pitchFamily="18" charset="0"/>
                <a:ea typeface="ヒラギノ角ゴ Pro W3" pitchFamily="124" charset="-128"/>
              </a:rPr>
              <a:t> billion.</a:t>
            </a:r>
            <a:endParaRPr lang="en-US" altLang="en-US" dirty="0">
              <a:latin typeface="Times New Roman" pitchFamily="18" charset="0"/>
              <a:ea typeface="ヒラギノ角ゴ Pro W3" pitchFamily="124" charset="-128"/>
            </a:endParaRPr>
          </a:p>
        </p:txBody>
      </p:sp>
    </p:spTree>
    <p:extLst>
      <p:ext uri="{BB962C8B-B14F-4D97-AF65-F5344CB8AC3E}">
        <p14:creationId xmlns:p14="http://schemas.microsoft.com/office/powerpoint/2010/main" val="36002228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ヒラギノ角ゴ Pro W3" pitchFamily="124" charset="-128"/>
              </a:defRPr>
            </a:lvl1pPr>
            <a:lvl2pPr marL="742950" indent="-285750">
              <a:defRPr sz="2400">
                <a:solidFill>
                  <a:schemeClr val="tx1"/>
                </a:solidFill>
                <a:latin typeface="Arial" pitchFamily="34" charset="0"/>
                <a:ea typeface="ヒラギノ角ゴ Pro W3" pitchFamily="124" charset="-128"/>
              </a:defRPr>
            </a:lvl2pPr>
            <a:lvl3pPr marL="1143000" indent="-228600">
              <a:defRPr sz="2400">
                <a:solidFill>
                  <a:schemeClr val="tx1"/>
                </a:solidFill>
                <a:latin typeface="Arial" pitchFamily="34" charset="0"/>
                <a:ea typeface="ヒラギノ角ゴ Pro W3" pitchFamily="124" charset="-128"/>
              </a:defRPr>
            </a:lvl3pPr>
            <a:lvl4pPr marL="1600200" indent="-228600">
              <a:defRPr sz="2400">
                <a:solidFill>
                  <a:schemeClr val="tx1"/>
                </a:solidFill>
                <a:latin typeface="Arial" pitchFamily="34" charset="0"/>
                <a:ea typeface="ヒラギノ角ゴ Pro W3" pitchFamily="124" charset="-128"/>
              </a:defRPr>
            </a:lvl4pPr>
            <a:lvl5pPr marL="2057400" indent="-228600">
              <a:defRPr sz="2400">
                <a:solidFill>
                  <a:schemeClr val="tx1"/>
                </a:solidFill>
                <a:latin typeface="Arial" pitchFamily="34" charset="0"/>
                <a:ea typeface="ヒラギノ角ゴ Pro W3" pitchFamily="12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9pPr>
          </a:lstStyle>
          <a:p>
            <a:fld id="{C6F38A9E-5637-4A48-A67E-60EF7F84C791}" type="slidenum">
              <a:rPr lang="en-US" altLang="en-US" sz="1200">
                <a:solidFill>
                  <a:prstClr val="black"/>
                </a:solidFill>
              </a:rPr>
              <a:pPr/>
              <a:t>17</a:t>
            </a:fld>
            <a:endParaRPr lang="en-US" altLang="en-US" sz="1200">
              <a:solidFill>
                <a:prstClr val="black"/>
              </a:solidFill>
            </a:endParaRPr>
          </a:p>
        </p:txBody>
      </p:sp>
      <p:sp>
        <p:nvSpPr>
          <p:cNvPr id="120835" name="Rectangle 2"/>
          <p:cNvSpPr>
            <a:spLocks noGrp="1" noRot="1" noChangeAspect="1" noChangeArrowheads="1" noTextEdit="1"/>
          </p:cNvSpPr>
          <p:nvPr>
            <p:ph type="sldImg"/>
          </p:nvPr>
        </p:nvSpPr>
        <p:spPr>
          <a:solidFill>
            <a:srgbClr val="FFFFFF"/>
          </a:solidFill>
          <a:ln/>
        </p:spPr>
      </p:sp>
      <p:sp>
        <p:nvSpPr>
          <p:cNvPr id="2765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ltLang="en-US" dirty="0">
                <a:latin typeface="Times New Roman" pitchFamily="18" charset="0"/>
                <a:ea typeface="ヒラギノ角ゴ Pro W3" pitchFamily="124" charset="-128"/>
              </a:rPr>
              <a:t>Scientists</a:t>
            </a:r>
            <a:r>
              <a:rPr lang="en-US" altLang="en-US" baseline="0" dirty="0">
                <a:latin typeface="Times New Roman" pitchFamily="18" charset="0"/>
                <a:ea typeface="ヒラギノ角ゴ Pro W3" pitchFamily="124" charset="-128"/>
              </a:rPr>
              <a:t> capture, tag, and release a random sample of individuals in a population. Marked individuals are given time to mix back into the population.  Scientist capture a second sample of individuals (n) and note how many of them are marked (k). </a:t>
            </a:r>
          </a:p>
          <a:p>
            <a:pPr eaLnBrk="1" hangingPunct="1"/>
            <a:r>
              <a:rPr lang="en-US" altLang="en-US" dirty="0">
                <a:latin typeface="Times New Roman" pitchFamily="18" charset="0"/>
                <a:ea typeface="ヒラギノ角ゴ Pro W3" pitchFamily="124" charset="-128"/>
              </a:rPr>
              <a:t>S</a:t>
            </a:r>
            <a:r>
              <a:rPr lang="en-US" altLang="en-US" baseline="0" dirty="0">
                <a:latin typeface="Times New Roman" pitchFamily="18" charset="0"/>
                <a:ea typeface="ヒラギノ角ゴ Pro W3" pitchFamily="124" charset="-128"/>
              </a:rPr>
              <a:t> = number of individuals tagged initially</a:t>
            </a:r>
          </a:p>
          <a:p>
            <a:pPr eaLnBrk="1" hangingPunct="1"/>
            <a:r>
              <a:rPr lang="en-US" altLang="en-US" baseline="0" dirty="0">
                <a:latin typeface="Times New Roman" pitchFamily="18" charset="0"/>
                <a:ea typeface="ヒラギノ角ゴ Pro W3" pitchFamily="124" charset="-128"/>
              </a:rPr>
              <a:t>n = number of individuals caught in 2</a:t>
            </a:r>
            <a:r>
              <a:rPr lang="en-US" altLang="en-US" baseline="30000" dirty="0">
                <a:latin typeface="Times New Roman" pitchFamily="18" charset="0"/>
                <a:ea typeface="ヒラギノ角ゴ Pro W3" pitchFamily="124" charset="-128"/>
              </a:rPr>
              <a:t>nd</a:t>
            </a:r>
            <a:r>
              <a:rPr lang="en-US" altLang="en-US" baseline="0" dirty="0">
                <a:latin typeface="Times New Roman" pitchFamily="18" charset="0"/>
                <a:ea typeface="ヒラギノ角ゴ Pro W3" pitchFamily="124" charset="-128"/>
              </a:rPr>
              <a:t> subsample                 N = </a:t>
            </a:r>
            <a:r>
              <a:rPr lang="en-US" altLang="en-US" baseline="0" dirty="0" err="1">
                <a:latin typeface="Times New Roman" pitchFamily="18" charset="0"/>
                <a:ea typeface="ヒラギノ角ゴ Pro W3" pitchFamily="124" charset="-128"/>
              </a:rPr>
              <a:t>sn</a:t>
            </a:r>
            <a:r>
              <a:rPr lang="en-US" altLang="en-US" baseline="0" dirty="0">
                <a:latin typeface="Times New Roman" pitchFamily="18" charset="0"/>
                <a:ea typeface="ヒラギノ角ゴ Pro W3" pitchFamily="124" charset="-128"/>
              </a:rPr>
              <a:t>/x</a:t>
            </a:r>
          </a:p>
          <a:p>
            <a:pPr eaLnBrk="1" hangingPunct="1"/>
            <a:r>
              <a:rPr lang="en-US" altLang="en-US" baseline="0" dirty="0">
                <a:latin typeface="Times New Roman" pitchFamily="18" charset="0"/>
                <a:ea typeface="ヒラギノ角ゴ Pro W3" pitchFamily="124" charset="-128"/>
              </a:rPr>
              <a:t>X = number of marked individuals in 2</a:t>
            </a:r>
            <a:r>
              <a:rPr lang="en-US" altLang="en-US" baseline="30000" dirty="0">
                <a:latin typeface="Times New Roman" pitchFamily="18" charset="0"/>
                <a:ea typeface="ヒラギノ角ゴ Pro W3" pitchFamily="124" charset="-128"/>
              </a:rPr>
              <a:t>nd</a:t>
            </a:r>
            <a:r>
              <a:rPr lang="en-US" altLang="en-US" baseline="0" dirty="0">
                <a:latin typeface="Times New Roman" pitchFamily="18" charset="0"/>
                <a:ea typeface="ヒラギノ角ゴ Pro W3" pitchFamily="124" charset="-128"/>
              </a:rPr>
              <a:t> capture.</a:t>
            </a:r>
            <a:endParaRPr lang="en-US" altLang="en-US" dirty="0">
              <a:latin typeface="Times New Roman" pitchFamily="18" charset="0"/>
              <a:ea typeface="ヒラギノ角ゴ Pro W3" pitchFamily="124" charset="-128"/>
            </a:endParaRPr>
          </a:p>
          <a:p>
            <a:pPr eaLnBrk="1" hangingPunct="1"/>
            <a:endParaRPr lang="en-US" altLang="en-US" baseline="0" dirty="0">
              <a:latin typeface="Times New Roman" pitchFamily="18" charset="0"/>
              <a:ea typeface="ヒラギノ角ゴ Pro W3" pitchFamily="124" charset="-128"/>
            </a:endParaRPr>
          </a:p>
          <a:p>
            <a:pPr eaLnBrk="1" hangingPunct="1"/>
            <a:endParaRPr lang="en-US" altLang="en-US" dirty="0">
              <a:latin typeface="Times New Roman" pitchFamily="18" charset="0"/>
              <a:ea typeface="ヒラギノ角ゴ Pro W3" pitchFamily="124" charset="-128"/>
            </a:endParaRPr>
          </a:p>
        </p:txBody>
      </p:sp>
    </p:spTree>
    <p:extLst>
      <p:ext uri="{BB962C8B-B14F-4D97-AF65-F5344CB8AC3E}">
        <p14:creationId xmlns:p14="http://schemas.microsoft.com/office/powerpoint/2010/main" val="7157105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ヒラギノ角ゴ Pro W3" pitchFamily="124" charset="-128"/>
              </a:defRPr>
            </a:lvl1pPr>
            <a:lvl2pPr marL="742950" indent="-285750">
              <a:defRPr sz="2400">
                <a:solidFill>
                  <a:schemeClr val="tx1"/>
                </a:solidFill>
                <a:latin typeface="Arial" pitchFamily="34" charset="0"/>
                <a:ea typeface="ヒラギノ角ゴ Pro W3" pitchFamily="124" charset="-128"/>
              </a:defRPr>
            </a:lvl2pPr>
            <a:lvl3pPr marL="1143000" indent="-228600">
              <a:defRPr sz="2400">
                <a:solidFill>
                  <a:schemeClr val="tx1"/>
                </a:solidFill>
                <a:latin typeface="Arial" pitchFamily="34" charset="0"/>
                <a:ea typeface="ヒラギノ角ゴ Pro W3" pitchFamily="124" charset="-128"/>
              </a:defRPr>
            </a:lvl3pPr>
            <a:lvl4pPr marL="1600200" indent="-228600">
              <a:defRPr sz="2400">
                <a:solidFill>
                  <a:schemeClr val="tx1"/>
                </a:solidFill>
                <a:latin typeface="Arial" pitchFamily="34" charset="0"/>
                <a:ea typeface="ヒラギノ角ゴ Pro W3" pitchFamily="124" charset="-128"/>
              </a:defRPr>
            </a:lvl4pPr>
            <a:lvl5pPr marL="2057400" indent="-228600">
              <a:defRPr sz="2400">
                <a:solidFill>
                  <a:schemeClr val="tx1"/>
                </a:solidFill>
                <a:latin typeface="Arial" pitchFamily="34" charset="0"/>
                <a:ea typeface="ヒラギノ角ゴ Pro W3" pitchFamily="12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9pPr>
          </a:lstStyle>
          <a:p>
            <a:fld id="{97ED3323-A511-45F5-BA90-CBB83E8B6ED7}" type="slidenum">
              <a:rPr lang="en-US" altLang="en-US" sz="1200">
                <a:solidFill>
                  <a:prstClr val="black"/>
                </a:solidFill>
              </a:rPr>
              <a:pPr/>
              <a:t>72</a:t>
            </a:fld>
            <a:endParaRPr lang="en-US" altLang="en-US" sz="1200">
              <a:solidFill>
                <a:prstClr val="black"/>
              </a:solidFill>
            </a:endParaRPr>
          </a:p>
        </p:txBody>
      </p:sp>
      <p:sp>
        <p:nvSpPr>
          <p:cNvPr id="142339" name="Rectangle 2"/>
          <p:cNvSpPr>
            <a:spLocks noGrp="1" noRot="1" noChangeAspect="1" noChangeArrowheads="1" noTextEdit="1"/>
          </p:cNvSpPr>
          <p:nvPr>
            <p:ph type="sldImg"/>
          </p:nvPr>
        </p:nvSpPr>
        <p:spPr>
          <a:solidFill>
            <a:srgbClr val="FFFFFF"/>
          </a:solidFill>
          <a:ln/>
        </p:spPr>
      </p:sp>
      <p:sp>
        <p:nvSpPr>
          <p:cNvPr id="7065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ltLang="en-US" dirty="0">
                <a:latin typeface="Times New Roman" pitchFamily="18" charset="0"/>
                <a:ea typeface="ヒラギノ角ゴ Pro W3" pitchFamily="124" charset="-128"/>
              </a:rPr>
              <a:t>First calculate</a:t>
            </a:r>
            <a:r>
              <a:rPr lang="en-US" altLang="en-US" baseline="0" dirty="0">
                <a:latin typeface="Times New Roman" pitchFamily="18" charset="0"/>
                <a:ea typeface="ヒラギノ角ゴ Pro W3" pitchFamily="124" charset="-128"/>
              </a:rPr>
              <a:t> r; r = birth rate – death rate (assuming no immigration or emigration). So (400/3000) – (150/3000) or (.133) – (.05) = .083</a:t>
            </a:r>
          </a:p>
          <a:p>
            <a:pPr eaLnBrk="1" hangingPunct="1"/>
            <a:endParaRPr lang="en-US" altLang="en-US" baseline="0" dirty="0">
              <a:latin typeface="Times New Roman" pitchFamily="18" charset="0"/>
              <a:ea typeface="ヒラギノ角ゴ Pro W3" pitchFamily="124" charset="-128"/>
            </a:endParaRPr>
          </a:p>
          <a:p>
            <a:pPr eaLnBrk="1" hangingPunct="1"/>
            <a:r>
              <a:rPr lang="en-US" altLang="en-US" baseline="0" dirty="0" err="1">
                <a:latin typeface="Times New Roman" pitchFamily="18" charset="0"/>
                <a:ea typeface="ヒラギノ角ゴ Pro W3" pitchFamily="124" charset="-128"/>
              </a:rPr>
              <a:t>Nt</a:t>
            </a:r>
            <a:r>
              <a:rPr lang="en-US" altLang="en-US" baseline="0" dirty="0">
                <a:latin typeface="Times New Roman" pitchFamily="18" charset="0"/>
                <a:ea typeface="ヒラギノ角ゴ Pro W3" pitchFamily="124" charset="-128"/>
              </a:rPr>
              <a:t> = 4936 individuals</a:t>
            </a:r>
            <a:endParaRPr lang="en-US" altLang="en-US" dirty="0">
              <a:latin typeface="Times New Roman" pitchFamily="18" charset="0"/>
              <a:ea typeface="ヒラギノ角ゴ Pro W3" pitchFamily="124" charset="-128"/>
            </a:endParaRPr>
          </a:p>
        </p:txBody>
      </p:sp>
    </p:spTree>
    <p:extLst>
      <p:ext uri="{BB962C8B-B14F-4D97-AF65-F5344CB8AC3E}">
        <p14:creationId xmlns:p14="http://schemas.microsoft.com/office/powerpoint/2010/main" val="15644102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ヒラギノ角ゴ Pro W3" pitchFamily="124" charset="-128"/>
              </a:defRPr>
            </a:lvl1pPr>
            <a:lvl2pPr marL="742950" indent="-285750">
              <a:defRPr sz="2400">
                <a:solidFill>
                  <a:schemeClr val="tx1"/>
                </a:solidFill>
                <a:latin typeface="Arial" pitchFamily="34" charset="0"/>
                <a:ea typeface="ヒラギノ角ゴ Pro W3" pitchFamily="124" charset="-128"/>
              </a:defRPr>
            </a:lvl2pPr>
            <a:lvl3pPr marL="1143000" indent="-228600">
              <a:defRPr sz="2400">
                <a:solidFill>
                  <a:schemeClr val="tx1"/>
                </a:solidFill>
                <a:latin typeface="Arial" pitchFamily="34" charset="0"/>
                <a:ea typeface="ヒラギノ角ゴ Pro W3" pitchFamily="124" charset="-128"/>
              </a:defRPr>
            </a:lvl3pPr>
            <a:lvl4pPr marL="1600200" indent="-228600">
              <a:defRPr sz="2400">
                <a:solidFill>
                  <a:schemeClr val="tx1"/>
                </a:solidFill>
                <a:latin typeface="Arial" pitchFamily="34" charset="0"/>
                <a:ea typeface="ヒラギノ角ゴ Pro W3" pitchFamily="124" charset="-128"/>
              </a:defRPr>
            </a:lvl4pPr>
            <a:lvl5pPr marL="2057400" indent="-228600">
              <a:defRPr sz="2400">
                <a:solidFill>
                  <a:schemeClr val="tx1"/>
                </a:solidFill>
                <a:latin typeface="Arial" pitchFamily="34" charset="0"/>
                <a:ea typeface="ヒラギノ角ゴ Pro W3" pitchFamily="12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9pPr>
          </a:lstStyle>
          <a:p>
            <a:fld id="{97ED3323-A511-45F5-BA90-CBB83E8B6ED7}" type="slidenum">
              <a:rPr lang="en-US" altLang="en-US" sz="1200">
                <a:solidFill>
                  <a:prstClr val="black"/>
                </a:solidFill>
              </a:rPr>
              <a:pPr/>
              <a:t>78</a:t>
            </a:fld>
            <a:endParaRPr lang="en-US" altLang="en-US" sz="1200">
              <a:solidFill>
                <a:prstClr val="black"/>
              </a:solidFill>
            </a:endParaRPr>
          </a:p>
        </p:txBody>
      </p:sp>
      <p:sp>
        <p:nvSpPr>
          <p:cNvPr id="142339" name="Rectangle 2"/>
          <p:cNvSpPr>
            <a:spLocks noGrp="1" noRot="1" noChangeAspect="1" noChangeArrowheads="1" noTextEdit="1"/>
          </p:cNvSpPr>
          <p:nvPr>
            <p:ph type="sldImg"/>
          </p:nvPr>
        </p:nvSpPr>
        <p:spPr>
          <a:solidFill>
            <a:srgbClr val="FFFFFF"/>
          </a:solidFill>
          <a:ln/>
        </p:spPr>
      </p:sp>
      <p:sp>
        <p:nvSpPr>
          <p:cNvPr id="7065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ltLang="en-US" dirty="0">
                <a:latin typeface="Times New Roman" pitchFamily="18" charset="0"/>
                <a:ea typeface="ヒラギノ角ゴ Pro W3" pitchFamily="124" charset="-128"/>
              </a:rPr>
              <a:t>Limiting Factors: Shelter, food, water, energy, refuge from predators, nutrients.</a:t>
            </a:r>
          </a:p>
        </p:txBody>
      </p:sp>
    </p:spTree>
    <p:extLst>
      <p:ext uri="{BB962C8B-B14F-4D97-AF65-F5344CB8AC3E}">
        <p14:creationId xmlns:p14="http://schemas.microsoft.com/office/powerpoint/2010/main" val="38497485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79</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a:cs typeface="Times New Roman"/>
              </a:rPr>
              <a:t>Kelp peach (</a:t>
            </a:r>
            <a:r>
              <a:rPr lang="en-US" dirty="0" err="1">
                <a:latin typeface="Times New Roman"/>
                <a:cs typeface="Times New Roman"/>
              </a:rPr>
              <a:t>Brachyistius</a:t>
            </a:r>
            <a:r>
              <a:rPr lang="en-US" baseline="0" dirty="0">
                <a:latin typeface="Times New Roman"/>
                <a:cs typeface="Times New Roman"/>
              </a:rPr>
              <a:t> </a:t>
            </a:r>
            <a:r>
              <a:rPr lang="en-US" baseline="0" dirty="0" err="1">
                <a:latin typeface="Times New Roman"/>
                <a:cs typeface="Times New Roman"/>
              </a:rPr>
              <a:t>frenatus</a:t>
            </a:r>
            <a:r>
              <a:rPr lang="en-US" baseline="0" dirty="0">
                <a:latin typeface="Times New Roman"/>
                <a:cs typeface="Times New Roman"/>
              </a:rPr>
              <a:t>) proportional mortality increases with greater population density. Less room to hide from </a:t>
            </a:r>
            <a:r>
              <a:rPr lang="en-US" baseline="0" dirty="0" err="1">
                <a:latin typeface="Times New Roman"/>
                <a:cs typeface="Times New Roman"/>
              </a:rPr>
              <a:t>Paralabrax</a:t>
            </a:r>
            <a:r>
              <a:rPr lang="en-US" baseline="0" dirty="0">
                <a:latin typeface="Times New Roman"/>
                <a:cs typeface="Times New Roman"/>
              </a:rPr>
              <a:t> </a:t>
            </a:r>
            <a:r>
              <a:rPr lang="en-US" baseline="0" dirty="0" err="1">
                <a:latin typeface="Times New Roman"/>
                <a:cs typeface="Times New Roman"/>
              </a:rPr>
              <a:t>clathratus</a:t>
            </a:r>
            <a:r>
              <a:rPr lang="en-US" baseline="0" dirty="0">
                <a:latin typeface="Times New Roman"/>
                <a:cs typeface="Times New Roman"/>
              </a:rPr>
              <a:t> in kelp beds.</a:t>
            </a:r>
            <a:endParaRPr lang="en-US" dirty="0">
              <a:latin typeface="Times New Roman"/>
              <a:cs typeface="Times New Roman"/>
            </a:endParaRPr>
          </a:p>
        </p:txBody>
      </p:sp>
    </p:spTree>
    <p:extLst>
      <p:ext uri="{BB962C8B-B14F-4D97-AF65-F5344CB8AC3E}">
        <p14:creationId xmlns:p14="http://schemas.microsoft.com/office/powerpoint/2010/main" val="38652611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ヒラギノ角ゴ Pro W3" pitchFamily="124" charset="-128"/>
              </a:defRPr>
            </a:lvl1pPr>
            <a:lvl2pPr marL="742950" indent="-285750">
              <a:defRPr sz="2400">
                <a:solidFill>
                  <a:schemeClr val="tx1"/>
                </a:solidFill>
                <a:latin typeface="Arial" pitchFamily="34" charset="0"/>
                <a:ea typeface="ヒラギノ角ゴ Pro W3" pitchFamily="124" charset="-128"/>
              </a:defRPr>
            </a:lvl2pPr>
            <a:lvl3pPr marL="1143000" indent="-228600">
              <a:defRPr sz="2400">
                <a:solidFill>
                  <a:schemeClr val="tx1"/>
                </a:solidFill>
                <a:latin typeface="Arial" pitchFamily="34" charset="0"/>
                <a:ea typeface="ヒラギノ角ゴ Pro W3" pitchFamily="124" charset="-128"/>
              </a:defRPr>
            </a:lvl3pPr>
            <a:lvl4pPr marL="1600200" indent="-228600">
              <a:defRPr sz="2400">
                <a:solidFill>
                  <a:schemeClr val="tx1"/>
                </a:solidFill>
                <a:latin typeface="Arial" pitchFamily="34" charset="0"/>
                <a:ea typeface="ヒラギノ角ゴ Pro W3" pitchFamily="124" charset="-128"/>
              </a:defRPr>
            </a:lvl4pPr>
            <a:lvl5pPr marL="2057400" indent="-228600">
              <a:defRPr sz="2400">
                <a:solidFill>
                  <a:schemeClr val="tx1"/>
                </a:solidFill>
                <a:latin typeface="Arial" pitchFamily="34" charset="0"/>
                <a:ea typeface="ヒラギノ角ゴ Pro W3" pitchFamily="12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9pPr>
          </a:lstStyle>
          <a:p>
            <a:fld id="{97ED3323-A511-45F5-BA90-CBB83E8B6ED7}" type="slidenum">
              <a:rPr lang="en-US" altLang="en-US" sz="1200">
                <a:solidFill>
                  <a:prstClr val="black"/>
                </a:solidFill>
              </a:rPr>
              <a:pPr/>
              <a:t>80</a:t>
            </a:fld>
            <a:endParaRPr lang="en-US" altLang="en-US" sz="1200">
              <a:solidFill>
                <a:prstClr val="black"/>
              </a:solidFill>
            </a:endParaRPr>
          </a:p>
        </p:txBody>
      </p:sp>
      <p:sp>
        <p:nvSpPr>
          <p:cNvPr id="142339" name="Rectangle 2"/>
          <p:cNvSpPr>
            <a:spLocks noGrp="1" noRot="1" noChangeAspect="1" noChangeArrowheads="1" noTextEdit="1"/>
          </p:cNvSpPr>
          <p:nvPr>
            <p:ph type="sldImg"/>
          </p:nvPr>
        </p:nvSpPr>
        <p:spPr>
          <a:solidFill>
            <a:srgbClr val="FFFFFF"/>
          </a:solidFill>
          <a:ln/>
        </p:spPr>
      </p:sp>
      <p:sp>
        <p:nvSpPr>
          <p:cNvPr id="7065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dirty="0">
              <a:latin typeface="Times New Roman" pitchFamily="18" charset="0"/>
              <a:ea typeface="ヒラギノ角ゴ Pro W3" pitchFamily="124" charset="-128"/>
            </a:endParaRPr>
          </a:p>
        </p:txBody>
      </p:sp>
    </p:spTree>
    <p:extLst>
      <p:ext uri="{BB962C8B-B14F-4D97-AF65-F5344CB8AC3E}">
        <p14:creationId xmlns:p14="http://schemas.microsoft.com/office/powerpoint/2010/main" val="21585040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ヒラギノ角ゴ Pro W3" pitchFamily="124" charset="-128"/>
              </a:defRPr>
            </a:lvl1pPr>
            <a:lvl2pPr marL="742950" indent="-285750">
              <a:defRPr sz="2400">
                <a:solidFill>
                  <a:schemeClr val="tx1"/>
                </a:solidFill>
                <a:latin typeface="Arial" pitchFamily="34" charset="0"/>
                <a:ea typeface="ヒラギノ角ゴ Pro W3" pitchFamily="124" charset="-128"/>
              </a:defRPr>
            </a:lvl2pPr>
            <a:lvl3pPr marL="1143000" indent="-228600">
              <a:defRPr sz="2400">
                <a:solidFill>
                  <a:schemeClr val="tx1"/>
                </a:solidFill>
                <a:latin typeface="Arial" pitchFamily="34" charset="0"/>
                <a:ea typeface="ヒラギノ角ゴ Pro W3" pitchFamily="124" charset="-128"/>
              </a:defRPr>
            </a:lvl3pPr>
            <a:lvl4pPr marL="1600200" indent="-228600">
              <a:defRPr sz="2400">
                <a:solidFill>
                  <a:schemeClr val="tx1"/>
                </a:solidFill>
                <a:latin typeface="Arial" pitchFamily="34" charset="0"/>
                <a:ea typeface="ヒラギノ角ゴ Pro W3" pitchFamily="124" charset="-128"/>
              </a:defRPr>
            </a:lvl4pPr>
            <a:lvl5pPr marL="2057400" indent="-228600">
              <a:defRPr sz="2400">
                <a:solidFill>
                  <a:schemeClr val="tx1"/>
                </a:solidFill>
                <a:latin typeface="Arial" pitchFamily="34" charset="0"/>
                <a:ea typeface="ヒラギノ角ゴ Pro W3" pitchFamily="12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9pPr>
          </a:lstStyle>
          <a:p>
            <a:fld id="{97ED3323-A511-45F5-BA90-CBB83E8B6ED7}" type="slidenum">
              <a:rPr lang="en-US" altLang="en-US" sz="1200">
                <a:solidFill>
                  <a:prstClr val="black"/>
                </a:solidFill>
              </a:rPr>
              <a:pPr/>
              <a:t>82</a:t>
            </a:fld>
            <a:endParaRPr lang="en-US" altLang="en-US" sz="1200">
              <a:solidFill>
                <a:prstClr val="black"/>
              </a:solidFill>
            </a:endParaRPr>
          </a:p>
        </p:txBody>
      </p:sp>
      <p:sp>
        <p:nvSpPr>
          <p:cNvPr id="142339" name="Rectangle 2"/>
          <p:cNvSpPr>
            <a:spLocks noGrp="1" noRot="1" noChangeAspect="1" noChangeArrowheads="1" noTextEdit="1"/>
          </p:cNvSpPr>
          <p:nvPr>
            <p:ph type="sldImg"/>
          </p:nvPr>
        </p:nvSpPr>
        <p:spPr>
          <a:solidFill>
            <a:srgbClr val="FFFFFF"/>
          </a:solidFill>
          <a:ln/>
        </p:spPr>
      </p:sp>
      <p:sp>
        <p:nvSpPr>
          <p:cNvPr id="7065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dirty="0">
              <a:latin typeface="Times New Roman" pitchFamily="18" charset="0"/>
              <a:ea typeface="ヒラギノ角ゴ Pro W3" pitchFamily="124" charset="-128"/>
            </a:endParaRPr>
          </a:p>
        </p:txBody>
      </p:sp>
    </p:spTree>
    <p:extLst>
      <p:ext uri="{BB962C8B-B14F-4D97-AF65-F5344CB8AC3E}">
        <p14:creationId xmlns:p14="http://schemas.microsoft.com/office/powerpoint/2010/main" val="21770572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ヒラギノ角ゴ Pro W3" pitchFamily="124" charset="-128"/>
              </a:defRPr>
            </a:lvl1pPr>
            <a:lvl2pPr marL="742950" indent="-285750">
              <a:defRPr sz="2400">
                <a:solidFill>
                  <a:schemeClr val="tx1"/>
                </a:solidFill>
                <a:latin typeface="Arial" pitchFamily="34" charset="0"/>
                <a:ea typeface="ヒラギノ角ゴ Pro W3" pitchFamily="124" charset="-128"/>
              </a:defRPr>
            </a:lvl2pPr>
            <a:lvl3pPr marL="1143000" indent="-228600">
              <a:defRPr sz="2400">
                <a:solidFill>
                  <a:schemeClr val="tx1"/>
                </a:solidFill>
                <a:latin typeface="Arial" pitchFamily="34" charset="0"/>
                <a:ea typeface="ヒラギノ角ゴ Pro W3" pitchFamily="124" charset="-128"/>
              </a:defRPr>
            </a:lvl3pPr>
            <a:lvl4pPr marL="1600200" indent="-228600">
              <a:defRPr sz="2400">
                <a:solidFill>
                  <a:schemeClr val="tx1"/>
                </a:solidFill>
                <a:latin typeface="Arial" pitchFamily="34" charset="0"/>
                <a:ea typeface="ヒラギノ角ゴ Pro W3" pitchFamily="124" charset="-128"/>
              </a:defRPr>
            </a:lvl4pPr>
            <a:lvl5pPr marL="2057400" indent="-228600">
              <a:defRPr sz="2400">
                <a:solidFill>
                  <a:schemeClr val="tx1"/>
                </a:solidFill>
                <a:latin typeface="Arial" pitchFamily="34" charset="0"/>
                <a:ea typeface="ヒラギノ角ゴ Pro W3" pitchFamily="12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9pPr>
          </a:lstStyle>
          <a:p>
            <a:fld id="{97ED3323-A511-45F5-BA90-CBB83E8B6ED7}" type="slidenum">
              <a:rPr lang="en-US" altLang="en-US" sz="1200">
                <a:solidFill>
                  <a:prstClr val="black"/>
                </a:solidFill>
              </a:rPr>
              <a:pPr/>
              <a:t>83</a:t>
            </a:fld>
            <a:endParaRPr lang="en-US" altLang="en-US" sz="1200">
              <a:solidFill>
                <a:prstClr val="black"/>
              </a:solidFill>
            </a:endParaRPr>
          </a:p>
        </p:txBody>
      </p:sp>
      <p:sp>
        <p:nvSpPr>
          <p:cNvPr id="142339" name="Rectangle 2"/>
          <p:cNvSpPr>
            <a:spLocks noGrp="1" noRot="1" noChangeAspect="1" noChangeArrowheads="1" noTextEdit="1"/>
          </p:cNvSpPr>
          <p:nvPr>
            <p:ph type="sldImg"/>
          </p:nvPr>
        </p:nvSpPr>
        <p:spPr>
          <a:solidFill>
            <a:srgbClr val="FFFFFF"/>
          </a:solidFill>
          <a:ln/>
        </p:spPr>
      </p:sp>
      <p:sp>
        <p:nvSpPr>
          <p:cNvPr id="7065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ltLang="en-US" dirty="0">
                <a:latin typeface="Times New Roman" pitchFamily="18" charset="0"/>
                <a:ea typeface="ヒラギノ角ゴ Pro W3" pitchFamily="124" charset="-128"/>
              </a:rPr>
              <a:t>[0.2311 (900,000)] (1,072,764 – 900,000)/1,072,764) = 33,496 individuals</a:t>
            </a:r>
            <a:r>
              <a:rPr lang="en-US" altLang="en-US" baseline="0" dirty="0">
                <a:latin typeface="Times New Roman" pitchFamily="18" charset="0"/>
                <a:ea typeface="ヒラギノ角ゴ Pro W3" pitchFamily="124" charset="-128"/>
              </a:rPr>
              <a:t> added to population </a:t>
            </a:r>
          </a:p>
          <a:p>
            <a:pPr eaLnBrk="1" hangingPunct="1"/>
            <a:r>
              <a:rPr lang="en-US" altLang="en-US" baseline="0" dirty="0">
                <a:latin typeface="Times New Roman" pitchFamily="18" charset="0"/>
                <a:ea typeface="ヒラギノ角ゴ Pro W3" pitchFamily="124" charset="-128"/>
              </a:rPr>
              <a:t>So 933,496 individuals.</a:t>
            </a:r>
            <a:endParaRPr lang="en-US" altLang="en-US" dirty="0">
              <a:latin typeface="Times New Roman" pitchFamily="18" charset="0"/>
              <a:ea typeface="ヒラギノ角ゴ Pro W3" pitchFamily="124" charset="-128"/>
            </a:endParaRPr>
          </a:p>
        </p:txBody>
      </p:sp>
    </p:spTree>
    <p:extLst>
      <p:ext uri="{BB962C8B-B14F-4D97-AF65-F5344CB8AC3E}">
        <p14:creationId xmlns:p14="http://schemas.microsoft.com/office/powerpoint/2010/main" val="14050217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ヒラギノ角ゴ Pro W3" pitchFamily="124" charset="-128"/>
              </a:defRPr>
            </a:lvl1pPr>
            <a:lvl2pPr marL="742950" indent="-285750">
              <a:defRPr sz="2400">
                <a:solidFill>
                  <a:schemeClr val="tx1"/>
                </a:solidFill>
                <a:latin typeface="Arial" pitchFamily="34" charset="0"/>
                <a:ea typeface="ヒラギノ角ゴ Pro W3" pitchFamily="124" charset="-128"/>
              </a:defRPr>
            </a:lvl2pPr>
            <a:lvl3pPr marL="1143000" indent="-228600">
              <a:defRPr sz="2400">
                <a:solidFill>
                  <a:schemeClr val="tx1"/>
                </a:solidFill>
                <a:latin typeface="Arial" pitchFamily="34" charset="0"/>
                <a:ea typeface="ヒラギノ角ゴ Pro W3" pitchFamily="124" charset="-128"/>
              </a:defRPr>
            </a:lvl3pPr>
            <a:lvl4pPr marL="1600200" indent="-228600">
              <a:defRPr sz="2400">
                <a:solidFill>
                  <a:schemeClr val="tx1"/>
                </a:solidFill>
                <a:latin typeface="Arial" pitchFamily="34" charset="0"/>
                <a:ea typeface="ヒラギノ角ゴ Pro W3" pitchFamily="124" charset="-128"/>
              </a:defRPr>
            </a:lvl4pPr>
            <a:lvl5pPr marL="2057400" indent="-228600">
              <a:defRPr sz="2400">
                <a:solidFill>
                  <a:schemeClr val="tx1"/>
                </a:solidFill>
                <a:latin typeface="Arial" pitchFamily="34" charset="0"/>
                <a:ea typeface="ヒラギノ角ゴ Pro W3" pitchFamily="12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9pPr>
          </a:lstStyle>
          <a:p>
            <a:fld id="{97ED3323-A511-45F5-BA90-CBB83E8B6ED7}" type="slidenum">
              <a:rPr lang="en-US" altLang="en-US" sz="1200">
                <a:solidFill>
                  <a:prstClr val="black"/>
                </a:solidFill>
              </a:rPr>
              <a:pPr/>
              <a:t>84</a:t>
            </a:fld>
            <a:endParaRPr lang="en-US" altLang="en-US" sz="1200">
              <a:solidFill>
                <a:prstClr val="black"/>
              </a:solidFill>
            </a:endParaRPr>
          </a:p>
        </p:txBody>
      </p:sp>
      <p:sp>
        <p:nvSpPr>
          <p:cNvPr id="142339" name="Rectangle 2"/>
          <p:cNvSpPr>
            <a:spLocks noGrp="1" noRot="1" noChangeAspect="1" noChangeArrowheads="1" noTextEdit="1"/>
          </p:cNvSpPr>
          <p:nvPr>
            <p:ph type="sldImg"/>
          </p:nvPr>
        </p:nvSpPr>
        <p:spPr>
          <a:solidFill>
            <a:srgbClr val="FFFFFF"/>
          </a:solidFill>
          <a:ln/>
        </p:spPr>
      </p:sp>
      <p:sp>
        <p:nvSpPr>
          <p:cNvPr id="7065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ltLang="en-US" b="1" dirty="0">
                <a:latin typeface="Times New Roman" pitchFamily="18" charset="0"/>
                <a:ea typeface="ヒラギノ角ゴ Pro W3" pitchFamily="124" charset="-128"/>
              </a:rPr>
              <a:t>ASSUMPTION:</a:t>
            </a:r>
            <a:r>
              <a:rPr lang="en-US" altLang="en-US" b="1" baseline="0" dirty="0">
                <a:latin typeface="Times New Roman" pitchFamily="18" charset="0"/>
                <a:ea typeface="ヒラギノ角ゴ Pro W3" pitchFamily="124" charset="-128"/>
              </a:rPr>
              <a:t> </a:t>
            </a:r>
            <a:r>
              <a:rPr lang="en-US" altLang="en-US" b="0" baseline="0" dirty="0">
                <a:latin typeface="Times New Roman" pitchFamily="18" charset="0"/>
                <a:ea typeface="ヒラギノ角ゴ Pro W3" pitchFamily="124" charset="-128"/>
              </a:rPr>
              <a:t>Populations response instantly to growth.</a:t>
            </a:r>
            <a:endParaRPr lang="en-US" altLang="en-US" b="1" dirty="0">
              <a:latin typeface="Times New Roman" pitchFamily="18" charset="0"/>
              <a:ea typeface="ヒラギノ角ゴ Pro W3" pitchFamily="124" charset="-128"/>
            </a:endParaRPr>
          </a:p>
          <a:p>
            <a:pPr eaLnBrk="1" hangingPunct="1"/>
            <a:r>
              <a:rPr lang="en-US" altLang="en-US" dirty="0">
                <a:latin typeface="Times New Roman" pitchFamily="18" charset="0"/>
                <a:ea typeface="ヒラギノ角ゴ Pro W3" pitchFamily="124" charset="-128"/>
              </a:rPr>
              <a:t>The overshoot is usually</a:t>
            </a:r>
            <a:r>
              <a:rPr lang="en-US" altLang="en-US" baseline="0" dirty="0">
                <a:latin typeface="Times New Roman" pitchFamily="18" charset="0"/>
                <a:ea typeface="ヒラギノ角ゴ Pro W3" pitchFamily="124" charset="-128"/>
              </a:rPr>
              <a:t> excessive female fertility despite approaching resource limitation.  This is usually followed by rapid decline below the carrying capacity and an oscillatory effect.</a:t>
            </a:r>
            <a:endParaRPr lang="en-US" altLang="en-US" dirty="0">
              <a:latin typeface="Times New Roman" pitchFamily="18" charset="0"/>
              <a:ea typeface="ヒラギノ角ゴ Pro W3" pitchFamily="124" charset="-128"/>
            </a:endParaRPr>
          </a:p>
        </p:txBody>
      </p:sp>
    </p:spTree>
    <p:extLst>
      <p:ext uri="{BB962C8B-B14F-4D97-AF65-F5344CB8AC3E}">
        <p14:creationId xmlns:p14="http://schemas.microsoft.com/office/powerpoint/2010/main" val="10353270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ヒラギノ角ゴ Pro W3" pitchFamily="124" charset="-128"/>
              </a:defRPr>
            </a:lvl1pPr>
            <a:lvl2pPr marL="742950" indent="-285750">
              <a:defRPr sz="2400">
                <a:solidFill>
                  <a:schemeClr val="tx1"/>
                </a:solidFill>
                <a:latin typeface="Arial" pitchFamily="34" charset="0"/>
                <a:ea typeface="ヒラギノ角ゴ Pro W3" pitchFamily="124" charset="-128"/>
              </a:defRPr>
            </a:lvl2pPr>
            <a:lvl3pPr marL="1143000" indent="-228600">
              <a:defRPr sz="2400">
                <a:solidFill>
                  <a:schemeClr val="tx1"/>
                </a:solidFill>
                <a:latin typeface="Arial" pitchFamily="34" charset="0"/>
                <a:ea typeface="ヒラギノ角ゴ Pro W3" pitchFamily="124" charset="-128"/>
              </a:defRPr>
            </a:lvl3pPr>
            <a:lvl4pPr marL="1600200" indent="-228600">
              <a:defRPr sz="2400">
                <a:solidFill>
                  <a:schemeClr val="tx1"/>
                </a:solidFill>
                <a:latin typeface="Arial" pitchFamily="34" charset="0"/>
                <a:ea typeface="ヒラギノ角ゴ Pro W3" pitchFamily="124" charset="-128"/>
              </a:defRPr>
            </a:lvl4pPr>
            <a:lvl5pPr marL="2057400" indent="-228600">
              <a:defRPr sz="2400">
                <a:solidFill>
                  <a:schemeClr val="tx1"/>
                </a:solidFill>
                <a:latin typeface="Arial" pitchFamily="34" charset="0"/>
                <a:ea typeface="ヒラギノ角ゴ Pro W3" pitchFamily="12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9pPr>
          </a:lstStyle>
          <a:p>
            <a:fld id="{97ED3323-A511-45F5-BA90-CBB83E8B6ED7}" type="slidenum">
              <a:rPr lang="en-US" altLang="en-US" sz="1200">
                <a:solidFill>
                  <a:prstClr val="black"/>
                </a:solidFill>
              </a:rPr>
              <a:pPr/>
              <a:t>85</a:t>
            </a:fld>
            <a:endParaRPr lang="en-US" altLang="en-US" sz="1200">
              <a:solidFill>
                <a:prstClr val="black"/>
              </a:solidFill>
            </a:endParaRPr>
          </a:p>
        </p:txBody>
      </p:sp>
      <p:sp>
        <p:nvSpPr>
          <p:cNvPr id="142339" name="Rectangle 2"/>
          <p:cNvSpPr>
            <a:spLocks noGrp="1" noRot="1" noChangeAspect="1" noChangeArrowheads="1" noTextEdit="1"/>
          </p:cNvSpPr>
          <p:nvPr>
            <p:ph type="sldImg"/>
          </p:nvPr>
        </p:nvSpPr>
        <p:spPr>
          <a:solidFill>
            <a:srgbClr val="FFFFFF"/>
          </a:solidFill>
          <a:ln/>
        </p:spPr>
      </p:sp>
      <p:sp>
        <p:nvSpPr>
          <p:cNvPr id="7065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dirty="0">
              <a:latin typeface="Times New Roman" pitchFamily="18" charset="0"/>
              <a:ea typeface="ヒラギノ角ゴ Pro W3" pitchFamily="124" charset="-128"/>
            </a:endParaRPr>
          </a:p>
        </p:txBody>
      </p:sp>
    </p:spTree>
    <p:extLst>
      <p:ext uri="{BB962C8B-B14F-4D97-AF65-F5344CB8AC3E}">
        <p14:creationId xmlns:p14="http://schemas.microsoft.com/office/powerpoint/2010/main" val="20829085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ヒラギノ角ゴ Pro W3" pitchFamily="124" charset="-128"/>
              </a:defRPr>
            </a:lvl1pPr>
            <a:lvl2pPr marL="742950" indent="-285750">
              <a:defRPr sz="2400">
                <a:solidFill>
                  <a:schemeClr val="tx1"/>
                </a:solidFill>
                <a:latin typeface="Arial" pitchFamily="34" charset="0"/>
                <a:ea typeface="ヒラギノ角ゴ Pro W3" pitchFamily="124" charset="-128"/>
              </a:defRPr>
            </a:lvl2pPr>
            <a:lvl3pPr marL="1143000" indent="-228600">
              <a:defRPr sz="2400">
                <a:solidFill>
                  <a:schemeClr val="tx1"/>
                </a:solidFill>
                <a:latin typeface="Arial" pitchFamily="34" charset="0"/>
                <a:ea typeface="ヒラギノ角ゴ Pro W3" pitchFamily="124" charset="-128"/>
              </a:defRPr>
            </a:lvl3pPr>
            <a:lvl4pPr marL="1600200" indent="-228600">
              <a:defRPr sz="2400">
                <a:solidFill>
                  <a:schemeClr val="tx1"/>
                </a:solidFill>
                <a:latin typeface="Arial" pitchFamily="34" charset="0"/>
                <a:ea typeface="ヒラギノ角ゴ Pro W3" pitchFamily="124" charset="-128"/>
              </a:defRPr>
            </a:lvl4pPr>
            <a:lvl5pPr marL="2057400" indent="-228600">
              <a:defRPr sz="2400">
                <a:solidFill>
                  <a:schemeClr val="tx1"/>
                </a:solidFill>
                <a:latin typeface="Arial" pitchFamily="34" charset="0"/>
                <a:ea typeface="ヒラギノ角ゴ Pro W3" pitchFamily="12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9pPr>
          </a:lstStyle>
          <a:p>
            <a:fld id="{2E48875C-FDFF-46FA-8645-ED764D10744D}" type="slidenum">
              <a:rPr lang="en-US" altLang="en-US" sz="1200">
                <a:solidFill>
                  <a:prstClr val="black"/>
                </a:solidFill>
              </a:rPr>
              <a:pPr/>
              <a:t>90</a:t>
            </a:fld>
            <a:endParaRPr lang="en-US" altLang="en-US" sz="1200">
              <a:solidFill>
                <a:prstClr val="black"/>
              </a:solidFill>
            </a:endParaRPr>
          </a:p>
        </p:txBody>
      </p:sp>
      <p:sp>
        <p:nvSpPr>
          <p:cNvPr id="167939" name="Rectangle 2"/>
          <p:cNvSpPr>
            <a:spLocks noGrp="1" noRot="1" noChangeAspect="1" noChangeArrowheads="1" noTextEdit="1"/>
          </p:cNvSpPr>
          <p:nvPr>
            <p:ph type="sldImg"/>
          </p:nvPr>
        </p:nvSpPr>
        <p:spPr>
          <a:solidFill>
            <a:srgbClr val="FFFFFF"/>
          </a:solidFill>
          <a:ln/>
        </p:spPr>
      </p:sp>
      <p:sp>
        <p:nvSpPr>
          <p:cNvPr id="12185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ltLang="en-US" dirty="0">
                <a:latin typeface="Times New Roman" pitchFamily="18" charset="0"/>
                <a:ea typeface="ヒラギノ角ゴ Pro W3" pitchFamily="124" charset="-128"/>
              </a:rPr>
              <a:t>Natural selection favors traits that improve an organism’s changes of survival and reproductive success. Trade offs between</a:t>
            </a:r>
            <a:r>
              <a:rPr lang="en-US" altLang="en-US" baseline="0" dirty="0">
                <a:latin typeface="Times New Roman" pitchFamily="18" charset="0"/>
                <a:ea typeface="ヒラギノ角ゴ Pro W3" pitchFamily="124" charset="-128"/>
              </a:rPr>
              <a:t> survival and reproductive traits like frequency, clutch size, and parental investment.</a:t>
            </a:r>
            <a:endParaRPr lang="en-US" altLang="en-US" dirty="0">
              <a:latin typeface="Times New Roman" pitchFamily="18" charset="0"/>
              <a:ea typeface="ヒラギノ角ゴ Pro W3" pitchFamily="124" charset="-128"/>
            </a:endParaRPr>
          </a:p>
          <a:p>
            <a:pPr eaLnBrk="1" hangingPunct="1"/>
            <a:r>
              <a:rPr lang="en-US" altLang="en-US" dirty="0">
                <a:latin typeface="Times New Roman" pitchFamily="18" charset="0"/>
                <a:ea typeface="ヒラギノ角ゴ Pro W3" pitchFamily="124" charset="-128"/>
              </a:rPr>
              <a:t>Coho Salmon;</a:t>
            </a:r>
            <a:r>
              <a:rPr lang="en-US" altLang="en-US" baseline="0" dirty="0">
                <a:latin typeface="Times New Roman" pitchFamily="18" charset="0"/>
                <a:ea typeface="ヒラギノ角ゴ Pro W3" pitchFamily="124" charset="-128"/>
              </a:rPr>
              <a:t> </a:t>
            </a:r>
            <a:r>
              <a:rPr lang="en-US" altLang="en-US" baseline="0" dirty="0" err="1">
                <a:latin typeface="Times New Roman" pitchFamily="18" charset="0"/>
                <a:ea typeface="ヒラギノ角ゴ Pro W3" pitchFamily="124" charset="-128"/>
              </a:rPr>
              <a:t>semelparous</a:t>
            </a:r>
            <a:r>
              <a:rPr lang="en-US" altLang="en-US" baseline="0" dirty="0">
                <a:latin typeface="Times New Roman" pitchFamily="18" charset="0"/>
                <a:ea typeface="ヒラギノ角ゴ Pro W3" pitchFamily="124" charset="-128"/>
              </a:rPr>
              <a:t>, matures for a few years than swims upstream producing 1000s of eggs in single reproductive event before it dies.</a:t>
            </a:r>
          </a:p>
          <a:p>
            <a:pPr eaLnBrk="1" hangingPunct="1"/>
            <a:r>
              <a:rPr lang="en-US" altLang="en-US" baseline="0" dirty="0">
                <a:latin typeface="Times New Roman" pitchFamily="18" charset="0"/>
                <a:ea typeface="ヒラギノ角ゴ Pro W3" pitchFamily="124" charset="-128"/>
              </a:rPr>
              <a:t>The agave, “century plant,” accumulates nutrients in its tissues over many years and than, during a wet season, sends up a large flowering stalk, produces seeds, and than dies.</a:t>
            </a:r>
          </a:p>
          <a:p>
            <a:pPr eaLnBrk="1" hangingPunct="1"/>
            <a:endParaRPr lang="en-US" altLang="en-US" baseline="0" dirty="0">
              <a:latin typeface="Times New Roman" pitchFamily="18" charset="0"/>
              <a:ea typeface="ヒラギノ角ゴ Pro W3" pitchFamily="124" charset="-128"/>
            </a:endParaRPr>
          </a:p>
          <a:p>
            <a:pPr eaLnBrk="1" hangingPunct="1"/>
            <a:r>
              <a:rPr lang="en-US" altLang="en-US" baseline="0" dirty="0">
                <a:latin typeface="Times New Roman" pitchFamily="18" charset="0"/>
                <a:ea typeface="ヒラギノ角ゴ Pro W3" pitchFamily="124" charset="-128"/>
              </a:rPr>
              <a:t>Loggerhead turtles produce four clutches (~300 eggs) per yr. Usually goes two or three years before laying more eggs. Also, usually age ~30 years before first reproductive event.</a:t>
            </a:r>
            <a:endParaRPr lang="en-US" altLang="en-US" dirty="0">
              <a:latin typeface="Times New Roman" pitchFamily="18" charset="0"/>
              <a:ea typeface="ヒラギノ角ゴ Pro W3" pitchFamily="124" charset="-128"/>
            </a:endParaRPr>
          </a:p>
        </p:txBody>
      </p:sp>
    </p:spTree>
    <p:extLst>
      <p:ext uri="{BB962C8B-B14F-4D97-AF65-F5344CB8AC3E}">
        <p14:creationId xmlns:p14="http://schemas.microsoft.com/office/powerpoint/2010/main" val="26543696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ヒラギノ角ゴ Pro W3" pitchFamily="124" charset="-128"/>
              </a:defRPr>
            </a:lvl1pPr>
            <a:lvl2pPr marL="742950" indent="-285750">
              <a:defRPr sz="2400">
                <a:solidFill>
                  <a:schemeClr val="tx1"/>
                </a:solidFill>
                <a:latin typeface="Arial" pitchFamily="34" charset="0"/>
                <a:ea typeface="ヒラギノ角ゴ Pro W3" pitchFamily="124" charset="-128"/>
              </a:defRPr>
            </a:lvl2pPr>
            <a:lvl3pPr marL="1143000" indent="-228600">
              <a:defRPr sz="2400">
                <a:solidFill>
                  <a:schemeClr val="tx1"/>
                </a:solidFill>
                <a:latin typeface="Arial" pitchFamily="34" charset="0"/>
                <a:ea typeface="ヒラギノ角ゴ Pro W3" pitchFamily="124" charset="-128"/>
              </a:defRPr>
            </a:lvl3pPr>
            <a:lvl4pPr marL="1600200" indent="-228600">
              <a:defRPr sz="2400">
                <a:solidFill>
                  <a:schemeClr val="tx1"/>
                </a:solidFill>
                <a:latin typeface="Arial" pitchFamily="34" charset="0"/>
                <a:ea typeface="ヒラギノ角ゴ Pro W3" pitchFamily="124" charset="-128"/>
              </a:defRPr>
            </a:lvl4pPr>
            <a:lvl5pPr marL="2057400" indent="-228600">
              <a:defRPr sz="2400">
                <a:solidFill>
                  <a:schemeClr val="tx1"/>
                </a:solidFill>
                <a:latin typeface="Arial" pitchFamily="34" charset="0"/>
                <a:ea typeface="ヒラギノ角ゴ Pro W3" pitchFamily="12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9pPr>
          </a:lstStyle>
          <a:p>
            <a:fld id="{2E48875C-FDFF-46FA-8645-ED764D10744D}" type="slidenum">
              <a:rPr lang="en-US" altLang="en-US" sz="1200">
                <a:solidFill>
                  <a:prstClr val="black"/>
                </a:solidFill>
              </a:rPr>
              <a:pPr/>
              <a:t>91</a:t>
            </a:fld>
            <a:endParaRPr lang="en-US" altLang="en-US" sz="1200">
              <a:solidFill>
                <a:prstClr val="black"/>
              </a:solidFill>
            </a:endParaRPr>
          </a:p>
        </p:txBody>
      </p:sp>
      <p:sp>
        <p:nvSpPr>
          <p:cNvPr id="167939" name="Rectangle 2"/>
          <p:cNvSpPr>
            <a:spLocks noGrp="1" noRot="1" noChangeAspect="1" noChangeArrowheads="1" noTextEdit="1"/>
          </p:cNvSpPr>
          <p:nvPr>
            <p:ph type="sldImg"/>
          </p:nvPr>
        </p:nvSpPr>
        <p:spPr>
          <a:solidFill>
            <a:srgbClr val="FFFFFF"/>
          </a:solidFill>
          <a:ln/>
        </p:spPr>
      </p:sp>
      <p:sp>
        <p:nvSpPr>
          <p:cNvPr id="12185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ltLang="en-US" dirty="0">
                <a:latin typeface="Times New Roman" pitchFamily="18" charset="0"/>
                <a:ea typeface="ヒラギノ角ゴ Pro W3" pitchFamily="124" charset="-128"/>
              </a:rPr>
              <a:t>Evolutionarily</a:t>
            </a:r>
            <a:r>
              <a:rPr lang="en-US" altLang="en-US" baseline="0" dirty="0">
                <a:latin typeface="Times New Roman" pitchFamily="18" charset="0"/>
                <a:ea typeface="ヒラギノ角ゴ Pro W3" pitchFamily="124" charset="-128"/>
              </a:rPr>
              <a:t> is controlled by two factors; Chances of adult surviving to reproduce again and survival rate of offspring.  Both these things are lower in unpredictable environments, therefore </a:t>
            </a:r>
            <a:r>
              <a:rPr lang="en-US" altLang="en-US" baseline="0" dirty="0" err="1">
                <a:latin typeface="Times New Roman" pitchFamily="18" charset="0"/>
                <a:ea typeface="ヒラギノ角ゴ Pro W3" pitchFamily="124" charset="-128"/>
              </a:rPr>
              <a:t>semelparity</a:t>
            </a:r>
            <a:r>
              <a:rPr lang="en-US" altLang="en-US" baseline="0" dirty="0">
                <a:latin typeface="Times New Roman" pitchFamily="18" charset="0"/>
                <a:ea typeface="ヒラギノ角ゴ Pro W3" pitchFamily="124" charset="-128"/>
              </a:rPr>
              <a:t> favored (one very large reproductive event; all or nothing).   While a dependable environments means both factors go up and </a:t>
            </a:r>
            <a:r>
              <a:rPr lang="en-US" altLang="en-US" baseline="0" dirty="0" err="1">
                <a:latin typeface="Times New Roman" pitchFamily="18" charset="0"/>
                <a:ea typeface="ヒラギノ角ゴ Pro W3" pitchFamily="124" charset="-128"/>
              </a:rPr>
              <a:t>iteroparity</a:t>
            </a:r>
            <a:r>
              <a:rPr lang="en-US" altLang="en-US" baseline="0" dirty="0">
                <a:latin typeface="Times New Roman" pitchFamily="18" charset="0"/>
                <a:ea typeface="ヒラギノ角ゴ Pro W3" pitchFamily="124" charset="-128"/>
              </a:rPr>
              <a:t> favored.</a:t>
            </a:r>
            <a:endParaRPr lang="en-US" altLang="en-US" dirty="0">
              <a:latin typeface="Times New Roman" pitchFamily="18" charset="0"/>
              <a:ea typeface="ヒラギノ角ゴ Pro W3" pitchFamily="124" charset="-128"/>
            </a:endParaRPr>
          </a:p>
        </p:txBody>
      </p:sp>
    </p:spTree>
    <p:extLst>
      <p:ext uri="{BB962C8B-B14F-4D97-AF65-F5344CB8AC3E}">
        <p14:creationId xmlns:p14="http://schemas.microsoft.com/office/powerpoint/2010/main" val="42581554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ヒラギノ角ゴ Pro W3" pitchFamily="124" charset="-128"/>
              </a:defRPr>
            </a:lvl1pPr>
            <a:lvl2pPr marL="742950" indent="-285750">
              <a:defRPr sz="2400">
                <a:solidFill>
                  <a:schemeClr val="tx1"/>
                </a:solidFill>
                <a:latin typeface="Arial" pitchFamily="34" charset="0"/>
                <a:ea typeface="ヒラギノ角ゴ Pro W3" pitchFamily="124" charset="-128"/>
              </a:defRPr>
            </a:lvl2pPr>
            <a:lvl3pPr marL="1143000" indent="-228600">
              <a:defRPr sz="2400">
                <a:solidFill>
                  <a:schemeClr val="tx1"/>
                </a:solidFill>
                <a:latin typeface="Arial" pitchFamily="34" charset="0"/>
                <a:ea typeface="ヒラギノ角ゴ Pro W3" pitchFamily="124" charset="-128"/>
              </a:defRPr>
            </a:lvl3pPr>
            <a:lvl4pPr marL="1600200" indent="-228600">
              <a:defRPr sz="2400">
                <a:solidFill>
                  <a:schemeClr val="tx1"/>
                </a:solidFill>
                <a:latin typeface="Arial" pitchFamily="34" charset="0"/>
                <a:ea typeface="ヒラギノ角ゴ Pro W3" pitchFamily="124" charset="-128"/>
              </a:defRPr>
            </a:lvl4pPr>
            <a:lvl5pPr marL="2057400" indent="-228600">
              <a:defRPr sz="2400">
                <a:solidFill>
                  <a:schemeClr val="tx1"/>
                </a:solidFill>
                <a:latin typeface="Arial" pitchFamily="34" charset="0"/>
                <a:ea typeface="ヒラギノ角ゴ Pro W3" pitchFamily="12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9pPr>
          </a:lstStyle>
          <a:p>
            <a:fld id="{C6F38A9E-5637-4A48-A67E-60EF7F84C791}" type="slidenum">
              <a:rPr lang="en-US" altLang="en-US" sz="1200">
                <a:solidFill>
                  <a:prstClr val="black"/>
                </a:solidFill>
              </a:rPr>
              <a:pPr/>
              <a:t>19</a:t>
            </a:fld>
            <a:endParaRPr lang="en-US" altLang="en-US" sz="1200">
              <a:solidFill>
                <a:prstClr val="black"/>
              </a:solidFill>
            </a:endParaRPr>
          </a:p>
        </p:txBody>
      </p:sp>
      <p:sp>
        <p:nvSpPr>
          <p:cNvPr id="120835" name="Rectangle 2"/>
          <p:cNvSpPr>
            <a:spLocks noGrp="1" noRot="1" noChangeAspect="1" noChangeArrowheads="1" noTextEdit="1"/>
          </p:cNvSpPr>
          <p:nvPr>
            <p:ph type="sldImg"/>
          </p:nvPr>
        </p:nvSpPr>
        <p:spPr>
          <a:solidFill>
            <a:srgbClr val="FFFFFF"/>
          </a:solidFill>
          <a:ln/>
        </p:spPr>
      </p:sp>
      <p:sp>
        <p:nvSpPr>
          <p:cNvPr id="2765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ltLang="en-US" dirty="0">
                <a:latin typeface="Times New Roman" pitchFamily="18" charset="0"/>
                <a:ea typeface="ヒラギノ角ゴ Pro W3" pitchFamily="124" charset="-128"/>
              </a:rPr>
              <a:t>N = Population size</a:t>
            </a:r>
          </a:p>
          <a:p>
            <a:pPr eaLnBrk="1" hangingPunct="1"/>
            <a:r>
              <a:rPr lang="en-US" altLang="en-US" dirty="0">
                <a:latin typeface="Times New Roman" pitchFamily="18" charset="0"/>
                <a:ea typeface="ヒラギノ角ゴ Pro W3" pitchFamily="124" charset="-128"/>
              </a:rPr>
              <a:t>S</a:t>
            </a:r>
            <a:r>
              <a:rPr lang="en-US" altLang="en-US" baseline="0" dirty="0">
                <a:latin typeface="Times New Roman" pitchFamily="18" charset="0"/>
                <a:ea typeface="ヒラギノ角ゴ Pro W3" pitchFamily="124" charset="-128"/>
              </a:rPr>
              <a:t> = number of individuals tagged initially</a:t>
            </a:r>
          </a:p>
          <a:p>
            <a:pPr eaLnBrk="1" hangingPunct="1"/>
            <a:r>
              <a:rPr lang="en-US" altLang="en-US" baseline="0" dirty="0">
                <a:latin typeface="Times New Roman" pitchFamily="18" charset="0"/>
                <a:ea typeface="ヒラギノ角ゴ Pro W3" pitchFamily="124" charset="-128"/>
              </a:rPr>
              <a:t>n = number of individuals caught in 2</a:t>
            </a:r>
            <a:r>
              <a:rPr lang="en-US" altLang="en-US" baseline="30000" dirty="0">
                <a:latin typeface="Times New Roman" pitchFamily="18" charset="0"/>
                <a:ea typeface="ヒラギノ角ゴ Pro W3" pitchFamily="124" charset="-128"/>
              </a:rPr>
              <a:t>nd</a:t>
            </a:r>
            <a:r>
              <a:rPr lang="en-US" altLang="en-US" baseline="0" dirty="0">
                <a:latin typeface="Times New Roman" pitchFamily="18" charset="0"/>
                <a:ea typeface="ヒラギノ角ゴ Pro W3" pitchFamily="124" charset="-128"/>
              </a:rPr>
              <a:t> subsample                 N = </a:t>
            </a:r>
            <a:r>
              <a:rPr lang="en-US" altLang="en-US" baseline="0" dirty="0" err="1">
                <a:latin typeface="Times New Roman" pitchFamily="18" charset="0"/>
                <a:ea typeface="ヒラギノ角ゴ Pro W3" pitchFamily="124" charset="-128"/>
              </a:rPr>
              <a:t>sn</a:t>
            </a:r>
            <a:r>
              <a:rPr lang="en-US" altLang="en-US" baseline="0" dirty="0">
                <a:latin typeface="Times New Roman" pitchFamily="18" charset="0"/>
                <a:ea typeface="ヒラギノ角ゴ Pro W3" pitchFamily="124" charset="-128"/>
              </a:rPr>
              <a:t>/x</a:t>
            </a:r>
          </a:p>
          <a:p>
            <a:pPr eaLnBrk="1" hangingPunct="1"/>
            <a:r>
              <a:rPr lang="en-US" altLang="en-US" baseline="0" dirty="0">
                <a:latin typeface="Times New Roman" pitchFamily="18" charset="0"/>
                <a:ea typeface="ヒラギノ角ゴ Pro W3" pitchFamily="124" charset="-128"/>
              </a:rPr>
              <a:t>X = number of marked individuals in 2</a:t>
            </a:r>
            <a:r>
              <a:rPr lang="en-US" altLang="en-US" baseline="30000" dirty="0">
                <a:latin typeface="Times New Roman" pitchFamily="18" charset="0"/>
                <a:ea typeface="ヒラギノ角ゴ Pro W3" pitchFamily="124" charset="-128"/>
              </a:rPr>
              <a:t>nd</a:t>
            </a:r>
            <a:r>
              <a:rPr lang="en-US" altLang="en-US" baseline="0" dirty="0">
                <a:latin typeface="Times New Roman" pitchFamily="18" charset="0"/>
                <a:ea typeface="ヒラギノ角ゴ Pro W3" pitchFamily="124" charset="-128"/>
              </a:rPr>
              <a:t> capture.</a:t>
            </a:r>
            <a:endParaRPr lang="en-US" altLang="en-US" dirty="0">
              <a:latin typeface="Times New Roman" pitchFamily="18" charset="0"/>
              <a:ea typeface="ヒラギノ角ゴ Pro W3" pitchFamily="124" charset="-128"/>
            </a:endParaRPr>
          </a:p>
        </p:txBody>
      </p:sp>
    </p:spTree>
    <p:extLst>
      <p:ext uri="{BB962C8B-B14F-4D97-AF65-F5344CB8AC3E}">
        <p14:creationId xmlns:p14="http://schemas.microsoft.com/office/powerpoint/2010/main" val="24949701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ヒラギノ角ゴ Pro W3" pitchFamily="124" charset="-128"/>
              </a:defRPr>
            </a:lvl1pPr>
            <a:lvl2pPr marL="742950" indent="-285750">
              <a:defRPr sz="2400">
                <a:solidFill>
                  <a:schemeClr val="tx1"/>
                </a:solidFill>
                <a:latin typeface="Arial" pitchFamily="34" charset="0"/>
                <a:ea typeface="ヒラギノ角ゴ Pro W3" pitchFamily="124" charset="-128"/>
              </a:defRPr>
            </a:lvl2pPr>
            <a:lvl3pPr marL="1143000" indent="-228600">
              <a:defRPr sz="2400">
                <a:solidFill>
                  <a:schemeClr val="tx1"/>
                </a:solidFill>
                <a:latin typeface="Arial" pitchFamily="34" charset="0"/>
                <a:ea typeface="ヒラギノ角ゴ Pro W3" pitchFamily="124" charset="-128"/>
              </a:defRPr>
            </a:lvl3pPr>
            <a:lvl4pPr marL="1600200" indent="-228600">
              <a:defRPr sz="2400">
                <a:solidFill>
                  <a:schemeClr val="tx1"/>
                </a:solidFill>
                <a:latin typeface="Arial" pitchFamily="34" charset="0"/>
                <a:ea typeface="ヒラギノ角ゴ Pro W3" pitchFamily="124" charset="-128"/>
              </a:defRPr>
            </a:lvl4pPr>
            <a:lvl5pPr marL="2057400" indent="-228600">
              <a:defRPr sz="2400">
                <a:solidFill>
                  <a:schemeClr val="tx1"/>
                </a:solidFill>
                <a:latin typeface="Arial" pitchFamily="34" charset="0"/>
                <a:ea typeface="ヒラギノ角ゴ Pro W3" pitchFamily="12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9pPr>
          </a:lstStyle>
          <a:p>
            <a:fld id="{585092ED-8FF5-4501-A32B-D0EBC0A2DA6C}" type="slidenum">
              <a:rPr lang="en-US" altLang="en-US" sz="1200">
                <a:solidFill>
                  <a:prstClr val="black"/>
                </a:solidFill>
              </a:rPr>
              <a:pPr/>
              <a:t>92</a:t>
            </a:fld>
            <a:endParaRPr lang="en-US" altLang="en-US" sz="1200">
              <a:solidFill>
                <a:prstClr val="black"/>
              </a:solidFill>
            </a:endParaRPr>
          </a:p>
        </p:txBody>
      </p:sp>
      <p:sp>
        <p:nvSpPr>
          <p:cNvPr id="171011" name="Rectangle 2"/>
          <p:cNvSpPr>
            <a:spLocks noGrp="1" noRot="1" noChangeAspect="1" noChangeArrowheads="1" noTextEdit="1"/>
          </p:cNvSpPr>
          <p:nvPr>
            <p:ph type="sldImg"/>
          </p:nvPr>
        </p:nvSpPr>
        <p:spPr>
          <a:solidFill>
            <a:srgbClr val="FFFFFF"/>
          </a:solidFill>
          <a:ln/>
        </p:spPr>
      </p:sp>
      <p:sp>
        <p:nvSpPr>
          <p:cNvPr id="12800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ltLang="en-US" dirty="0">
                <a:latin typeface="Times New Roman" pitchFamily="18" charset="0"/>
                <a:ea typeface="ヒラギノ角ゴ Pro W3" pitchFamily="124" charset="-128"/>
              </a:rPr>
              <a:t>Study done on Eurasian Kestrels over 5 years.  Researchers</a:t>
            </a:r>
            <a:r>
              <a:rPr lang="en-US" altLang="en-US" baseline="0" dirty="0">
                <a:latin typeface="Times New Roman" pitchFamily="18" charset="0"/>
                <a:ea typeface="ヒラギノ角ゴ Pro W3" pitchFamily="124" charset="-128"/>
              </a:rPr>
              <a:t> transferred chicks among nests to produce brood of 3 to 8, then measure the percentage of male and female parent birds that survived the following winter.</a:t>
            </a:r>
          </a:p>
          <a:p>
            <a:pPr eaLnBrk="1" hangingPunct="1"/>
            <a:endParaRPr lang="en-US" altLang="en-US" baseline="0" dirty="0">
              <a:latin typeface="Times New Roman" pitchFamily="18" charset="0"/>
              <a:ea typeface="ヒラギノ角ゴ Pro W3" pitchFamily="124" charset="-128"/>
            </a:endParaRPr>
          </a:p>
          <a:p>
            <a:pPr eaLnBrk="1" hangingPunct="1"/>
            <a:r>
              <a:rPr lang="en-US" altLang="en-US" baseline="0" dirty="0">
                <a:latin typeface="Times New Roman" pitchFamily="18" charset="0"/>
                <a:ea typeface="ヒラギノ角ゴ Pro W3" pitchFamily="124" charset="-128"/>
              </a:rPr>
              <a:t>Tradeoffs: Organisms whose offspring are more likely to die often produce many offspring.  Other organisms, have less offspring but invest more energy to greatly increase the offspring’s chances of survival.</a:t>
            </a:r>
            <a:endParaRPr lang="en-US" altLang="en-US" dirty="0">
              <a:latin typeface="Times New Roman" pitchFamily="18" charset="0"/>
              <a:ea typeface="ヒラギノ角ゴ Pro W3" pitchFamily="124" charset="-128"/>
            </a:endParaRPr>
          </a:p>
        </p:txBody>
      </p:sp>
    </p:spTree>
    <p:extLst>
      <p:ext uri="{BB962C8B-B14F-4D97-AF65-F5344CB8AC3E}">
        <p14:creationId xmlns:p14="http://schemas.microsoft.com/office/powerpoint/2010/main" val="41147392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ヒラギノ角ゴ Pro W3" pitchFamily="124" charset="-128"/>
              </a:defRPr>
            </a:lvl1pPr>
            <a:lvl2pPr marL="742950" indent="-285750">
              <a:defRPr sz="2400">
                <a:solidFill>
                  <a:schemeClr val="tx1"/>
                </a:solidFill>
                <a:latin typeface="Arial" pitchFamily="34" charset="0"/>
                <a:ea typeface="ヒラギノ角ゴ Pro W3" pitchFamily="124" charset="-128"/>
              </a:defRPr>
            </a:lvl2pPr>
            <a:lvl3pPr marL="1143000" indent="-228600">
              <a:defRPr sz="2400">
                <a:solidFill>
                  <a:schemeClr val="tx1"/>
                </a:solidFill>
                <a:latin typeface="Arial" pitchFamily="34" charset="0"/>
                <a:ea typeface="ヒラギノ角ゴ Pro W3" pitchFamily="124" charset="-128"/>
              </a:defRPr>
            </a:lvl3pPr>
            <a:lvl4pPr marL="1600200" indent="-228600">
              <a:defRPr sz="2400">
                <a:solidFill>
                  <a:schemeClr val="tx1"/>
                </a:solidFill>
                <a:latin typeface="Arial" pitchFamily="34" charset="0"/>
                <a:ea typeface="ヒラギノ角ゴ Pro W3" pitchFamily="124" charset="-128"/>
              </a:defRPr>
            </a:lvl4pPr>
            <a:lvl5pPr marL="2057400" indent="-228600">
              <a:defRPr sz="2400">
                <a:solidFill>
                  <a:schemeClr val="tx1"/>
                </a:solidFill>
                <a:latin typeface="Arial" pitchFamily="34" charset="0"/>
                <a:ea typeface="ヒラギノ角ゴ Pro W3" pitchFamily="12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9pPr>
          </a:lstStyle>
          <a:p>
            <a:fld id="{585092ED-8FF5-4501-A32B-D0EBC0A2DA6C}" type="slidenum">
              <a:rPr lang="en-US" altLang="en-US" sz="1200">
                <a:solidFill>
                  <a:prstClr val="black"/>
                </a:solidFill>
              </a:rPr>
              <a:pPr/>
              <a:t>93</a:t>
            </a:fld>
            <a:endParaRPr lang="en-US" altLang="en-US" sz="1200">
              <a:solidFill>
                <a:prstClr val="black"/>
              </a:solidFill>
            </a:endParaRPr>
          </a:p>
        </p:txBody>
      </p:sp>
      <p:sp>
        <p:nvSpPr>
          <p:cNvPr id="171011" name="Rectangle 2"/>
          <p:cNvSpPr>
            <a:spLocks noGrp="1" noRot="1" noChangeAspect="1" noChangeArrowheads="1" noTextEdit="1"/>
          </p:cNvSpPr>
          <p:nvPr>
            <p:ph type="sldImg"/>
          </p:nvPr>
        </p:nvSpPr>
        <p:spPr>
          <a:solidFill>
            <a:srgbClr val="FFFFFF"/>
          </a:solidFill>
          <a:ln/>
        </p:spPr>
      </p:sp>
      <p:sp>
        <p:nvSpPr>
          <p:cNvPr id="12800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dirty="0">
              <a:latin typeface="Times New Roman" pitchFamily="18" charset="0"/>
              <a:ea typeface="ヒラギノ角ゴ Pro W3" pitchFamily="124" charset="-128"/>
            </a:endParaRPr>
          </a:p>
        </p:txBody>
      </p:sp>
    </p:spTree>
    <p:extLst>
      <p:ext uri="{BB962C8B-B14F-4D97-AF65-F5344CB8AC3E}">
        <p14:creationId xmlns:p14="http://schemas.microsoft.com/office/powerpoint/2010/main" val="32801981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ヒラギノ角ゴ Pro W3" pitchFamily="124" charset="-128"/>
              </a:defRPr>
            </a:lvl1pPr>
            <a:lvl2pPr marL="742950" indent="-285750">
              <a:defRPr sz="2400">
                <a:solidFill>
                  <a:schemeClr val="tx1"/>
                </a:solidFill>
                <a:latin typeface="Arial" pitchFamily="34" charset="0"/>
                <a:ea typeface="ヒラギノ角ゴ Pro W3" pitchFamily="124" charset="-128"/>
              </a:defRPr>
            </a:lvl2pPr>
            <a:lvl3pPr marL="1143000" indent="-228600">
              <a:defRPr sz="2400">
                <a:solidFill>
                  <a:schemeClr val="tx1"/>
                </a:solidFill>
                <a:latin typeface="Arial" pitchFamily="34" charset="0"/>
                <a:ea typeface="ヒラギノ角ゴ Pro W3" pitchFamily="124" charset="-128"/>
              </a:defRPr>
            </a:lvl3pPr>
            <a:lvl4pPr marL="1600200" indent="-228600">
              <a:defRPr sz="2400">
                <a:solidFill>
                  <a:schemeClr val="tx1"/>
                </a:solidFill>
                <a:latin typeface="Arial" pitchFamily="34" charset="0"/>
                <a:ea typeface="ヒラギノ角ゴ Pro W3" pitchFamily="124" charset="-128"/>
              </a:defRPr>
            </a:lvl4pPr>
            <a:lvl5pPr marL="2057400" indent="-228600">
              <a:defRPr sz="2400">
                <a:solidFill>
                  <a:schemeClr val="tx1"/>
                </a:solidFill>
                <a:latin typeface="Arial" pitchFamily="34" charset="0"/>
                <a:ea typeface="ヒラギノ角ゴ Pro W3" pitchFamily="12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9pPr>
          </a:lstStyle>
          <a:p>
            <a:fld id="{97ED3323-A511-45F5-BA90-CBB83E8B6ED7}" type="slidenum">
              <a:rPr lang="en-US" altLang="en-US" sz="1200">
                <a:solidFill>
                  <a:prstClr val="black"/>
                </a:solidFill>
              </a:rPr>
              <a:pPr/>
              <a:t>94</a:t>
            </a:fld>
            <a:endParaRPr lang="en-US" altLang="en-US" sz="1200">
              <a:solidFill>
                <a:prstClr val="black"/>
              </a:solidFill>
            </a:endParaRPr>
          </a:p>
        </p:txBody>
      </p:sp>
      <p:sp>
        <p:nvSpPr>
          <p:cNvPr id="142339" name="Rectangle 2"/>
          <p:cNvSpPr>
            <a:spLocks noGrp="1" noRot="1" noChangeAspect="1" noChangeArrowheads="1" noTextEdit="1"/>
          </p:cNvSpPr>
          <p:nvPr>
            <p:ph type="sldImg"/>
          </p:nvPr>
        </p:nvSpPr>
        <p:spPr>
          <a:solidFill>
            <a:srgbClr val="FFFFFF"/>
          </a:solidFill>
          <a:ln/>
        </p:spPr>
      </p:sp>
      <p:sp>
        <p:nvSpPr>
          <p:cNvPr id="7065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ltLang="en-US" b="1" dirty="0">
                <a:latin typeface="Times New Roman" pitchFamily="18" charset="0"/>
                <a:ea typeface="ヒラギノ角ゴ Pro W3" pitchFamily="124" charset="-128"/>
              </a:rPr>
              <a:t>ASSUMPTION: </a:t>
            </a:r>
            <a:r>
              <a:rPr lang="en-US" altLang="en-US" b="0" dirty="0">
                <a:latin typeface="Times New Roman" pitchFamily="18" charset="0"/>
                <a:ea typeface="ヒラギノ角ゴ Pro W3" pitchFamily="124" charset="-128"/>
              </a:rPr>
              <a:t>each individual in population has same negative</a:t>
            </a:r>
            <a:r>
              <a:rPr lang="en-US" altLang="en-US" b="0" baseline="0" dirty="0">
                <a:latin typeface="Times New Roman" pitchFamily="18" charset="0"/>
                <a:ea typeface="ヒラギノ角ゴ Pro W3" pitchFamily="124" charset="-128"/>
              </a:rPr>
              <a:t> effect on growth rate.</a:t>
            </a:r>
            <a:endParaRPr lang="en-US" altLang="en-US" b="1" dirty="0">
              <a:latin typeface="Times New Roman" pitchFamily="18" charset="0"/>
              <a:ea typeface="ヒラギノ角ゴ Pro W3" pitchFamily="124" charset="-128"/>
            </a:endParaRPr>
          </a:p>
          <a:p>
            <a:pPr eaLnBrk="1" hangingPunct="1"/>
            <a:r>
              <a:rPr lang="en-US" altLang="en-US" dirty="0" err="1">
                <a:latin typeface="Times New Roman" pitchFamily="18" charset="0"/>
                <a:ea typeface="ヒラギノ角ゴ Pro W3" pitchFamily="124" charset="-128"/>
              </a:rPr>
              <a:t>Allee</a:t>
            </a:r>
            <a:r>
              <a:rPr lang="en-US" altLang="en-US" baseline="0" dirty="0">
                <a:latin typeface="Times New Roman" pitchFamily="18" charset="0"/>
                <a:ea typeface="ヒラギノ角ゴ Pro W3" pitchFamily="124" charset="-128"/>
              </a:rPr>
              <a:t> Effect named after W.C. </a:t>
            </a:r>
            <a:r>
              <a:rPr lang="en-US" altLang="en-US" baseline="0" dirty="0" err="1">
                <a:latin typeface="Times New Roman" pitchFamily="18" charset="0"/>
                <a:ea typeface="ヒラギノ角ゴ Pro W3" pitchFamily="124" charset="-128"/>
              </a:rPr>
              <a:t>Allee</a:t>
            </a:r>
            <a:r>
              <a:rPr lang="en-US" altLang="en-US" baseline="0" dirty="0">
                <a:latin typeface="Times New Roman" pitchFamily="18" charset="0"/>
                <a:ea typeface="ヒラギノ角ゴ Pro W3" pitchFamily="124" charset="-128"/>
              </a:rPr>
              <a:t> (</a:t>
            </a:r>
            <a:r>
              <a:rPr lang="en-US" altLang="en-US" baseline="0" dirty="0" err="1">
                <a:latin typeface="Times New Roman" pitchFamily="18" charset="0"/>
                <a:ea typeface="ヒラギノ角ゴ Pro W3" pitchFamily="124" charset="-128"/>
              </a:rPr>
              <a:t>Univ</a:t>
            </a:r>
            <a:r>
              <a:rPr lang="en-US" altLang="en-US" baseline="0" dirty="0">
                <a:latin typeface="Times New Roman" pitchFamily="18" charset="0"/>
                <a:ea typeface="ヒラギノ角ゴ Pro W3" pitchFamily="124" charset="-128"/>
              </a:rPr>
              <a:t> of Chicago and Woods Hole Marine Lab).  Very accomplished ecologist who first documented the effect in 1930s. </a:t>
            </a:r>
            <a:r>
              <a:rPr lang="en-US" altLang="en-US" baseline="0" dirty="0" err="1">
                <a:latin typeface="Times New Roman" pitchFamily="18" charset="0"/>
                <a:ea typeface="ヒラギノ角ゴ Pro W3" pitchFamily="124" charset="-128"/>
              </a:rPr>
              <a:t>Meerkats</a:t>
            </a:r>
            <a:r>
              <a:rPr lang="en-US" altLang="en-US" baseline="0" dirty="0">
                <a:latin typeface="Times New Roman" pitchFamily="18" charset="0"/>
                <a:ea typeface="ヒラギノ角ゴ Pro W3" pitchFamily="124" charset="-128"/>
              </a:rPr>
              <a:t>, groups dig many holes throughout territory and one (or more) always stands watch.  Gives alarm call is predator nearby and individuals race for holes.  Plants may get blown down by wind that otherwise would not happen in a group.</a:t>
            </a:r>
          </a:p>
          <a:p>
            <a:pPr eaLnBrk="1" hangingPunct="1"/>
            <a:r>
              <a:rPr lang="en-US" altLang="en-US" baseline="0" dirty="0">
                <a:latin typeface="Times New Roman" pitchFamily="18" charset="0"/>
                <a:ea typeface="ヒラギノ角ゴ Pro W3" pitchFamily="124" charset="-128"/>
              </a:rPr>
              <a:t>Life History: Has an effect on population growth?</a:t>
            </a:r>
            <a:endParaRPr lang="en-US" altLang="en-US" dirty="0">
              <a:latin typeface="Times New Roman" pitchFamily="18" charset="0"/>
              <a:ea typeface="ヒラギノ角ゴ Pro W3" pitchFamily="124" charset="-128"/>
            </a:endParaRPr>
          </a:p>
        </p:txBody>
      </p:sp>
    </p:spTree>
    <p:extLst>
      <p:ext uri="{BB962C8B-B14F-4D97-AF65-F5344CB8AC3E}">
        <p14:creationId xmlns:p14="http://schemas.microsoft.com/office/powerpoint/2010/main" val="11407854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ヒラギノ角ゴ Pro W3" pitchFamily="124" charset="-128"/>
              </a:defRPr>
            </a:lvl1pPr>
            <a:lvl2pPr marL="742950" indent="-285750">
              <a:defRPr sz="2400">
                <a:solidFill>
                  <a:schemeClr val="tx1"/>
                </a:solidFill>
                <a:latin typeface="Arial" pitchFamily="34" charset="0"/>
                <a:ea typeface="ヒラギノ角ゴ Pro W3" pitchFamily="124" charset="-128"/>
              </a:defRPr>
            </a:lvl2pPr>
            <a:lvl3pPr marL="1143000" indent="-228600">
              <a:defRPr sz="2400">
                <a:solidFill>
                  <a:schemeClr val="tx1"/>
                </a:solidFill>
                <a:latin typeface="Arial" pitchFamily="34" charset="0"/>
                <a:ea typeface="ヒラギノ角ゴ Pro W3" pitchFamily="124" charset="-128"/>
              </a:defRPr>
            </a:lvl3pPr>
            <a:lvl4pPr marL="1600200" indent="-228600">
              <a:defRPr sz="2400">
                <a:solidFill>
                  <a:schemeClr val="tx1"/>
                </a:solidFill>
                <a:latin typeface="Arial" pitchFamily="34" charset="0"/>
                <a:ea typeface="ヒラギノ角ゴ Pro W3" pitchFamily="124" charset="-128"/>
              </a:defRPr>
            </a:lvl4pPr>
            <a:lvl5pPr marL="2057400" indent="-228600">
              <a:defRPr sz="2400">
                <a:solidFill>
                  <a:schemeClr val="tx1"/>
                </a:solidFill>
                <a:latin typeface="Arial" pitchFamily="34" charset="0"/>
                <a:ea typeface="ヒラギノ角ゴ Pro W3" pitchFamily="12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9pPr>
          </a:lstStyle>
          <a:p>
            <a:fld id="{3486ECC7-4E15-4CC3-BE27-C3DBA8A2D147}" type="slidenum">
              <a:rPr lang="en-US" altLang="en-US" sz="1200">
                <a:solidFill>
                  <a:prstClr val="black"/>
                </a:solidFill>
              </a:rPr>
              <a:pPr/>
              <a:t>96</a:t>
            </a:fld>
            <a:endParaRPr lang="en-US" altLang="en-US" sz="1200">
              <a:solidFill>
                <a:prstClr val="black"/>
              </a:solidFill>
            </a:endParaRPr>
          </a:p>
        </p:txBody>
      </p:sp>
      <p:sp>
        <p:nvSpPr>
          <p:cNvPr id="178179" name="Rectangle 2"/>
          <p:cNvSpPr>
            <a:spLocks noGrp="1" noRot="1" noChangeAspect="1" noChangeArrowheads="1" noTextEdit="1"/>
          </p:cNvSpPr>
          <p:nvPr>
            <p:ph type="sldImg"/>
          </p:nvPr>
        </p:nvSpPr>
        <p:spPr>
          <a:solidFill>
            <a:srgbClr val="FFFFFF"/>
          </a:solidFill>
          <a:ln/>
        </p:spPr>
      </p:sp>
      <p:sp>
        <p:nvSpPr>
          <p:cNvPr id="14233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What environmental factors stop a population from growing indefinitely?  Why do some populations show radical fluctuations over time, while other remain stable? Must</a:t>
            </a:r>
            <a:r>
              <a:rPr lang="en-US" sz="1200" baseline="0" dirty="0"/>
              <a:t> study how birth, death, immigration, or emigration are effected by population density.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t>Dune grass </a:t>
            </a:r>
            <a:r>
              <a:rPr lang="en-US" sz="1200" i="1" baseline="0" dirty="0" err="1"/>
              <a:t>Vulpia</a:t>
            </a:r>
            <a:r>
              <a:rPr lang="en-US" sz="1200" i="1" baseline="0" dirty="0"/>
              <a:t> </a:t>
            </a:r>
            <a:r>
              <a:rPr lang="en-US" sz="1200" i="1" baseline="0" dirty="0" err="1"/>
              <a:t>faciculata</a:t>
            </a:r>
            <a:r>
              <a:rPr lang="en-US" sz="1200" i="0" baseline="0" dirty="0"/>
              <a:t>; mortality mainly due to drought stress caused by shifting sands uncovering roots (density independent).  However, reproduction by dune grass declines as population density increases (density-independent).  Leads to equilibrium density.</a:t>
            </a:r>
            <a:endParaRPr lang="en-US" sz="1200" i="1" dirty="0"/>
          </a:p>
          <a:p>
            <a:pPr eaLnBrk="1" hangingPunct="1"/>
            <a:endParaRPr lang="en-US" altLang="en-US" dirty="0">
              <a:latin typeface="Times New Roman" pitchFamily="18" charset="0"/>
              <a:ea typeface="ヒラギノ角ゴ Pro W3" pitchFamily="124" charset="-128"/>
            </a:endParaRPr>
          </a:p>
        </p:txBody>
      </p:sp>
    </p:spTree>
    <p:extLst>
      <p:ext uri="{BB962C8B-B14F-4D97-AF65-F5344CB8AC3E}">
        <p14:creationId xmlns:p14="http://schemas.microsoft.com/office/powerpoint/2010/main" val="2846181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97</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a:cs typeface="Times New Roman"/>
              </a:rPr>
              <a:t>Immigration and emigration</a:t>
            </a:r>
            <a:r>
              <a:rPr lang="en-US" baseline="0" dirty="0">
                <a:latin typeface="Times New Roman"/>
                <a:cs typeface="Times New Roman"/>
              </a:rPr>
              <a:t> rates are assumed to be either zero or equal.</a:t>
            </a:r>
            <a:endParaRPr lang="en-US" dirty="0">
              <a:latin typeface="Times New Roman"/>
              <a:cs typeface="Times New Roman"/>
            </a:endParaRPr>
          </a:p>
        </p:txBody>
      </p:sp>
    </p:spTree>
    <p:extLst>
      <p:ext uri="{BB962C8B-B14F-4D97-AF65-F5344CB8AC3E}">
        <p14:creationId xmlns:p14="http://schemas.microsoft.com/office/powerpoint/2010/main" val="269217531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ヒラギノ角ゴ Pro W3" pitchFamily="124" charset="-128"/>
              </a:defRPr>
            </a:lvl1pPr>
            <a:lvl2pPr marL="742950" indent="-285750">
              <a:defRPr sz="2400">
                <a:solidFill>
                  <a:schemeClr val="tx1"/>
                </a:solidFill>
                <a:latin typeface="Arial" pitchFamily="34" charset="0"/>
                <a:ea typeface="ヒラギノ角ゴ Pro W3" pitchFamily="124" charset="-128"/>
              </a:defRPr>
            </a:lvl2pPr>
            <a:lvl3pPr marL="1143000" indent="-228600">
              <a:defRPr sz="2400">
                <a:solidFill>
                  <a:schemeClr val="tx1"/>
                </a:solidFill>
                <a:latin typeface="Arial" pitchFamily="34" charset="0"/>
                <a:ea typeface="ヒラギノ角ゴ Pro W3" pitchFamily="124" charset="-128"/>
              </a:defRPr>
            </a:lvl3pPr>
            <a:lvl4pPr marL="1600200" indent="-228600">
              <a:defRPr sz="2400">
                <a:solidFill>
                  <a:schemeClr val="tx1"/>
                </a:solidFill>
                <a:latin typeface="Arial" pitchFamily="34" charset="0"/>
                <a:ea typeface="ヒラギノ角ゴ Pro W3" pitchFamily="124" charset="-128"/>
              </a:defRPr>
            </a:lvl4pPr>
            <a:lvl5pPr marL="2057400" indent="-228600">
              <a:defRPr sz="2400">
                <a:solidFill>
                  <a:schemeClr val="tx1"/>
                </a:solidFill>
                <a:latin typeface="Arial" pitchFamily="34" charset="0"/>
                <a:ea typeface="ヒラギノ角ゴ Pro W3" pitchFamily="12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9pPr>
          </a:lstStyle>
          <a:p>
            <a:fld id="{4B4952B2-6324-4C1E-B476-D20120C9F8B4}" type="slidenum">
              <a:rPr lang="en-US" altLang="en-US" sz="1200">
                <a:solidFill>
                  <a:prstClr val="black"/>
                </a:solidFill>
              </a:rPr>
              <a:pPr/>
              <a:t>102</a:t>
            </a:fld>
            <a:endParaRPr lang="en-US" altLang="en-US" sz="1200">
              <a:solidFill>
                <a:prstClr val="black"/>
              </a:solidFill>
            </a:endParaRPr>
          </a:p>
        </p:txBody>
      </p:sp>
      <p:sp>
        <p:nvSpPr>
          <p:cNvPr id="190467" name="Rectangle 2"/>
          <p:cNvSpPr>
            <a:spLocks noGrp="1" noRot="1" noChangeAspect="1" noChangeArrowheads="1" noTextEdit="1"/>
          </p:cNvSpPr>
          <p:nvPr>
            <p:ph type="sldImg"/>
          </p:nvPr>
        </p:nvSpPr>
        <p:spPr>
          <a:solidFill>
            <a:srgbClr val="FFFFFF"/>
          </a:solidFill>
          <a:ln/>
        </p:spPr>
      </p:sp>
      <p:sp>
        <p:nvSpPr>
          <p:cNvPr id="16691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ltLang="en-US" dirty="0">
                <a:latin typeface="Times New Roman" pitchFamily="18" charset="0"/>
                <a:ea typeface="ヒラギノ角ゴ Pro W3" pitchFamily="124" charset="-128"/>
              </a:rPr>
              <a:t>Isle Royal is in Lake Ontario.</a:t>
            </a:r>
            <a:r>
              <a:rPr lang="en-US" altLang="en-US" baseline="0" dirty="0">
                <a:latin typeface="Times New Roman" pitchFamily="18" charset="0"/>
                <a:ea typeface="ヒラギノ角ゴ Pro W3" pitchFamily="124" charset="-128"/>
              </a:rPr>
              <a:t>  Populated by moose who either swam or walked over during the ice covered winter.  Since 1900, populations on the Isle have fluctuated greatly. Wolves reached the Isle in the 1950s.  The lake has not frozen over in more recent times pretty much isolating the populations. Moose populations have fluctuated wildly twice in the last 50 years.</a:t>
            </a:r>
            <a:endParaRPr lang="en-US" altLang="en-US" dirty="0">
              <a:latin typeface="Times New Roman" pitchFamily="18" charset="0"/>
              <a:ea typeface="ヒラギノ角ゴ Pro W3" pitchFamily="124" charset="-128"/>
            </a:endParaRPr>
          </a:p>
        </p:txBody>
      </p:sp>
    </p:spTree>
    <p:extLst>
      <p:ext uri="{BB962C8B-B14F-4D97-AF65-F5344CB8AC3E}">
        <p14:creationId xmlns:p14="http://schemas.microsoft.com/office/powerpoint/2010/main" val="39658586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103</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a:cs typeface="Times New Roman"/>
              </a:rPr>
              <a:t>Both</a:t>
            </a:r>
            <a:r>
              <a:rPr lang="en-US" baseline="0" dirty="0">
                <a:latin typeface="Times New Roman"/>
                <a:cs typeface="Times New Roman"/>
              </a:rPr>
              <a:t> density dependent regulations, first decrease in moose (1970-1976) corresponded to increases in the wolf population.  Essentially top-down control (predation).  The second decline 1995 corresponded to a particularly harsh winter, which increased energy needs of moose and made food more scarce; increase competition.</a:t>
            </a:r>
            <a:endParaRPr lang="en-US" dirty="0">
              <a:latin typeface="Times New Roman"/>
              <a:cs typeface="Times New Roman"/>
            </a:endParaRPr>
          </a:p>
        </p:txBody>
      </p:sp>
    </p:spTree>
    <p:extLst>
      <p:ext uri="{BB962C8B-B14F-4D97-AF65-F5344CB8AC3E}">
        <p14:creationId xmlns:p14="http://schemas.microsoft.com/office/powerpoint/2010/main" val="15569108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ヒラギノ角ゴ Pro W3" pitchFamily="124" charset="-128"/>
              </a:defRPr>
            </a:lvl1pPr>
            <a:lvl2pPr marL="742950" indent="-285750">
              <a:defRPr sz="2400">
                <a:solidFill>
                  <a:schemeClr val="tx1"/>
                </a:solidFill>
                <a:latin typeface="Arial" pitchFamily="34" charset="0"/>
                <a:ea typeface="ヒラギノ角ゴ Pro W3" pitchFamily="124" charset="-128"/>
              </a:defRPr>
            </a:lvl2pPr>
            <a:lvl3pPr marL="1143000" indent="-228600">
              <a:defRPr sz="2400">
                <a:solidFill>
                  <a:schemeClr val="tx1"/>
                </a:solidFill>
                <a:latin typeface="Arial" pitchFamily="34" charset="0"/>
                <a:ea typeface="ヒラギノ角ゴ Pro W3" pitchFamily="124" charset="-128"/>
              </a:defRPr>
            </a:lvl3pPr>
            <a:lvl4pPr marL="1600200" indent="-228600">
              <a:defRPr sz="2400">
                <a:solidFill>
                  <a:schemeClr val="tx1"/>
                </a:solidFill>
                <a:latin typeface="Arial" pitchFamily="34" charset="0"/>
                <a:ea typeface="ヒラギノ角ゴ Pro W3" pitchFamily="124" charset="-128"/>
              </a:defRPr>
            </a:lvl4pPr>
            <a:lvl5pPr marL="2057400" indent="-228600">
              <a:defRPr sz="2400">
                <a:solidFill>
                  <a:schemeClr val="tx1"/>
                </a:solidFill>
                <a:latin typeface="Arial" pitchFamily="34" charset="0"/>
                <a:ea typeface="ヒラギノ角ゴ Pro W3" pitchFamily="12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9pPr>
          </a:lstStyle>
          <a:p>
            <a:fld id="{C4D885E7-3535-4CEF-9512-F7134FDE0F84}" type="slidenum">
              <a:rPr lang="en-US" altLang="en-US" sz="1200">
                <a:solidFill>
                  <a:prstClr val="black"/>
                </a:solidFill>
              </a:rPr>
              <a:pPr/>
              <a:t>104</a:t>
            </a:fld>
            <a:endParaRPr lang="en-US" altLang="en-US" sz="1200">
              <a:solidFill>
                <a:prstClr val="black"/>
              </a:solidFill>
            </a:endParaRPr>
          </a:p>
        </p:txBody>
      </p:sp>
      <p:sp>
        <p:nvSpPr>
          <p:cNvPr id="193539" name="Rectangle 2"/>
          <p:cNvSpPr>
            <a:spLocks noGrp="1" noRot="1" noChangeAspect="1" noChangeArrowheads="1" noTextEdit="1"/>
          </p:cNvSpPr>
          <p:nvPr>
            <p:ph type="sldImg"/>
          </p:nvPr>
        </p:nvSpPr>
        <p:spPr>
          <a:solidFill>
            <a:srgbClr val="FFFFFF"/>
          </a:solidFill>
          <a:ln/>
        </p:spPr>
      </p:sp>
      <p:sp>
        <p:nvSpPr>
          <p:cNvPr id="17305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ltLang="en-US" dirty="0">
                <a:latin typeface="Times New Roman" pitchFamily="18" charset="0"/>
                <a:ea typeface="ヒラギノ角ゴ Pro W3" pitchFamily="124" charset="-128"/>
              </a:rPr>
              <a:t>Alt hypotheses: Hare pop declines in</a:t>
            </a:r>
            <a:r>
              <a:rPr lang="en-US" altLang="en-US" baseline="0" dirty="0">
                <a:latin typeface="Times New Roman" pitchFamily="18" charset="0"/>
                <a:ea typeface="ヒラギノ角ゴ Pro W3" pitchFamily="124" charset="-128"/>
              </a:rPr>
              <a:t> response to winter food shortage (20 yr. study of providing food…still same cycle). Tracking hairs using radio collars.  Found 95% of hares died of via predation (predator exclusion led to massive hare population increase).</a:t>
            </a:r>
            <a:endParaRPr lang="en-US" altLang="en-US" dirty="0">
              <a:latin typeface="Times New Roman" pitchFamily="18" charset="0"/>
              <a:ea typeface="ヒラギノ角ゴ Pro W3" pitchFamily="124" charset="-128"/>
            </a:endParaRPr>
          </a:p>
        </p:txBody>
      </p:sp>
    </p:spTree>
    <p:extLst>
      <p:ext uri="{BB962C8B-B14F-4D97-AF65-F5344CB8AC3E}">
        <p14:creationId xmlns:p14="http://schemas.microsoft.com/office/powerpoint/2010/main" val="36248820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ヒラギノ角ゴ Pro W3" pitchFamily="124" charset="-128"/>
              </a:defRPr>
            </a:lvl1pPr>
            <a:lvl2pPr marL="742950" indent="-285750">
              <a:defRPr sz="2400">
                <a:solidFill>
                  <a:schemeClr val="tx1"/>
                </a:solidFill>
                <a:latin typeface="Arial" pitchFamily="34" charset="0"/>
                <a:ea typeface="ヒラギノ角ゴ Pro W3" pitchFamily="124" charset="-128"/>
              </a:defRPr>
            </a:lvl2pPr>
            <a:lvl3pPr marL="1143000" indent="-228600">
              <a:defRPr sz="2400">
                <a:solidFill>
                  <a:schemeClr val="tx1"/>
                </a:solidFill>
                <a:latin typeface="Arial" pitchFamily="34" charset="0"/>
                <a:ea typeface="ヒラギノ角ゴ Pro W3" pitchFamily="124" charset="-128"/>
              </a:defRPr>
            </a:lvl3pPr>
            <a:lvl4pPr marL="1600200" indent="-228600">
              <a:defRPr sz="2400">
                <a:solidFill>
                  <a:schemeClr val="tx1"/>
                </a:solidFill>
                <a:latin typeface="Arial" pitchFamily="34" charset="0"/>
                <a:ea typeface="ヒラギノ角ゴ Pro W3" pitchFamily="124" charset="-128"/>
              </a:defRPr>
            </a:lvl4pPr>
            <a:lvl5pPr marL="2057400" indent="-228600">
              <a:defRPr sz="2400">
                <a:solidFill>
                  <a:schemeClr val="tx1"/>
                </a:solidFill>
                <a:latin typeface="Arial" pitchFamily="34" charset="0"/>
                <a:ea typeface="ヒラギノ角ゴ Pro W3" pitchFamily="12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9pPr>
          </a:lstStyle>
          <a:p>
            <a:fld id="{C4D885E7-3535-4CEF-9512-F7134FDE0F84}" type="slidenum">
              <a:rPr lang="en-US" altLang="en-US" sz="1200">
                <a:solidFill>
                  <a:prstClr val="black"/>
                </a:solidFill>
              </a:rPr>
              <a:pPr/>
              <a:t>105</a:t>
            </a:fld>
            <a:endParaRPr lang="en-US" altLang="en-US" sz="1200">
              <a:solidFill>
                <a:prstClr val="black"/>
              </a:solidFill>
            </a:endParaRPr>
          </a:p>
        </p:txBody>
      </p:sp>
      <p:sp>
        <p:nvSpPr>
          <p:cNvPr id="193539" name="Rectangle 2"/>
          <p:cNvSpPr>
            <a:spLocks noGrp="1" noRot="1" noChangeAspect="1" noChangeArrowheads="1" noTextEdit="1"/>
          </p:cNvSpPr>
          <p:nvPr>
            <p:ph type="sldImg"/>
          </p:nvPr>
        </p:nvSpPr>
        <p:spPr>
          <a:solidFill>
            <a:srgbClr val="FFFFFF"/>
          </a:solidFill>
          <a:ln/>
        </p:spPr>
      </p:sp>
      <p:sp>
        <p:nvSpPr>
          <p:cNvPr id="17305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Times New Roman" pitchFamily="18" charset="0"/>
              <a:ea typeface="ヒラギノ角ゴ Pro W3" pitchFamily="124" charset="-128"/>
            </a:endParaRPr>
          </a:p>
        </p:txBody>
      </p:sp>
    </p:spTree>
    <p:extLst>
      <p:ext uri="{BB962C8B-B14F-4D97-AF65-F5344CB8AC3E}">
        <p14:creationId xmlns:p14="http://schemas.microsoft.com/office/powerpoint/2010/main" val="28854536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ヒラギノ角ゴ Pro W3" pitchFamily="124" charset="-128"/>
              </a:defRPr>
            </a:lvl1pPr>
            <a:lvl2pPr marL="742950" indent="-285750">
              <a:defRPr sz="2400">
                <a:solidFill>
                  <a:schemeClr val="tx1"/>
                </a:solidFill>
                <a:latin typeface="Arial" pitchFamily="34" charset="0"/>
                <a:ea typeface="ヒラギノ角ゴ Pro W3" pitchFamily="124" charset="-128"/>
              </a:defRPr>
            </a:lvl2pPr>
            <a:lvl3pPr marL="1143000" indent="-228600">
              <a:defRPr sz="2400">
                <a:solidFill>
                  <a:schemeClr val="tx1"/>
                </a:solidFill>
                <a:latin typeface="Arial" pitchFamily="34" charset="0"/>
                <a:ea typeface="ヒラギノ角ゴ Pro W3" pitchFamily="124" charset="-128"/>
              </a:defRPr>
            </a:lvl3pPr>
            <a:lvl4pPr marL="1600200" indent="-228600">
              <a:defRPr sz="2400">
                <a:solidFill>
                  <a:schemeClr val="tx1"/>
                </a:solidFill>
                <a:latin typeface="Arial" pitchFamily="34" charset="0"/>
                <a:ea typeface="ヒラギノ角ゴ Pro W3" pitchFamily="124" charset="-128"/>
              </a:defRPr>
            </a:lvl4pPr>
            <a:lvl5pPr marL="2057400" indent="-228600">
              <a:defRPr sz="2400">
                <a:solidFill>
                  <a:schemeClr val="tx1"/>
                </a:solidFill>
                <a:latin typeface="Arial" pitchFamily="34" charset="0"/>
                <a:ea typeface="ヒラギノ角ゴ Pro W3" pitchFamily="12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9pPr>
          </a:lstStyle>
          <a:p>
            <a:fld id="{9473EEE5-7283-4CA0-A1CC-13AE9EDAA2E4}" type="slidenum">
              <a:rPr lang="en-US" altLang="en-US" sz="1200">
                <a:solidFill>
                  <a:prstClr val="black"/>
                </a:solidFill>
              </a:rPr>
              <a:pPr/>
              <a:t>107</a:t>
            </a:fld>
            <a:endParaRPr lang="en-US" altLang="en-US" sz="1200">
              <a:solidFill>
                <a:prstClr val="black"/>
              </a:solidFill>
            </a:endParaRPr>
          </a:p>
        </p:txBody>
      </p:sp>
      <p:sp>
        <p:nvSpPr>
          <p:cNvPr id="198659" name="Rectangle 2"/>
          <p:cNvSpPr>
            <a:spLocks noGrp="1" noRot="1" noChangeAspect="1" noChangeArrowheads="1" noTextEdit="1"/>
          </p:cNvSpPr>
          <p:nvPr>
            <p:ph type="sldImg"/>
          </p:nvPr>
        </p:nvSpPr>
        <p:spPr>
          <a:solidFill>
            <a:srgbClr val="FFFFFF"/>
          </a:solidFill>
          <a:ln/>
        </p:spPr>
      </p:sp>
      <p:sp>
        <p:nvSpPr>
          <p:cNvPr id="18329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ltLang="en-US" dirty="0">
                <a:latin typeface="Times New Roman" pitchFamily="18" charset="0"/>
                <a:ea typeface="ヒラギノ角ゴ Pro W3" pitchFamily="124" charset="-128"/>
              </a:rPr>
              <a:t>Clumped</a:t>
            </a:r>
            <a:r>
              <a:rPr lang="en-US" altLang="en-US" baseline="0" dirty="0">
                <a:latin typeface="Times New Roman" pitchFamily="18" charset="0"/>
                <a:ea typeface="ヒラギノ角ゴ Pro W3" pitchFamily="124" charset="-128"/>
              </a:rPr>
              <a:t> distribution: Fitness increases with more individuals.</a:t>
            </a:r>
          </a:p>
          <a:p>
            <a:pPr eaLnBrk="1" hangingPunct="1"/>
            <a:r>
              <a:rPr lang="en-US" altLang="en-US" dirty="0">
                <a:latin typeface="Times New Roman" pitchFamily="18" charset="0"/>
                <a:ea typeface="ヒラギノ角ゴ Pro W3" pitchFamily="124" charset="-128"/>
              </a:rPr>
              <a:t>Emigration increases with resource competition increases.</a:t>
            </a:r>
          </a:p>
          <a:p>
            <a:pPr eaLnBrk="1" hangingPunct="1"/>
            <a:r>
              <a:rPr lang="en-US" altLang="en-US" dirty="0">
                <a:latin typeface="Times New Roman" pitchFamily="18" charset="0"/>
                <a:ea typeface="ヒラギノ角ゴ Pro W3" pitchFamily="124" charset="-128"/>
              </a:rPr>
              <a:t>The Glanville Fritillary (</a:t>
            </a:r>
            <a:r>
              <a:rPr lang="en-US" altLang="en-US" dirty="0" err="1">
                <a:latin typeface="Times New Roman" pitchFamily="18" charset="0"/>
                <a:ea typeface="ヒラギノ角ゴ Pro W3" pitchFamily="124" charset="-128"/>
              </a:rPr>
              <a:t>metapopulations</a:t>
            </a:r>
            <a:r>
              <a:rPr lang="en-US" altLang="en-US" dirty="0">
                <a:latin typeface="Times New Roman" pitchFamily="18" charset="0"/>
                <a:ea typeface="ヒラギノ角ゴ Pro W3" pitchFamily="124" charset="-128"/>
              </a:rPr>
              <a:t>). On Aland Islands, local populations of butterfly are found</a:t>
            </a:r>
            <a:r>
              <a:rPr lang="en-US" altLang="en-US" baseline="0" dirty="0">
                <a:latin typeface="Times New Roman" pitchFamily="18" charset="0"/>
                <a:ea typeface="ヒラギノ角ゴ Pro W3" pitchFamily="124" charset="-128"/>
              </a:rPr>
              <a:t> in only a fraction of the suitable habitat patches at any given time. Individuals can move between local populations and colonize unoccupied patches.</a:t>
            </a:r>
          </a:p>
          <a:p>
            <a:pPr eaLnBrk="1" hangingPunct="1"/>
            <a:r>
              <a:rPr lang="en-US" altLang="en-US" baseline="0" dirty="0">
                <a:latin typeface="Times New Roman" pitchFamily="18" charset="0"/>
                <a:ea typeface="ヒラギノ角ゴ Pro W3" pitchFamily="124" charset="-128"/>
              </a:rPr>
              <a:t>[500 of 4000 potential habitats at any given time].</a:t>
            </a:r>
          </a:p>
          <a:p>
            <a:pPr eaLnBrk="1" hangingPunct="1"/>
            <a:r>
              <a:rPr lang="en-US" altLang="en-US" baseline="0" dirty="0">
                <a:latin typeface="Times New Roman" pitchFamily="18" charset="0"/>
                <a:ea typeface="ヒラギノ角ゴ Pro W3" pitchFamily="124" charset="-128"/>
              </a:rPr>
              <a:t>Coined by Richard </a:t>
            </a:r>
            <a:r>
              <a:rPr lang="en-US" altLang="en-US" baseline="0" dirty="0" err="1">
                <a:latin typeface="Times New Roman" pitchFamily="18" charset="0"/>
                <a:ea typeface="ヒラギノ角ゴ Pro W3" pitchFamily="124" charset="-128"/>
              </a:rPr>
              <a:t>Levins</a:t>
            </a:r>
            <a:r>
              <a:rPr lang="en-US" altLang="en-US" baseline="0" dirty="0">
                <a:latin typeface="Times New Roman" pitchFamily="18" charset="0"/>
                <a:ea typeface="ヒラギノ角ゴ Pro W3" pitchFamily="124" charset="-128"/>
              </a:rPr>
              <a:t> in 1969 a population of populations.</a:t>
            </a:r>
            <a:endParaRPr lang="en-US" altLang="en-US" dirty="0">
              <a:latin typeface="Times New Roman" pitchFamily="18" charset="0"/>
              <a:ea typeface="ヒラギノ角ゴ Pro W3" pitchFamily="124" charset="-128"/>
            </a:endParaRPr>
          </a:p>
        </p:txBody>
      </p:sp>
    </p:spTree>
    <p:extLst>
      <p:ext uri="{BB962C8B-B14F-4D97-AF65-F5344CB8AC3E}">
        <p14:creationId xmlns:p14="http://schemas.microsoft.com/office/powerpoint/2010/main" val="31802372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ヒラギノ角ゴ Pro W3" pitchFamily="124" charset="-128"/>
              </a:defRPr>
            </a:lvl1pPr>
            <a:lvl2pPr marL="742950" indent="-285750">
              <a:defRPr sz="2400">
                <a:solidFill>
                  <a:schemeClr val="tx1"/>
                </a:solidFill>
                <a:latin typeface="Arial" pitchFamily="34" charset="0"/>
                <a:ea typeface="ヒラギノ角ゴ Pro W3" pitchFamily="124" charset="-128"/>
              </a:defRPr>
            </a:lvl2pPr>
            <a:lvl3pPr marL="1143000" indent="-228600">
              <a:defRPr sz="2400">
                <a:solidFill>
                  <a:schemeClr val="tx1"/>
                </a:solidFill>
                <a:latin typeface="Arial" pitchFamily="34" charset="0"/>
                <a:ea typeface="ヒラギノ角ゴ Pro W3" pitchFamily="124" charset="-128"/>
              </a:defRPr>
            </a:lvl3pPr>
            <a:lvl4pPr marL="1600200" indent="-228600">
              <a:defRPr sz="2400">
                <a:solidFill>
                  <a:schemeClr val="tx1"/>
                </a:solidFill>
                <a:latin typeface="Arial" pitchFamily="34" charset="0"/>
                <a:ea typeface="ヒラギノ角ゴ Pro W3" pitchFamily="124" charset="-128"/>
              </a:defRPr>
            </a:lvl4pPr>
            <a:lvl5pPr marL="2057400" indent="-228600">
              <a:defRPr sz="2400">
                <a:solidFill>
                  <a:schemeClr val="tx1"/>
                </a:solidFill>
                <a:latin typeface="Arial" pitchFamily="34" charset="0"/>
                <a:ea typeface="ヒラギノ角ゴ Pro W3" pitchFamily="12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9pPr>
          </a:lstStyle>
          <a:p>
            <a:fld id="{C6F38A9E-5637-4A48-A67E-60EF7F84C791}" type="slidenum">
              <a:rPr lang="en-US" altLang="en-US" sz="1200">
                <a:solidFill>
                  <a:prstClr val="black"/>
                </a:solidFill>
              </a:rPr>
              <a:pPr/>
              <a:t>20</a:t>
            </a:fld>
            <a:endParaRPr lang="en-US" altLang="en-US" sz="1200">
              <a:solidFill>
                <a:prstClr val="black"/>
              </a:solidFill>
            </a:endParaRPr>
          </a:p>
        </p:txBody>
      </p:sp>
      <p:sp>
        <p:nvSpPr>
          <p:cNvPr id="120835" name="Rectangle 2"/>
          <p:cNvSpPr>
            <a:spLocks noGrp="1" noRot="1" noChangeAspect="1" noChangeArrowheads="1" noTextEdit="1"/>
          </p:cNvSpPr>
          <p:nvPr>
            <p:ph type="sldImg"/>
          </p:nvPr>
        </p:nvSpPr>
        <p:spPr>
          <a:solidFill>
            <a:srgbClr val="FFFFFF"/>
          </a:solidFill>
          <a:ln/>
        </p:spPr>
      </p:sp>
      <p:sp>
        <p:nvSpPr>
          <p:cNvPr id="2765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ltLang="en-US" dirty="0">
                <a:latin typeface="Times New Roman" pitchFamily="18" charset="0"/>
                <a:ea typeface="ヒラギノ角ゴ Pro W3" pitchFamily="124" charset="-128"/>
              </a:rPr>
              <a:t>Population at one particular time,</a:t>
            </a:r>
            <a:r>
              <a:rPr lang="en-US" altLang="en-US" baseline="0" dirty="0">
                <a:latin typeface="Times New Roman" pitchFamily="18" charset="0"/>
                <a:ea typeface="ヒラギノ角ゴ Pro W3" pitchFamily="124" charset="-128"/>
              </a:rPr>
              <a:t> while the population at a future time (t) will be +immigration(t) +births(t) – deaths(t) – emigration(t)</a:t>
            </a:r>
            <a:endParaRPr lang="en-US" altLang="en-US" dirty="0">
              <a:latin typeface="Times New Roman" pitchFamily="18" charset="0"/>
              <a:ea typeface="ヒラギノ角ゴ Pro W3" pitchFamily="124" charset="-128"/>
            </a:endParaRPr>
          </a:p>
        </p:txBody>
      </p:sp>
    </p:spTree>
    <p:extLst>
      <p:ext uri="{BB962C8B-B14F-4D97-AF65-F5344CB8AC3E}">
        <p14:creationId xmlns:p14="http://schemas.microsoft.com/office/powerpoint/2010/main" val="210476461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ヒラギノ角ゴ Pro W3" pitchFamily="124" charset="-128"/>
              </a:defRPr>
            </a:lvl1pPr>
            <a:lvl2pPr marL="742950" indent="-285750">
              <a:defRPr sz="2400">
                <a:solidFill>
                  <a:schemeClr val="tx1"/>
                </a:solidFill>
                <a:latin typeface="Arial" pitchFamily="34" charset="0"/>
                <a:ea typeface="ヒラギノ角ゴ Pro W3" pitchFamily="124" charset="-128"/>
              </a:defRPr>
            </a:lvl2pPr>
            <a:lvl3pPr marL="1143000" indent="-228600">
              <a:defRPr sz="2400">
                <a:solidFill>
                  <a:schemeClr val="tx1"/>
                </a:solidFill>
                <a:latin typeface="Arial" pitchFamily="34" charset="0"/>
                <a:ea typeface="ヒラギノ角ゴ Pro W3" pitchFamily="124" charset="-128"/>
              </a:defRPr>
            </a:lvl3pPr>
            <a:lvl4pPr marL="1600200" indent="-228600">
              <a:defRPr sz="2400">
                <a:solidFill>
                  <a:schemeClr val="tx1"/>
                </a:solidFill>
                <a:latin typeface="Arial" pitchFamily="34" charset="0"/>
                <a:ea typeface="ヒラギノ角ゴ Pro W3" pitchFamily="124" charset="-128"/>
              </a:defRPr>
            </a:lvl4pPr>
            <a:lvl5pPr marL="2057400" indent="-228600">
              <a:defRPr sz="2400">
                <a:solidFill>
                  <a:schemeClr val="tx1"/>
                </a:solidFill>
                <a:latin typeface="Arial" pitchFamily="34" charset="0"/>
                <a:ea typeface="ヒラギノ角ゴ Pro W3" pitchFamily="12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9pPr>
          </a:lstStyle>
          <a:p>
            <a:fld id="{E2DC7CA6-BAB3-4CA9-9416-F4790D0A4761}" type="slidenum">
              <a:rPr lang="en-US" altLang="en-US" sz="1200">
                <a:solidFill>
                  <a:prstClr val="black"/>
                </a:solidFill>
              </a:rPr>
              <a:pPr/>
              <a:t>108</a:t>
            </a:fld>
            <a:endParaRPr lang="en-US" altLang="en-US" sz="1200">
              <a:solidFill>
                <a:prstClr val="black"/>
              </a:solidFill>
            </a:endParaRPr>
          </a:p>
        </p:txBody>
      </p:sp>
      <p:sp>
        <p:nvSpPr>
          <p:cNvPr id="202755" name="Rectangle 2"/>
          <p:cNvSpPr>
            <a:spLocks noGrp="1" noRot="1" noChangeAspect="1" noChangeArrowheads="1" noTextEdit="1"/>
          </p:cNvSpPr>
          <p:nvPr>
            <p:ph type="sldImg"/>
          </p:nvPr>
        </p:nvSpPr>
        <p:spPr>
          <a:solidFill>
            <a:srgbClr val="FFFFFF"/>
          </a:solidFill>
          <a:ln/>
        </p:spPr>
      </p:sp>
      <p:sp>
        <p:nvSpPr>
          <p:cNvPr id="19149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ltLang="en-US" dirty="0">
                <a:latin typeface="Times New Roman" pitchFamily="18" charset="0"/>
                <a:ea typeface="ヒラギノ角ゴ Pro W3" pitchFamily="124" charset="-128"/>
              </a:rPr>
              <a:t>Reached 7 billion in</a:t>
            </a:r>
            <a:r>
              <a:rPr lang="en-US" altLang="en-US" baseline="0" dirty="0">
                <a:latin typeface="Times New Roman" pitchFamily="18" charset="0"/>
                <a:ea typeface="ヒラギノ角ゴ Pro W3" pitchFamily="124" charset="-128"/>
              </a:rPr>
              <a:t> March 2012, now 7.57 billion…so increase of 500,000,000 in ~5 yrs.  2022 = 8 billion? </a:t>
            </a:r>
            <a:endParaRPr lang="en-US" altLang="en-US" dirty="0">
              <a:latin typeface="Times New Roman" pitchFamily="18" charset="0"/>
              <a:ea typeface="ヒラギノ角ゴ Pro W3" pitchFamily="124" charset="-128"/>
            </a:endParaRPr>
          </a:p>
        </p:txBody>
      </p:sp>
    </p:spTree>
    <p:extLst>
      <p:ext uri="{BB962C8B-B14F-4D97-AF65-F5344CB8AC3E}">
        <p14:creationId xmlns:p14="http://schemas.microsoft.com/office/powerpoint/2010/main" val="302854213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ヒラギノ角ゴ Pro W3" pitchFamily="124" charset="-128"/>
              </a:defRPr>
            </a:lvl1pPr>
            <a:lvl2pPr marL="742950" indent="-285750">
              <a:defRPr sz="2400">
                <a:solidFill>
                  <a:schemeClr val="tx1"/>
                </a:solidFill>
                <a:latin typeface="Arial" pitchFamily="34" charset="0"/>
                <a:ea typeface="ヒラギノ角ゴ Pro W3" pitchFamily="124" charset="-128"/>
              </a:defRPr>
            </a:lvl2pPr>
            <a:lvl3pPr marL="1143000" indent="-228600">
              <a:defRPr sz="2400">
                <a:solidFill>
                  <a:schemeClr val="tx1"/>
                </a:solidFill>
                <a:latin typeface="Arial" pitchFamily="34" charset="0"/>
                <a:ea typeface="ヒラギノ角ゴ Pro W3" pitchFamily="124" charset="-128"/>
              </a:defRPr>
            </a:lvl3pPr>
            <a:lvl4pPr marL="1600200" indent="-228600">
              <a:defRPr sz="2400">
                <a:solidFill>
                  <a:schemeClr val="tx1"/>
                </a:solidFill>
                <a:latin typeface="Arial" pitchFamily="34" charset="0"/>
                <a:ea typeface="ヒラギノ角ゴ Pro W3" pitchFamily="124" charset="-128"/>
              </a:defRPr>
            </a:lvl4pPr>
            <a:lvl5pPr marL="2057400" indent="-228600">
              <a:defRPr sz="2400">
                <a:solidFill>
                  <a:schemeClr val="tx1"/>
                </a:solidFill>
                <a:latin typeface="Arial" pitchFamily="34" charset="0"/>
                <a:ea typeface="ヒラギノ角ゴ Pro W3" pitchFamily="12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9pPr>
          </a:lstStyle>
          <a:p>
            <a:fld id="{E2DC7CA6-BAB3-4CA9-9416-F4790D0A4761}" type="slidenum">
              <a:rPr lang="en-US" altLang="en-US" sz="1200">
                <a:solidFill>
                  <a:prstClr val="black"/>
                </a:solidFill>
              </a:rPr>
              <a:pPr/>
              <a:t>109</a:t>
            </a:fld>
            <a:endParaRPr lang="en-US" altLang="en-US" sz="1200">
              <a:solidFill>
                <a:prstClr val="black"/>
              </a:solidFill>
            </a:endParaRPr>
          </a:p>
        </p:txBody>
      </p:sp>
      <p:sp>
        <p:nvSpPr>
          <p:cNvPr id="202755" name="Rectangle 2"/>
          <p:cNvSpPr>
            <a:spLocks noGrp="1" noRot="1" noChangeAspect="1" noChangeArrowheads="1" noTextEdit="1"/>
          </p:cNvSpPr>
          <p:nvPr>
            <p:ph type="sldImg"/>
          </p:nvPr>
        </p:nvSpPr>
        <p:spPr>
          <a:solidFill>
            <a:srgbClr val="FFFFFF"/>
          </a:solidFill>
          <a:ln/>
        </p:spPr>
      </p:sp>
      <p:sp>
        <p:nvSpPr>
          <p:cNvPr id="19149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Times New Roman" pitchFamily="18" charset="0"/>
              <a:ea typeface="ヒラギノ角ゴ Pro W3" pitchFamily="124" charset="-128"/>
            </a:endParaRPr>
          </a:p>
        </p:txBody>
      </p:sp>
    </p:spTree>
    <p:extLst>
      <p:ext uri="{BB962C8B-B14F-4D97-AF65-F5344CB8AC3E}">
        <p14:creationId xmlns:p14="http://schemas.microsoft.com/office/powerpoint/2010/main" val="54795617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ヒラギノ角ゴ Pro W3" pitchFamily="124" charset="-128"/>
              </a:defRPr>
            </a:lvl1pPr>
            <a:lvl2pPr marL="742950" indent="-285750">
              <a:defRPr sz="2400">
                <a:solidFill>
                  <a:schemeClr val="tx1"/>
                </a:solidFill>
                <a:latin typeface="Arial" pitchFamily="34" charset="0"/>
                <a:ea typeface="ヒラギノ角ゴ Pro W3" pitchFamily="124" charset="-128"/>
              </a:defRPr>
            </a:lvl2pPr>
            <a:lvl3pPr marL="1143000" indent="-228600">
              <a:defRPr sz="2400">
                <a:solidFill>
                  <a:schemeClr val="tx1"/>
                </a:solidFill>
                <a:latin typeface="Arial" pitchFamily="34" charset="0"/>
                <a:ea typeface="ヒラギノ角ゴ Pro W3" pitchFamily="124" charset="-128"/>
              </a:defRPr>
            </a:lvl3pPr>
            <a:lvl4pPr marL="1600200" indent="-228600">
              <a:defRPr sz="2400">
                <a:solidFill>
                  <a:schemeClr val="tx1"/>
                </a:solidFill>
                <a:latin typeface="Arial" pitchFamily="34" charset="0"/>
                <a:ea typeface="ヒラギノ角ゴ Pro W3" pitchFamily="124" charset="-128"/>
              </a:defRPr>
            </a:lvl4pPr>
            <a:lvl5pPr marL="2057400" indent="-228600">
              <a:defRPr sz="2400">
                <a:solidFill>
                  <a:schemeClr val="tx1"/>
                </a:solidFill>
                <a:latin typeface="Arial" pitchFamily="34" charset="0"/>
                <a:ea typeface="ヒラギノ角ゴ Pro W3" pitchFamily="12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9pPr>
          </a:lstStyle>
          <a:p>
            <a:fld id="{66A501F0-B182-4DB5-A68A-5138119E3A51}" type="slidenum">
              <a:rPr lang="en-US" altLang="en-US" sz="1200">
                <a:solidFill>
                  <a:prstClr val="black"/>
                </a:solidFill>
              </a:rPr>
              <a:pPr/>
              <a:t>110</a:t>
            </a:fld>
            <a:endParaRPr lang="en-US" altLang="en-US" sz="1200">
              <a:solidFill>
                <a:prstClr val="black"/>
              </a:solidFill>
            </a:endParaRPr>
          </a:p>
        </p:txBody>
      </p:sp>
      <p:sp>
        <p:nvSpPr>
          <p:cNvPr id="207875" name="Rectangle 2"/>
          <p:cNvSpPr>
            <a:spLocks noGrp="1" noRot="1" noChangeAspect="1" noChangeArrowheads="1" noTextEdit="1"/>
          </p:cNvSpPr>
          <p:nvPr>
            <p:ph type="sldImg"/>
          </p:nvPr>
        </p:nvSpPr>
        <p:spPr>
          <a:solidFill>
            <a:srgbClr val="FFFFFF"/>
          </a:solidFill>
          <a:ln/>
        </p:spPr>
      </p:sp>
      <p:sp>
        <p:nvSpPr>
          <p:cNvPr id="20173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Times New Roman" pitchFamily="18" charset="0"/>
              <a:ea typeface="ヒラギノ角ゴ Pro W3" pitchFamily="124" charset="-128"/>
            </a:endParaRPr>
          </a:p>
        </p:txBody>
      </p:sp>
    </p:spTree>
    <p:extLst>
      <p:ext uri="{BB962C8B-B14F-4D97-AF65-F5344CB8AC3E}">
        <p14:creationId xmlns:p14="http://schemas.microsoft.com/office/powerpoint/2010/main" val="20556585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ヒラギノ角ゴ Pro W3" pitchFamily="124" charset="-128"/>
              </a:defRPr>
            </a:lvl1pPr>
            <a:lvl2pPr marL="742950" indent="-285750">
              <a:defRPr sz="2400">
                <a:solidFill>
                  <a:schemeClr val="tx1"/>
                </a:solidFill>
                <a:latin typeface="Arial" pitchFamily="34" charset="0"/>
                <a:ea typeface="ヒラギノ角ゴ Pro W3" pitchFamily="124" charset="-128"/>
              </a:defRPr>
            </a:lvl2pPr>
            <a:lvl3pPr marL="1143000" indent="-228600">
              <a:defRPr sz="2400">
                <a:solidFill>
                  <a:schemeClr val="tx1"/>
                </a:solidFill>
                <a:latin typeface="Arial" pitchFamily="34" charset="0"/>
                <a:ea typeface="ヒラギノ角ゴ Pro W3" pitchFamily="124" charset="-128"/>
              </a:defRPr>
            </a:lvl3pPr>
            <a:lvl4pPr marL="1600200" indent="-228600">
              <a:defRPr sz="2400">
                <a:solidFill>
                  <a:schemeClr val="tx1"/>
                </a:solidFill>
                <a:latin typeface="Arial" pitchFamily="34" charset="0"/>
                <a:ea typeface="ヒラギノ角ゴ Pro W3" pitchFamily="124" charset="-128"/>
              </a:defRPr>
            </a:lvl4pPr>
            <a:lvl5pPr marL="2057400" indent="-228600">
              <a:defRPr sz="2400">
                <a:solidFill>
                  <a:schemeClr val="tx1"/>
                </a:solidFill>
                <a:latin typeface="Arial" pitchFamily="34" charset="0"/>
                <a:ea typeface="ヒラギノ角ゴ Pro W3" pitchFamily="12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9pPr>
          </a:lstStyle>
          <a:p>
            <a:fld id="{9EB6F2EA-A3F8-43A7-B120-0919D919EA14}" type="slidenum">
              <a:rPr lang="en-US" altLang="en-US" sz="1200">
                <a:solidFill>
                  <a:prstClr val="black"/>
                </a:solidFill>
              </a:rPr>
              <a:pPr/>
              <a:t>111</a:t>
            </a:fld>
            <a:endParaRPr lang="en-US" altLang="en-US" sz="1200">
              <a:solidFill>
                <a:prstClr val="black"/>
              </a:solidFill>
            </a:endParaRPr>
          </a:p>
        </p:txBody>
      </p:sp>
      <p:sp>
        <p:nvSpPr>
          <p:cNvPr id="209923" name="Rectangle 2"/>
          <p:cNvSpPr>
            <a:spLocks noGrp="1" noRot="1" noChangeAspect="1" noChangeArrowheads="1" noTextEdit="1"/>
          </p:cNvSpPr>
          <p:nvPr>
            <p:ph type="sldImg"/>
          </p:nvPr>
        </p:nvSpPr>
        <p:spPr>
          <a:solidFill>
            <a:srgbClr val="FFFFFF"/>
          </a:solidFill>
          <a:ln/>
        </p:spPr>
      </p:sp>
      <p:sp>
        <p:nvSpPr>
          <p:cNvPr id="20582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Times New Roman" pitchFamily="18" charset="0"/>
              <a:ea typeface="ヒラギノ角ゴ Pro W3" pitchFamily="124" charset="-128"/>
            </a:endParaRPr>
          </a:p>
        </p:txBody>
      </p:sp>
    </p:spTree>
    <p:extLst>
      <p:ext uri="{BB962C8B-B14F-4D97-AF65-F5344CB8AC3E}">
        <p14:creationId xmlns:p14="http://schemas.microsoft.com/office/powerpoint/2010/main" val="51535188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112</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a:cs typeface="Times New Roman"/>
              </a:rPr>
              <a:t>Age-structure pyramids for the human population of three countries (data as of 2010)</a:t>
            </a:r>
          </a:p>
        </p:txBody>
      </p:sp>
    </p:spTree>
    <p:extLst>
      <p:ext uri="{BB962C8B-B14F-4D97-AF65-F5344CB8AC3E}">
        <p14:creationId xmlns:p14="http://schemas.microsoft.com/office/powerpoint/2010/main" val="177754465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ヒラギノ角ゴ Pro W3" pitchFamily="124" charset="-128"/>
              </a:defRPr>
            </a:lvl1pPr>
            <a:lvl2pPr marL="742950" indent="-285750">
              <a:defRPr sz="2400">
                <a:solidFill>
                  <a:schemeClr val="tx1"/>
                </a:solidFill>
                <a:latin typeface="Arial" pitchFamily="34" charset="0"/>
                <a:ea typeface="ヒラギノ角ゴ Pro W3" pitchFamily="124" charset="-128"/>
              </a:defRPr>
            </a:lvl2pPr>
            <a:lvl3pPr marL="1143000" indent="-228600">
              <a:defRPr sz="2400">
                <a:solidFill>
                  <a:schemeClr val="tx1"/>
                </a:solidFill>
                <a:latin typeface="Arial" pitchFamily="34" charset="0"/>
                <a:ea typeface="ヒラギノ角ゴ Pro W3" pitchFamily="124" charset="-128"/>
              </a:defRPr>
            </a:lvl3pPr>
            <a:lvl4pPr marL="1600200" indent="-228600">
              <a:defRPr sz="2400">
                <a:solidFill>
                  <a:schemeClr val="tx1"/>
                </a:solidFill>
                <a:latin typeface="Arial" pitchFamily="34" charset="0"/>
                <a:ea typeface="ヒラギノ角ゴ Pro W3" pitchFamily="124" charset="-128"/>
              </a:defRPr>
            </a:lvl4pPr>
            <a:lvl5pPr marL="2057400" indent="-228600">
              <a:defRPr sz="2400">
                <a:solidFill>
                  <a:schemeClr val="tx1"/>
                </a:solidFill>
                <a:latin typeface="Arial" pitchFamily="34" charset="0"/>
                <a:ea typeface="ヒラギノ角ゴ Pro W3" pitchFamily="12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9pPr>
          </a:lstStyle>
          <a:p>
            <a:fld id="{CE0DF963-5B18-42E9-9497-439F1E2A0E6B}" type="slidenum">
              <a:rPr lang="en-US" altLang="en-US" sz="1200">
                <a:solidFill>
                  <a:prstClr val="black"/>
                </a:solidFill>
              </a:rPr>
              <a:pPr/>
              <a:t>113</a:t>
            </a:fld>
            <a:endParaRPr lang="en-US" altLang="en-US" sz="1200">
              <a:solidFill>
                <a:prstClr val="black"/>
              </a:solidFill>
            </a:endParaRPr>
          </a:p>
        </p:txBody>
      </p:sp>
      <p:sp>
        <p:nvSpPr>
          <p:cNvPr id="214019" name="Rectangle 2"/>
          <p:cNvSpPr>
            <a:spLocks noGrp="1" noRot="1" noChangeAspect="1" noChangeArrowheads="1" noTextEdit="1"/>
          </p:cNvSpPr>
          <p:nvPr>
            <p:ph type="sldImg"/>
          </p:nvPr>
        </p:nvSpPr>
        <p:spPr>
          <a:solidFill>
            <a:srgbClr val="FFFFFF"/>
          </a:solidFill>
          <a:ln/>
        </p:spPr>
      </p:sp>
      <p:sp>
        <p:nvSpPr>
          <p:cNvPr id="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marL="228600" indent="-228600" eaLnBrk="1" hangingPunct="1">
              <a:buAutoNum type="arabicParenBoth"/>
            </a:pPr>
            <a:r>
              <a:rPr lang="en-US" altLang="en-US" baseline="0" dirty="0">
                <a:latin typeface="Times New Roman" pitchFamily="18" charset="0"/>
                <a:ea typeface="ヒラギノ角ゴ Pro W3" pitchFamily="124" charset="-128"/>
              </a:rPr>
              <a:t>China = 1.38 billion (18.3%)</a:t>
            </a:r>
          </a:p>
          <a:p>
            <a:pPr marL="228600" indent="-228600" eaLnBrk="1" hangingPunct="1">
              <a:buAutoNum type="arabicParenBoth"/>
            </a:pPr>
            <a:r>
              <a:rPr lang="en-US" altLang="en-US" baseline="0" dirty="0">
                <a:latin typeface="Times New Roman" pitchFamily="18" charset="0"/>
                <a:ea typeface="ヒラギノ角ゴ Pro W3" pitchFamily="124" charset="-128"/>
              </a:rPr>
              <a:t>India = 1.32 billion (17.5 %)</a:t>
            </a:r>
          </a:p>
          <a:p>
            <a:pPr marL="228600" indent="-228600" eaLnBrk="1" hangingPunct="1">
              <a:buAutoNum type="arabicParenBoth"/>
            </a:pPr>
            <a:r>
              <a:rPr lang="en-US" altLang="en-US" dirty="0">
                <a:latin typeface="Times New Roman" pitchFamily="18" charset="0"/>
                <a:ea typeface="ヒラギノ角ゴ Pro W3" pitchFamily="124" charset="-128"/>
              </a:rPr>
              <a:t>USA = 326 million (4.3%)</a:t>
            </a:r>
          </a:p>
          <a:p>
            <a:pPr marL="228600" indent="-228600" eaLnBrk="1" hangingPunct="1">
              <a:buAutoNum type="arabicParenBoth"/>
            </a:pPr>
            <a:r>
              <a:rPr lang="en-US" altLang="en-US" dirty="0">
                <a:latin typeface="Times New Roman" pitchFamily="18" charset="0"/>
                <a:ea typeface="ヒラギノ角ゴ Pro W3" pitchFamily="124" charset="-128"/>
              </a:rPr>
              <a:t>Indonesia = 262 million (3.47%)</a:t>
            </a:r>
          </a:p>
          <a:p>
            <a:pPr marL="228600" indent="-228600" eaLnBrk="1" hangingPunct="1">
              <a:buAutoNum type="arabicParenBoth"/>
            </a:pPr>
            <a:r>
              <a:rPr lang="en-US" altLang="en-US" dirty="0">
                <a:latin typeface="Times New Roman" pitchFamily="18" charset="0"/>
                <a:ea typeface="ヒラギノ角ゴ Pro W3" pitchFamily="124" charset="-128"/>
              </a:rPr>
              <a:t>Pakistan</a:t>
            </a:r>
            <a:r>
              <a:rPr lang="en-US" altLang="en-US" baseline="0" dirty="0">
                <a:latin typeface="Times New Roman" pitchFamily="18" charset="0"/>
                <a:ea typeface="ヒラギノ角ゴ Pro W3" pitchFamily="124" charset="-128"/>
              </a:rPr>
              <a:t> = 209 million (2.76%)</a:t>
            </a:r>
            <a:endParaRPr lang="en-US" altLang="en-US" dirty="0">
              <a:latin typeface="Times New Roman" pitchFamily="18" charset="0"/>
              <a:ea typeface="ヒラギノ角ゴ Pro W3" pitchFamily="124" charset="-128"/>
            </a:endParaRPr>
          </a:p>
        </p:txBody>
      </p:sp>
    </p:spTree>
    <p:extLst>
      <p:ext uri="{BB962C8B-B14F-4D97-AF65-F5344CB8AC3E}">
        <p14:creationId xmlns:p14="http://schemas.microsoft.com/office/powerpoint/2010/main" val="274638414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ヒラギノ角ゴ Pro W3" pitchFamily="124" charset="-128"/>
              </a:defRPr>
            </a:lvl1pPr>
            <a:lvl2pPr marL="742950" indent="-285750">
              <a:defRPr sz="2400">
                <a:solidFill>
                  <a:schemeClr val="tx1"/>
                </a:solidFill>
                <a:latin typeface="Arial" pitchFamily="34" charset="0"/>
                <a:ea typeface="ヒラギノ角ゴ Pro W3" pitchFamily="124" charset="-128"/>
              </a:defRPr>
            </a:lvl2pPr>
            <a:lvl3pPr marL="1143000" indent="-228600">
              <a:defRPr sz="2400">
                <a:solidFill>
                  <a:schemeClr val="tx1"/>
                </a:solidFill>
                <a:latin typeface="Arial" pitchFamily="34" charset="0"/>
                <a:ea typeface="ヒラギノ角ゴ Pro W3" pitchFamily="124" charset="-128"/>
              </a:defRPr>
            </a:lvl3pPr>
            <a:lvl4pPr marL="1600200" indent="-228600">
              <a:defRPr sz="2400">
                <a:solidFill>
                  <a:schemeClr val="tx1"/>
                </a:solidFill>
                <a:latin typeface="Arial" pitchFamily="34" charset="0"/>
                <a:ea typeface="ヒラギノ角ゴ Pro W3" pitchFamily="124" charset="-128"/>
              </a:defRPr>
            </a:lvl4pPr>
            <a:lvl5pPr marL="2057400" indent="-228600">
              <a:defRPr sz="2400">
                <a:solidFill>
                  <a:schemeClr val="tx1"/>
                </a:solidFill>
                <a:latin typeface="Arial" pitchFamily="34" charset="0"/>
                <a:ea typeface="ヒラギノ角ゴ Pro W3" pitchFamily="12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9pPr>
          </a:lstStyle>
          <a:p>
            <a:fld id="{66A501F0-B182-4DB5-A68A-5138119E3A51}" type="slidenum">
              <a:rPr lang="en-US" altLang="en-US" sz="1200">
                <a:solidFill>
                  <a:prstClr val="black"/>
                </a:solidFill>
              </a:rPr>
              <a:pPr/>
              <a:t>114</a:t>
            </a:fld>
            <a:endParaRPr lang="en-US" altLang="en-US" sz="1200">
              <a:solidFill>
                <a:prstClr val="black"/>
              </a:solidFill>
            </a:endParaRPr>
          </a:p>
        </p:txBody>
      </p:sp>
      <p:sp>
        <p:nvSpPr>
          <p:cNvPr id="207875" name="Rectangle 2"/>
          <p:cNvSpPr>
            <a:spLocks noGrp="1" noRot="1" noChangeAspect="1" noChangeArrowheads="1" noTextEdit="1"/>
          </p:cNvSpPr>
          <p:nvPr>
            <p:ph type="sldImg"/>
          </p:nvPr>
        </p:nvSpPr>
        <p:spPr>
          <a:solidFill>
            <a:srgbClr val="FFFFFF"/>
          </a:solidFill>
          <a:ln/>
        </p:spPr>
      </p:sp>
      <p:sp>
        <p:nvSpPr>
          <p:cNvPr id="20173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ltLang="en-US" dirty="0">
                <a:latin typeface="Times New Roman" pitchFamily="18" charset="0"/>
                <a:ea typeface="ヒラギノ角ゴ Pro W3" pitchFamily="124" charset="-128"/>
              </a:rPr>
              <a:t>If</a:t>
            </a:r>
            <a:r>
              <a:rPr lang="en-US" altLang="en-US" baseline="0" dirty="0">
                <a:latin typeface="Times New Roman" pitchFamily="18" charset="0"/>
                <a:ea typeface="ヒラギノ角ゴ Pro W3" pitchFamily="124" charset="-128"/>
              </a:rPr>
              <a:t> goal is r=0; must either decrease birth rates or increase death rates….one is easier than other.</a:t>
            </a:r>
            <a:endParaRPr lang="en-US" altLang="en-US" dirty="0">
              <a:latin typeface="Times New Roman" pitchFamily="18" charset="0"/>
              <a:ea typeface="ヒラギノ角ゴ Pro W3" pitchFamily="124" charset="-128"/>
            </a:endParaRPr>
          </a:p>
        </p:txBody>
      </p:sp>
    </p:spTree>
    <p:extLst>
      <p:ext uri="{BB962C8B-B14F-4D97-AF65-F5344CB8AC3E}">
        <p14:creationId xmlns:p14="http://schemas.microsoft.com/office/powerpoint/2010/main" val="370174057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ヒラギノ角ゴ Pro W3" pitchFamily="124" charset="-128"/>
              </a:defRPr>
            </a:lvl1pPr>
            <a:lvl2pPr marL="742950" indent="-285750">
              <a:defRPr sz="2400">
                <a:solidFill>
                  <a:schemeClr val="tx1"/>
                </a:solidFill>
                <a:latin typeface="Arial" pitchFamily="34" charset="0"/>
                <a:ea typeface="ヒラギノ角ゴ Pro W3" pitchFamily="124" charset="-128"/>
              </a:defRPr>
            </a:lvl2pPr>
            <a:lvl3pPr marL="1143000" indent="-228600">
              <a:defRPr sz="2400">
                <a:solidFill>
                  <a:schemeClr val="tx1"/>
                </a:solidFill>
                <a:latin typeface="Arial" pitchFamily="34" charset="0"/>
                <a:ea typeface="ヒラギノ角ゴ Pro W3" pitchFamily="124" charset="-128"/>
              </a:defRPr>
            </a:lvl3pPr>
            <a:lvl4pPr marL="1600200" indent="-228600">
              <a:defRPr sz="2400">
                <a:solidFill>
                  <a:schemeClr val="tx1"/>
                </a:solidFill>
                <a:latin typeface="Arial" pitchFamily="34" charset="0"/>
                <a:ea typeface="ヒラギノ角ゴ Pro W3" pitchFamily="124" charset="-128"/>
              </a:defRPr>
            </a:lvl4pPr>
            <a:lvl5pPr marL="2057400" indent="-228600">
              <a:defRPr sz="2400">
                <a:solidFill>
                  <a:schemeClr val="tx1"/>
                </a:solidFill>
                <a:latin typeface="Arial" pitchFamily="34" charset="0"/>
                <a:ea typeface="ヒラギノ角ゴ Pro W3" pitchFamily="12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9pPr>
          </a:lstStyle>
          <a:p>
            <a:fld id="{66A501F0-B182-4DB5-A68A-5138119E3A51}" type="slidenum">
              <a:rPr lang="en-US" altLang="en-US" sz="1200">
                <a:solidFill>
                  <a:prstClr val="black"/>
                </a:solidFill>
              </a:rPr>
              <a:pPr/>
              <a:t>115</a:t>
            </a:fld>
            <a:endParaRPr lang="en-US" altLang="en-US" sz="1200">
              <a:solidFill>
                <a:prstClr val="black"/>
              </a:solidFill>
            </a:endParaRPr>
          </a:p>
        </p:txBody>
      </p:sp>
      <p:sp>
        <p:nvSpPr>
          <p:cNvPr id="207875" name="Rectangle 2"/>
          <p:cNvSpPr>
            <a:spLocks noGrp="1" noRot="1" noChangeAspect="1" noChangeArrowheads="1" noTextEdit="1"/>
          </p:cNvSpPr>
          <p:nvPr>
            <p:ph type="sldImg"/>
          </p:nvPr>
        </p:nvSpPr>
        <p:spPr>
          <a:solidFill>
            <a:srgbClr val="FFFFFF"/>
          </a:solidFill>
          <a:ln/>
        </p:spPr>
      </p:sp>
      <p:sp>
        <p:nvSpPr>
          <p:cNvPr id="20173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Times New Roman" pitchFamily="18" charset="0"/>
              <a:ea typeface="ヒラギノ角ゴ Pro W3" pitchFamily="124" charset="-128"/>
            </a:endParaRPr>
          </a:p>
        </p:txBody>
      </p:sp>
    </p:spTree>
    <p:extLst>
      <p:ext uri="{BB962C8B-B14F-4D97-AF65-F5344CB8AC3E}">
        <p14:creationId xmlns:p14="http://schemas.microsoft.com/office/powerpoint/2010/main" val="256630844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ヒラギノ角ゴ Pro W3" pitchFamily="124" charset="-128"/>
              </a:defRPr>
            </a:lvl1pPr>
            <a:lvl2pPr marL="742950" indent="-285750">
              <a:defRPr sz="2400">
                <a:solidFill>
                  <a:schemeClr val="tx1"/>
                </a:solidFill>
                <a:latin typeface="Arial" pitchFamily="34" charset="0"/>
                <a:ea typeface="ヒラギノ角ゴ Pro W3" pitchFamily="124" charset="-128"/>
              </a:defRPr>
            </a:lvl2pPr>
            <a:lvl3pPr marL="1143000" indent="-228600">
              <a:defRPr sz="2400">
                <a:solidFill>
                  <a:schemeClr val="tx1"/>
                </a:solidFill>
                <a:latin typeface="Arial" pitchFamily="34" charset="0"/>
                <a:ea typeface="ヒラギノ角ゴ Pro W3" pitchFamily="124" charset="-128"/>
              </a:defRPr>
            </a:lvl3pPr>
            <a:lvl4pPr marL="1600200" indent="-228600">
              <a:defRPr sz="2400">
                <a:solidFill>
                  <a:schemeClr val="tx1"/>
                </a:solidFill>
                <a:latin typeface="Arial" pitchFamily="34" charset="0"/>
                <a:ea typeface="ヒラギノ角ゴ Pro W3" pitchFamily="124" charset="-128"/>
              </a:defRPr>
            </a:lvl4pPr>
            <a:lvl5pPr marL="2057400" indent="-228600">
              <a:defRPr sz="2400">
                <a:solidFill>
                  <a:schemeClr val="tx1"/>
                </a:solidFill>
                <a:latin typeface="Arial" pitchFamily="34" charset="0"/>
                <a:ea typeface="ヒラギノ角ゴ Pro W3" pitchFamily="12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9pPr>
          </a:lstStyle>
          <a:p>
            <a:fld id="{66A501F0-B182-4DB5-A68A-5138119E3A51}" type="slidenum">
              <a:rPr lang="en-US" altLang="en-US" sz="1200">
                <a:solidFill>
                  <a:prstClr val="black"/>
                </a:solidFill>
              </a:rPr>
              <a:pPr/>
              <a:t>116</a:t>
            </a:fld>
            <a:endParaRPr lang="en-US" altLang="en-US" sz="1200">
              <a:solidFill>
                <a:prstClr val="black"/>
              </a:solidFill>
            </a:endParaRPr>
          </a:p>
        </p:txBody>
      </p:sp>
      <p:sp>
        <p:nvSpPr>
          <p:cNvPr id="207875" name="Rectangle 2"/>
          <p:cNvSpPr>
            <a:spLocks noGrp="1" noRot="1" noChangeAspect="1" noChangeArrowheads="1" noTextEdit="1"/>
          </p:cNvSpPr>
          <p:nvPr>
            <p:ph type="sldImg"/>
          </p:nvPr>
        </p:nvSpPr>
        <p:spPr>
          <a:solidFill>
            <a:srgbClr val="FFFFFF"/>
          </a:solidFill>
          <a:ln/>
        </p:spPr>
      </p:sp>
      <p:sp>
        <p:nvSpPr>
          <p:cNvPr id="20173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Times New Roman" pitchFamily="18" charset="0"/>
              <a:ea typeface="ヒラギノ角ゴ Pro W3" pitchFamily="124" charset="-128"/>
            </a:endParaRPr>
          </a:p>
        </p:txBody>
      </p:sp>
    </p:spTree>
    <p:extLst>
      <p:ext uri="{BB962C8B-B14F-4D97-AF65-F5344CB8AC3E}">
        <p14:creationId xmlns:p14="http://schemas.microsoft.com/office/powerpoint/2010/main" val="40903367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ヒラギノ角ゴ Pro W3" pitchFamily="124" charset="-128"/>
              </a:defRPr>
            </a:lvl1pPr>
            <a:lvl2pPr marL="742950" indent="-285750">
              <a:defRPr sz="2400">
                <a:solidFill>
                  <a:schemeClr val="tx1"/>
                </a:solidFill>
                <a:latin typeface="Arial" pitchFamily="34" charset="0"/>
                <a:ea typeface="ヒラギノ角ゴ Pro W3" pitchFamily="124" charset="-128"/>
              </a:defRPr>
            </a:lvl2pPr>
            <a:lvl3pPr marL="1143000" indent="-228600">
              <a:defRPr sz="2400">
                <a:solidFill>
                  <a:schemeClr val="tx1"/>
                </a:solidFill>
                <a:latin typeface="Arial" pitchFamily="34" charset="0"/>
                <a:ea typeface="ヒラギノ角ゴ Pro W3" pitchFamily="124" charset="-128"/>
              </a:defRPr>
            </a:lvl3pPr>
            <a:lvl4pPr marL="1600200" indent="-228600">
              <a:defRPr sz="2400">
                <a:solidFill>
                  <a:schemeClr val="tx1"/>
                </a:solidFill>
                <a:latin typeface="Arial" pitchFamily="34" charset="0"/>
                <a:ea typeface="ヒラギノ角ゴ Pro W3" pitchFamily="124" charset="-128"/>
              </a:defRPr>
            </a:lvl4pPr>
            <a:lvl5pPr marL="2057400" indent="-228600">
              <a:defRPr sz="2400">
                <a:solidFill>
                  <a:schemeClr val="tx1"/>
                </a:solidFill>
                <a:latin typeface="Arial" pitchFamily="34" charset="0"/>
                <a:ea typeface="ヒラギノ角ゴ Pro W3" pitchFamily="12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9pPr>
          </a:lstStyle>
          <a:p>
            <a:fld id="{D9AF1BE4-719A-43E0-B838-E7866273FB10}" type="slidenum">
              <a:rPr lang="en-US" altLang="en-US" sz="1200">
                <a:solidFill>
                  <a:prstClr val="black"/>
                </a:solidFill>
              </a:rPr>
              <a:pPr/>
              <a:t>26</a:t>
            </a:fld>
            <a:endParaRPr lang="en-US" altLang="en-US" sz="1200">
              <a:solidFill>
                <a:prstClr val="black"/>
              </a:solidFill>
            </a:endParaRPr>
          </a:p>
        </p:txBody>
      </p:sp>
      <p:sp>
        <p:nvSpPr>
          <p:cNvPr id="130051" name="Rectangle 2"/>
          <p:cNvSpPr>
            <a:spLocks noGrp="1" noRot="1" noChangeAspect="1" noChangeArrowheads="1" noTextEdit="1"/>
          </p:cNvSpPr>
          <p:nvPr>
            <p:ph type="sldImg"/>
          </p:nvPr>
        </p:nvSpPr>
        <p:spPr>
          <a:solidFill>
            <a:srgbClr val="FFFFFF"/>
          </a:solidFill>
          <a:ln/>
        </p:spPr>
      </p:sp>
      <p:sp>
        <p:nvSpPr>
          <p:cNvPr id="46083" name="Rectangle 3"/>
          <p:cNvSpPr>
            <a:spLocks noGrp="1" noChangeArrowheads="1"/>
          </p:cNvSpPr>
          <p:nvPr>
            <p:ph type="body" idx="1"/>
          </p:nvPr>
        </p:nvSpPr>
        <p:spPr>
          <a:solidFill>
            <a:srgbClr val="FFFFFF"/>
          </a:solidFill>
          <a:ln>
            <a:solidFill>
              <a:srgbClr val="000000"/>
            </a:solidFill>
            <a:miter lim="800000"/>
            <a:headEnd/>
            <a:tailEnd/>
          </a:ln>
        </p:spPr>
        <p:txBody>
          <a:bodyPr/>
          <a:lstStyle/>
          <a:p>
            <a:r>
              <a:rPr lang="en-US" sz="1200" b="0" dirty="0"/>
              <a:t>The odds individuals in any population grow to be age (x), the number of progeny an average individual</a:t>
            </a:r>
            <a:r>
              <a:rPr lang="en-US" sz="1200" b="0" baseline="0" dirty="0"/>
              <a:t> in a lifetime has, the time it takes for a population to double itself.</a:t>
            </a:r>
          </a:p>
          <a:p>
            <a:endParaRPr lang="en-US" sz="1200" b="0" dirty="0"/>
          </a:p>
          <a:p>
            <a:r>
              <a:rPr lang="en-US" sz="1200" b="0" dirty="0"/>
              <a:t>Estimate</a:t>
            </a:r>
            <a:r>
              <a:rPr lang="en-US" sz="1200" b="0" baseline="0" dirty="0"/>
              <a:t> how long, on average, people of any given age could be expected to live. Done by following the fate of a cohort from birth until all the individuals are dead.</a:t>
            </a:r>
            <a:endParaRPr lang="en-US" sz="1200" b="0" dirty="0"/>
          </a:p>
        </p:txBody>
      </p:sp>
    </p:spTree>
    <p:extLst>
      <p:ext uri="{BB962C8B-B14F-4D97-AF65-F5344CB8AC3E}">
        <p14:creationId xmlns:p14="http://schemas.microsoft.com/office/powerpoint/2010/main" val="13172193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ヒラギノ角ゴ Pro W3" pitchFamily="124" charset="-128"/>
              </a:defRPr>
            </a:lvl1pPr>
            <a:lvl2pPr marL="742950" indent="-285750">
              <a:defRPr sz="2400">
                <a:solidFill>
                  <a:schemeClr val="tx1"/>
                </a:solidFill>
                <a:latin typeface="Arial" pitchFamily="34" charset="0"/>
                <a:ea typeface="ヒラギノ角ゴ Pro W3" pitchFamily="124" charset="-128"/>
              </a:defRPr>
            </a:lvl2pPr>
            <a:lvl3pPr marL="1143000" indent="-228600">
              <a:defRPr sz="2400">
                <a:solidFill>
                  <a:schemeClr val="tx1"/>
                </a:solidFill>
                <a:latin typeface="Arial" pitchFamily="34" charset="0"/>
                <a:ea typeface="ヒラギノ角ゴ Pro W3" pitchFamily="124" charset="-128"/>
              </a:defRPr>
            </a:lvl3pPr>
            <a:lvl4pPr marL="1600200" indent="-228600">
              <a:defRPr sz="2400">
                <a:solidFill>
                  <a:schemeClr val="tx1"/>
                </a:solidFill>
                <a:latin typeface="Arial" pitchFamily="34" charset="0"/>
                <a:ea typeface="ヒラギノ角ゴ Pro W3" pitchFamily="124" charset="-128"/>
              </a:defRPr>
            </a:lvl4pPr>
            <a:lvl5pPr marL="2057400" indent="-228600">
              <a:defRPr sz="2400">
                <a:solidFill>
                  <a:schemeClr val="tx1"/>
                </a:solidFill>
                <a:latin typeface="Arial" pitchFamily="34" charset="0"/>
                <a:ea typeface="ヒラギノ角ゴ Pro W3" pitchFamily="12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9pPr>
          </a:lstStyle>
          <a:p>
            <a:fld id="{D9AF1BE4-719A-43E0-B838-E7866273FB10}" type="slidenum">
              <a:rPr lang="en-US" altLang="en-US" sz="1200">
                <a:solidFill>
                  <a:prstClr val="black"/>
                </a:solidFill>
              </a:rPr>
              <a:pPr/>
              <a:t>27</a:t>
            </a:fld>
            <a:endParaRPr lang="en-US" altLang="en-US" sz="1200">
              <a:solidFill>
                <a:prstClr val="black"/>
              </a:solidFill>
            </a:endParaRPr>
          </a:p>
        </p:txBody>
      </p:sp>
      <p:sp>
        <p:nvSpPr>
          <p:cNvPr id="130051" name="Rectangle 2"/>
          <p:cNvSpPr>
            <a:spLocks noGrp="1" noRot="1" noChangeAspect="1" noChangeArrowheads="1" noTextEdit="1"/>
          </p:cNvSpPr>
          <p:nvPr>
            <p:ph type="sldImg"/>
          </p:nvPr>
        </p:nvSpPr>
        <p:spPr>
          <a:solidFill>
            <a:srgbClr val="FFFFFF"/>
          </a:solidFill>
          <a:ln/>
        </p:spPr>
      </p:sp>
      <p:sp>
        <p:nvSpPr>
          <p:cNvPr id="4608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Times New Roman" pitchFamily="18" charset="0"/>
              <a:ea typeface="ヒラギノ角ゴ Pro W3" pitchFamily="124" charset="-128"/>
            </a:endParaRPr>
          </a:p>
        </p:txBody>
      </p:sp>
    </p:spTree>
    <p:extLst>
      <p:ext uri="{BB962C8B-B14F-4D97-AF65-F5344CB8AC3E}">
        <p14:creationId xmlns:p14="http://schemas.microsoft.com/office/powerpoint/2010/main" val="23069373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ヒラギノ角ゴ Pro W3" pitchFamily="124" charset="-128"/>
              </a:defRPr>
            </a:lvl1pPr>
            <a:lvl2pPr marL="742950" indent="-285750">
              <a:defRPr sz="2400">
                <a:solidFill>
                  <a:schemeClr val="tx1"/>
                </a:solidFill>
                <a:latin typeface="Arial" pitchFamily="34" charset="0"/>
                <a:ea typeface="ヒラギノ角ゴ Pro W3" pitchFamily="124" charset="-128"/>
              </a:defRPr>
            </a:lvl2pPr>
            <a:lvl3pPr marL="1143000" indent="-228600">
              <a:defRPr sz="2400">
                <a:solidFill>
                  <a:schemeClr val="tx1"/>
                </a:solidFill>
                <a:latin typeface="Arial" pitchFamily="34" charset="0"/>
                <a:ea typeface="ヒラギノ角ゴ Pro W3" pitchFamily="124" charset="-128"/>
              </a:defRPr>
            </a:lvl3pPr>
            <a:lvl4pPr marL="1600200" indent="-228600">
              <a:defRPr sz="2400">
                <a:solidFill>
                  <a:schemeClr val="tx1"/>
                </a:solidFill>
                <a:latin typeface="Arial" pitchFamily="34" charset="0"/>
                <a:ea typeface="ヒラギノ角ゴ Pro W3" pitchFamily="124" charset="-128"/>
              </a:defRPr>
            </a:lvl4pPr>
            <a:lvl5pPr marL="2057400" indent="-228600">
              <a:defRPr sz="2400">
                <a:solidFill>
                  <a:schemeClr val="tx1"/>
                </a:solidFill>
                <a:latin typeface="Arial" pitchFamily="34" charset="0"/>
                <a:ea typeface="ヒラギノ角ゴ Pro W3" pitchFamily="12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9pPr>
          </a:lstStyle>
          <a:p>
            <a:fld id="{D9AF1BE4-719A-43E0-B838-E7866273FB10}" type="slidenum">
              <a:rPr lang="en-US" altLang="en-US" sz="1200">
                <a:solidFill>
                  <a:prstClr val="black"/>
                </a:solidFill>
              </a:rPr>
              <a:pPr/>
              <a:t>28</a:t>
            </a:fld>
            <a:endParaRPr lang="en-US" altLang="en-US" sz="1200">
              <a:solidFill>
                <a:prstClr val="black"/>
              </a:solidFill>
            </a:endParaRPr>
          </a:p>
        </p:txBody>
      </p:sp>
      <p:sp>
        <p:nvSpPr>
          <p:cNvPr id="130051" name="Rectangle 2"/>
          <p:cNvSpPr>
            <a:spLocks noGrp="1" noRot="1" noChangeAspect="1" noChangeArrowheads="1" noTextEdit="1"/>
          </p:cNvSpPr>
          <p:nvPr>
            <p:ph type="sldImg"/>
          </p:nvPr>
        </p:nvSpPr>
        <p:spPr>
          <a:solidFill>
            <a:srgbClr val="FFFFFF"/>
          </a:solidFill>
          <a:ln/>
        </p:spPr>
      </p:sp>
      <p:sp>
        <p:nvSpPr>
          <p:cNvPr id="4608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Times New Roman" pitchFamily="18" charset="0"/>
              <a:ea typeface="ヒラギノ角ゴ Pro W3" pitchFamily="124" charset="-128"/>
            </a:endParaRPr>
          </a:p>
        </p:txBody>
      </p:sp>
    </p:spTree>
    <p:extLst>
      <p:ext uri="{BB962C8B-B14F-4D97-AF65-F5344CB8AC3E}">
        <p14:creationId xmlns:p14="http://schemas.microsoft.com/office/powerpoint/2010/main" val="35995510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ヒラギノ角ゴ Pro W3" pitchFamily="124" charset="-128"/>
              </a:defRPr>
            </a:lvl1pPr>
            <a:lvl2pPr marL="742950" indent="-285750">
              <a:defRPr sz="2400">
                <a:solidFill>
                  <a:schemeClr val="tx1"/>
                </a:solidFill>
                <a:latin typeface="Arial" pitchFamily="34" charset="0"/>
                <a:ea typeface="ヒラギノ角ゴ Pro W3" pitchFamily="124" charset="-128"/>
              </a:defRPr>
            </a:lvl2pPr>
            <a:lvl3pPr marL="1143000" indent="-228600">
              <a:defRPr sz="2400">
                <a:solidFill>
                  <a:schemeClr val="tx1"/>
                </a:solidFill>
                <a:latin typeface="Arial" pitchFamily="34" charset="0"/>
                <a:ea typeface="ヒラギノ角ゴ Pro W3" pitchFamily="124" charset="-128"/>
              </a:defRPr>
            </a:lvl3pPr>
            <a:lvl4pPr marL="1600200" indent="-228600">
              <a:defRPr sz="2400">
                <a:solidFill>
                  <a:schemeClr val="tx1"/>
                </a:solidFill>
                <a:latin typeface="Arial" pitchFamily="34" charset="0"/>
                <a:ea typeface="ヒラギノ角ゴ Pro W3" pitchFamily="124" charset="-128"/>
              </a:defRPr>
            </a:lvl4pPr>
            <a:lvl5pPr marL="2057400" indent="-228600">
              <a:defRPr sz="2400">
                <a:solidFill>
                  <a:schemeClr val="tx1"/>
                </a:solidFill>
                <a:latin typeface="Arial" pitchFamily="34" charset="0"/>
                <a:ea typeface="ヒラギノ角ゴ Pro W3" pitchFamily="12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9pPr>
          </a:lstStyle>
          <a:p>
            <a:fld id="{D9AF1BE4-719A-43E0-B838-E7866273FB10}" type="slidenum">
              <a:rPr lang="en-US" altLang="en-US" sz="1200">
                <a:solidFill>
                  <a:prstClr val="black"/>
                </a:solidFill>
              </a:rPr>
              <a:pPr/>
              <a:t>29</a:t>
            </a:fld>
            <a:endParaRPr lang="en-US" altLang="en-US" sz="1200">
              <a:solidFill>
                <a:prstClr val="black"/>
              </a:solidFill>
            </a:endParaRPr>
          </a:p>
        </p:txBody>
      </p:sp>
      <p:sp>
        <p:nvSpPr>
          <p:cNvPr id="130051" name="Rectangle 2"/>
          <p:cNvSpPr>
            <a:spLocks noGrp="1" noRot="1" noChangeAspect="1" noChangeArrowheads="1" noTextEdit="1"/>
          </p:cNvSpPr>
          <p:nvPr>
            <p:ph type="sldImg"/>
          </p:nvPr>
        </p:nvSpPr>
        <p:spPr>
          <a:solidFill>
            <a:srgbClr val="FFFFFF"/>
          </a:solidFill>
          <a:ln/>
        </p:spPr>
      </p:sp>
      <p:sp>
        <p:nvSpPr>
          <p:cNvPr id="4608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ltLang="en-US" dirty="0">
                <a:latin typeface="Times New Roman" pitchFamily="18" charset="0"/>
                <a:ea typeface="ヒラギノ角ゴ Pro W3" pitchFamily="124" charset="-128"/>
              </a:rPr>
              <a:t>Age</a:t>
            </a:r>
            <a:r>
              <a:rPr lang="en-US" altLang="en-US" baseline="0" dirty="0">
                <a:latin typeface="Times New Roman" pitchFamily="18" charset="0"/>
                <a:ea typeface="ヒラギノ角ゴ Pro W3" pitchFamily="124" charset="-128"/>
              </a:rPr>
              <a:t> specific mortality rate = the fraction of the population dying at each age.</a:t>
            </a:r>
            <a:endParaRPr lang="en-US" altLang="en-US" dirty="0">
              <a:latin typeface="Times New Roman" pitchFamily="18" charset="0"/>
              <a:ea typeface="ヒラギノ角ゴ Pro W3" pitchFamily="124" charset="-128"/>
            </a:endParaRPr>
          </a:p>
        </p:txBody>
      </p:sp>
    </p:spTree>
    <p:extLst>
      <p:ext uri="{BB962C8B-B14F-4D97-AF65-F5344CB8AC3E}">
        <p14:creationId xmlns:p14="http://schemas.microsoft.com/office/powerpoint/2010/main" val="234564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7" name="Group 76" title="Feather Background"/>
          <p:cNvGrpSpPr/>
          <p:nvPr/>
        </p:nvGrpSpPr>
        <p:grpSpPr>
          <a:xfrm>
            <a:off x="-6284" y="0"/>
            <a:ext cx="9152521" cy="6867426"/>
            <a:chOff x="-6284" y="0"/>
            <a:chExt cx="9152521" cy="6867426"/>
          </a:xfrm>
        </p:grpSpPr>
        <p:sp>
          <p:nvSpPr>
            <p:cNvPr id="67" name="Freeform 41"/>
            <p:cNvSpPr>
              <a:spLocks noEditPoints="1"/>
            </p:cNvSpPr>
            <p:nvPr/>
          </p:nvSpPr>
          <p:spPr bwMode="auto">
            <a:xfrm>
              <a:off x="0" y="0"/>
              <a:ext cx="9146237" cy="6858000"/>
            </a:xfrm>
            <a:custGeom>
              <a:avLst/>
              <a:gdLst/>
              <a:ahLst/>
              <a:cxnLst/>
              <a:rect l="0" t="0" r="r" b="b"/>
              <a:pathLst>
                <a:path w="2882" h="2160">
                  <a:moveTo>
                    <a:pt x="582" y="371"/>
                  </a:moveTo>
                  <a:cubicBezTo>
                    <a:pt x="592" y="376"/>
                    <a:pt x="600" y="381"/>
                    <a:pt x="610" y="384"/>
                  </a:cubicBezTo>
                  <a:cubicBezTo>
                    <a:pt x="635" y="393"/>
                    <a:pt x="640" y="395"/>
                    <a:pt x="641" y="392"/>
                  </a:cubicBezTo>
                  <a:cubicBezTo>
                    <a:pt x="596" y="372"/>
                    <a:pt x="592" y="370"/>
                    <a:pt x="589" y="367"/>
                  </a:cubicBezTo>
                  <a:cubicBezTo>
                    <a:pt x="554" y="342"/>
                    <a:pt x="552" y="341"/>
                    <a:pt x="550" y="340"/>
                  </a:cubicBezTo>
                  <a:cubicBezTo>
                    <a:pt x="532" y="326"/>
                    <a:pt x="531" y="325"/>
                    <a:pt x="529" y="324"/>
                  </a:cubicBezTo>
                  <a:cubicBezTo>
                    <a:pt x="511" y="305"/>
                    <a:pt x="507" y="302"/>
                    <a:pt x="503" y="299"/>
                  </a:cubicBezTo>
                  <a:cubicBezTo>
                    <a:pt x="455" y="236"/>
                    <a:pt x="453" y="233"/>
                    <a:pt x="450" y="230"/>
                  </a:cubicBezTo>
                  <a:cubicBezTo>
                    <a:pt x="442" y="219"/>
                    <a:pt x="438" y="213"/>
                    <a:pt x="433" y="208"/>
                  </a:cubicBezTo>
                  <a:cubicBezTo>
                    <a:pt x="419" y="175"/>
                    <a:pt x="409" y="179"/>
                    <a:pt x="410" y="173"/>
                  </a:cubicBezTo>
                  <a:cubicBezTo>
                    <a:pt x="382" y="135"/>
                    <a:pt x="378" y="134"/>
                    <a:pt x="378" y="129"/>
                  </a:cubicBezTo>
                  <a:cubicBezTo>
                    <a:pt x="368" y="118"/>
                    <a:pt x="365" y="115"/>
                    <a:pt x="363" y="111"/>
                  </a:cubicBezTo>
                  <a:cubicBezTo>
                    <a:pt x="336" y="73"/>
                    <a:pt x="332" y="65"/>
                    <a:pt x="328" y="58"/>
                  </a:cubicBezTo>
                  <a:cubicBezTo>
                    <a:pt x="308" y="34"/>
                    <a:pt x="305" y="31"/>
                    <a:pt x="300" y="31"/>
                  </a:cubicBezTo>
                  <a:cubicBezTo>
                    <a:pt x="274" y="1"/>
                    <a:pt x="273" y="1"/>
                    <a:pt x="273" y="0"/>
                  </a:cubicBezTo>
                  <a:cubicBezTo>
                    <a:pt x="280" y="19"/>
                    <a:pt x="286" y="26"/>
                    <a:pt x="291" y="33"/>
                  </a:cubicBezTo>
                  <a:cubicBezTo>
                    <a:pt x="345" y="95"/>
                    <a:pt x="345" y="101"/>
                    <a:pt x="348" y="104"/>
                  </a:cubicBezTo>
                  <a:cubicBezTo>
                    <a:pt x="362" y="131"/>
                    <a:pt x="369" y="130"/>
                    <a:pt x="369" y="135"/>
                  </a:cubicBezTo>
                  <a:cubicBezTo>
                    <a:pt x="382" y="150"/>
                    <a:pt x="385" y="150"/>
                    <a:pt x="387" y="151"/>
                  </a:cubicBezTo>
                  <a:cubicBezTo>
                    <a:pt x="423" y="208"/>
                    <a:pt x="423" y="213"/>
                    <a:pt x="429" y="213"/>
                  </a:cubicBezTo>
                  <a:cubicBezTo>
                    <a:pt x="448" y="246"/>
                    <a:pt x="455" y="249"/>
                    <a:pt x="456" y="257"/>
                  </a:cubicBezTo>
                  <a:cubicBezTo>
                    <a:pt x="474" y="279"/>
                    <a:pt x="478" y="284"/>
                    <a:pt x="484" y="288"/>
                  </a:cubicBezTo>
                  <a:cubicBezTo>
                    <a:pt x="468" y="274"/>
                    <a:pt x="462" y="272"/>
                    <a:pt x="460" y="266"/>
                  </a:cubicBezTo>
                  <a:cubicBezTo>
                    <a:pt x="414" y="208"/>
                    <a:pt x="411" y="206"/>
                    <a:pt x="409" y="203"/>
                  </a:cubicBezTo>
                  <a:cubicBezTo>
                    <a:pt x="386" y="173"/>
                    <a:pt x="382" y="160"/>
                    <a:pt x="373" y="152"/>
                  </a:cubicBezTo>
                  <a:cubicBezTo>
                    <a:pt x="342" y="106"/>
                    <a:pt x="339" y="106"/>
                    <a:pt x="337" y="106"/>
                  </a:cubicBezTo>
                  <a:cubicBezTo>
                    <a:pt x="327" y="83"/>
                    <a:pt x="317" y="77"/>
                    <a:pt x="312" y="66"/>
                  </a:cubicBezTo>
                  <a:cubicBezTo>
                    <a:pt x="297" y="47"/>
                    <a:pt x="291" y="45"/>
                    <a:pt x="289" y="39"/>
                  </a:cubicBezTo>
                  <a:cubicBezTo>
                    <a:pt x="267" y="18"/>
                    <a:pt x="267" y="14"/>
                    <a:pt x="263" y="15"/>
                  </a:cubicBezTo>
                  <a:cubicBezTo>
                    <a:pt x="238" y="0"/>
                    <a:pt x="238" y="0"/>
                    <a:pt x="238" y="0"/>
                  </a:cubicBezTo>
                  <a:cubicBezTo>
                    <a:pt x="269" y="27"/>
                    <a:pt x="273" y="36"/>
                    <a:pt x="280" y="44"/>
                  </a:cubicBezTo>
                  <a:cubicBezTo>
                    <a:pt x="301" y="68"/>
                    <a:pt x="304" y="69"/>
                    <a:pt x="301" y="70"/>
                  </a:cubicBezTo>
                  <a:cubicBezTo>
                    <a:pt x="323" y="95"/>
                    <a:pt x="328" y="105"/>
                    <a:pt x="335" y="112"/>
                  </a:cubicBezTo>
                  <a:cubicBezTo>
                    <a:pt x="376" y="170"/>
                    <a:pt x="381" y="179"/>
                    <a:pt x="388" y="186"/>
                  </a:cubicBezTo>
                  <a:cubicBezTo>
                    <a:pt x="400" y="199"/>
                    <a:pt x="398" y="205"/>
                    <a:pt x="401" y="205"/>
                  </a:cubicBezTo>
                  <a:cubicBezTo>
                    <a:pt x="447" y="261"/>
                    <a:pt x="446" y="268"/>
                    <a:pt x="454" y="268"/>
                  </a:cubicBezTo>
                  <a:cubicBezTo>
                    <a:pt x="490" y="311"/>
                    <a:pt x="499" y="316"/>
                    <a:pt x="507" y="321"/>
                  </a:cubicBezTo>
                  <a:cubicBezTo>
                    <a:pt x="561" y="357"/>
                    <a:pt x="566" y="359"/>
                    <a:pt x="570" y="362"/>
                  </a:cubicBezTo>
                  <a:close/>
                  <a:moveTo>
                    <a:pt x="302" y="11"/>
                  </a:moveTo>
                  <a:cubicBezTo>
                    <a:pt x="307" y="12"/>
                    <a:pt x="307" y="17"/>
                    <a:pt x="309" y="20"/>
                  </a:cubicBezTo>
                  <a:cubicBezTo>
                    <a:pt x="330" y="42"/>
                    <a:pt x="334" y="46"/>
                    <a:pt x="336" y="49"/>
                  </a:cubicBezTo>
                  <a:cubicBezTo>
                    <a:pt x="367" y="88"/>
                    <a:pt x="377" y="91"/>
                    <a:pt x="379" y="102"/>
                  </a:cubicBezTo>
                  <a:cubicBezTo>
                    <a:pt x="406" y="126"/>
                    <a:pt x="411" y="133"/>
                    <a:pt x="417" y="140"/>
                  </a:cubicBezTo>
                  <a:cubicBezTo>
                    <a:pt x="438" y="163"/>
                    <a:pt x="438" y="170"/>
                    <a:pt x="443" y="171"/>
                  </a:cubicBezTo>
                  <a:cubicBezTo>
                    <a:pt x="467" y="210"/>
                    <a:pt x="471" y="213"/>
                    <a:pt x="475" y="216"/>
                  </a:cubicBezTo>
                  <a:cubicBezTo>
                    <a:pt x="531" y="283"/>
                    <a:pt x="547" y="295"/>
                    <a:pt x="560" y="309"/>
                  </a:cubicBezTo>
                  <a:cubicBezTo>
                    <a:pt x="599" y="341"/>
                    <a:pt x="605" y="342"/>
                    <a:pt x="609" y="345"/>
                  </a:cubicBezTo>
                  <a:cubicBezTo>
                    <a:pt x="673" y="381"/>
                    <a:pt x="686" y="381"/>
                    <a:pt x="695" y="386"/>
                  </a:cubicBezTo>
                  <a:cubicBezTo>
                    <a:pt x="721" y="396"/>
                    <a:pt x="727" y="396"/>
                    <a:pt x="728" y="394"/>
                  </a:cubicBezTo>
                  <a:cubicBezTo>
                    <a:pt x="651" y="365"/>
                    <a:pt x="649" y="359"/>
                    <a:pt x="642" y="359"/>
                  </a:cubicBezTo>
                  <a:cubicBezTo>
                    <a:pt x="620" y="341"/>
                    <a:pt x="613" y="344"/>
                    <a:pt x="614" y="339"/>
                  </a:cubicBezTo>
                  <a:cubicBezTo>
                    <a:pt x="577" y="315"/>
                    <a:pt x="575" y="308"/>
                    <a:pt x="569" y="305"/>
                  </a:cubicBezTo>
                  <a:cubicBezTo>
                    <a:pt x="528" y="271"/>
                    <a:pt x="522" y="259"/>
                    <a:pt x="513" y="249"/>
                  </a:cubicBezTo>
                  <a:cubicBezTo>
                    <a:pt x="493" y="223"/>
                    <a:pt x="490" y="221"/>
                    <a:pt x="488" y="218"/>
                  </a:cubicBezTo>
                  <a:cubicBezTo>
                    <a:pt x="438" y="148"/>
                    <a:pt x="431" y="145"/>
                    <a:pt x="428" y="138"/>
                  </a:cubicBezTo>
                  <a:cubicBezTo>
                    <a:pt x="399" y="107"/>
                    <a:pt x="393" y="109"/>
                    <a:pt x="394" y="103"/>
                  </a:cubicBezTo>
                  <a:cubicBezTo>
                    <a:pt x="402" y="110"/>
                    <a:pt x="418" y="119"/>
                    <a:pt x="426" y="136"/>
                  </a:cubicBezTo>
                  <a:cubicBezTo>
                    <a:pt x="508" y="213"/>
                    <a:pt x="510" y="216"/>
                    <a:pt x="512" y="221"/>
                  </a:cubicBezTo>
                  <a:cubicBezTo>
                    <a:pt x="551" y="253"/>
                    <a:pt x="560" y="257"/>
                    <a:pt x="565" y="264"/>
                  </a:cubicBezTo>
                  <a:cubicBezTo>
                    <a:pt x="600" y="292"/>
                    <a:pt x="607" y="292"/>
                    <a:pt x="610" y="295"/>
                  </a:cubicBezTo>
                  <a:cubicBezTo>
                    <a:pt x="673" y="323"/>
                    <a:pt x="681" y="327"/>
                    <a:pt x="690" y="332"/>
                  </a:cubicBezTo>
                  <a:cubicBezTo>
                    <a:pt x="776" y="339"/>
                    <a:pt x="758" y="349"/>
                    <a:pt x="758" y="342"/>
                  </a:cubicBezTo>
                  <a:cubicBezTo>
                    <a:pt x="713" y="335"/>
                    <a:pt x="714" y="330"/>
                    <a:pt x="708" y="332"/>
                  </a:cubicBezTo>
                  <a:cubicBezTo>
                    <a:pt x="676" y="319"/>
                    <a:pt x="674" y="317"/>
                    <a:pt x="671" y="316"/>
                  </a:cubicBezTo>
                  <a:cubicBezTo>
                    <a:pt x="583" y="266"/>
                    <a:pt x="571" y="260"/>
                    <a:pt x="563" y="250"/>
                  </a:cubicBezTo>
                  <a:cubicBezTo>
                    <a:pt x="544" y="234"/>
                    <a:pt x="536" y="232"/>
                    <a:pt x="533" y="226"/>
                  </a:cubicBezTo>
                  <a:cubicBezTo>
                    <a:pt x="500" y="189"/>
                    <a:pt x="493" y="192"/>
                    <a:pt x="493" y="188"/>
                  </a:cubicBezTo>
                  <a:cubicBezTo>
                    <a:pt x="460" y="157"/>
                    <a:pt x="453" y="154"/>
                    <a:pt x="450" y="148"/>
                  </a:cubicBezTo>
                  <a:cubicBezTo>
                    <a:pt x="419" y="117"/>
                    <a:pt x="418" y="113"/>
                    <a:pt x="416" y="110"/>
                  </a:cubicBezTo>
                  <a:cubicBezTo>
                    <a:pt x="395" y="90"/>
                    <a:pt x="392" y="87"/>
                    <a:pt x="390" y="83"/>
                  </a:cubicBezTo>
                  <a:cubicBezTo>
                    <a:pt x="362" y="53"/>
                    <a:pt x="359" y="51"/>
                    <a:pt x="356" y="47"/>
                  </a:cubicBezTo>
                  <a:cubicBezTo>
                    <a:pt x="336" y="23"/>
                    <a:pt x="330" y="17"/>
                    <a:pt x="322" y="14"/>
                  </a:cubicBezTo>
                  <a:cubicBezTo>
                    <a:pt x="298" y="1"/>
                    <a:pt x="299" y="2"/>
                    <a:pt x="300" y="3"/>
                  </a:cubicBezTo>
                  <a:close/>
                  <a:moveTo>
                    <a:pt x="481" y="318"/>
                  </a:moveTo>
                  <a:cubicBezTo>
                    <a:pt x="482" y="313"/>
                    <a:pt x="475" y="316"/>
                    <a:pt x="475" y="312"/>
                  </a:cubicBezTo>
                  <a:cubicBezTo>
                    <a:pt x="454" y="299"/>
                    <a:pt x="458" y="290"/>
                    <a:pt x="451" y="292"/>
                  </a:cubicBezTo>
                  <a:cubicBezTo>
                    <a:pt x="423" y="256"/>
                    <a:pt x="421" y="248"/>
                    <a:pt x="415" y="245"/>
                  </a:cubicBezTo>
                  <a:cubicBezTo>
                    <a:pt x="363" y="176"/>
                    <a:pt x="360" y="170"/>
                    <a:pt x="356" y="165"/>
                  </a:cubicBezTo>
                  <a:cubicBezTo>
                    <a:pt x="325" y="135"/>
                    <a:pt x="328" y="128"/>
                    <a:pt x="324" y="127"/>
                  </a:cubicBezTo>
                  <a:cubicBezTo>
                    <a:pt x="302" y="102"/>
                    <a:pt x="300" y="99"/>
                    <a:pt x="298" y="96"/>
                  </a:cubicBezTo>
                  <a:cubicBezTo>
                    <a:pt x="281" y="81"/>
                    <a:pt x="283" y="75"/>
                    <a:pt x="277" y="76"/>
                  </a:cubicBezTo>
                  <a:cubicBezTo>
                    <a:pt x="243" y="44"/>
                    <a:pt x="242" y="35"/>
                    <a:pt x="237" y="32"/>
                  </a:cubicBezTo>
                  <a:cubicBezTo>
                    <a:pt x="188" y="0"/>
                    <a:pt x="188" y="0"/>
                    <a:pt x="188" y="0"/>
                  </a:cubicBezTo>
                  <a:cubicBezTo>
                    <a:pt x="212" y="17"/>
                    <a:pt x="211" y="22"/>
                    <a:pt x="215" y="23"/>
                  </a:cubicBezTo>
                  <a:cubicBezTo>
                    <a:pt x="253" y="58"/>
                    <a:pt x="259" y="67"/>
                    <a:pt x="266" y="76"/>
                  </a:cubicBezTo>
                  <a:cubicBezTo>
                    <a:pt x="296" y="102"/>
                    <a:pt x="295" y="111"/>
                    <a:pt x="302" y="112"/>
                  </a:cubicBezTo>
                  <a:cubicBezTo>
                    <a:pt x="326" y="143"/>
                    <a:pt x="329" y="147"/>
                    <a:pt x="332" y="152"/>
                  </a:cubicBezTo>
                  <a:cubicBezTo>
                    <a:pt x="388" y="223"/>
                    <a:pt x="403" y="238"/>
                    <a:pt x="415" y="258"/>
                  </a:cubicBezTo>
                  <a:cubicBezTo>
                    <a:pt x="406" y="259"/>
                    <a:pt x="407" y="252"/>
                    <a:pt x="402" y="251"/>
                  </a:cubicBezTo>
                  <a:cubicBezTo>
                    <a:pt x="390" y="240"/>
                    <a:pt x="387" y="237"/>
                    <a:pt x="385" y="233"/>
                  </a:cubicBezTo>
                  <a:cubicBezTo>
                    <a:pt x="337" y="185"/>
                    <a:pt x="333" y="183"/>
                    <a:pt x="331" y="178"/>
                  </a:cubicBezTo>
                  <a:cubicBezTo>
                    <a:pt x="308" y="153"/>
                    <a:pt x="304" y="149"/>
                    <a:pt x="302" y="144"/>
                  </a:cubicBezTo>
                  <a:cubicBezTo>
                    <a:pt x="264" y="114"/>
                    <a:pt x="262" y="109"/>
                    <a:pt x="259" y="104"/>
                  </a:cubicBezTo>
                  <a:cubicBezTo>
                    <a:pt x="226" y="72"/>
                    <a:pt x="225" y="70"/>
                    <a:pt x="225" y="66"/>
                  </a:cubicBezTo>
                  <a:cubicBezTo>
                    <a:pt x="208" y="50"/>
                    <a:pt x="204" y="52"/>
                    <a:pt x="203" y="51"/>
                  </a:cubicBezTo>
                  <a:cubicBezTo>
                    <a:pt x="191" y="41"/>
                    <a:pt x="195" y="31"/>
                    <a:pt x="186" y="33"/>
                  </a:cubicBezTo>
                  <a:cubicBezTo>
                    <a:pt x="161" y="8"/>
                    <a:pt x="156" y="3"/>
                    <a:pt x="151" y="0"/>
                  </a:cubicBezTo>
                  <a:cubicBezTo>
                    <a:pt x="146" y="9"/>
                    <a:pt x="157" y="12"/>
                    <a:pt x="163" y="21"/>
                  </a:cubicBezTo>
                  <a:cubicBezTo>
                    <a:pt x="222" y="79"/>
                    <a:pt x="222" y="82"/>
                    <a:pt x="227" y="82"/>
                  </a:cubicBezTo>
                  <a:cubicBezTo>
                    <a:pt x="270" y="123"/>
                    <a:pt x="283" y="140"/>
                    <a:pt x="299" y="153"/>
                  </a:cubicBezTo>
                  <a:cubicBezTo>
                    <a:pt x="371" y="231"/>
                    <a:pt x="379" y="238"/>
                    <a:pt x="387" y="244"/>
                  </a:cubicBezTo>
                  <a:cubicBezTo>
                    <a:pt x="402" y="255"/>
                    <a:pt x="401" y="259"/>
                    <a:pt x="402" y="260"/>
                  </a:cubicBezTo>
                  <a:cubicBezTo>
                    <a:pt x="428" y="278"/>
                    <a:pt x="434" y="280"/>
                    <a:pt x="438" y="283"/>
                  </a:cubicBezTo>
                  <a:cubicBezTo>
                    <a:pt x="452" y="313"/>
                    <a:pt x="453" y="308"/>
                    <a:pt x="449" y="307"/>
                  </a:cubicBezTo>
                  <a:cubicBezTo>
                    <a:pt x="415" y="279"/>
                    <a:pt x="402" y="274"/>
                    <a:pt x="395" y="262"/>
                  </a:cubicBezTo>
                  <a:cubicBezTo>
                    <a:pt x="372" y="237"/>
                    <a:pt x="362" y="242"/>
                    <a:pt x="365" y="235"/>
                  </a:cubicBezTo>
                  <a:cubicBezTo>
                    <a:pt x="334" y="218"/>
                    <a:pt x="340" y="208"/>
                    <a:pt x="333" y="210"/>
                  </a:cubicBezTo>
                  <a:cubicBezTo>
                    <a:pt x="294" y="174"/>
                    <a:pt x="286" y="163"/>
                    <a:pt x="275" y="155"/>
                  </a:cubicBezTo>
                  <a:cubicBezTo>
                    <a:pt x="252" y="130"/>
                    <a:pt x="243" y="121"/>
                    <a:pt x="235" y="110"/>
                  </a:cubicBezTo>
                  <a:cubicBezTo>
                    <a:pt x="204" y="81"/>
                    <a:pt x="203" y="77"/>
                    <a:pt x="198" y="77"/>
                  </a:cubicBezTo>
                  <a:cubicBezTo>
                    <a:pt x="175" y="53"/>
                    <a:pt x="174" y="50"/>
                    <a:pt x="169" y="50"/>
                  </a:cubicBezTo>
                  <a:cubicBezTo>
                    <a:pt x="128" y="16"/>
                    <a:pt x="128" y="10"/>
                    <a:pt x="124" y="10"/>
                  </a:cubicBezTo>
                  <a:cubicBezTo>
                    <a:pt x="97" y="0"/>
                    <a:pt x="97" y="0"/>
                    <a:pt x="97" y="0"/>
                  </a:cubicBezTo>
                  <a:cubicBezTo>
                    <a:pt x="109" y="13"/>
                    <a:pt x="115" y="11"/>
                    <a:pt x="117" y="14"/>
                  </a:cubicBezTo>
                  <a:cubicBezTo>
                    <a:pt x="149" y="40"/>
                    <a:pt x="153" y="44"/>
                    <a:pt x="158" y="47"/>
                  </a:cubicBezTo>
                  <a:cubicBezTo>
                    <a:pt x="184" y="78"/>
                    <a:pt x="190" y="76"/>
                    <a:pt x="192" y="79"/>
                  </a:cubicBezTo>
                  <a:cubicBezTo>
                    <a:pt x="224" y="117"/>
                    <a:pt x="233" y="116"/>
                    <a:pt x="235" y="123"/>
                  </a:cubicBezTo>
                  <a:cubicBezTo>
                    <a:pt x="265" y="147"/>
                    <a:pt x="259" y="157"/>
                    <a:pt x="267" y="154"/>
                  </a:cubicBezTo>
                  <a:cubicBezTo>
                    <a:pt x="309" y="195"/>
                    <a:pt x="316" y="204"/>
                    <a:pt x="326" y="210"/>
                  </a:cubicBezTo>
                  <a:cubicBezTo>
                    <a:pt x="368" y="247"/>
                    <a:pt x="370" y="250"/>
                    <a:pt x="371" y="253"/>
                  </a:cubicBezTo>
                  <a:cubicBezTo>
                    <a:pt x="388" y="266"/>
                    <a:pt x="391" y="268"/>
                    <a:pt x="393" y="271"/>
                  </a:cubicBezTo>
                  <a:cubicBezTo>
                    <a:pt x="434" y="300"/>
                    <a:pt x="438" y="306"/>
                    <a:pt x="444" y="311"/>
                  </a:cubicBezTo>
                  <a:cubicBezTo>
                    <a:pt x="518" y="348"/>
                    <a:pt x="519" y="356"/>
                    <a:pt x="528" y="356"/>
                  </a:cubicBezTo>
                  <a:cubicBezTo>
                    <a:pt x="528" y="354"/>
                    <a:pt x="515" y="339"/>
                    <a:pt x="494" y="332"/>
                  </a:cubicBezTo>
                  <a:close/>
                  <a:moveTo>
                    <a:pt x="334" y="250"/>
                  </a:moveTo>
                  <a:cubicBezTo>
                    <a:pt x="334" y="253"/>
                    <a:pt x="329" y="251"/>
                    <a:pt x="328" y="250"/>
                  </a:cubicBezTo>
                  <a:cubicBezTo>
                    <a:pt x="294" y="242"/>
                    <a:pt x="287" y="241"/>
                    <a:pt x="282" y="238"/>
                  </a:cubicBezTo>
                  <a:cubicBezTo>
                    <a:pt x="243" y="217"/>
                    <a:pt x="240" y="212"/>
                    <a:pt x="233" y="210"/>
                  </a:cubicBezTo>
                  <a:cubicBezTo>
                    <a:pt x="199" y="185"/>
                    <a:pt x="191" y="185"/>
                    <a:pt x="188" y="179"/>
                  </a:cubicBezTo>
                  <a:cubicBezTo>
                    <a:pt x="160" y="165"/>
                    <a:pt x="162" y="158"/>
                    <a:pt x="157" y="159"/>
                  </a:cubicBezTo>
                  <a:cubicBezTo>
                    <a:pt x="123" y="136"/>
                    <a:pt x="120" y="135"/>
                    <a:pt x="119" y="132"/>
                  </a:cubicBezTo>
                  <a:cubicBezTo>
                    <a:pt x="106" y="116"/>
                    <a:pt x="99" y="119"/>
                    <a:pt x="100" y="114"/>
                  </a:cubicBezTo>
                  <a:cubicBezTo>
                    <a:pt x="78" y="92"/>
                    <a:pt x="72" y="93"/>
                    <a:pt x="72" y="89"/>
                  </a:cubicBezTo>
                  <a:cubicBezTo>
                    <a:pt x="48" y="72"/>
                    <a:pt x="41" y="63"/>
                    <a:pt x="31" y="58"/>
                  </a:cubicBezTo>
                  <a:cubicBezTo>
                    <a:pt x="17" y="42"/>
                    <a:pt x="10" y="41"/>
                    <a:pt x="7" y="35"/>
                  </a:cubicBezTo>
                  <a:cubicBezTo>
                    <a:pt x="0" y="41"/>
                    <a:pt x="0" y="41"/>
                    <a:pt x="0" y="41"/>
                  </a:cubicBezTo>
                  <a:cubicBezTo>
                    <a:pt x="33" y="72"/>
                    <a:pt x="49" y="80"/>
                    <a:pt x="59" y="93"/>
                  </a:cubicBezTo>
                  <a:cubicBezTo>
                    <a:pt x="106" y="127"/>
                    <a:pt x="111" y="134"/>
                    <a:pt x="119" y="138"/>
                  </a:cubicBezTo>
                  <a:cubicBezTo>
                    <a:pt x="161" y="171"/>
                    <a:pt x="167" y="172"/>
                    <a:pt x="170" y="174"/>
                  </a:cubicBezTo>
                  <a:cubicBezTo>
                    <a:pt x="206" y="202"/>
                    <a:pt x="218" y="202"/>
                    <a:pt x="222" y="210"/>
                  </a:cubicBezTo>
                  <a:cubicBezTo>
                    <a:pt x="259" y="232"/>
                    <a:pt x="264" y="232"/>
                    <a:pt x="267" y="235"/>
                  </a:cubicBezTo>
                  <a:cubicBezTo>
                    <a:pt x="257" y="234"/>
                    <a:pt x="255" y="232"/>
                    <a:pt x="252" y="230"/>
                  </a:cubicBezTo>
                  <a:cubicBezTo>
                    <a:pt x="200" y="199"/>
                    <a:pt x="190" y="202"/>
                    <a:pt x="191" y="196"/>
                  </a:cubicBezTo>
                  <a:cubicBezTo>
                    <a:pt x="163" y="176"/>
                    <a:pt x="156" y="175"/>
                    <a:pt x="151" y="172"/>
                  </a:cubicBezTo>
                  <a:cubicBezTo>
                    <a:pt x="101" y="134"/>
                    <a:pt x="92" y="128"/>
                    <a:pt x="84" y="122"/>
                  </a:cubicBezTo>
                  <a:cubicBezTo>
                    <a:pt x="53" y="95"/>
                    <a:pt x="51" y="94"/>
                    <a:pt x="50" y="91"/>
                  </a:cubicBezTo>
                  <a:cubicBezTo>
                    <a:pt x="29" y="74"/>
                    <a:pt x="23" y="66"/>
                    <a:pt x="13" y="60"/>
                  </a:cubicBezTo>
                  <a:cubicBezTo>
                    <a:pt x="0" y="57"/>
                    <a:pt x="0" y="57"/>
                    <a:pt x="0" y="57"/>
                  </a:cubicBezTo>
                  <a:cubicBezTo>
                    <a:pt x="19" y="82"/>
                    <a:pt x="31" y="79"/>
                    <a:pt x="30" y="86"/>
                  </a:cubicBezTo>
                  <a:cubicBezTo>
                    <a:pt x="69" y="116"/>
                    <a:pt x="73" y="119"/>
                    <a:pt x="75" y="124"/>
                  </a:cubicBezTo>
                  <a:cubicBezTo>
                    <a:pt x="153" y="178"/>
                    <a:pt x="153" y="184"/>
                    <a:pt x="159" y="185"/>
                  </a:cubicBezTo>
                  <a:cubicBezTo>
                    <a:pt x="185" y="204"/>
                    <a:pt x="191" y="202"/>
                    <a:pt x="191" y="205"/>
                  </a:cubicBezTo>
                  <a:cubicBezTo>
                    <a:pt x="218" y="217"/>
                    <a:pt x="218" y="224"/>
                    <a:pt x="226" y="223"/>
                  </a:cubicBezTo>
                  <a:cubicBezTo>
                    <a:pt x="256" y="242"/>
                    <a:pt x="265" y="239"/>
                    <a:pt x="267" y="244"/>
                  </a:cubicBezTo>
                  <a:cubicBezTo>
                    <a:pt x="318" y="258"/>
                    <a:pt x="319" y="256"/>
                    <a:pt x="319" y="254"/>
                  </a:cubicBezTo>
                  <a:close/>
                  <a:moveTo>
                    <a:pt x="121" y="234"/>
                  </a:moveTo>
                  <a:cubicBezTo>
                    <a:pt x="120" y="225"/>
                    <a:pt x="107" y="224"/>
                    <a:pt x="113" y="214"/>
                  </a:cubicBezTo>
                  <a:cubicBezTo>
                    <a:pt x="89" y="189"/>
                    <a:pt x="86" y="187"/>
                    <a:pt x="85" y="183"/>
                  </a:cubicBezTo>
                  <a:cubicBezTo>
                    <a:pt x="33" y="112"/>
                    <a:pt x="28" y="112"/>
                    <a:pt x="28" y="108"/>
                  </a:cubicBezTo>
                  <a:cubicBezTo>
                    <a:pt x="17" y="98"/>
                    <a:pt x="17" y="93"/>
                    <a:pt x="15" y="90"/>
                  </a:cubicBezTo>
                  <a:cubicBezTo>
                    <a:pt x="0" y="87"/>
                    <a:pt x="0" y="87"/>
                    <a:pt x="0" y="87"/>
                  </a:cubicBezTo>
                  <a:cubicBezTo>
                    <a:pt x="55" y="148"/>
                    <a:pt x="52" y="155"/>
                    <a:pt x="57" y="154"/>
                  </a:cubicBezTo>
                  <a:cubicBezTo>
                    <a:pt x="78" y="181"/>
                    <a:pt x="82" y="193"/>
                    <a:pt x="91" y="199"/>
                  </a:cubicBezTo>
                  <a:cubicBezTo>
                    <a:pt x="73" y="185"/>
                    <a:pt x="68" y="185"/>
                    <a:pt x="65" y="183"/>
                  </a:cubicBezTo>
                  <a:cubicBezTo>
                    <a:pt x="41" y="160"/>
                    <a:pt x="37" y="159"/>
                    <a:pt x="35" y="156"/>
                  </a:cubicBezTo>
                  <a:cubicBezTo>
                    <a:pt x="18" y="140"/>
                    <a:pt x="18" y="134"/>
                    <a:pt x="14" y="134"/>
                  </a:cubicBezTo>
                  <a:cubicBezTo>
                    <a:pt x="1" y="118"/>
                    <a:pt x="0" y="117"/>
                    <a:pt x="0" y="117"/>
                  </a:cubicBezTo>
                  <a:cubicBezTo>
                    <a:pt x="14" y="140"/>
                    <a:pt x="14" y="149"/>
                    <a:pt x="22" y="149"/>
                  </a:cubicBezTo>
                  <a:cubicBezTo>
                    <a:pt x="57" y="180"/>
                    <a:pt x="73" y="199"/>
                    <a:pt x="100" y="210"/>
                  </a:cubicBezTo>
                  <a:cubicBezTo>
                    <a:pt x="129" y="243"/>
                    <a:pt x="126" y="252"/>
                    <a:pt x="134" y="252"/>
                  </a:cubicBezTo>
                  <a:close/>
                  <a:moveTo>
                    <a:pt x="11" y="166"/>
                  </a:moveTo>
                  <a:cubicBezTo>
                    <a:pt x="8" y="162"/>
                    <a:pt x="4" y="159"/>
                    <a:pt x="0" y="156"/>
                  </a:cubicBezTo>
                  <a:cubicBezTo>
                    <a:pt x="0" y="161"/>
                    <a:pt x="0" y="161"/>
                    <a:pt x="0" y="161"/>
                  </a:cubicBezTo>
                  <a:cubicBezTo>
                    <a:pt x="4" y="164"/>
                    <a:pt x="7" y="168"/>
                    <a:pt x="11" y="171"/>
                  </a:cubicBezTo>
                  <a:cubicBezTo>
                    <a:pt x="13" y="174"/>
                    <a:pt x="17" y="175"/>
                    <a:pt x="20" y="177"/>
                  </a:cubicBezTo>
                  <a:cubicBezTo>
                    <a:pt x="21" y="181"/>
                    <a:pt x="23" y="184"/>
                    <a:pt x="28" y="184"/>
                  </a:cubicBezTo>
                  <a:cubicBezTo>
                    <a:pt x="27" y="174"/>
                    <a:pt x="16" y="173"/>
                    <a:pt x="11" y="166"/>
                  </a:cubicBezTo>
                  <a:close/>
                  <a:moveTo>
                    <a:pt x="344" y="19"/>
                  </a:moveTo>
                  <a:cubicBezTo>
                    <a:pt x="350" y="20"/>
                    <a:pt x="354" y="23"/>
                    <a:pt x="357" y="28"/>
                  </a:cubicBezTo>
                  <a:cubicBezTo>
                    <a:pt x="389" y="48"/>
                    <a:pt x="387" y="57"/>
                    <a:pt x="395" y="57"/>
                  </a:cubicBezTo>
                  <a:cubicBezTo>
                    <a:pt x="424" y="87"/>
                    <a:pt x="433" y="94"/>
                    <a:pt x="440" y="102"/>
                  </a:cubicBezTo>
                  <a:cubicBezTo>
                    <a:pt x="455" y="116"/>
                    <a:pt x="459" y="119"/>
                    <a:pt x="461" y="124"/>
                  </a:cubicBezTo>
                  <a:cubicBezTo>
                    <a:pt x="510" y="168"/>
                    <a:pt x="510" y="171"/>
                    <a:pt x="513" y="173"/>
                  </a:cubicBezTo>
                  <a:cubicBezTo>
                    <a:pt x="537" y="198"/>
                    <a:pt x="543" y="206"/>
                    <a:pt x="551" y="213"/>
                  </a:cubicBezTo>
                  <a:cubicBezTo>
                    <a:pt x="608" y="261"/>
                    <a:pt x="615" y="269"/>
                    <a:pt x="626" y="274"/>
                  </a:cubicBezTo>
                  <a:cubicBezTo>
                    <a:pt x="680" y="316"/>
                    <a:pt x="689" y="315"/>
                    <a:pt x="690" y="321"/>
                  </a:cubicBezTo>
                  <a:cubicBezTo>
                    <a:pt x="732" y="334"/>
                    <a:pt x="735" y="339"/>
                    <a:pt x="742" y="339"/>
                  </a:cubicBezTo>
                  <a:cubicBezTo>
                    <a:pt x="730" y="330"/>
                    <a:pt x="704" y="323"/>
                    <a:pt x="686" y="308"/>
                  </a:cubicBezTo>
                  <a:cubicBezTo>
                    <a:pt x="639" y="278"/>
                    <a:pt x="641" y="272"/>
                    <a:pt x="635" y="274"/>
                  </a:cubicBezTo>
                  <a:cubicBezTo>
                    <a:pt x="608" y="255"/>
                    <a:pt x="606" y="249"/>
                    <a:pt x="600" y="247"/>
                  </a:cubicBezTo>
                  <a:cubicBezTo>
                    <a:pt x="583" y="231"/>
                    <a:pt x="579" y="227"/>
                    <a:pt x="575" y="222"/>
                  </a:cubicBezTo>
                  <a:cubicBezTo>
                    <a:pt x="552" y="203"/>
                    <a:pt x="550" y="201"/>
                    <a:pt x="549" y="198"/>
                  </a:cubicBezTo>
                  <a:cubicBezTo>
                    <a:pt x="514" y="167"/>
                    <a:pt x="510" y="155"/>
                    <a:pt x="498" y="151"/>
                  </a:cubicBezTo>
                  <a:cubicBezTo>
                    <a:pt x="483" y="134"/>
                    <a:pt x="481" y="128"/>
                    <a:pt x="474" y="126"/>
                  </a:cubicBezTo>
                  <a:cubicBezTo>
                    <a:pt x="437" y="89"/>
                    <a:pt x="435" y="87"/>
                    <a:pt x="434" y="84"/>
                  </a:cubicBezTo>
                  <a:cubicBezTo>
                    <a:pt x="412" y="66"/>
                    <a:pt x="412" y="61"/>
                    <a:pt x="410" y="60"/>
                  </a:cubicBezTo>
                  <a:cubicBezTo>
                    <a:pt x="384" y="40"/>
                    <a:pt x="384" y="33"/>
                    <a:pt x="376" y="33"/>
                  </a:cubicBezTo>
                  <a:cubicBezTo>
                    <a:pt x="341" y="5"/>
                    <a:pt x="342" y="2"/>
                    <a:pt x="340" y="0"/>
                  </a:cubicBezTo>
                  <a:cubicBezTo>
                    <a:pt x="333" y="12"/>
                    <a:pt x="344" y="10"/>
                    <a:pt x="344" y="19"/>
                  </a:cubicBezTo>
                  <a:close/>
                  <a:moveTo>
                    <a:pt x="23" y="16"/>
                  </a:moveTo>
                  <a:cubicBezTo>
                    <a:pt x="28" y="17"/>
                    <a:pt x="27" y="24"/>
                    <a:pt x="34" y="23"/>
                  </a:cubicBezTo>
                  <a:cubicBezTo>
                    <a:pt x="98" y="85"/>
                    <a:pt x="111" y="95"/>
                    <a:pt x="124" y="106"/>
                  </a:cubicBezTo>
                  <a:cubicBezTo>
                    <a:pt x="164" y="139"/>
                    <a:pt x="170" y="139"/>
                    <a:pt x="173" y="142"/>
                  </a:cubicBezTo>
                  <a:cubicBezTo>
                    <a:pt x="198" y="155"/>
                    <a:pt x="200" y="167"/>
                    <a:pt x="203" y="160"/>
                  </a:cubicBezTo>
                  <a:cubicBezTo>
                    <a:pt x="176" y="139"/>
                    <a:pt x="168" y="135"/>
                    <a:pt x="162" y="128"/>
                  </a:cubicBezTo>
                  <a:cubicBezTo>
                    <a:pt x="125" y="105"/>
                    <a:pt x="127" y="96"/>
                    <a:pt x="120" y="97"/>
                  </a:cubicBezTo>
                  <a:cubicBezTo>
                    <a:pt x="87" y="61"/>
                    <a:pt x="83" y="58"/>
                    <a:pt x="81" y="52"/>
                  </a:cubicBezTo>
                  <a:cubicBezTo>
                    <a:pt x="44" y="19"/>
                    <a:pt x="37" y="18"/>
                    <a:pt x="36" y="12"/>
                  </a:cubicBezTo>
                  <a:cubicBezTo>
                    <a:pt x="57" y="26"/>
                    <a:pt x="59" y="27"/>
                    <a:pt x="60" y="30"/>
                  </a:cubicBezTo>
                  <a:cubicBezTo>
                    <a:pt x="113" y="68"/>
                    <a:pt x="115" y="72"/>
                    <a:pt x="120" y="75"/>
                  </a:cubicBezTo>
                  <a:cubicBezTo>
                    <a:pt x="136" y="88"/>
                    <a:pt x="136" y="93"/>
                    <a:pt x="141" y="95"/>
                  </a:cubicBezTo>
                  <a:cubicBezTo>
                    <a:pt x="159" y="107"/>
                    <a:pt x="158" y="115"/>
                    <a:pt x="165" y="115"/>
                  </a:cubicBezTo>
                  <a:cubicBezTo>
                    <a:pt x="200" y="151"/>
                    <a:pt x="203" y="155"/>
                    <a:pt x="208" y="158"/>
                  </a:cubicBezTo>
                  <a:cubicBezTo>
                    <a:pt x="213" y="167"/>
                    <a:pt x="206" y="161"/>
                    <a:pt x="205" y="166"/>
                  </a:cubicBezTo>
                  <a:cubicBezTo>
                    <a:pt x="223" y="173"/>
                    <a:pt x="223" y="176"/>
                    <a:pt x="227" y="175"/>
                  </a:cubicBezTo>
                  <a:cubicBezTo>
                    <a:pt x="288" y="224"/>
                    <a:pt x="292" y="232"/>
                    <a:pt x="302" y="234"/>
                  </a:cubicBezTo>
                  <a:cubicBezTo>
                    <a:pt x="286" y="216"/>
                    <a:pt x="279" y="218"/>
                    <a:pt x="278" y="214"/>
                  </a:cubicBezTo>
                  <a:cubicBezTo>
                    <a:pt x="243" y="190"/>
                    <a:pt x="241" y="181"/>
                    <a:pt x="233" y="178"/>
                  </a:cubicBezTo>
                  <a:cubicBezTo>
                    <a:pt x="210" y="150"/>
                    <a:pt x="206" y="151"/>
                    <a:pt x="206" y="149"/>
                  </a:cubicBezTo>
                  <a:cubicBezTo>
                    <a:pt x="190" y="135"/>
                    <a:pt x="190" y="129"/>
                    <a:pt x="186" y="127"/>
                  </a:cubicBezTo>
                  <a:cubicBezTo>
                    <a:pt x="158" y="104"/>
                    <a:pt x="159" y="100"/>
                    <a:pt x="157" y="100"/>
                  </a:cubicBezTo>
                  <a:cubicBezTo>
                    <a:pt x="131" y="77"/>
                    <a:pt x="130" y="72"/>
                    <a:pt x="124" y="71"/>
                  </a:cubicBezTo>
                  <a:cubicBezTo>
                    <a:pt x="111" y="59"/>
                    <a:pt x="109" y="57"/>
                    <a:pt x="110" y="53"/>
                  </a:cubicBezTo>
                  <a:cubicBezTo>
                    <a:pt x="80" y="36"/>
                    <a:pt x="78" y="26"/>
                    <a:pt x="67" y="24"/>
                  </a:cubicBezTo>
                  <a:cubicBezTo>
                    <a:pt x="21" y="0"/>
                    <a:pt x="21" y="0"/>
                    <a:pt x="21" y="0"/>
                  </a:cubicBezTo>
                  <a:cubicBezTo>
                    <a:pt x="32" y="10"/>
                    <a:pt x="35" y="11"/>
                    <a:pt x="32" y="12"/>
                  </a:cubicBezTo>
                  <a:cubicBezTo>
                    <a:pt x="17" y="0"/>
                    <a:pt x="16" y="0"/>
                    <a:pt x="16" y="0"/>
                  </a:cubicBezTo>
                  <a:cubicBezTo>
                    <a:pt x="18" y="10"/>
                    <a:pt x="21" y="13"/>
                    <a:pt x="23" y="16"/>
                  </a:cubicBezTo>
                  <a:close/>
                  <a:moveTo>
                    <a:pt x="573" y="13"/>
                  </a:moveTo>
                  <a:cubicBezTo>
                    <a:pt x="580" y="12"/>
                    <a:pt x="581" y="16"/>
                    <a:pt x="586" y="18"/>
                  </a:cubicBezTo>
                  <a:cubicBezTo>
                    <a:pt x="629" y="35"/>
                    <a:pt x="631" y="39"/>
                    <a:pt x="633" y="43"/>
                  </a:cubicBezTo>
                  <a:cubicBezTo>
                    <a:pt x="676" y="58"/>
                    <a:pt x="677" y="64"/>
                    <a:pt x="683" y="63"/>
                  </a:cubicBezTo>
                  <a:cubicBezTo>
                    <a:pt x="756" y="103"/>
                    <a:pt x="764" y="101"/>
                    <a:pt x="767" y="104"/>
                  </a:cubicBezTo>
                  <a:cubicBezTo>
                    <a:pt x="794" y="116"/>
                    <a:pt x="796" y="117"/>
                    <a:pt x="797" y="118"/>
                  </a:cubicBezTo>
                  <a:cubicBezTo>
                    <a:pt x="830" y="132"/>
                    <a:pt x="838" y="134"/>
                    <a:pt x="843" y="139"/>
                  </a:cubicBezTo>
                  <a:cubicBezTo>
                    <a:pt x="867" y="145"/>
                    <a:pt x="870" y="146"/>
                    <a:pt x="873" y="148"/>
                  </a:cubicBezTo>
                  <a:cubicBezTo>
                    <a:pt x="896" y="159"/>
                    <a:pt x="909" y="152"/>
                    <a:pt x="908" y="158"/>
                  </a:cubicBezTo>
                  <a:cubicBezTo>
                    <a:pt x="949" y="161"/>
                    <a:pt x="969" y="161"/>
                    <a:pt x="988" y="162"/>
                  </a:cubicBezTo>
                  <a:cubicBezTo>
                    <a:pt x="1023" y="160"/>
                    <a:pt x="1029" y="155"/>
                    <a:pt x="1023" y="154"/>
                  </a:cubicBezTo>
                  <a:cubicBezTo>
                    <a:pt x="987" y="155"/>
                    <a:pt x="986" y="157"/>
                    <a:pt x="975" y="155"/>
                  </a:cubicBezTo>
                  <a:cubicBezTo>
                    <a:pt x="952" y="157"/>
                    <a:pt x="941" y="152"/>
                    <a:pt x="932" y="154"/>
                  </a:cubicBezTo>
                  <a:cubicBezTo>
                    <a:pt x="828" y="125"/>
                    <a:pt x="826" y="118"/>
                    <a:pt x="817" y="119"/>
                  </a:cubicBezTo>
                  <a:cubicBezTo>
                    <a:pt x="741" y="88"/>
                    <a:pt x="741" y="79"/>
                    <a:pt x="733" y="80"/>
                  </a:cubicBezTo>
                  <a:cubicBezTo>
                    <a:pt x="705" y="65"/>
                    <a:pt x="693" y="60"/>
                    <a:pt x="681" y="55"/>
                  </a:cubicBezTo>
                  <a:cubicBezTo>
                    <a:pt x="627" y="26"/>
                    <a:pt x="622" y="23"/>
                    <a:pt x="616" y="20"/>
                  </a:cubicBezTo>
                  <a:cubicBezTo>
                    <a:pt x="550" y="0"/>
                    <a:pt x="550" y="0"/>
                    <a:pt x="550" y="0"/>
                  </a:cubicBezTo>
                  <a:close/>
                  <a:moveTo>
                    <a:pt x="898" y="24"/>
                  </a:moveTo>
                  <a:cubicBezTo>
                    <a:pt x="929" y="32"/>
                    <a:pt x="973" y="35"/>
                    <a:pt x="1013" y="40"/>
                  </a:cubicBezTo>
                  <a:cubicBezTo>
                    <a:pt x="1029" y="40"/>
                    <a:pt x="1045" y="41"/>
                    <a:pt x="1061" y="41"/>
                  </a:cubicBezTo>
                  <a:cubicBezTo>
                    <a:pt x="1067" y="44"/>
                    <a:pt x="1070" y="40"/>
                    <a:pt x="1080" y="41"/>
                  </a:cubicBezTo>
                  <a:cubicBezTo>
                    <a:pt x="1085" y="42"/>
                    <a:pt x="1089" y="42"/>
                    <a:pt x="1093" y="42"/>
                  </a:cubicBezTo>
                  <a:cubicBezTo>
                    <a:pt x="1097" y="41"/>
                    <a:pt x="1105" y="45"/>
                    <a:pt x="1104" y="40"/>
                  </a:cubicBezTo>
                  <a:cubicBezTo>
                    <a:pt x="1102" y="38"/>
                    <a:pt x="1099" y="37"/>
                    <a:pt x="1093" y="37"/>
                  </a:cubicBezTo>
                  <a:cubicBezTo>
                    <a:pt x="1092" y="39"/>
                    <a:pt x="1083" y="42"/>
                    <a:pt x="1083" y="37"/>
                  </a:cubicBezTo>
                  <a:cubicBezTo>
                    <a:pt x="1071" y="38"/>
                    <a:pt x="1072" y="38"/>
                    <a:pt x="1061" y="39"/>
                  </a:cubicBezTo>
                  <a:cubicBezTo>
                    <a:pt x="1052" y="34"/>
                    <a:pt x="1036" y="37"/>
                    <a:pt x="1024" y="36"/>
                  </a:cubicBezTo>
                  <a:cubicBezTo>
                    <a:pt x="1020" y="32"/>
                    <a:pt x="1017" y="35"/>
                    <a:pt x="1013" y="36"/>
                  </a:cubicBezTo>
                  <a:cubicBezTo>
                    <a:pt x="1011" y="31"/>
                    <a:pt x="999" y="34"/>
                    <a:pt x="993" y="33"/>
                  </a:cubicBezTo>
                  <a:cubicBezTo>
                    <a:pt x="987" y="30"/>
                    <a:pt x="973" y="33"/>
                    <a:pt x="963" y="28"/>
                  </a:cubicBezTo>
                  <a:cubicBezTo>
                    <a:pt x="960" y="28"/>
                    <a:pt x="957" y="28"/>
                    <a:pt x="954" y="28"/>
                  </a:cubicBezTo>
                  <a:cubicBezTo>
                    <a:pt x="950" y="29"/>
                    <a:pt x="949" y="24"/>
                    <a:pt x="948" y="28"/>
                  </a:cubicBezTo>
                  <a:cubicBezTo>
                    <a:pt x="945" y="23"/>
                    <a:pt x="932" y="28"/>
                    <a:pt x="930" y="23"/>
                  </a:cubicBezTo>
                  <a:cubicBezTo>
                    <a:pt x="905" y="21"/>
                    <a:pt x="882" y="16"/>
                    <a:pt x="863" y="8"/>
                  </a:cubicBezTo>
                  <a:cubicBezTo>
                    <a:pt x="851" y="8"/>
                    <a:pt x="844" y="3"/>
                    <a:pt x="835" y="0"/>
                  </a:cubicBezTo>
                  <a:cubicBezTo>
                    <a:pt x="807" y="0"/>
                    <a:pt x="807" y="0"/>
                    <a:pt x="807" y="0"/>
                  </a:cubicBezTo>
                  <a:cubicBezTo>
                    <a:pt x="819" y="4"/>
                    <a:pt x="831" y="7"/>
                    <a:pt x="843" y="10"/>
                  </a:cubicBezTo>
                  <a:cubicBezTo>
                    <a:pt x="858" y="18"/>
                    <a:pt x="879" y="20"/>
                    <a:pt x="898" y="24"/>
                  </a:cubicBezTo>
                  <a:close/>
                  <a:moveTo>
                    <a:pt x="690" y="22"/>
                  </a:moveTo>
                  <a:cubicBezTo>
                    <a:pt x="702" y="24"/>
                    <a:pt x="706" y="33"/>
                    <a:pt x="718" y="34"/>
                  </a:cubicBezTo>
                  <a:cubicBezTo>
                    <a:pt x="748" y="52"/>
                    <a:pt x="757" y="50"/>
                    <a:pt x="757" y="56"/>
                  </a:cubicBezTo>
                  <a:cubicBezTo>
                    <a:pt x="818" y="82"/>
                    <a:pt x="835" y="92"/>
                    <a:pt x="854" y="100"/>
                  </a:cubicBezTo>
                  <a:cubicBezTo>
                    <a:pt x="902" y="118"/>
                    <a:pt x="913" y="116"/>
                    <a:pt x="915" y="121"/>
                  </a:cubicBezTo>
                  <a:cubicBezTo>
                    <a:pt x="1077" y="134"/>
                    <a:pt x="1088" y="131"/>
                    <a:pt x="1102" y="131"/>
                  </a:cubicBezTo>
                  <a:cubicBezTo>
                    <a:pt x="1107" y="124"/>
                    <a:pt x="1118" y="129"/>
                    <a:pt x="1116" y="121"/>
                  </a:cubicBezTo>
                  <a:cubicBezTo>
                    <a:pt x="1023" y="113"/>
                    <a:pt x="1015" y="114"/>
                    <a:pt x="1009" y="114"/>
                  </a:cubicBezTo>
                  <a:cubicBezTo>
                    <a:pt x="971" y="103"/>
                    <a:pt x="961" y="105"/>
                    <a:pt x="959" y="100"/>
                  </a:cubicBezTo>
                  <a:cubicBezTo>
                    <a:pt x="915" y="89"/>
                    <a:pt x="907" y="83"/>
                    <a:pt x="896" y="81"/>
                  </a:cubicBezTo>
                  <a:cubicBezTo>
                    <a:pt x="836" y="52"/>
                    <a:pt x="834" y="47"/>
                    <a:pt x="827" y="47"/>
                  </a:cubicBezTo>
                  <a:cubicBezTo>
                    <a:pt x="878" y="57"/>
                    <a:pt x="896" y="59"/>
                    <a:pt x="912" y="64"/>
                  </a:cubicBezTo>
                  <a:cubicBezTo>
                    <a:pt x="1046" y="80"/>
                    <a:pt x="1053" y="82"/>
                    <a:pt x="1058" y="78"/>
                  </a:cubicBezTo>
                  <a:cubicBezTo>
                    <a:pt x="869" y="49"/>
                    <a:pt x="854" y="41"/>
                    <a:pt x="834" y="38"/>
                  </a:cubicBezTo>
                  <a:cubicBezTo>
                    <a:pt x="813" y="30"/>
                    <a:pt x="811" y="25"/>
                    <a:pt x="801" y="27"/>
                  </a:cubicBezTo>
                  <a:cubicBezTo>
                    <a:pt x="765" y="4"/>
                    <a:pt x="754" y="6"/>
                    <a:pt x="750" y="2"/>
                  </a:cubicBezTo>
                  <a:cubicBezTo>
                    <a:pt x="713" y="4"/>
                    <a:pt x="720" y="8"/>
                    <a:pt x="730" y="10"/>
                  </a:cubicBezTo>
                  <a:cubicBezTo>
                    <a:pt x="763" y="30"/>
                    <a:pt x="770" y="27"/>
                    <a:pt x="771" y="30"/>
                  </a:cubicBezTo>
                  <a:cubicBezTo>
                    <a:pt x="800" y="45"/>
                    <a:pt x="809" y="45"/>
                    <a:pt x="814" y="49"/>
                  </a:cubicBezTo>
                  <a:cubicBezTo>
                    <a:pt x="874" y="78"/>
                    <a:pt x="884" y="83"/>
                    <a:pt x="896" y="88"/>
                  </a:cubicBezTo>
                  <a:cubicBezTo>
                    <a:pt x="921" y="100"/>
                    <a:pt x="925" y="99"/>
                    <a:pt x="929" y="99"/>
                  </a:cubicBezTo>
                  <a:cubicBezTo>
                    <a:pt x="979" y="115"/>
                    <a:pt x="995" y="116"/>
                    <a:pt x="1007" y="121"/>
                  </a:cubicBezTo>
                  <a:cubicBezTo>
                    <a:pt x="1080" y="126"/>
                    <a:pt x="1080" y="124"/>
                    <a:pt x="1089" y="127"/>
                  </a:cubicBezTo>
                  <a:cubicBezTo>
                    <a:pt x="1052" y="132"/>
                    <a:pt x="1050" y="132"/>
                    <a:pt x="1037" y="132"/>
                  </a:cubicBezTo>
                  <a:cubicBezTo>
                    <a:pt x="939" y="118"/>
                    <a:pt x="931" y="119"/>
                    <a:pt x="928" y="114"/>
                  </a:cubicBezTo>
                  <a:cubicBezTo>
                    <a:pt x="877" y="97"/>
                    <a:pt x="867" y="101"/>
                    <a:pt x="868" y="93"/>
                  </a:cubicBezTo>
                  <a:cubicBezTo>
                    <a:pt x="791" y="59"/>
                    <a:pt x="783" y="60"/>
                    <a:pt x="779" y="57"/>
                  </a:cubicBezTo>
                  <a:cubicBezTo>
                    <a:pt x="730" y="32"/>
                    <a:pt x="721" y="27"/>
                    <a:pt x="712" y="22"/>
                  </a:cubicBezTo>
                  <a:cubicBezTo>
                    <a:pt x="675" y="7"/>
                    <a:pt x="670" y="3"/>
                    <a:pt x="662" y="0"/>
                  </a:cubicBezTo>
                  <a:cubicBezTo>
                    <a:pt x="671" y="14"/>
                    <a:pt x="683" y="15"/>
                    <a:pt x="690" y="22"/>
                  </a:cubicBezTo>
                  <a:close/>
                  <a:moveTo>
                    <a:pt x="874" y="0"/>
                  </a:moveTo>
                  <a:cubicBezTo>
                    <a:pt x="874" y="0"/>
                    <a:pt x="874" y="0"/>
                    <a:pt x="874" y="0"/>
                  </a:cubicBezTo>
                  <a:cubicBezTo>
                    <a:pt x="874" y="0"/>
                    <a:pt x="874" y="0"/>
                    <a:pt x="874" y="0"/>
                  </a:cubicBezTo>
                  <a:cubicBezTo>
                    <a:pt x="874" y="0"/>
                    <a:pt x="874" y="0"/>
                    <a:pt x="874" y="0"/>
                  </a:cubicBezTo>
                  <a:close/>
                  <a:moveTo>
                    <a:pt x="375" y="4"/>
                  </a:moveTo>
                  <a:cubicBezTo>
                    <a:pt x="374" y="8"/>
                    <a:pt x="377" y="9"/>
                    <a:pt x="379" y="11"/>
                  </a:cubicBezTo>
                  <a:cubicBezTo>
                    <a:pt x="407" y="31"/>
                    <a:pt x="409" y="37"/>
                    <a:pt x="415" y="40"/>
                  </a:cubicBezTo>
                  <a:cubicBezTo>
                    <a:pt x="431" y="54"/>
                    <a:pt x="433" y="56"/>
                    <a:pt x="437" y="56"/>
                  </a:cubicBezTo>
                  <a:cubicBezTo>
                    <a:pt x="467" y="82"/>
                    <a:pt x="477" y="90"/>
                    <a:pt x="486" y="98"/>
                  </a:cubicBezTo>
                  <a:cubicBezTo>
                    <a:pt x="503" y="113"/>
                    <a:pt x="510" y="116"/>
                    <a:pt x="512" y="123"/>
                  </a:cubicBezTo>
                  <a:cubicBezTo>
                    <a:pt x="546" y="149"/>
                    <a:pt x="552" y="151"/>
                    <a:pt x="554" y="156"/>
                  </a:cubicBezTo>
                  <a:cubicBezTo>
                    <a:pt x="601" y="193"/>
                    <a:pt x="603" y="196"/>
                    <a:pt x="604" y="199"/>
                  </a:cubicBezTo>
                  <a:cubicBezTo>
                    <a:pt x="628" y="220"/>
                    <a:pt x="636" y="220"/>
                    <a:pt x="638" y="226"/>
                  </a:cubicBezTo>
                  <a:cubicBezTo>
                    <a:pt x="689" y="264"/>
                    <a:pt x="698" y="265"/>
                    <a:pt x="702" y="271"/>
                  </a:cubicBezTo>
                  <a:cubicBezTo>
                    <a:pt x="746" y="296"/>
                    <a:pt x="748" y="303"/>
                    <a:pt x="756" y="305"/>
                  </a:cubicBezTo>
                  <a:cubicBezTo>
                    <a:pt x="777" y="317"/>
                    <a:pt x="778" y="318"/>
                    <a:pt x="778" y="321"/>
                  </a:cubicBezTo>
                  <a:cubicBezTo>
                    <a:pt x="803" y="327"/>
                    <a:pt x="810" y="328"/>
                    <a:pt x="819" y="326"/>
                  </a:cubicBezTo>
                  <a:cubicBezTo>
                    <a:pt x="787" y="309"/>
                    <a:pt x="780" y="308"/>
                    <a:pt x="776" y="305"/>
                  </a:cubicBezTo>
                  <a:cubicBezTo>
                    <a:pt x="725" y="276"/>
                    <a:pt x="720" y="272"/>
                    <a:pt x="713" y="269"/>
                  </a:cubicBezTo>
                  <a:cubicBezTo>
                    <a:pt x="676" y="240"/>
                    <a:pt x="668" y="237"/>
                    <a:pt x="662" y="233"/>
                  </a:cubicBezTo>
                  <a:cubicBezTo>
                    <a:pt x="608" y="191"/>
                    <a:pt x="603" y="186"/>
                    <a:pt x="597" y="181"/>
                  </a:cubicBezTo>
                  <a:cubicBezTo>
                    <a:pt x="546" y="137"/>
                    <a:pt x="539" y="134"/>
                    <a:pt x="535" y="128"/>
                  </a:cubicBezTo>
                  <a:cubicBezTo>
                    <a:pt x="498" y="99"/>
                    <a:pt x="495" y="92"/>
                    <a:pt x="488" y="90"/>
                  </a:cubicBezTo>
                  <a:cubicBezTo>
                    <a:pt x="452" y="58"/>
                    <a:pt x="447" y="53"/>
                    <a:pt x="441" y="49"/>
                  </a:cubicBezTo>
                  <a:cubicBezTo>
                    <a:pt x="416" y="26"/>
                    <a:pt x="411" y="26"/>
                    <a:pt x="407" y="25"/>
                  </a:cubicBezTo>
                  <a:cubicBezTo>
                    <a:pt x="375" y="0"/>
                    <a:pt x="375" y="0"/>
                    <a:pt x="375" y="0"/>
                  </a:cubicBezTo>
                  <a:close/>
                  <a:moveTo>
                    <a:pt x="514" y="9"/>
                  </a:moveTo>
                  <a:cubicBezTo>
                    <a:pt x="519" y="12"/>
                    <a:pt x="525" y="13"/>
                    <a:pt x="529" y="16"/>
                  </a:cubicBezTo>
                  <a:cubicBezTo>
                    <a:pt x="547" y="27"/>
                    <a:pt x="554" y="29"/>
                    <a:pt x="557" y="32"/>
                  </a:cubicBezTo>
                  <a:cubicBezTo>
                    <a:pt x="621" y="63"/>
                    <a:pt x="623" y="68"/>
                    <a:pt x="628" y="71"/>
                  </a:cubicBezTo>
                  <a:cubicBezTo>
                    <a:pt x="662" y="87"/>
                    <a:pt x="665" y="87"/>
                    <a:pt x="667" y="89"/>
                  </a:cubicBezTo>
                  <a:cubicBezTo>
                    <a:pt x="722" y="114"/>
                    <a:pt x="731" y="121"/>
                    <a:pt x="745" y="124"/>
                  </a:cubicBezTo>
                  <a:cubicBezTo>
                    <a:pt x="829" y="156"/>
                    <a:pt x="839" y="162"/>
                    <a:pt x="855" y="163"/>
                  </a:cubicBezTo>
                  <a:cubicBezTo>
                    <a:pt x="882" y="169"/>
                    <a:pt x="887" y="172"/>
                    <a:pt x="896" y="170"/>
                  </a:cubicBezTo>
                  <a:cubicBezTo>
                    <a:pt x="925" y="171"/>
                    <a:pt x="920" y="171"/>
                    <a:pt x="916" y="171"/>
                  </a:cubicBezTo>
                  <a:cubicBezTo>
                    <a:pt x="844" y="156"/>
                    <a:pt x="840" y="152"/>
                    <a:pt x="831" y="152"/>
                  </a:cubicBezTo>
                  <a:cubicBezTo>
                    <a:pt x="797" y="142"/>
                    <a:pt x="788" y="132"/>
                    <a:pt x="771" y="131"/>
                  </a:cubicBezTo>
                  <a:cubicBezTo>
                    <a:pt x="756" y="122"/>
                    <a:pt x="750" y="120"/>
                    <a:pt x="747" y="117"/>
                  </a:cubicBezTo>
                  <a:cubicBezTo>
                    <a:pt x="686" y="90"/>
                    <a:pt x="677" y="86"/>
                    <a:pt x="669" y="80"/>
                  </a:cubicBezTo>
                  <a:cubicBezTo>
                    <a:pt x="610" y="51"/>
                    <a:pt x="600" y="48"/>
                    <a:pt x="592" y="44"/>
                  </a:cubicBezTo>
                  <a:cubicBezTo>
                    <a:pt x="560" y="24"/>
                    <a:pt x="551" y="20"/>
                    <a:pt x="544" y="14"/>
                  </a:cubicBezTo>
                  <a:cubicBezTo>
                    <a:pt x="495" y="0"/>
                    <a:pt x="495" y="0"/>
                    <a:pt x="495" y="0"/>
                  </a:cubicBezTo>
                  <a:close/>
                  <a:moveTo>
                    <a:pt x="427" y="8"/>
                  </a:moveTo>
                  <a:cubicBezTo>
                    <a:pt x="430" y="11"/>
                    <a:pt x="437" y="12"/>
                    <a:pt x="440" y="17"/>
                  </a:cubicBezTo>
                  <a:cubicBezTo>
                    <a:pt x="476" y="51"/>
                    <a:pt x="485" y="49"/>
                    <a:pt x="487" y="55"/>
                  </a:cubicBezTo>
                  <a:cubicBezTo>
                    <a:pt x="505" y="66"/>
                    <a:pt x="504" y="73"/>
                    <a:pt x="510" y="75"/>
                  </a:cubicBezTo>
                  <a:cubicBezTo>
                    <a:pt x="580" y="136"/>
                    <a:pt x="582" y="137"/>
                    <a:pt x="585" y="137"/>
                  </a:cubicBezTo>
                  <a:cubicBezTo>
                    <a:pt x="608" y="161"/>
                    <a:pt x="620" y="163"/>
                    <a:pt x="626" y="171"/>
                  </a:cubicBezTo>
                  <a:cubicBezTo>
                    <a:pt x="643" y="183"/>
                    <a:pt x="648" y="185"/>
                    <a:pt x="650" y="191"/>
                  </a:cubicBezTo>
                  <a:cubicBezTo>
                    <a:pt x="690" y="211"/>
                    <a:pt x="696" y="220"/>
                    <a:pt x="708" y="223"/>
                  </a:cubicBezTo>
                  <a:cubicBezTo>
                    <a:pt x="776" y="261"/>
                    <a:pt x="786" y="266"/>
                    <a:pt x="796" y="271"/>
                  </a:cubicBezTo>
                  <a:cubicBezTo>
                    <a:pt x="840" y="287"/>
                    <a:pt x="845" y="286"/>
                    <a:pt x="846" y="289"/>
                  </a:cubicBezTo>
                  <a:cubicBezTo>
                    <a:pt x="889" y="296"/>
                    <a:pt x="898" y="293"/>
                    <a:pt x="898" y="286"/>
                  </a:cubicBezTo>
                  <a:cubicBezTo>
                    <a:pt x="890" y="277"/>
                    <a:pt x="887" y="286"/>
                    <a:pt x="885" y="286"/>
                  </a:cubicBezTo>
                  <a:cubicBezTo>
                    <a:pt x="834" y="277"/>
                    <a:pt x="827" y="273"/>
                    <a:pt x="818" y="271"/>
                  </a:cubicBezTo>
                  <a:cubicBezTo>
                    <a:pt x="771" y="249"/>
                    <a:pt x="766" y="249"/>
                    <a:pt x="764" y="246"/>
                  </a:cubicBezTo>
                  <a:cubicBezTo>
                    <a:pt x="744" y="239"/>
                    <a:pt x="743" y="229"/>
                    <a:pt x="732" y="230"/>
                  </a:cubicBezTo>
                  <a:cubicBezTo>
                    <a:pt x="710" y="210"/>
                    <a:pt x="695" y="214"/>
                    <a:pt x="693" y="205"/>
                  </a:cubicBezTo>
                  <a:cubicBezTo>
                    <a:pt x="648" y="176"/>
                    <a:pt x="642" y="172"/>
                    <a:pt x="637" y="167"/>
                  </a:cubicBezTo>
                  <a:cubicBezTo>
                    <a:pt x="605" y="145"/>
                    <a:pt x="593" y="136"/>
                    <a:pt x="581" y="126"/>
                  </a:cubicBezTo>
                  <a:cubicBezTo>
                    <a:pt x="565" y="107"/>
                    <a:pt x="560" y="107"/>
                    <a:pt x="555" y="106"/>
                  </a:cubicBezTo>
                  <a:cubicBezTo>
                    <a:pt x="534" y="87"/>
                    <a:pt x="531" y="84"/>
                    <a:pt x="528" y="82"/>
                  </a:cubicBezTo>
                  <a:cubicBezTo>
                    <a:pt x="479" y="38"/>
                    <a:pt x="472" y="36"/>
                    <a:pt x="470" y="30"/>
                  </a:cubicBezTo>
                  <a:cubicBezTo>
                    <a:pt x="454" y="14"/>
                    <a:pt x="447" y="13"/>
                    <a:pt x="444" y="8"/>
                  </a:cubicBezTo>
                  <a:cubicBezTo>
                    <a:pt x="422" y="2"/>
                    <a:pt x="426" y="3"/>
                    <a:pt x="427" y="8"/>
                  </a:cubicBezTo>
                  <a:close/>
                  <a:moveTo>
                    <a:pt x="477" y="9"/>
                  </a:moveTo>
                  <a:cubicBezTo>
                    <a:pt x="481" y="13"/>
                    <a:pt x="489" y="14"/>
                    <a:pt x="492" y="20"/>
                  </a:cubicBezTo>
                  <a:cubicBezTo>
                    <a:pt x="507" y="35"/>
                    <a:pt x="514" y="33"/>
                    <a:pt x="516" y="36"/>
                  </a:cubicBezTo>
                  <a:cubicBezTo>
                    <a:pt x="545" y="55"/>
                    <a:pt x="547" y="61"/>
                    <a:pt x="554" y="63"/>
                  </a:cubicBezTo>
                  <a:cubicBezTo>
                    <a:pt x="579" y="82"/>
                    <a:pt x="591" y="87"/>
                    <a:pt x="602" y="94"/>
                  </a:cubicBezTo>
                  <a:cubicBezTo>
                    <a:pt x="671" y="135"/>
                    <a:pt x="678" y="132"/>
                    <a:pt x="679" y="135"/>
                  </a:cubicBezTo>
                  <a:cubicBezTo>
                    <a:pt x="718" y="153"/>
                    <a:pt x="724" y="164"/>
                    <a:pt x="742" y="165"/>
                  </a:cubicBezTo>
                  <a:cubicBezTo>
                    <a:pt x="771" y="179"/>
                    <a:pt x="778" y="177"/>
                    <a:pt x="778" y="181"/>
                  </a:cubicBezTo>
                  <a:cubicBezTo>
                    <a:pt x="839" y="197"/>
                    <a:pt x="843" y="199"/>
                    <a:pt x="848" y="200"/>
                  </a:cubicBezTo>
                  <a:cubicBezTo>
                    <a:pt x="944" y="211"/>
                    <a:pt x="950" y="218"/>
                    <a:pt x="954" y="218"/>
                  </a:cubicBezTo>
                  <a:cubicBezTo>
                    <a:pt x="952" y="204"/>
                    <a:pt x="948" y="205"/>
                    <a:pt x="946" y="206"/>
                  </a:cubicBezTo>
                  <a:cubicBezTo>
                    <a:pt x="921" y="204"/>
                    <a:pt x="915" y="204"/>
                    <a:pt x="900" y="203"/>
                  </a:cubicBezTo>
                  <a:cubicBezTo>
                    <a:pt x="843" y="187"/>
                    <a:pt x="833" y="189"/>
                    <a:pt x="831" y="184"/>
                  </a:cubicBezTo>
                  <a:cubicBezTo>
                    <a:pt x="759" y="161"/>
                    <a:pt x="748" y="164"/>
                    <a:pt x="746" y="158"/>
                  </a:cubicBezTo>
                  <a:cubicBezTo>
                    <a:pt x="720" y="148"/>
                    <a:pt x="718" y="146"/>
                    <a:pt x="714" y="147"/>
                  </a:cubicBezTo>
                  <a:cubicBezTo>
                    <a:pt x="681" y="129"/>
                    <a:pt x="679" y="123"/>
                    <a:pt x="671" y="124"/>
                  </a:cubicBezTo>
                  <a:cubicBezTo>
                    <a:pt x="641" y="103"/>
                    <a:pt x="634" y="102"/>
                    <a:pt x="630" y="99"/>
                  </a:cubicBezTo>
                  <a:cubicBezTo>
                    <a:pt x="601" y="80"/>
                    <a:pt x="597" y="81"/>
                    <a:pt x="593" y="81"/>
                  </a:cubicBezTo>
                  <a:cubicBezTo>
                    <a:pt x="561" y="59"/>
                    <a:pt x="559" y="55"/>
                    <a:pt x="554" y="54"/>
                  </a:cubicBezTo>
                  <a:cubicBezTo>
                    <a:pt x="519" y="27"/>
                    <a:pt x="514" y="25"/>
                    <a:pt x="509" y="25"/>
                  </a:cubicBezTo>
                  <a:cubicBezTo>
                    <a:pt x="487" y="4"/>
                    <a:pt x="481" y="4"/>
                    <a:pt x="479" y="0"/>
                  </a:cubicBezTo>
                  <a:cubicBezTo>
                    <a:pt x="466" y="4"/>
                    <a:pt x="472" y="6"/>
                    <a:pt x="477" y="9"/>
                  </a:cubicBezTo>
                  <a:close/>
                  <a:moveTo>
                    <a:pt x="1121" y="1856"/>
                  </a:moveTo>
                  <a:cubicBezTo>
                    <a:pt x="1119" y="1861"/>
                    <a:pt x="1115" y="1862"/>
                    <a:pt x="1116" y="1869"/>
                  </a:cubicBezTo>
                  <a:cubicBezTo>
                    <a:pt x="1088" y="1913"/>
                    <a:pt x="1078" y="1916"/>
                    <a:pt x="1075" y="1926"/>
                  </a:cubicBezTo>
                  <a:cubicBezTo>
                    <a:pt x="1055" y="1952"/>
                    <a:pt x="1052" y="1954"/>
                    <a:pt x="1051" y="1959"/>
                  </a:cubicBezTo>
                  <a:cubicBezTo>
                    <a:pt x="1020" y="2000"/>
                    <a:pt x="1009" y="2002"/>
                    <a:pt x="1005" y="2011"/>
                  </a:cubicBezTo>
                  <a:cubicBezTo>
                    <a:pt x="976" y="2041"/>
                    <a:pt x="965" y="2049"/>
                    <a:pt x="957" y="2061"/>
                  </a:cubicBezTo>
                  <a:cubicBezTo>
                    <a:pt x="932" y="2087"/>
                    <a:pt x="927" y="2087"/>
                    <a:pt x="924" y="2089"/>
                  </a:cubicBezTo>
                  <a:cubicBezTo>
                    <a:pt x="895" y="2124"/>
                    <a:pt x="890" y="2124"/>
                    <a:pt x="889" y="2129"/>
                  </a:cubicBezTo>
                  <a:cubicBezTo>
                    <a:pt x="869" y="2156"/>
                    <a:pt x="868" y="2158"/>
                    <a:pt x="867" y="2160"/>
                  </a:cubicBezTo>
                  <a:cubicBezTo>
                    <a:pt x="890" y="2148"/>
                    <a:pt x="890" y="2140"/>
                    <a:pt x="896" y="2137"/>
                  </a:cubicBezTo>
                  <a:cubicBezTo>
                    <a:pt x="911" y="2122"/>
                    <a:pt x="908" y="2115"/>
                    <a:pt x="913" y="2116"/>
                  </a:cubicBezTo>
                  <a:cubicBezTo>
                    <a:pt x="933" y="2092"/>
                    <a:pt x="938" y="2092"/>
                    <a:pt x="940" y="2089"/>
                  </a:cubicBezTo>
                  <a:cubicBezTo>
                    <a:pt x="953" y="2072"/>
                    <a:pt x="960" y="2075"/>
                    <a:pt x="959" y="2070"/>
                  </a:cubicBezTo>
                  <a:cubicBezTo>
                    <a:pt x="977" y="2052"/>
                    <a:pt x="979" y="2045"/>
                    <a:pt x="985" y="2042"/>
                  </a:cubicBezTo>
                  <a:cubicBezTo>
                    <a:pt x="1001" y="2026"/>
                    <a:pt x="1003" y="2024"/>
                    <a:pt x="1005" y="2022"/>
                  </a:cubicBezTo>
                  <a:cubicBezTo>
                    <a:pt x="1023" y="2007"/>
                    <a:pt x="1021" y="2001"/>
                    <a:pt x="1027" y="2002"/>
                  </a:cubicBezTo>
                  <a:cubicBezTo>
                    <a:pt x="1057" y="1969"/>
                    <a:pt x="1055" y="1958"/>
                    <a:pt x="1062" y="1956"/>
                  </a:cubicBezTo>
                  <a:cubicBezTo>
                    <a:pt x="1078" y="1928"/>
                    <a:pt x="1083" y="1929"/>
                    <a:pt x="1081" y="1922"/>
                  </a:cubicBezTo>
                  <a:cubicBezTo>
                    <a:pt x="1103" y="1884"/>
                    <a:pt x="1112" y="1889"/>
                    <a:pt x="1110" y="1882"/>
                  </a:cubicBezTo>
                  <a:cubicBezTo>
                    <a:pt x="1118" y="1862"/>
                    <a:pt x="1127" y="1858"/>
                    <a:pt x="1121" y="1856"/>
                  </a:cubicBezTo>
                  <a:close/>
                  <a:moveTo>
                    <a:pt x="1103" y="2042"/>
                  </a:moveTo>
                  <a:cubicBezTo>
                    <a:pt x="1092" y="2040"/>
                    <a:pt x="1095" y="2053"/>
                    <a:pt x="1088" y="2055"/>
                  </a:cubicBezTo>
                  <a:cubicBezTo>
                    <a:pt x="1083" y="2059"/>
                    <a:pt x="1081" y="2067"/>
                    <a:pt x="1075" y="2070"/>
                  </a:cubicBezTo>
                  <a:cubicBezTo>
                    <a:pt x="1072" y="2076"/>
                    <a:pt x="1065" y="2079"/>
                    <a:pt x="1062" y="2085"/>
                  </a:cubicBezTo>
                  <a:cubicBezTo>
                    <a:pt x="1057" y="2090"/>
                    <a:pt x="1054" y="2097"/>
                    <a:pt x="1046" y="2100"/>
                  </a:cubicBezTo>
                  <a:cubicBezTo>
                    <a:pt x="1029" y="2122"/>
                    <a:pt x="1002" y="2135"/>
                    <a:pt x="983" y="2155"/>
                  </a:cubicBezTo>
                  <a:cubicBezTo>
                    <a:pt x="983" y="2158"/>
                    <a:pt x="978" y="2157"/>
                    <a:pt x="977" y="2160"/>
                  </a:cubicBezTo>
                  <a:cubicBezTo>
                    <a:pt x="990" y="2160"/>
                    <a:pt x="990" y="2160"/>
                    <a:pt x="990" y="2160"/>
                  </a:cubicBezTo>
                  <a:cubicBezTo>
                    <a:pt x="994" y="2158"/>
                    <a:pt x="996" y="2154"/>
                    <a:pt x="998" y="2151"/>
                  </a:cubicBezTo>
                  <a:cubicBezTo>
                    <a:pt x="1003" y="2147"/>
                    <a:pt x="1009" y="2145"/>
                    <a:pt x="1012" y="2140"/>
                  </a:cubicBezTo>
                  <a:cubicBezTo>
                    <a:pt x="1014" y="2139"/>
                    <a:pt x="1017" y="2137"/>
                    <a:pt x="1018" y="2135"/>
                  </a:cubicBezTo>
                  <a:cubicBezTo>
                    <a:pt x="1018" y="2131"/>
                    <a:pt x="1025" y="2134"/>
                    <a:pt x="1027" y="2131"/>
                  </a:cubicBezTo>
                  <a:cubicBezTo>
                    <a:pt x="1034" y="2123"/>
                    <a:pt x="1043" y="2116"/>
                    <a:pt x="1051" y="2109"/>
                  </a:cubicBezTo>
                  <a:cubicBezTo>
                    <a:pt x="1053" y="2103"/>
                    <a:pt x="1059" y="2102"/>
                    <a:pt x="1062" y="2096"/>
                  </a:cubicBezTo>
                  <a:cubicBezTo>
                    <a:pt x="1065" y="2091"/>
                    <a:pt x="1068" y="2087"/>
                    <a:pt x="1073" y="2083"/>
                  </a:cubicBezTo>
                  <a:cubicBezTo>
                    <a:pt x="1079" y="2074"/>
                    <a:pt x="1086" y="2066"/>
                    <a:pt x="1092" y="2057"/>
                  </a:cubicBezTo>
                  <a:cubicBezTo>
                    <a:pt x="1095" y="2056"/>
                    <a:pt x="1097" y="2054"/>
                    <a:pt x="1097" y="2050"/>
                  </a:cubicBezTo>
                  <a:cubicBezTo>
                    <a:pt x="1099" y="2048"/>
                    <a:pt x="1101" y="2046"/>
                    <a:pt x="1103" y="2044"/>
                  </a:cubicBezTo>
                  <a:cubicBezTo>
                    <a:pt x="1107" y="2044"/>
                    <a:pt x="1104" y="2038"/>
                    <a:pt x="1108" y="2037"/>
                  </a:cubicBezTo>
                  <a:cubicBezTo>
                    <a:pt x="1106" y="2031"/>
                    <a:pt x="1112" y="2033"/>
                    <a:pt x="1112" y="2028"/>
                  </a:cubicBezTo>
                  <a:cubicBezTo>
                    <a:pt x="1105" y="2029"/>
                    <a:pt x="1104" y="2035"/>
                    <a:pt x="1103" y="2042"/>
                  </a:cubicBezTo>
                  <a:close/>
                  <a:moveTo>
                    <a:pt x="1173" y="1510"/>
                  </a:moveTo>
                  <a:cubicBezTo>
                    <a:pt x="1170" y="1516"/>
                    <a:pt x="1170" y="1526"/>
                    <a:pt x="1166" y="1531"/>
                  </a:cubicBezTo>
                  <a:cubicBezTo>
                    <a:pt x="1147" y="1580"/>
                    <a:pt x="1143" y="1585"/>
                    <a:pt x="1140" y="1592"/>
                  </a:cubicBezTo>
                  <a:cubicBezTo>
                    <a:pt x="1101" y="1645"/>
                    <a:pt x="1096" y="1649"/>
                    <a:pt x="1094" y="1651"/>
                  </a:cubicBezTo>
                  <a:cubicBezTo>
                    <a:pt x="1079" y="1662"/>
                    <a:pt x="1083" y="1671"/>
                    <a:pt x="1077" y="1671"/>
                  </a:cubicBezTo>
                  <a:cubicBezTo>
                    <a:pt x="1041" y="1696"/>
                    <a:pt x="1044" y="1703"/>
                    <a:pt x="1040" y="1704"/>
                  </a:cubicBezTo>
                  <a:cubicBezTo>
                    <a:pt x="994" y="1739"/>
                    <a:pt x="987" y="1741"/>
                    <a:pt x="985" y="1749"/>
                  </a:cubicBezTo>
                  <a:cubicBezTo>
                    <a:pt x="948" y="1774"/>
                    <a:pt x="952" y="1783"/>
                    <a:pt x="946" y="1782"/>
                  </a:cubicBezTo>
                  <a:cubicBezTo>
                    <a:pt x="903" y="1823"/>
                    <a:pt x="907" y="1832"/>
                    <a:pt x="900" y="1830"/>
                  </a:cubicBezTo>
                  <a:cubicBezTo>
                    <a:pt x="885" y="1850"/>
                    <a:pt x="882" y="1850"/>
                    <a:pt x="883" y="1854"/>
                  </a:cubicBezTo>
                  <a:cubicBezTo>
                    <a:pt x="863" y="1880"/>
                    <a:pt x="859" y="1882"/>
                    <a:pt x="857" y="1885"/>
                  </a:cubicBezTo>
                  <a:cubicBezTo>
                    <a:pt x="841" y="1908"/>
                    <a:pt x="838" y="1910"/>
                    <a:pt x="835" y="1913"/>
                  </a:cubicBezTo>
                  <a:cubicBezTo>
                    <a:pt x="826" y="1920"/>
                    <a:pt x="833" y="1911"/>
                    <a:pt x="839" y="1900"/>
                  </a:cubicBezTo>
                  <a:cubicBezTo>
                    <a:pt x="877" y="1849"/>
                    <a:pt x="880" y="1841"/>
                    <a:pt x="883" y="1834"/>
                  </a:cubicBezTo>
                  <a:cubicBezTo>
                    <a:pt x="903" y="1806"/>
                    <a:pt x="912" y="1810"/>
                    <a:pt x="911" y="1804"/>
                  </a:cubicBezTo>
                  <a:cubicBezTo>
                    <a:pt x="953" y="1768"/>
                    <a:pt x="953" y="1763"/>
                    <a:pt x="957" y="1762"/>
                  </a:cubicBezTo>
                  <a:cubicBezTo>
                    <a:pt x="978" y="1744"/>
                    <a:pt x="981" y="1737"/>
                    <a:pt x="985" y="1732"/>
                  </a:cubicBezTo>
                  <a:cubicBezTo>
                    <a:pt x="1010" y="1708"/>
                    <a:pt x="1014" y="1706"/>
                    <a:pt x="1016" y="1704"/>
                  </a:cubicBezTo>
                  <a:cubicBezTo>
                    <a:pt x="1035" y="1687"/>
                    <a:pt x="1037" y="1685"/>
                    <a:pt x="1038" y="1682"/>
                  </a:cubicBezTo>
                  <a:cubicBezTo>
                    <a:pt x="1059" y="1667"/>
                    <a:pt x="1055" y="1658"/>
                    <a:pt x="1062" y="1660"/>
                  </a:cubicBezTo>
                  <a:cubicBezTo>
                    <a:pt x="1085" y="1612"/>
                    <a:pt x="1097" y="1610"/>
                    <a:pt x="1097" y="1597"/>
                  </a:cubicBezTo>
                  <a:cubicBezTo>
                    <a:pt x="1121" y="1536"/>
                    <a:pt x="1125" y="1533"/>
                    <a:pt x="1125" y="1527"/>
                  </a:cubicBezTo>
                  <a:cubicBezTo>
                    <a:pt x="1111" y="1547"/>
                    <a:pt x="1112" y="1552"/>
                    <a:pt x="1112" y="1555"/>
                  </a:cubicBezTo>
                  <a:cubicBezTo>
                    <a:pt x="1104" y="1576"/>
                    <a:pt x="1099" y="1575"/>
                    <a:pt x="1101" y="1581"/>
                  </a:cubicBezTo>
                  <a:cubicBezTo>
                    <a:pt x="1070" y="1632"/>
                    <a:pt x="1064" y="1638"/>
                    <a:pt x="1062" y="1647"/>
                  </a:cubicBezTo>
                  <a:cubicBezTo>
                    <a:pt x="1030" y="1685"/>
                    <a:pt x="1021" y="1681"/>
                    <a:pt x="1022" y="1688"/>
                  </a:cubicBezTo>
                  <a:cubicBezTo>
                    <a:pt x="991" y="1713"/>
                    <a:pt x="990" y="1722"/>
                    <a:pt x="981" y="1723"/>
                  </a:cubicBezTo>
                  <a:cubicBezTo>
                    <a:pt x="941" y="1765"/>
                    <a:pt x="930" y="1774"/>
                    <a:pt x="918" y="1782"/>
                  </a:cubicBezTo>
                  <a:cubicBezTo>
                    <a:pt x="888" y="1824"/>
                    <a:pt x="878" y="1819"/>
                    <a:pt x="881" y="1826"/>
                  </a:cubicBezTo>
                  <a:cubicBezTo>
                    <a:pt x="863" y="1845"/>
                    <a:pt x="861" y="1851"/>
                    <a:pt x="857" y="1856"/>
                  </a:cubicBezTo>
                  <a:cubicBezTo>
                    <a:pt x="835" y="1893"/>
                    <a:pt x="829" y="1892"/>
                    <a:pt x="831" y="1898"/>
                  </a:cubicBezTo>
                  <a:cubicBezTo>
                    <a:pt x="824" y="1891"/>
                    <a:pt x="829" y="1885"/>
                    <a:pt x="833" y="1878"/>
                  </a:cubicBezTo>
                  <a:cubicBezTo>
                    <a:pt x="850" y="1845"/>
                    <a:pt x="862" y="1835"/>
                    <a:pt x="868" y="1819"/>
                  </a:cubicBezTo>
                  <a:cubicBezTo>
                    <a:pt x="881" y="1806"/>
                    <a:pt x="884" y="1803"/>
                    <a:pt x="887" y="1799"/>
                  </a:cubicBezTo>
                  <a:cubicBezTo>
                    <a:pt x="912" y="1778"/>
                    <a:pt x="913" y="1773"/>
                    <a:pt x="918" y="1771"/>
                  </a:cubicBezTo>
                  <a:cubicBezTo>
                    <a:pt x="941" y="1748"/>
                    <a:pt x="943" y="1744"/>
                    <a:pt x="948" y="1743"/>
                  </a:cubicBezTo>
                  <a:cubicBezTo>
                    <a:pt x="959" y="1727"/>
                    <a:pt x="965" y="1727"/>
                    <a:pt x="966" y="1721"/>
                  </a:cubicBezTo>
                  <a:cubicBezTo>
                    <a:pt x="989" y="1693"/>
                    <a:pt x="993" y="1693"/>
                    <a:pt x="994" y="1690"/>
                  </a:cubicBezTo>
                  <a:cubicBezTo>
                    <a:pt x="1027" y="1655"/>
                    <a:pt x="1024" y="1646"/>
                    <a:pt x="1031" y="1647"/>
                  </a:cubicBezTo>
                  <a:cubicBezTo>
                    <a:pt x="1055" y="1605"/>
                    <a:pt x="1061" y="1605"/>
                    <a:pt x="1062" y="1599"/>
                  </a:cubicBezTo>
                  <a:cubicBezTo>
                    <a:pt x="1081" y="1572"/>
                    <a:pt x="1078" y="1561"/>
                    <a:pt x="1084" y="1560"/>
                  </a:cubicBezTo>
                  <a:cubicBezTo>
                    <a:pt x="1106" y="1497"/>
                    <a:pt x="1107" y="1491"/>
                    <a:pt x="1108" y="1486"/>
                  </a:cubicBezTo>
                  <a:cubicBezTo>
                    <a:pt x="1117" y="1457"/>
                    <a:pt x="1116" y="1452"/>
                    <a:pt x="1116" y="1448"/>
                  </a:cubicBezTo>
                  <a:cubicBezTo>
                    <a:pt x="1104" y="1484"/>
                    <a:pt x="1101" y="1489"/>
                    <a:pt x="1101" y="1496"/>
                  </a:cubicBezTo>
                  <a:cubicBezTo>
                    <a:pt x="1084" y="1531"/>
                    <a:pt x="1087" y="1537"/>
                    <a:pt x="1084" y="1538"/>
                  </a:cubicBezTo>
                  <a:cubicBezTo>
                    <a:pt x="1061" y="1585"/>
                    <a:pt x="1058" y="1591"/>
                    <a:pt x="1055" y="1597"/>
                  </a:cubicBezTo>
                  <a:cubicBezTo>
                    <a:pt x="1017" y="1648"/>
                    <a:pt x="1012" y="1652"/>
                    <a:pt x="1009" y="1658"/>
                  </a:cubicBezTo>
                  <a:cubicBezTo>
                    <a:pt x="991" y="1672"/>
                    <a:pt x="998" y="1683"/>
                    <a:pt x="990" y="1680"/>
                  </a:cubicBezTo>
                  <a:cubicBezTo>
                    <a:pt x="977" y="1698"/>
                    <a:pt x="973" y="1699"/>
                    <a:pt x="970" y="1701"/>
                  </a:cubicBezTo>
                  <a:cubicBezTo>
                    <a:pt x="889" y="1788"/>
                    <a:pt x="882" y="1786"/>
                    <a:pt x="883" y="1791"/>
                  </a:cubicBezTo>
                  <a:cubicBezTo>
                    <a:pt x="870" y="1806"/>
                    <a:pt x="868" y="1806"/>
                    <a:pt x="868" y="1808"/>
                  </a:cubicBezTo>
                  <a:cubicBezTo>
                    <a:pt x="909" y="1743"/>
                    <a:pt x="924" y="1730"/>
                    <a:pt x="935" y="1714"/>
                  </a:cubicBezTo>
                  <a:cubicBezTo>
                    <a:pt x="953" y="1698"/>
                    <a:pt x="955" y="1696"/>
                    <a:pt x="955" y="1693"/>
                  </a:cubicBezTo>
                  <a:cubicBezTo>
                    <a:pt x="981" y="1670"/>
                    <a:pt x="977" y="1660"/>
                    <a:pt x="985" y="1662"/>
                  </a:cubicBezTo>
                  <a:cubicBezTo>
                    <a:pt x="1006" y="1636"/>
                    <a:pt x="1004" y="1630"/>
                    <a:pt x="1007" y="1629"/>
                  </a:cubicBezTo>
                  <a:cubicBezTo>
                    <a:pt x="1021" y="1606"/>
                    <a:pt x="1028" y="1605"/>
                    <a:pt x="1027" y="1597"/>
                  </a:cubicBezTo>
                  <a:cubicBezTo>
                    <a:pt x="1058" y="1531"/>
                    <a:pt x="1066" y="1525"/>
                    <a:pt x="1066" y="1512"/>
                  </a:cubicBezTo>
                  <a:cubicBezTo>
                    <a:pt x="1079" y="1469"/>
                    <a:pt x="1081" y="1457"/>
                    <a:pt x="1084" y="1446"/>
                  </a:cubicBezTo>
                  <a:cubicBezTo>
                    <a:pt x="1090" y="1385"/>
                    <a:pt x="1092" y="1372"/>
                    <a:pt x="1088" y="1370"/>
                  </a:cubicBezTo>
                  <a:cubicBezTo>
                    <a:pt x="1075" y="1459"/>
                    <a:pt x="1074" y="1462"/>
                    <a:pt x="1073" y="1464"/>
                  </a:cubicBezTo>
                  <a:cubicBezTo>
                    <a:pt x="1052" y="1525"/>
                    <a:pt x="1049" y="1533"/>
                    <a:pt x="1046" y="1540"/>
                  </a:cubicBezTo>
                  <a:cubicBezTo>
                    <a:pt x="1029" y="1576"/>
                    <a:pt x="1022" y="1590"/>
                    <a:pt x="1014" y="1603"/>
                  </a:cubicBezTo>
                  <a:cubicBezTo>
                    <a:pt x="991" y="1632"/>
                    <a:pt x="991" y="1638"/>
                    <a:pt x="988" y="1640"/>
                  </a:cubicBezTo>
                  <a:cubicBezTo>
                    <a:pt x="965" y="1672"/>
                    <a:pt x="958" y="1671"/>
                    <a:pt x="959" y="1677"/>
                  </a:cubicBezTo>
                  <a:cubicBezTo>
                    <a:pt x="924" y="1711"/>
                    <a:pt x="924" y="1716"/>
                    <a:pt x="920" y="1717"/>
                  </a:cubicBezTo>
                  <a:cubicBezTo>
                    <a:pt x="903" y="1739"/>
                    <a:pt x="900" y="1741"/>
                    <a:pt x="898" y="1745"/>
                  </a:cubicBezTo>
                  <a:cubicBezTo>
                    <a:pt x="868" y="1783"/>
                    <a:pt x="866" y="1786"/>
                    <a:pt x="863" y="1789"/>
                  </a:cubicBezTo>
                  <a:cubicBezTo>
                    <a:pt x="850" y="1811"/>
                    <a:pt x="847" y="1811"/>
                    <a:pt x="848" y="1815"/>
                  </a:cubicBezTo>
                  <a:cubicBezTo>
                    <a:pt x="869" y="1758"/>
                    <a:pt x="874" y="1752"/>
                    <a:pt x="876" y="1743"/>
                  </a:cubicBezTo>
                  <a:cubicBezTo>
                    <a:pt x="910" y="1701"/>
                    <a:pt x="910" y="1695"/>
                    <a:pt x="913" y="1693"/>
                  </a:cubicBezTo>
                  <a:cubicBezTo>
                    <a:pt x="939" y="1660"/>
                    <a:pt x="942" y="1657"/>
                    <a:pt x="944" y="1653"/>
                  </a:cubicBezTo>
                  <a:cubicBezTo>
                    <a:pt x="961" y="1640"/>
                    <a:pt x="963" y="1630"/>
                    <a:pt x="970" y="1625"/>
                  </a:cubicBezTo>
                  <a:cubicBezTo>
                    <a:pt x="985" y="1603"/>
                    <a:pt x="989" y="1603"/>
                    <a:pt x="990" y="1601"/>
                  </a:cubicBezTo>
                  <a:cubicBezTo>
                    <a:pt x="1006" y="1578"/>
                    <a:pt x="1011" y="1571"/>
                    <a:pt x="1016" y="1564"/>
                  </a:cubicBezTo>
                  <a:cubicBezTo>
                    <a:pt x="1050" y="1504"/>
                    <a:pt x="1059" y="1489"/>
                    <a:pt x="1064" y="1470"/>
                  </a:cubicBezTo>
                  <a:cubicBezTo>
                    <a:pt x="1051" y="1495"/>
                    <a:pt x="1046" y="1500"/>
                    <a:pt x="1044" y="1507"/>
                  </a:cubicBezTo>
                  <a:cubicBezTo>
                    <a:pt x="1018" y="1543"/>
                    <a:pt x="1019" y="1550"/>
                    <a:pt x="1016" y="1553"/>
                  </a:cubicBezTo>
                  <a:cubicBezTo>
                    <a:pt x="996" y="1573"/>
                    <a:pt x="996" y="1579"/>
                    <a:pt x="992" y="1581"/>
                  </a:cubicBezTo>
                  <a:cubicBezTo>
                    <a:pt x="962" y="1610"/>
                    <a:pt x="965" y="1620"/>
                    <a:pt x="959" y="1621"/>
                  </a:cubicBezTo>
                  <a:cubicBezTo>
                    <a:pt x="948" y="1632"/>
                    <a:pt x="948" y="1638"/>
                    <a:pt x="944" y="1640"/>
                  </a:cubicBezTo>
                  <a:cubicBezTo>
                    <a:pt x="906" y="1680"/>
                    <a:pt x="908" y="1688"/>
                    <a:pt x="903" y="1688"/>
                  </a:cubicBezTo>
                  <a:cubicBezTo>
                    <a:pt x="897" y="1686"/>
                    <a:pt x="906" y="1679"/>
                    <a:pt x="911" y="1669"/>
                  </a:cubicBezTo>
                  <a:cubicBezTo>
                    <a:pt x="932" y="1633"/>
                    <a:pt x="937" y="1631"/>
                    <a:pt x="940" y="1625"/>
                  </a:cubicBezTo>
                  <a:cubicBezTo>
                    <a:pt x="956" y="1601"/>
                    <a:pt x="964" y="1593"/>
                    <a:pt x="968" y="1581"/>
                  </a:cubicBezTo>
                  <a:cubicBezTo>
                    <a:pt x="994" y="1555"/>
                    <a:pt x="996" y="1543"/>
                    <a:pt x="1005" y="1538"/>
                  </a:cubicBezTo>
                  <a:cubicBezTo>
                    <a:pt x="1024" y="1501"/>
                    <a:pt x="1030" y="1493"/>
                    <a:pt x="1036" y="1486"/>
                  </a:cubicBezTo>
                  <a:cubicBezTo>
                    <a:pt x="1056" y="1429"/>
                    <a:pt x="1056" y="1424"/>
                    <a:pt x="1060" y="1422"/>
                  </a:cubicBezTo>
                  <a:cubicBezTo>
                    <a:pt x="1069" y="1382"/>
                    <a:pt x="1072" y="1365"/>
                    <a:pt x="1075" y="1348"/>
                  </a:cubicBezTo>
                  <a:cubicBezTo>
                    <a:pt x="1082" y="1306"/>
                    <a:pt x="1086" y="1304"/>
                    <a:pt x="1079" y="1302"/>
                  </a:cubicBezTo>
                  <a:cubicBezTo>
                    <a:pt x="1074" y="1347"/>
                    <a:pt x="1067" y="1360"/>
                    <a:pt x="1066" y="1372"/>
                  </a:cubicBezTo>
                  <a:cubicBezTo>
                    <a:pt x="1049" y="1430"/>
                    <a:pt x="1047" y="1435"/>
                    <a:pt x="1046" y="1442"/>
                  </a:cubicBezTo>
                  <a:cubicBezTo>
                    <a:pt x="1020" y="1490"/>
                    <a:pt x="1021" y="1498"/>
                    <a:pt x="1016" y="1501"/>
                  </a:cubicBezTo>
                  <a:cubicBezTo>
                    <a:pt x="997" y="1535"/>
                    <a:pt x="991" y="1536"/>
                    <a:pt x="990" y="1542"/>
                  </a:cubicBezTo>
                  <a:cubicBezTo>
                    <a:pt x="957" y="1582"/>
                    <a:pt x="957" y="1587"/>
                    <a:pt x="953" y="1588"/>
                  </a:cubicBezTo>
                  <a:cubicBezTo>
                    <a:pt x="934" y="1610"/>
                    <a:pt x="937" y="1618"/>
                    <a:pt x="931" y="1619"/>
                  </a:cubicBezTo>
                  <a:cubicBezTo>
                    <a:pt x="902" y="1668"/>
                    <a:pt x="896" y="1673"/>
                    <a:pt x="892" y="1680"/>
                  </a:cubicBezTo>
                  <a:cubicBezTo>
                    <a:pt x="862" y="1729"/>
                    <a:pt x="861" y="1740"/>
                    <a:pt x="855" y="1745"/>
                  </a:cubicBezTo>
                  <a:cubicBezTo>
                    <a:pt x="871" y="1701"/>
                    <a:pt x="876" y="1699"/>
                    <a:pt x="879" y="1695"/>
                  </a:cubicBezTo>
                  <a:cubicBezTo>
                    <a:pt x="910" y="1639"/>
                    <a:pt x="911" y="1628"/>
                    <a:pt x="918" y="1623"/>
                  </a:cubicBezTo>
                  <a:cubicBezTo>
                    <a:pt x="948" y="1567"/>
                    <a:pt x="956" y="1563"/>
                    <a:pt x="959" y="1553"/>
                  </a:cubicBezTo>
                  <a:cubicBezTo>
                    <a:pt x="986" y="1519"/>
                    <a:pt x="987" y="1513"/>
                    <a:pt x="990" y="1510"/>
                  </a:cubicBezTo>
                  <a:cubicBezTo>
                    <a:pt x="1001" y="1497"/>
                    <a:pt x="1003" y="1492"/>
                    <a:pt x="1005" y="1488"/>
                  </a:cubicBezTo>
                  <a:cubicBezTo>
                    <a:pt x="1025" y="1446"/>
                    <a:pt x="1034" y="1430"/>
                    <a:pt x="1038" y="1409"/>
                  </a:cubicBezTo>
                  <a:cubicBezTo>
                    <a:pt x="1049" y="1371"/>
                    <a:pt x="1051" y="1361"/>
                    <a:pt x="1053" y="1350"/>
                  </a:cubicBezTo>
                  <a:cubicBezTo>
                    <a:pt x="1050" y="1316"/>
                    <a:pt x="1054" y="1325"/>
                    <a:pt x="1049" y="1326"/>
                  </a:cubicBezTo>
                  <a:cubicBezTo>
                    <a:pt x="1044" y="1375"/>
                    <a:pt x="1036" y="1391"/>
                    <a:pt x="1033" y="1411"/>
                  </a:cubicBezTo>
                  <a:cubicBezTo>
                    <a:pt x="1013" y="1449"/>
                    <a:pt x="1016" y="1458"/>
                    <a:pt x="1012" y="1459"/>
                  </a:cubicBezTo>
                  <a:cubicBezTo>
                    <a:pt x="997" y="1492"/>
                    <a:pt x="988" y="1495"/>
                    <a:pt x="985" y="1505"/>
                  </a:cubicBezTo>
                  <a:cubicBezTo>
                    <a:pt x="961" y="1539"/>
                    <a:pt x="957" y="1541"/>
                    <a:pt x="955" y="1544"/>
                  </a:cubicBezTo>
                  <a:cubicBezTo>
                    <a:pt x="935" y="1571"/>
                    <a:pt x="935" y="1574"/>
                    <a:pt x="933" y="1575"/>
                  </a:cubicBezTo>
                  <a:cubicBezTo>
                    <a:pt x="909" y="1617"/>
                    <a:pt x="908" y="1627"/>
                    <a:pt x="900" y="1632"/>
                  </a:cubicBezTo>
                  <a:cubicBezTo>
                    <a:pt x="875" y="1672"/>
                    <a:pt x="877" y="1668"/>
                    <a:pt x="879" y="1664"/>
                  </a:cubicBezTo>
                  <a:cubicBezTo>
                    <a:pt x="887" y="1636"/>
                    <a:pt x="892" y="1629"/>
                    <a:pt x="892" y="1621"/>
                  </a:cubicBezTo>
                  <a:cubicBezTo>
                    <a:pt x="920" y="1582"/>
                    <a:pt x="926" y="1570"/>
                    <a:pt x="935" y="1562"/>
                  </a:cubicBezTo>
                  <a:cubicBezTo>
                    <a:pt x="956" y="1524"/>
                    <a:pt x="962" y="1521"/>
                    <a:pt x="964" y="1514"/>
                  </a:cubicBezTo>
                  <a:cubicBezTo>
                    <a:pt x="976" y="1496"/>
                    <a:pt x="974" y="1490"/>
                    <a:pt x="977" y="1490"/>
                  </a:cubicBezTo>
                  <a:cubicBezTo>
                    <a:pt x="994" y="1459"/>
                    <a:pt x="996" y="1453"/>
                    <a:pt x="998" y="1446"/>
                  </a:cubicBezTo>
                  <a:cubicBezTo>
                    <a:pt x="1015" y="1403"/>
                    <a:pt x="1021" y="1375"/>
                    <a:pt x="1025" y="1344"/>
                  </a:cubicBezTo>
                  <a:cubicBezTo>
                    <a:pt x="1018" y="1331"/>
                    <a:pt x="1022" y="1346"/>
                    <a:pt x="1016" y="1363"/>
                  </a:cubicBezTo>
                  <a:cubicBezTo>
                    <a:pt x="983" y="1466"/>
                    <a:pt x="978" y="1466"/>
                    <a:pt x="977" y="1470"/>
                  </a:cubicBezTo>
                  <a:cubicBezTo>
                    <a:pt x="954" y="1505"/>
                    <a:pt x="957" y="1514"/>
                    <a:pt x="951" y="1514"/>
                  </a:cubicBezTo>
                  <a:cubicBezTo>
                    <a:pt x="919" y="1567"/>
                    <a:pt x="917" y="1570"/>
                    <a:pt x="916" y="1573"/>
                  </a:cubicBezTo>
                  <a:cubicBezTo>
                    <a:pt x="912" y="1562"/>
                    <a:pt x="921" y="1552"/>
                    <a:pt x="924" y="1538"/>
                  </a:cubicBezTo>
                  <a:cubicBezTo>
                    <a:pt x="954" y="1484"/>
                    <a:pt x="953" y="1482"/>
                    <a:pt x="955" y="1479"/>
                  </a:cubicBezTo>
                  <a:cubicBezTo>
                    <a:pt x="968" y="1459"/>
                    <a:pt x="968" y="1452"/>
                    <a:pt x="972" y="1446"/>
                  </a:cubicBezTo>
                  <a:cubicBezTo>
                    <a:pt x="984" y="1394"/>
                    <a:pt x="982" y="1398"/>
                    <a:pt x="981" y="1403"/>
                  </a:cubicBezTo>
                  <a:cubicBezTo>
                    <a:pt x="945" y="1474"/>
                    <a:pt x="948" y="1486"/>
                    <a:pt x="942" y="1488"/>
                  </a:cubicBezTo>
                  <a:cubicBezTo>
                    <a:pt x="910" y="1541"/>
                    <a:pt x="911" y="1549"/>
                    <a:pt x="907" y="1553"/>
                  </a:cubicBezTo>
                  <a:cubicBezTo>
                    <a:pt x="896" y="1582"/>
                    <a:pt x="892" y="1589"/>
                    <a:pt x="896" y="1588"/>
                  </a:cubicBezTo>
                  <a:cubicBezTo>
                    <a:pt x="905" y="1541"/>
                    <a:pt x="903" y="1485"/>
                    <a:pt x="916" y="1444"/>
                  </a:cubicBezTo>
                  <a:cubicBezTo>
                    <a:pt x="941" y="1308"/>
                    <a:pt x="942" y="1301"/>
                    <a:pt x="944" y="1294"/>
                  </a:cubicBezTo>
                  <a:cubicBezTo>
                    <a:pt x="936" y="1296"/>
                    <a:pt x="930" y="1326"/>
                    <a:pt x="922" y="1353"/>
                  </a:cubicBezTo>
                  <a:cubicBezTo>
                    <a:pt x="895" y="1512"/>
                    <a:pt x="896" y="1520"/>
                    <a:pt x="894" y="1525"/>
                  </a:cubicBezTo>
                  <a:cubicBezTo>
                    <a:pt x="888" y="1547"/>
                    <a:pt x="889" y="1545"/>
                    <a:pt x="887" y="1553"/>
                  </a:cubicBezTo>
                  <a:cubicBezTo>
                    <a:pt x="877" y="1593"/>
                    <a:pt x="881" y="1604"/>
                    <a:pt x="876" y="1605"/>
                  </a:cubicBezTo>
                  <a:cubicBezTo>
                    <a:pt x="875" y="1580"/>
                    <a:pt x="879" y="1580"/>
                    <a:pt x="879" y="1575"/>
                  </a:cubicBezTo>
                  <a:cubicBezTo>
                    <a:pt x="877" y="1509"/>
                    <a:pt x="879" y="1499"/>
                    <a:pt x="876" y="1488"/>
                  </a:cubicBezTo>
                  <a:cubicBezTo>
                    <a:pt x="901" y="1365"/>
                    <a:pt x="897" y="1356"/>
                    <a:pt x="898" y="1353"/>
                  </a:cubicBezTo>
                  <a:cubicBezTo>
                    <a:pt x="916" y="1288"/>
                    <a:pt x="916" y="1279"/>
                    <a:pt x="918" y="1272"/>
                  </a:cubicBezTo>
                  <a:cubicBezTo>
                    <a:pt x="914" y="1265"/>
                    <a:pt x="912" y="1284"/>
                    <a:pt x="905" y="1298"/>
                  </a:cubicBezTo>
                  <a:cubicBezTo>
                    <a:pt x="897" y="1328"/>
                    <a:pt x="901" y="1337"/>
                    <a:pt x="896" y="1337"/>
                  </a:cubicBezTo>
                  <a:cubicBezTo>
                    <a:pt x="881" y="1419"/>
                    <a:pt x="876" y="1435"/>
                    <a:pt x="872" y="1451"/>
                  </a:cubicBezTo>
                  <a:cubicBezTo>
                    <a:pt x="868" y="1519"/>
                    <a:pt x="871" y="1543"/>
                    <a:pt x="870" y="1586"/>
                  </a:cubicBezTo>
                  <a:cubicBezTo>
                    <a:pt x="869" y="1639"/>
                    <a:pt x="864" y="1639"/>
                    <a:pt x="865" y="1645"/>
                  </a:cubicBezTo>
                  <a:cubicBezTo>
                    <a:pt x="863" y="1666"/>
                    <a:pt x="865" y="1667"/>
                    <a:pt x="865" y="1666"/>
                  </a:cubicBezTo>
                  <a:cubicBezTo>
                    <a:pt x="857" y="1685"/>
                    <a:pt x="854" y="1670"/>
                    <a:pt x="855" y="1653"/>
                  </a:cubicBezTo>
                  <a:cubicBezTo>
                    <a:pt x="853" y="1576"/>
                    <a:pt x="851" y="1566"/>
                    <a:pt x="855" y="1562"/>
                  </a:cubicBezTo>
                  <a:cubicBezTo>
                    <a:pt x="852" y="1524"/>
                    <a:pt x="854" y="1505"/>
                    <a:pt x="850" y="1492"/>
                  </a:cubicBezTo>
                  <a:cubicBezTo>
                    <a:pt x="853" y="1421"/>
                    <a:pt x="858" y="1408"/>
                    <a:pt x="857" y="1387"/>
                  </a:cubicBezTo>
                  <a:cubicBezTo>
                    <a:pt x="860" y="1352"/>
                    <a:pt x="854" y="1364"/>
                    <a:pt x="855" y="1383"/>
                  </a:cubicBezTo>
                  <a:cubicBezTo>
                    <a:pt x="848" y="1407"/>
                    <a:pt x="851" y="1415"/>
                    <a:pt x="850" y="1418"/>
                  </a:cubicBezTo>
                  <a:cubicBezTo>
                    <a:pt x="845" y="1496"/>
                    <a:pt x="843" y="1512"/>
                    <a:pt x="844" y="1529"/>
                  </a:cubicBezTo>
                  <a:cubicBezTo>
                    <a:pt x="843" y="1584"/>
                    <a:pt x="845" y="1586"/>
                    <a:pt x="846" y="1588"/>
                  </a:cubicBezTo>
                  <a:cubicBezTo>
                    <a:pt x="846" y="1621"/>
                    <a:pt x="850" y="1623"/>
                    <a:pt x="848" y="1629"/>
                  </a:cubicBezTo>
                  <a:cubicBezTo>
                    <a:pt x="848" y="1650"/>
                    <a:pt x="849" y="1655"/>
                    <a:pt x="846" y="1656"/>
                  </a:cubicBezTo>
                  <a:cubicBezTo>
                    <a:pt x="843" y="1640"/>
                    <a:pt x="839" y="1637"/>
                    <a:pt x="839" y="1629"/>
                  </a:cubicBezTo>
                  <a:cubicBezTo>
                    <a:pt x="831" y="1482"/>
                    <a:pt x="827" y="1483"/>
                    <a:pt x="828" y="1477"/>
                  </a:cubicBezTo>
                  <a:cubicBezTo>
                    <a:pt x="831" y="1384"/>
                    <a:pt x="830" y="1378"/>
                    <a:pt x="831" y="1361"/>
                  </a:cubicBezTo>
                  <a:cubicBezTo>
                    <a:pt x="835" y="1334"/>
                    <a:pt x="830" y="1340"/>
                    <a:pt x="828" y="1348"/>
                  </a:cubicBezTo>
                  <a:cubicBezTo>
                    <a:pt x="822" y="1433"/>
                    <a:pt x="822" y="1433"/>
                    <a:pt x="822" y="1433"/>
                  </a:cubicBezTo>
                  <a:cubicBezTo>
                    <a:pt x="823" y="1493"/>
                    <a:pt x="822" y="1494"/>
                    <a:pt x="824" y="1505"/>
                  </a:cubicBezTo>
                  <a:cubicBezTo>
                    <a:pt x="835" y="1659"/>
                    <a:pt x="837" y="1673"/>
                    <a:pt x="837" y="1693"/>
                  </a:cubicBezTo>
                  <a:cubicBezTo>
                    <a:pt x="838" y="1744"/>
                    <a:pt x="842" y="1748"/>
                    <a:pt x="835" y="1749"/>
                  </a:cubicBezTo>
                  <a:cubicBezTo>
                    <a:pt x="824" y="1655"/>
                    <a:pt x="819" y="1653"/>
                    <a:pt x="820" y="1645"/>
                  </a:cubicBezTo>
                  <a:cubicBezTo>
                    <a:pt x="809" y="1494"/>
                    <a:pt x="809" y="1476"/>
                    <a:pt x="809" y="1459"/>
                  </a:cubicBezTo>
                  <a:cubicBezTo>
                    <a:pt x="811" y="1440"/>
                    <a:pt x="809" y="1439"/>
                    <a:pt x="809" y="1440"/>
                  </a:cubicBezTo>
                  <a:cubicBezTo>
                    <a:pt x="811" y="1406"/>
                    <a:pt x="806" y="1407"/>
                    <a:pt x="807" y="1414"/>
                  </a:cubicBezTo>
                  <a:cubicBezTo>
                    <a:pt x="806" y="1452"/>
                    <a:pt x="798" y="1458"/>
                    <a:pt x="804" y="1462"/>
                  </a:cubicBezTo>
                  <a:cubicBezTo>
                    <a:pt x="817" y="1663"/>
                    <a:pt x="813" y="1671"/>
                    <a:pt x="815" y="1675"/>
                  </a:cubicBezTo>
                  <a:cubicBezTo>
                    <a:pt x="826" y="1762"/>
                    <a:pt x="826" y="1762"/>
                    <a:pt x="826" y="1762"/>
                  </a:cubicBezTo>
                  <a:cubicBezTo>
                    <a:pt x="824" y="1827"/>
                    <a:pt x="823" y="1832"/>
                    <a:pt x="820" y="1834"/>
                  </a:cubicBezTo>
                  <a:cubicBezTo>
                    <a:pt x="811" y="1787"/>
                    <a:pt x="812" y="1780"/>
                    <a:pt x="809" y="1778"/>
                  </a:cubicBezTo>
                  <a:cubicBezTo>
                    <a:pt x="802" y="1730"/>
                    <a:pt x="794" y="1714"/>
                    <a:pt x="791" y="1695"/>
                  </a:cubicBezTo>
                  <a:cubicBezTo>
                    <a:pt x="773" y="1625"/>
                    <a:pt x="777" y="1615"/>
                    <a:pt x="772" y="1614"/>
                  </a:cubicBezTo>
                  <a:cubicBezTo>
                    <a:pt x="763" y="1470"/>
                    <a:pt x="763" y="1470"/>
                    <a:pt x="763" y="1470"/>
                  </a:cubicBezTo>
                  <a:cubicBezTo>
                    <a:pt x="762" y="1442"/>
                    <a:pt x="759" y="1446"/>
                    <a:pt x="759" y="1451"/>
                  </a:cubicBezTo>
                  <a:cubicBezTo>
                    <a:pt x="758" y="1503"/>
                    <a:pt x="759" y="1507"/>
                    <a:pt x="759" y="1512"/>
                  </a:cubicBezTo>
                  <a:cubicBezTo>
                    <a:pt x="764" y="1591"/>
                    <a:pt x="762" y="1605"/>
                    <a:pt x="765" y="1612"/>
                  </a:cubicBezTo>
                  <a:cubicBezTo>
                    <a:pt x="775" y="1656"/>
                    <a:pt x="774" y="1663"/>
                    <a:pt x="774" y="1669"/>
                  </a:cubicBezTo>
                  <a:cubicBezTo>
                    <a:pt x="784" y="1716"/>
                    <a:pt x="792" y="1731"/>
                    <a:pt x="794" y="1752"/>
                  </a:cubicBezTo>
                  <a:cubicBezTo>
                    <a:pt x="811" y="1837"/>
                    <a:pt x="811" y="1837"/>
                    <a:pt x="811" y="1837"/>
                  </a:cubicBezTo>
                  <a:cubicBezTo>
                    <a:pt x="782" y="1726"/>
                    <a:pt x="772" y="1704"/>
                    <a:pt x="765" y="1677"/>
                  </a:cubicBezTo>
                  <a:cubicBezTo>
                    <a:pt x="742" y="1579"/>
                    <a:pt x="750" y="1564"/>
                    <a:pt x="743" y="1564"/>
                  </a:cubicBezTo>
                  <a:cubicBezTo>
                    <a:pt x="746" y="1641"/>
                    <a:pt x="753" y="1656"/>
                    <a:pt x="754" y="1677"/>
                  </a:cubicBezTo>
                  <a:cubicBezTo>
                    <a:pt x="763" y="1707"/>
                    <a:pt x="767" y="1716"/>
                    <a:pt x="770" y="1725"/>
                  </a:cubicBezTo>
                  <a:cubicBezTo>
                    <a:pt x="777" y="1747"/>
                    <a:pt x="777" y="1753"/>
                    <a:pt x="774" y="1754"/>
                  </a:cubicBezTo>
                  <a:cubicBezTo>
                    <a:pt x="754" y="1702"/>
                    <a:pt x="753" y="1700"/>
                    <a:pt x="750" y="1699"/>
                  </a:cubicBezTo>
                  <a:cubicBezTo>
                    <a:pt x="740" y="1669"/>
                    <a:pt x="737" y="1664"/>
                    <a:pt x="735" y="1658"/>
                  </a:cubicBezTo>
                  <a:cubicBezTo>
                    <a:pt x="707" y="1583"/>
                    <a:pt x="705" y="1572"/>
                    <a:pt x="702" y="1562"/>
                  </a:cubicBezTo>
                  <a:cubicBezTo>
                    <a:pt x="694" y="1552"/>
                    <a:pt x="699" y="1569"/>
                    <a:pt x="702" y="1588"/>
                  </a:cubicBezTo>
                  <a:cubicBezTo>
                    <a:pt x="721" y="1647"/>
                    <a:pt x="725" y="1654"/>
                    <a:pt x="728" y="1662"/>
                  </a:cubicBezTo>
                  <a:cubicBezTo>
                    <a:pt x="743" y="1693"/>
                    <a:pt x="743" y="1704"/>
                    <a:pt x="748" y="1710"/>
                  </a:cubicBezTo>
                  <a:cubicBezTo>
                    <a:pt x="766" y="1752"/>
                    <a:pt x="765" y="1760"/>
                    <a:pt x="770" y="1762"/>
                  </a:cubicBezTo>
                  <a:cubicBezTo>
                    <a:pt x="777" y="1794"/>
                    <a:pt x="782" y="1805"/>
                    <a:pt x="785" y="1817"/>
                  </a:cubicBezTo>
                  <a:cubicBezTo>
                    <a:pt x="794" y="1838"/>
                    <a:pt x="791" y="1849"/>
                    <a:pt x="796" y="1852"/>
                  </a:cubicBezTo>
                  <a:cubicBezTo>
                    <a:pt x="799" y="1894"/>
                    <a:pt x="803" y="1902"/>
                    <a:pt x="798" y="1902"/>
                  </a:cubicBezTo>
                  <a:cubicBezTo>
                    <a:pt x="794" y="1891"/>
                    <a:pt x="790" y="1888"/>
                    <a:pt x="791" y="1880"/>
                  </a:cubicBezTo>
                  <a:cubicBezTo>
                    <a:pt x="784" y="1859"/>
                    <a:pt x="782" y="1854"/>
                    <a:pt x="780" y="1847"/>
                  </a:cubicBezTo>
                  <a:cubicBezTo>
                    <a:pt x="757" y="1795"/>
                    <a:pt x="758" y="1786"/>
                    <a:pt x="752" y="1784"/>
                  </a:cubicBezTo>
                  <a:cubicBezTo>
                    <a:pt x="725" y="1733"/>
                    <a:pt x="729" y="1731"/>
                    <a:pt x="724" y="1725"/>
                  </a:cubicBezTo>
                  <a:cubicBezTo>
                    <a:pt x="700" y="1673"/>
                    <a:pt x="699" y="1666"/>
                    <a:pt x="698" y="1660"/>
                  </a:cubicBezTo>
                  <a:cubicBezTo>
                    <a:pt x="685" y="1644"/>
                    <a:pt x="693" y="1655"/>
                    <a:pt x="695" y="1671"/>
                  </a:cubicBezTo>
                  <a:cubicBezTo>
                    <a:pt x="716" y="1723"/>
                    <a:pt x="716" y="1728"/>
                    <a:pt x="719" y="1730"/>
                  </a:cubicBezTo>
                  <a:cubicBezTo>
                    <a:pt x="742" y="1778"/>
                    <a:pt x="746" y="1784"/>
                    <a:pt x="748" y="1793"/>
                  </a:cubicBezTo>
                  <a:cubicBezTo>
                    <a:pt x="782" y="1878"/>
                    <a:pt x="780" y="1885"/>
                    <a:pt x="783" y="1887"/>
                  </a:cubicBezTo>
                  <a:cubicBezTo>
                    <a:pt x="794" y="1972"/>
                    <a:pt x="794" y="1972"/>
                    <a:pt x="794" y="1972"/>
                  </a:cubicBezTo>
                  <a:cubicBezTo>
                    <a:pt x="790" y="1978"/>
                    <a:pt x="787" y="1968"/>
                    <a:pt x="785" y="1959"/>
                  </a:cubicBezTo>
                  <a:cubicBezTo>
                    <a:pt x="773" y="1902"/>
                    <a:pt x="776" y="1898"/>
                    <a:pt x="774" y="1891"/>
                  </a:cubicBezTo>
                  <a:cubicBezTo>
                    <a:pt x="757" y="1844"/>
                    <a:pt x="754" y="1838"/>
                    <a:pt x="750" y="1832"/>
                  </a:cubicBezTo>
                  <a:cubicBezTo>
                    <a:pt x="725" y="1784"/>
                    <a:pt x="724" y="1781"/>
                    <a:pt x="722" y="1778"/>
                  </a:cubicBezTo>
                  <a:cubicBezTo>
                    <a:pt x="705" y="1736"/>
                    <a:pt x="695" y="1741"/>
                    <a:pt x="698" y="1734"/>
                  </a:cubicBezTo>
                  <a:cubicBezTo>
                    <a:pt x="665" y="1678"/>
                    <a:pt x="661" y="1665"/>
                    <a:pt x="654" y="1653"/>
                  </a:cubicBezTo>
                  <a:cubicBezTo>
                    <a:pt x="643" y="1627"/>
                    <a:pt x="644" y="1617"/>
                    <a:pt x="637" y="1614"/>
                  </a:cubicBezTo>
                  <a:cubicBezTo>
                    <a:pt x="650" y="1662"/>
                    <a:pt x="654" y="1666"/>
                    <a:pt x="656" y="1673"/>
                  </a:cubicBezTo>
                  <a:cubicBezTo>
                    <a:pt x="667" y="1699"/>
                    <a:pt x="670" y="1705"/>
                    <a:pt x="674" y="1710"/>
                  </a:cubicBezTo>
                  <a:cubicBezTo>
                    <a:pt x="694" y="1752"/>
                    <a:pt x="701" y="1754"/>
                    <a:pt x="702" y="1762"/>
                  </a:cubicBezTo>
                  <a:cubicBezTo>
                    <a:pt x="726" y="1808"/>
                    <a:pt x="732" y="1807"/>
                    <a:pt x="730" y="1813"/>
                  </a:cubicBezTo>
                  <a:cubicBezTo>
                    <a:pt x="749" y="1857"/>
                    <a:pt x="754" y="1861"/>
                    <a:pt x="754" y="1869"/>
                  </a:cubicBezTo>
                  <a:cubicBezTo>
                    <a:pt x="765" y="1894"/>
                    <a:pt x="765" y="1903"/>
                    <a:pt x="770" y="1909"/>
                  </a:cubicBezTo>
                  <a:cubicBezTo>
                    <a:pt x="782" y="1984"/>
                    <a:pt x="778" y="1993"/>
                    <a:pt x="783" y="1994"/>
                  </a:cubicBezTo>
                  <a:cubicBezTo>
                    <a:pt x="775" y="1994"/>
                    <a:pt x="778" y="1992"/>
                    <a:pt x="778" y="1991"/>
                  </a:cubicBezTo>
                  <a:cubicBezTo>
                    <a:pt x="765" y="1945"/>
                    <a:pt x="758" y="1932"/>
                    <a:pt x="756" y="1913"/>
                  </a:cubicBezTo>
                  <a:cubicBezTo>
                    <a:pt x="745" y="1883"/>
                    <a:pt x="737" y="1880"/>
                    <a:pt x="737" y="1869"/>
                  </a:cubicBezTo>
                  <a:cubicBezTo>
                    <a:pt x="714" y="1824"/>
                    <a:pt x="713" y="1820"/>
                    <a:pt x="713" y="1815"/>
                  </a:cubicBezTo>
                  <a:cubicBezTo>
                    <a:pt x="687" y="1782"/>
                    <a:pt x="685" y="1774"/>
                    <a:pt x="680" y="1769"/>
                  </a:cubicBezTo>
                  <a:cubicBezTo>
                    <a:pt x="667" y="1758"/>
                    <a:pt x="672" y="1761"/>
                    <a:pt x="674" y="1767"/>
                  </a:cubicBezTo>
                  <a:cubicBezTo>
                    <a:pt x="688" y="1796"/>
                    <a:pt x="699" y="1803"/>
                    <a:pt x="702" y="1817"/>
                  </a:cubicBezTo>
                  <a:cubicBezTo>
                    <a:pt x="718" y="1842"/>
                    <a:pt x="715" y="1849"/>
                    <a:pt x="719" y="1850"/>
                  </a:cubicBezTo>
                  <a:cubicBezTo>
                    <a:pt x="745" y="1911"/>
                    <a:pt x="755" y="1935"/>
                    <a:pt x="759" y="1965"/>
                  </a:cubicBezTo>
                  <a:cubicBezTo>
                    <a:pt x="770" y="2011"/>
                    <a:pt x="779" y="2016"/>
                    <a:pt x="774" y="2022"/>
                  </a:cubicBezTo>
                  <a:cubicBezTo>
                    <a:pt x="759" y="1991"/>
                    <a:pt x="757" y="1975"/>
                    <a:pt x="752" y="1961"/>
                  </a:cubicBezTo>
                  <a:cubicBezTo>
                    <a:pt x="728" y="1912"/>
                    <a:pt x="729" y="1893"/>
                    <a:pt x="719" y="1885"/>
                  </a:cubicBezTo>
                  <a:cubicBezTo>
                    <a:pt x="695" y="1842"/>
                    <a:pt x="692" y="1833"/>
                    <a:pt x="689" y="1826"/>
                  </a:cubicBezTo>
                  <a:cubicBezTo>
                    <a:pt x="673" y="1795"/>
                    <a:pt x="665" y="1789"/>
                    <a:pt x="663" y="1778"/>
                  </a:cubicBezTo>
                  <a:cubicBezTo>
                    <a:pt x="653" y="1761"/>
                    <a:pt x="653" y="1753"/>
                    <a:pt x="647" y="1752"/>
                  </a:cubicBezTo>
                  <a:cubicBezTo>
                    <a:pt x="633" y="1718"/>
                    <a:pt x="633" y="1711"/>
                    <a:pt x="628" y="1710"/>
                  </a:cubicBezTo>
                  <a:cubicBezTo>
                    <a:pt x="640" y="1742"/>
                    <a:pt x="640" y="1752"/>
                    <a:pt x="645" y="1756"/>
                  </a:cubicBezTo>
                  <a:cubicBezTo>
                    <a:pt x="659" y="1789"/>
                    <a:pt x="667" y="1800"/>
                    <a:pt x="671" y="1815"/>
                  </a:cubicBezTo>
                  <a:cubicBezTo>
                    <a:pt x="694" y="1859"/>
                    <a:pt x="702" y="1860"/>
                    <a:pt x="702" y="1869"/>
                  </a:cubicBezTo>
                  <a:cubicBezTo>
                    <a:pt x="718" y="1899"/>
                    <a:pt x="718" y="1904"/>
                    <a:pt x="722" y="1906"/>
                  </a:cubicBezTo>
                  <a:cubicBezTo>
                    <a:pt x="749" y="1983"/>
                    <a:pt x="754" y="1998"/>
                    <a:pt x="761" y="2011"/>
                  </a:cubicBezTo>
                  <a:cubicBezTo>
                    <a:pt x="771" y="2062"/>
                    <a:pt x="777" y="2072"/>
                    <a:pt x="778" y="2085"/>
                  </a:cubicBezTo>
                  <a:cubicBezTo>
                    <a:pt x="761" y="2065"/>
                    <a:pt x="762" y="2056"/>
                    <a:pt x="759" y="2052"/>
                  </a:cubicBezTo>
                  <a:cubicBezTo>
                    <a:pt x="750" y="2026"/>
                    <a:pt x="747" y="2023"/>
                    <a:pt x="750" y="2022"/>
                  </a:cubicBezTo>
                  <a:cubicBezTo>
                    <a:pt x="730" y="1969"/>
                    <a:pt x="724" y="1961"/>
                    <a:pt x="722" y="1950"/>
                  </a:cubicBezTo>
                  <a:cubicBezTo>
                    <a:pt x="703" y="1913"/>
                    <a:pt x="699" y="1906"/>
                    <a:pt x="695" y="1898"/>
                  </a:cubicBezTo>
                  <a:cubicBezTo>
                    <a:pt x="681" y="1882"/>
                    <a:pt x="683" y="1876"/>
                    <a:pt x="680" y="1876"/>
                  </a:cubicBezTo>
                  <a:cubicBezTo>
                    <a:pt x="648" y="1822"/>
                    <a:pt x="645" y="1814"/>
                    <a:pt x="639" y="1808"/>
                  </a:cubicBezTo>
                  <a:cubicBezTo>
                    <a:pt x="621" y="1776"/>
                    <a:pt x="617" y="1768"/>
                    <a:pt x="613" y="1760"/>
                  </a:cubicBezTo>
                  <a:cubicBezTo>
                    <a:pt x="609" y="1765"/>
                    <a:pt x="611" y="1772"/>
                    <a:pt x="615" y="1778"/>
                  </a:cubicBezTo>
                  <a:cubicBezTo>
                    <a:pt x="640" y="1821"/>
                    <a:pt x="642" y="1828"/>
                    <a:pt x="647" y="1832"/>
                  </a:cubicBezTo>
                  <a:cubicBezTo>
                    <a:pt x="670" y="1869"/>
                    <a:pt x="668" y="1872"/>
                    <a:pt x="669" y="1874"/>
                  </a:cubicBezTo>
                  <a:cubicBezTo>
                    <a:pt x="682" y="1895"/>
                    <a:pt x="687" y="1898"/>
                    <a:pt x="689" y="1906"/>
                  </a:cubicBezTo>
                  <a:cubicBezTo>
                    <a:pt x="719" y="1973"/>
                    <a:pt x="723" y="1978"/>
                    <a:pt x="726" y="1985"/>
                  </a:cubicBezTo>
                  <a:cubicBezTo>
                    <a:pt x="749" y="2062"/>
                    <a:pt x="754" y="2068"/>
                    <a:pt x="756" y="2076"/>
                  </a:cubicBezTo>
                  <a:cubicBezTo>
                    <a:pt x="793" y="2160"/>
                    <a:pt x="793" y="2160"/>
                    <a:pt x="793" y="2160"/>
                  </a:cubicBezTo>
                  <a:cubicBezTo>
                    <a:pt x="801" y="2117"/>
                    <a:pt x="807" y="2111"/>
                    <a:pt x="809" y="2100"/>
                  </a:cubicBezTo>
                  <a:cubicBezTo>
                    <a:pt x="825" y="2073"/>
                    <a:pt x="829" y="2071"/>
                    <a:pt x="828" y="2063"/>
                  </a:cubicBezTo>
                  <a:cubicBezTo>
                    <a:pt x="847" y="2039"/>
                    <a:pt x="845" y="2034"/>
                    <a:pt x="850" y="2035"/>
                  </a:cubicBezTo>
                  <a:cubicBezTo>
                    <a:pt x="872" y="2002"/>
                    <a:pt x="872" y="1999"/>
                    <a:pt x="872" y="1996"/>
                  </a:cubicBezTo>
                  <a:cubicBezTo>
                    <a:pt x="890" y="1974"/>
                    <a:pt x="891" y="1969"/>
                    <a:pt x="896" y="1967"/>
                  </a:cubicBezTo>
                  <a:cubicBezTo>
                    <a:pt x="926" y="1928"/>
                    <a:pt x="931" y="1926"/>
                    <a:pt x="931" y="1919"/>
                  </a:cubicBezTo>
                  <a:cubicBezTo>
                    <a:pt x="966" y="1884"/>
                    <a:pt x="970" y="1880"/>
                    <a:pt x="972" y="1876"/>
                  </a:cubicBezTo>
                  <a:cubicBezTo>
                    <a:pt x="998" y="1854"/>
                    <a:pt x="996" y="1848"/>
                    <a:pt x="1001" y="1850"/>
                  </a:cubicBezTo>
                  <a:cubicBezTo>
                    <a:pt x="1032" y="1820"/>
                    <a:pt x="1033" y="1818"/>
                    <a:pt x="1033" y="1815"/>
                  </a:cubicBezTo>
                  <a:cubicBezTo>
                    <a:pt x="1059" y="1793"/>
                    <a:pt x="1061" y="1779"/>
                    <a:pt x="1073" y="1776"/>
                  </a:cubicBezTo>
                  <a:cubicBezTo>
                    <a:pt x="1095" y="1736"/>
                    <a:pt x="1094" y="1732"/>
                    <a:pt x="1097" y="1732"/>
                  </a:cubicBezTo>
                  <a:cubicBezTo>
                    <a:pt x="1078" y="1756"/>
                    <a:pt x="1070" y="1760"/>
                    <a:pt x="1068" y="1771"/>
                  </a:cubicBezTo>
                  <a:cubicBezTo>
                    <a:pt x="1046" y="1793"/>
                    <a:pt x="1046" y="1796"/>
                    <a:pt x="1042" y="1795"/>
                  </a:cubicBezTo>
                  <a:cubicBezTo>
                    <a:pt x="1025" y="1818"/>
                    <a:pt x="1020" y="1819"/>
                    <a:pt x="1016" y="1821"/>
                  </a:cubicBezTo>
                  <a:cubicBezTo>
                    <a:pt x="993" y="1847"/>
                    <a:pt x="987" y="1848"/>
                    <a:pt x="983" y="1852"/>
                  </a:cubicBezTo>
                  <a:cubicBezTo>
                    <a:pt x="964" y="1874"/>
                    <a:pt x="961" y="1876"/>
                    <a:pt x="959" y="1878"/>
                  </a:cubicBezTo>
                  <a:cubicBezTo>
                    <a:pt x="946" y="1896"/>
                    <a:pt x="940" y="1894"/>
                    <a:pt x="942" y="1900"/>
                  </a:cubicBezTo>
                  <a:cubicBezTo>
                    <a:pt x="921" y="1925"/>
                    <a:pt x="911" y="1924"/>
                    <a:pt x="911" y="1932"/>
                  </a:cubicBezTo>
                  <a:cubicBezTo>
                    <a:pt x="875" y="1982"/>
                    <a:pt x="871" y="1986"/>
                    <a:pt x="865" y="1989"/>
                  </a:cubicBezTo>
                  <a:cubicBezTo>
                    <a:pt x="854" y="2008"/>
                    <a:pt x="853" y="2011"/>
                    <a:pt x="852" y="2015"/>
                  </a:cubicBezTo>
                  <a:cubicBezTo>
                    <a:pt x="821" y="2056"/>
                    <a:pt x="822" y="2066"/>
                    <a:pt x="815" y="2068"/>
                  </a:cubicBezTo>
                  <a:cubicBezTo>
                    <a:pt x="807" y="2074"/>
                    <a:pt x="811" y="2072"/>
                    <a:pt x="813" y="2068"/>
                  </a:cubicBezTo>
                  <a:cubicBezTo>
                    <a:pt x="832" y="2040"/>
                    <a:pt x="830" y="2031"/>
                    <a:pt x="833" y="2026"/>
                  </a:cubicBezTo>
                  <a:cubicBezTo>
                    <a:pt x="858" y="1977"/>
                    <a:pt x="867" y="1977"/>
                    <a:pt x="868" y="1970"/>
                  </a:cubicBezTo>
                  <a:cubicBezTo>
                    <a:pt x="913" y="1906"/>
                    <a:pt x="923" y="1911"/>
                    <a:pt x="920" y="1904"/>
                  </a:cubicBezTo>
                  <a:cubicBezTo>
                    <a:pt x="941" y="1891"/>
                    <a:pt x="928" y="1884"/>
                    <a:pt x="935" y="1885"/>
                  </a:cubicBezTo>
                  <a:cubicBezTo>
                    <a:pt x="965" y="1867"/>
                    <a:pt x="953" y="1858"/>
                    <a:pt x="959" y="1858"/>
                  </a:cubicBezTo>
                  <a:cubicBezTo>
                    <a:pt x="982" y="1843"/>
                    <a:pt x="985" y="1840"/>
                    <a:pt x="985" y="1834"/>
                  </a:cubicBezTo>
                  <a:cubicBezTo>
                    <a:pt x="1007" y="1810"/>
                    <a:pt x="1018" y="1811"/>
                    <a:pt x="1018" y="1802"/>
                  </a:cubicBezTo>
                  <a:cubicBezTo>
                    <a:pt x="1027" y="1791"/>
                    <a:pt x="1033" y="1791"/>
                    <a:pt x="1033" y="1786"/>
                  </a:cubicBezTo>
                  <a:cubicBezTo>
                    <a:pt x="1059" y="1751"/>
                    <a:pt x="1057" y="1752"/>
                    <a:pt x="1055" y="1754"/>
                  </a:cubicBezTo>
                  <a:cubicBezTo>
                    <a:pt x="1033" y="1778"/>
                    <a:pt x="1026" y="1785"/>
                    <a:pt x="1022" y="1795"/>
                  </a:cubicBezTo>
                  <a:cubicBezTo>
                    <a:pt x="1001" y="1810"/>
                    <a:pt x="1002" y="1816"/>
                    <a:pt x="996" y="1815"/>
                  </a:cubicBezTo>
                  <a:cubicBezTo>
                    <a:pt x="974" y="1832"/>
                    <a:pt x="976" y="1838"/>
                    <a:pt x="972" y="1839"/>
                  </a:cubicBezTo>
                  <a:cubicBezTo>
                    <a:pt x="920" y="1894"/>
                    <a:pt x="911" y="1899"/>
                    <a:pt x="907" y="1909"/>
                  </a:cubicBezTo>
                  <a:cubicBezTo>
                    <a:pt x="864" y="1963"/>
                    <a:pt x="856" y="1968"/>
                    <a:pt x="852" y="1978"/>
                  </a:cubicBezTo>
                  <a:cubicBezTo>
                    <a:pt x="828" y="2019"/>
                    <a:pt x="829" y="2023"/>
                    <a:pt x="824" y="2022"/>
                  </a:cubicBezTo>
                  <a:cubicBezTo>
                    <a:pt x="811" y="2046"/>
                    <a:pt x="810" y="2053"/>
                    <a:pt x="807" y="2057"/>
                  </a:cubicBezTo>
                  <a:cubicBezTo>
                    <a:pt x="797" y="2078"/>
                    <a:pt x="790" y="2069"/>
                    <a:pt x="789" y="2061"/>
                  </a:cubicBezTo>
                  <a:cubicBezTo>
                    <a:pt x="806" y="2022"/>
                    <a:pt x="806" y="2016"/>
                    <a:pt x="811" y="2015"/>
                  </a:cubicBezTo>
                  <a:cubicBezTo>
                    <a:pt x="819" y="1996"/>
                    <a:pt x="823" y="1996"/>
                    <a:pt x="824" y="1994"/>
                  </a:cubicBezTo>
                  <a:cubicBezTo>
                    <a:pt x="839" y="1971"/>
                    <a:pt x="839" y="1966"/>
                    <a:pt x="842" y="1963"/>
                  </a:cubicBezTo>
                  <a:cubicBezTo>
                    <a:pt x="883" y="1906"/>
                    <a:pt x="889" y="1902"/>
                    <a:pt x="892" y="1895"/>
                  </a:cubicBezTo>
                  <a:cubicBezTo>
                    <a:pt x="901" y="1885"/>
                    <a:pt x="905" y="1883"/>
                    <a:pt x="907" y="1880"/>
                  </a:cubicBezTo>
                  <a:cubicBezTo>
                    <a:pt x="924" y="1864"/>
                    <a:pt x="925" y="1860"/>
                    <a:pt x="931" y="1861"/>
                  </a:cubicBezTo>
                  <a:cubicBezTo>
                    <a:pt x="960" y="1831"/>
                    <a:pt x="966" y="1823"/>
                    <a:pt x="975" y="1817"/>
                  </a:cubicBezTo>
                  <a:cubicBezTo>
                    <a:pt x="996" y="1787"/>
                    <a:pt x="1004" y="1788"/>
                    <a:pt x="1005" y="1782"/>
                  </a:cubicBezTo>
                  <a:cubicBezTo>
                    <a:pt x="1029" y="1755"/>
                    <a:pt x="1036" y="1755"/>
                    <a:pt x="1038" y="1749"/>
                  </a:cubicBezTo>
                  <a:cubicBezTo>
                    <a:pt x="1081" y="1691"/>
                    <a:pt x="1092" y="1687"/>
                    <a:pt x="1094" y="1675"/>
                  </a:cubicBezTo>
                  <a:cubicBezTo>
                    <a:pt x="1107" y="1662"/>
                    <a:pt x="1104" y="1656"/>
                    <a:pt x="1108" y="1656"/>
                  </a:cubicBezTo>
                  <a:cubicBezTo>
                    <a:pt x="1124" y="1631"/>
                    <a:pt x="1125" y="1623"/>
                    <a:pt x="1129" y="1619"/>
                  </a:cubicBezTo>
                  <a:cubicBezTo>
                    <a:pt x="1154" y="1582"/>
                    <a:pt x="1155" y="1574"/>
                    <a:pt x="1158" y="1568"/>
                  </a:cubicBezTo>
                  <a:cubicBezTo>
                    <a:pt x="1173" y="1527"/>
                    <a:pt x="1174" y="1523"/>
                    <a:pt x="1173" y="1518"/>
                  </a:cubicBezTo>
                  <a:close/>
                  <a:moveTo>
                    <a:pt x="850" y="1826"/>
                  </a:moveTo>
                  <a:cubicBezTo>
                    <a:pt x="854" y="1822"/>
                    <a:pt x="857" y="1818"/>
                    <a:pt x="859" y="1813"/>
                  </a:cubicBezTo>
                  <a:cubicBezTo>
                    <a:pt x="865" y="1816"/>
                    <a:pt x="854" y="1821"/>
                    <a:pt x="855" y="1826"/>
                  </a:cubicBezTo>
                  <a:cubicBezTo>
                    <a:pt x="851" y="1829"/>
                    <a:pt x="849" y="1835"/>
                    <a:pt x="846" y="1839"/>
                  </a:cubicBezTo>
                  <a:cubicBezTo>
                    <a:pt x="840" y="1835"/>
                    <a:pt x="851" y="1831"/>
                    <a:pt x="850" y="1826"/>
                  </a:cubicBezTo>
                  <a:close/>
                  <a:moveTo>
                    <a:pt x="846" y="1704"/>
                  </a:moveTo>
                  <a:cubicBezTo>
                    <a:pt x="848" y="1700"/>
                    <a:pt x="848" y="1705"/>
                    <a:pt x="848" y="1708"/>
                  </a:cubicBezTo>
                  <a:cubicBezTo>
                    <a:pt x="846" y="1712"/>
                    <a:pt x="846" y="1707"/>
                    <a:pt x="846" y="1704"/>
                  </a:cubicBezTo>
                  <a:close/>
                  <a:moveTo>
                    <a:pt x="804" y="2087"/>
                  </a:moveTo>
                  <a:cubicBezTo>
                    <a:pt x="806" y="2083"/>
                    <a:pt x="808" y="2090"/>
                    <a:pt x="804" y="2089"/>
                  </a:cubicBezTo>
                  <a:cubicBezTo>
                    <a:pt x="805" y="2093"/>
                    <a:pt x="802" y="2094"/>
                    <a:pt x="802" y="2098"/>
                  </a:cubicBezTo>
                  <a:cubicBezTo>
                    <a:pt x="797" y="2103"/>
                    <a:pt x="802" y="2089"/>
                    <a:pt x="804" y="2087"/>
                  </a:cubicBezTo>
                  <a:close/>
                  <a:moveTo>
                    <a:pt x="785" y="2116"/>
                  </a:moveTo>
                  <a:cubicBezTo>
                    <a:pt x="779" y="2112"/>
                    <a:pt x="785" y="2103"/>
                    <a:pt x="787" y="2100"/>
                  </a:cubicBezTo>
                  <a:cubicBezTo>
                    <a:pt x="793" y="2104"/>
                    <a:pt x="782" y="2108"/>
                    <a:pt x="785" y="2116"/>
                  </a:cubicBezTo>
                  <a:close/>
                  <a:moveTo>
                    <a:pt x="813" y="1915"/>
                  </a:moveTo>
                  <a:cubicBezTo>
                    <a:pt x="819" y="1921"/>
                    <a:pt x="812" y="1933"/>
                    <a:pt x="811" y="1939"/>
                  </a:cubicBezTo>
                  <a:cubicBezTo>
                    <a:pt x="806" y="1934"/>
                    <a:pt x="816" y="1925"/>
                    <a:pt x="813" y="1915"/>
                  </a:cubicBezTo>
                  <a:close/>
                  <a:moveTo>
                    <a:pt x="809" y="1882"/>
                  </a:moveTo>
                  <a:cubicBezTo>
                    <a:pt x="817" y="1885"/>
                    <a:pt x="809" y="1890"/>
                    <a:pt x="811" y="1898"/>
                  </a:cubicBezTo>
                  <a:cubicBezTo>
                    <a:pt x="806" y="1897"/>
                    <a:pt x="810" y="1887"/>
                    <a:pt x="809" y="1882"/>
                  </a:cubicBezTo>
                  <a:close/>
                  <a:moveTo>
                    <a:pt x="809" y="1952"/>
                  </a:moveTo>
                  <a:cubicBezTo>
                    <a:pt x="819" y="1956"/>
                    <a:pt x="804" y="1962"/>
                    <a:pt x="807" y="1972"/>
                  </a:cubicBezTo>
                  <a:cubicBezTo>
                    <a:pt x="799" y="1965"/>
                    <a:pt x="812" y="1961"/>
                    <a:pt x="809" y="1952"/>
                  </a:cubicBezTo>
                  <a:close/>
                  <a:moveTo>
                    <a:pt x="1097" y="1666"/>
                  </a:moveTo>
                  <a:cubicBezTo>
                    <a:pt x="1091" y="1666"/>
                    <a:pt x="1095" y="1675"/>
                    <a:pt x="1090" y="1675"/>
                  </a:cubicBezTo>
                  <a:cubicBezTo>
                    <a:pt x="1073" y="1700"/>
                    <a:pt x="1072" y="1701"/>
                    <a:pt x="1070" y="1701"/>
                  </a:cubicBezTo>
                  <a:cubicBezTo>
                    <a:pt x="1047" y="1728"/>
                    <a:pt x="1049" y="1736"/>
                    <a:pt x="1042" y="1734"/>
                  </a:cubicBezTo>
                  <a:cubicBezTo>
                    <a:pt x="1015" y="1763"/>
                    <a:pt x="1008" y="1766"/>
                    <a:pt x="1005" y="1773"/>
                  </a:cubicBezTo>
                  <a:cubicBezTo>
                    <a:pt x="976" y="1802"/>
                    <a:pt x="968" y="1807"/>
                    <a:pt x="964" y="1817"/>
                  </a:cubicBezTo>
                  <a:cubicBezTo>
                    <a:pt x="943" y="1831"/>
                    <a:pt x="941" y="1837"/>
                    <a:pt x="937" y="1841"/>
                  </a:cubicBezTo>
                  <a:cubicBezTo>
                    <a:pt x="911" y="1865"/>
                    <a:pt x="907" y="1866"/>
                    <a:pt x="905" y="1869"/>
                  </a:cubicBezTo>
                  <a:cubicBezTo>
                    <a:pt x="874" y="1911"/>
                    <a:pt x="861" y="1910"/>
                    <a:pt x="861" y="1924"/>
                  </a:cubicBezTo>
                  <a:cubicBezTo>
                    <a:pt x="818" y="1975"/>
                    <a:pt x="814" y="1998"/>
                    <a:pt x="800" y="2011"/>
                  </a:cubicBezTo>
                  <a:cubicBezTo>
                    <a:pt x="809" y="1984"/>
                    <a:pt x="809" y="1976"/>
                    <a:pt x="815" y="1974"/>
                  </a:cubicBezTo>
                  <a:cubicBezTo>
                    <a:pt x="844" y="1919"/>
                    <a:pt x="844" y="1913"/>
                    <a:pt x="848" y="1911"/>
                  </a:cubicBezTo>
                  <a:cubicBezTo>
                    <a:pt x="876" y="1880"/>
                    <a:pt x="876" y="1869"/>
                    <a:pt x="883" y="1865"/>
                  </a:cubicBezTo>
                  <a:cubicBezTo>
                    <a:pt x="903" y="1844"/>
                    <a:pt x="905" y="1835"/>
                    <a:pt x="913" y="1832"/>
                  </a:cubicBezTo>
                  <a:cubicBezTo>
                    <a:pt x="949" y="1793"/>
                    <a:pt x="952" y="1785"/>
                    <a:pt x="959" y="1782"/>
                  </a:cubicBezTo>
                  <a:cubicBezTo>
                    <a:pt x="978" y="1765"/>
                    <a:pt x="979" y="1763"/>
                    <a:pt x="981" y="1762"/>
                  </a:cubicBezTo>
                  <a:cubicBezTo>
                    <a:pt x="1005" y="1742"/>
                    <a:pt x="1017" y="1732"/>
                    <a:pt x="1029" y="1723"/>
                  </a:cubicBezTo>
                  <a:cubicBezTo>
                    <a:pt x="1075" y="1683"/>
                    <a:pt x="1076" y="1680"/>
                    <a:pt x="1079" y="1677"/>
                  </a:cubicBezTo>
                  <a:cubicBezTo>
                    <a:pt x="1095" y="1659"/>
                    <a:pt x="1098" y="1659"/>
                    <a:pt x="1099" y="1656"/>
                  </a:cubicBezTo>
                  <a:close/>
                  <a:moveTo>
                    <a:pt x="1101" y="2098"/>
                  </a:moveTo>
                  <a:cubicBezTo>
                    <a:pt x="1097" y="2109"/>
                    <a:pt x="1090" y="2116"/>
                    <a:pt x="1088" y="2129"/>
                  </a:cubicBezTo>
                  <a:cubicBezTo>
                    <a:pt x="1081" y="2131"/>
                    <a:pt x="1080" y="2140"/>
                    <a:pt x="1075" y="2144"/>
                  </a:cubicBezTo>
                  <a:cubicBezTo>
                    <a:pt x="1072" y="2150"/>
                    <a:pt x="1065" y="2153"/>
                    <a:pt x="1062" y="2159"/>
                  </a:cubicBezTo>
                  <a:cubicBezTo>
                    <a:pt x="1062" y="2159"/>
                    <a:pt x="1061" y="2160"/>
                    <a:pt x="1061" y="2160"/>
                  </a:cubicBezTo>
                  <a:cubicBezTo>
                    <a:pt x="1073" y="2160"/>
                    <a:pt x="1073" y="2160"/>
                    <a:pt x="1073" y="2160"/>
                  </a:cubicBezTo>
                  <a:cubicBezTo>
                    <a:pt x="1075" y="2159"/>
                    <a:pt x="1076" y="2158"/>
                    <a:pt x="1075" y="2155"/>
                  </a:cubicBezTo>
                  <a:cubicBezTo>
                    <a:pt x="1082" y="2154"/>
                    <a:pt x="1081" y="2145"/>
                    <a:pt x="1088" y="2144"/>
                  </a:cubicBezTo>
                  <a:cubicBezTo>
                    <a:pt x="1089" y="2139"/>
                    <a:pt x="1090" y="2135"/>
                    <a:pt x="1094" y="2133"/>
                  </a:cubicBezTo>
                  <a:cubicBezTo>
                    <a:pt x="1095" y="2128"/>
                    <a:pt x="1098" y="2125"/>
                    <a:pt x="1101" y="2122"/>
                  </a:cubicBezTo>
                  <a:cubicBezTo>
                    <a:pt x="1099" y="2116"/>
                    <a:pt x="1105" y="2116"/>
                    <a:pt x="1103" y="2109"/>
                  </a:cubicBezTo>
                  <a:cubicBezTo>
                    <a:pt x="1106" y="2106"/>
                    <a:pt x="1107" y="2098"/>
                    <a:pt x="1101" y="2098"/>
                  </a:cubicBezTo>
                  <a:close/>
                  <a:moveTo>
                    <a:pt x="2876" y="1562"/>
                  </a:moveTo>
                  <a:cubicBezTo>
                    <a:pt x="2881" y="1571"/>
                    <a:pt x="2870" y="1576"/>
                    <a:pt x="2875" y="1584"/>
                  </a:cubicBezTo>
                  <a:cubicBezTo>
                    <a:pt x="2871" y="1591"/>
                    <a:pt x="2869" y="1597"/>
                    <a:pt x="2873" y="1605"/>
                  </a:cubicBezTo>
                  <a:cubicBezTo>
                    <a:pt x="2865" y="1610"/>
                    <a:pt x="2873" y="1619"/>
                    <a:pt x="2867" y="1624"/>
                  </a:cubicBezTo>
                  <a:cubicBezTo>
                    <a:pt x="2871" y="1632"/>
                    <a:pt x="2865" y="1637"/>
                    <a:pt x="2869" y="1645"/>
                  </a:cubicBezTo>
                  <a:cubicBezTo>
                    <a:pt x="2859" y="1646"/>
                    <a:pt x="2871" y="1653"/>
                    <a:pt x="2866" y="1655"/>
                  </a:cubicBezTo>
                  <a:cubicBezTo>
                    <a:pt x="2867" y="1660"/>
                    <a:pt x="2862" y="1662"/>
                    <a:pt x="2868" y="1668"/>
                  </a:cubicBezTo>
                  <a:cubicBezTo>
                    <a:pt x="2861" y="1673"/>
                    <a:pt x="2866" y="1681"/>
                    <a:pt x="2862" y="1687"/>
                  </a:cubicBezTo>
                  <a:cubicBezTo>
                    <a:pt x="2864" y="1695"/>
                    <a:pt x="2860" y="1702"/>
                    <a:pt x="2861" y="1710"/>
                  </a:cubicBezTo>
                  <a:cubicBezTo>
                    <a:pt x="2868" y="1715"/>
                    <a:pt x="2856" y="1715"/>
                    <a:pt x="2862" y="1720"/>
                  </a:cubicBezTo>
                  <a:cubicBezTo>
                    <a:pt x="2857" y="1722"/>
                    <a:pt x="2863" y="1727"/>
                    <a:pt x="2859" y="1730"/>
                  </a:cubicBezTo>
                  <a:cubicBezTo>
                    <a:pt x="2861" y="1734"/>
                    <a:pt x="2862" y="1738"/>
                    <a:pt x="2860" y="1741"/>
                  </a:cubicBezTo>
                  <a:cubicBezTo>
                    <a:pt x="2866" y="1744"/>
                    <a:pt x="2859" y="1753"/>
                    <a:pt x="2866" y="1751"/>
                  </a:cubicBezTo>
                  <a:cubicBezTo>
                    <a:pt x="2865" y="1746"/>
                    <a:pt x="2868" y="1742"/>
                    <a:pt x="2863" y="1736"/>
                  </a:cubicBezTo>
                  <a:cubicBezTo>
                    <a:pt x="2867" y="1732"/>
                    <a:pt x="2866" y="1726"/>
                    <a:pt x="2865" y="1721"/>
                  </a:cubicBezTo>
                  <a:cubicBezTo>
                    <a:pt x="2869" y="1712"/>
                    <a:pt x="2865" y="1700"/>
                    <a:pt x="2870" y="1691"/>
                  </a:cubicBezTo>
                  <a:cubicBezTo>
                    <a:pt x="2866" y="1680"/>
                    <a:pt x="2874" y="1671"/>
                    <a:pt x="2871" y="1660"/>
                  </a:cubicBezTo>
                  <a:cubicBezTo>
                    <a:pt x="2871" y="1655"/>
                    <a:pt x="2872" y="1650"/>
                    <a:pt x="2874" y="1645"/>
                  </a:cubicBezTo>
                  <a:cubicBezTo>
                    <a:pt x="2874" y="1640"/>
                    <a:pt x="2872" y="1634"/>
                    <a:pt x="2876" y="1630"/>
                  </a:cubicBezTo>
                  <a:cubicBezTo>
                    <a:pt x="2876" y="1625"/>
                    <a:pt x="2878" y="1621"/>
                    <a:pt x="2876" y="1616"/>
                  </a:cubicBezTo>
                  <a:cubicBezTo>
                    <a:pt x="2878" y="1611"/>
                    <a:pt x="2879" y="1607"/>
                    <a:pt x="2879" y="1601"/>
                  </a:cubicBezTo>
                  <a:cubicBezTo>
                    <a:pt x="2879" y="1601"/>
                    <a:pt x="2880" y="1600"/>
                    <a:pt x="2880" y="1600"/>
                  </a:cubicBezTo>
                  <a:cubicBezTo>
                    <a:pt x="2880" y="1552"/>
                    <a:pt x="2880" y="1552"/>
                    <a:pt x="2880" y="1552"/>
                  </a:cubicBezTo>
                  <a:cubicBezTo>
                    <a:pt x="2879" y="1552"/>
                    <a:pt x="2879" y="1552"/>
                    <a:pt x="2878" y="1552"/>
                  </a:cubicBezTo>
                  <a:cubicBezTo>
                    <a:pt x="2877" y="1556"/>
                    <a:pt x="2882" y="1560"/>
                    <a:pt x="2876" y="1562"/>
                  </a:cubicBezTo>
                  <a:close/>
                  <a:moveTo>
                    <a:pt x="621" y="2129"/>
                  </a:moveTo>
                  <a:cubicBezTo>
                    <a:pt x="616" y="2125"/>
                    <a:pt x="616" y="2115"/>
                    <a:pt x="610" y="2111"/>
                  </a:cubicBezTo>
                  <a:cubicBezTo>
                    <a:pt x="610" y="2107"/>
                    <a:pt x="613" y="2100"/>
                    <a:pt x="606" y="2103"/>
                  </a:cubicBezTo>
                  <a:cubicBezTo>
                    <a:pt x="606" y="2097"/>
                    <a:pt x="605" y="2094"/>
                    <a:pt x="602" y="2092"/>
                  </a:cubicBezTo>
                  <a:cubicBezTo>
                    <a:pt x="599" y="2084"/>
                    <a:pt x="598" y="2077"/>
                    <a:pt x="595" y="2070"/>
                  </a:cubicBezTo>
                  <a:cubicBezTo>
                    <a:pt x="591" y="2070"/>
                    <a:pt x="594" y="2062"/>
                    <a:pt x="591" y="2061"/>
                  </a:cubicBezTo>
                  <a:cubicBezTo>
                    <a:pt x="587" y="2060"/>
                    <a:pt x="591" y="2051"/>
                    <a:pt x="586" y="2050"/>
                  </a:cubicBezTo>
                  <a:cubicBezTo>
                    <a:pt x="586" y="2041"/>
                    <a:pt x="582" y="2036"/>
                    <a:pt x="580" y="2028"/>
                  </a:cubicBezTo>
                  <a:cubicBezTo>
                    <a:pt x="581" y="2022"/>
                    <a:pt x="576" y="2022"/>
                    <a:pt x="578" y="2015"/>
                  </a:cubicBezTo>
                  <a:cubicBezTo>
                    <a:pt x="577" y="2010"/>
                    <a:pt x="576" y="2005"/>
                    <a:pt x="573" y="2002"/>
                  </a:cubicBezTo>
                  <a:cubicBezTo>
                    <a:pt x="572" y="2018"/>
                    <a:pt x="578" y="2026"/>
                    <a:pt x="580" y="2039"/>
                  </a:cubicBezTo>
                  <a:cubicBezTo>
                    <a:pt x="581" y="2045"/>
                    <a:pt x="583" y="2051"/>
                    <a:pt x="584" y="2057"/>
                  </a:cubicBezTo>
                  <a:cubicBezTo>
                    <a:pt x="584" y="2061"/>
                    <a:pt x="587" y="2062"/>
                    <a:pt x="586" y="2065"/>
                  </a:cubicBezTo>
                  <a:cubicBezTo>
                    <a:pt x="590" y="2066"/>
                    <a:pt x="588" y="2072"/>
                    <a:pt x="591" y="2072"/>
                  </a:cubicBezTo>
                  <a:cubicBezTo>
                    <a:pt x="592" y="2085"/>
                    <a:pt x="600" y="2092"/>
                    <a:pt x="602" y="2105"/>
                  </a:cubicBezTo>
                  <a:cubicBezTo>
                    <a:pt x="605" y="2105"/>
                    <a:pt x="603" y="2111"/>
                    <a:pt x="606" y="2111"/>
                  </a:cubicBezTo>
                  <a:cubicBezTo>
                    <a:pt x="606" y="2115"/>
                    <a:pt x="608" y="2116"/>
                    <a:pt x="608" y="2120"/>
                  </a:cubicBezTo>
                  <a:cubicBezTo>
                    <a:pt x="610" y="2125"/>
                    <a:pt x="614" y="2132"/>
                    <a:pt x="610" y="2135"/>
                  </a:cubicBezTo>
                  <a:cubicBezTo>
                    <a:pt x="614" y="2135"/>
                    <a:pt x="612" y="2141"/>
                    <a:pt x="615" y="2142"/>
                  </a:cubicBezTo>
                  <a:cubicBezTo>
                    <a:pt x="614" y="2146"/>
                    <a:pt x="617" y="2147"/>
                    <a:pt x="617" y="2151"/>
                  </a:cubicBezTo>
                  <a:cubicBezTo>
                    <a:pt x="617" y="2155"/>
                    <a:pt x="618" y="2157"/>
                    <a:pt x="619" y="2160"/>
                  </a:cubicBezTo>
                  <a:cubicBezTo>
                    <a:pt x="626" y="2160"/>
                    <a:pt x="626" y="2160"/>
                    <a:pt x="626" y="2160"/>
                  </a:cubicBezTo>
                  <a:cubicBezTo>
                    <a:pt x="626" y="2159"/>
                    <a:pt x="626" y="2158"/>
                    <a:pt x="626" y="2157"/>
                  </a:cubicBezTo>
                  <a:cubicBezTo>
                    <a:pt x="627" y="2158"/>
                    <a:pt x="629" y="2159"/>
                    <a:pt x="630" y="2160"/>
                  </a:cubicBezTo>
                  <a:cubicBezTo>
                    <a:pt x="639" y="2160"/>
                    <a:pt x="639" y="2160"/>
                    <a:pt x="639" y="2160"/>
                  </a:cubicBezTo>
                  <a:cubicBezTo>
                    <a:pt x="637" y="2156"/>
                    <a:pt x="634" y="2152"/>
                    <a:pt x="630" y="2148"/>
                  </a:cubicBezTo>
                  <a:cubicBezTo>
                    <a:pt x="631" y="2138"/>
                    <a:pt x="621" y="2139"/>
                    <a:pt x="621" y="2129"/>
                  </a:cubicBezTo>
                  <a:close/>
                  <a:moveTo>
                    <a:pt x="621" y="2146"/>
                  </a:moveTo>
                  <a:cubicBezTo>
                    <a:pt x="623" y="2148"/>
                    <a:pt x="625" y="2150"/>
                    <a:pt x="626" y="2153"/>
                  </a:cubicBezTo>
                  <a:cubicBezTo>
                    <a:pt x="625" y="2158"/>
                    <a:pt x="621" y="2149"/>
                    <a:pt x="621" y="2146"/>
                  </a:cubicBezTo>
                  <a:close/>
                  <a:moveTo>
                    <a:pt x="1055" y="2131"/>
                  </a:moveTo>
                  <a:cubicBezTo>
                    <a:pt x="1051" y="2140"/>
                    <a:pt x="1042" y="2142"/>
                    <a:pt x="1040" y="2153"/>
                  </a:cubicBezTo>
                  <a:cubicBezTo>
                    <a:pt x="1034" y="2153"/>
                    <a:pt x="1032" y="2156"/>
                    <a:pt x="1030" y="2160"/>
                  </a:cubicBezTo>
                  <a:cubicBezTo>
                    <a:pt x="1039" y="2160"/>
                    <a:pt x="1039" y="2160"/>
                    <a:pt x="1039" y="2160"/>
                  </a:cubicBezTo>
                  <a:cubicBezTo>
                    <a:pt x="1040" y="2158"/>
                    <a:pt x="1042" y="2156"/>
                    <a:pt x="1044" y="2155"/>
                  </a:cubicBezTo>
                  <a:cubicBezTo>
                    <a:pt x="1047" y="2153"/>
                    <a:pt x="1045" y="2147"/>
                    <a:pt x="1051" y="2148"/>
                  </a:cubicBezTo>
                  <a:cubicBezTo>
                    <a:pt x="1049" y="2142"/>
                    <a:pt x="1055" y="2144"/>
                    <a:pt x="1055" y="2140"/>
                  </a:cubicBezTo>
                  <a:cubicBezTo>
                    <a:pt x="1056" y="2138"/>
                    <a:pt x="1061" y="2131"/>
                    <a:pt x="1055" y="2131"/>
                  </a:cubicBezTo>
                  <a:close/>
                  <a:moveTo>
                    <a:pt x="2866" y="1483"/>
                  </a:moveTo>
                  <a:cubicBezTo>
                    <a:pt x="2869" y="1487"/>
                    <a:pt x="2861" y="1489"/>
                    <a:pt x="2863" y="1493"/>
                  </a:cubicBezTo>
                  <a:cubicBezTo>
                    <a:pt x="2865" y="1497"/>
                    <a:pt x="2860" y="1500"/>
                    <a:pt x="2862" y="1504"/>
                  </a:cubicBezTo>
                  <a:cubicBezTo>
                    <a:pt x="2859" y="1510"/>
                    <a:pt x="2857" y="1517"/>
                    <a:pt x="2856" y="1524"/>
                  </a:cubicBezTo>
                  <a:cubicBezTo>
                    <a:pt x="2850" y="1530"/>
                    <a:pt x="2854" y="1538"/>
                    <a:pt x="2849" y="1544"/>
                  </a:cubicBezTo>
                  <a:cubicBezTo>
                    <a:pt x="2843" y="1546"/>
                    <a:pt x="2848" y="1551"/>
                    <a:pt x="2846" y="1554"/>
                  </a:cubicBezTo>
                  <a:cubicBezTo>
                    <a:pt x="2842" y="1556"/>
                    <a:pt x="2841" y="1560"/>
                    <a:pt x="2844" y="1564"/>
                  </a:cubicBezTo>
                  <a:cubicBezTo>
                    <a:pt x="2836" y="1565"/>
                    <a:pt x="2841" y="1570"/>
                    <a:pt x="2838" y="1573"/>
                  </a:cubicBezTo>
                  <a:cubicBezTo>
                    <a:pt x="2840" y="1575"/>
                    <a:pt x="2835" y="1584"/>
                    <a:pt x="2841" y="1582"/>
                  </a:cubicBezTo>
                  <a:cubicBezTo>
                    <a:pt x="2845" y="1572"/>
                    <a:pt x="2846" y="1560"/>
                    <a:pt x="2853" y="1551"/>
                  </a:cubicBezTo>
                  <a:cubicBezTo>
                    <a:pt x="2848" y="1544"/>
                    <a:pt x="2861" y="1541"/>
                    <a:pt x="2857" y="1534"/>
                  </a:cubicBezTo>
                  <a:cubicBezTo>
                    <a:pt x="2860" y="1532"/>
                    <a:pt x="2859" y="1529"/>
                    <a:pt x="2861" y="1527"/>
                  </a:cubicBezTo>
                  <a:cubicBezTo>
                    <a:pt x="2865" y="1524"/>
                    <a:pt x="2858" y="1519"/>
                    <a:pt x="2864" y="1517"/>
                  </a:cubicBezTo>
                  <a:cubicBezTo>
                    <a:pt x="2868" y="1513"/>
                    <a:pt x="2864" y="1505"/>
                    <a:pt x="2871" y="1502"/>
                  </a:cubicBezTo>
                  <a:cubicBezTo>
                    <a:pt x="2868" y="1494"/>
                    <a:pt x="2872" y="1489"/>
                    <a:pt x="2874" y="1483"/>
                  </a:cubicBezTo>
                  <a:cubicBezTo>
                    <a:pt x="2875" y="1477"/>
                    <a:pt x="2878" y="1471"/>
                    <a:pt x="2880" y="1465"/>
                  </a:cubicBezTo>
                  <a:cubicBezTo>
                    <a:pt x="2880" y="1425"/>
                    <a:pt x="2880" y="1425"/>
                    <a:pt x="2880" y="1425"/>
                  </a:cubicBezTo>
                  <a:cubicBezTo>
                    <a:pt x="2877" y="1438"/>
                    <a:pt x="2877" y="1452"/>
                    <a:pt x="2871" y="1463"/>
                  </a:cubicBezTo>
                  <a:cubicBezTo>
                    <a:pt x="2871" y="1470"/>
                    <a:pt x="2869" y="1477"/>
                    <a:pt x="2866" y="1483"/>
                  </a:cubicBezTo>
                  <a:close/>
                  <a:moveTo>
                    <a:pt x="2879" y="1314"/>
                  </a:moveTo>
                  <a:cubicBezTo>
                    <a:pt x="2881" y="1318"/>
                    <a:pt x="2875" y="1319"/>
                    <a:pt x="2878" y="1323"/>
                  </a:cubicBezTo>
                  <a:cubicBezTo>
                    <a:pt x="2867" y="1371"/>
                    <a:pt x="2863" y="1373"/>
                    <a:pt x="2862" y="1376"/>
                  </a:cubicBezTo>
                  <a:cubicBezTo>
                    <a:pt x="2852" y="1401"/>
                    <a:pt x="2861" y="1408"/>
                    <a:pt x="2852" y="1411"/>
                  </a:cubicBezTo>
                  <a:cubicBezTo>
                    <a:pt x="2840" y="1447"/>
                    <a:pt x="2834" y="1456"/>
                    <a:pt x="2834" y="1466"/>
                  </a:cubicBezTo>
                  <a:cubicBezTo>
                    <a:pt x="2826" y="1498"/>
                    <a:pt x="2820" y="1500"/>
                    <a:pt x="2818" y="1505"/>
                  </a:cubicBezTo>
                  <a:cubicBezTo>
                    <a:pt x="2808" y="1537"/>
                    <a:pt x="2808" y="1542"/>
                    <a:pt x="2807" y="1547"/>
                  </a:cubicBezTo>
                  <a:cubicBezTo>
                    <a:pt x="2804" y="1570"/>
                    <a:pt x="2801" y="1572"/>
                    <a:pt x="2801" y="1575"/>
                  </a:cubicBezTo>
                  <a:cubicBezTo>
                    <a:pt x="2800" y="1587"/>
                    <a:pt x="2807" y="1573"/>
                    <a:pt x="2811" y="1558"/>
                  </a:cubicBezTo>
                  <a:cubicBezTo>
                    <a:pt x="2820" y="1522"/>
                    <a:pt x="2822" y="1521"/>
                    <a:pt x="2821" y="1519"/>
                  </a:cubicBezTo>
                  <a:cubicBezTo>
                    <a:pt x="2830" y="1499"/>
                    <a:pt x="2829" y="1494"/>
                    <a:pt x="2832" y="1491"/>
                  </a:cubicBezTo>
                  <a:cubicBezTo>
                    <a:pt x="2843" y="1462"/>
                    <a:pt x="2845" y="1454"/>
                    <a:pt x="2848" y="1447"/>
                  </a:cubicBezTo>
                  <a:cubicBezTo>
                    <a:pt x="2860" y="1434"/>
                    <a:pt x="2853" y="1428"/>
                    <a:pt x="2861" y="1426"/>
                  </a:cubicBezTo>
                  <a:cubicBezTo>
                    <a:pt x="2880" y="1304"/>
                    <a:pt x="2880" y="1304"/>
                    <a:pt x="2880" y="1304"/>
                  </a:cubicBezTo>
                  <a:close/>
                  <a:moveTo>
                    <a:pt x="2666" y="769"/>
                  </a:moveTo>
                  <a:cubicBezTo>
                    <a:pt x="2671" y="775"/>
                    <a:pt x="2678" y="774"/>
                    <a:pt x="2683" y="781"/>
                  </a:cubicBezTo>
                  <a:cubicBezTo>
                    <a:pt x="2719" y="792"/>
                    <a:pt x="2727" y="797"/>
                    <a:pt x="2735" y="800"/>
                  </a:cubicBezTo>
                  <a:cubicBezTo>
                    <a:pt x="2790" y="821"/>
                    <a:pt x="2794" y="819"/>
                    <a:pt x="2795" y="823"/>
                  </a:cubicBezTo>
                  <a:cubicBezTo>
                    <a:pt x="2823" y="833"/>
                    <a:pt x="2831" y="838"/>
                    <a:pt x="2839" y="842"/>
                  </a:cubicBezTo>
                  <a:cubicBezTo>
                    <a:pt x="2880" y="855"/>
                    <a:pt x="2880" y="855"/>
                    <a:pt x="2880" y="855"/>
                  </a:cubicBezTo>
                  <a:cubicBezTo>
                    <a:pt x="2850" y="840"/>
                    <a:pt x="2848" y="834"/>
                    <a:pt x="2844" y="828"/>
                  </a:cubicBezTo>
                  <a:cubicBezTo>
                    <a:pt x="2802" y="802"/>
                    <a:pt x="2795" y="788"/>
                    <a:pt x="2785" y="786"/>
                  </a:cubicBezTo>
                  <a:cubicBezTo>
                    <a:pt x="2736" y="758"/>
                    <a:pt x="2731" y="755"/>
                    <a:pt x="2725" y="754"/>
                  </a:cubicBezTo>
                  <a:cubicBezTo>
                    <a:pt x="2660" y="724"/>
                    <a:pt x="2654" y="724"/>
                    <a:pt x="2649" y="721"/>
                  </a:cubicBezTo>
                  <a:cubicBezTo>
                    <a:pt x="2612" y="707"/>
                    <a:pt x="2608" y="702"/>
                    <a:pt x="2602" y="701"/>
                  </a:cubicBezTo>
                  <a:cubicBezTo>
                    <a:pt x="2577" y="689"/>
                    <a:pt x="2572" y="689"/>
                    <a:pt x="2575" y="687"/>
                  </a:cubicBezTo>
                  <a:cubicBezTo>
                    <a:pt x="2654" y="670"/>
                    <a:pt x="2658" y="669"/>
                    <a:pt x="2662" y="667"/>
                  </a:cubicBezTo>
                  <a:cubicBezTo>
                    <a:pt x="2646" y="662"/>
                    <a:pt x="2639" y="663"/>
                    <a:pt x="2630" y="669"/>
                  </a:cubicBezTo>
                  <a:cubicBezTo>
                    <a:pt x="2595" y="671"/>
                    <a:pt x="2603" y="666"/>
                    <a:pt x="2610" y="667"/>
                  </a:cubicBezTo>
                  <a:cubicBezTo>
                    <a:pt x="2605" y="660"/>
                    <a:pt x="2600" y="657"/>
                    <a:pt x="2592" y="663"/>
                  </a:cubicBezTo>
                  <a:cubicBezTo>
                    <a:pt x="2549" y="658"/>
                    <a:pt x="2543" y="658"/>
                    <a:pt x="2539" y="653"/>
                  </a:cubicBezTo>
                  <a:cubicBezTo>
                    <a:pt x="2506" y="649"/>
                    <a:pt x="2504" y="638"/>
                    <a:pt x="2499" y="640"/>
                  </a:cubicBezTo>
                  <a:cubicBezTo>
                    <a:pt x="2462" y="629"/>
                    <a:pt x="2462" y="616"/>
                    <a:pt x="2457" y="623"/>
                  </a:cubicBezTo>
                  <a:cubicBezTo>
                    <a:pt x="2477" y="642"/>
                    <a:pt x="2479" y="644"/>
                    <a:pt x="2482" y="644"/>
                  </a:cubicBezTo>
                  <a:cubicBezTo>
                    <a:pt x="2516" y="675"/>
                    <a:pt x="2514" y="678"/>
                    <a:pt x="2517" y="681"/>
                  </a:cubicBezTo>
                  <a:cubicBezTo>
                    <a:pt x="2542" y="711"/>
                    <a:pt x="2536" y="713"/>
                    <a:pt x="2541" y="717"/>
                  </a:cubicBezTo>
                  <a:cubicBezTo>
                    <a:pt x="2546" y="766"/>
                    <a:pt x="2548" y="777"/>
                    <a:pt x="2544" y="786"/>
                  </a:cubicBezTo>
                  <a:cubicBezTo>
                    <a:pt x="2532" y="831"/>
                    <a:pt x="2516" y="830"/>
                    <a:pt x="2524" y="836"/>
                  </a:cubicBezTo>
                  <a:cubicBezTo>
                    <a:pt x="2552" y="797"/>
                    <a:pt x="2553" y="794"/>
                    <a:pt x="2555" y="791"/>
                  </a:cubicBezTo>
                  <a:cubicBezTo>
                    <a:pt x="2558" y="796"/>
                    <a:pt x="2559" y="798"/>
                    <a:pt x="2563" y="800"/>
                  </a:cubicBezTo>
                  <a:cubicBezTo>
                    <a:pt x="2568" y="899"/>
                    <a:pt x="2568" y="913"/>
                    <a:pt x="2570" y="927"/>
                  </a:cubicBezTo>
                  <a:cubicBezTo>
                    <a:pt x="2573" y="963"/>
                    <a:pt x="2579" y="968"/>
                    <a:pt x="2576" y="971"/>
                  </a:cubicBezTo>
                  <a:cubicBezTo>
                    <a:pt x="2608" y="1039"/>
                    <a:pt x="2614" y="1044"/>
                    <a:pt x="2621" y="1054"/>
                  </a:cubicBezTo>
                  <a:cubicBezTo>
                    <a:pt x="2639" y="1100"/>
                    <a:pt x="2636" y="1103"/>
                    <a:pt x="2638" y="1107"/>
                  </a:cubicBezTo>
                  <a:cubicBezTo>
                    <a:pt x="2646" y="1163"/>
                    <a:pt x="2647" y="1167"/>
                    <a:pt x="2650" y="1172"/>
                  </a:cubicBezTo>
                  <a:cubicBezTo>
                    <a:pt x="2651" y="1134"/>
                    <a:pt x="2643" y="1119"/>
                    <a:pt x="2646" y="1108"/>
                  </a:cubicBezTo>
                  <a:cubicBezTo>
                    <a:pt x="2659" y="1126"/>
                    <a:pt x="2658" y="1122"/>
                    <a:pt x="2661" y="1124"/>
                  </a:cubicBezTo>
                  <a:cubicBezTo>
                    <a:pt x="2663" y="1165"/>
                    <a:pt x="2660" y="1169"/>
                    <a:pt x="2658" y="1172"/>
                  </a:cubicBezTo>
                  <a:cubicBezTo>
                    <a:pt x="2664" y="1239"/>
                    <a:pt x="2663" y="1255"/>
                    <a:pt x="2666" y="1272"/>
                  </a:cubicBezTo>
                  <a:cubicBezTo>
                    <a:pt x="2683" y="1315"/>
                    <a:pt x="2677" y="1324"/>
                    <a:pt x="2684" y="1322"/>
                  </a:cubicBezTo>
                  <a:cubicBezTo>
                    <a:pt x="2672" y="1260"/>
                    <a:pt x="2673" y="1254"/>
                    <a:pt x="2668" y="1246"/>
                  </a:cubicBezTo>
                  <a:cubicBezTo>
                    <a:pt x="2669" y="1151"/>
                    <a:pt x="2667" y="1145"/>
                    <a:pt x="2670" y="1141"/>
                  </a:cubicBezTo>
                  <a:cubicBezTo>
                    <a:pt x="2668" y="1053"/>
                    <a:pt x="2668" y="1043"/>
                    <a:pt x="2665" y="1032"/>
                  </a:cubicBezTo>
                  <a:cubicBezTo>
                    <a:pt x="2663" y="995"/>
                    <a:pt x="2661" y="990"/>
                    <a:pt x="2657" y="984"/>
                  </a:cubicBezTo>
                  <a:cubicBezTo>
                    <a:pt x="2650" y="946"/>
                    <a:pt x="2656" y="942"/>
                    <a:pt x="2652" y="936"/>
                  </a:cubicBezTo>
                  <a:cubicBezTo>
                    <a:pt x="2641" y="882"/>
                    <a:pt x="2644" y="878"/>
                    <a:pt x="2639" y="871"/>
                  </a:cubicBezTo>
                  <a:cubicBezTo>
                    <a:pt x="2635" y="830"/>
                    <a:pt x="2630" y="818"/>
                    <a:pt x="2627" y="807"/>
                  </a:cubicBezTo>
                  <a:cubicBezTo>
                    <a:pt x="2611" y="753"/>
                    <a:pt x="2608" y="750"/>
                    <a:pt x="2610" y="749"/>
                  </a:cubicBezTo>
                  <a:cubicBezTo>
                    <a:pt x="2631" y="798"/>
                    <a:pt x="2637" y="810"/>
                    <a:pt x="2648" y="834"/>
                  </a:cubicBezTo>
                  <a:cubicBezTo>
                    <a:pt x="2656" y="875"/>
                    <a:pt x="2662" y="880"/>
                    <a:pt x="2659" y="882"/>
                  </a:cubicBezTo>
                  <a:cubicBezTo>
                    <a:pt x="2671" y="930"/>
                    <a:pt x="2673" y="945"/>
                    <a:pt x="2676" y="960"/>
                  </a:cubicBezTo>
                  <a:cubicBezTo>
                    <a:pt x="2684" y="1026"/>
                    <a:pt x="2684" y="1030"/>
                    <a:pt x="2682" y="1033"/>
                  </a:cubicBezTo>
                  <a:cubicBezTo>
                    <a:pt x="2688" y="1092"/>
                    <a:pt x="2689" y="1099"/>
                    <a:pt x="2685" y="1105"/>
                  </a:cubicBezTo>
                  <a:cubicBezTo>
                    <a:pt x="2687" y="1139"/>
                    <a:pt x="2688" y="1153"/>
                    <a:pt x="2688" y="1166"/>
                  </a:cubicBezTo>
                  <a:cubicBezTo>
                    <a:pt x="2700" y="1205"/>
                    <a:pt x="2688" y="1196"/>
                    <a:pt x="2693" y="1191"/>
                  </a:cubicBezTo>
                  <a:cubicBezTo>
                    <a:pt x="2691" y="1163"/>
                    <a:pt x="2693" y="1157"/>
                    <a:pt x="2695" y="1151"/>
                  </a:cubicBezTo>
                  <a:cubicBezTo>
                    <a:pt x="2694" y="1117"/>
                    <a:pt x="2694" y="1103"/>
                    <a:pt x="2693" y="1090"/>
                  </a:cubicBezTo>
                  <a:cubicBezTo>
                    <a:pt x="2690" y="1064"/>
                    <a:pt x="2697" y="1063"/>
                    <a:pt x="2695" y="1059"/>
                  </a:cubicBezTo>
                  <a:cubicBezTo>
                    <a:pt x="2699" y="1071"/>
                    <a:pt x="2699" y="1077"/>
                    <a:pt x="2703" y="1084"/>
                  </a:cubicBezTo>
                  <a:cubicBezTo>
                    <a:pt x="2705" y="1124"/>
                    <a:pt x="2705" y="1129"/>
                    <a:pt x="2705" y="1135"/>
                  </a:cubicBezTo>
                  <a:cubicBezTo>
                    <a:pt x="2706" y="1176"/>
                    <a:pt x="2707" y="1181"/>
                    <a:pt x="2705" y="1187"/>
                  </a:cubicBezTo>
                  <a:cubicBezTo>
                    <a:pt x="2708" y="1226"/>
                    <a:pt x="2708" y="1232"/>
                    <a:pt x="2703" y="1237"/>
                  </a:cubicBezTo>
                  <a:cubicBezTo>
                    <a:pt x="2709" y="1295"/>
                    <a:pt x="2702" y="1299"/>
                    <a:pt x="2707" y="1306"/>
                  </a:cubicBezTo>
                  <a:cubicBezTo>
                    <a:pt x="2706" y="1349"/>
                    <a:pt x="2711" y="1348"/>
                    <a:pt x="2709" y="1357"/>
                  </a:cubicBezTo>
                  <a:cubicBezTo>
                    <a:pt x="2719" y="1415"/>
                    <a:pt x="2713" y="1426"/>
                    <a:pt x="2721" y="1426"/>
                  </a:cubicBezTo>
                  <a:cubicBezTo>
                    <a:pt x="2716" y="1364"/>
                    <a:pt x="2717" y="1362"/>
                    <a:pt x="2719" y="1359"/>
                  </a:cubicBezTo>
                  <a:cubicBezTo>
                    <a:pt x="2722" y="1306"/>
                    <a:pt x="2720" y="1300"/>
                    <a:pt x="2724" y="1296"/>
                  </a:cubicBezTo>
                  <a:cubicBezTo>
                    <a:pt x="2724" y="1277"/>
                    <a:pt x="2726" y="1279"/>
                    <a:pt x="2723" y="1272"/>
                  </a:cubicBezTo>
                  <a:cubicBezTo>
                    <a:pt x="2734" y="1263"/>
                    <a:pt x="2733" y="1257"/>
                    <a:pt x="2734" y="1252"/>
                  </a:cubicBezTo>
                  <a:cubicBezTo>
                    <a:pt x="2744" y="1199"/>
                    <a:pt x="2743" y="1192"/>
                    <a:pt x="2745" y="1186"/>
                  </a:cubicBezTo>
                  <a:cubicBezTo>
                    <a:pt x="2750" y="1161"/>
                    <a:pt x="2747" y="1153"/>
                    <a:pt x="2747" y="1146"/>
                  </a:cubicBezTo>
                  <a:cubicBezTo>
                    <a:pt x="2753" y="1094"/>
                    <a:pt x="2751" y="1080"/>
                    <a:pt x="2751" y="1067"/>
                  </a:cubicBezTo>
                  <a:cubicBezTo>
                    <a:pt x="2748" y="1013"/>
                    <a:pt x="2753" y="1001"/>
                    <a:pt x="2749" y="986"/>
                  </a:cubicBezTo>
                  <a:cubicBezTo>
                    <a:pt x="2745" y="939"/>
                    <a:pt x="2745" y="933"/>
                    <a:pt x="2745" y="926"/>
                  </a:cubicBezTo>
                  <a:cubicBezTo>
                    <a:pt x="2740" y="895"/>
                    <a:pt x="2734" y="884"/>
                    <a:pt x="2738" y="875"/>
                  </a:cubicBezTo>
                  <a:cubicBezTo>
                    <a:pt x="2753" y="910"/>
                    <a:pt x="2762" y="918"/>
                    <a:pt x="2758" y="921"/>
                  </a:cubicBezTo>
                  <a:cubicBezTo>
                    <a:pt x="2777" y="988"/>
                    <a:pt x="2774" y="1008"/>
                    <a:pt x="2782" y="1030"/>
                  </a:cubicBezTo>
                  <a:cubicBezTo>
                    <a:pt x="2782" y="1089"/>
                    <a:pt x="2780" y="1096"/>
                    <a:pt x="2781" y="1105"/>
                  </a:cubicBezTo>
                  <a:cubicBezTo>
                    <a:pt x="2774" y="1188"/>
                    <a:pt x="2774" y="1196"/>
                    <a:pt x="2772" y="1203"/>
                  </a:cubicBezTo>
                  <a:cubicBezTo>
                    <a:pt x="2763" y="1260"/>
                    <a:pt x="2758" y="1267"/>
                    <a:pt x="2759" y="1276"/>
                  </a:cubicBezTo>
                  <a:cubicBezTo>
                    <a:pt x="2754" y="1308"/>
                    <a:pt x="2751" y="1316"/>
                    <a:pt x="2748" y="1324"/>
                  </a:cubicBezTo>
                  <a:cubicBezTo>
                    <a:pt x="2742" y="1403"/>
                    <a:pt x="2740" y="1406"/>
                    <a:pt x="2743" y="1411"/>
                  </a:cubicBezTo>
                  <a:cubicBezTo>
                    <a:pt x="2748" y="1403"/>
                    <a:pt x="2748" y="1396"/>
                    <a:pt x="2747" y="1390"/>
                  </a:cubicBezTo>
                  <a:cubicBezTo>
                    <a:pt x="2751" y="1331"/>
                    <a:pt x="2761" y="1328"/>
                    <a:pt x="2757" y="1321"/>
                  </a:cubicBezTo>
                  <a:cubicBezTo>
                    <a:pt x="2761" y="1282"/>
                    <a:pt x="2773" y="1279"/>
                    <a:pt x="2767" y="1271"/>
                  </a:cubicBezTo>
                  <a:cubicBezTo>
                    <a:pt x="2775" y="1244"/>
                    <a:pt x="2777" y="1232"/>
                    <a:pt x="2779" y="1221"/>
                  </a:cubicBezTo>
                  <a:cubicBezTo>
                    <a:pt x="2789" y="1166"/>
                    <a:pt x="2786" y="1159"/>
                    <a:pt x="2787" y="1153"/>
                  </a:cubicBezTo>
                  <a:cubicBezTo>
                    <a:pt x="2789" y="1113"/>
                    <a:pt x="2790" y="1108"/>
                    <a:pt x="2791" y="1102"/>
                  </a:cubicBezTo>
                  <a:cubicBezTo>
                    <a:pt x="2794" y="1081"/>
                    <a:pt x="2788" y="1077"/>
                    <a:pt x="2791" y="1074"/>
                  </a:cubicBezTo>
                  <a:cubicBezTo>
                    <a:pt x="2788" y="1022"/>
                    <a:pt x="2787" y="1019"/>
                    <a:pt x="2788" y="1016"/>
                  </a:cubicBezTo>
                  <a:cubicBezTo>
                    <a:pt x="2786" y="991"/>
                    <a:pt x="2779" y="986"/>
                    <a:pt x="2783" y="984"/>
                  </a:cubicBezTo>
                  <a:cubicBezTo>
                    <a:pt x="2774" y="917"/>
                    <a:pt x="2761" y="910"/>
                    <a:pt x="2767" y="908"/>
                  </a:cubicBezTo>
                  <a:cubicBezTo>
                    <a:pt x="2781" y="918"/>
                    <a:pt x="2785" y="926"/>
                    <a:pt x="2783" y="931"/>
                  </a:cubicBezTo>
                  <a:cubicBezTo>
                    <a:pt x="2800" y="967"/>
                    <a:pt x="2797" y="972"/>
                    <a:pt x="2802" y="978"/>
                  </a:cubicBezTo>
                  <a:cubicBezTo>
                    <a:pt x="2808" y="1053"/>
                    <a:pt x="2808" y="1064"/>
                    <a:pt x="2810" y="1075"/>
                  </a:cubicBezTo>
                  <a:cubicBezTo>
                    <a:pt x="2809" y="1111"/>
                    <a:pt x="2809" y="1116"/>
                    <a:pt x="2813" y="1122"/>
                  </a:cubicBezTo>
                  <a:cubicBezTo>
                    <a:pt x="2802" y="1216"/>
                    <a:pt x="2801" y="1233"/>
                    <a:pt x="2794" y="1248"/>
                  </a:cubicBezTo>
                  <a:cubicBezTo>
                    <a:pt x="2782" y="1312"/>
                    <a:pt x="2775" y="1327"/>
                    <a:pt x="2772" y="1342"/>
                  </a:cubicBezTo>
                  <a:cubicBezTo>
                    <a:pt x="2757" y="1379"/>
                    <a:pt x="2761" y="1385"/>
                    <a:pt x="2754" y="1388"/>
                  </a:cubicBezTo>
                  <a:cubicBezTo>
                    <a:pt x="2750" y="1412"/>
                    <a:pt x="2752" y="1419"/>
                    <a:pt x="2751" y="1425"/>
                  </a:cubicBezTo>
                  <a:cubicBezTo>
                    <a:pt x="2741" y="1448"/>
                    <a:pt x="2747" y="1456"/>
                    <a:pt x="2741" y="1461"/>
                  </a:cubicBezTo>
                  <a:cubicBezTo>
                    <a:pt x="2746" y="1494"/>
                    <a:pt x="2741" y="1497"/>
                    <a:pt x="2746" y="1502"/>
                  </a:cubicBezTo>
                  <a:cubicBezTo>
                    <a:pt x="2755" y="1469"/>
                    <a:pt x="2751" y="1461"/>
                    <a:pt x="2754" y="1454"/>
                  </a:cubicBezTo>
                  <a:cubicBezTo>
                    <a:pt x="2768" y="1384"/>
                    <a:pt x="2768" y="1380"/>
                    <a:pt x="2773" y="1377"/>
                  </a:cubicBezTo>
                  <a:cubicBezTo>
                    <a:pt x="2779" y="1334"/>
                    <a:pt x="2790" y="1329"/>
                    <a:pt x="2787" y="1320"/>
                  </a:cubicBezTo>
                  <a:cubicBezTo>
                    <a:pt x="2814" y="1196"/>
                    <a:pt x="2819" y="1192"/>
                    <a:pt x="2816" y="1186"/>
                  </a:cubicBezTo>
                  <a:cubicBezTo>
                    <a:pt x="2821" y="1135"/>
                    <a:pt x="2825" y="1131"/>
                    <a:pt x="2819" y="1124"/>
                  </a:cubicBezTo>
                  <a:cubicBezTo>
                    <a:pt x="2819" y="1097"/>
                    <a:pt x="2820" y="1086"/>
                    <a:pt x="2819" y="1075"/>
                  </a:cubicBezTo>
                  <a:cubicBezTo>
                    <a:pt x="2819" y="1007"/>
                    <a:pt x="2811" y="1000"/>
                    <a:pt x="2814" y="996"/>
                  </a:cubicBezTo>
                  <a:cubicBezTo>
                    <a:pt x="2810" y="957"/>
                    <a:pt x="2798" y="948"/>
                    <a:pt x="2807" y="945"/>
                  </a:cubicBezTo>
                  <a:cubicBezTo>
                    <a:pt x="2816" y="975"/>
                    <a:pt x="2819" y="983"/>
                    <a:pt x="2821" y="992"/>
                  </a:cubicBezTo>
                  <a:cubicBezTo>
                    <a:pt x="2832" y="1052"/>
                    <a:pt x="2827" y="1059"/>
                    <a:pt x="2834" y="1069"/>
                  </a:cubicBezTo>
                  <a:cubicBezTo>
                    <a:pt x="2840" y="1123"/>
                    <a:pt x="2829" y="1124"/>
                    <a:pt x="2837" y="1130"/>
                  </a:cubicBezTo>
                  <a:cubicBezTo>
                    <a:pt x="2829" y="1194"/>
                    <a:pt x="2835" y="1210"/>
                    <a:pt x="2829" y="1222"/>
                  </a:cubicBezTo>
                  <a:cubicBezTo>
                    <a:pt x="2824" y="1277"/>
                    <a:pt x="2816" y="1278"/>
                    <a:pt x="2820" y="1282"/>
                  </a:cubicBezTo>
                  <a:cubicBezTo>
                    <a:pt x="2810" y="1314"/>
                    <a:pt x="2816" y="1320"/>
                    <a:pt x="2812" y="1322"/>
                  </a:cubicBezTo>
                  <a:cubicBezTo>
                    <a:pt x="2802" y="1354"/>
                    <a:pt x="2801" y="1357"/>
                    <a:pt x="2798" y="1360"/>
                  </a:cubicBezTo>
                  <a:cubicBezTo>
                    <a:pt x="2785" y="1381"/>
                    <a:pt x="2795" y="1387"/>
                    <a:pt x="2787" y="1388"/>
                  </a:cubicBezTo>
                  <a:cubicBezTo>
                    <a:pt x="2780" y="1421"/>
                    <a:pt x="2779" y="1424"/>
                    <a:pt x="2777" y="1427"/>
                  </a:cubicBezTo>
                  <a:cubicBezTo>
                    <a:pt x="2775" y="1449"/>
                    <a:pt x="2774" y="1458"/>
                    <a:pt x="2779" y="1456"/>
                  </a:cubicBezTo>
                  <a:cubicBezTo>
                    <a:pt x="2790" y="1408"/>
                    <a:pt x="2792" y="1404"/>
                    <a:pt x="2793" y="1399"/>
                  </a:cubicBezTo>
                  <a:cubicBezTo>
                    <a:pt x="2817" y="1333"/>
                    <a:pt x="2823" y="1324"/>
                    <a:pt x="2821" y="1314"/>
                  </a:cubicBezTo>
                  <a:cubicBezTo>
                    <a:pt x="2841" y="1252"/>
                    <a:pt x="2835" y="1245"/>
                    <a:pt x="2836" y="1240"/>
                  </a:cubicBezTo>
                  <a:cubicBezTo>
                    <a:pt x="2844" y="1186"/>
                    <a:pt x="2843" y="1176"/>
                    <a:pt x="2843" y="1165"/>
                  </a:cubicBezTo>
                  <a:cubicBezTo>
                    <a:pt x="2845" y="1114"/>
                    <a:pt x="2845" y="1108"/>
                    <a:pt x="2843" y="1102"/>
                  </a:cubicBezTo>
                  <a:cubicBezTo>
                    <a:pt x="2840" y="1020"/>
                    <a:pt x="2831" y="1012"/>
                    <a:pt x="2832" y="1007"/>
                  </a:cubicBezTo>
                  <a:cubicBezTo>
                    <a:pt x="2832" y="991"/>
                    <a:pt x="2841" y="998"/>
                    <a:pt x="2837" y="1002"/>
                  </a:cubicBezTo>
                  <a:cubicBezTo>
                    <a:pt x="2853" y="1048"/>
                    <a:pt x="2850" y="1052"/>
                    <a:pt x="2855" y="1057"/>
                  </a:cubicBezTo>
                  <a:cubicBezTo>
                    <a:pt x="2850" y="1075"/>
                    <a:pt x="2859" y="1083"/>
                    <a:pt x="2856" y="1087"/>
                  </a:cubicBezTo>
                  <a:cubicBezTo>
                    <a:pt x="2855" y="1112"/>
                    <a:pt x="2860" y="1117"/>
                    <a:pt x="2857" y="1119"/>
                  </a:cubicBezTo>
                  <a:cubicBezTo>
                    <a:pt x="2862" y="1162"/>
                    <a:pt x="2855" y="1170"/>
                    <a:pt x="2858" y="1181"/>
                  </a:cubicBezTo>
                  <a:cubicBezTo>
                    <a:pt x="2862" y="1203"/>
                    <a:pt x="2854" y="1207"/>
                    <a:pt x="2856" y="1212"/>
                  </a:cubicBezTo>
                  <a:cubicBezTo>
                    <a:pt x="2850" y="1279"/>
                    <a:pt x="2851" y="1284"/>
                    <a:pt x="2848" y="1288"/>
                  </a:cubicBezTo>
                  <a:cubicBezTo>
                    <a:pt x="2846" y="1315"/>
                    <a:pt x="2840" y="1316"/>
                    <a:pt x="2844" y="1320"/>
                  </a:cubicBezTo>
                  <a:cubicBezTo>
                    <a:pt x="2838" y="1362"/>
                    <a:pt x="2828" y="1365"/>
                    <a:pt x="2833" y="1373"/>
                  </a:cubicBezTo>
                  <a:cubicBezTo>
                    <a:pt x="2820" y="1412"/>
                    <a:pt x="2815" y="1417"/>
                    <a:pt x="2816" y="1424"/>
                  </a:cubicBezTo>
                  <a:cubicBezTo>
                    <a:pt x="2804" y="1452"/>
                    <a:pt x="2799" y="1463"/>
                    <a:pt x="2795" y="1474"/>
                  </a:cubicBezTo>
                  <a:cubicBezTo>
                    <a:pt x="2787" y="1522"/>
                    <a:pt x="2785" y="1534"/>
                    <a:pt x="2784" y="1546"/>
                  </a:cubicBezTo>
                  <a:cubicBezTo>
                    <a:pt x="2778" y="1566"/>
                    <a:pt x="2783" y="1571"/>
                    <a:pt x="2781" y="1573"/>
                  </a:cubicBezTo>
                  <a:cubicBezTo>
                    <a:pt x="2793" y="1562"/>
                    <a:pt x="2784" y="1552"/>
                    <a:pt x="2790" y="1546"/>
                  </a:cubicBezTo>
                  <a:cubicBezTo>
                    <a:pt x="2800" y="1495"/>
                    <a:pt x="2799" y="1487"/>
                    <a:pt x="2804" y="1480"/>
                  </a:cubicBezTo>
                  <a:cubicBezTo>
                    <a:pt x="2841" y="1382"/>
                    <a:pt x="2838" y="1377"/>
                    <a:pt x="2842" y="1374"/>
                  </a:cubicBezTo>
                  <a:cubicBezTo>
                    <a:pt x="2847" y="1343"/>
                    <a:pt x="2852" y="1337"/>
                    <a:pt x="2849" y="1329"/>
                  </a:cubicBezTo>
                  <a:cubicBezTo>
                    <a:pt x="2854" y="1314"/>
                    <a:pt x="2853" y="1310"/>
                    <a:pt x="2855" y="1306"/>
                  </a:cubicBezTo>
                  <a:cubicBezTo>
                    <a:pt x="2859" y="1252"/>
                    <a:pt x="2863" y="1246"/>
                    <a:pt x="2863" y="1239"/>
                  </a:cubicBezTo>
                  <a:cubicBezTo>
                    <a:pt x="2870" y="1197"/>
                    <a:pt x="2863" y="1190"/>
                    <a:pt x="2869" y="1186"/>
                  </a:cubicBezTo>
                  <a:cubicBezTo>
                    <a:pt x="2868" y="1153"/>
                    <a:pt x="2867" y="1149"/>
                    <a:pt x="2871" y="1147"/>
                  </a:cubicBezTo>
                  <a:cubicBezTo>
                    <a:pt x="2868" y="1120"/>
                    <a:pt x="2868" y="1118"/>
                    <a:pt x="2867" y="1116"/>
                  </a:cubicBezTo>
                  <a:cubicBezTo>
                    <a:pt x="2863" y="1066"/>
                    <a:pt x="2860" y="1055"/>
                    <a:pt x="2862" y="1045"/>
                  </a:cubicBezTo>
                  <a:cubicBezTo>
                    <a:pt x="2855" y="1020"/>
                    <a:pt x="2852" y="1013"/>
                    <a:pt x="2854" y="1008"/>
                  </a:cubicBezTo>
                  <a:cubicBezTo>
                    <a:pt x="2879" y="1077"/>
                    <a:pt x="2880" y="1085"/>
                    <a:pt x="2880" y="1093"/>
                  </a:cubicBezTo>
                  <a:cubicBezTo>
                    <a:pt x="2871" y="1010"/>
                    <a:pt x="2865" y="1002"/>
                    <a:pt x="2859" y="997"/>
                  </a:cubicBezTo>
                  <a:cubicBezTo>
                    <a:pt x="2880" y="999"/>
                    <a:pt x="2880" y="999"/>
                    <a:pt x="2880" y="999"/>
                  </a:cubicBezTo>
                  <a:cubicBezTo>
                    <a:pt x="2854" y="981"/>
                    <a:pt x="2852" y="976"/>
                    <a:pt x="2849" y="976"/>
                  </a:cubicBezTo>
                  <a:cubicBezTo>
                    <a:pt x="2825" y="952"/>
                    <a:pt x="2823" y="949"/>
                    <a:pt x="2821" y="945"/>
                  </a:cubicBezTo>
                  <a:cubicBezTo>
                    <a:pt x="2858" y="965"/>
                    <a:pt x="2868" y="975"/>
                    <a:pt x="2879" y="980"/>
                  </a:cubicBezTo>
                  <a:cubicBezTo>
                    <a:pt x="2877" y="968"/>
                    <a:pt x="2874" y="969"/>
                    <a:pt x="2872" y="963"/>
                  </a:cubicBezTo>
                  <a:cubicBezTo>
                    <a:pt x="2841" y="942"/>
                    <a:pt x="2836" y="939"/>
                    <a:pt x="2830" y="937"/>
                  </a:cubicBezTo>
                  <a:cubicBezTo>
                    <a:pt x="2832" y="930"/>
                    <a:pt x="2837" y="931"/>
                    <a:pt x="2842" y="933"/>
                  </a:cubicBezTo>
                  <a:cubicBezTo>
                    <a:pt x="2880" y="941"/>
                    <a:pt x="2880" y="941"/>
                    <a:pt x="2880" y="941"/>
                  </a:cubicBezTo>
                  <a:cubicBezTo>
                    <a:pt x="2835" y="919"/>
                    <a:pt x="2831" y="919"/>
                    <a:pt x="2828" y="914"/>
                  </a:cubicBezTo>
                  <a:cubicBezTo>
                    <a:pt x="2799" y="899"/>
                    <a:pt x="2794" y="897"/>
                    <a:pt x="2789" y="898"/>
                  </a:cubicBezTo>
                  <a:cubicBezTo>
                    <a:pt x="2769" y="884"/>
                    <a:pt x="2766" y="884"/>
                    <a:pt x="2763" y="883"/>
                  </a:cubicBezTo>
                  <a:cubicBezTo>
                    <a:pt x="2789" y="875"/>
                    <a:pt x="2793" y="874"/>
                    <a:pt x="2797" y="874"/>
                  </a:cubicBezTo>
                  <a:cubicBezTo>
                    <a:pt x="2834" y="895"/>
                    <a:pt x="2840" y="886"/>
                    <a:pt x="2843" y="892"/>
                  </a:cubicBezTo>
                  <a:cubicBezTo>
                    <a:pt x="2878" y="905"/>
                    <a:pt x="2879" y="905"/>
                    <a:pt x="2880" y="905"/>
                  </a:cubicBezTo>
                  <a:cubicBezTo>
                    <a:pt x="2873" y="895"/>
                    <a:pt x="2870" y="892"/>
                    <a:pt x="2868" y="888"/>
                  </a:cubicBezTo>
                  <a:cubicBezTo>
                    <a:pt x="2813" y="870"/>
                    <a:pt x="2795" y="860"/>
                    <a:pt x="2774" y="858"/>
                  </a:cubicBezTo>
                  <a:cubicBezTo>
                    <a:pt x="2741" y="842"/>
                    <a:pt x="2738" y="836"/>
                    <a:pt x="2733" y="834"/>
                  </a:cubicBezTo>
                  <a:cubicBezTo>
                    <a:pt x="2735" y="822"/>
                    <a:pt x="2736" y="833"/>
                    <a:pt x="2741" y="830"/>
                  </a:cubicBezTo>
                  <a:cubicBezTo>
                    <a:pt x="2770" y="841"/>
                    <a:pt x="2773" y="840"/>
                    <a:pt x="2774" y="844"/>
                  </a:cubicBezTo>
                  <a:cubicBezTo>
                    <a:pt x="2814" y="850"/>
                    <a:pt x="2815" y="858"/>
                    <a:pt x="2819" y="856"/>
                  </a:cubicBezTo>
                  <a:cubicBezTo>
                    <a:pt x="2861" y="867"/>
                    <a:pt x="2871" y="872"/>
                    <a:pt x="2880" y="876"/>
                  </a:cubicBezTo>
                  <a:cubicBezTo>
                    <a:pt x="2868" y="860"/>
                    <a:pt x="2861" y="862"/>
                    <a:pt x="2856" y="854"/>
                  </a:cubicBezTo>
                  <a:cubicBezTo>
                    <a:pt x="2805" y="839"/>
                    <a:pt x="2800" y="839"/>
                    <a:pt x="2795" y="837"/>
                  </a:cubicBezTo>
                  <a:cubicBezTo>
                    <a:pt x="2755" y="825"/>
                    <a:pt x="2746" y="819"/>
                    <a:pt x="2735" y="819"/>
                  </a:cubicBezTo>
                  <a:cubicBezTo>
                    <a:pt x="2688" y="788"/>
                    <a:pt x="2682" y="799"/>
                    <a:pt x="2681" y="790"/>
                  </a:cubicBezTo>
                  <a:cubicBezTo>
                    <a:pt x="2658" y="776"/>
                    <a:pt x="2658" y="774"/>
                    <a:pt x="2655" y="775"/>
                  </a:cubicBezTo>
                  <a:close/>
                  <a:moveTo>
                    <a:pt x="2560" y="723"/>
                  </a:moveTo>
                  <a:cubicBezTo>
                    <a:pt x="2568" y="723"/>
                    <a:pt x="2563" y="735"/>
                    <a:pt x="2567" y="740"/>
                  </a:cubicBezTo>
                  <a:cubicBezTo>
                    <a:pt x="2561" y="740"/>
                    <a:pt x="2562" y="727"/>
                    <a:pt x="2560" y="723"/>
                  </a:cubicBezTo>
                  <a:close/>
                  <a:moveTo>
                    <a:pt x="2602" y="1016"/>
                  </a:moveTo>
                  <a:cubicBezTo>
                    <a:pt x="2598" y="1017"/>
                    <a:pt x="2601" y="1014"/>
                    <a:pt x="2599" y="1012"/>
                  </a:cubicBezTo>
                  <a:cubicBezTo>
                    <a:pt x="2598" y="1010"/>
                    <a:pt x="2597" y="1008"/>
                    <a:pt x="2596" y="1006"/>
                  </a:cubicBezTo>
                  <a:cubicBezTo>
                    <a:pt x="2595" y="1000"/>
                    <a:pt x="2590" y="992"/>
                    <a:pt x="2591" y="987"/>
                  </a:cubicBezTo>
                  <a:cubicBezTo>
                    <a:pt x="2591" y="982"/>
                    <a:pt x="2584" y="975"/>
                    <a:pt x="2586" y="970"/>
                  </a:cubicBezTo>
                  <a:cubicBezTo>
                    <a:pt x="2583" y="964"/>
                    <a:pt x="2585" y="959"/>
                    <a:pt x="2582" y="953"/>
                  </a:cubicBezTo>
                  <a:cubicBezTo>
                    <a:pt x="2576" y="946"/>
                    <a:pt x="2585" y="943"/>
                    <a:pt x="2578" y="936"/>
                  </a:cubicBezTo>
                  <a:cubicBezTo>
                    <a:pt x="2581" y="934"/>
                    <a:pt x="2575" y="930"/>
                    <a:pt x="2579" y="928"/>
                  </a:cubicBezTo>
                  <a:cubicBezTo>
                    <a:pt x="2579" y="926"/>
                    <a:pt x="2579" y="923"/>
                    <a:pt x="2577" y="921"/>
                  </a:cubicBezTo>
                  <a:cubicBezTo>
                    <a:pt x="2579" y="916"/>
                    <a:pt x="2575" y="910"/>
                    <a:pt x="2576" y="905"/>
                  </a:cubicBezTo>
                  <a:cubicBezTo>
                    <a:pt x="2575" y="894"/>
                    <a:pt x="2576" y="884"/>
                    <a:pt x="2571" y="872"/>
                  </a:cubicBezTo>
                  <a:cubicBezTo>
                    <a:pt x="2575" y="850"/>
                    <a:pt x="2569" y="826"/>
                    <a:pt x="2574" y="805"/>
                  </a:cubicBezTo>
                  <a:cubicBezTo>
                    <a:pt x="2570" y="794"/>
                    <a:pt x="2571" y="785"/>
                    <a:pt x="2568" y="775"/>
                  </a:cubicBezTo>
                  <a:cubicBezTo>
                    <a:pt x="2567" y="766"/>
                    <a:pt x="2563" y="755"/>
                    <a:pt x="2566" y="747"/>
                  </a:cubicBezTo>
                  <a:cubicBezTo>
                    <a:pt x="2573" y="747"/>
                    <a:pt x="2570" y="758"/>
                    <a:pt x="2572" y="762"/>
                  </a:cubicBezTo>
                  <a:cubicBezTo>
                    <a:pt x="2571" y="768"/>
                    <a:pt x="2573" y="774"/>
                    <a:pt x="2574" y="780"/>
                  </a:cubicBezTo>
                  <a:cubicBezTo>
                    <a:pt x="2582" y="788"/>
                    <a:pt x="2573" y="792"/>
                    <a:pt x="2579" y="799"/>
                  </a:cubicBezTo>
                  <a:cubicBezTo>
                    <a:pt x="2578" y="805"/>
                    <a:pt x="2582" y="812"/>
                    <a:pt x="2578" y="816"/>
                  </a:cubicBezTo>
                  <a:cubicBezTo>
                    <a:pt x="2582" y="818"/>
                    <a:pt x="2581" y="819"/>
                    <a:pt x="2581" y="822"/>
                  </a:cubicBezTo>
                  <a:cubicBezTo>
                    <a:pt x="2579" y="825"/>
                    <a:pt x="2585" y="825"/>
                    <a:pt x="2582" y="828"/>
                  </a:cubicBezTo>
                  <a:cubicBezTo>
                    <a:pt x="2582" y="834"/>
                    <a:pt x="2584" y="840"/>
                    <a:pt x="2584" y="846"/>
                  </a:cubicBezTo>
                  <a:cubicBezTo>
                    <a:pt x="2586" y="852"/>
                    <a:pt x="2584" y="857"/>
                    <a:pt x="2586" y="864"/>
                  </a:cubicBezTo>
                  <a:cubicBezTo>
                    <a:pt x="2588" y="870"/>
                    <a:pt x="2582" y="874"/>
                    <a:pt x="2588" y="882"/>
                  </a:cubicBezTo>
                  <a:cubicBezTo>
                    <a:pt x="2583" y="886"/>
                    <a:pt x="2590" y="894"/>
                    <a:pt x="2590" y="900"/>
                  </a:cubicBezTo>
                  <a:cubicBezTo>
                    <a:pt x="2590" y="905"/>
                    <a:pt x="2592" y="912"/>
                    <a:pt x="2592" y="918"/>
                  </a:cubicBezTo>
                  <a:cubicBezTo>
                    <a:pt x="2591" y="929"/>
                    <a:pt x="2596" y="942"/>
                    <a:pt x="2593" y="953"/>
                  </a:cubicBezTo>
                  <a:cubicBezTo>
                    <a:pt x="2597" y="977"/>
                    <a:pt x="2600" y="1001"/>
                    <a:pt x="2611" y="1027"/>
                  </a:cubicBezTo>
                  <a:cubicBezTo>
                    <a:pt x="2606" y="1029"/>
                    <a:pt x="2605" y="1019"/>
                    <a:pt x="2602" y="1016"/>
                  </a:cubicBezTo>
                  <a:close/>
                  <a:moveTo>
                    <a:pt x="2621" y="1035"/>
                  </a:moveTo>
                  <a:cubicBezTo>
                    <a:pt x="2626" y="1033"/>
                    <a:pt x="2618" y="1027"/>
                    <a:pt x="2617" y="1024"/>
                  </a:cubicBezTo>
                  <a:cubicBezTo>
                    <a:pt x="2607" y="970"/>
                    <a:pt x="2607" y="964"/>
                    <a:pt x="2604" y="957"/>
                  </a:cubicBezTo>
                  <a:cubicBezTo>
                    <a:pt x="2602" y="897"/>
                    <a:pt x="2595" y="889"/>
                    <a:pt x="2601" y="885"/>
                  </a:cubicBezTo>
                  <a:cubicBezTo>
                    <a:pt x="2586" y="821"/>
                    <a:pt x="2597" y="818"/>
                    <a:pt x="2591" y="811"/>
                  </a:cubicBezTo>
                  <a:cubicBezTo>
                    <a:pt x="2586" y="770"/>
                    <a:pt x="2580" y="766"/>
                    <a:pt x="2584" y="764"/>
                  </a:cubicBezTo>
                  <a:cubicBezTo>
                    <a:pt x="2577" y="719"/>
                    <a:pt x="2579" y="729"/>
                    <a:pt x="2582" y="732"/>
                  </a:cubicBezTo>
                  <a:cubicBezTo>
                    <a:pt x="2594" y="775"/>
                    <a:pt x="2598" y="782"/>
                    <a:pt x="2596" y="787"/>
                  </a:cubicBezTo>
                  <a:cubicBezTo>
                    <a:pt x="2608" y="822"/>
                    <a:pt x="2607" y="826"/>
                    <a:pt x="2612" y="832"/>
                  </a:cubicBezTo>
                  <a:cubicBezTo>
                    <a:pt x="2617" y="871"/>
                    <a:pt x="2609" y="878"/>
                    <a:pt x="2617" y="890"/>
                  </a:cubicBezTo>
                  <a:cubicBezTo>
                    <a:pt x="2621" y="936"/>
                    <a:pt x="2616" y="939"/>
                    <a:pt x="2621" y="945"/>
                  </a:cubicBezTo>
                  <a:cubicBezTo>
                    <a:pt x="2630" y="1010"/>
                    <a:pt x="2625" y="1018"/>
                    <a:pt x="2631" y="1029"/>
                  </a:cubicBezTo>
                  <a:close/>
                  <a:moveTo>
                    <a:pt x="2591" y="735"/>
                  </a:moveTo>
                  <a:cubicBezTo>
                    <a:pt x="2597" y="731"/>
                    <a:pt x="2599" y="736"/>
                    <a:pt x="2602" y="739"/>
                  </a:cubicBezTo>
                  <a:cubicBezTo>
                    <a:pt x="2600" y="741"/>
                    <a:pt x="2598" y="742"/>
                    <a:pt x="2596" y="743"/>
                  </a:cubicBezTo>
                  <a:cubicBezTo>
                    <a:pt x="2595" y="740"/>
                    <a:pt x="2593" y="737"/>
                    <a:pt x="2591" y="735"/>
                  </a:cubicBezTo>
                  <a:close/>
                  <a:moveTo>
                    <a:pt x="2629" y="858"/>
                  </a:moveTo>
                  <a:cubicBezTo>
                    <a:pt x="2627" y="862"/>
                    <a:pt x="2630" y="866"/>
                    <a:pt x="2631" y="871"/>
                  </a:cubicBezTo>
                  <a:cubicBezTo>
                    <a:pt x="2634" y="879"/>
                    <a:pt x="2631" y="886"/>
                    <a:pt x="2637" y="895"/>
                  </a:cubicBezTo>
                  <a:cubicBezTo>
                    <a:pt x="2634" y="898"/>
                    <a:pt x="2637" y="903"/>
                    <a:pt x="2638" y="908"/>
                  </a:cubicBezTo>
                  <a:cubicBezTo>
                    <a:pt x="2638" y="911"/>
                    <a:pt x="2641" y="916"/>
                    <a:pt x="2640" y="920"/>
                  </a:cubicBezTo>
                  <a:cubicBezTo>
                    <a:pt x="2645" y="926"/>
                    <a:pt x="2637" y="927"/>
                    <a:pt x="2642" y="933"/>
                  </a:cubicBezTo>
                  <a:cubicBezTo>
                    <a:pt x="2640" y="936"/>
                    <a:pt x="2646" y="941"/>
                    <a:pt x="2642" y="943"/>
                  </a:cubicBezTo>
                  <a:cubicBezTo>
                    <a:pt x="2648" y="947"/>
                    <a:pt x="2638" y="955"/>
                    <a:pt x="2645" y="953"/>
                  </a:cubicBezTo>
                  <a:cubicBezTo>
                    <a:pt x="2646" y="957"/>
                    <a:pt x="2641" y="960"/>
                    <a:pt x="2647" y="966"/>
                  </a:cubicBezTo>
                  <a:cubicBezTo>
                    <a:pt x="2648" y="973"/>
                    <a:pt x="2654" y="982"/>
                    <a:pt x="2649" y="989"/>
                  </a:cubicBezTo>
                  <a:cubicBezTo>
                    <a:pt x="2657" y="1007"/>
                    <a:pt x="2649" y="1020"/>
                    <a:pt x="2658" y="1038"/>
                  </a:cubicBezTo>
                  <a:cubicBezTo>
                    <a:pt x="2657" y="1045"/>
                    <a:pt x="2654" y="1051"/>
                    <a:pt x="2659" y="1059"/>
                  </a:cubicBezTo>
                  <a:cubicBezTo>
                    <a:pt x="2654" y="1065"/>
                    <a:pt x="2660" y="1072"/>
                    <a:pt x="2659" y="1079"/>
                  </a:cubicBezTo>
                  <a:cubicBezTo>
                    <a:pt x="2653" y="1084"/>
                    <a:pt x="2663" y="1094"/>
                    <a:pt x="2657" y="1099"/>
                  </a:cubicBezTo>
                  <a:cubicBezTo>
                    <a:pt x="2661" y="1106"/>
                    <a:pt x="2657" y="1112"/>
                    <a:pt x="2661" y="1119"/>
                  </a:cubicBezTo>
                  <a:cubicBezTo>
                    <a:pt x="2656" y="1121"/>
                    <a:pt x="2654" y="1109"/>
                    <a:pt x="2650" y="1106"/>
                  </a:cubicBezTo>
                  <a:cubicBezTo>
                    <a:pt x="2650" y="1099"/>
                    <a:pt x="2643" y="1091"/>
                    <a:pt x="2644" y="1085"/>
                  </a:cubicBezTo>
                  <a:cubicBezTo>
                    <a:pt x="2641" y="1074"/>
                    <a:pt x="2643" y="1065"/>
                    <a:pt x="2640" y="1054"/>
                  </a:cubicBezTo>
                  <a:cubicBezTo>
                    <a:pt x="2642" y="1049"/>
                    <a:pt x="2641" y="1044"/>
                    <a:pt x="2639" y="1038"/>
                  </a:cubicBezTo>
                  <a:cubicBezTo>
                    <a:pt x="2644" y="1035"/>
                    <a:pt x="2636" y="1028"/>
                    <a:pt x="2639" y="1024"/>
                  </a:cubicBezTo>
                  <a:cubicBezTo>
                    <a:pt x="2637" y="1014"/>
                    <a:pt x="2639" y="1005"/>
                    <a:pt x="2636" y="994"/>
                  </a:cubicBezTo>
                  <a:cubicBezTo>
                    <a:pt x="2639" y="990"/>
                    <a:pt x="2631" y="983"/>
                    <a:pt x="2636" y="980"/>
                  </a:cubicBezTo>
                  <a:cubicBezTo>
                    <a:pt x="2634" y="975"/>
                    <a:pt x="2635" y="970"/>
                    <a:pt x="2630" y="964"/>
                  </a:cubicBezTo>
                  <a:cubicBezTo>
                    <a:pt x="2636" y="961"/>
                    <a:pt x="2632" y="955"/>
                    <a:pt x="2629" y="948"/>
                  </a:cubicBezTo>
                  <a:cubicBezTo>
                    <a:pt x="2636" y="946"/>
                    <a:pt x="2629" y="939"/>
                    <a:pt x="2629" y="935"/>
                  </a:cubicBezTo>
                  <a:cubicBezTo>
                    <a:pt x="2636" y="927"/>
                    <a:pt x="2624" y="915"/>
                    <a:pt x="2630" y="907"/>
                  </a:cubicBezTo>
                  <a:cubicBezTo>
                    <a:pt x="2623" y="900"/>
                    <a:pt x="2629" y="896"/>
                    <a:pt x="2626" y="890"/>
                  </a:cubicBezTo>
                  <a:cubicBezTo>
                    <a:pt x="2624" y="885"/>
                    <a:pt x="2626" y="881"/>
                    <a:pt x="2626" y="876"/>
                  </a:cubicBezTo>
                  <a:cubicBezTo>
                    <a:pt x="2625" y="867"/>
                    <a:pt x="2625" y="857"/>
                    <a:pt x="2623" y="848"/>
                  </a:cubicBezTo>
                  <a:cubicBezTo>
                    <a:pt x="2630" y="846"/>
                    <a:pt x="2626" y="855"/>
                    <a:pt x="2629" y="858"/>
                  </a:cubicBezTo>
                  <a:close/>
                  <a:moveTo>
                    <a:pt x="2614" y="793"/>
                  </a:moveTo>
                  <a:cubicBezTo>
                    <a:pt x="2616" y="798"/>
                    <a:pt x="2615" y="803"/>
                    <a:pt x="2620" y="809"/>
                  </a:cubicBezTo>
                  <a:cubicBezTo>
                    <a:pt x="2615" y="812"/>
                    <a:pt x="2624" y="820"/>
                    <a:pt x="2621" y="825"/>
                  </a:cubicBezTo>
                  <a:cubicBezTo>
                    <a:pt x="2627" y="831"/>
                    <a:pt x="2622" y="834"/>
                    <a:pt x="2627" y="840"/>
                  </a:cubicBezTo>
                  <a:cubicBezTo>
                    <a:pt x="2619" y="846"/>
                    <a:pt x="2622" y="831"/>
                    <a:pt x="2620" y="828"/>
                  </a:cubicBezTo>
                  <a:cubicBezTo>
                    <a:pt x="2616" y="821"/>
                    <a:pt x="2619" y="817"/>
                    <a:pt x="2613" y="810"/>
                  </a:cubicBezTo>
                  <a:cubicBezTo>
                    <a:pt x="2617" y="802"/>
                    <a:pt x="2607" y="790"/>
                    <a:pt x="2607" y="781"/>
                  </a:cubicBezTo>
                  <a:cubicBezTo>
                    <a:pt x="2614" y="779"/>
                    <a:pt x="2611" y="790"/>
                    <a:pt x="2614" y="793"/>
                  </a:cubicBezTo>
                  <a:close/>
                  <a:moveTo>
                    <a:pt x="2692" y="1016"/>
                  </a:moveTo>
                  <a:cubicBezTo>
                    <a:pt x="2688" y="1012"/>
                    <a:pt x="2693" y="1010"/>
                    <a:pt x="2688" y="1005"/>
                  </a:cubicBezTo>
                  <a:cubicBezTo>
                    <a:pt x="2694" y="1001"/>
                    <a:pt x="2687" y="994"/>
                    <a:pt x="2691" y="990"/>
                  </a:cubicBezTo>
                  <a:cubicBezTo>
                    <a:pt x="2693" y="995"/>
                    <a:pt x="2694" y="1000"/>
                    <a:pt x="2690" y="1004"/>
                  </a:cubicBezTo>
                  <a:cubicBezTo>
                    <a:pt x="2695" y="1012"/>
                    <a:pt x="2694" y="1018"/>
                    <a:pt x="2695" y="1026"/>
                  </a:cubicBezTo>
                  <a:cubicBezTo>
                    <a:pt x="2691" y="1026"/>
                    <a:pt x="2694" y="1024"/>
                    <a:pt x="2692" y="1022"/>
                  </a:cubicBezTo>
                  <a:cubicBezTo>
                    <a:pt x="2691" y="1019"/>
                    <a:pt x="2691" y="1018"/>
                    <a:pt x="2692" y="1016"/>
                  </a:cubicBezTo>
                  <a:close/>
                  <a:moveTo>
                    <a:pt x="2695" y="1036"/>
                  </a:moveTo>
                  <a:cubicBezTo>
                    <a:pt x="2698" y="1039"/>
                    <a:pt x="2696" y="1040"/>
                    <a:pt x="2696" y="1042"/>
                  </a:cubicBezTo>
                  <a:cubicBezTo>
                    <a:pt x="2697" y="1051"/>
                    <a:pt x="2689" y="1029"/>
                    <a:pt x="2695" y="1036"/>
                  </a:cubicBezTo>
                  <a:close/>
                  <a:moveTo>
                    <a:pt x="2740" y="1142"/>
                  </a:moveTo>
                  <a:cubicBezTo>
                    <a:pt x="2733" y="1143"/>
                    <a:pt x="2740" y="1138"/>
                    <a:pt x="2738" y="1135"/>
                  </a:cubicBezTo>
                  <a:cubicBezTo>
                    <a:pt x="2735" y="1129"/>
                    <a:pt x="2743" y="1134"/>
                    <a:pt x="2740" y="1142"/>
                  </a:cubicBezTo>
                  <a:close/>
                  <a:moveTo>
                    <a:pt x="2725" y="877"/>
                  </a:moveTo>
                  <a:cubicBezTo>
                    <a:pt x="2724" y="883"/>
                    <a:pt x="2730" y="890"/>
                    <a:pt x="2730" y="896"/>
                  </a:cubicBezTo>
                  <a:cubicBezTo>
                    <a:pt x="2728" y="901"/>
                    <a:pt x="2734" y="909"/>
                    <a:pt x="2732" y="914"/>
                  </a:cubicBezTo>
                  <a:cubicBezTo>
                    <a:pt x="2734" y="918"/>
                    <a:pt x="2734" y="920"/>
                    <a:pt x="2732" y="923"/>
                  </a:cubicBezTo>
                  <a:cubicBezTo>
                    <a:pt x="2736" y="924"/>
                    <a:pt x="2734" y="925"/>
                    <a:pt x="2735" y="929"/>
                  </a:cubicBezTo>
                  <a:cubicBezTo>
                    <a:pt x="2739" y="942"/>
                    <a:pt x="2737" y="954"/>
                    <a:pt x="2740" y="967"/>
                  </a:cubicBezTo>
                  <a:cubicBezTo>
                    <a:pt x="2739" y="972"/>
                    <a:pt x="2741" y="979"/>
                    <a:pt x="2739" y="984"/>
                  </a:cubicBezTo>
                  <a:cubicBezTo>
                    <a:pt x="2743" y="991"/>
                    <a:pt x="2739" y="995"/>
                    <a:pt x="2738" y="1001"/>
                  </a:cubicBezTo>
                  <a:cubicBezTo>
                    <a:pt x="2743" y="1022"/>
                    <a:pt x="2743" y="1042"/>
                    <a:pt x="2743" y="1061"/>
                  </a:cubicBezTo>
                  <a:cubicBezTo>
                    <a:pt x="2740" y="1070"/>
                    <a:pt x="2744" y="1081"/>
                    <a:pt x="2740" y="1090"/>
                  </a:cubicBezTo>
                  <a:cubicBezTo>
                    <a:pt x="2745" y="1102"/>
                    <a:pt x="2738" y="1109"/>
                    <a:pt x="2740" y="1120"/>
                  </a:cubicBezTo>
                  <a:cubicBezTo>
                    <a:pt x="2735" y="1122"/>
                    <a:pt x="2740" y="1113"/>
                    <a:pt x="2738" y="1110"/>
                  </a:cubicBezTo>
                  <a:cubicBezTo>
                    <a:pt x="2738" y="1106"/>
                    <a:pt x="2738" y="1102"/>
                    <a:pt x="2739" y="1099"/>
                  </a:cubicBezTo>
                  <a:cubicBezTo>
                    <a:pt x="2738" y="1091"/>
                    <a:pt x="2737" y="1083"/>
                    <a:pt x="2740" y="1076"/>
                  </a:cubicBezTo>
                  <a:cubicBezTo>
                    <a:pt x="2738" y="1068"/>
                    <a:pt x="2737" y="1059"/>
                    <a:pt x="2737" y="1051"/>
                  </a:cubicBezTo>
                  <a:cubicBezTo>
                    <a:pt x="2739" y="1047"/>
                    <a:pt x="2736" y="1043"/>
                    <a:pt x="2735" y="1038"/>
                  </a:cubicBezTo>
                  <a:cubicBezTo>
                    <a:pt x="2740" y="1036"/>
                    <a:pt x="2734" y="1031"/>
                    <a:pt x="2738" y="1029"/>
                  </a:cubicBezTo>
                  <a:cubicBezTo>
                    <a:pt x="2734" y="1021"/>
                    <a:pt x="2732" y="1013"/>
                    <a:pt x="2733" y="1006"/>
                  </a:cubicBezTo>
                  <a:cubicBezTo>
                    <a:pt x="2732" y="1003"/>
                    <a:pt x="2733" y="1000"/>
                    <a:pt x="2732" y="996"/>
                  </a:cubicBezTo>
                  <a:cubicBezTo>
                    <a:pt x="2735" y="993"/>
                    <a:pt x="2728" y="988"/>
                    <a:pt x="2732" y="985"/>
                  </a:cubicBezTo>
                  <a:cubicBezTo>
                    <a:pt x="2730" y="971"/>
                    <a:pt x="2731" y="958"/>
                    <a:pt x="2727" y="944"/>
                  </a:cubicBezTo>
                  <a:cubicBezTo>
                    <a:pt x="2729" y="917"/>
                    <a:pt x="2713" y="886"/>
                    <a:pt x="2714" y="859"/>
                  </a:cubicBezTo>
                  <a:cubicBezTo>
                    <a:pt x="2721" y="859"/>
                    <a:pt x="2723" y="873"/>
                    <a:pt x="2725" y="877"/>
                  </a:cubicBezTo>
                  <a:close/>
                  <a:moveTo>
                    <a:pt x="2715" y="850"/>
                  </a:moveTo>
                  <a:cubicBezTo>
                    <a:pt x="2708" y="851"/>
                    <a:pt x="2709" y="839"/>
                    <a:pt x="2707" y="836"/>
                  </a:cubicBezTo>
                  <a:cubicBezTo>
                    <a:pt x="2714" y="835"/>
                    <a:pt x="2713" y="846"/>
                    <a:pt x="2715" y="850"/>
                  </a:cubicBezTo>
                  <a:close/>
                  <a:moveTo>
                    <a:pt x="2678" y="805"/>
                  </a:moveTo>
                  <a:cubicBezTo>
                    <a:pt x="2683" y="814"/>
                    <a:pt x="2688" y="822"/>
                    <a:pt x="2692" y="830"/>
                  </a:cubicBezTo>
                  <a:cubicBezTo>
                    <a:pt x="2705" y="870"/>
                    <a:pt x="2702" y="873"/>
                    <a:pt x="2707" y="879"/>
                  </a:cubicBezTo>
                  <a:cubicBezTo>
                    <a:pt x="2714" y="942"/>
                    <a:pt x="2722" y="948"/>
                    <a:pt x="2718" y="952"/>
                  </a:cubicBezTo>
                  <a:cubicBezTo>
                    <a:pt x="2726" y="996"/>
                    <a:pt x="2721" y="997"/>
                    <a:pt x="2722" y="1002"/>
                  </a:cubicBezTo>
                  <a:cubicBezTo>
                    <a:pt x="2723" y="1015"/>
                    <a:pt x="2726" y="1016"/>
                    <a:pt x="2723" y="1018"/>
                  </a:cubicBezTo>
                  <a:cubicBezTo>
                    <a:pt x="2730" y="1082"/>
                    <a:pt x="2729" y="1091"/>
                    <a:pt x="2729" y="1099"/>
                  </a:cubicBezTo>
                  <a:cubicBezTo>
                    <a:pt x="2728" y="1196"/>
                    <a:pt x="2724" y="1213"/>
                    <a:pt x="2721" y="1229"/>
                  </a:cubicBezTo>
                  <a:cubicBezTo>
                    <a:pt x="2719" y="1275"/>
                    <a:pt x="2710" y="1276"/>
                    <a:pt x="2715" y="1282"/>
                  </a:cubicBezTo>
                  <a:cubicBezTo>
                    <a:pt x="2714" y="1269"/>
                    <a:pt x="2711" y="1265"/>
                    <a:pt x="2713" y="1264"/>
                  </a:cubicBezTo>
                  <a:cubicBezTo>
                    <a:pt x="2713" y="1249"/>
                    <a:pt x="2714" y="1247"/>
                    <a:pt x="2713" y="1245"/>
                  </a:cubicBezTo>
                  <a:cubicBezTo>
                    <a:pt x="2716" y="1215"/>
                    <a:pt x="2713" y="1209"/>
                    <a:pt x="2715" y="1205"/>
                  </a:cubicBezTo>
                  <a:cubicBezTo>
                    <a:pt x="2714" y="1144"/>
                    <a:pt x="2713" y="1135"/>
                    <a:pt x="2714" y="1127"/>
                  </a:cubicBezTo>
                  <a:cubicBezTo>
                    <a:pt x="2711" y="1080"/>
                    <a:pt x="2716" y="1077"/>
                    <a:pt x="2710" y="1072"/>
                  </a:cubicBezTo>
                  <a:cubicBezTo>
                    <a:pt x="2705" y="1026"/>
                    <a:pt x="2702" y="1021"/>
                    <a:pt x="2704" y="1018"/>
                  </a:cubicBezTo>
                  <a:cubicBezTo>
                    <a:pt x="2697" y="927"/>
                    <a:pt x="2687" y="916"/>
                    <a:pt x="2690" y="908"/>
                  </a:cubicBezTo>
                  <a:cubicBezTo>
                    <a:pt x="2688" y="861"/>
                    <a:pt x="2674" y="853"/>
                    <a:pt x="2680" y="851"/>
                  </a:cubicBezTo>
                  <a:close/>
                  <a:moveTo>
                    <a:pt x="2674" y="865"/>
                  </a:moveTo>
                  <a:cubicBezTo>
                    <a:pt x="2673" y="871"/>
                    <a:pt x="2672" y="876"/>
                    <a:pt x="2676" y="883"/>
                  </a:cubicBezTo>
                  <a:cubicBezTo>
                    <a:pt x="2674" y="888"/>
                    <a:pt x="2679" y="894"/>
                    <a:pt x="2677" y="899"/>
                  </a:cubicBezTo>
                  <a:cubicBezTo>
                    <a:pt x="2677" y="904"/>
                    <a:pt x="2680" y="910"/>
                    <a:pt x="2681" y="916"/>
                  </a:cubicBezTo>
                  <a:cubicBezTo>
                    <a:pt x="2679" y="920"/>
                    <a:pt x="2684" y="927"/>
                    <a:pt x="2682" y="932"/>
                  </a:cubicBezTo>
                  <a:cubicBezTo>
                    <a:pt x="2689" y="939"/>
                    <a:pt x="2676" y="936"/>
                    <a:pt x="2682" y="932"/>
                  </a:cubicBezTo>
                  <a:cubicBezTo>
                    <a:pt x="2680" y="928"/>
                    <a:pt x="2677" y="923"/>
                    <a:pt x="2675" y="919"/>
                  </a:cubicBezTo>
                  <a:cubicBezTo>
                    <a:pt x="2679" y="915"/>
                    <a:pt x="2672" y="907"/>
                    <a:pt x="2673" y="901"/>
                  </a:cubicBezTo>
                  <a:cubicBezTo>
                    <a:pt x="2676" y="896"/>
                    <a:pt x="2672" y="890"/>
                    <a:pt x="2671" y="883"/>
                  </a:cubicBezTo>
                  <a:cubicBezTo>
                    <a:pt x="2670" y="877"/>
                    <a:pt x="2665" y="870"/>
                    <a:pt x="2666" y="865"/>
                  </a:cubicBezTo>
                  <a:cubicBezTo>
                    <a:pt x="2662" y="861"/>
                    <a:pt x="2664" y="858"/>
                    <a:pt x="2663" y="855"/>
                  </a:cubicBezTo>
                  <a:cubicBezTo>
                    <a:pt x="2661" y="852"/>
                    <a:pt x="2659" y="850"/>
                    <a:pt x="2662" y="848"/>
                  </a:cubicBezTo>
                  <a:cubicBezTo>
                    <a:pt x="2656" y="837"/>
                    <a:pt x="2657" y="821"/>
                    <a:pt x="2648" y="815"/>
                  </a:cubicBezTo>
                  <a:cubicBezTo>
                    <a:pt x="2650" y="812"/>
                    <a:pt x="2647" y="808"/>
                    <a:pt x="2645" y="805"/>
                  </a:cubicBezTo>
                  <a:cubicBezTo>
                    <a:pt x="2643" y="802"/>
                    <a:pt x="2645" y="799"/>
                    <a:pt x="2643" y="796"/>
                  </a:cubicBezTo>
                  <a:cubicBezTo>
                    <a:pt x="2643" y="791"/>
                    <a:pt x="2634" y="783"/>
                    <a:pt x="2642" y="780"/>
                  </a:cubicBezTo>
                  <a:cubicBezTo>
                    <a:pt x="2662" y="811"/>
                    <a:pt x="2661" y="836"/>
                    <a:pt x="2674" y="865"/>
                  </a:cubicBezTo>
                  <a:close/>
                  <a:moveTo>
                    <a:pt x="2631" y="742"/>
                  </a:moveTo>
                  <a:cubicBezTo>
                    <a:pt x="2623" y="732"/>
                    <a:pt x="2611" y="734"/>
                    <a:pt x="2603" y="726"/>
                  </a:cubicBezTo>
                  <a:cubicBezTo>
                    <a:pt x="2594" y="718"/>
                    <a:pt x="2585" y="709"/>
                    <a:pt x="2575" y="706"/>
                  </a:cubicBezTo>
                  <a:cubicBezTo>
                    <a:pt x="2572" y="701"/>
                    <a:pt x="2582" y="702"/>
                    <a:pt x="2582" y="704"/>
                  </a:cubicBezTo>
                  <a:cubicBezTo>
                    <a:pt x="2585" y="704"/>
                    <a:pt x="2588" y="705"/>
                    <a:pt x="2590" y="708"/>
                  </a:cubicBezTo>
                  <a:cubicBezTo>
                    <a:pt x="2596" y="708"/>
                    <a:pt x="2601" y="713"/>
                    <a:pt x="2607" y="715"/>
                  </a:cubicBezTo>
                  <a:cubicBezTo>
                    <a:pt x="2618" y="721"/>
                    <a:pt x="2630" y="722"/>
                    <a:pt x="2640" y="729"/>
                  </a:cubicBezTo>
                  <a:cubicBezTo>
                    <a:pt x="2651" y="732"/>
                    <a:pt x="2662" y="739"/>
                    <a:pt x="2674" y="740"/>
                  </a:cubicBezTo>
                  <a:cubicBezTo>
                    <a:pt x="2678" y="748"/>
                    <a:pt x="2686" y="741"/>
                    <a:pt x="2690" y="749"/>
                  </a:cubicBezTo>
                  <a:cubicBezTo>
                    <a:pt x="2697" y="747"/>
                    <a:pt x="2700" y="756"/>
                    <a:pt x="2706" y="754"/>
                  </a:cubicBezTo>
                  <a:cubicBezTo>
                    <a:pt x="2716" y="764"/>
                    <a:pt x="2730" y="762"/>
                    <a:pt x="2740" y="770"/>
                  </a:cubicBezTo>
                  <a:cubicBezTo>
                    <a:pt x="2745" y="776"/>
                    <a:pt x="2752" y="772"/>
                    <a:pt x="2757" y="780"/>
                  </a:cubicBezTo>
                  <a:cubicBezTo>
                    <a:pt x="2762" y="780"/>
                    <a:pt x="2767" y="783"/>
                    <a:pt x="2772" y="787"/>
                  </a:cubicBezTo>
                  <a:cubicBezTo>
                    <a:pt x="2783" y="791"/>
                    <a:pt x="2793" y="798"/>
                    <a:pt x="2804" y="805"/>
                  </a:cubicBezTo>
                  <a:cubicBezTo>
                    <a:pt x="2808" y="813"/>
                    <a:pt x="2816" y="808"/>
                    <a:pt x="2819" y="818"/>
                  </a:cubicBezTo>
                  <a:cubicBezTo>
                    <a:pt x="2825" y="817"/>
                    <a:pt x="2829" y="826"/>
                    <a:pt x="2835" y="825"/>
                  </a:cubicBezTo>
                  <a:cubicBezTo>
                    <a:pt x="2836" y="827"/>
                    <a:pt x="2837" y="830"/>
                    <a:pt x="2838" y="832"/>
                  </a:cubicBezTo>
                  <a:cubicBezTo>
                    <a:pt x="2828" y="830"/>
                    <a:pt x="2819" y="823"/>
                    <a:pt x="2809" y="818"/>
                  </a:cubicBezTo>
                  <a:cubicBezTo>
                    <a:pt x="2799" y="814"/>
                    <a:pt x="2789" y="809"/>
                    <a:pt x="2779" y="805"/>
                  </a:cubicBezTo>
                  <a:cubicBezTo>
                    <a:pt x="2775" y="800"/>
                    <a:pt x="2769" y="801"/>
                    <a:pt x="2764" y="797"/>
                  </a:cubicBezTo>
                  <a:cubicBezTo>
                    <a:pt x="2761" y="798"/>
                    <a:pt x="2758" y="797"/>
                    <a:pt x="2756" y="794"/>
                  </a:cubicBezTo>
                  <a:cubicBezTo>
                    <a:pt x="2753" y="796"/>
                    <a:pt x="2752" y="794"/>
                    <a:pt x="2750" y="792"/>
                  </a:cubicBezTo>
                  <a:cubicBezTo>
                    <a:pt x="2743" y="796"/>
                    <a:pt x="2741" y="786"/>
                    <a:pt x="2735" y="790"/>
                  </a:cubicBezTo>
                  <a:cubicBezTo>
                    <a:pt x="2733" y="784"/>
                    <a:pt x="2729" y="789"/>
                    <a:pt x="2727" y="786"/>
                  </a:cubicBezTo>
                  <a:cubicBezTo>
                    <a:pt x="2725" y="785"/>
                    <a:pt x="2723" y="784"/>
                    <a:pt x="2722" y="781"/>
                  </a:cubicBezTo>
                  <a:cubicBezTo>
                    <a:pt x="2716" y="779"/>
                    <a:pt x="2710" y="780"/>
                    <a:pt x="2705" y="776"/>
                  </a:cubicBezTo>
                  <a:cubicBezTo>
                    <a:pt x="2700" y="777"/>
                    <a:pt x="2697" y="769"/>
                    <a:pt x="2690" y="774"/>
                  </a:cubicBezTo>
                  <a:cubicBezTo>
                    <a:pt x="2682" y="763"/>
                    <a:pt x="2670" y="762"/>
                    <a:pt x="2661" y="755"/>
                  </a:cubicBezTo>
                  <a:cubicBezTo>
                    <a:pt x="2650" y="755"/>
                    <a:pt x="2642" y="744"/>
                    <a:pt x="2631" y="742"/>
                  </a:cubicBezTo>
                  <a:close/>
                  <a:moveTo>
                    <a:pt x="985" y="2124"/>
                  </a:moveTo>
                  <a:cubicBezTo>
                    <a:pt x="986" y="2118"/>
                    <a:pt x="995" y="2120"/>
                    <a:pt x="996" y="2116"/>
                  </a:cubicBezTo>
                  <a:cubicBezTo>
                    <a:pt x="1027" y="2086"/>
                    <a:pt x="1036" y="2088"/>
                    <a:pt x="1038" y="2083"/>
                  </a:cubicBezTo>
                  <a:cubicBezTo>
                    <a:pt x="1056" y="2059"/>
                    <a:pt x="1063" y="2060"/>
                    <a:pt x="1064" y="2055"/>
                  </a:cubicBezTo>
                  <a:cubicBezTo>
                    <a:pt x="1084" y="2035"/>
                    <a:pt x="1086" y="2034"/>
                    <a:pt x="1088" y="2033"/>
                  </a:cubicBezTo>
                  <a:cubicBezTo>
                    <a:pt x="1106" y="2016"/>
                    <a:pt x="1108" y="2004"/>
                    <a:pt x="1103" y="2002"/>
                  </a:cubicBezTo>
                  <a:cubicBezTo>
                    <a:pt x="1060" y="2053"/>
                    <a:pt x="1056" y="2055"/>
                    <a:pt x="1055" y="2059"/>
                  </a:cubicBezTo>
                  <a:cubicBezTo>
                    <a:pt x="1043" y="2067"/>
                    <a:pt x="1040" y="2069"/>
                    <a:pt x="1040" y="2074"/>
                  </a:cubicBezTo>
                  <a:cubicBezTo>
                    <a:pt x="1017" y="2087"/>
                    <a:pt x="1016" y="2091"/>
                    <a:pt x="1014" y="2094"/>
                  </a:cubicBezTo>
                  <a:cubicBezTo>
                    <a:pt x="991" y="2110"/>
                    <a:pt x="989" y="2112"/>
                    <a:pt x="988" y="2113"/>
                  </a:cubicBezTo>
                  <a:cubicBezTo>
                    <a:pt x="937" y="2158"/>
                    <a:pt x="936" y="2159"/>
                    <a:pt x="935" y="2160"/>
                  </a:cubicBezTo>
                  <a:cubicBezTo>
                    <a:pt x="954" y="2154"/>
                    <a:pt x="956" y="2153"/>
                    <a:pt x="959" y="2153"/>
                  </a:cubicBezTo>
                  <a:cubicBezTo>
                    <a:pt x="976" y="2127"/>
                    <a:pt x="983" y="2128"/>
                    <a:pt x="985" y="2124"/>
                  </a:cubicBezTo>
                  <a:close/>
                  <a:moveTo>
                    <a:pt x="746" y="2098"/>
                  </a:moveTo>
                  <a:cubicBezTo>
                    <a:pt x="744" y="2095"/>
                    <a:pt x="748" y="2087"/>
                    <a:pt x="743" y="2087"/>
                  </a:cubicBezTo>
                  <a:cubicBezTo>
                    <a:pt x="732" y="2038"/>
                    <a:pt x="727" y="2034"/>
                    <a:pt x="728" y="2024"/>
                  </a:cubicBezTo>
                  <a:cubicBezTo>
                    <a:pt x="704" y="1980"/>
                    <a:pt x="703" y="1964"/>
                    <a:pt x="695" y="1954"/>
                  </a:cubicBezTo>
                  <a:cubicBezTo>
                    <a:pt x="684" y="1924"/>
                    <a:pt x="679" y="1925"/>
                    <a:pt x="680" y="1919"/>
                  </a:cubicBezTo>
                  <a:cubicBezTo>
                    <a:pt x="667" y="1889"/>
                    <a:pt x="666" y="1886"/>
                    <a:pt x="663" y="1885"/>
                  </a:cubicBezTo>
                  <a:cubicBezTo>
                    <a:pt x="646" y="1843"/>
                    <a:pt x="637" y="1843"/>
                    <a:pt x="637" y="1834"/>
                  </a:cubicBezTo>
                  <a:cubicBezTo>
                    <a:pt x="597" y="1780"/>
                    <a:pt x="590" y="1770"/>
                    <a:pt x="582" y="1760"/>
                  </a:cubicBezTo>
                  <a:cubicBezTo>
                    <a:pt x="606" y="1802"/>
                    <a:pt x="610" y="1808"/>
                    <a:pt x="615" y="1813"/>
                  </a:cubicBezTo>
                  <a:cubicBezTo>
                    <a:pt x="624" y="1836"/>
                    <a:pt x="630" y="1834"/>
                    <a:pt x="630" y="1839"/>
                  </a:cubicBezTo>
                  <a:cubicBezTo>
                    <a:pt x="640" y="1858"/>
                    <a:pt x="643" y="1859"/>
                    <a:pt x="643" y="1865"/>
                  </a:cubicBezTo>
                  <a:cubicBezTo>
                    <a:pt x="661" y="1895"/>
                    <a:pt x="663" y="1899"/>
                    <a:pt x="665" y="1902"/>
                  </a:cubicBezTo>
                  <a:cubicBezTo>
                    <a:pt x="686" y="1947"/>
                    <a:pt x="686" y="1955"/>
                    <a:pt x="689" y="1959"/>
                  </a:cubicBezTo>
                  <a:cubicBezTo>
                    <a:pt x="717" y="2040"/>
                    <a:pt x="723" y="2041"/>
                    <a:pt x="724" y="2048"/>
                  </a:cubicBezTo>
                  <a:cubicBezTo>
                    <a:pt x="744" y="2114"/>
                    <a:pt x="744" y="2117"/>
                    <a:pt x="743" y="2120"/>
                  </a:cubicBezTo>
                  <a:cubicBezTo>
                    <a:pt x="745" y="2128"/>
                    <a:pt x="736" y="2118"/>
                    <a:pt x="732" y="2103"/>
                  </a:cubicBezTo>
                  <a:cubicBezTo>
                    <a:pt x="720" y="2077"/>
                    <a:pt x="717" y="2071"/>
                    <a:pt x="713" y="2065"/>
                  </a:cubicBezTo>
                  <a:cubicBezTo>
                    <a:pt x="702" y="2038"/>
                    <a:pt x="700" y="2032"/>
                    <a:pt x="693" y="2028"/>
                  </a:cubicBezTo>
                  <a:cubicBezTo>
                    <a:pt x="672" y="1982"/>
                    <a:pt x="670" y="1974"/>
                    <a:pt x="665" y="1970"/>
                  </a:cubicBezTo>
                  <a:cubicBezTo>
                    <a:pt x="642" y="1931"/>
                    <a:pt x="641" y="1928"/>
                    <a:pt x="641" y="1924"/>
                  </a:cubicBezTo>
                  <a:cubicBezTo>
                    <a:pt x="624" y="1887"/>
                    <a:pt x="615" y="1887"/>
                    <a:pt x="615" y="1878"/>
                  </a:cubicBezTo>
                  <a:cubicBezTo>
                    <a:pt x="601" y="1845"/>
                    <a:pt x="594" y="1840"/>
                    <a:pt x="593" y="1845"/>
                  </a:cubicBezTo>
                  <a:cubicBezTo>
                    <a:pt x="609" y="1873"/>
                    <a:pt x="611" y="1884"/>
                    <a:pt x="617" y="1891"/>
                  </a:cubicBezTo>
                  <a:cubicBezTo>
                    <a:pt x="639" y="1935"/>
                    <a:pt x="641" y="1939"/>
                    <a:pt x="643" y="1943"/>
                  </a:cubicBezTo>
                  <a:cubicBezTo>
                    <a:pt x="659" y="1974"/>
                    <a:pt x="660" y="1973"/>
                    <a:pt x="661" y="1974"/>
                  </a:cubicBezTo>
                  <a:cubicBezTo>
                    <a:pt x="676" y="2009"/>
                    <a:pt x="680" y="2011"/>
                    <a:pt x="680" y="2018"/>
                  </a:cubicBezTo>
                  <a:cubicBezTo>
                    <a:pt x="696" y="2056"/>
                    <a:pt x="701" y="2058"/>
                    <a:pt x="704" y="2061"/>
                  </a:cubicBezTo>
                  <a:cubicBezTo>
                    <a:pt x="735" y="2136"/>
                    <a:pt x="741" y="2138"/>
                    <a:pt x="741" y="2146"/>
                  </a:cubicBezTo>
                  <a:cubicBezTo>
                    <a:pt x="759" y="2141"/>
                    <a:pt x="755" y="2123"/>
                    <a:pt x="750" y="2105"/>
                  </a:cubicBezTo>
                  <a:close/>
                  <a:moveTo>
                    <a:pt x="656" y="2155"/>
                  </a:moveTo>
                  <a:cubicBezTo>
                    <a:pt x="656" y="2151"/>
                    <a:pt x="655" y="2149"/>
                    <a:pt x="652" y="2148"/>
                  </a:cubicBezTo>
                  <a:cubicBezTo>
                    <a:pt x="655" y="2141"/>
                    <a:pt x="645" y="2147"/>
                    <a:pt x="647" y="2140"/>
                  </a:cubicBezTo>
                  <a:cubicBezTo>
                    <a:pt x="642" y="2137"/>
                    <a:pt x="641" y="2128"/>
                    <a:pt x="634" y="2127"/>
                  </a:cubicBezTo>
                  <a:cubicBezTo>
                    <a:pt x="631" y="2113"/>
                    <a:pt x="621" y="2105"/>
                    <a:pt x="613" y="2096"/>
                  </a:cubicBezTo>
                  <a:cubicBezTo>
                    <a:pt x="611" y="2106"/>
                    <a:pt x="620" y="2105"/>
                    <a:pt x="621" y="2111"/>
                  </a:cubicBezTo>
                  <a:cubicBezTo>
                    <a:pt x="622" y="2118"/>
                    <a:pt x="630" y="2119"/>
                    <a:pt x="630" y="2127"/>
                  </a:cubicBezTo>
                  <a:cubicBezTo>
                    <a:pt x="639" y="2135"/>
                    <a:pt x="644" y="2146"/>
                    <a:pt x="652" y="2155"/>
                  </a:cubicBezTo>
                  <a:cubicBezTo>
                    <a:pt x="653" y="2156"/>
                    <a:pt x="654" y="2158"/>
                    <a:pt x="655" y="2160"/>
                  </a:cubicBezTo>
                  <a:cubicBezTo>
                    <a:pt x="660" y="2160"/>
                    <a:pt x="660" y="2160"/>
                    <a:pt x="660" y="2160"/>
                  </a:cubicBezTo>
                  <a:cubicBezTo>
                    <a:pt x="659" y="2158"/>
                    <a:pt x="660" y="2154"/>
                    <a:pt x="656" y="2155"/>
                  </a:cubicBezTo>
                  <a:close/>
                  <a:moveTo>
                    <a:pt x="689" y="2089"/>
                  </a:moveTo>
                  <a:cubicBezTo>
                    <a:pt x="686" y="2079"/>
                    <a:pt x="680" y="2072"/>
                    <a:pt x="676" y="2063"/>
                  </a:cubicBezTo>
                  <a:cubicBezTo>
                    <a:pt x="645" y="2009"/>
                    <a:pt x="643" y="2004"/>
                    <a:pt x="639" y="2002"/>
                  </a:cubicBezTo>
                  <a:cubicBezTo>
                    <a:pt x="626" y="1967"/>
                    <a:pt x="626" y="1961"/>
                    <a:pt x="623" y="1956"/>
                  </a:cubicBezTo>
                  <a:cubicBezTo>
                    <a:pt x="609" y="1906"/>
                    <a:pt x="606" y="1902"/>
                    <a:pt x="606" y="1895"/>
                  </a:cubicBezTo>
                  <a:cubicBezTo>
                    <a:pt x="597" y="1885"/>
                    <a:pt x="604" y="1900"/>
                    <a:pt x="606" y="1919"/>
                  </a:cubicBezTo>
                  <a:cubicBezTo>
                    <a:pt x="623" y="2003"/>
                    <a:pt x="628" y="2018"/>
                    <a:pt x="632" y="2033"/>
                  </a:cubicBezTo>
                  <a:cubicBezTo>
                    <a:pt x="642" y="2064"/>
                    <a:pt x="645" y="2071"/>
                    <a:pt x="650" y="2076"/>
                  </a:cubicBezTo>
                  <a:cubicBezTo>
                    <a:pt x="695" y="2160"/>
                    <a:pt x="695" y="2160"/>
                    <a:pt x="695" y="2160"/>
                  </a:cubicBezTo>
                  <a:cubicBezTo>
                    <a:pt x="691" y="2151"/>
                    <a:pt x="687" y="2149"/>
                    <a:pt x="687" y="2142"/>
                  </a:cubicBezTo>
                  <a:cubicBezTo>
                    <a:pt x="663" y="2092"/>
                    <a:pt x="652" y="2073"/>
                    <a:pt x="645" y="2050"/>
                  </a:cubicBezTo>
                  <a:cubicBezTo>
                    <a:pt x="631" y="2004"/>
                    <a:pt x="624" y="1996"/>
                    <a:pt x="623" y="1983"/>
                  </a:cubicBezTo>
                  <a:cubicBezTo>
                    <a:pt x="652" y="2041"/>
                    <a:pt x="656" y="2044"/>
                    <a:pt x="658" y="2050"/>
                  </a:cubicBezTo>
                  <a:cubicBezTo>
                    <a:pt x="678" y="2091"/>
                    <a:pt x="685" y="2094"/>
                    <a:pt x="687" y="2100"/>
                  </a:cubicBezTo>
                  <a:cubicBezTo>
                    <a:pt x="721" y="2147"/>
                    <a:pt x="713" y="2159"/>
                    <a:pt x="719" y="2157"/>
                  </a:cubicBezTo>
                  <a:cubicBezTo>
                    <a:pt x="725" y="2147"/>
                    <a:pt x="717" y="2136"/>
                    <a:pt x="711" y="2124"/>
                  </a:cubicBezTo>
                  <a:close/>
                  <a:moveTo>
                    <a:pt x="946" y="2127"/>
                  </a:moveTo>
                  <a:cubicBezTo>
                    <a:pt x="948" y="2124"/>
                    <a:pt x="951" y="2122"/>
                    <a:pt x="953" y="2120"/>
                  </a:cubicBezTo>
                  <a:cubicBezTo>
                    <a:pt x="989" y="2078"/>
                    <a:pt x="993" y="2073"/>
                    <a:pt x="998" y="2070"/>
                  </a:cubicBezTo>
                  <a:cubicBezTo>
                    <a:pt x="1017" y="2051"/>
                    <a:pt x="1021" y="2047"/>
                    <a:pt x="1025" y="2042"/>
                  </a:cubicBezTo>
                  <a:cubicBezTo>
                    <a:pt x="1051" y="2022"/>
                    <a:pt x="1053" y="2020"/>
                    <a:pt x="1053" y="2015"/>
                  </a:cubicBezTo>
                  <a:cubicBezTo>
                    <a:pt x="1056" y="2009"/>
                    <a:pt x="1049" y="2017"/>
                    <a:pt x="1040" y="2022"/>
                  </a:cubicBezTo>
                  <a:cubicBezTo>
                    <a:pt x="1018" y="2037"/>
                    <a:pt x="1021" y="2044"/>
                    <a:pt x="1016" y="2044"/>
                  </a:cubicBezTo>
                  <a:cubicBezTo>
                    <a:pt x="985" y="2074"/>
                    <a:pt x="976" y="2080"/>
                    <a:pt x="968" y="2087"/>
                  </a:cubicBezTo>
                  <a:cubicBezTo>
                    <a:pt x="939" y="2121"/>
                    <a:pt x="936" y="2123"/>
                    <a:pt x="935" y="2127"/>
                  </a:cubicBezTo>
                  <a:cubicBezTo>
                    <a:pt x="926" y="2135"/>
                    <a:pt x="926" y="2137"/>
                    <a:pt x="924" y="2137"/>
                  </a:cubicBezTo>
                  <a:cubicBezTo>
                    <a:pt x="908" y="2150"/>
                    <a:pt x="911" y="2157"/>
                    <a:pt x="907" y="2157"/>
                  </a:cubicBezTo>
                  <a:cubicBezTo>
                    <a:pt x="922" y="2153"/>
                    <a:pt x="928" y="2147"/>
                    <a:pt x="935" y="2142"/>
                  </a:cubicBezTo>
                  <a:close/>
                  <a:moveTo>
                    <a:pt x="876" y="2120"/>
                  </a:moveTo>
                  <a:cubicBezTo>
                    <a:pt x="877" y="2117"/>
                    <a:pt x="880" y="2116"/>
                    <a:pt x="881" y="2113"/>
                  </a:cubicBezTo>
                  <a:cubicBezTo>
                    <a:pt x="915" y="2079"/>
                    <a:pt x="914" y="2071"/>
                    <a:pt x="920" y="2070"/>
                  </a:cubicBezTo>
                  <a:cubicBezTo>
                    <a:pt x="941" y="2052"/>
                    <a:pt x="939" y="2047"/>
                    <a:pt x="944" y="2048"/>
                  </a:cubicBezTo>
                  <a:cubicBezTo>
                    <a:pt x="970" y="2020"/>
                    <a:pt x="985" y="2004"/>
                    <a:pt x="1001" y="1989"/>
                  </a:cubicBezTo>
                  <a:cubicBezTo>
                    <a:pt x="1026" y="1961"/>
                    <a:pt x="1032" y="1960"/>
                    <a:pt x="1033" y="1954"/>
                  </a:cubicBezTo>
                  <a:cubicBezTo>
                    <a:pt x="1067" y="1910"/>
                    <a:pt x="1068" y="1903"/>
                    <a:pt x="1070" y="1898"/>
                  </a:cubicBezTo>
                  <a:cubicBezTo>
                    <a:pt x="1073" y="1880"/>
                    <a:pt x="1072" y="1882"/>
                    <a:pt x="1073" y="1887"/>
                  </a:cubicBezTo>
                  <a:cubicBezTo>
                    <a:pt x="1054" y="1919"/>
                    <a:pt x="1044" y="1925"/>
                    <a:pt x="1040" y="1937"/>
                  </a:cubicBezTo>
                  <a:cubicBezTo>
                    <a:pt x="1004" y="1977"/>
                    <a:pt x="995" y="1976"/>
                    <a:pt x="994" y="1983"/>
                  </a:cubicBezTo>
                  <a:cubicBezTo>
                    <a:pt x="979" y="2005"/>
                    <a:pt x="970" y="2000"/>
                    <a:pt x="972" y="2007"/>
                  </a:cubicBezTo>
                  <a:cubicBezTo>
                    <a:pt x="935" y="2046"/>
                    <a:pt x="916" y="2057"/>
                    <a:pt x="903" y="2074"/>
                  </a:cubicBezTo>
                  <a:cubicBezTo>
                    <a:pt x="880" y="2101"/>
                    <a:pt x="878" y="2103"/>
                    <a:pt x="876" y="2105"/>
                  </a:cubicBezTo>
                  <a:cubicBezTo>
                    <a:pt x="859" y="2128"/>
                    <a:pt x="857" y="2130"/>
                    <a:pt x="855" y="2131"/>
                  </a:cubicBezTo>
                  <a:cubicBezTo>
                    <a:pt x="845" y="2152"/>
                    <a:pt x="839" y="2150"/>
                    <a:pt x="842" y="2157"/>
                  </a:cubicBezTo>
                  <a:cubicBezTo>
                    <a:pt x="856" y="2151"/>
                    <a:pt x="861" y="2142"/>
                    <a:pt x="865" y="2131"/>
                  </a:cubicBezTo>
                  <a:close/>
                  <a:moveTo>
                    <a:pt x="846" y="2120"/>
                  </a:moveTo>
                  <a:cubicBezTo>
                    <a:pt x="847" y="2115"/>
                    <a:pt x="851" y="2112"/>
                    <a:pt x="855" y="2109"/>
                  </a:cubicBezTo>
                  <a:cubicBezTo>
                    <a:pt x="886" y="2075"/>
                    <a:pt x="886" y="2069"/>
                    <a:pt x="889" y="2065"/>
                  </a:cubicBezTo>
                  <a:cubicBezTo>
                    <a:pt x="919" y="2042"/>
                    <a:pt x="922" y="2031"/>
                    <a:pt x="931" y="2026"/>
                  </a:cubicBezTo>
                  <a:cubicBezTo>
                    <a:pt x="951" y="2004"/>
                    <a:pt x="954" y="2005"/>
                    <a:pt x="955" y="2002"/>
                  </a:cubicBezTo>
                  <a:cubicBezTo>
                    <a:pt x="973" y="1987"/>
                    <a:pt x="975" y="1986"/>
                    <a:pt x="977" y="1985"/>
                  </a:cubicBezTo>
                  <a:cubicBezTo>
                    <a:pt x="989" y="1974"/>
                    <a:pt x="987" y="1968"/>
                    <a:pt x="992" y="1970"/>
                  </a:cubicBezTo>
                  <a:cubicBezTo>
                    <a:pt x="1023" y="1936"/>
                    <a:pt x="1024" y="1934"/>
                    <a:pt x="1025" y="1932"/>
                  </a:cubicBezTo>
                  <a:cubicBezTo>
                    <a:pt x="1041" y="1912"/>
                    <a:pt x="1046" y="1911"/>
                    <a:pt x="1046" y="1904"/>
                  </a:cubicBezTo>
                  <a:cubicBezTo>
                    <a:pt x="1077" y="1849"/>
                    <a:pt x="1083" y="1847"/>
                    <a:pt x="1079" y="1843"/>
                  </a:cubicBezTo>
                  <a:cubicBezTo>
                    <a:pt x="1092" y="1818"/>
                    <a:pt x="1093" y="1814"/>
                    <a:pt x="1097" y="1813"/>
                  </a:cubicBezTo>
                  <a:cubicBezTo>
                    <a:pt x="1073" y="1838"/>
                    <a:pt x="1078" y="1852"/>
                    <a:pt x="1070" y="1854"/>
                  </a:cubicBezTo>
                  <a:cubicBezTo>
                    <a:pt x="1058" y="1881"/>
                    <a:pt x="1053" y="1886"/>
                    <a:pt x="1049" y="1891"/>
                  </a:cubicBezTo>
                  <a:cubicBezTo>
                    <a:pt x="1031" y="1911"/>
                    <a:pt x="1028" y="1917"/>
                    <a:pt x="1025" y="1922"/>
                  </a:cubicBezTo>
                  <a:cubicBezTo>
                    <a:pt x="1002" y="1942"/>
                    <a:pt x="996" y="1952"/>
                    <a:pt x="988" y="1961"/>
                  </a:cubicBezTo>
                  <a:cubicBezTo>
                    <a:pt x="950" y="1987"/>
                    <a:pt x="954" y="1996"/>
                    <a:pt x="948" y="1996"/>
                  </a:cubicBezTo>
                  <a:cubicBezTo>
                    <a:pt x="931" y="2014"/>
                    <a:pt x="927" y="2015"/>
                    <a:pt x="924" y="2018"/>
                  </a:cubicBezTo>
                  <a:cubicBezTo>
                    <a:pt x="898" y="2042"/>
                    <a:pt x="898" y="2047"/>
                    <a:pt x="894" y="2048"/>
                  </a:cubicBezTo>
                  <a:cubicBezTo>
                    <a:pt x="874" y="2069"/>
                    <a:pt x="869" y="2074"/>
                    <a:pt x="863" y="2079"/>
                  </a:cubicBezTo>
                  <a:cubicBezTo>
                    <a:pt x="841" y="2112"/>
                    <a:pt x="839" y="2113"/>
                    <a:pt x="837" y="2113"/>
                  </a:cubicBezTo>
                  <a:cubicBezTo>
                    <a:pt x="841" y="2103"/>
                    <a:pt x="841" y="2097"/>
                    <a:pt x="844" y="2094"/>
                  </a:cubicBezTo>
                  <a:cubicBezTo>
                    <a:pt x="869" y="2063"/>
                    <a:pt x="869" y="2057"/>
                    <a:pt x="872" y="2055"/>
                  </a:cubicBezTo>
                  <a:cubicBezTo>
                    <a:pt x="906" y="2008"/>
                    <a:pt x="929" y="1985"/>
                    <a:pt x="953" y="1963"/>
                  </a:cubicBezTo>
                  <a:cubicBezTo>
                    <a:pt x="978" y="1931"/>
                    <a:pt x="981" y="1929"/>
                    <a:pt x="981" y="1924"/>
                  </a:cubicBezTo>
                  <a:cubicBezTo>
                    <a:pt x="1007" y="1897"/>
                    <a:pt x="1007" y="1892"/>
                    <a:pt x="1012" y="1891"/>
                  </a:cubicBezTo>
                  <a:cubicBezTo>
                    <a:pt x="1021" y="1878"/>
                    <a:pt x="1022" y="1874"/>
                    <a:pt x="1025" y="1871"/>
                  </a:cubicBezTo>
                  <a:cubicBezTo>
                    <a:pt x="1016" y="1876"/>
                    <a:pt x="1013" y="1881"/>
                    <a:pt x="1009" y="1885"/>
                  </a:cubicBezTo>
                  <a:cubicBezTo>
                    <a:pt x="964" y="1932"/>
                    <a:pt x="962" y="1937"/>
                    <a:pt x="959" y="1941"/>
                  </a:cubicBezTo>
                  <a:cubicBezTo>
                    <a:pt x="941" y="1957"/>
                    <a:pt x="942" y="1962"/>
                    <a:pt x="937" y="1961"/>
                  </a:cubicBezTo>
                  <a:cubicBezTo>
                    <a:pt x="904" y="1996"/>
                    <a:pt x="904" y="2001"/>
                    <a:pt x="903" y="2002"/>
                  </a:cubicBezTo>
                  <a:cubicBezTo>
                    <a:pt x="884" y="2031"/>
                    <a:pt x="872" y="2034"/>
                    <a:pt x="870" y="2046"/>
                  </a:cubicBezTo>
                  <a:cubicBezTo>
                    <a:pt x="857" y="2058"/>
                    <a:pt x="856" y="2063"/>
                    <a:pt x="850" y="2065"/>
                  </a:cubicBezTo>
                  <a:cubicBezTo>
                    <a:pt x="823" y="2113"/>
                    <a:pt x="823" y="2118"/>
                    <a:pt x="820" y="2120"/>
                  </a:cubicBezTo>
                  <a:cubicBezTo>
                    <a:pt x="804" y="2154"/>
                    <a:pt x="803" y="2157"/>
                    <a:pt x="802" y="2160"/>
                  </a:cubicBezTo>
                  <a:cubicBezTo>
                    <a:pt x="828" y="2147"/>
                    <a:pt x="833" y="2140"/>
                    <a:pt x="837" y="213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sp>
        <p:sp>
          <p:nvSpPr>
            <p:cNvPr id="72" name="Freeform 45"/>
            <p:cNvSpPr>
              <a:spLocks noEditPoints="1"/>
            </p:cNvSpPr>
            <p:nvPr/>
          </p:nvSpPr>
          <p:spPr bwMode="auto">
            <a:xfrm>
              <a:off x="-6284" y="1"/>
              <a:ext cx="9150284" cy="5820008"/>
            </a:xfrm>
            <a:custGeom>
              <a:avLst/>
              <a:gdLst/>
              <a:ahLst/>
              <a:cxnLst/>
              <a:rect l="0" t="0" r="r" b="b"/>
              <a:pathLst>
                <a:path w="2882" h="1833">
                  <a:moveTo>
                    <a:pt x="1750" y="175"/>
                  </a:moveTo>
                  <a:cubicBezTo>
                    <a:pt x="1748" y="182"/>
                    <a:pt x="1742" y="191"/>
                    <a:pt x="1749" y="193"/>
                  </a:cubicBezTo>
                  <a:cubicBezTo>
                    <a:pt x="1755" y="188"/>
                    <a:pt x="1760" y="179"/>
                    <a:pt x="1765" y="171"/>
                  </a:cubicBezTo>
                  <a:cubicBezTo>
                    <a:pt x="1771" y="149"/>
                    <a:pt x="1776" y="133"/>
                    <a:pt x="1782" y="119"/>
                  </a:cubicBezTo>
                  <a:cubicBezTo>
                    <a:pt x="1783" y="111"/>
                    <a:pt x="1784" y="103"/>
                    <a:pt x="1788" y="93"/>
                  </a:cubicBezTo>
                  <a:cubicBezTo>
                    <a:pt x="1785" y="88"/>
                    <a:pt x="1789" y="91"/>
                    <a:pt x="1790" y="85"/>
                  </a:cubicBezTo>
                  <a:cubicBezTo>
                    <a:pt x="1792" y="80"/>
                    <a:pt x="1793" y="75"/>
                    <a:pt x="1795" y="70"/>
                  </a:cubicBezTo>
                  <a:cubicBezTo>
                    <a:pt x="1796" y="46"/>
                    <a:pt x="1798" y="26"/>
                    <a:pt x="1801" y="0"/>
                  </a:cubicBezTo>
                  <a:cubicBezTo>
                    <a:pt x="1792" y="0"/>
                    <a:pt x="1792" y="0"/>
                    <a:pt x="1792" y="0"/>
                  </a:cubicBezTo>
                  <a:cubicBezTo>
                    <a:pt x="1792" y="4"/>
                    <a:pt x="1792" y="8"/>
                    <a:pt x="1791" y="12"/>
                  </a:cubicBezTo>
                  <a:cubicBezTo>
                    <a:pt x="1793" y="20"/>
                    <a:pt x="1787" y="35"/>
                    <a:pt x="1790" y="39"/>
                  </a:cubicBezTo>
                  <a:cubicBezTo>
                    <a:pt x="1791" y="41"/>
                    <a:pt x="1787" y="42"/>
                    <a:pt x="1787" y="41"/>
                  </a:cubicBezTo>
                  <a:cubicBezTo>
                    <a:pt x="1787" y="46"/>
                    <a:pt x="1788" y="49"/>
                    <a:pt x="1788" y="55"/>
                  </a:cubicBezTo>
                  <a:cubicBezTo>
                    <a:pt x="1788" y="54"/>
                    <a:pt x="1785" y="54"/>
                    <a:pt x="1785" y="56"/>
                  </a:cubicBezTo>
                  <a:cubicBezTo>
                    <a:pt x="1785" y="56"/>
                    <a:pt x="1787" y="58"/>
                    <a:pt x="1787" y="59"/>
                  </a:cubicBezTo>
                  <a:cubicBezTo>
                    <a:pt x="1787" y="62"/>
                    <a:pt x="1788" y="64"/>
                    <a:pt x="1786" y="68"/>
                  </a:cubicBezTo>
                  <a:cubicBezTo>
                    <a:pt x="1783" y="76"/>
                    <a:pt x="1782" y="88"/>
                    <a:pt x="1777" y="92"/>
                  </a:cubicBezTo>
                  <a:cubicBezTo>
                    <a:pt x="1781" y="94"/>
                    <a:pt x="1775" y="101"/>
                    <a:pt x="1775" y="105"/>
                  </a:cubicBezTo>
                  <a:cubicBezTo>
                    <a:pt x="1777" y="109"/>
                    <a:pt x="1775" y="113"/>
                    <a:pt x="1773" y="119"/>
                  </a:cubicBezTo>
                  <a:cubicBezTo>
                    <a:pt x="1767" y="130"/>
                    <a:pt x="1763" y="145"/>
                    <a:pt x="1759" y="160"/>
                  </a:cubicBezTo>
                  <a:cubicBezTo>
                    <a:pt x="1758" y="164"/>
                    <a:pt x="1755" y="164"/>
                    <a:pt x="1754" y="167"/>
                  </a:cubicBezTo>
                  <a:cubicBezTo>
                    <a:pt x="1753" y="170"/>
                    <a:pt x="1753" y="175"/>
                    <a:pt x="1750" y="175"/>
                  </a:cubicBezTo>
                  <a:close/>
                  <a:moveTo>
                    <a:pt x="1585" y="176"/>
                  </a:moveTo>
                  <a:cubicBezTo>
                    <a:pt x="1582" y="176"/>
                    <a:pt x="1585" y="179"/>
                    <a:pt x="1584" y="183"/>
                  </a:cubicBezTo>
                  <a:cubicBezTo>
                    <a:pt x="1583" y="199"/>
                    <a:pt x="1573" y="199"/>
                    <a:pt x="1573" y="202"/>
                  </a:cubicBezTo>
                  <a:cubicBezTo>
                    <a:pt x="1568" y="213"/>
                    <a:pt x="1569" y="215"/>
                    <a:pt x="1570" y="213"/>
                  </a:cubicBezTo>
                  <a:cubicBezTo>
                    <a:pt x="1583" y="201"/>
                    <a:pt x="1582" y="192"/>
                    <a:pt x="1584" y="189"/>
                  </a:cubicBezTo>
                  <a:cubicBezTo>
                    <a:pt x="1604" y="131"/>
                    <a:pt x="1611" y="117"/>
                    <a:pt x="1610" y="109"/>
                  </a:cubicBezTo>
                  <a:cubicBezTo>
                    <a:pt x="1625" y="70"/>
                    <a:pt x="1626" y="64"/>
                    <a:pt x="1624" y="63"/>
                  </a:cubicBezTo>
                  <a:cubicBezTo>
                    <a:pt x="1634" y="11"/>
                    <a:pt x="1635" y="6"/>
                    <a:pt x="1636" y="0"/>
                  </a:cubicBezTo>
                  <a:cubicBezTo>
                    <a:pt x="1626" y="28"/>
                    <a:pt x="1625" y="44"/>
                    <a:pt x="1622" y="60"/>
                  </a:cubicBezTo>
                  <a:cubicBezTo>
                    <a:pt x="1620" y="56"/>
                    <a:pt x="1620" y="41"/>
                    <a:pt x="1621" y="25"/>
                  </a:cubicBezTo>
                  <a:cubicBezTo>
                    <a:pt x="1622" y="2"/>
                    <a:pt x="1622" y="1"/>
                    <a:pt x="1622" y="0"/>
                  </a:cubicBezTo>
                  <a:cubicBezTo>
                    <a:pt x="1609" y="63"/>
                    <a:pt x="1607" y="100"/>
                    <a:pt x="1598" y="141"/>
                  </a:cubicBezTo>
                  <a:close/>
                  <a:moveTo>
                    <a:pt x="1634" y="266"/>
                  </a:moveTo>
                  <a:cubicBezTo>
                    <a:pt x="1654" y="232"/>
                    <a:pt x="1659" y="187"/>
                    <a:pt x="1670" y="151"/>
                  </a:cubicBezTo>
                  <a:cubicBezTo>
                    <a:pt x="1672" y="145"/>
                    <a:pt x="1668" y="141"/>
                    <a:pt x="1671" y="133"/>
                  </a:cubicBezTo>
                  <a:cubicBezTo>
                    <a:pt x="1675" y="119"/>
                    <a:pt x="1675" y="117"/>
                    <a:pt x="1680" y="104"/>
                  </a:cubicBezTo>
                  <a:cubicBezTo>
                    <a:pt x="1683" y="92"/>
                    <a:pt x="1687" y="81"/>
                    <a:pt x="1690" y="69"/>
                  </a:cubicBezTo>
                  <a:cubicBezTo>
                    <a:pt x="1694" y="46"/>
                    <a:pt x="1698" y="23"/>
                    <a:pt x="1703" y="0"/>
                  </a:cubicBezTo>
                  <a:cubicBezTo>
                    <a:pt x="1694" y="0"/>
                    <a:pt x="1694" y="0"/>
                    <a:pt x="1694" y="0"/>
                  </a:cubicBezTo>
                  <a:cubicBezTo>
                    <a:pt x="1691" y="13"/>
                    <a:pt x="1689" y="26"/>
                    <a:pt x="1688" y="38"/>
                  </a:cubicBezTo>
                  <a:cubicBezTo>
                    <a:pt x="1687" y="43"/>
                    <a:pt x="1684" y="50"/>
                    <a:pt x="1683" y="55"/>
                  </a:cubicBezTo>
                  <a:cubicBezTo>
                    <a:pt x="1681" y="61"/>
                    <a:pt x="1677" y="67"/>
                    <a:pt x="1681" y="70"/>
                  </a:cubicBezTo>
                  <a:cubicBezTo>
                    <a:pt x="1680" y="74"/>
                    <a:pt x="1677" y="74"/>
                    <a:pt x="1678" y="72"/>
                  </a:cubicBezTo>
                  <a:cubicBezTo>
                    <a:pt x="1677" y="70"/>
                    <a:pt x="1677" y="68"/>
                    <a:pt x="1678" y="65"/>
                  </a:cubicBezTo>
                  <a:cubicBezTo>
                    <a:pt x="1677" y="61"/>
                    <a:pt x="1680" y="54"/>
                    <a:pt x="1677" y="51"/>
                  </a:cubicBezTo>
                  <a:cubicBezTo>
                    <a:pt x="1680" y="40"/>
                    <a:pt x="1675" y="34"/>
                    <a:pt x="1679" y="22"/>
                  </a:cubicBezTo>
                  <a:cubicBezTo>
                    <a:pt x="1678" y="18"/>
                    <a:pt x="1675" y="15"/>
                    <a:pt x="1679" y="8"/>
                  </a:cubicBezTo>
                  <a:cubicBezTo>
                    <a:pt x="1677" y="6"/>
                    <a:pt x="1677" y="3"/>
                    <a:pt x="1677" y="0"/>
                  </a:cubicBezTo>
                  <a:cubicBezTo>
                    <a:pt x="1670" y="0"/>
                    <a:pt x="1670" y="0"/>
                    <a:pt x="1670" y="0"/>
                  </a:cubicBezTo>
                  <a:cubicBezTo>
                    <a:pt x="1670" y="6"/>
                    <a:pt x="1670" y="12"/>
                    <a:pt x="1669" y="19"/>
                  </a:cubicBezTo>
                  <a:cubicBezTo>
                    <a:pt x="1673" y="22"/>
                    <a:pt x="1666" y="31"/>
                    <a:pt x="1671" y="33"/>
                  </a:cubicBezTo>
                  <a:cubicBezTo>
                    <a:pt x="1669" y="40"/>
                    <a:pt x="1669" y="45"/>
                    <a:pt x="1671" y="49"/>
                  </a:cubicBezTo>
                  <a:cubicBezTo>
                    <a:pt x="1670" y="71"/>
                    <a:pt x="1670" y="91"/>
                    <a:pt x="1668" y="112"/>
                  </a:cubicBezTo>
                  <a:cubicBezTo>
                    <a:pt x="1664" y="119"/>
                    <a:pt x="1661" y="134"/>
                    <a:pt x="1654" y="144"/>
                  </a:cubicBezTo>
                  <a:cubicBezTo>
                    <a:pt x="1652" y="150"/>
                    <a:pt x="1651" y="156"/>
                    <a:pt x="1649" y="161"/>
                  </a:cubicBezTo>
                  <a:cubicBezTo>
                    <a:pt x="1647" y="167"/>
                    <a:pt x="1644" y="173"/>
                    <a:pt x="1650" y="175"/>
                  </a:cubicBezTo>
                  <a:cubicBezTo>
                    <a:pt x="1650" y="172"/>
                    <a:pt x="1653" y="173"/>
                    <a:pt x="1653" y="169"/>
                  </a:cubicBezTo>
                  <a:cubicBezTo>
                    <a:pt x="1654" y="165"/>
                    <a:pt x="1658" y="165"/>
                    <a:pt x="1655" y="163"/>
                  </a:cubicBezTo>
                  <a:cubicBezTo>
                    <a:pt x="1659" y="160"/>
                    <a:pt x="1659" y="151"/>
                    <a:pt x="1664" y="150"/>
                  </a:cubicBezTo>
                  <a:cubicBezTo>
                    <a:pt x="1653" y="192"/>
                    <a:pt x="1651" y="210"/>
                    <a:pt x="1638" y="251"/>
                  </a:cubicBezTo>
                  <a:cubicBezTo>
                    <a:pt x="1637" y="255"/>
                    <a:pt x="1629" y="262"/>
                    <a:pt x="1634" y="266"/>
                  </a:cubicBezTo>
                  <a:close/>
                  <a:moveTo>
                    <a:pt x="1716" y="151"/>
                  </a:moveTo>
                  <a:cubicBezTo>
                    <a:pt x="1718" y="148"/>
                    <a:pt x="1723" y="152"/>
                    <a:pt x="1722" y="144"/>
                  </a:cubicBezTo>
                  <a:cubicBezTo>
                    <a:pt x="1724" y="140"/>
                    <a:pt x="1725" y="136"/>
                    <a:pt x="1726" y="132"/>
                  </a:cubicBezTo>
                  <a:cubicBezTo>
                    <a:pt x="1729" y="134"/>
                    <a:pt x="1732" y="123"/>
                    <a:pt x="1729" y="123"/>
                  </a:cubicBezTo>
                  <a:cubicBezTo>
                    <a:pt x="1729" y="118"/>
                    <a:pt x="1734" y="120"/>
                    <a:pt x="1734" y="114"/>
                  </a:cubicBezTo>
                  <a:cubicBezTo>
                    <a:pt x="1733" y="106"/>
                    <a:pt x="1737" y="95"/>
                    <a:pt x="1740" y="86"/>
                  </a:cubicBezTo>
                  <a:cubicBezTo>
                    <a:pt x="1740" y="68"/>
                    <a:pt x="1745" y="48"/>
                    <a:pt x="1750" y="27"/>
                  </a:cubicBezTo>
                  <a:cubicBezTo>
                    <a:pt x="1748" y="20"/>
                    <a:pt x="1752" y="9"/>
                    <a:pt x="1752" y="0"/>
                  </a:cubicBezTo>
                  <a:cubicBezTo>
                    <a:pt x="1742" y="0"/>
                    <a:pt x="1742" y="0"/>
                    <a:pt x="1742" y="0"/>
                  </a:cubicBezTo>
                  <a:cubicBezTo>
                    <a:pt x="1741" y="12"/>
                    <a:pt x="1741" y="23"/>
                    <a:pt x="1742" y="34"/>
                  </a:cubicBezTo>
                  <a:cubicBezTo>
                    <a:pt x="1736" y="37"/>
                    <a:pt x="1741" y="45"/>
                    <a:pt x="1736" y="53"/>
                  </a:cubicBezTo>
                  <a:cubicBezTo>
                    <a:pt x="1739" y="58"/>
                    <a:pt x="1733" y="68"/>
                    <a:pt x="1731" y="76"/>
                  </a:cubicBezTo>
                  <a:cubicBezTo>
                    <a:pt x="1739" y="79"/>
                    <a:pt x="1725" y="82"/>
                    <a:pt x="1731" y="83"/>
                  </a:cubicBezTo>
                  <a:cubicBezTo>
                    <a:pt x="1730" y="87"/>
                    <a:pt x="1729" y="92"/>
                    <a:pt x="1728" y="96"/>
                  </a:cubicBezTo>
                  <a:cubicBezTo>
                    <a:pt x="1723" y="105"/>
                    <a:pt x="1727" y="110"/>
                    <a:pt x="1723" y="119"/>
                  </a:cubicBezTo>
                  <a:cubicBezTo>
                    <a:pt x="1722" y="127"/>
                    <a:pt x="1719" y="131"/>
                    <a:pt x="1716" y="136"/>
                  </a:cubicBezTo>
                  <a:cubicBezTo>
                    <a:pt x="1714" y="142"/>
                    <a:pt x="1710" y="149"/>
                    <a:pt x="1716" y="151"/>
                  </a:cubicBezTo>
                  <a:close/>
                  <a:moveTo>
                    <a:pt x="1491" y="189"/>
                  </a:moveTo>
                  <a:cubicBezTo>
                    <a:pt x="1492" y="183"/>
                    <a:pt x="1494" y="176"/>
                    <a:pt x="1496" y="170"/>
                  </a:cubicBezTo>
                  <a:cubicBezTo>
                    <a:pt x="1498" y="165"/>
                    <a:pt x="1501" y="158"/>
                    <a:pt x="1498" y="155"/>
                  </a:cubicBezTo>
                  <a:cubicBezTo>
                    <a:pt x="1504" y="155"/>
                    <a:pt x="1503" y="143"/>
                    <a:pt x="1506" y="139"/>
                  </a:cubicBezTo>
                  <a:cubicBezTo>
                    <a:pt x="1507" y="116"/>
                    <a:pt x="1515" y="101"/>
                    <a:pt x="1514" y="80"/>
                  </a:cubicBezTo>
                  <a:cubicBezTo>
                    <a:pt x="1521" y="53"/>
                    <a:pt x="1527" y="25"/>
                    <a:pt x="1531" y="0"/>
                  </a:cubicBezTo>
                  <a:cubicBezTo>
                    <a:pt x="1523" y="0"/>
                    <a:pt x="1523" y="0"/>
                    <a:pt x="1523" y="0"/>
                  </a:cubicBezTo>
                  <a:cubicBezTo>
                    <a:pt x="1520" y="21"/>
                    <a:pt x="1513" y="42"/>
                    <a:pt x="1512" y="65"/>
                  </a:cubicBezTo>
                  <a:cubicBezTo>
                    <a:pt x="1507" y="99"/>
                    <a:pt x="1497" y="137"/>
                    <a:pt x="1491" y="171"/>
                  </a:cubicBezTo>
                  <a:cubicBezTo>
                    <a:pt x="1486" y="184"/>
                    <a:pt x="1489" y="191"/>
                    <a:pt x="1481" y="197"/>
                  </a:cubicBezTo>
                  <a:cubicBezTo>
                    <a:pt x="1487" y="200"/>
                    <a:pt x="1489" y="195"/>
                    <a:pt x="1491" y="189"/>
                  </a:cubicBezTo>
                  <a:close/>
                  <a:moveTo>
                    <a:pt x="1458" y="259"/>
                  </a:moveTo>
                  <a:cubicBezTo>
                    <a:pt x="1454" y="265"/>
                    <a:pt x="1458" y="265"/>
                    <a:pt x="1454" y="267"/>
                  </a:cubicBezTo>
                  <a:cubicBezTo>
                    <a:pt x="1452" y="267"/>
                    <a:pt x="1452" y="276"/>
                    <a:pt x="1453" y="276"/>
                  </a:cubicBezTo>
                  <a:cubicBezTo>
                    <a:pt x="1463" y="259"/>
                    <a:pt x="1473" y="243"/>
                    <a:pt x="1484" y="228"/>
                  </a:cubicBezTo>
                  <a:cubicBezTo>
                    <a:pt x="1496" y="211"/>
                    <a:pt x="1501" y="197"/>
                    <a:pt x="1510" y="177"/>
                  </a:cubicBezTo>
                  <a:cubicBezTo>
                    <a:pt x="1523" y="132"/>
                    <a:pt x="1536" y="88"/>
                    <a:pt x="1550" y="52"/>
                  </a:cubicBezTo>
                  <a:cubicBezTo>
                    <a:pt x="1550" y="42"/>
                    <a:pt x="1554" y="29"/>
                    <a:pt x="1555" y="19"/>
                  </a:cubicBezTo>
                  <a:cubicBezTo>
                    <a:pt x="1558" y="9"/>
                    <a:pt x="1560" y="7"/>
                    <a:pt x="1561" y="0"/>
                  </a:cubicBezTo>
                  <a:cubicBezTo>
                    <a:pt x="1553" y="0"/>
                    <a:pt x="1553" y="0"/>
                    <a:pt x="1553" y="0"/>
                  </a:cubicBezTo>
                  <a:cubicBezTo>
                    <a:pt x="1551" y="6"/>
                    <a:pt x="1549" y="12"/>
                    <a:pt x="1548" y="19"/>
                  </a:cubicBezTo>
                  <a:cubicBezTo>
                    <a:pt x="1548" y="29"/>
                    <a:pt x="1544" y="33"/>
                    <a:pt x="1544" y="41"/>
                  </a:cubicBezTo>
                  <a:cubicBezTo>
                    <a:pt x="1532" y="87"/>
                    <a:pt x="1513" y="123"/>
                    <a:pt x="1505" y="170"/>
                  </a:cubicBezTo>
                  <a:cubicBezTo>
                    <a:pt x="1500" y="173"/>
                    <a:pt x="1500" y="184"/>
                    <a:pt x="1497" y="191"/>
                  </a:cubicBezTo>
                  <a:cubicBezTo>
                    <a:pt x="1496" y="195"/>
                    <a:pt x="1493" y="195"/>
                    <a:pt x="1492" y="199"/>
                  </a:cubicBezTo>
                  <a:cubicBezTo>
                    <a:pt x="1490" y="201"/>
                    <a:pt x="1492" y="210"/>
                    <a:pt x="1487" y="208"/>
                  </a:cubicBezTo>
                  <a:cubicBezTo>
                    <a:pt x="1486" y="217"/>
                    <a:pt x="1482" y="222"/>
                    <a:pt x="1477" y="226"/>
                  </a:cubicBezTo>
                  <a:cubicBezTo>
                    <a:pt x="1476" y="236"/>
                    <a:pt x="1470" y="238"/>
                    <a:pt x="1468" y="248"/>
                  </a:cubicBezTo>
                  <a:cubicBezTo>
                    <a:pt x="1465" y="247"/>
                    <a:pt x="1465" y="254"/>
                    <a:pt x="1462" y="253"/>
                  </a:cubicBezTo>
                  <a:cubicBezTo>
                    <a:pt x="1457" y="255"/>
                    <a:pt x="1463" y="259"/>
                    <a:pt x="1458" y="259"/>
                  </a:cubicBezTo>
                  <a:close/>
                  <a:moveTo>
                    <a:pt x="1496" y="49"/>
                  </a:moveTo>
                  <a:cubicBezTo>
                    <a:pt x="1498" y="33"/>
                    <a:pt x="1501" y="16"/>
                    <a:pt x="1504" y="0"/>
                  </a:cubicBezTo>
                  <a:cubicBezTo>
                    <a:pt x="1499" y="0"/>
                    <a:pt x="1499" y="0"/>
                    <a:pt x="1499" y="0"/>
                  </a:cubicBezTo>
                  <a:cubicBezTo>
                    <a:pt x="1498" y="1"/>
                    <a:pt x="1498" y="3"/>
                    <a:pt x="1498" y="4"/>
                  </a:cubicBezTo>
                  <a:cubicBezTo>
                    <a:pt x="1496" y="13"/>
                    <a:pt x="1495" y="20"/>
                    <a:pt x="1496" y="27"/>
                  </a:cubicBezTo>
                  <a:cubicBezTo>
                    <a:pt x="1496" y="30"/>
                    <a:pt x="1490" y="37"/>
                    <a:pt x="1495" y="38"/>
                  </a:cubicBezTo>
                  <a:cubicBezTo>
                    <a:pt x="1495" y="42"/>
                    <a:pt x="1488" y="49"/>
                    <a:pt x="1496" y="49"/>
                  </a:cubicBezTo>
                  <a:close/>
                  <a:moveTo>
                    <a:pt x="1444" y="79"/>
                  </a:moveTo>
                  <a:cubicBezTo>
                    <a:pt x="1442" y="84"/>
                    <a:pt x="1441" y="88"/>
                    <a:pt x="1440" y="92"/>
                  </a:cubicBezTo>
                  <a:cubicBezTo>
                    <a:pt x="1444" y="94"/>
                    <a:pt x="1438" y="101"/>
                    <a:pt x="1441" y="104"/>
                  </a:cubicBezTo>
                  <a:cubicBezTo>
                    <a:pt x="1443" y="107"/>
                    <a:pt x="1440" y="113"/>
                    <a:pt x="1439" y="119"/>
                  </a:cubicBezTo>
                  <a:cubicBezTo>
                    <a:pt x="1441" y="122"/>
                    <a:pt x="1442" y="125"/>
                    <a:pt x="1440" y="131"/>
                  </a:cubicBezTo>
                  <a:cubicBezTo>
                    <a:pt x="1442" y="134"/>
                    <a:pt x="1441" y="139"/>
                    <a:pt x="1443" y="143"/>
                  </a:cubicBezTo>
                  <a:cubicBezTo>
                    <a:pt x="1446" y="118"/>
                    <a:pt x="1445" y="96"/>
                    <a:pt x="1448" y="72"/>
                  </a:cubicBezTo>
                  <a:cubicBezTo>
                    <a:pt x="1450" y="59"/>
                    <a:pt x="1451" y="47"/>
                    <a:pt x="1453" y="34"/>
                  </a:cubicBezTo>
                  <a:cubicBezTo>
                    <a:pt x="1458" y="18"/>
                    <a:pt x="1458" y="13"/>
                    <a:pt x="1461" y="0"/>
                  </a:cubicBezTo>
                  <a:cubicBezTo>
                    <a:pt x="1454" y="0"/>
                    <a:pt x="1454" y="0"/>
                    <a:pt x="1454" y="0"/>
                  </a:cubicBezTo>
                  <a:cubicBezTo>
                    <a:pt x="1449" y="27"/>
                    <a:pt x="1442" y="56"/>
                    <a:pt x="1444" y="79"/>
                  </a:cubicBezTo>
                  <a:close/>
                  <a:moveTo>
                    <a:pt x="1567" y="191"/>
                  </a:moveTo>
                  <a:cubicBezTo>
                    <a:pt x="1578" y="159"/>
                    <a:pt x="1580" y="142"/>
                    <a:pt x="1586" y="113"/>
                  </a:cubicBezTo>
                  <a:cubicBezTo>
                    <a:pt x="1582" y="109"/>
                    <a:pt x="1591" y="98"/>
                    <a:pt x="1587" y="95"/>
                  </a:cubicBezTo>
                  <a:cubicBezTo>
                    <a:pt x="1588" y="88"/>
                    <a:pt x="1589" y="81"/>
                    <a:pt x="1588" y="75"/>
                  </a:cubicBezTo>
                  <a:cubicBezTo>
                    <a:pt x="1591" y="61"/>
                    <a:pt x="1591" y="49"/>
                    <a:pt x="1591" y="37"/>
                  </a:cubicBezTo>
                  <a:cubicBezTo>
                    <a:pt x="1588" y="35"/>
                    <a:pt x="1590" y="31"/>
                    <a:pt x="1591" y="28"/>
                  </a:cubicBezTo>
                  <a:cubicBezTo>
                    <a:pt x="1591" y="25"/>
                    <a:pt x="1589" y="23"/>
                    <a:pt x="1591" y="19"/>
                  </a:cubicBezTo>
                  <a:cubicBezTo>
                    <a:pt x="1588" y="17"/>
                    <a:pt x="1591" y="13"/>
                    <a:pt x="1592" y="10"/>
                  </a:cubicBezTo>
                  <a:cubicBezTo>
                    <a:pt x="1588" y="9"/>
                    <a:pt x="1592" y="3"/>
                    <a:pt x="1593" y="0"/>
                  </a:cubicBezTo>
                  <a:cubicBezTo>
                    <a:pt x="1584" y="0"/>
                    <a:pt x="1584" y="0"/>
                    <a:pt x="1584" y="0"/>
                  </a:cubicBezTo>
                  <a:cubicBezTo>
                    <a:pt x="1583" y="5"/>
                    <a:pt x="1583" y="11"/>
                    <a:pt x="1583" y="16"/>
                  </a:cubicBezTo>
                  <a:cubicBezTo>
                    <a:pt x="1585" y="40"/>
                    <a:pt x="1583" y="66"/>
                    <a:pt x="1581" y="91"/>
                  </a:cubicBezTo>
                  <a:cubicBezTo>
                    <a:pt x="1581" y="113"/>
                    <a:pt x="1573" y="140"/>
                    <a:pt x="1573" y="166"/>
                  </a:cubicBezTo>
                  <a:cubicBezTo>
                    <a:pt x="1565" y="168"/>
                    <a:pt x="1573" y="177"/>
                    <a:pt x="1567" y="178"/>
                  </a:cubicBezTo>
                  <a:cubicBezTo>
                    <a:pt x="1571" y="184"/>
                    <a:pt x="1560" y="188"/>
                    <a:pt x="1567" y="191"/>
                  </a:cubicBezTo>
                  <a:close/>
                  <a:moveTo>
                    <a:pt x="2807" y="32"/>
                  </a:moveTo>
                  <a:cubicBezTo>
                    <a:pt x="2802" y="32"/>
                    <a:pt x="2801" y="36"/>
                    <a:pt x="2799" y="40"/>
                  </a:cubicBezTo>
                  <a:cubicBezTo>
                    <a:pt x="2785" y="61"/>
                    <a:pt x="2778" y="63"/>
                    <a:pt x="2777" y="70"/>
                  </a:cubicBezTo>
                  <a:cubicBezTo>
                    <a:pt x="2752" y="100"/>
                    <a:pt x="2749" y="105"/>
                    <a:pt x="2745" y="109"/>
                  </a:cubicBezTo>
                  <a:cubicBezTo>
                    <a:pt x="2723" y="142"/>
                    <a:pt x="2717" y="144"/>
                    <a:pt x="2713" y="148"/>
                  </a:cubicBezTo>
                  <a:cubicBezTo>
                    <a:pt x="2691" y="182"/>
                    <a:pt x="2693" y="191"/>
                    <a:pt x="2685" y="192"/>
                  </a:cubicBezTo>
                  <a:cubicBezTo>
                    <a:pt x="2668" y="229"/>
                    <a:pt x="2665" y="235"/>
                    <a:pt x="2662" y="239"/>
                  </a:cubicBezTo>
                  <a:cubicBezTo>
                    <a:pt x="2651" y="278"/>
                    <a:pt x="2646" y="278"/>
                    <a:pt x="2648" y="284"/>
                  </a:cubicBezTo>
                  <a:cubicBezTo>
                    <a:pt x="2658" y="272"/>
                    <a:pt x="2655" y="265"/>
                    <a:pt x="2658" y="264"/>
                  </a:cubicBezTo>
                  <a:cubicBezTo>
                    <a:pt x="2687" y="212"/>
                    <a:pt x="2690" y="198"/>
                    <a:pt x="2698" y="189"/>
                  </a:cubicBezTo>
                  <a:cubicBezTo>
                    <a:pt x="2725" y="152"/>
                    <a:pt x="2727" y="146"/>
                    <a:pt x="2730" y="141"/>
                  </a:cubicBezTo>
                  <a:cubicBezTo>
                    <a:pt x="2774" y="91"/>
                    <a:pt x="2776" y="83"/>
                    <a:pt x="2780" y="78"/>
                  </a:cubicBezTo>
                  <a:cubicBezTo>
                    <a:pt x="2802" y="54"/>
                    <a:pt x="2799" y="46"/>
                    <a:pt x="2806" y="48"/>
                  </a:cubicBezTo>
                  <a:cubicBezTo>
                    <a:pt x="2826" y="22"/>
                    <a:pt x="2828" y="20"/>
                    <a:pt x="2830" y="18"/>
                  </a:cubicBezTo>
                  <a:cubicBezTo>
                    <a:pt x="2832" y="0"/>
                    <a:pt x="2832" y="0"/>
                    <a:pt x="2832" y="0"/>
                  </a:cubicBezTo>
                  <a:close/>
                  <a:moveTo>
                    <a:pt x="1822" y="830"/>
                  </a:moveTo>
                  <a:cubicBezTo>
                    <a:pt x="1821" y="835"/>
                    <a:pt x="1833" y="840"/>
                    <a:pt x="1836" y="840"/>
                  </a:cubicBezTo>
                  <a:cubicBezTo>
                    <a:pt x="1876" y="884"/>
                    <a:pt x="1878" y="891"/>
                    <a:pt x="1884" y="898"/>
                  </a:cubicBezTo>
                  <a:cubicBezTo>
                    <a:pt x="1905" y="929"/>
                    <a:pt x="1905" y="931"/>
                    <a:pt x="1905" y="933"/>
                  </a:cubicBezTo>
                  <a:cubicBezTo>
                    <a:pt x="1920" y="963"/>
                    <a:pt x="1924" y="966"/>
                    <a:pt x="1925" y="970"/>
                  </a:cubicBezTo>
                  <a:cubicBezTo>
                    <a:pt x="1947" y="1007"/>
                    <a:pt x="1946" y="1015"/>
                    <a:pt x="1951" y="1021"/>
                  </a:cubicBezTo>
                  <a:cubicBezTo>
                    <a:pt x="1969" y="1067"/>
                    <a:pt x="1971" y="1070"/>
                    <a:pt x="1971" y="1073"/>
                  </a:cubicBezTo>
                  <a:cubicBezTo>
                    <a:pt x="1993" y="1131"/>
                    <a:pt x="1992" y="1135"/>
                    <a:pt x="1997" y="1138"/>
                  </a:cubicBezTo>
                  <a:cubicBezTo>
                    <a:pt x="2003" y="1163"/>
                    <a:pt x="2002" y="1167"/>
                    <a:pt x="2010" y="1170"/>
                  </a:cubicBezTo>
                  <a:cubicBezTo>
                    <a:pt x="2017" y="1202"/>
                    <a:pt x="2021" y="1210"/>
                    <a:pt x="2018" y="1220"/>
                  </a:cubicBezTo>
                  <a:cubicBezTo>
                    <a:pt x="2039" y="1270"/>
                    <a:pt x="2039" y="1273"/>
                    <a:pt x="2039" y="1275"/>
                  </a:cubicBezTo>
                  <a:cubicBezTo>
                    <a:pt x="2049" y="1306"/>
                    <a:pt x="2048" y="1312"/>
                    <a:pt x="2053" y="1317"/>
                  </a:cubicBezTo>
                  <a:cubicBezTo>
                    <a:pt x="2059" y="1344"/>
                    <a:pt x="2066" y="1345"/>
                    <a:pt x="2066" y="1349"/>
                  </a:cubicBezTo>
                  <a:cubicBezTo>
                    <a:pt x="2083" y="1385"/>
                    <a:pt x="2080" y="1392"/>
                    <a:pt x="2089" y="1396"/>
                  </a:cubicBezTo>
                  <a:cubicBezTo>
                    <a:pt x="2106" y="1433"/>
                    <a:pt x="2114" y="1437"/>
                    <a:pt x="2113" y="1443"/>
                  </a:cubicBezTo>
                  <a:cubicBezTo>
                    <a:pt x="2129" y="1460"/>
                    <a:pt x="2131" y="1463"/>
                    <a:pt x="2132" y="1466"/>
                  </a:cubicBezTo>
                  <a:cubicBezTo>
                    <a:pt x="2150" y="1484"/>
                    <a:pt x="2156" y="1493"/>
                    <a:pt x="2159" y="1489"/>
                  </a:cubicBezTo>
                  <a:cubicBezTo>
                    <a:pt x="2126" y="1445"/>
                    <a:pt x="2118" y="1441"/>
                    <a:pt x="2118" y="1436"/>
                  </a:cubicBezTo>
                  <a:cubicBezTo>
                    <a:pt x="2062" y="1320"/>
                    <a:pt x="2058" y="1315"/>
                    <a:pt x="2060" y="1310"/>
                  </a:cubicBezTo>
                  <a:cubicBezTo>
                    <a:pt x="2041" y="1262"/>
                    <a:pt x="2043" y="1257"/>
                    <a:pt x="2037" y="1254"/>
                  </a:cubicBezTo>
                  <a:cubicBezTo>
                    <a:pt x="2031" y="1229"/>
                    <a:pt x="2031" y="1226"/>
                    <a:pt x="2031" y="1223"/>
                  </a:cubicBezTo>
                  <a:cubicBezTo>
                    <a:pt x="2003" y="1142"/>
                    <a:pt x="2003" y="1132"/>
                    <a:pt x="1999" y="1123"/>
                  </a:cubicBezTo>
                  <a:cubicBezTo>
                    <a:pt x="1991" y="1104"/>
                    <a:pt x="1992" y="1098"/>
                    <a:pt x="1990" y="1093"/>
                  </a:cubicBezTo>
                  <a:cubicBezTo>
                    <a:pt x="1975" y="1056"/>
                    <a:pt x="1975" y="1053"/>
                    <a:pt x="1973" y="1051"/>
                  </a:cubicBezTo>
                  <a:cubicBezTo>
                    <a:pt x="1958" y="1017"/>
                    <a:pt x="1956" y="1013"/>
                    <a:pt x="1955" y="1008"/>
                  </a:cubicBezTo>
                  <a:cubicBezTo>
                    <a:pt x="1918" y="938"/>
                    <a:pt x="1912" y="928"/>
                    <a:pt x="1907" y="918"/>
                  </a:cubicBezTo>
                  <a:cubicBezTo>
                    <a:pt x="1864" y="860"/>
                    <a:pt x="1865" y="857"/>
                    <a:pt x="1863" y="855"/>
                  </a:cubicBezTo>
                  <a:cubicBezTo>
                    <a:pt x="1838" y="833"/>
                    <a:pt x="1831" y="828"/>
                    <a:pt x="1825" y="824"/>
                  </a:cubicBezTo>
                  <a:cubicBezTo>
                    <a:pt x="1811" y="828"/>
                    <a:pt x="1813" y="828"/>
                    <a:pt x="1815" y="828"/>
                  </a:cubicBezTo>
                  <a:close/>
                  <a:moveTo>
                    <a:pt x="2746" y="26"/>
                  </a:moveTo>
                  <a:cubicBezTo>
                    <a:pt x="2746" y="29"/>
                    <a:pt x="2745" y="31"/>
                    <a:pt x="2744" y="33"/>
                  </a:cubicBezTo>
                  <a:cubicBezTo>
                    <a:pt x="2726" y="54"/>
                    <a:pt x="2729" y="63"/>
                    <a:pt x="2722" y="62"/>
                  </a:cubicBezTo>
                  <a:cubicBezTo>
                    <a:pt x="2707" y="91"/>
                    <a:pt x="2705" y="93"/>
                    <a:pt x="2703" y="94"/>
                  </a:cubicBezTo>
                  <a:cubicBezTo>
                    <a:pt x="2671" y="145"/>
                    <a:pt x="2662" y="164"/>
                    <a:pt x="2654" y="183"/>
                  </a:cubicBezTo>
                  <a:cubicBezTo>
                    <a:pt x="2640" y="217"/>
                    <a:pt x="2640" y="223"/>
                    <a:pt x="2638" y="228"/>
                  </a:cubicBezTo>
                  <a:cubicBezTo>
                    <a:pt x="2637" y="231"/>
                    <a:pt x="2646" y="226"/>
                    <a:pt x="2645" y="212"/>
                  </a:cubicBezTo>
                  <a:cubicBezTo>
                    <a:pt x="2678" y="149"/>
                    <a:pt x="2683" y="140"/>
                    <a:pt x="2688" y="130"/>
                  </a:cubicBezTo>
                  <a:cubicBezTo>
                    <a:pt x="2704" y="113"/>
                    <a:pt x="2703" y="109"/>
                    <a:pt x="2706" y="107"/>
                  </a:cubicBezTo>
                  <a:cubicBezTo>
                    <a:pt x="2729" y="74"/>
                    <a:pt x="2732" y="64"/>
                    <a:pt x="2739" y="57"/>
                  </a:cubicBezTo>
                  <a:cubicBezTo>
                    <a:pt x="2757" y="29"/>
                    <a:pt x="2760" y="29"/>
                    <a:pt x="2759" y="25"/>
                  </a:cubicBezTo>
                  <a:cubicBezTo>
                    <a:pt x="2773" y="5"/>
                    <a:pt x="2777" y="3"/>
                    <a:pt x="2780" y="0"/>
                  </a:cubicBezTo>
                  <a:cubicBezTo>
                    <a:pt x="2760" y="11"/>
                    <a:pt x="2757" y="22"/>
                    <a:pt x="2746" y="26"/>
                  </a:cubicBezTo>
                  <a:close/>
                  <a:moveTo>
                    <a:pt x="2829" y="55"/>
                  </a:moveTo>
                  <a:cubicBezTo>
                    <a:pt x="2829" y="58"/>
                    <a:pt x="2826" y="56"/>
                    <a:pt x="2825" y="57"/>
                  </a:cubicBezTo>
                  <a:cubicBezTo>
                    <a:pt x="2812" y="74"/>
                    <a:pt x="2808" y="85"/>
                    <a:pt x="2798" y="90"/>
                  </a:cubicBezTo>
                  <a:cubicBezTo>
                    <a:pt x="2767" y="129"/>
                    <a:pt x="2762" y="131"/>
                    <a:pt x="2760" y="136"/>
                  </a:cubicBezTo>
                  <a:cubicBezTo>
                    <a:pt x="2735" y="169"/>
                    <a:pt x="2729" y="177"/>
                    <a:pt x="2722" y="185"/>
                  </a:cubicBezTo>
                  <a:cubicBezTo>
                    <a:pt x="2696" y="227"/>
                    <a:pt x="2694" y="229"/>
                    <a:pt x="2695" y="233"/>
                  </a:cubicBezTo>
                  <a:cubicBezTo>
                    <a:pt x="2685" y="255"/>
                    <a:pt x="2680" y="260"/>
                    <a:pt x="2678" y="269"/>
                  </a:cubicBezTo>
                  <a:cubicBezTo>
                    <a:pt x="2669" y="289"/>
                    <a:pt x="2666" y="293"/>
                    <a:pt x="2667" y="300"/>
                  </a:cubicBezTo>
                  <a:cubicBezTo>
                    <a:pt x="2656" y="337"/>
                    <a:pt x="2648" y="343"/>
                    <a:pt x="2655" y="347"/>
                  </a:cubicBezTo>
                  <a:cubicBezTo>
                    <a:pt x="2665" y="311"/>
                    <a:pt x="2666" y="307"/>
                    <a:pt x="2669" y="304"/>
                  </a:cubicBezTo>
                  <a:cubicBezTo>
                    <a:pt x="2683" y="271"/>
                    <a:pt x="2684" y="267"/>
                    <a:pt x="2686" y="264"/>
                  </a:cubicBezTo>
                  <a:cubicBezTo>
                    <a:pt x="2706" y="236"/>
                    <a:pt x="2702" y="227"/>
                    <a:pt x="2705" y="225"/>
                  </a:cubicBezTo>
                  <a:cubicBezTo>
                    <a:pt x="2723" y="207"/>
                    <a:pt x="2718" y="199"/>
                    <a:pt x="2725" y="200"/>
                  </a:cubicBezTo>
                  <a:cubicBezTo>
                    <a:pt x="2758" y="155"/>
                    <a:pt x="2760" y="153"/>
                    <a:pt x="2761" y="149"/>
                  </a:cubicBezTo>
                  <a:cubicBezTo>
                    <a:pt x="2786" y="124"/>
                    <a:pt x="2783" y="117"/>
                    <a:pt x="2787" y="117"/>
                  </a:cubicBezTo>
                  <a:cubicBezTo>
                    <a:pt x="2804" y="98"/>
                    <a:pt x="2809" y="98"/>
                    <a:pt x="2810" y="94"/>
                  </a:cubicBezTo>
                  <a:cubicBezTo>
                    <a:pt x="2830" y="64"/>
                    <a:pt x="2835" y="63"/>
                    <a:pt x="2838" y="61"/>
                  </a:cubicBezTo>
                  <a:cubicBezTo>
                    <a:pt x="2855" y="27"/>
                    <a:pt x="2861" y="28"/>
                    <a:pt x="2864" y="24"/>
                  </a:cubicBezTo>
                  <a:cubicBezTo>
                    <a:pt x="2875" y="1"/>
                    <a:pt x="2875" y="0"/>
                    <a:pt x="2875" y="0"/>
                  </a:cubicBezTo>
                  <a:cubicBezTo>
                    <a:pt x="2852" y="19"/>
                    <a:pt x="2852" y="22"/>
                    <a:pt x="2853" y="25"/>
                  </a:cubicBezTo>
                  <a:cubicBezTo>
                    <a:pt x="2833" y="46"/>
                    <a:pt x="2832" y="51"/>
                    <a:pt x="2829" y="55"/>
                  </a:cubicBezTo>
                  <a:close/>
                  <a:moveTo>
                    <a:pt x="2773" y="39"/>
                  </a:moveTo>
                  <a:cubicBezTo>
                    <a:pt x="2768" y="44"/>
                    <a:pt x="2770" y="54"/>
                    <a:pt x="2761" y="55"/>
                  </a:cubicBezTo>
                  <a:cubicBezTo>
                    <a:pt x="2742" y="83"/>
                    <a:pt x="2739" y="84"/>
                    <a:pt x="2739" y="90"/>
                  </a:cubicBezTo>
                  <a:cubicBezTo>
                    <a:pt x="2724" y="107"/>
                    <a:pt x="2722" y="109"/>
                    <a:pt x="2719" y="111"/>
                  </a:cubicBezTo>
                  <a:cubicBezTo>
                    <a:pt x="2695" y="150"/>
                    <a:pt x="2685" y="159"/>
                    <a:pt x="2680" y="173"/>
                  </a:cubicBezTo>
                  <a:cubicBezTo>
                    <a:pt x="2656" y="210"/>
                    <a:pt x="2656" y="213"/>
                    <a:pt x="2657" y="218"/>
                  </a:cubicBezTo>
                  <a:cubicBezTo>
                    <a:pt x="2640" y="255"/>
                    <a:pt x="2644" y="267"/>
                    <a:pt x="2636" y="270"/>
                  </a:cubicBezTo>
                  <a:cubicBezTo>
                    <a:pt x="2632" y="342"/>
                    <a:pt x="2625" y="331"/>
                    <a:pt x="2629" y="329"/>
                  </a:cubicBezTo>
                  <a:cubicBezTo>
                    <a:pt x="2635" y="291"/>
                    <a:pt x="2638" y="287"/>
                    <a:pt x="2639" y="283"/>
                  </a:cubicBezTo>
                  <a:cubicBezTo>
                    <a:pt x="2655" y="237"/>
                    <a:pt x="2654" y="230"/>
                    <a:pt x="2659" y="229"/>
                  </a:cubicBezTo>
                  <a:cubicBezTo>
                    <a:pt x="2679" y="187"/>
                    <a:pt x="2683" y="183"/>
                    <a:pt x="2684" y="179"/>
                  </a:cubicBezTo>
                  <a:cubicBezTo>
                    <a:pt x="2720" y="130"/>
                    <a:pt x="2718" y="134"/>
                    <a:pt x="2723" y="130"/>
                  </a:cubicBezTo>
                  <a:cubicBezTo>
                    <a:pt x="2740" y="104"/>
                    <a:pt x="2740" y="99"/>
                    <a:pt x="2744" y="98"/>
                  </a:cubicBezTo>
                  <a:cubicBezTo>
                    <a:pt x="2757" y="79"/>
                    <a:pt x="2759" y="76"/>
                    <a:pt x="2760" y="73"/>
                  </a:cubicBezTo>
                  <a:cubicBezTo>
                    <a:pt x="2784" y="44"/>
                    <a:pt x="2786" y="37"/>
                    <a:pt x="2792" y="34"/>
                  </a:cubicBezTo>
                  <a:cubicBezTo>
                    <a:pt x="2811" y="6"/>
                    <a:pt x="2819" y="8"/>
                    <a:pt x="2816" y="1"/>
                  </a:cubicBezTo>
                  <a:cubicBezTo>
                    <a:pt x="2805" y="3"/>
                    <a:pt x="2805" y="6"/>
                    <a:pt x="2801" y="7"/>
                  </a:cubicBezTo>
                  <a:cubicBezTo>
                    <a:pt x="2780" y="31"/>
                    <a:pt x="2778" y="36"/>
                    <a:pt x="2773" y="39"/>
                  </a:cubicBezTo>
                  <a:close/>
                  <a:moveTo>
                    <a:pt x="2610" y="79"/>
                  </a:moveTo>
                  <a:cubicBezTo>
                    <a:pt x="2607" y="53"/>
                    <a:pt x="2612" y="35"/>
                    <a:pt x="2614" y="13"/>
                  </a:cubicBezTo>
                  <a:cubicBezTo>
                    <a:pt x="2618" y="13"/>
                    <a:pt x="2615" y="6"/>
                    <a:pt x="2617" y="4"/>
                  </a:cubicBezTo>
                  <a:cubicBezTo>
                    <a:pt x="2619" y="3"/>
                    <a:pt x="2620" y="2"/>
                    <a:pt x="2621" y="0"/>
                  </a:cubicBezTo>
                  <a:cubicBezTo>
                    <a:pt x="2611" y="0"/>
                    <a:pt x="2611" y="0"/>
                    <a:pt x="2611" y="0"/>
                  </a:cubicBezTo>
                  <a:cubicBezTo>
                    <a:pt x="2608" y="5"/>
                    <a:pt x="2610" y="14"/>
                    <a:pt x="2605" y="18"/>
                  </a:cubicBezTo>
                  <a:cubicBezTo>
                    <a:pt x="2605" y="31"/>
                    <a:pt x="2605" y="44"/>
                    <a:pt x="2604" y="56"/>
                  </a:cubicBezTo>
                  <a:cubicBezTo>
                    <a:pt x="2604" y="60"/>
                    <a:pt x="2604" y="64"/>
                    <a:pt x="2605" y="69"/>
                  </a:cubicBezTo>
                  <a:cubicBezTo>
                    <a:pt x="2606" y="73"/>
                    <a:pt x="2602" y="82"/>
                    <a:pt x="2610" y="79"/>
                  </a:cubicBezTo>
                  <a:close/>
                  <a:moveTo>
                    <a:pt x="2618" y="72"/>
                  </a:moveTo>
                  <a:cubicBezTo>
                    <a:pt x="2616" y="92"/>
                    <a:pt x="2614" y="104"/>
                    <a:pt x="2613" y="127"/>
                  </a:cubicBezTo>
                  <a:cubicBezTo>
                    <a:pt x="2609" y="201"/>
                    <a:pt x="2611" y="207"/>
                    <a:pt x="2608" y="210"/>
                  </a:cubicBezTo>
                  <a:cubicBezTo>
                    <a:pt x="2613" y="255"/>
                    <a:pt x="2610" y="256"/>
                    <a:pt x="2612" y="263"/>
                  </a:cubicBezTo>
                  <a:cubicBezTo>
                    <a:pt x="2622" y="203"/>
                    <a:pt x="2621" y="198"/>
                    <a:pt x="2622" y="194"/>
                  </a:cubicBezTo>
                  <a:cubicBezTo>
                    <a:pt x="2636" y="153"/>
                    <a:pt x="2633" y="139"/>
                    <a:pt x="2640" y="134"/>
                  </a:cubicBezTo>
                  <a:cubicBezTo>
                    <a:pt x="2658" y="95"/>
                    <a:pt x="2660" y="92"/>
                    <a:pt x="2663" y="89"/>
                  </a:cubicBezTo>
                  <a:cubicBezTo>
                    <a:pt x="2679" y="65"/>
                    <a:pt x="2675" y="55"/>
                    <a:pt x="2682" y="57"/>
                  </a:cubicBezTo>
                  <a:cubicBezTo>
                    <a:pt x="2697" y="33"/>
                    <a:pt x="2699" y="33"/>
                    <a:pt x="2698" y="29"/>
                  </a:cubicBezTo>
                  <a:cubicBezTo>
                    <a:pt x="2707" y="0"/>
                    <a:pt x="2707" y="0"/>
                    <a:pt x="2707" y="0"/>
                  </a:cubicBezTo>
                  <a:cubicBezTo>
                    <a:pt x="2691" y="21"/>
                    <a:pt x="2692" y="29"/>
                    <a:pt x="2685" y="30"/>
                  </a:cubicBezTo>
                  <a:cubicBezTo>
                    <a:pt x="2669" y="68"/>
                    <a:pt x="2658" y="72"/>
                    <a:pt x="2656" y="82"/>
                  </a:cubicBezTo>
                  <a:cubicBezTo>
                    <a:pt x="2660" y="58"/>
                    <a:pt x="2665" y="55"/>
                    <a:pt x="2664" y="47"/>
                  </a:cubicBezTo>
                  <a:cubicBezTo>
                    <a:pt x="2681" y="0"/>
                    <a:pt x="2681" y="0"/>
                    <a:pt x="2681" y="0"/>
                  </a:cubicBezTo>
                  <a:cubicBezTo>
                    <a:pt x="2675" y="12"/>
                    <a:pt x="2671" y="16"/>
                    <a:pt x="2671" y="22"/>
                  </a:cubicBezTo>
                  <a:cubicBezTo>
                    <a:pt x="2654" y="55"/>
                    <a:pt x="2654" y="62"/>
                    <a:pt x="2653" y="67"/>
                  </a:cubicBezTo>
                  <a:cubicBezTo>
                    <a:pt x="2638" y="112"/>
                    <a:pt x="2636" y="123"/>
                    <a:pt x="2631" y="132"/>
                  </a:cubicBezTo>
                  <a:cubicBezTo>
                    <a:pt x="2614" y="179"/>
                    <a:pt x="2618" y="176"/>
                    <a:pt x="2616" y="168"/>
                  </a:cubicBezTo>
                  <a:cubicBezTo>
                    <a:pt x="2624" y="126"/>
                    <a:pt x="2631" y="120"/>
                    <a:pt x="2631" y="108"/>
                  </a:cubicBezTo>
                  <a:cubicBezTo>
                    <a:pt x="2643" y="70"/>
                    <a:pt x="2645" y="59"/>
                    <a:pt x="2649" y="50"/>
                  </a:cubicBezTo>
                  <a:cubicBezTo>
                    <a:pt x="2658" y="0"/>
                    <a:pt x="2658" y="0"/>
                    <a:pt x="2658" y="0"/>
                  </a:cubicBezTo>
                  <a:cubicBezTo>
                    <a:pt x="2644" y="47"/>
                    <a:pt x="2637" y="63"/>
                    <a:pt x="2634" y="82"/>
                  </a:cubicBezTo>
                  <a:cubicBezTo>
                    <a:pt x="2623" y="110"/>
                    <a:pt x="2626" y="119"/>
                    <a:pt x="2621" y="120"/>
                  </a:cubicBezTo>
                  <a:cubicBezTo>
                    <a:pt x="2617" y="108"/>
                    <a:pt x="2621" y="105"/>
                    <a:pt x="2620" y="98"/>
                  </a:cubicBezTo>
                  <a:cubicBezTo>
                    <a:pt x="2633" y="44"/>
                    <a:pt x="2638" y="42"/>
                    <a:pt x="2637" y="36"/>
                  </a:cubicBezTo>
                  <a:cubicBezTo>
                    <a:pt x="2641" y="0"/>
                    <a:pt x="2641" y="0"/>
                    <a:pt x="2641" y="0"/>
                  </a:cubicBezTo>
                  <a:cubicBezTo>
                    <a:pt x="2626" y="52"/>
                    <a:pt x="2624" y="56"/>
                    <a:pt x="2624" y="61"/>
                  </a:cubicBezTo>
                  <a:close/>
                  <a:moveTo>
                    <a:pt x="2712" y="46"/>
                  </a:moveTo>
                  <a:cubicBezTo>
                    <a:pt x="2712" y="49"/>
                    <a:pt x="2709" y="48"/>
                    <a:pt x="2708" y="50"/>
                  </a:cubicBezTo>
                  <a:cubicBezTo>
                    <a:pt x="2699" y="60"/>
                    <a:pt x="2701" y="63"/>
                    <a:pt x="2698" y="64"/>
                  </a:cubicBezTo>
                  <a:cubicBezTo>
                    <a:pt x="2673" y="100"/>
                    <a:pt x="2674" y="112"/>
                    <a:pt x="2665" y="115"/>
                  </a:cubicBezTo>
                  <a:cubicBezTo>
                    <a:pt x="2655" y="147"/>
                    <a:pt x="2647" y="151"/>
                    <a:pt x="2646" y="160"/>
                  </a:cubicBezTo>
                  <a:cubicBezTo>
                    <a:pt x="2629" y="197"/>
                    <a:pt x="2632" y="206"/>
                    <a:pt x="2627" y="207"/>
                  </a:cubicBezTo>
                  <a:cubicBezTo>
                    <a:pt x="2624" y="239"/>
                    <a:pt x="2617" y="245"/>
                    <a:pt x="2624" y="246"/>
                  </a:cubicBezTo>
                  <a:cubicBezTo>
                    <a:pt x="2640" y="192"/>
                    <a:pt x="2642" y="186"/>
                    <a:pt x="2643" y="180"/>
                  </a:cubicBezTo>
                  <a:cubicBezTo>
                    <a:pt x="2662" y="141"/>
                    <a:pt x="2666" y="130"/>
                    <a:pt x="2674" y="123"/>
                  </a:cubicBezTo>
                  <a:cubicBezTo>
                    <a:pt x="2695" y="87"/>
                    <a:pt x="2696" y="84"/>
                    <a:pt x="2697" y="82"/>
                  </a:cubicBezTo>
                  <a:cubicBezTo>
                    <a:pt x="2733" y="36"/>
                    <a:pt x="2735" y="23"/>
                    <a:pt x="2745" y="17"/>
                  </a:cubicBezTo>
                  <a:cubicBezTo>
                    <a:pt x="2741" y="6"/>
                    <a:pt x="2735" y="11"/>
                    <a:pt x="2732" y="18"/>
                  </a:cubicBezTo>
                  <a:close/>
                  <a:moveTo>
                    <a:pt x="1906" y="844"/>
                  </a:moveTo>
                  <a:cubicBezTo>
                    <a:pt x="1910" y="849"/>
                    <a:pt x="1912" y="854"/>
                    <a:pt x="1919" y="858"/>
                  </a:cubicBezTo>
                  <a:cubicBezTo>
                    <a:pt x="1940" y="897"/>
                    <a:pt x="1941" y="908"/>
                    <a:pt x="1952" y="917"/>
                  </a:cubicBezTo>
                  <a:cubicBezTo>
                    <a:pt x="1969" y="961"/>
                    <a:pt x="1970" y="968"/>
                    <a:pt x="1975" y="974"/>
                  </a:cubicBezTo>
                  <a:cubicBezTo>
                    <a:pt x="1998" y="1039"/>
                    <a:pt x="2001" y="1045"/>
                    <a:pt x="2002" y="1052"/>
                  </a:cubicBezTo>
                  <a:cubicBezTo>
                    <a:pt x="2024" y="1117"/>
                    <a:pt x="2025" y="1123"/>
                    <a:pt x="2025" y="1130"/>
                  </a:cubicBezTo>
                  <a:cubicBezTo>
                    <a:pt x="2036" y="1177"/>
                    <a:pt x="2050" y="1181"/>
                    <a:pt x="2043" y="1190"/>
                  </a:cubicBezTo>
                  <a:cubicBezTo>
                    <a:pt x="2058" y="1236"/>
                    <a:pt x="2062" y="1242"/>
                    <a:pt x="2065" y="1248"/>
                  </a:cubicBezTo>
                  <a:cubicBezTo>
                    <a:pt x="2078" y="1290"/>
                    <a:pt x="2077" y="1294"/>
                    <a:pt x="2082" y="1297"/>
                  </a:cubicBezTo>
                  <a:cubicBezTo>
                    <a:pt x="2095" y="1332"/>
                    <a:pt x="2094" y="1339"/>
                    <a:pt x="2100" y="1345"/>
                  </a:cubicBezTo>
                  <a:cubicBezTo>
                    <a:pt x="2119" y="1390"/>
                    <a:pt x="2121" y="1397"/>
                    <a:pt x="2127" y="1402"/>
                  </a:cubicBezTo>
                  <a:cubicBezTo>
                    <a:pt x="2137" y="1434"/>
                    <a:pt x="2141" y="1437"/>
                    <a:pt x="2144" y="1440"/>
                  </a:cubicBezTo>
                  <a:cubicBezTo>
                    <a:pt x="2159" y="1472"/>
                    <a:pt x="2163" y="1475"/>
                    <a:pt x="2163" y="1479"/>
                  </a:cubicBezTo>
                  <a:cubicBezTo>
                    <a:pt x="2212" y="1536"/>
                    <a:pt x="2215" y="1537"/>
                    <a:pt x="2218" y="1537"/>
                  </a:cubicBezTo>
                  <a:cubicBezTo>
                    <a:pt x="2223" y="1537"/>
                    <a:pt x="2221" y="1536"/>
                    <a:pt x="2220" y="1535"/>
                  </a:cubicBezTo>
                  <a:cubicBezTo>
                    <a:pt x="2172" y="1475"/>
                    <a:pt x="2163" y="1471"/>
                    <a:pt x="2165" y="1464"/>
                  </a:cubicBezTo>
                  <a:cubicBezTo>
                    <a:pt x="2153" y="1435"/>
                    <a:pt x="2146" y="1433"/>
                    <a:pt x="2148" y="1430"/>
                  </a:cubicBezTo>
                  <a:cubicBezTo>
                    <a:pt x="2130" y="1388"/>
                    <a:pt x="2124" y="1382"/>
                    <a:pt x="2123" y="1376"/>
                  </a:cubicBezTo>
                  <a:cubicBezTo>
                    <a:pt x="2109" y="1347"/>
                    <a:pt x="2105" y="1344"/>
                    <a:pt x="2102" y="1341"/>
                  </a:cubicBezTo>
                  <a:cubicBezTo>
                    <a:pt x="2099" y="1318"/>
                    <a:pt x="2093" y="1313"/>
                    <a:pt x="2094" y="1307"/>
                  </a:cubicBezTo>
                  <a:cubicBezTo>
                    <a:pt x="2077" y="1279"/>
                    <a:pt x="2089" y="1273"/>
                    <a:pt x="2080" y="1272"/>
                  </a:cubicBezTo>
                  <a:cubicBezTo>
                    <a:pt x="2072" y="1250"/>
                    <a:pt x="2074" y="1243"/>
                    <a:pt x="2069" y="1238"/>
                  </a:cubicBezTo>
                  <a:cubicBezTo>
                    <a:pt x="2056" y="1192"/>
                    <a:pt x="2056" y="1189"/>
                    <a:pt x="2054" y="1186"/>
                  </a:cubicBezTo>
                  <a:cubicBezTo>
                    <a:pt x="2046" y="1143"/>
                    <a:pt x="2034" y="1140"/>
                    <a:pt x="2037" y="1133"/>
                  </a:cubicBezTo>
                  <a:cubicBezTo>
                    <a:pt x="2024" y="1087"/>
                    <a:pt x="2020" y="1075"/>
                    <a:pt x="2012" y="1064"/>
                  </a:cubicBezTo>
                  <a:cubicBezTo>
                    <a:pt x="2006" y="1040"/>
                    <a:pt x="2007" y="1034"/>
                    <a:pt x="2003" y="1029"/>
                  </a:cubicBezTo>
                  <a:cubicBezTo>
                    <a:pt x="1982" y="973"/>
                    <a:pt x="1979" y="967"/>
                    <a:pt x="1976" y="961"/>
                  </a:cubicBezTo>
                  <a:cubicBezTo>
                    <a:pt x="1962" y="914"/>
                    <a:pt x="1951" y="909"/>
                    <a:pt x="1952" y="901"/>
                  </a:cubicBezTo>
                  <a:cubicBezTo>
                    <a:pt x="1935" y="870"/>
                    <a:pt x="1930" y="867"/>
                    <a:pt x="1931" y="863"/>
                  </a:cubicBezTo>
                  <a:cubicBezTo>
                    <a:pt x="1925" y="853"/>
                    <a:pt x="1923" y="849"/>
                    <a:pt x="1918" y="847"/>
                  </a:cubicBezTo>
                  <a:close/>
                  <a:moveTo>
                    <a:pt x="2862" y="499"/>
                  </a:moveTo>
                  <a:cubicBezTo>
                    <a:pt x="2855" y="506"/>
                    <a:pt x="2857" y="520"/>
                    <a:pt x="2853" y="530"/>
                  </a:cubicBezTo>
                  <a:cubicBezTo>
                    <a:pt x="2853" y="543"/>
                    <a:pt x="2853" y="557"/>
                    <a:pt x="2852" y="569"/>
                  </a:cubicBezTo>
                  <a:cubicBezTo>
                    <a:pt x="2853" y="583"/>
                    <a:pt x="2854" y="601"/>
                    <a:pt x="2855" y="613"/>
                  </a:cubicBezTo>
                  <a:cubicBezTo>
                    <a:pt x="2855" y="616"/>
                    <a:pt x="2854" y="623"/>
                    <a:pt x="2858" y="626"/>
                  </a:cubicBezTo>
                  <a:cubicBezTo>
                    <a:pt x="2861" y="616"/>
                    <a:pt x="2857" y="610"/>
                    <a:pt x="2858" y="602"/>
                  </a:cubicBezTo>
                  <a:cubicBezTo>
                    <a:pt x="2858" y="591"/>
                    <a:pt x="2857" y="580"/>
                    <a:pt x="2856" y="569"/>
                  </a:cubicBezTo>
                  <a:cubicBezTo>
                    <a:pt x="2858" y="555"/>
                    <a:pt x="2860" y="541"/>
                    <a:pt x="2860" y="525"/>
                  </a:cubicBezTo>
                  <a:cubicBezTo>
                    <a:pt x="2864" y="521"/>
                    <a:pt x="2864" y="512"/>
                    <a:pt x="2865" y="505"/>
                  </a:cubicBezTo>
                  <a:cubicBezTo>
                    <a:pt x="2870" y="501"/>
                    <a:pt x="2869" y="491"/>
                    <a:pt x="2872" y="485"/>
                  </a:cubicBezTo>
                  <a:cubicBezTo>
                    <a:pt x="2876" y="484"/>
                    <a:pt x="2873" y="477"/>
                    <a:pt x="2876" y="476"/>
                  </a:cubicBezTo>
                  <a:cubicBezTo>
                    <a:pt x="2880" y="475"/>
                    <a:pt x="2877" y="467"/>
                    <a:pt x="2882" y="467"/>
                  </a:cubicBezTo>
                  <a:cubicBezTo>
                    <a:pt x="2882" y="465"/>
                    <a:pt x="2882" y="464"/>
                    <a:pt x="2882" y="464"/>
                  </a:cubicBezTo>
                  <a:cubicBezTo>
                    <a:pt x="2882" y="448"/>
                    <a:pt x="2882" y="448"/>
                    <a:pt x="2882" y="448"/>
                  </a:cubicBezTo>
                  <a:cubicBezTo>
                    <a:pt x="2879" y="454"/>
                    <a:pt x="2875" y="460"/>
                    <a:pt x="2873" y="467"/>
                  </a:cubicBezTo>
                  <a:cubicBezTo>
                    <a:pt x="2868" y="476"/>
                    <a:pt x="2864" y="486"/>
                    <a:pt x="2862" y="499"/>
                  </a:cubicBezTo>
                  <a:close/>
                  <a:moveTo>
                    <a:pt x="2754" y="1806"/>
                  </a:moveTo>
                  <a:cubicBezTo>
                    <a:pt x="2751" y="1805"/>
                    <a:pt x="2749" y="1805"/>
                    <a:pt x="2747" y="1805"/>
                  </a:cubicBezTo>
                  <a:cubicBezTo>
                    <a:pt x="2731" y="1790"/>
                    <a:pt x="2728" y="1787"/>
                    <a:pt x="2727" y="1788"/>
                  </a:cubicBezTo>
                  <a:cubicBezTo>
                    <a:pt x="2691" y="1761"/>
                    <a:pt x="2689" y="1758"/>
                    <a:pt x="2679" y="1754"/>
                  </a:cubicBezTo>
                  <a:cubicBezTo>
                    <a:pt x="2656" y="1714"/>
                    <a:pt x="2655" y="1708"/>
                    <a:pt x="2653" y="1703"/>
                  </a:cubicBezTo>
                  <a:cubicBezTo>
                    <a:pt x="2645" y="1705"/>
                    <a:pt x="2650" y="1709"/>
                    <a:pt x="2647" y="1715"/>
                  </a:cubicBezTo>
                  <a:cubicBezTo>
                    <a:pt x="2665" y="1744"/>
                    <a:pt x="2662" y="1749"/>
                    <a:pt x="2669" y="1753"/>
                  </a:cubicBezTo>
                  <a:cubicBezTo>
                    <a:pt x="2660" y="1757"/>
                    <a:pt x="2654" y="1754"/>
                    <a:pt x="2648" y="1749"/>
                  </a:cubicBezTo>
                  <a:cubicBezTo>
                    <a:pt x="2623" y="1719"/>
                    <a:pt x="2626" y="1715"/>
                    <a:pt x="2620" y="1712"/>
                  </a:cubicBezTo>
                  <a:cubicBezTo>
                    <a:pt x="2602" y="1686"/>
                    <a:pt x="2601" y="1679"/>
                    <a:pt x="2593" y="1674"/>
                  </a:cubicBezTo>
                  <a:cubicBezTo>
                    <a:pt x="2570" y="1614"/>
                    <a:pt x="2570" y="1604"/>
                    <a:pt x="2564" y="1596"/>
                  </a:cubicBezTo>
                  <a:cubicBezTo>
                    <a:pt x="2556" y="1560"/>
                    <a:pt x="2551" y="1552"/>
                    <a:pt x="2550" y="1542"/>
                  </a:cubicBezTo>
                  <a:cubicBezTo>
                    <a:pt x="2537" y="1486"/>
                    <a:pt x="2534" y="1485"/>
                    <a:pt x="2535" y="1482"/>
                  </a:cubicBezTo>
                  <a:cubicBezTo>
                    <a:pt x="2528" y="1458"/>
                    <a:pt x="2526" y="1454"/>
                    <a:pt x="2522" y="1450"/>
                  </a:cubicBezTo>
                  <a:cubicBezTo>
                    <a:pt x="2514" y="1422"/>
                    <a:pt x="2514" y="1412"/>
                    <a:pt x="2509" y="1415"/>
                  </a:cubicBezTo>
                  <a:cubicBezTo>
                    <a:pt x="2518" y="1440"/>
                    <a:pt x="2519" y="1443"/>
                    <a:pt x="2519" y="1446"/>
                  </a:cubicBezTo>
                  <a:cubicBezTo>
                    <a:pt x="2529" y="1488"/>
                    <a:pt x="2533" y="1499"/>
                    <a:pt x="2535" y="1509"/>
                  </a:cubicBezTo>
                  <a:cubicBezTo>
                    <a:pt x="2543" y="1546"/>
                    <a:pt x="2542" y="1551"/>
                    <a:pt x="2546" y="1556"/>
                  </a:cubicBezTo>
                  <a:cubicBezTo>
                    <a:pt x="2551" y="1583"/>
                    <a:pt x="2554" y="1584"/>
                    <a:pt x="2551" y="1588"/>
                  </a:cubicBezTo>
                  <a:cubicBezTo>
                    <a:pt x="2561" y="1614"/>
                    <a:pt x="2568" y="1624"/>
                    <a:pt x="2570" y="1634"/>
                  </a:cubicBezTo>
                  <a:cubicBezTo>
                    <a:pt x="2601" y="1702"/>
                    <a:pt x="2610" y="1706"/>
                    <a:pt x="2609" y="1713"/>
                  </a:cubicBezTo>
                  <a:cubicBezTo>
                    <a:pt x="2608" y="1728"/>
                    <a:pt x="2603" y="1712"/>
                    <a:pt x="2592" y="1704"/>
                  </a:cubicBezTo>
                  <a:cubicBezTo>
                    <a:pt x="2578" y="1671"/>
                    <a:pt x="2571" y="1669"/>
                    <a:pt x="2573" y="1665"/>
                  </a:cubicBezTo>
                  <a:cubicBezTo>
                    <a:pt x="2556" y="1639"/>
                    <a:pt x="2557" y="1632"/>
                    <a:pt x="2552" y="1625"/>
                  </a:cubicBezTo>
                  <a:cubicBezTo>
                    <a:pt x="2544" y="1598"/>
                    <a:pt x="2542" y="1591"/>
                    <a:pt x="2541" y="1583"/>
                  </a:cubicBezTo>
                  <a:cubicBezTo>
                    <a:pt x="2530" y="1528"/>
                    <a:pt x="2531" y="1525"/>
                    <a:pt x="2530" y="1521"/>
                  </a:cubicBezTo>
                  <a:cubicBezTo>
                    <a:pt x="2527" y="1492"/>
                    <a:pt x="2523" y="1486"/>
                    <a:pt x="2524" y="1478"/>
                  </a:cubicBezTo>
                  <a:cubicBezTo>
                    <a:pt x="2502" y="1409"/>
                    <a:pt x="2501" y="1402"/>
                    <a:pt x="2498" y="1395"/>
                  </a:cubicBezTo>
                  <a:cubicBezTo>
                    <a:pt x="2487" y="1384"/>
                    <a:pt x="2496" y="1391"/>
                    <a:pt x="2496" y="1399"/>
                  </a:cubicBezTo>
                  <a:cubicBezTo>
                    <a:pt x="2506" y="1441"/>
                    <a:pt x="2511" y="1445"/>
                    <a:pt x="2509" y="1450"/>
                  </a:cubicBezTo>
                  <a:cubicBezTo>
                    <a:pt x="2518" y="1477"/>
                    <a:pt x="2515" y="1480"/>
                    <a:pt x="2517" y="1481"/>
                  </a:cubicBezTo>
                  <a:cubicBezTo>
                    <a:pt x="2519" y="1505"/>
                    <a:pt x="2526" y="1508"/>
                    <a:pt x="2522" y="1513"/>
                  </a:cubicBezTo>
                  <a:cubicBezTo>
                    <a:pt x="2533" y="1581"/>
                    <a:pt x="2532" y="1584"/>
                    <a:pt x="2533" y="1586"/>
                  </a:cubicBezTo>
                  <a:cubicBezTo>
                    <a:pt x="2542" y="1619"/>
                    <a:pt x="2543" y="1623"/>
                    <a:pt x="2543" y="1627"/>
                  </a:cubicBezTo>
                  <a:cubicBezTo>
                    <a:pt x="2548" y="1638"/>
                    <a:pt x="2555" y="1643"/>
                    <a:pt x="2553" y="1647"/>
                  </a:cubicBezTo>
                  <a:cubicBezTo>
                    <a:pt x="2566" y="1668"/>
                    <a:pt x="2566" y="1674"/>
                    <a:pt x="2571" y="1680"/>
                  </a:cubicBezTo>
                  <a:cubicBezTo>
                    <a:pt x="2581" y="1703"/>
                    <a:pt x="2587" y="1708"/>
                    <a:pt x="2587" y="1714"/>
                  </a:cubicBezTo>
                  <a:cubicBezTo>
                    <a:pt x="2556" y="1671"/>
                    <a:pt x="2548" y="1664"/>
                    <a:pt x="2544" y="1657"/>
                  </a:cubicBezTo>
                  <a:cubicBezTo>
                    <a:pt x="2526" y="1604"/>
                    <a:pt x="2519" y="1599"/>
                    <a:pt x="2519" y="1593"/>
                  </a:cubicBezTo>
                  <a:cubicBezTo>
                    <a:pt x="2512" y="1553"/>
                    <a:pt x="2505" y="1551"/>
                    <a:pt x="2507" y="1548"/>
                  </a:cubicBezTo>
                  <a:cubicBezTo>
                    <a:pt x="2499" y="1513"/>
                    <a:pt x="2499" y="1506"/>
                    <a:pt x="2497" y="1499"/>
                  </a:cubicBezTo>
                  <a:cubicBezTo>
                    <a:pt x="2493" y="1475"/>
                    <a:pt x="2489" y="1468"/>
                    <a:pt x="2491" y="1461"/>
                  </a:cubicBezTo>
                  <a:cubicBezTo>
                    <a:pt x="2482" y="1403"/>
                    <a:pt x="2476" y="1402"/>
                    <a:pt x="2475" y="1398"/>
                  </a:cubicBezTo>
                  <a:cubicBezTo>
                    <a:pt x="2445" y="1306"/>
                    <a:pt x="2441" y="1298"/>
                    <a:pt x="2444" y="1288"/>
                  </a:cubicBezTo>
                  <a:cubicBezTo>
                    <a:pt x="2436" y="1269"/>
                    <a:pt x="2437" y="1276"/>
                    <a:pt x="2440" y="1283"/>
                  </a:cubicBezTo>
                  <a:cubicBezTo>
                    <a:pt x="2441" y="1327"/>
                    <a:pt x="2440" y="1331"/>
                    <a:pt x="2445" y="1334"/>
                  </a:cubicBezTo>
                  <a:cubicBezTo>
                    <a:pt x="2449" y="1401"/>
                    <a:pt x="2446" y="1415"/>
                    <a:pt x="2450" y="1429"/>
                  </a:cubicBezTo>
                  <a:cubicBezTo>
                    <a:pt x="2450" y="1446"/>
                    <a:pt x="2455" y="1448"/>
                    <a:pt x="2451" y="1450"/>
                  </a:cubicBezTo>
                  <a:cubicBezTo>
                    <a:pt x="2456" y="1486"/>
                    <a:pt x="2458" y="1499"/>
                    <a:pt x="2459" y="1513"/>
                  </a:cubicBezTo>
                  <a:cubicBezTo>
                    <a:pt x="2474" y="1566"/>
                    <a:pt x="2471" y="1570"/>
                    <a:pt x="2474" y="1573"/>
                  </a:cubicBezTo>
                  <a:cubicBezTo>
                    <a:pt x="2478" y="1587"/>
                    <a:pt x="2477" y="1591"/>
                    <a:pt x="2482" y="1594"/>
                  </a:cubicBezTo>
                  <a:cubicBezTo>
                    <a:pt x="2491" y="1629"/>
                    <a:pt x="2501" y="1631"/>
                    <a:pt x="2492" y="1632"/>
                  </a:cubicBezTo>
                  <a:cubicBezTo>
                    <a:pt x="2483" y="1603"/>
                    <a:pt x="2476" y="1601"/>
                    <a:pt x="2473" y="1599"/>
                  </a:cubicBezTo>
                  <a:cubicBezTo>
                    <a:pt x="2467" y="1575"/>
                    <a:pt x="2466" y="1573"/>
                    <a:pt x="2466" y="1570"/>
                  </a:cubicBezTo>
                  <a:cubicBezTo>
                    <a:pt x="2452" y="1524"/>
                    <a:pt x="2451" y="1519"/>
                    <a:pt x="2451" y="1513"/>
                  </a:cubicBezTo>
                  <a:cubicBezTo>
                    <a:pt x="2443" y="1480"/>
                    <a:pt x="2444" y="1476"/>
                    <a:pt x="2440" y="1472"/>
                  </a:cubicBezTo>
                  <a:cubicBezTo>
                    <a:pt x="2429" y="1423"/>
                    <a:pt x="2419" y="1421"/>
                    <a:pt x="2425" y="1415"/>
                  </a:cubicBezTo>
                  <a:cubicBezTo>
                    <a:pt x="2403" y="1354"/>
                    <a:pt x="2393" y="1336"/>
                    <a:pt x="2388" y="1317"/>
                  </a:cubicBezTo>
                  <a:cubicBezTo>
                    <a:pt x="2368" y="1286"/>
                    <a:pt x="2375" y="1280"/>
                    <a:pt x="2368" y="1277"/>
                  </a:cubicBezTo>
                  <a:cubicBezTo>
                    <a:pt x="2356" y="1259"/>
                    <a:pt x="2358" y="1254"/>
                    <a:pt x="2354" y="1250"/>
                  </a:cubicBezTo>
                  <a:cubicBezTo>
                    <a:pt x="2335" y="1219"/>
                    <a:pt x="2336" y="1213"/>
                    <a:pt x="2329" y="1209"/>
                  </a:cubicBezTo>
                  <a:cubicBezTo>
                    <a:pt x="2300" y="1175"/>
                    <a:pt x="2294" y="1166"/>
                    <a:pt x="2287" y="1158"/>
                  </a:cubicBezTo>
                  <a:cubicBezTo>
                    <a:pt x="2273" y="1152"/>
                    <a:pt x="2263" y="1150"/>
                    <a:pt x="2268" y="1156"/>
                  </a:cubicBezTo>
                  <a:cubicBezTo>
                    <a:pt x="2283" y="1170"/>
                    <a:pt x="2292" y="1174"/>
                    <a:pt x="2297" y="1178"/>
                  </a:cubicBezTo>
                  <a:cubicBezTo>
                    <a:pt x="2315" y="1216"/>
                    <a:pt x="2322" y="1221"/>
                    <a:pt x="2323" y="1226"/>
                  </a:cubicBezTo>
                  <a:cubicBezTo>
                    <a:pt x="2338" y="1266"/>
                    <a:pt x="2347" y="1270"/>
                    <a:pt x="2347" y="1276"/>
                  </a:cubicBezTo>
                  <a:cubicBezTo>
                    <a:pt x="2363" y="1314"/>
                    <a:pt x="2363" y="1316"/>
                    <a:pt x="2366" y="1318"/>
                  </a:cubicBezTo>
                  <a:cubicBezTo>
                    <a:pt x="2376" y="1351"/>
                    <a:pt x="2383" y="1356"/>
                    <a:pt x="2382" y="1362"/>
                  </a:cubicBezTo>
                  <a:cubicBezTo>
                    <a:pt x="2392" y="1382"/>
                    <a:pt x="2390" y="1385"/>
                    <a:pt x="2391" y="1387"/>
                  </a:cubicBezTo>
                  <a:cubicBezTo>
                    <a:pt x="2399" y="1417"/>
                    <a:pt x="2401" y="1420"/>
                    <a:pt x="2405" y="1422"/>
                  </a:cubicBezTo>
                  <a:cubicBezTo>
                    <a:pt x="2409" y="1443"/>
                    <a:pt x="2410" y="1446"/>
                    <a:pt x="2407" y="1450"/>
                  </a:cubicBezTo>
                  <a:cubicBezTo>
                    <a:pt x="2421" y="1491"/>
                    <a:pt x="2424" y="1493"/>
                    <a:pt x="2424" y="1495"/>
                  </a:cubicBezTo>
                  <a:cubicBezTo>
                    <a:pt x="2431" y="1522"/>
                    <a:pt x="2432" y="1524"/>
                    <a:pt x="2435" y="1526"/>
                  </a:cubicBezTo>
                  <a:cubicBezTo>
                    <a:pt x="2447" y="1579"/>
                    <a:pt x="2449" y="1584"/>
                    <a:pt x="2454" y="1588"/>
                  </a:cubicBezTo>
                  <a:cubicBezTo>
                    <a:pt x="2482" y="1644"/>
                    <a:pt x="2486" y="1654"/>
                    <a:pt x="2492" y="1664"/>
                  </a:cubicBezTo>
                  <a:cubicBezTo>
                    <a:pt x="2504" y="1688"/>
                    <a:pt x="2506" y="1696"/>
                    <a:pt x="2502" y="1694"/>
                  </a:cubicBezTo>
                  <a:cubicBezTo>
                    <a:pt x="2458" y="1636"/>
                    <a:pt x="2447" y="1605"/>
                    <a:pt x="2428" y="1576"/>
                  </a:cubicBezTo>
                  <a:cubicBezTo>
                    <a:pt x="2406" y="1528"/>
                    <a:pt x="2406" y="1524"/>
                    <a:pt x="2405" y="1519"/>
                  </a:cubicBezTo>
                  <a:cubicBezTo>
                    <a:pt x="2387" y="1469"/>
                    <a:pt x="2384" y="1453"/>
                    <a:pt x="2381" y="1438"/>
                  </a:cubicBezTo>
                  <a:cubicBezTo>
                    <a:pt x="2358" y="1360"/>
                    <a:pt x="2354" y="1353"/>
                    <a:pt x="2351" y="1345"/>
                  </a:cubicBezTo>
                  <a:cubicBezTo>
                    <a:pt x="2343" y="1317"/>
                    <a:pt x="2335" y="1314"/>
                    <a:pt x="2338" y="1310"/>
                  </a:cubicBezTo>
                  <a:cubicBezTo>
                    <a:pt x="2337" y="1317"/>
                    <a:pt x="2337" y="1321"/>
                    <a:pt x="2338" y="1325"/>
                  </a:cubicBezTo>
                  <a:cubicBezTo>
                    <a:pt x="2357" y="1379"/>
                    <a:pt x="2362" y="1382"/>
                    <a:pt x="2360" y="1387"/>
                  </a:cubicBezTo>
                  <a:cubicBezTo>
                    <a:pt x="2376" y="1432"/>
                    <a:pt x="2369" y="1439"/>
                    <a:pt x="2376" y="1442"/>
                  </a:cubicBezTo>
                  <a:cubicBezTo>
                    <a:pt x="2386" y="1491"/>
                    <a:pt x="2388" y="1496"/>
                    <a:pt x="2389" y="1501"/>
                  </a:cubicBezTo>
                  <a:cubicBezTo>
                    <a:pt x="2382" y="1501"/>
                    <a:pt x="2385" y="1498"/>
                    <a:pt x="2385" y="1495"/>
                  </a:cubicBezTo>
                  <a:cubicBezTo>
                    <a:pt x="2369" y="1451"/>
                    <a:pt x="2359" y="1443"/>
                    <a:pt x="2361" y="1432"/>
                  </a:cubicBezTo>
                  <a:cubicBezTo>
                    <a:pt x="2351" y="1408"/>
                    <a:pt x="2353" y="1405"/>
                    <a:pt x="2352" y="1403"/>
                  </a:cubicBezTo>
                  <a:cubicBezTo>
                    <a:pt x="2346" y="1379"/>
                    <a:pt x="2344" y="1377"/>
                    <a:pt x="2345" y="1374"/>
                  </a:cubicBezTo>
                  <a:cubicBezTo>
                    <a:pt x="2334" y="1335"/>
                    <a:pt x="2335" y="1325"/>
                    <a:pt x="2328" y="1316"/>
                  </a:cubicBezTo>
                  <a:cubicBezTo>
                    <a:pt x="2324" y="1292"/>
                    <a:pt x="2323" y="1287"/>
                    <a:pt x="2326" y="1289"/>
                  </a:cubicBezTo>
                  <a:cubicBezTo>
                    <a:pt x="2328" y="1281"/>
                    <a:pt x="2325" y="1281"/>
                    <a:pt x="2323" y="1281"/>
                  </a:cubicBezTo>
                  <a:cubicBezTo>
                    <a:pt x="2305" y="1224"/>
                    <a:pt x="2301" y="1216"/>
                    <a:pt x="2297" y="1209"/>
                  </a:cubicBezTo>
                  <a:cubicBezTo>
                    <a:pt x="2292" y="1198"/>
                    <a:pt x="2289" y="1203"/>
                    <a:pt x="2292" y="1206"/>
                  </a:cubicBezTo>
                  <a:cubicBezTo>
                    <a:pt x="2298" y="1234"/>
                    <a:pt x="2308" y="1240"/>
                    <a:pt x="2305" y="1249"/>
                  </a:cubicBezTo>
                  <a:cubicBezTo>
                    <a:pt x="2321" y="1296"/>
                    <a:pt x="2320" y="1300"/>
                    <a:pt x="2321" y="1304"/>
                  </a:cubicBezTo>
                  <a:cubicBezTo>
                    <a:pt x="2322" y="1320"/>
                    <a:pt x="2326" y="1323"/>
                    <a:pt x="2324" y="1327"/>
                  </a:cubicBezTo>
                  <a:cubicBezTo>
                    <a:pt x="2331" y="1365"/>
                    <a:pt x="2335" y="1368"/>
                    <a:pt x="2336" y="1371"/>
                  </a:cubicBezTo>
                  <a:cubicBezTo>
                    <a:pt x="2341" y="1391"/>
                    <a:pt x="2344" y="1398"/>
                    <a:pt x="2342" y="1406"/>
                  </a:cubicBezTo>
                  <a:cubicBezTo>
                    <a:pt x="2353" y="1429"/>
                    <a:pt x="2351" y="1432"/>
                    <a:pt x="2352" y="1434"/>
                  </a:cubicBezTo>
                  <a:cubicBezTo>
                    <a:pt x="2357" y="1454"/>
                    <a:pt x="2362" y="1458"/>
                    <a:pt x="2358" y="1464"/>
                  </a:cubicBezTo>
                  <a:cubicBezTo>
                    <a:pt x="2385" y="1520"/>
                    <a:pt x="2388" y="1525"/>
                    <a:pt x="2385" y="1530"/>
                  </a:cubicBezTo>
                  <a:cubicBezTo>
                    <a:pt x="2405" y="1579"/>
                    <a:pt x="2412" y="1587"/>
                    <a:pt x="2414" y="1596"/>
                  </a:cubicBezTo>
                  <a:cubicBezTo>
                    <a:pt x="2442" y="1638"/>
                    <a:pt x="2439" y="1643"/>
                    <a:pt x="2446" y="1646"/>
                  </a:cubicBezTo>
                  <a:cubicBezTo>
                    <a:pt x="2453" y="1651"/>
                    <a:pt x="2454" y="1647"/>
                    <a:pt x="2451" y="1644"/>
                  </a:cubicBezTo>
                  <a:cubicBezTo>
                    <a:pt x="2443" y="1621"/>
                    <a:pt x="2434" y="1620"/>
                    <a:pt x="2436" y="1616"/>
                  </a:cubicBezTo>
                  <a:cubicBezTo>
                    <a:pt x="2403" y="1550"/>
                    <a:pt x="2400" y="1544"/>
                    <a:pt x="2399" y="1536"/>
                  </a:cubicBezTo>
                  <a:cubicBezTo>
                    <a:pt x="2395" y="1520"/>
                    <a:pt x="2392" y="1517"/>
                    <a:pt x="2396" y="1518"/>
                  </a:cubicBezTo>
                  <a:cubicBezTo>
                    <a:pt x="2404" y="1542"/>
                    <a:pt x="2405" y="1548"/>
                    <a:pt x="2409" y="1553"/>
                  </a:cubicBezTo>
                  <a:cubicBezTo>
                    <a:pt x="2420" y="1583"/>
                    <a:pt x="2427" y="1584"/>
                    <a:pt x="2425" y="1588"/>
                  </a:cubicBezTo>
                  <a:cubicBezTo>
                    <a:pt x="2438" y="1610"/>
                    <a:pt x="2440" y="1616"/>
                    <a:pt x="2445" y="1622"/>
                  </a:cubicBezTo>
                  <a:cubicBezTo>
                    <a:pt x="2450" y="1643"/>
                    <a:pt x="2463" y="1643"/>
                    <a:pt x="2459" y="1647"/>
                  </a:cubicBezTo>
                  <a:cubicBezTo>
                    <a:pt x="2470" y="1664"/>
                    <a:pt x="2476" y="1667"/>
                    <a:pt x="2477" y="1672"/>
                  </a:cubicBezTo>
                  <a:cubicBezTo>
                    <a:pt x="2463" y="1678"/>
                    <a:pt x="2458" y="1674"/>
                    <a:pt x="2454" y="1675"/>
                  </a:cubicBezTo>
                  <a:cubicBezTo>
                    <a:pt x="2436" y="1656"/>
                    <a:pt x="2435" y="1650"/>
                    <a:pt x="2429" y="1645"/>
                  </a:cubicBezTo>
                  <a:cubicBezTo>
                    <a:pt x="2409" y="1626"/>
                    <a:pt x="2407" y="1623"/>
                    <a:pt x="2404" y="1620"/>
                  </a:cubicBezTo>
                  <a:cubicBezTo>
                    <a:pt x="2380" y="1586"/>
                    <a:pt x="2378" y="1583"/>
                    <a:pt x="2378" y="1580"/>
                  </a:cubicBezTo>
                  <a:cubicBezTo>
                    <a:pt x="2349" y="1534"/>
                    <a:pt x="2353" y="1527"/>
                    <a:pt x="2346" y="1522"/>
                  </a:cubicBezTo>
                  <a:cubicBezTo>
                    <a:pt x="2338" y="1502"/>
                    <a:pt x="2336" y="1500"/>
                    <a:pt x="2336" y="1497"/>
                  </a:cubicBezTo>
                  <a:cubicBezTo>
                    <a:pt x="2331" y="1476"/>
                    <a:pt x="2325" y="1474"/>
                    <a:pt x="2325" y="1471"/>
                  </a:cubicBezTo>
                  <a:cubicBezTo>
                    <a:pt x="2312" y="1432"/>
                    <a:pt x="2311" y="1426"/>
                    <a:pt x="2308" y="1421"/>
                  </a:cubicBezTo>
                  <a:cubicBezTo>
                    <a:pt x="2303" y="1381"/>
                    <a:pt x="2297" y="1379"/>
                    <a:pt x="2296" y="1376"/>
                  </a:cubicBezTo>
                  <a:cubicBezTo>
                    <a:pt x="2290" y="1326"/>
                    <a:pt x="2281" y="1322"/>
                    <a:pt x="2284" y="1316"/>
                  </a:cubicBezTo>
                  <a:cubicBezTo>
                    <a:pt x="2271" y="1279"/>
                    <a:pt x="2281" y="1274"/>
                    <a:pt x="2274" y="1272"/>
                  </a:cubicBezTo>
                  <a:cubicBezTo>
                    <a:pt x="2260" y="1216"/>
                    <a:pt x="2259" y="1204"/>
                    <a:pt x="2253" y="1193"/>
                  </a:cubicBezTo>
                  <a:cubicBezTo>
                    <a:pt x="2238" y="1139"/>
                    <a:pt x="2237" y="1136"/>
                    <a:pt x="2238" y="1133"/>
                  </a:cubicBezTo>
                  <a:cubicBezTo>
                    <a:pt x="2231" y="1113"/>
                    <a:pt x="2230" y="1110"/>
                    <a:pt x="2230" y="1107"/>
                  </a:cubicBezTo>
                  <a:cubicBezTo>
                    <a:pt x="2211" y="1060"/>
                    <a:pt x="2210" y="1052"/>
                    <a:pt x="2208" y="1045"/>
                  </a:cubicBezTo>
                  <a:cubicBezTo>
                    <a:pt x="2165" y="974"/>
                    <a:pt x="2169" y="967"/>
                    <a:pt x="2161" y="961"/>
                  </a:cubicBezTo>
                  <a:cubicBezTo>
                    <a:pt x="2160" y="963"/>
                    <a:pt x="2163" y="983"/>
                    <a:pt x="2177" y="1001"/>
                  </a:cubicBezTo>
                  <a:cubicBezTo>
                    <a:pt x="2189" y="1030"/>
                    <a:pt x="2183" y="1035"/>
                    <a:pt x="2186" y="1038"/>
                  </a:cubicBezTo>
                  <a:cubicBezTo>
                    <a:pt x="2189" y="1065"/>
                    <a:pt x="2188" y="1072"/>
                    <a:pt x="2194" y="1078"/>
                  </a:cubicBezTo>
                  <a:cubicBezTo>
                    <a:pt x="2196" y="1130"/>
                    <a:pt x="2200" y="1143"/>
                    <a:pt x="2199" y="1157"/>
                  </a:cubicBezTo>
                  <a:cubicBezTo>
                    <a:pt x="2207" y="1222"/>
                    <a:pt x="2208" y="1228"/>
                    <a:pt x="2207" y="1235"/>
                  </a:cubicBezTo>
                  <a:cubicBezTo>
                    <a:pt x="2212" y="1268"/>
                    <a:pt x="2211" y="1272"/>
                    <a:pt x="2212" y="1275"/>
                  </a:cubicBezTo>
                  <a:cubicBezTo>
                    <a:pt x="2223" y="1307"/>
                    <a:pt x="2214" y="1312"/>
                    <a:pt x="2219" y="1315"/>
                  </a:cubicBezTo>
                  <a:cubicBezTo>
                    <a:pt x="2220" y="1340"/>
                    <a:pt x="2224" y="1346"/>
                    <a:pt x="2226" y="1353"/>
                  </a:cubicBezTo>
                  <a:cubicBezTo>
                    <a:pt x="2236" y="1405"/>
                    <a:pt x="2240" y="1418"/>
                    <a:pt x="2244" y="1431"/>
                  </a:cubicBezTo>
                  <a:cubicBezTo>
                    <a:pt x="2267" y="1494"/>
                    <a:pt x="2275" y="1519"/>
                    <a:pt x="2293" y="1542"/>
                  </a:cubicBezTo>
                  <a:cubicBezTo>
                    <a:pt x="2314" y="1582"/>
                    <a:pt x="2322" y="1583"/>
                    <a:pt x="2321" y="1587"/>
                  </a:cubicBezTo>
                  <a:cubicBezTo>
                    <a:pt x="2333" y="1611"/>
                    <a:pt x="2329" y="1607"/>
                    <a:pt x="2325" y="1605"/>
                  </a:cubicBezTo>
                  <a:cubicBezTo>
                    <a:pt x="2319" y="1601"/>
                    <a:pt x="2317" y="1600"/>
                    <a:pt x="2315" y="1601"/>
                  </a:cubicBezTo>
                  <a:cubicBezTo>
                    <a:pt x="2280" y="1558"/>
                    <a:pt x="2284" y="1550"/>
                    <a:pt x="2273" y="1544"/>
                  </a:cubicBezTo>
                  <a:cubicBezTo>
                    <a:pt x="2259" y="1518"/>
                    <a:pt x="2252" y="1512"/>
                    <a:pt x="2253" y="1504"/>
                  </a:cubicBezTo>
                  <a:cubicBezTo>
                    <a:pt x="2234" y="1460"/>
                    <a:pt x="2227" y="1458"/>
                    <a:pt x="2229" y="1454"/>
                  </a:cubicBezTo>
                  <a:cubicBezTo>
                    <a:pt x="2214" y="1406"/>
                    <a:pt x="2206" y="1398"/>
                    <a:pt x="2210" y="1387"/>
                  </a:cubicBezTo>
                  <a:cubicBezTo>
                    <a:pt x="2199" y="1339"/>
                    <a:pt x="2201" y="1333"/>
                    <a:pt x="2197" y="1329"/>
                  </a:cubicBezTo>
                  <a:cubicBezTo>
                    <a:pt x="2199" y="1312"/>
                    <a:pt x="2192" y="1308"/>
                    <a:pt x="2196" y="1302"/>
                  </a:cubicBezTo>
                  <a:cubicBezTo>
                    <a:pt x="2191" y="1231"/>
                    <a:pt x="2192" y="1221"/>
                    <a:pt x="2189" y="1211"/>
                  </a:cubicBezTo>
                  <a:cubicBezTo>
                    <a:pt x="2189" y="1170"/>
                    <a:pt x="2188" y="1168"/>
                    <a:pt x="2188" y="1165"/>
                  </a:cubicBezTo>
                  <a:cubicBezTo>
                    <a:pt x="2181" y="1130"/>
                    <a:pt x="2184" y="1109"/>
                    <a:pt x="2181" y="1090"/>
                  </a:cubicBezTo>
                  <a:cubicBezTo>
                    <a:pt x="2172" y="1051"/>
                    <a:pt x="2173" y="1040"/>
                    <a:pt x="2167" y="1031"/>
                  </a:cubicBezTo>
                  <a:cubicBezTo>
                    <a:pt x="2144" y="965"/>
                    <a:pt x="2137" y="957"/>
                    <a:pt x="2136" y="948"/>
                  </a:cubicBezTo>
                  <a:cubicBezTo>
                    <a:pt x="2118" y="911"/>
                    <a:pt x="2113" y="902"/>
                    <a:pt x="2107" y="894"/>
                  </a:cubicBezTo>
                  <a:cubicBezTo>
                    <a:pt x="2090" y="873"/>
                    <a:pt x="2087" y="869"/>
                    <a:pt x="2085" y="871"/>
                  </a:cubicBezTo>
                  <a:cubicBezTo>
                    <a:pt x="2112" y="912"/>
                    <a:pt x="2115" y="916"/>
                    <a:pt x="2115" y="920"/>
                  </a:cubicBezTo>
                  <a:cubicBezTo>
                    <a:pt x="2131" y="960"/>
                    <a:pt x="2132" y="962"/>
                    <a:pt x="2133" y="964"/>
                  </a:cubicBezTo>
                  <a:cubicBezTo>
                    <a:pt x="2141" y="985"/>
                    <a:pt x="2142" y="987"/>
                    <a:pt x="2143" y="989"/>
                  </a:cubicBezTo>
                  <a:cubicBezTo>
                    <a:pt x="2149" y="1014"/>
                    <a:pt x="2150" y="1019"/>
                    <a:pt x="2152" y="1023"/>
                  </a:cubicBezTo>
                  <a:cubicBezTo>
                    <a:pt x="2159" y="1102"/>
                    <a:pt x="2158" y="1106"/>
                    <a:pt x="2159" y="1110"/>
                  </a:cubicBezTo>
                  <a:cubicBezTo>
                    <a:pt x="2160" y="1124"/>
                    <a:pt x="2160" y="1131"/>
                    <a:pt x="2162" y="1137"/>
                  </a:cubicBezTo>
                  <a:cubicBezTo>
                    <a:pt x="2156" y="1174"/>
                    <a:pt x="2166" y="1175"/>
                    <a:pt x="2163" y="1180"/>
                  </a:cubicBezTo>
                  <a:cubicBezTo>
                    <a:pt x="2167" y="1227"/>
                    <a:pt x="2169" y="1230"/>
                    <a:pt x="2166" y="1234"/>
                  </a:cubicBezTo>
                  <a:cubicBezTo>
                    <a:pt x="2169" y="1249"/>
                    <a:pt x="2170" y="1253"/>
                    <a:pt x="2169" y="1257"/>
                  </a:cubicBezTo>
                  <a:cubicBezTo>
                    <a:pt x="2172" y="1304"/>
                    <a:pt x="2171" y="1313"/>
                    <a:pt x="2170" y="1321"/>
                  </a:cubicBezTo>
                  <a:cubicBezTo>
                    <a:pt x="2174" y="1351"/>
                    <a:pt x="2175" y="1355"/>
                    <a:pt x="2180" y="1359"/>
                  </a:cubicBezTo>
                  <a:cubicBezTo>
                    <a:pt x="2185" y="1406"/>
                    <a:pt x="2190" y="1414"/>
                    <a:pt x="2189" y="1423"/>
                  </a:cubicBezTo>
                  <a:cubicBezTo>
                    <a:pt x="2200" y="1453"/>
                    <a:pt x="2202" y="1459"/>
                    <a:pt x="2204" y="1464"/>
                  </a:cubicBezTo>
                  <a:cubicBezTo>
                    <a:pt x="2204" y="1471"/>
                    <a:pt x="2202" y="1463"/>
                    <a:pt x="2196" y="1456"/>
                  </a:cubicBezTo>
                  <a:cubicBezTo>
                    <a:pt x="2185" y="1423"/>
                    <a:pt x="2176" y="1416"/>
                    <a:pt x="2174" y="1407"/>
                  </a:cubicBezTo>
                  <a:cubicBezTo>
                    <a:pt x="2163" y="1371"/>
                    <a:pt x="2166" y="1367"/>
                    <a:pt x="2166" y="1363"/>
                  </a:cubicBezTo>
                  <a:cubicBezTo>
                    <a:pt x="2160" y="1333"/>
                    <a:pt x="2159" y="1328"/>
                    <a:pt x="2158" y="1324"/>
                  </a:cubicBezTo>
                  <a:cubicBezTo>
                    <a:pt x="2153" y="1274"/>
                    <a:pt x="2147" y="1266"/>
                    <a:pt x="2151" y="1256"/>
                  </a:cubicBezTo>
                  <a:cubicBezTo>
                    <a:pt x="2141" y="1222"/>
                    <a:pt x="2140" y="1213"/>
                    <a:pt x="2139" y="1203"/>
                  </a:cubicBezTo>
                  <a:cubicBezTo>
                    <a:pt x="2133" y="1173"/>
                    <a:pt x="2137" y="1168"/>
                    <a:pt x="2134" y="1163"/>
                  </a:cubicBezTo>
                  <a:cubicBezTo>
                    <a:pt x="2134" y="1118"/>
                    <a:pt x="2132" y="1114"/>
                    <a:pt x="2131" y="1109"/>
                  </a:cubicBezTo>
                  <a:cubicBezTo>
                    <a:pt x="2119" y="1022"/>
                    <a:pt x="2112" y="1004"/>
                    <a:pt x="2109" y="984"/>
                  </a:cubicBezTo>
                  <a:cubicBezTo>
                    <a:pt x="2093" y="937"/>
                    <a:pt x="2088" y="933"/>
                    <a:pt x="2087" y="928"/>
                  </a:cubicBezTo>
                  <a:cubicBezTo>
                    <a:pt x="2052" y="863"/>
                    <a:pt x="2041" y="856"/>
                    <a:pt x="2036" y="847"/>
                  </a:cubicBezTo>
                  <a:cubicBezTo>
                    <a:pt x="2019" y="824"/>
                    <a:pt x="2014" y="821"/>
                    <a:pt x="2012" y="823"/>
                  </a:cubicBezTo>
                  <a:cubicBezTo>
                    <a:pt x="2062" y="888"/>
                    <a:pt x="2061" y="894"/>
                    <a:pt x="2067" y="899"/>
                  </a:cubicBezTo>
                  <a:cubicBezTo>
                    <a:pt x="2076" y="925"/>
                    <a:pt x="2083" y="927"/>
                    <a:pt x="2080" y="931"/>
                  </a:cubicBezTo>
                  <a:cubicBezTo>
                    <a:pt x="2098" y="970"/>
                    <a:pt x="2096" y="977"/>
                    <a:pt x="2100" y="983"/>
                  </a:cubicBezTo>
                  <a:cubicBezTo>
                    <a:pt x="2115" y="1034"/>
                    <a:pt x="2114" y="1047"/>
                    <a:pt x="2116" y="1060"/>
                  </a:cubicBezTo>
                  <a:cubicBezTo>
                    <a:pt x="2119" y="1093"/>
                    <a:pt x="2121" y="1096"/>
                    <a:pt x="2121" y="1100"/>
                  </a:cubicBezTo>
                  <a:cubicBezTo>
                    <a:pt x="2126" y="1186"/>
                    <a:pt x="2130" y="1192"/>
                    <a:pt x="2129" y="1199"/>
                  </a:cubicBezTo>
                  <a:cubicBezTo>
                    <a:pt x="2137" y="1242"/>
                    <a:pt x="2143" y="1243"/>
                    <a:pt x="2138" y="1248"/>
                  </a:cubicBezTo>
                  <a:cubicBezTo>
                    <a:pt x="2136" y="1238"/>
                    <a:pt x="2127" y="1221"/>
                    <a:pt x="2129" y="1202"/>
                  </a:cubicBezTo>
                  <a:cubicBezTo>
                    <a:pt x="2102" y="1093"/>
                    <a:pt x="2101" y="1089"/>
                    <a:pt x="2103" y="1085"/>
                  </a:cubicBezTo>
                  <a:cubicBezTo>
                    <a:pt x="2087" y="1037"/>
                    <a:pt x="2081" y="1029"/>
                    <a:pt x="2080" y="1020"/>
                  </a:cubicBezTo>
                  <a:cubicBezTo>
                    <a:pt x="2066" y="977"/>
                    <a:pt x="2060" y="974"/>
                    <a:pt x="2059" y="969"/>
                  </a:cubicBezTo>
                  <a:cubicBezTo>
                    <a:pt x="2021" y="912"/>
                    <a:pt x="2016" y="904"/>
                    <a:pt x="2011" y="896"/>
                  </a:cubicBezTo>
                  <a:cubicBezTo>
                    <a:pt x="1943" y="844"/>
                    <a:pt x="1963" y="845"/>
                    <a:pt x="1960" y="851"/>
                  </a:cubicBezTo>
                  <a:cubicBezTo>
                    <a:pt x="1994" y="880"/>
                    <a:pt x="1991" y="884"/>
                    <a:pt x="1997" y="886"/>
                  </a:cubicBezTo>
                  <a:cubicBezTo>
                    <a:pt x="2016" y="913"/>
                    <a:pt x="2017" y="917"/>
                    <a:pt x="2019" y="919"/>
                  </a:cubicBezTo>
                  <a:cubicBezTo>
                    <a:pt x="2066" y="1009"/>
                    <a:pt x="2073" y="1020"/>
                    <a:pt x="2075" y="1032"/>
                  </a:cubicBezTo>
                  <a:cubicBezTo>
                    <a:pt x="2083" y="1056"/>
                    <a:pt x="2088" y="1062"/>
                    <a:pt x="2087" y="1069"/>
                  </a:cubicBezTo>
                  <a:cubicBezTo>
                    <a:pt x="2096" y="1118"/>
                    <a:pt x="2103" y="1119"/>
                    <a:pt x="2101" y="1123"/>
                  </a:cubicBezTo>
                  <a:cubicBezTo>
                    <a:pt x="2112" y="1167"/>
                    <a:pt x="2116" y="1173"/>
                    <a:pt x="2115" y="1180"/>
                  </a:cubicBezTo>
                  <a:cubicBezTo>
                    <a:pt x="2125" y="1222"/>
                    <a:pt x="2124" y="1226"/>
                    <a:pt x="2124" y="1230"/>
                  </a:cubicBezTo>
                  <a:cubicBezTo>
                    <a:pt x="2131" y="1258"/>
                    <a:pt x="2132" y="1262"/>
                    <a:pt x="2131" y="1266"/>
                  </a:cubicBezTo>
                  <a:cubicBezTo>
                    <a:pt x="2139" y="1307"/>
                    <a:pt x="2141" y="1310"/>
                    <a:pt x="2141" y="1315"/>
                  </a:cubicBezTo>
                  <a:cubicBezTo>
                    <a:pt x="2145" y="1346"/>
                    <a:pt x="2146" y="1354"/>
                    <a:pt x="2152" y="1361"/>
                  </a:cubicBezTo>
                  <a:cubicBezTo>
                    <a:pt x="2162" y="1399"/>
                    <a:pt x="2162" y="1401"/>
                    <a:pt x="2163" y="1403"/>
                  </a:cubicBezTo>
                  <a:cubicBezTo>
                    <a:pt x="2143" y="1371"/>
                    <a:pt x="2140" y="1368"/>
                    <a:pt x="2137" y="1364"/>
                  </a:cubicBezTo>
                  <a:cubicBezTo>
                    <a:pt x="2126" y="1327"/>
                    <a:pt x="2124" y="1322"/>
                    <a:pt x="2124" y="1316"/>
                  </a:cubicBezTo>
                  <a:cubicBezTo>
                    <a:pt x="2115" y="1280"/>
                    <a:pt x="2110" y="1276"/>
                    <a:pt x="2110" y="1271"/>
                  </a:cubicBezTo>
                  <a:cubicBezTo>
                    <a:pt x="2097" y="1222"/>
                    <a:pt x="2097" y="1219"/>
                    <a:pt x="2099" y="1216"/>
                  </a:cubicBezTo>
                  <a:cubicBezTo>
                    <a:pt x="2089" y="1184"/>
                    <a:pt x="2090" y="1172"/>
                    <a:pt x="2085" y="1162"/>
                  </a:cubicBezTo>
                  <a:cubicBezTo>
                    <a:pt x="2074" y="1123"/>
                    <a:pt x="2075" y="1120"/>
                    <a:pt x="2073" y="1118"/>
                  </a:cubicBezTo>
                  <a:cubicBezTo>
                    <a:pt x="2061" y="1060"/>
                    <a:pt x="2060" y="1049"/>
                    <a:pt x="2054" y="1040"/>
                  </a:cubicBezTo>
                  <a:cubicBezTo>
                    <a:pt x="2034" y="969"/>
                    <a:pt x="2024" y="960"/>
                    <a:pt x="2025" y="949"/>
                  </a:cubicBezTo>
                  <a:cubicBezTo>
                    <a:pt x="2000" y="900"/>
                    <a:pt x="2001" y="894"/>
                    <a:pt x="1994" y="890"/>
                  </a:cubicBezTo>
                  <a:cubicBezTo>
                    <a:pt x="1969" y="864"/>
                    <a:pt x="1969" y="858"/>
                    <a:pt x="1966" y="861"/>
                  </a:cubicBezTo>
                  <a:cubicBezTo>
                    <a:pt x="2010" y="928"/>
                    <a:pt x="2009" y="940"/>
                    <a:pt x="2017" y="949"/>
                  </a:cubicBezTo>
                  <a:cubicBezTo>
                    <a:pt x="2020" y="979"/>
                    <a:pt x="2032" y="979"/>
                    <a:pt x="2029" y="983"/>
                  </a:cubicBezTo>
                  <a:cubicBezTo>
                    <a:pt x="2041" y="1018"/>
                    <a:pt x="2041" y="1021"/>
                    <a:pt x="2045" y="1023"/>
                  </a:cubicBezTo>
                  <a:cubicBezTo>
                    <a:pt x="2052" y="1055"/>
                    <a:pt x="2054" y="1061"/>
                    <a:pt x="2055" y="1066"/>
                  </a:cubicBezTo>
                  <a:cubicBezTo>
                    <a:pt x="2064" y="1089"/>
                    <a:pt x="2058" y="1096"/>
                    <a:pt x="2063" y="1101"/>
                  </a:cubicBezTo>
                  <a:cubicBezTo>
                    <a:pt x="2074" y="1155"/>
                    <a:pt x="2077" y="1157"/>
                    <a:pt x="2077" y="1159"/>
                  </a:cubicBezTo>
                  <a:cubicBezTo>
                    <a:pt x="2082" y="1197"/>
                    <a:pt x="2088" y="1207"/>
                    <a:pt x="2090" y="1218"/>
                  </a:cubicBezTo>
                  <a:cubicBezTo>
                    <a:pt x="2091" y="1246"/>
                    <a:pt x="2099" y="1248"/>
                    <a:pt x="2097" y="1251"/>
                  </a:cubicBezTo>
                  <a:cubicBezTo>
                    <a:pt x="2107" y="1277"/>
                    <a:pt x="2103" y="1281"/>
                    <a:pt x="2106" y="1284"/>
                  </a:cubicBezTo>
                  <a:cubicBezTo>
                    <a:pt x="2117" y="1328"/>
                    <a:pt x="2122" y="1338"/>
                    <a:pt x="2126" y="1349"/>
                  </a:cubicBezTo>
                  <a:cubicBezTo>
                    <a:pt x="2132" y="1371"/>
                    <a:pt x="2136" y="1376"/>
                    <a:pt x="2135" y="1382"/>
                  </a:cubicBezTo>
                  <a:cubicBezTo>
                    <a:pt x="2154" y="1416"/>
                    <a:pt x="2163" y="1420"/>
                    <a:pt x="2160" y="1427"/>
                  </a:cubicBezTo>
                  <a:cubicBezTo>
                    <a:pt x="2182" y="1475"/>
                    <a:pt x="2196" y="1475"/>
                    <a:pt x="2191" y="1479"/>
                  </a:cubicBezTo>
                  <a:cubicBezTo>
                    <a:pt x="2199" y="1500"/>
                    <a:pt x="2206" y="1501"/>
                    <a:pt x="2206" y="1504"/>
                  </a:cubicBezTo>
                  <a:cubicBezTo>
                    <a:pt x="2225" y="1535"/>
                    <a:pt x="2224" y="1539"/>
                    <a:pt x="2230" y="1542"/>
                  </a:cubicBezTo>
                  <a:cubicBezTo>
                    <a:pt x="2228" y="1549"/>
                    <a:pt x="2237" y="1551"/>
                    <a:pt x="2235" y="1555"/>
                  </a:cubicBezTo>
                  <a:cubicBezTo>
                    <a:pt x="2149" y="1493"/>
                    <a:pt x="2141" y="1489"/>
                    <a:pt x="2142" y="1483"/>
                  </a:cubicBezTo>
                  <a:cubicBezTo>
                    <a:pt x="2094" y="1431"/>
                    <a:pt x="2090" y="1425"/>
                    <a:pt x="2086" y="1420"/>
                  </a:cubicBezTo>
                  <a:cubicBezTo>
                    <a:pt x="2056" y="1376"/>
                    <a:pt x="2054" y="1364"/>
                    <a:pt x="2048" y="1352"/>
                  </a:cubicBezTo>
                  <a:cubicBezTo>
                    <a:pt x="2029" y="1312"/>
                    <a:pt x="2033" y="1305"/>
                    <a:pt x="2025" y="1300"/>
                  </a:cubicBezTo>
                  <a:cubicBezTo>
                    <a:pt x="2006" y="1263"/>
                    <a:pt x="2010" y="1259"/>
                    <a:pt x="2010" y="1256"/>
                  </a:cubicBezTo>
                  <a:cubicBezTo>
                    <a:pt x="2001" y="1236"/>
                    <a:pt x="2000" y="1233"/>
                    <a:pt x="1998" y="1230"/>
                  </a:cubicBezTo>
                  <a:cubicBezTo>
                    <a:pt x="1985" y="1192"/>
                    <a:pt x="1973" y="1191"/>
                    <a:pt x="1980" y="1187"/>
                  </a:cubicBezTo>
                  <a:cubicBezTo>
                    <a:pt x="1950" y="1133"/>
                    <a:pt x="1946" y="1121"/>
                    <a:pt x="1939" y="1110"/>
                  </a:cubicBezTo>
                  <a:cubicBezTo>
                    <a:pt x="1916" y="1064"/>
                    <a:pt x="1913" y="1062"/>
                    <a:pt x="1910" y="1059"/>
                  </a:cubicBezTo>
                  <a:cubicBezTo>
                    <a:pt x="1878" y="1003"/>
                    <a:pt x="1868" y="998"/>
                    <a:pt x="1868" y="992"/>
                  </a:cubicBezTo>
                  <a:cubicBezTo>
                    <a:pt x="1845" y="965"/>
                    <a:pt x="1841" y="953"/>
                    <a:pt x="1824" y="944"/>
                  </a:cubicBezTo>
                  <a:cubicBezTo>
                    <a:pt x="1803" y="914"/>
                    <a:pt x="1793" y="907"/>
                    <a:pt x="1786" y="900"/>
                  </a:cubicBezTo>
                  <a:cubicBezTo>
                    <a:pt x="1723" y="854"/>
                    <a:pt x="1718" y="846"/>
                    <a:pt x="1715" y="853"/>
                  </a:cubicBezTo>
                  <a:cubicBezTo>
                    <a:pt x="1727" y="868"/>
                    <a:pt x="1731" y="868"/>
                    <a:pt x="1734" y="868"/>
                  </a:cubicBezTo>
                  <a:cubicBezTo>
                    <a:pt x="1771" y="901"/>
                    <a:pt x="1784" y="909"/>
                    <a:pt x="1792" y="918"/>
                  </a:cubicBezTo>
                  <a:cubicBezTo>
                    <a:pt x="1828" y="952"/>
                    <a:pt x="1830" y="962"/>
                    <a:pt x="1841" y="971"/>
                  </a:cubicBezTo>
                  <a:cubicBezTo>
                    <a:pt x="1878" y="1016"/>
                    <a:pt x="1877" y="1021"/>
                    <a:pt x="1883" y="1025"/>
                  </a:cubicBezTo>
                  <a:cubicBezTo>
                    <a:pt x="1891" y="1045"/>
                    <a:pt x="1897" y="1049"/>
                    <a:pt x="1898" y="1054"/>
                  </a:cubicBezTo>
                  <a:cubicBezTo>
                    <a:pt x="1916" y="1087"/>
                    <a:pt x="1923" y="1091"/>
                    <a:pt x="1922" y="1096"/>
                  </a:cubicBezTo>
                  <a:cubicBezTo>
                    <a:pt x="1942" y="1129"/>
                    <a:pt x="1942" y="1134"/>
                    <a:pt x="1947" y="1138"/>
                  </a:cubicBezTo>
                  <a:cubicBezTo>
                    <a:pt x="1957" y="1163"/>
                    <a:pt x="1959" y="1166"/>
                    <a:pt x="1964" y="1168"/>
                  </a:cubicBezTo>
                  <a:cubicBezTo>
                    <a:pt x="1973" y="1208"/>
                    <a:pt x="1985" y="1211"/>
                    <a:pt x="1981" y="1216"/>
                  </a:cubicBezTo>
                  <a:cubicBezTo>
                    <a:pt x="1995" y="1257"/>
                    <a:pt x="2000" y="1261"/>
                    <a:pt x="2004" y="1265"/>
                  </a:cubicBezTo>
                  <a:cubicBezTo>
                    <a:pt x="2015" y="1292"/>
                    <a:pt x="2011" y="1297"/>
                    <a:pt x="2017" y="1300"/>
                  </a:cubicBezTo>
                  <a:cubicBezTo>
                    <a:pt x="2034" y="1342"/>
                    <a:pt x="2039" y="1345"/>
                    <a:pt x="2039" y="1349"/>
                  </a:cubicBezTo>
                  <a:cubicBezTo>
                    <a:pt x="2035" y="1341"/>
                    <a:pt x="2017" y="1324"/>
                    <a:pt x="2011" y="1304"/>
                  </a:cubicBezTo>
                  <a:cubicBezTo>
                    <a:pt x="1989" y="1272"/>
                    <a:pt x="1992" y="1266"/>
                    <a:pt x="1987" y="1262"/>
                  </a:cubicBezTo>
                  <a:cubicBezTo>
                    <a:pt x="1973" y="1239"/>
                    <a:pt x="1973" y="1236"/>
                    <a:pt x="1969" y="1234"/>
                  </a:cubicBezTo>
                  <a:cubicBezTo>
                    <a:pt x="1943" y="1182"/>
                    <a:pt x="1936" y="1173"/>
                    <a:pt x="1933" y="1163"/>
                  </a:cubicBezTo>
                  <a:cubicBezTo>
                    <a:pt x="1911" y="1130"/>
                    <a:pt x="1906" y="1125"/>
                    <a:pt x="1907" y="1119"/>
                  </a:cubicBezTo>
                  <a:cubicBezTo>
                    <a:pt x="1889" y="1094"/>
                    <a:pt x="1882" y="1083"/>
                    <a:pt x="1875" y="1072"/>
                  </a:cubicBezTo>
                  <a:cubicBezTo>
                    <a:pt x="1831" y="999"/>
                    <a:pt x="1817" y="990"/>
                    <a:pt x="1811" y="980"/>
                  </a:cubicBezTo>
                  <a:cubicBezTo>
                    <a:pt x="1769" y="941"/>
                    <a:pt x="1772" y="937"/>
                    <a:pt x="1767" y="935"/>
                  </a:cubicBezTo>
                  <a:cubicBezTo>
                    <a:pt x="1713" y="899"/>
                    <a:pt x="1720" y="901"/>
                    <a:pt x="1723" y="903"/>
                  </a:cubicBezTo>
                  <a:cubicBezTo>
                    <a:pt x="1759" y="934"/>
                    <a:pt x="1769" y="945"/>
                    <a:pt x="1780" y="956"/>
                  </a:cubicBezTo>
                  <a:cubicBezTo>
                    <a:pt x="1802" y="983"/>
                    <a:pt x="1811" y="985"/>
                    <a:pt x="1808" y="988"/>
                  </a:cubicBezTo>
                  <a:cubicBezTo>
                    <a:pt x="1835" y="1031"/>
                    <a:pt x="1838" y="1032"/>
                    <a:pt x="1841" y="1034"/>
                  </a:cubicBezTo>
                  <a:cubicBezTo>
                    <a:pt x="1873" y="1077"/>
                    <a:pt x="1874" y="1086"/>
                    <a:pt x="1879" y="1094"/>
                  </a:cubicBezTo>
                  <a:cubicBezTo>
                    <a:pt x="1914" y="1151"/>
                    <a:pt x="1920" y="1159"/>
                    <a:pt x="1924" y="1168"/>
                  </a:cubicBezTo>
                  <a:cubicBezTo>
                    <a:pt x="1944" y="1210"/>
                    <a:pt x="1955" y="1212"/>
                    <a:pt x="1951" y="1217"/>
                  </a:cubicBezTo>
                  <a:cubicBezTo>
                    <a:pt x="1985" y="1273"/>
                    <a:pt x="1988" y="1281"/>
                    <a:pt x="1993" y="1289"/>
                  </a:cubicBezTo>
                  <a:cubicBezTo>
                    <a:pt x="2021" y="1343"/>
                    <a:pt x="2021" y="1350"/>
                    <a:pt x="2027" y="1349"/>
                  </a:cubicBezTo>
                  <a:cubicBezTo>
                    <a:pt x="2038" y="1375"/>
                    <a:pt x="2045" y="1378"/>
                    <a:pt x="2046" y="1382"/>
                  </a:cubicBezTo>
                  <a:cubicBezTo>
                    <a:pt x="2055" y="1400"/>
                    <a:pt x="2045" y="1394"/>
                    <a:pt x="2044" y="1389"/>
                  </a:cubicBezTo>
                  <a:cubicBezTo>
                    <a:pt x="2031" y="1366"/>
                    <a:pt x="2024" y="1370"/>
                    <a:pt x="2022" y="1364"/>
                  </a:cubicBezTo>
                  <a:cubicBezTo>
                    <a:pt x="1998" y="1322"/>
                    <a:pt x="1989" y="1316"/>
                    <a:pt x="1988" y="1307"/>
                  </a:cubicBezTo>
                  <a:cubicBezTo>
                    <a:pt x="1961" y="1269"/>
                    <a:pt x="1954" y="1254"/>
                    <a:pt x="1945" y="1239"/>
                  </a:cubicBezTo>
                  <a:cubicBezTo>
                    <a:pt x="1926" y="1209"/>
                    <a:pt x="1917" y="1202"/>
                    <a:pt x="1915" y="1193"/>
                  </a:cubicBezTo>
                  <a:cubicBezTo>
                    <a:pt x="1894" y="1164"/>
                    <a:pt x="1896" y="1155"/>
                    <a:pt x="1887" y="1149"/>
                  </a:cubicBezTo>
                  <a:cubicBezTo>
                    <a:pt x="1871" y="1118"/>
                    <a:pt x="1865" y="1110"/>
                    <a:pt x="1861" y="1102"/>
                  </a:cubicBezTo>
                  <a:cubicBezTo>
                    <a:pt x="1827" y="1042"/>
                    <a:pt x="1818" y="1039"/>
                    <a:pt x="1819" y="1035"/>
                  </a:cubicBezTo>
                  <a:cubicBezTo>
                    <a:pt x="1803" y="1017"/>
                    <a:pt x="1808" y="1013"/>
                    <a:pt x="1803" y="1011"/>
                  </a:cubicBezTo>
                  <a:cubicBezTo>
                    <a:pt x="1773" y="975"/>
                    <a:pt x="1776" y="971"/>
                    <a:pt x="1771" y="969"/>
                  </a:cubicBezTo>
                  <a:cubicBezTo>
                    <a:pt x="1756" y="950"/>
                    <a:pt x="1752" y="947"/>
                    <a:pt x="1752" y="943"/>
                  </a:cubicBezTo>
                  <a:cubicBezTo>
                    <a:pt x="1731" y="924"/>
                    <a:pt x="1727" y="921"/>
                    <a:pt x="1723" y="919"/>
                  </a:cubicBezTo>
                  <a:cubicBezTo>
                    <a:pt x="1662" y="878"/>
                    <a:pt x="1656" y="874"/>
                    <a:pt x="1649" y="869"/>
                  </a:cubicBezTo>
                  <a:cubicBezTo>
                    <a:pt x="1637" y="863"/>
                    <a:pt x="1641" y="871"/>
                    <a:pt x="1645" y="872"/>
                  </a:cubicBezTo>
                  <a:cubicBezTo>
                    <a:pt x="1679" y="886"/>
                    <a:pt x="1678" y="900"/>
                    <a:pt x="1682" y="894"/>
                  </a:cubicBezTo>
                  <a:cubicBezTo>
                    <a:pt x="1732" y="936"/>
                    <a:pt x="1753" y="955"/>
                    <a:pt x="1766" y="976"/>
                  </a:cubicBezTo>
                  <a:cubicBezTo>
                    <a:pt x="1797" y="1018"/>
                    <a:pt x="1803" y="1029"/>
                    <a:pt x="1810" y="1040"/>
                  </a:cubicBezTo>
                  <a:cubicBezTo>
                    <a:pt x="1838" y="1089"/>
                    <a:pt x="1846" y="1091"/>
                    <a:pt x="1845" y="1094"/>
                  </a:cubicBezTo>
                  <a:cubicBezTo>
                    <a:pt x="1875" y="1146"/>
                    <a:pt x="1883" y="1156"/>
                    <a:pt x="1891" y="1167"/>
                  </a:cubicBezTo>
                  <a:cubicBezTo>
                    <a:pt x="1915" y="1208"/>
                    <a:pt x="1920" y="1220"/>
                    <a:pt x="1930" y="1230"/>
                  </a:cubicBezTo>
                  <a:cubicBezTo>
                    <a:pt x="1974" y="1305"/>
                    <a:pt x="1982" y="1315"/>
                    <a:pt x="1987" y="1325"/>
                  </a:cubicBezTo>
                  <a:cubicBezTo>
                    <a:pt x="2020" y="1379"/>
                    <a:pt x="2042" y="1399"/>
                    <a:pt x="2058" y="1419"/>
                  </a:cubicBezTo>
                  <a:cubicBezTo>
                    <a:pt x="2089" y="1454"/>
                    <a:pt x="2104" y="1456"/>
                    <a:pt x="2098" y="1462"/>
                  </a:cubicBezTo>
                  <a:cubicBezTo>
                    <a:pt x="2016" y="1395"/>
                    <a:pt x="2015" y="1391"/>
                    <a:pt x="2011" y="1388"/>
                  </a:cubicBezTo>
                  <a:cubicBezTo>
                    <a:pt x="1969" y="1337"/>
                    <a:pt x="1959" y="1330"/>
                    <a:pt x="1958" y="1321"/>
                  </a:cubicBezTo>
                  <a:cubicBezTo>
                    <a:pt x="1925" y="1276"/>
                    <a:pt x="1920" y="1268"/>
                    <a:pt x="1913" y="1260"/>
                  </a:cubicBezTo>
                  <a:cubicBezTo>
                    <a:pt x="1869" y="1201"/>
                    <a:pt x="1870" y="1191"/>
                    <a:pt x="1861" y="1184"/>
                  </a:cubicBezTo>
                  <a:cubicBezTo>
                    <a:pt x="1827" y="1128"/>
                    <a:pt x="1824" y="1123"/>
                    <a:pt x="1820" y="1120"/>
                  </a:cubicBezTo>
                  <a:cubicBezTo>
                    <a:pt x="1802" y="1089"/>
                    <a:pt x="1802" y="1084"/>
                    <a:pt x="1797" y="1080"/>
                  </a:cubicBezTo>
                  <a:cubicBezTo>
                    <a:pt x="1741" y="995"/>
                    <a:pt x="1735" y="987"/>
                    <a:pt x="1728" y="979"/>
                  </a:cubicBezTo>
                  <a:cubicBezTo>
                    <a:pt x="1691" y="937"/>
                    <a:pt x="1678" y="921"/>
                    <a:pt x="1659" y="905"/>
                  </a:cubicBezTo>
                  <a:cubicBezTo>
                    <a:pt x="1554" y="846"/>
                    <a:pt x="1554" y="849"/>
                    <a:pt x="1556" y="847"/>
                  </a:cubicBezTo>
                  <a:cubicBezTo>
                    <a:pt x="1560" y="857"/>
                    <a:pt x="1569" y="867"/>
                    <a:pt x="1585" y="874"/>
                  </a:cubicBezTo>
                  <a:cubicBezTo>
                    <a:pt x="1624" y="914"/>
                    <a:pt x="1639" y="916"/>
                    <a:pt x="1637" y="922"/>
                  </a:cubicBezTo>
                  <a:cubicBezTo>
                    <a:pt x="1667" y="951"/>
                    <a:pt x="1670" y="955"/>
                    <a:pt x="1673" y="959"/>
                  </a:cubicBezTo>
                  <a:cubicBezTo>
                    <a:pt x="1709" y="1006"/>
                    <a:pt x="1713" y="1015"/>
                    <a:pt x="1719" y="1023"/>
                  </a:cubicBezTo>
                  <a:cubicBezTo>
                    <a:pt x="1741" y="1068"/>
                    <a:pt x="1754" y="1071"/>
                    <a:pt x="1749" y="1077"/>
                  </a:cubicBezTo>
                  <a:cubicBezTo>
                    <a:pt x="1656" y="979"/>
                    <a:pt x="1622" y="952"/>
                    <a:pt x="1599" y="933"/>
                  </a:cubicBezTo>
                  <a:cubicBezTo>
                    <a:pt x="1593" y="934"/>
                    <a:pt x="1626" y="961"/>
                    <a:pt x="1655" y="986"/>
                  </a:cubicBezTo>
                  <a:cubicBezTo>
                    <a:pt x="1731" y="1069"/>
                    <a:pt x="1737" y="1071"/>
                    <a:pt x="1736" y="1074"/>
                  </a:cubicBezTo>
                  <a:cubicBezTo>
                    <a:pt x="1754" y="1099"/>
                    <a:pt x="1761" y="1104"/>
                    <a:pt x="1762" y="1109"/>
                  </a:cubicBezTo>
                  <a:cubicBezTo>
                    <a:pt x="1781" y="1149"/>
                    <a:pt x="1795" y="1153"/>
                    <a:pt x="1794" y="1159"/>
                  </a:cubicBezTo>
                  <a:cubicBezTo>
                    <a:pt x="1825" y="1202"/>
                    <a:pt x="1829" y="1214"/>
                    <a:pt x="1837" y="1225"/>
                  </a:cubicBezTo>
                  <a:cubicBezTo>
                    <a:pt x="1876" y="1278"/>
                    <a:pt x="1881" y="1283"/>
                    <a:pt x="1883" y="1289"/>
                  </a:cubicBezTo>
                  <a:cubicBezTo>
                    <a:pt x="1906" y="1314"/>
                    <a:pt x="1904" y="1323"/>
                    <a:pt x="1907" y="1319"/>
                  </a:cubicBezTo>
                  <a:cubicBezTo>
                    <a:pt x="1930" y="1346"/>
                    <a:pt x="1939" y="1347"/>
                    <a:pt x="1936" y="1351"/>
                  </a:cubicBezTo>
                  <a:cubicBezTo>
                    <a:pt x="1900" y="1320"/>
                    <a:pt x="1893" y="1317"/>
                    <a:pt x="1894" y="1312"/>
                  </a:cubicBezTo>
                  <a:cubicBezTo>
                    <a:pt x="1863" y="1278"/>
                    <a:pt x="1854" y="1276"/>
                    <a:pt x="1855" y="1271"/>
                  </a:cubicBezTo>
                  <a:cubicBezTo>
                    <a:pt x="1803" y="1202"/>
                    <a:pt x="1797" y="1195"/>
                    <a:pt x="1790" y="1189"/>
                  </a:cubicBezTo>
                  <a:cubicBezTo>
                    <a:pt x="1759" y="1143"/>
                    <a:pt x="1756" y="1140"/>
                    <a:pt x="1751" y="1137"/>
                  </a:cubicBezTo>
                  <a:cubicBezTo>
                    <a:pt x="1701" y="1071"/>
                    <a:pt x="1685" y="1058"/>
                    <a:pt x="1671" y="1044"/>
                  </a:cubicBezTo>
                  <a:cubicBezTo>
                    <a:pt x="1539" y="936"/>
                    <a:pt x="1534" y="938"/>
                    <a:pt x="1526" y="932"/>
                  </a:cubicBezTo>
                  <a:cubicBezTo>
                    <a:pt x="1506" y="923"/>
                    <a:pt x="1508" y="926"/>
                    <a:pt x="1513" y="928"/>
                  </a:cubicBezTo>
                  <a:cubicBezTo>
                    <a:pt x="1546" y="953"/>
                    <a:pt x="1562" y="959"/>
                    <a:pt x="1571" y="967"/>
                  </a:cubicBezTo>
                  <a:cubicBezTo>
                    <a:pt x="1599" y="992"/>
                    <a:pt x="1613" y="997"/>
                    <a:pt x="1618" y="1006"/>
                  </a:cubicBezTo>
                  <a:cubicBezTo>
                    <a:pt x="1630" y="1020"/>
                    <a:pt x="1644" y="1022"/>
                    <a:pt x="1643" y="1028"/>
                  </a:cubicBezTo>
                  <a:cubicBezTo>
                    <a:pt x="1719" y="1109"/>
                    <a:pt x="1730" y="1117"/>
                    <a:pt x="1732" y="1126"/>
                  </a:cubicBezTo>
                  <a:cubicBezTo>
                    <a:pt x="1700" y="1093"/>
                    <a:pt x="1685" y="1092"/>
                    <a:pt x="1690" y="1088"/>
                  </a:cubicBezTo>
                  <a:cubicBezTo>
                    <a:pt x="1590" y="1025"/>
                    <a:pt x="1574" y="1014"/>
                    <a:pt x="1560" y="1007"/>
                  </a:cubicBezTo>
                  <a:cubicBezTo>
                    <a:pt x="1480" y="980"/>
                    <a:pt x="1476" y="980"/>
                    <a:pt x="1471" y="979"/>
                  </a:cubicBezTo>
                  <a:cubicBezTo>
                    <a:pt x="1398" y="958"/>
                    <a:pt x="1390" y="956"/>
                    <a:pt x="1381" y="953"/>
                  </a:cubicBezTo>
                  <a:cubicBezTo>
                    <a:pt x="1376" y="959"/>
                    <a:pt x="1396" y="964"/>
                    <a:pt x="1416" y="968"/>
                  </a:cubicBezTo>
                  <a:cubicBezTo>
                    <a:pt x="1457" y="983"/>
                    <a:pt x="1467" y="984"/>
                    <a:pt x="1478" y="989"/>
                  </a:cubicBezTo>
                  <a:cubicBezTo>
                    <a:pt x="1494" y="991"/>
                    <a:pt x="1500" y="998"/>
                    <a:pt x="1504" y="996"/>
                  </a:cubicBezTo>
                  <a:cubicBezTo>
                    <a:pt x="1612" y="1047"/>
                    <a:pt x="1625" y="1055"/>
                    <a:pt x="1638" y="1063"/>
                  </a:cubicBezTo>
                  <a:cubicBezTo>
                    <a:pt x="1735" y="1151"/>
                    <a:pt x="1749" y="1157"/>
                    <a:pt x="1748" y="1166"/>
                  </a:cubicBezTo>
                  <a:cubicBezTo>
                    <a:pt x="1633" y="1063"/>
                    <a:pt x="1624" y="1057"/>
                    <a:pt x="1615" y="1051"/>
                  </a:cubicBezTo>
                  <a:cubicBezTo>
                    <a:pt x="1514" y="1008"/>
                    <a:pt x="1509" y="999"/>
                    <a:pt x="1506" y="1002"/>
                  </a:cubicBezTo>
                  <a:cubicBezTo>
                    <a:pt x="1476" y="994"/>
                    <a:pt x="1472" y="991"/>
                    <a:pt x="1468" y="992"/>
                  </a:cubicBezTo>
                  <a:cubicBezTo>
                    <a:pt x="1584" y="1043"/>
                    <a:pt x="1587" y="1045"/>
                    <a:pt x="1601" y="1052"/>
                  </a:cubicBezTo>
                  <a:cubicBezTo>
                    <a:pt x="1706" y="1133"/>
                    <a:pt x="1710" y="1139"/>
                    <a:pt x="1718" y="1143"/>
                  </a:cubicBezTo>
                  <a:cubicBezTo>
                    <a:pt x="1778" y="1205"/>
                    <a:pt x="1776" y="1209"/>
                    <a:pt x="1782" y="1212"/>
                  </a:cubicBezTo>
                  <a:cubicBezTo>
                    <a:pt x="1800" y="1238"/>
                    <a:pt x="1812" y="1240"/>
                    <a:pt x="1808" y="1245"/>
                  </a:cubicBezTo>
                  <a:cubicBezTo>
                    <a:pt x="1776" y="1217"/>
                    <a:pt x="1770" y="1209"/>
                    <a:pt x="1763" y="1202"/>
                  </a:cubicBezTo>
                  <a:cubicBezTo>
                    <a:pt x="1740" y="1177"/>
                    <a:pt x="1726" y="1176"/>
                    <a:pt x="1730" y="1172"/>
                  </a:cubicBezTo>
                  <a:cubicBezTo>
                    <a:pt x="1613" y="1101"/>
                    <a:pt x="1598" y="1092"/>
                    <a:pt x="1584" y="1085"/>
                  </a:cubicBezTo>
                  <a:cubicBezTo>
                    <a:pt x="1549" y="1071"/>
                    <a:pt x="1544" y="1063"/>
                    <a:pt x="1541" y="1070"/>
                  </a:cubicBezTo>
                  <a:cubicBezTo>
                    <a:pt x="1611" y="1107"/>
                    <a:pt x="1612" y="1109"/>
                    <a:pt x="1613" y="1108"/>
                  </a:cubicBezTo>
                  <a:cubicBezTo>
                    <a:pt x="1644" y="1126"/>
                    <a:pt x="1655" y="1131"/>
                    <a:pt x="1665" y="1140"/>
                  </a:cubicBezTo>
                  <a:cubicBezTo>
                    <a:pt x="1720" y="1178"/>
                    <a:pt x="1724" y="1181"/>
                    <a:pt x="1722" y="1185"/>
                  </a:cubicBezTo>
                  <a:cubicBezTo>
                    <a:pt x="1490" y="1066"/>
                    <a:pt x="1458" y="1045"/>
                    <a:pt x="1426" y="1030"/>
                  </a:cubicBezTo>
                  <a:cubicBezTo>
                    <a:pt x="1415" y="1028"/>
                    <a:pt x="1420" y="1032"/>
                    <a:pt x="1426" y="1035"/>
                  </a:cubicBezTo>
                  <a:cubicBezTo>
                    <a:pt x="1474" y="1061"/>
                    <a:pt x="1486" y="1073"/>
                    <a:pt x="1507" y="1079"/>
                  </a:cubicBezTo>
                  <a:cubicBezTo>
                    <a:pt x="1681" y="1171"/>
                    <a:pt x="1693" y="1179"/>
                    <a:pt x="1704" y="1184"/>
                  </a:cubicBezTo>
                  <a:cubicBezTo>
                    <a:pt x="1769" y="1234"/>
                    <a:pt x="1783" y="1234"/>
                    <a:pt x="1778" y="1238"/>
                  </a:cubicBezTo>
                  <a:cubicBezTo>
                    <a:pt x="1658" y="1184"/>
                    <a:pt x="1628" y="1171"/>
                    <a:pt x="1597" y="1152"/>
                  </a:cubicBezTo>
                  <a:cubicBezTo>
                    <a:pt x="1495" y="1094"/>
                    <a:pt x="1466" y="1065"/>
                    <a:pt x="1423" y="1044"/>
                  </a:cubicBezTo>
                  <a:cubicBezTo>
                    <a:pt x="1398" y="1020"/>
                    <a:pt x="1389" y="1019"/>
                    <a:pt x="1392" y="1015"/>
                  </a:cubicBezTo>
                  <a:cubicBezTo>
                    <a:pt x="1361" y="983"/>
                    <a:pt x="1355" y="981"/>
                    <a:pt x="1356" y="978"/>
                  </a:cubicBezTo>
                  <a:cubicBezTo>
                    <a:pt x="1346" y="964"/>
                    <a:pt x="1338" y="961"/>
                    <a:pt x="1338" y="963"/>
                  </a:cubicBezTo>
                  <a:cubicBezTo>
                    <a:pt x="1454" y="1072"/>
                    <a:pt x="1493" y="1098"/>
                    <a:pt x="1523" y="1121"/>
                  </a:cubicBezTo>
                  <a:cubicBezTo>
                    <a:pt x="1580" y="1157"/>
                    <a:pt x="1591" y="1154"/>
                    <a:pt x="1593" y="1162"/>
                  </a:cubicBezTo>
                  <a:cubicBezTo>
                    <a:pt x="1662" y="1192"/>
                    <a:pt x="1669" y="1203"/>
                    <a:pt x="1673" y="1199"/>
                  </a:cubicBezTo>
                  <a:cubicBezTo>
                    <a:pt x="1595" y="1181"/>
                    <a:pt x="1571" y="1171"/>
                    <a:pt x="1548" y="1163"/>
                  </a:cubicBezTo>
                  <a:cubicBezTo>
                    <a:pt x="1408" y="1102"/>
                    <a:pt x="1396" y="1107"/>
                    <a:pt x="1398" y="1100"/>
                  </a:cubicBezTo>
                  <a:cubicBezTo>
                    <a:pt x="1459" y="1134"/>
                    <a:pt x="1467" y="1147"/>
                    <a:pt x="1471" y="1144"/>
                  </a:cubicBezTo>
                  <a:cubicBezTo>
                    <a:pt x="1528" y="1162"/>
                    <a:pt x="1531" y="1166"/>
                    <a:pt x="1534" y="1168"/>
                  </a:cubicBezTo>
                  <a:cubicBezTo>
                    <a:pt x="1553" y="1169"/>
                    <a:pt x="1558" y="1177"/>
                    <a:pt x="1561" y="1178"/>
                  </a:cubicBezTo>
                  <a:cubicBezTo>
                    <a:pt x="1583" y="1180"/>
                    <a:pt x="1591" y="1190"/>
                    <a:pt x="1597" y="1188"/>
                  </a:cubicBezTo>
                  <a:cubicBezTo>
                    <a:pt x="1670" y="1212"/>
                    <a:pt x="1674" y="1217"/>
                    <a:pt x="1676" y="1215"/>
                  </a:cubicBezTo>
                  <a:cubicBezTo>
                    <a:pt x="1713" y="1228"/>
                    <a:pt x="1719" y="1232"/>
                    <a:pt x="1733" y="1235"/>
                  </a:cubicBezTo>
                  <a:cubicBezTo>
                    <a:pt x="1830" y="1279"/>
                    <a:pt x="1840" y="1286"/>
                    <a:pt x="1839" y="1292"/>
                  </a:cubicBezTo>
                  <a:cubicBezTo>
                    <a:pt x="1727" y="1244"/>
                    <a:pt x="1716" y="1241"/>
                    <a:pt x="1704" y="1239"/>
                  </a:cubicBezTo>
                  <a:cubicBezTo>
                    <a:pt x="1624" y="1217"/>
                    <a:pt x="1613" y="1215"/>
                    <a:pt x="1601" y="1212"/>
                  </a:cubicBezTo>
                  <a:cubicBezTo>
                    <a:pt x="1554" y="1196"/>
                    <a:pt x="1543" y="1195"/>
                    <a:pt x="1531" y="1192"/>
                  </a:cubicBezTo>
                  <a:cubicBezTo>
                    <a:pt x="1395" y="1115"/>
                    <a:pt x="1391" y="1117"/>
                    <a:pt x="1388" y="1115"/>
                  </a:cubicBezTo>
                  <a:cubicBezTo>
                    <a:pt x="1372" y="1109"/>
                    <a:pt x="1376" y="1100"/>
                    <a:pt x="1373" y="1099"/>
                  </a:cubicBezTo>
                  <a:cubicBezTo>
                    <a:pt x="1364" y="1091"/>
                    <a:pt x="1362" y="1092"/>
                    <a:pt x="1364" y="1093"/>
                  </a:cubicBezTo>
                  <a:cubicBezTo>
                    <a:pt x="1371" y="1109"/>
                    <a:pt x="1380" y="1110"/>
                    <a:pt x="1382" y="1113"/>
                  </a:cubicBezTo>
                  <a:cubicBezTo>
                    <a:pt x="1432" y="1150"/>
                    <a:pt x="1443" y="1160"/>
                    <a:pt x="1451" y="1162"/>
                  </a:cubicBezTo>
                  <a:cubicBezTo>
                    <a:pt x="1484" y="1187"/>
                    <a:pt x="1489" y="1191"/>
                    <a:pt x="1491" y="1189"/>
                  </a:cubicBezTo>
                  <a:cubicBezTo>
                    <a:pt x="1554" y="1222"/>
                    <a:pt x="1574" y="1230"/>
                    <a:pt x="1599" y="1239"/>
                  </a:cubicBezTo>
                  <a:cubicBezTo>
                    <a:pt x="1637" y="1245"/>
                    <a:pt x="1643" y="1252"/>
                    <a:pt x="1649" y="1252"/>
                  </a:cubicBezTo>
                  <a:cubicBezTo>
                    <a:pt x="1743" y="1278"/>
                    <a:pt x="1753" y="1282"/>
                    <a:pt x="1762" y="1285"/>
                  </a:cubicBezTo>
                  <a:cubicBezTo>
                    <a:pt x="1812" y="1300"/>
                    <a:pt x="1833" y="1307"/>
                    <a:pt x="1853" y="1314"/>
                  </a:cubicBezTo>
                  <a:cubicBezTo>
                    <a:pt x="1920" y="1357"/>
                    <a:pt x="1927" y="1352"/>
                    <a:pt x="1924" y="1357"/>
                  </a:cubicBezTo>
                  <a:cubicBezTo>
                    <a:pt x="1927" y="1360"/>
                    <a:pt x="1919" y="1361"/>
                    <a:pt x="1908" y="1353"/>
                  </a:cubicBezTo>
                  <a:cubicBezTo>
                    <a:pt x="1858" y="1326"/>
                    <a:pt x="1853" y="1327"/>
                    <a:pt x="1849" y="1325"/>
                  </a:cubicBezTo>
                  <a:cubicBezTo>
                    <a:pt x="1818" y="1312"/>
                    <a:pt x="1812" y="1307"/>
                    <a:pt x="1808" y="1308"/>
                  </a:cubicBezTo>
                  <a:cubicBezTo>
                    <a:pt x="1788" y="1302"/>
                    <a:pt x="1783" y="1302"/>
                    <a:pt x="1778" y="1301"/>
                  </a:cubicBezTo>
                  <a:cubicBezTo>
                    <a:pt x="1716" y="1285"/>
                    <a:pt x="1712" y="1289"/>
                    <a:pt x="1707" y="1285"/>
                  </a:cubicBezTo>
                  <a:cubicBezTo>
                    <a:pt x="1658" y="1272"/>
                    <a:pt x="1654" y="1275"/>
                    <a:pt x="1650" y="1273"/>
                  </a:cubicBezTo>
                  <a:cubicBezTo>
                    <a:pt x="1601" y="1263"/>
                    <a:pt x="1597" y="1262"/>
                    <a:pt x="1592" y="1261"/>
                  </a:cubicBezTo>
                  <a:cubicBezTo>
                    <a:pt x="1539" y="1252"/>
                    <a:pt x="1530" y="1249"/>
                    <a:pt x="1520" y="1244"/>
                  </a:cubicBezTo>
                  <a:cubicBezTo>
                    <a:pt x="1470" y="1230"/>
                    <a:pt x="1451" y="1225"/>
                    <a:pt x="1431" y="1217"/>
                  </a:cubicBezTo>
                  <a:cubicBezTo>
                    <a:pt x="1385" y="1181"/>
                    <a:pt x="1380" y="1176"/>
                    <a:pt x="1376" y="1180"/>
                  </a:cubicBezTo>
                  <a:cubicBezTo>
                    <a:pt x="1388" y="1194"/>
                    <a:pt x="1396" y="1197"/>
                    <a:pt x="1396" y="1201"/>
                  </a:cubicBezTo>
                  <a:cubicBezTo>
                    <a:pt x="1320" y="1167"/>
                    <a:pt x="1362" y="1186"/>
                    <a:pt x="1393" y="1207"/>
                  </a:cubicBezTo>
                  <a:cubicBezTo>
                    <a:pt x="1445" y="1237"/>
                    <a:pt x="1456" y="1244"/>
                    <a:pt x="1466" y="1250"/>
                  </a:cubicBezTo>
                  <a:cubicBezTo>
                    <a:pt x="1613" y="1319"/>
                    <a:pt x="1623" y="1321"/>
                    <a:pt x="1633" y="1325"/>
                  </a:cubicBezTo>
                  <a:cubicBezTo>
                    <a:pt x="1658" y="1334"/>
                    <a:pt x="1660" y="1328"/>
                    <a:pt x="1663" y="1332"/>
                  </a:cubicBezTo>
                  <a:cubicBezTo>
                    <a:pt x="1697" y="1345"/>
                    <a:pt x="1705" y="1344"/>
                    <a:pt x="1713" y="1347"/>
                  </a:cubicBezTo>
                  <a:cubicBezTo>
                    <a:pt x="1775" y="1364"/>
                    <a:pt x="1786" y="1363"/>
                    <a:pt x="1798" y="1369"/>
                  </a:cubicBezTo>
                  <a:cubicBezTo>
                    <a:pt x="1835" y="1378"/>
                    <a:pt x="1837" y="1380"/>
                    <a:pt x="1839" y="1378"/>
                  </a:cubicBezTo>
                  <a:cubicBezTo>
                    <a:pt x="1867" y="1394"/>
                    <a:pt x="1875" y="1389"/>
                    <a:pt x="1885" y="1396"/>
                  </a:cubicBezTo>
                  <a:cubicBezTo>
                    <a:pt x="1931" y="1407"/>
                    <a:pt x="1938" y="1414"/>
                    <a:pt x="1942" y="1413"/>
                  </a:cubicBezTo>
                  <a:cubicBezTo>
                    <a:pt x="2031" y="1454"/>
                    <a:pt x="2036" y="1457"/>
                    <a:pt x="2041" y="1460"/>
                  </a:cubicBezTo>
                  <a:cubicBezTo>
                    <a:pt x="2037" y="1459"/>
                    <a:pt x="2036" y="1469"/>
                    <a:pt x="2031" y="1464"/>
                  </a:cubicBezTo>
                  <a:cubicBezTo>
                    <a:pt x="1999" y="1445"/>
                    <a:pt x="1995" y="1443"/>
                    <a:pt x="1992" y="1441"/>
                  </a:cubicBezTo>
                  <a:cubicBezTo>
                    <a:pt x="1941" y="1420"/>
                    <a:pt x="1938" y="1417"/>
                    <a:pt x="1935" y="1419"/>
                  </a:cubicBezTo>
                  <a:cubicBezTo>
                    <a:pt x="1884" y="1400"/>
                    <a:pt x="1874" y="1398"/>
                    <a:pt x="1863" y="1394"/>
                  </a:cubicBezTo>
                  <a:cubicBezTo>
                    <a:pt x="1838" y="1392"/>
                    <a:pt x="1834" y="1387"/>
                    <a:pt x="1832" y="1389"/>
                  </a:cubicBezTo>
                  <a:cubicBezTo>
                    <a:pt x="1781" y="1383"/>
                    <a:pt x="1776" y="1380"/>
                    <a:pt x="1770" y="1380"/>
                  </a:cubicBezTo>
                  <a:cubicBezTo>
                    <a:pt x="1704" y="1367"/>
                    <a:pt x="1696" y="1369"/>
                    <a:pt x="1687" y="1363"/>
                  </a:cubicBezTo>
                  <a:cubicBezTo>
                    <a:pt x="1626" y="1352"/>
                    <a:pt x="1616" y="1344"/>
                    <a:pt x="1608" y="1348"/>
                  </a:cubicBezTo>
                  <a:cubicBezTo>
                    <a:pt x="1517" y="1321"/>
                    <a:pt x="1500" y="1313"/>
                    <a:pt x="1484" y="1310"/>
                  </a:cubicBezTo>
                  <a:cubicBezTo>
                    <a:pt x="1442" y="1294"/>
                    <a:pt x="1443" y="1279"/>
                    <a:pt x="1440" y="1286"/>
                  </a:cubicBezTo>
                  <a:cubicBezTo>
                    <a:pt x="1401" y="1263"/>
                    <a:pt x="1398" y="1259"/>
                    <a:pt x="1395" y="1255"/>
                  </a:cubicBezTo>
                  <a:cubicBezTo>
                    <a:pt x="1388" y="1261"/>
                    <a:pt x="1392" y="1264"/>
                    <a:pt x="1395" y="1266"/>
                  </a:cubicBezTo>
                  <a:cubicBezTo>
                    <a:pt x="1418" y="1280"/>
                    <a:pt x="1427" y="1287"/>
                    <a:pt x="1435" y="1293"/>
                  </a:cubicBezTo>
                  <a:cubicBezTo>
                    <a:pt x="1531" y="1334"/>
                    <a:pt x="1541" y="1338"/>
                    <a:pt x="1552" y="1342"/>
                  </a:cubicBezTo>
                  <a:cubicBezTo>
                    <a:pt x="1588" y="1352"/>
                    <a:pt x="1593" y="1352"/>
                    <a:pt x="1598" y="1351"/>
                  </a:cubicBezTo>
                  <a:cubicBezTo>
                    <a:pt x="1678" y="1371"/>
                    <a:pt x="1679" y="1372"/>
                    <a:pt x="1681" y="1372"/>
                  </a:cubicBezTo>
                  <a:cubicBezTo>
                    <a:pt x="1711" y="1375"/>
                    <a:pt x="1714" y="1380"/>
                    <a:pt x="1716" y="1378"/>
                  </a:cubicBezTo>
                  <a:cubicBezTo>
                    <a:pt x="1751" y="1385"/>
                    <a:pt x="1761" y="1383"/>
                    <a:pt x="1772" y="1389"/>
                  </a:cubicBezTo>
                  <a:cubicBezTo>
                    <a:pt x="1792" y="1392"/>
                    <a:pt x="1797" y="1390"/>
                    <a:pt x="1803" y="1394"/>
                  </a:cubicBezTo>
                  <a:cubicBezTo>
                    <a:pt x="1822" y="1393"/>
                    <a:pt x="1828" y="1396"/>
                    <a:pt x="1833" y="1395"/>
                  </a:cubicBezTo>
                  <a:cubicBezTo>
                    <a:pt x="1885" y="1410"/>
                    <a:pt x="1890" y="1407"/>
                    <a:pt x="1896" y="1411"/>
                  </a:cubicBezTo>
                  <a:cubicBezTo>
                    <a:pt x="1999" y="1451"/>
                    <a:pt x="2003" y="1453"/>
                    <a:pt x="2007" y="1456"/>
                  </a:cubicBezTo>
                  <a:cubicBezTo>
                    <a:pt x="1978" y="1460"/>
                    <a:pt x="1974" y="1455"/>
                    <a:pt x="1971" y="1456"/>
                  </a:cubicBezTo>
                  <a:cubicBezTo>
                    <a:pt x="1945" y="1454"/>
                    <a:pt x="1942" y="1456"/>
                    <a:pt x="1938" y="1454"/>
                  </a:cubicBezTo>
                  <a:cubicBezTo>
                    <a:pt x="1874" y="1447"/>
                    <a:pt x="1868" y="1443"/>
                    <a:pt x="1863" y="1444"/>
                  </a:cubicBezTo>
                  <a:cubicBezTo>
                    <a:pt x="1819" y="1439"/>
                    <a:pt x="1815" y="1436"/>
                    <a:pt x="1811" y="1433"/>
                  </a:cubicBezTo>
                  <a:cubicBezTo>
                    <a:pt x="1789" y="1430"/>
                    <a:pt x="1787" y="1433"/>
                    <a:pt x="1784" y="1433"/>
                  </a:cubicBezTo>
                  <a:cubicBezTo>
                    <a:pt x="1751" y="1426"/>
                    <a:pt x="1744" y="1421"/>
                    <a:pt x="1739" y="1422"/>
                  </a:cubicBezTo>
                  <a:cubicBezTo>
                    <a:pt x="1686" y="1417"/>
                    <a:pt x="1679" y="1408"/>
                    <a:pt x="1675" y="1413"/>
                  </a:cubicBezTo>
                  <a:cubicBezTo>
                    <a:pt x="1595" y="1398"/>
                    <a:pt x="1585" y="1392"/>
                    <a:pt x="1576" y="1392"/>
                  </a:cubicBezTo>
                  <a:cubicBezTo>
                    <a:pt x="1553" y="1385"/>
                    <a:pt x="1550" y="1381"/>
                    <a:pt x="1548" y="1383"/>
                  </a:cubicBezTo>
                  <a:cubicBezTo>
                    <a:pt x="1463" y="1355"/>
                    <a:pt x="1463" y="1351"/>
                    <a:pt x="1464" y="1351"/>
                  </a:cubicBezTo>
                  <a:cubicBezTo>
                    <a:pt x="1450" y="1345"/>
                    <a:pt x="1448" y="1346"/>
                    <a:pt x="1447" y="1345"/>
                  </a:cubicBezTo>
                  <a:cubicBezTo>
                    <a:pt x="1415" y="1330"/>
                    <a:pt x="1410" y="1322"/>
                    <a:pt x="1406" y="1321"/>
                  </a:cubicBezTo>
                  <a:cubicBezTo>
                    <a:pt x="1355" y="1287"/>
                    <a:pt x="1356" y="1284"/>
                    <a:pt x="1353" y="1283"/>
                  </a:cubicBezTo>
                  <a:cubicBezTo>
                    <a:pt x="1333" y="1278"/>
                    <a:pt x="1340" y="1285"/>
                    <a:pt x="1347" y="1292"/>
                  </a:cubicBezTo>
                  <a:cubicBezTo>
                    <a:pt x="1420" y="1336"/>
                    <a:pt x="1416" y="1338"/>
                    <a:pt x="1421" y="1341"/>
                  </a:cubicBezTo>
                  <a:cubicBezTo>
                    <a:pt x="1509" y="1376"/>
                    <a:pt x="1517" y="1384"/>
                    <a:pt x="1522" y="1382"/>
                  </a:cubicBezTo>
                  <a:cubicBezTo>
                    <a:pt x="1562" y="1395"/>
                    <a:pt x="1565" y="1399"/>
                    <a:pt x="1568" y="1397"/>
                  </a:cubicBezTo>
                  <a:cubicBezTo>
                    <a:pt x="1674" y="1420"/>
                    <a:pt x="1698" y="1425"/>
                    <a:pt x="1721" y="1426"/>
                  </a:cubicBezTo>
                  <a:cubicBezTo>
                    <a:pt x="1801" y="1443"/>
                    <a:pt x="1807" y="1442"/>
                    <a:pt x="1813" y="1442"/>
                  </a:cubicBezTo>
                  <a:cubicBezTo>
                    <a:pt x="1852" y="1449"/>
                    <a:pt x="1855" y="1450"/>
                    <a:pt x="1859" y="1452"/>
                  </a:cubicBezTo>
                  <a:cubicBezTo>
                    <a:pt x="1837" y="1448"/>
                    <a:pt x="1830" y="1450"/>
                    <a:pt x="1824" y="1452"/>
                  </a:cubicBezTo>
                  <a:cubicBezTo>
                    <a:pt x="1757" y="1449"/>
                    <a:pt x="1734" y="1451"/>
                    <a:pt x="1711" y="1453"/>
                  </a:cubicBezTo>
                  <a:cubicBezTo>
                    <a:pt x="1629" y="1452"/>
                    <a:pt x="1626" y="1453"/>
                    <a:pt x="1623" y="1452"/>
                  </a:cubicBezTo>
                  <a:cubicBezTo>
                    <a:pt x="1594" y="1449"/>
                    <a:pt x="1592" y="1455"/>
                    <a:pt x="1588" y="1449"/>
                  </a:cubicBezTo>
                  <a:cubicBezTo>
                    <a:pt x="1558" y="1449"/>
                    <a:pt x="1556" y="1455"/>
                    <a:pt x="1551" y="1449"/>
                  </a:cubicBezTo>
                  <a:cubicBezTo>
                    <a:pt x="1514" y="1450"/>
                    <a:pt x="1511" y="1451"/>
                    <a:pt x="1508" y="1451"/>
                  </a:cubicBezTo>
                  <a:cubicBezTo>
                    <a:pt x="1530" y="1456"/>
                    <a:pt x="1538" y="1456"/>
                    <a:pt x="1547" y="1456"/>
                  </a:cubicBezTo>
                  <a:cubicBezTo>
                    <a:pt x="1589" y="1457"/>
                    <a:pt x="1593" y="1455"/>
                    <a:pt x="1597" y="1458"/>
                  </a:cubicBezTo>
                  <a:cubicBezTo>
                    <a:pt x="1652" y="1460"/>
                    <a:pt x="1656" y="1458"/>
                    <a:pt x="1661" y="1461"/>
                  </a:cubicBezTo>
                  <a:cubicBezTo>
                    <a:pt x="1691" y="1465"/>
                    <a:pt x="1694" y="1456"/>
                    <a:pt x="1700" y="1461"/>
                  </a:cubicBezTo>
                  <a:cubicBezTo>
                    <a:pt x="1767" y="1462"/>
                    <a:pt x="1783" y="1458"/>
                    <a:pt x="1800" y="1460"/>
                  </a:cubicBezTo>
                  <a:cubicBezTo>
                    <a:pt x="1835" y="1463"/>
                    <a:pt x="1842" y="1458"/>
                    <a:pt x="1851" y="1462"/>
                  </a:cubicBezTo>
                  <a:cubicBezTo>
                    <a:pt x="1975" y="1466"/>
                    <a:pt x="1981" y="1468"/>
                    <a:pt x="1986" y="1468"/>
                  </a:cubicBezTo>
                  <a:cubicBezTo>
                    <a:pt x="2043" y="1476"/>
                    <a:pt x="2049" y="1484"/>
                    <a:pt x="2051" y="1480"/>
                  </a:cubicBezTo>
                  <a:cubicBezTo>
                    <a:pt x="2067" y="1483"/>
                    <a:pt x="2072" y="1485"/>
                    <a:pt x="2076" y="1483"/>
                  </a:cubicBezTo>
                  <a:cubicBezTo>
                    <a:pt x="2092" y="1492"/>
                    <a:pt x="2084" y="1491"/>
                    <a:pt x="2077" y="1489"/>
                  </a:cubicBezTo>
                  <a:cubicBezTo>
                    <a:pt x="2055" y="1485"/>
                    <a:pt x="2055" y="1487"/>
                    <a:pt x="2053" y="1486"/>
                  </a:cubicBezTo>
                  <a:cubicBezTo>
                    <a:pt x="2032" y="1484"/>
                    <a:pt x="2026" y="1484"/>
                    <a:pt x="2019" y="1482"/>
                  </a:cubicBezTo>
                  <a:cubicBezTo>
                    <a:pt x="1963" y="1482"/>
                    <a:pt x="1944" y="1478"/>
                    <a:pt x="1926" y="1480"/>
                  </a:cubicBezTo>
                  <a:cubicBezTo>
                    <a:pt x="1879" y="1484"/>
                    <a:pt x="1873" y="1478"/>
                    <a:pt x="1869" y="1479"/>
                  </a:cubicBezTo>
                  <a:cubicBezTo>
                    <a:pt x="1796" y="1483"/>
                    <a:pt x="1792" y="1486"/>
                    <a:pt x="1787" y="1488"/>
                  </a:cubicBezTo>
                  <a:cubicBezTo>
                    <a:pt x="1750" y="1488"/>
                    <a:pt x="1749" y="1489"/>
                    <a:pt x="1746" y="1487"/>
                  </a:cubicBezTo>
                  <a:cubicBezTo>
                    <a:pt x="1713" y="1486"/>
                    <a:pt x="1709" y="1490"/>
                    <a:pt x="1704" y="1487"/>
                  </a:cubicBezTo>
                  <a:cubicBezTo>
                    <a:pt x="1665" y="1483"/>
                    <a:pt x="1656" y="1486"/>
                    <a:pt x="1646" y="1483"/>
                  </a:cubicBezTo>
                  <a:cubicBezTo>
                    <a:pt x="1584" y="1471"/>
                    <a:pt x="1580" y="1476"/>
                    <a:pt x="1575" y="1472"/>
                  </a:cubicBezTo>
                  <a:cubicBezTo>
                    <a:pt x="1541" y="1469"/>
                    <a:pt x="1534" y="1456"/>
                    <a:pt x="1531" y="1464"/>
                  </a:cubicBezTo>
                  <a:cubicBezTo>
                    <a:pt x="1597" y="1481"/>
                    <a:pt x="1605" y="1487"/>
                    <a:pt x="1611" y="1486"/>
                  </a:cubicBezTo>
                  <a:cubicBezTo>
                    <a:pt x="1675" y="1492"/>
                    <a:pt x="1682" y="1493"/>
                    <a:pt x="1690" y="1496"/>
                  </a:cubicBezTo>
                  <a:cubicBezTo>
                    <a:pt x="1763" y="1494"/>
                    <a:pt x="1782" y="1497"/>
                    <a:pt x="1799" y="1493"/>
                  </a:cubicBezTo>
                  <a:cubicBezTo>
                    <a:pt x="1835" y="1494"/>
                    <a:pt x="1837" y="1491"/>
                    <a:pt x="1840" y="1491"/>
                  </a:cubicBezTo>
                  <a:cubicBezTo>
                    <a:pt x="1884" y="1487"/>
                    <a:pt x="1890" y="1489"/>
                    <a:pt x="1894" y="1488"/>
                  </a:cubicBezTo>
                  <a:cubicBezTo>
                    <a:pt x="1945" y="1491"/>
                    <a:pt x="1954" y="1487"/>
                    <a:pt x="1964" y="1490"/>
                  </a:cubicBezTo>
                  <a:cubicBezTo>
                    <a:pt x="2004" y="1490"/>
                    <a:pt x="2005" y="1488"/>
                    <a:pt x="2008" y="1491"/>
                  </a:cubicBezTo>
                  <a:cubicBezTo>
                    <a:pt x="2048" y="1493"/>
                    <a:pt x="2052" y="1493"/>
                    <a:pt x="2058" y="1498"/>
                  </a:cubicBezTo>
                  <a:cubicBezTo>
                    <a:pt x="2090" y="1498"/>
                    <a:pt x="2095" y="1503"/>
                    <a:pt x="2100" y="1502"/>
                  </a:cubicBezTo>
                  <a:cubicBezTo>
                    <a:pt x="2134" y="1513"/>
                    <a:pt x="2137" y="1511"/>
                    <a:pt x="2140" y="1513"/>
                  </a:cubicBezTo>
                  <a:cubicBezTo>
                    <a:pt x="2136" y="1522"/>
                    <a:pt x="2130" y="1516"/>
                    <a:pt x="2124" y="1513"/>
                  </a:cubicBezTo>
                  <a:cubicBezTo>
                    <a:pt x="2095" y="1514"/>
                    <a:pt x="2091" y="1516"/>
                    <a:pt x="2087" y="1514"/>
                  </a:cubicBezTo>
                  <a:cubicBezTo>
                    <a:pt x="2066" y="1517"/>
                    <a:pt x="2056" y="1511"/>
                    <a:pt x="2049" y="1515"/>
                  </a:cubicBezTo>
                  <a:cubicBezTo>
                    <a:pt x="1957" y="1511"/>
                    <a:pt x="1954" y="1522"/>
                    <a:pt x="1948" y="1514"/>
                  </a:cubicBezTo>
                  <a:cubicBezTo>
                    <a:pt x="1899" y="1520"/>
                    <a:pt x="1895" y="1519"/>
                    <a:pt x="1891" y="1520"/>
                  </a:cubicBezTo>
                  <a:cubicBezTo>
                    <a:pt x="1864" y="1522"/>
                    <a:pt x="1861" y="1528"/>
                    <a:pt x="1856" y="1526"/>
                  </a:cubicBezTo>
                  <a:cubicBezTo>
                    <a:pt x="1802" y="1532"/>
                    <a:pt x="1794" y="1529"/>
                    <a:pt x="1787" y="1532"/>
                  </a:cubicBezTo>
                  <a:cubicBezTo>
                    <a:pt x="1755" y="1532"/>
                    <a:pt x="1747" y="1531"/>
                    <a:pt x="1739" y="1532"/>
                  </a:cubicBezTo>
                  <a:cubicBezTo>
                    <a:pt x="1718" y="1533"/>
                    <a:pt x="1717" y="1537"/>
                    <a:pt x="1720" y="1534"/>
                  </a:cubicBezTo>
                  <a:cubicBezTo>
                    <a:pt x="1742" y="1532"/>
                    <a:pt x="1748" y="1538"/>
                    <a:pt x="1752" y="1537"/>
                  </a:cubicBezTo>
                  <a:cubicBezTo>
                    <a:pt x="1795" y="1537"/>
                    <a:pt x="1804" y="1537"/>
                    <a:pt x="1813" y="1536"/>
                  </a:cubicBezTo>
                  <a:cubicBezTo>
                    <a:pt x="1854" y="1530"/>
                    <a:pt x="1860" y="1537"/>
                    <a:pt x="1864" y="1534"/>
                  </a:cubicBezTo>
                  <a:cubicBezTo>
                    <a:pt x="1892" y="1526"/>
                    <a:pt x="1897" y="1530"/>
                    <a:pt x="1900" y="1526"/>
                  </a:cubicBezTo>
                  <a:cubicBezTo>
                    <a:pt x="1931" y="1525"/>
                    <a:pt x="1934" y="1528"/>
                    <a:pt x="1937" y="1527"/>
                  </a:cubicBezTo>
                  <a:cubicBezTo>
                    <a:pt x="1965" y="1526"/>
                    <a:pt x="1970" y="1522"/>
                    <a:pt x="1975" y="1524"/>
                  </a:cubicBezTo>
                  <a:cubicBezTo>
                    <a:pt x="2011" y="1518"/>
                    <a:pt x="2018" y="1528"/>
                    <a:pt x="2022" y="1521"/>
                  </a:cubicBezTo>
                  <a:cubicBezTo>
                    <a:pt x="2075" y="1522"/>
                    <a:pt x="2080" y="1523"/>
                    <a:pt x="2085" y="1524"/>
                  </a:cubicBezTo>
                  <a:cubicBezTo>
                    <a:pt x="2106" y="1524"/>
                    <a:pt x="2111" y="1524"/>
                    <a:pt x="2117" y="1524"/>
                  </a:cubicBezTo>
                  <a:cubicBezTo>
                    <a:pt x="2143" y="1525"/>
                    <a:pt x="2155" y="1533"/>
                    <a:pt x="2166" y="1533"/>
                  </a:cubicBezTo>
                  <a:cubicBezTo>
                    <a:pt x="2203" y="1551"/>
                    <a:pt x="2213" y="1555"/>
                    <a:pt x="2223" y="1558"/>
                  </a:cubicBezTo>
                  <a:cubicBezTo>
                    <a:pt x="2250" y="1574"/>
                    <a:pt x="2254" y="1582"/>
                    <a:pt x="2257" y="1578"/>
                  </a:cubicBezTo>
                  <a:cubicBezTo>
                    <a:pt x="2275" y="1592"/>
                    <a:pt x="2264" y="1590"/>
                    <a:pt x="2253" y="1586"/>
                  </a:cubicBezTo>
                  <a:cubicBezTo>
                    <a:pt x="2198" y="1570"/>
                    <a:pt x="2194" y="1576"/>
                    <a:pt x="2188" y="1571"/>
                  </a:cubicBezTo>
                  <a:cubicBezTo>
                    <a:pt x="2088" y="1565"/>
                    <a:pt x="2082" y="1558"/>
                    <a:pt x="2078" y="1563"/>
                  </a:cubicBezTo>
                  <a:cubicBezTo>
                    <a:pt x="2050" y="1558"/>
                    <a:pt x="2048" y="1559"/>
                    <a:pt x="2045" y="1560"/>
                  </a:cubicBezTo>
                  <a:cubicBezTo>
                    <a:pt x="2003" y="1553"/>
                    <a:pt x="2000" y="1561"/>
                    <a:pt x="1996" y="1559"/>
                  </a:cubicBezTo>
                  <a:cubicBezTo>
                    <a:pt x="1958" y="1560"/>
                    <a:pt x="1954" y="1554"/>
                    <a:pt x="1951" y="1557"/>
                  </a:cubicBezTo>
                  <a:cubicBezTo>
                    <a:pt x="1924" y="1562"/>
                    <a:pt x="1919" y="1554"/>
                    <a:pt x="1917" y="1561"/>
                  </a:cubicBezTo>
                  <a:cubicBezTo>
                    <a:pt x="1889" y="1559"/>
                    <a:pt x="1886" y="1561"/>
                    <a:pt x="1882" y="1562"/>
                  </a:cubicBezTo>
                  <a:cubicBezTo>
                    <a:pt x="1839" y="1563"/>
                    <a:pt x="1832" y="1565"/>
                    <a:pt x="1825" y="1565"/>
                  </a:cubicBezTo>
                  <a:cubicBezTo>
                    <a:pt x="1769" y="1563"/>
                    <a:pt x="1762" y="1568"/>
                    <a:pt x="1754" y="1565"/>
                  </a:cubicBezTo>
                  <a:cubicBezTo>
                    <a:pt x="1717" y="1565"/>
                    <a:pt x="1714" y="1571"/>
                    <a:pt x="1709" y="1567"/>
                  </a:cubicBezTo>
                  <a:cubicBezTo>
                    <a:pt x="1672" y="1566"/>
                    <a:pt x="1671" y="1564"/>
                    <a:pt x="1670" y="1562"/>
                  </a:cubicBezTo>
                  <a:cubicBezTo>
                    <a:pt x="1631" y="1552"/>
                    <a:pt x="1629" y="1550"/>
                    <a:pt x="1626" y="1548"/>
                  </a:cubicBezTo>
                  <a:cubicBezTo>
                    <a:pt x="1615" y="1548"/>
                    <a:pt x="1628" y="1552"/>
                    <a:pt x="1641" y="1558"/>
                  </a:cubicBezTo>
                  <a:cubicBezTo>
                    <a:pt x="1664" y="1563"/>
                    <a:pt x="1662" y="1572"/>
                    <a:pt x="1666" y="1567"/>
                  </a:cubicBezTo>
                  <a:cubicBezTo>
                    <a:pt x="1688" y="1572"/>
                    <a:pt x="1694" y="1570"/>
                    <a:pt x="1698" y="1575"/>
                  </a:cubicBezTo>
                  <a:cubicBezTo>
                    <a:pt x="1758" y="1581"/>
                    <a:pt x="1767" y="1587"/>
                    <a:pt x="1775" y="1585"/>
                  </a:cubicBezTo>
                  <a:cubicBezTo>
                    <a:pt x="1803" y="1587"/>
                    <a:pt x="1804" y="1584"/>
                    <a:pt x="1807" y="1585"/>
                  </a:cubicBezTo>
                  <a:cubicBezTo>
                    <a:pt x="1829" y="1582"/>
                    <a:pt x="1835" y="1589"/>
                    <a:pt x="1838" y="1585"/>
                  </a:cubicBezTo>
                  <a:cubicBezTo>
                    <a:pt x="1859" y="1585"/>
                    <a:pt x="1868" y="1586"/>
                    <a:pt x="1876" y="1586"/>
                  </a:cubicBezTo>
                  <a:cubicBezTo>
                    <a:pt x="1909" y="1584"/>
                    <a:pt x="1919" y="1589"/>
                    <a:pt x="1927" y="1589"/>
                  </a:cubicBezTo>
                  <a:cubicBezTo>
                    <a:pt x="1961" y="1592"/>
                    <a:pt x="1963" y="1590"/>
                    <a:pt x="1965" y="1591"/>
                  </a:cubicBezTo>
                  <a:cubicBezTo>
                    <a:pt x="1995" y="1594"/>
                    <a:pt x="2000" y="1600"/>
                    <a:pt x="2004" y="1595"/>
                  </a:cubicBezTo>
                  <a:cubicBezTo>
                    <a:pt x="2038" y="1596"/>
                    <a:pt x="2047" y="1601"/>
                    <a:pt x="2055" y="1598"/>
                  </a:cubicBezTo>
                  <a:cubicBezTo>
                    <a:pt x="2067" y="1600"/>
                    <a:pt x="2069" y="1600"/>
                    <a:pt x="2071" y="1601"/>
                  </a:cubicBezTo>
                  <a:cubicBezTo>
                    <a:pt x="2041" y="1605"/>
                    <a:pt x="2039" y="1606"/>
                    <a:pt x="2035" y="1603"/>
                  </a:cubicBezTo>
                  <a:cubicBezTo>
                    <a:pt x="1991" y="1606"/>
                    <a:pt x="1969" y="1607"/>
                    <a:pt x="1948" y="1608"/>
                  </a:cubicBezTo>
                  <a:cubicBezTo>
                    <a:pt x="1850" y="1621"/>
                    <a:pt x="1843" y="1615"/>
                    <a:pt x="1839" y="1619"/>
                  </a:cubicBezTo>
                  <a:cubicBezTo>
                    <a:pt x="1799" y="1616"/>
                    <a:pt x="1778" y="1619"/>
                    <a:pt x="1757" y="1620"/>
                  </a:cubicBezTo>
                  <a:cubicBezTo>
                    <a:pt x="1707" y="1621"/>
                    <a:pt x="1705" y="1621"/>
                    <a:pt x="1703" y="1623"/>
                  </a:cubicBezTo>
                  <a:cubicBezTo>
                    <a:pt x="1626" y="1620"/>
                    <a:pt x="1622" y="1615"/>
                    <a:pt x="1620" y="1617"/>
                  </a:cubicBezTo>
                  <a:cubicBezTo>
                    <a:pt x="1590" y="1610"/>
                    <a:pt x="1585" y="1616"/>
                    <a:pt x="1579" y="1611"/>
                  </a:cubicBezTo>
                  <a:cubicBezTo>
                    <a:pt x="1581" y="1613"/>
                    <a:pt x="1584" y="1619"/>
                    <a:pt x="1587" y="1616"/>
                  </a:cubicBezTo>
                  <a:cubicBezTo>
                    <a:pt x="1638" y="1623"/>
                    <a:pt x="1648" y="1624"/>
                    <a:pt x="1659" y="1625"/>
                  </a:cubicBezTo>
                  <a:cubicBezTo>
                    <a:pt x="1730" y="1631"/>
                    <a:pt x="1734" y="1624"/>
                    <a:pt x="1740" y="1626"/>
                  </a:cubicBezTo>
                  <a:cubicBezTo>
                    <a:pt x="1789" y="1623"/>
                    <a:pt x="1792" y="1627"/>
                    <a:pt x="1795" y="1626"/>
                  </a:cubicBezTo>
                  <a:cubicBezTo>
                    <a:pt x="1808" y="1624"/>
                    <a:pt x="1814" y="1626"/>
                    <a:pt x="1819" y="1625"/>
                  </a:cubicBezTo>
                  <a:cubicBezTo>
                    <a:pt x="1903" y="1624"/>
                    <a:pt x="1907" y="1617"/>
                    <a:pt x="1913" y="1621"/>
                  </a:cubicBezTo>
                  <a:cubicBezTo>
                    <a:pt x="1934" y="1617"/>
                    <a:pt x="1940" y="1619"/>
                    <a:pt x="1945" y="1617"/>
                  </a:cubicBezTo>
                  <a:cubicBezTo>
                    <a:pt x="2014" y="1613"/>
                    <a:pt x="2020" y="1616"/>
                    <a:pt x="2024" y="1612"/>
                  </a:cubicBezTo>
                  <a:cubicBezTo>
                    <a:pt x="2082" y="1613"/>
                    <a:pt x="2091" y="1610"/>
                    <a:pt x="2100" y="1612"/>
                  </a:cubicBezTo>
                  <a:cubicBezTo>
                    <a:pt x="2134" y="1615"/>
                    <a:pt x="2140" y="1614"/>
                    <a:pt x="2146" y="1617"/>
                  </a:cubicBezTo>
                  <a:cubicBezTo>
                    <a:pt x="2172" y="1617"/>
                    <a:pt x="2178" y="1618"/>
                    <a:pt x="2185" y="1619"/>
                  </a:cubicBezTo>
                  <a:cubicBezTo>
                    <a:pt x="2200" y="1619"/>
                    <a:pt x="2203" y="1617"/>
                    <a:pt x="2202" y="1620"/>
                  </a:cubicBezTo>
                  <a:cubicBezTo>
                    <a:pt x="2166" y="1626"/>
                    <a:pt x="2163" y="1623"/>
                    <a:pt x="2160" y="1624"/>
                  </a:cubicBezTo>
                  <a:cubicBezTo>
                    <a:pt x="2140" y="1625"/>
                    <a:pt x="2139" y="1632"/>
                    <a:pt x="2135" y="1630"/>
                  </a:cubicBezTo>
                  <a:cubicBezTo>
                    <a:pt x="2121" y="1625"/>
                    <a:pt x="2118" y="1626"/>
                    <a:pt x="2115" y="1625"/>
                  </a:cubicBezTo>
                  <a:cubicBezTo>
                    <a:pt x="2084" y="1626"/>
                    <a:pt x="2082" y="1632"/>
                    <a:pt x="2078" y="1629"/>
                  </a:cubicBezTo>
                  <a:cubicBezTo>
                    <a:pt x="2033" y="1635"/>
                    <a:pt x="2013" y="1630"/>
                    <a:pt x="1997" y="1638"/>
                  </a:cubicBezTo>
                  <a:cubicBezTo>
                    <a:pt x="1965" y="1638"/>
                    <a:pt x="1961" y="1640"/>
                    <a:pt x="1956" y="1640"/>
                  </a:cubicBezTo>
                  <a:cubicBezTo>
                    <a:pt x="1884" y="1646"/>
                    <a:pt x="1879" y="1643"/>
                    <a:pt x="1875" y="1643"/>
                  </a:cubicBezTo>
                  <a:cubicBezTo>
                    <a:pt x="1842" y="1646"/>
                    <a:pt x="1837" y="1643"/>
                    <a:pt x="1833" y="1644"/>
                  </a:cubicBezTo>
                  <a:cubicBezTo>
                    <a:pt x="1786" y="1641"/>
                    <a:pt x="1783" y="1647"/>
                    <a:pt x="1777" y="1641"/>
                  </a:cubicBezTo>
                  <a:cubicBezTo>
                    <a:pt x="1718" y="1642"/>
                    <a:pt x="1713" y="1636"/>
                    <a:pt x="1709" y="1637"/>
                  </a:cubicBezTo>
                  <a:cubicBezTo>
                    <a:pt x="1661" y="1635"/>
                    <a:pt x="1657" y="1636"/>
                    <a:pt x="1652" y="1636"/>
                  </a:cubicBezTo>
                  <a:cubicBezTo>
                    <a:pt x="1618" y="1633"/>
                    <a:pt x="1613" y="1629"/>
                    <a:pt x="1608" y="1631"/>
                  </a:cubicBezTo>
                  <a:cubicBezTo>
                    <a:pt x="1643" y="1640"/>
                    <a:pt x="1648" y="1640"/>
                    <a:pt x="1652" y="1639"/>
                  </a:cubicBezTo>
                  <a:cubicBezTo>
                    <a:pt x="1687" y="1646"/>
                    <a:pt x="1691" y="1642"/>
                    <a:pt x="1696" y="1645"/>
                  </a:cubicBezTo>
                  <a:cubicBezTo>
                    <a:pt x="1728" y="1644"/>
                    <a:pt x="1730" y="1646"/>
                    <a:pt x="1733" y="1648"/>
                  </a:cubicBezTo>
                  <a:cubicBezTo>
                    <a:pt x="1760" y="1651"/>
                    <a:pt x="1763" y="1648"/>
                    <a:pt x="1766" y="1649"/>
                  </a:cubicBezTo>
                  <a:cubicBezTo>
                    <a:pt x="1791" y="1654"/>
                    <a:pt x="1794" y="1645"/>
                    <a:pt x="1799" y="1651"/>
                  </a:cubicBezTo>
                  <a:cubicBezTo>
                    <a:pt x="1853" y="1651"/>
                    <a:pt x="1862" y="1650"/>
                    <a:pt x="1872" y="1652"/>
                  </a:cubicBezTo>
                  <a:cubicBezTo>
                    <a:pt x="1939" y="1648"/>
                    <a:pt x="1950" y="1649"/>
                    <a:pt x="1959" y="1647"/>
                  </a:cubicBezTo>
                  <a:cubicBezTo>
                    <a:pt x="1993" y="1649"/>
                    <a:pt x="1996" y="1643"/>
                    <a:pt x="2001" y="1643"/>
                  </a:cubicBezTo>
                  <a:cubicBezTo>
                    <a:pt x="2055" y="1643"/>
                    <a:pt x="2063" y="1634"/>
                    <a:pt x="2074" y="1639"/>
                  </a:cubicBezTo>
                  <a:cubicBezTo>
                    <a:pt x="2021" y="1649"/>
                    <a:pt x="2013" y="1650"/>
                    <a:pt x="2006" y="1652"/>
                  </a:cubicBezTo>
                  <a:cubicBezTo>
                    <a:pt x="1979" y="1656"/>
                    <a:pt x="1976" y="1660"/>
                    <a:pt x="1972" y="1658"/>
                  </a:cubicBezTo>
                  <a:cubicBezTo>
                    <a:pt x="1945" y="1659"/>
                    <a:pt x="1942" y="1665"/>
                    <a:pt x="1937" y="1661"/>
                  </a:cubicBezTo>
                  <a:cubicBezTo>
                    <a:pt x="1899" y="1666"/>
                    <a:pt x="1895" y="1667"/>
                    <a:pt x="1891" y="1667"/>
                  </a:cubicBezTo>
                  <a:cubicBezTo>
                    <a:pt x="1863" y="1666"/>
                    <a:pt x="1856" y="1666"/>
                    <a:pt x="1848" y="1667"/>
                  </a:cubicBezTo>
                  <a:cubicBezTo>
                    <a:pt x="1812" y="1662"/>
                    <a:pt x="1810" y="1672"/>
                    <a:pt x="1806" y="1668"/>
                  </a:cubicBezTo>
                  <a:cubicBezTo>
                    <a:pt x="1739" y="1667"/>
                    <a:pt x="1735" y="1664"/>
                    <a:pt x="1732" y="1669"/>
                  </a:cubicBezTo>
                  <a:cubicBezTo>
                    <a:pt x="1770" y="1676"/>
                    <a:pt x="1776" y="1672"/>
                    <a:pt x="1784" y="1674"/>
                  </a:cubicBezTo>
                  <a:cubicBezTo>
                    <a:pt x="1817" y="1675"/>
                    <a:pt x="1818" y="1674"/>
                    <a:pt x="1819" y="1672"/>
                  </a:cubicBezTo>
                  <a:cubicBezTo>
                    <a:pt x="1849" y="1671"/>
                    <a:pt x="1852" y="1672"/>
                    <a:pt x="1856" y="1675"/>
                  </a:cubicBezTo>
                  <a:cubicBezTo>
                    <a:pt x="1892" y="1677"/>
                    <a:pt x="1889" y="1681"/>
                    <a:pt x="1896" y="1683"/>
                  </a:cubicBezTo>
                  <a:cubicBezTo>
                    <a:pt x="1953" y="1677"/>
                    <a:pt x="1962" y="1681"/>
                    <a:pt x="1970" y="1678"/>
                  </a:cubicBezTo>
                  <a:cubicBezTo>
                    <a:pt x="2031" y="1673"/>
                    <a:pt x="2036" y="1672"/>
                    <a:pt x="2041" y="1673"/>
                  </a:cubicBezTo>
                  <a:cubicBezTo>
                    <a:pt x="2061" y="1666"/>
                    <a:pt x="2067" y="1668"/>
                    <a:pt x="2072" y="1667"/>
                  </a:cubicBezTo>
                  <a:cubicBezTo>
                    <a:pt x="2104" y="1661"/>
                    <a:pt x="2108" y="1666"/>
                    <a:pt x="2110" y="1664"/>
                  </a:cubicBezTo>
                  <a:cubicBezTo>
                    <a:pt x="2143" y="1661"/>
                    <a:pt x="2150" y="1660"/>
                    <a:pt x="2156" y="1658"/>
                  </a:cubicBezTo>
                  <a:cubicBezTo>
                    <a:pt x="2216" y="1652"/>
                    <a:pt x="2219" y="1651"/>
                    <a:pt x="2222" y="1649"/>
                  </a:cubicBezTo>
                  <a:cubicBezTo>
                    <a:pt x="2258" y="1652"/>
                    <a:pt x="2264" y="1651"/>
                    <a:pt x="2271" y="1650"/>
                  </a:cubicBezTo>
                  <a:cubicBezTo>
                    <a:pt x="2320" y="1652"/>
                    <a:pt x="2327" y="1654"/>
                    <a:pt x="2335" y="1653"/>
                  </a:cubicBezTo>
                  <a:cubicBezTo>
                    <a:pt x="2392" y="1661"/>
                    <a:pt x="2396" y="1664"/>
                    <a:pt x="2399" y="1662"/>
                  </a:cubicBezTo>
                  <a:cubicBezTo>
                    <a:pt x="2412" y="1678"/>
                    <a:pt x="2409" y="1673"/>
                    <a:pt x="2407" y="1675"/>
                  </a:cubicBezTo>
                  <a:cubicBezTo>
                    <a:pt x="2366" y="1672"/>
                    <a:pt x="2354" y="1673"/>
                    <a:pt x="2341" y="1671"/>
                  </a:cubicBezTo>
                  <a:cubicBezTo>
                    <a:pt x="2246" y="1675"/>
                    <a:pt x="2241" y="1682"/>
                    <a:pt x="2234" y="1678"/>
                  </a:cubicBezTo>
                  <a:cubicBezTo>
                    <a:pt x="2215" y="1686"/>
                    <a:pt x="2211" y="1681"/>
                    <a:pt x="2209" y="1685"/>
                  </a:cubicBezTo>
                  <a:cubicBezTo>
                    <a:pt x="2189" y="1687"/>
                    <a:pt x="2186" y="1688"/>
                    <a:pt x="2183" y="1688"/>
                  </a:cubicBezTo>
                  <a:cubicBezTo>
                    <a:pt x="2154" y="1694"/>
                    <a:pt x="2151" y="1695"/>
                    <a:pt x="2148" y="1697"/>
                  </a:cubicBezTo>
                  <a:cubicBezTo>
                    <a:pt x="2104" y="1700"/>
                    <a:pt x="2102" y="1705"/>
                    <a:pt x="2097" y="1699"/>
                  </a:cubicBezTo>
                  <a:cubicBezTo>
                    <a:pt x="2054" y="1707"/>
                    <a:pt x="2047" y="1707"/>
                    <a:pt x="2039" y="1708"/>
                  </a:cubicBezTo>
                  <a:cubicBezTo>
                    <a:pt x="2010" y="1713"/>
                    <a:pt x="2002" y="1710"/>
                    <a:pt x="1994" y="1712"/>
                  </a:cubicBezTo>
                  <a:cubicBezTo>
                    <a:pt x="1917" y="1709"/>
                    <a:pt x="1909" y="1713"/>
                    <a:pt x="1901" y="1710"/>
                  </a:cubicBezTo>
                  <a:cubicBezTo>
                    <a:pt x="1837" y="1703"/>
                    <a:pt x="1822" y="1704"/>
                    <a:pt x="1806" y="1699"/>
                  </a:cubicBezTo>
                  <a:cubicBezTo>
                    <a:pt x="1774" y="1697"/>
                    <a:pt x="1764" y="1687"/>
                    <a:pt x="1757" y="1690"/>
                  </a:cubicBezTo>
                  <a:cubicBezTo>
                    <a:pt x="1800" y="1705"/>
                    <a:pt x="1806" y="1705"/>
                    <a:pt x="1812" y="1706"/>
                  </a:cubicBezTo>
                  <a:cubicBezTo>
                    <a:pt x="1910" y="1719"/>
                    <a:pt x="1916" y="1718"/>
                    <a:pt x="1922" y="1719"/>
                  </a:cubicBezTo>
                  <a:cubicBezTo>
                    <a:pt x="1962" y="1715"/>
                    <a:pt x="1970" y="1723"/>
                    <a:pt x="1975" y="1721"/>
                  </a:cubicBezTo>
                  <a:cubicBezTo>
                    <a:pt x="2086" y="1711"/>
                    <a:pt x="2098" y="1710"/>
                    <a:pt x="2110" y="1711"/>
                  </a:cubicBezTo>
                  <a:cubicBezTo>
                    <a:pt x="2156" y="1701"/>
                    <a:pt x="2166" y="1700"/>
                    <a:pt x="2176" y="1699"/>
                  </a:cubicBezTo>
                  <a:cubicBezTo>
                    <a:pt x="2220" y="1689"/>
                    <a:pt x="2223" y="1689"/>
                    <a:pt x="2226" y="1691"/>
                  </a:cubicBezTo>
                  <a:cubicBezTo>
                    <a:pt x="2270" y="1685"/>
                    <a:pt x="2276" y="1684"/>
                    <a:pt x="2283" y="1684"/>
                  </a:cubicBezTo>
                  <a:cubicBezTo>
                    <a:pt x="2316" y="1678"/>
                    <a:pt x="2321" y="1684"/>
                    <a:pt x="2324" y="1680"/>
                  </a:cubicBezTo>
                  <a:cubicBezTo>
                    <a:pt x="2344" y="1683"/>
                    <a:pt x="2346" y="1679"/>
                    <a:pt x="2348" y="1680"/>
                  </a:cubicBezTo>
                  <a:cubicBezTo>
                    <a:pt x="2375" y="1689"/>
                    <a:pt x="2369" y="1677"/>
                    <a:pt x="2368" y="1686"/>
                  </a:cubicBezTo>
                  <a:cubicBezTo>
                    <a:pt x="2329" y="1690"/>
                    <a:pt x="2327" y="1690"/>
                    <a:pt x="2325" y="1691"/>
                  </a:cubicBezTo>
                  <a:cubicBezTo>
                    <a:pt x="2295" y="1695"/>
                    <a:pt x="2287" y="1700"/>
                    <a:pt x="2278" y="1702"/>
                  </a:cubicBezTo>
                  <a:cubicBezTo>
                    <a:pt x="2242" y="1706"/>
                    <a:pt x="2234" y="1713"/>
                    <a:pt x="2226" y="1714"/>
                  </a:cubicBezTo>
                  <a:cubicBezTo>
                    <a:pt x="2182" y="1729"/>
                    <a:pt x="2177" y="1730"/>
                    <a:pt x="2173" y="1731"/>
                  </a:cubicBezTo>
                  <a:cubicBezTo>
                    <a:pt x="2130" y="1746"/>
                    <a:pt x="2126" y="1748"/>
                    <a:pt x="2121" y="1749"/>
                  </a:cubicBezTo>
                  <a:cubicBezTo>
                    <a:pt x="2085" y="1753"/>
                    <a:pt x="2078" y="1763"/>
                    <a:pt x="2068" y="1759"/>
                  </a:cubicBezTo>
                  <a:cubicBezTo>
                    <a:pt x="2009" y="1763"/>
                    <a:pt x="2005" y="1765"/>
                    <a:pt x="2000" y="1766"/>
                  </a:cubicBezTo>
                  <a:cubicBezTo>
                    <a:pt x="1948" y="1765"/>
                    <a:pt x="1938" y="1759"/>
                    <a:pt x="1929" y="1763"/>
                  </a:cubicBezTo>
                  <a:cubicBezTo>
                    <a:pt x="2000" y="1769"/>
                    <a:pt x="2008" y="1772"/>
                    <a:pt x="2015" y="1771"/>
                  </a:cubicBezTo>
                  <a:cubicBezTo>
                    <a:pt x="2071" y="1764"/>
                    <a:pt x="2087" y="1769"/>
                    <a:pt x="2100" y="1762"/>
                  </a:cubicBezTo>
                  <a:cubicBezTo>
                    <a:pt x="2163" y="1744"/>
                    <a:pt x="2167" y="1747"/>
                    <a:pt x="2170" y="1740"/>
                  </a:cubicBezTo>
                  <a:cubicBezTo>
                    <a:pt x="2192" y="1731"/>
                    <a:pt x="2197" y="1738"/>
                    <a:pt x="2199" y="1731"/>
                  </a:cubicBezTo>
                  <a:cubicBezTo>
                    <a:pt x="2249" y="1721"/>
                    <a:pt x="2255" y="1714"/>
                    <a:pt x="2261" y="1712"/>
                  </a:cubicBezTo>
                  <a:cubicBezTo>
                    <a:pt x="2306" y="1703"/>
                    <a:pt x="2323" y="1699"/>
                    <a:pt x="2340" y="1696"/>
                  </a:cubicBezTo>
                  <a:cubicBezTo>
                    <a:pt x="2376" y="1698"/>
                    <a:pt x="2384" y="1691"/>
                    <a:pt x="2393" y="1695"/>
                  </a:cubicBezTo>
                  <a:cubicBezTo>
                    <a:pt x="2428" y="1692"/>
                    <a:pt x="2437" y="1691"/>
                    <a:pt x="2447" y="1697"/>
                  </a:cubicBezTo>
                  <a:cubicBezTo>
                    <a:pt x="2479" y="1700"/>
                    <a:pt x="2483" y="1700"/>
                    <a:pt x="2488" y="1703"/>
                  </a:cubicBezTo>
                  <a:cubicBezTo>
                    <a:pt x="2458" y="1707"/>
                    <a:pt x="2450" y="1704"/>
                    <a:pt x="2443" y="1707"/>
                  </a:cubicBezTo>
                  <a:cubicBezTo>
                    <a:pt x="2391" y="1706"/>
                    <a:pt x="2384" y="1713"/>
                    <a:pt x="2376" y="1709"/>
                  </a:cubicBezTo>
                  <a:cubicBezTo>
                    <a:pt x="2359" y="1715"/>
                    <a:pt x="2356" y="1712"/>
                    <a:pt x="2355" y="1714"/>
                  </a:cubicBezTo>
                  <a:cubicBezTo>
                    <a:pt x="2317" y="1717"/>
                    <a:pt x="2303" y="1723"/>
                    <a:pt x="2287" y="1724"/>
                  </a:cubicBezTo>
                  <a:cubicBezTo>
                    <a:pt x="2263" y="1731"/>
                    <a:pt x="2259" y="1730"/>
                    <a:pt x="2257" y="1735"/>
                  </a:cubicBezTo>
                  <a:cubicBezTo>
                    <a:pt x="2222" y="1744"/>
                    <a:pt x="2221" y="1745"/>
                    <a:pt x="2220" y="1747"/>
                  </a:cubicBezTo>
                  <a:cubicBezTo>
                    <a:pt x="2188" y="1756"/>
                    <a:pt x="2174" y="1763"/>
                    <a:pt x="2159" y="1767"/>
                  </a:cubicBezTo>
                  <a:cubicBezTo>
                    <a:pt x="2131" y="1773"/>
                    <a:pt x="2123" y="1776"/>
                    <a:pt x="2116" y="1780"/>
                  </a:cubicBezTo>
                  <a:cubicBezTo>
                    <a:pt x="2083" y="1781"/>
                    <a:pt x="2075" y="1784"/>
                    <a:pt x="2067" y="1784"/>
                  </a:cubicBezTo>
                  <a:cubicBezTo>
                    <a:pt x="1966" y="1780"/>
                    <a:pt x="1955" y="1771"/>
                    <a:pt x="1945" y="1774"/>
                  </a:cubicBezTo>
                  <a:cubicBezTo>
                    <a:pt x="1986" y="1780"/>
                    <a:pt x="1990" y="1786"/>
                    <a:pt x="1993" y="1785"/>
                  </a:cubicBezTo>
                  <a:cubicBezTo>
                    <a:pt x="2034" y="1786"/>
                    <a:pt x="2046" y="1790"/>
                    <a:pt x="2058" y="1789"/>
                  </a:cubicBezTo>
                  <a:cubicBezTo>
                    <a:pt x="2117" y="1785"/>
                    <a:pt x="2120" y="1784"/>
                    <a:pt x="2124" y="1785"/>
                  </a:cubicBezTo>
                  <a:cubicBezTo>
                    <a:pt x="2175" y="1769"/>
                    <a:pt x="2184" y="1769"/>
                    <a:pt x="2188" y="1768"/>
                  </a:cubicBezTo>
                  <a:cubicBezTo>
                    <a:pt x="2246" y="1746"/>
                    <a:pt x="2249" y="1746"/>
                    <a:pt x="2252" y="1745"/>
                  </a:cubicBezTo>
                  <a:cubicBezTo>
                    <a:pt x="2283" y="1734"/>
                    <a:pt x="2286" y="1733"/>
                    <a:pt x="2290" y="1736"/>
                  </a:cubicBezTo>
                  <a:cubicBezTo>
                    <a:pt x="2320" y="1723"/>
                    <a:pt x="2324" y="1728"/>
                    <a:pt x="2327" y="1727"/>
                  </a:cubicBezTo>
                  <a:cubicBezTo>
                    <a:pt x="2362" y="1721"/>
                    <a:pt x="2368" y="1720"/>
                    <a:pt x="2375" y="1722"/>
                  </a:cubicBezTo>
                  <a:cubicBezTo>
                    <a:pt x="2390" y="1719"/>
                    <a:pt x="2393" y="1717"/>
                    <a:pt x="2392" y="1720"/>
                  </a:cubicBezTo>
                  <a:cubicBezTo>
                    <a:pt x="2372" y="1728"/>
                    <a:pt x="2367" y="1729"/>
                    <a:pt x="2361" y="1731"/>
                  </a:cubicBezTo>
                  <a:cubicBezTo>
                    <a:pt x="2308" y="1755"/>
                    <a:pt x="2304" y="1761"/>
                    <a:pt x="2298" y="1760"/>
                  </a:cubicBezTo>
                  <a:cubicBezTo>
                    <a:pt x="2242" y="1780"/>
                    <a:pt x="2237" y="1788"/>
                    <a:pt x="2231" y="1789"/>
                  </a:cubicBezTo>
                  <a:cubicBezTo>
                    <a:pt x="2170" y="1810"/>
                    <a:pt x="2162" y="1801"/>
                    <a:pt x="2156" y="1807"/>
                  </a:cubicBezTo>
                  <a:cubicBezTo>
                    <a:pt x="2095" y="1819"/>
                    <a:pt x="2100" y="1815"/>
                    <a:pt x="2107" y="1818"/>
                  </a:cubicBezTo>
                  <a:cubicBezTo>
                    <a:pt x="2165" y="1813"/>
                    <a:pt x="2170" y="1809"/>
                    <a:pt x="2176" y="1812"/>
                  </a:cubicBezTo>
                  <a:cubicBezTo>
                    <a:pt x="2213" y="1802"/>
                    <a:pt x="2217" y="1801"/>
                    <a:pt x="2220" y="1802"/>
                  </a:cubicBezTo>
                  <a:cubicBezTo>
                    <a:pt x="2241" y="1796"/>
                    <a:pt x="2244" y="1795"/>
                    <a:pt x="2246" y="1794"/>
                  </a:cubicBezTo>
                  <a:cubicBezTo>
                    <a:pt x="2285" y="1773"/>
                    <a:pt x="2292" y="1778"/>
                    <a:pt x="2297" y="1772"/>
                  </a:cubicBezTo>
                  <a:cubicBezTo>
                    <a:pt x="2337" y="1755"/>
                    <a:pt x="2341" y="1746"/>
                    <a:pt x="2347" y="1748"/>
                  </a:cubicBezTo>
                  <a:cubicBezTo>
                    <a:pt x="2385" y="1733"/>
                    <a:pt x="2388" y="1732"/>
                    <a:pt x="2391" y="1730"/>
                  </a:cubicBezTo>
                  <a:cubicBezTo>
                    <a:pt x="2384" y="1739"/>
                    <a:pt x="2379" y="1735"/>
                    <a:pt x="2376" y="1741"/>
                  </a:cubicBezTo>
                  <a:cubicBezTo>
                    <a:pt x="2327" y="1774"/>
                    <a:pt x="2319" y="1772"/>
                    <a:pt x="2313" y="1780"/>
                  </a:cubicBezTo>
                  <a:cubicBezTo>
                    <a:pt x="2243" y="1805"/>
                    <a:pt x="2240" y="1810"/>
                    <a:pt x="2236" y="1810"/>
                  </a:cubicBezTo>
                  <a:cubicBezTo>
                    <a:pt x="2246" y="1810"/>
                    <a:pt x="2252" y="1812"/>
                    <a:pt x="2257" y="1809"/>
                  </a:cubicBezTo>
                  <a:cubicBezTo>
                    <a:pt x="2304" y="1801"/>
                    <a:pt x="2314" y="1795"/>
                    <a:pt x="2326" y="1796"/>
                  </a:cubicBezTo>
                  <a:cubicBezTo>
                    <a:pt x="2404" y="1775"/>
                    <a:pt x="2407" y="1767"/>
                    <a:pt x="2411" y="1767"/>
                  </a:cubicBezTo>
                  <a:cubicBezTo>
                    <a:pt x="2427" y="1756"/>
                    <a:pt x="2432" y="1761"/>
                    <a:pt x="2436" y="1757"/>
                  </a:cubicBezTo>
                  <a:cubicBezTo>
                    <a:pt x="2466" y="1752"/>
                    <a:pt x="2469" y="1743"/>
                    <a:pt x="2474" y="1746"/>
                  </a:cubicBezTo>
                  <a:cubicBezTo>
                    <a:pt x="2529" y="1737"/>
                    <a:pt x="2532" y="1736"/>
                    <a:pt x="2535" y="1737"/>
                  </a:cubicBezTo>
                  <a:cubicBezTo>
                    <a:pt x="2575" y="1744"/>
                    <a:pt x="2581" y="1741"/>
                    <a:pt x="2589" y="1744"/>
                  </a:cubicBezTo>
                  <a:cubicBezTo>
                    <a:pt x="2602" y="1749"/>
                    <a:pt x="2598" y="1755"/>
                    <a:pt x="2592" y="1751"/>
                  </a:cubicBezTo>
                  <a:cubicBezTo>
                    <a:pt x="2563" y="1751"/>
                    <a:pt x="2560" y="1751"/>
                    <a:pt x="2557" y="1749"/>
                  </a:cubicBezTo>
                  <a:cubicBezTo>
                    <a:pt x="2494" y="1753"/>
                    <a:pt x="2484" y="1761"/>
                    <a:pt x="2472" y="1758"/>
                  </a:cubicBezTo>
                  <a:cubicBezTo>
                    <a:pt x="2423" y="1782"/>
                    <a:pt x="2416" y="1784"/>
                    <a:pt x="2408" y="1786"/>
                  </a:cubicBezTo>
                  <a:cubicBezTo>
                    <a:pt x="2394" y="1796"/>
                    <a:pt x="2397" y="1794"/>
                    <a:pt x="2401" y="1794"/>
                  </a:cubicBezTo>
                  <a:cubicBezTo>
                    <a:pt x="2438" y="1779"/>
                    <a:pt x="2446" y="1783"/>
                    <a:pt x="2452" y="1776"/>
                  </a:cubicBezTo>
                  <a:cubicBezTo>
                    <a:pt x="2503" y="1763"/>
                    <a:pt x="2511" y="1764"/>
                    <a:pt x="2518" y="1759"/>
                  </a:cubicBezTo>
                  <a:cubicBezTo>
                    <a:pt x="2565" y="1757"/>
                    <a:pt x="2570" y="1763"/>
                    <a:pt x="2573" y="1759"/>
                  </a:cubicBezTo>
                  <a:cubicBezTo>
                    <a:pt x="2620" y="1769"/>
                    <a:pt x="2631" y="1766"/>
                    <a:pt x="2643" y="1772"/>
                  </a:cubicBezTo>
                  <a:cubicBezTo>
                    <a:pt x="2611" y="1778"/>
                    <a:pt x="2605" y="1773"/>
                    <a:pt x="2601" y="1776"/>
                  </a:cubicBezTo>
                  <a:cubicBezTo>
                    <a:pt x="2602" y="1780"/>
                    <a:pt x="2605" y="1784"/>
                    <a:pt x="2608" y="1785"/>
                  </a:cubicBezTo>
                  <a:cubicBezTo>
                    <a:pt x="2586" y="1812"/>
                    <a:pt x="2578" y="1817"/>
                    <a:pt x="2571" y="1826"/>
                  </a:cubicBezTo>
                  <a:cubicBezTo>
                    <a:pt x="2606" y="1818"/>
                    <a:pt x="2607" y="1814"/>
                    <a:pt x="2609" y="1815"/>
                  </a:cubicBezTo>
                  <a:cubicBezTo>
                    <a:pt x="2633" y="1804"/>
                    <a:pt x="2636" y="1801"/>
                    <a:pt x="2639" y="1801"/>
                  </a:cubicBezTo>
                  <a:cubicBezTo>
                    <a:pt x="2737" y="1829"/>
                    <a:pt x="2741" y="1818"/>
                    <a:pt x="2747" y="1820"/>
                  </a:cubicBezTo>
                  <a:close/>
                  <a:moveTo>
                    <a:pt x="2458" y="1578"/>
                  </a:moveTo>
                  <a:cubicBezTo>
                    <a:pt x="2449" y="1563"/>
                    <a:pt x="2450" y="1546"/>
                    <a:pt x="2442" y="1531"/>
                  </a:cubicBezTo>
                  <a:cubicBezTo>
                    <a:pt x="2439" y="1511"/>
                    <a:pt x="2436" y="1509"/>
                    <a:pt x="2437" y="1507"/>
                  </a:cubicBezTo>
                  <a:cubicBezTo>
                    <a:pt x="2411" y="1428"/>
                    <a:pt x="2409" y="1420"/>
                    <a:pt x="2409" y="1412"/>
                  </a:cubicBezTo>
                  <a:cubicBezTo>
                    <a:pt x="2389" y="1357"/>
                    <a:pt x="2382" y="1350"/>
                    <a:pt x="2382" y="1342"/>
                  </a:cubicBezTo>
                  <a:cubicBezTo>
                    <a:pt x="2364" y="1303"/>
                    <a:pt x="2365" y="1299"/>
                    <a:pt x="2360" y="1296"/>
                  </a:cubicBezTo>
                  <a:cubicBezTo>
                    <a:pt x="2332" y="1243"/>
                    <a:pt x="2335" y="1234"/>
                    <a:pt x="2328" y="1227"/>
                  </a:cubicBezTo>
                  <a:cubicBezTo>
                    <a:pt x="2315" y="1201"/>
                    <a:pt x="2318" y="1202"/>
                    <a:pt x="2320" y="1203"/>
                  </a:cubicBezTo>
                  <a:cubicBezTo>
                    <a:pt x="2332" y="1221"/>
                    <a:pt x="2335" y="1227"/>
                    <a:pt x="2337" y="1233"/>
                  </a:cubicBezTo>
                  <a:cubicBezTo>
                    <a:pt x="2363" y="1280"/>
                    <a:pt x="2365" y="1282"/>
                    <a:pt x="2365" y="1285"/>
                  </a:cubicBezTo>
                  <a:cubicBezTo>
                    <a:pt x="2386" y="1325"/>
                    <a:pt x="2384" y="1332"/>
                    <a:pt x="2391" y="1337"/>
                  </a:cubicBezTo>
                  <a:cubicBezTo>
                    <a:pt x="2411" y="1408"/>
                    <a:pt x="2417" y="1417"/>
                    <a:pt x="2417" y="1428"/>
                  </a:cubicBezTo>
                  <a:cubicBezTo>
                    <a:pt x="2424" y="1445"/>
                    <a:pt x="2423" y="1447"/>
                    <a:pt x="2423" y="1450"/>
                  </a:cubicBezTo>
                  <a:cubicBezTo>
                    <a:pt x="2436" y="1493"/>
                    <a:pt x="2437" y="1498"/>
                    <a:pt x="2440" y="1503"/>
                  </a:cubicBezTo>
                  <a:cubicBezTo>
                    <a:pt x="2452" y="1553"/>
                    <a:pt x="2455" y="1558"/>
                    <a:pt x="2455" y="1563"/>
                  </a:cubicBezTo>
                  <a:close/>
                  <a:moveTo>
                    <a:pt x="2179" y="1442"/>
                  </a:moveTo>
                  <a:cubicBezTo>
                    <a:pt x="2173" y="1440"/>
                    <a:pt x="2178" y="1436"/>
                    <a:pt x="2174" y="1434"/>
                  </a:cubicBezTo>
                  <a:cubicBezTo>
                    <a:pt x="2170" y="1428"/>
                    <a:pt x="2169" y="1421"/>
                    <a:pt x="2166" y="1415"/>
                  </a:cubicBezTo>
                  <a:cubicBezTo>
                    <a:pt x="2168" y="1413"/>
                    <a:pt x="2169" y="1417"/>
                    <a:pt x="2168" y="1419"/>
                  </a:cubicBezTo>
                  <a:cubicBezTo>
                    <a:pt x="2178" y="1428"/>
                    <a:pt x="2178" y="1439"/>
                    <a:pt x="2185" y="1449"/>
                  </a:cubicBezTo>
                  <a:cubicBezTo>
                    <a:pt x="2182" y="1453"/>
                    <a:pt x="2178" y="1444"/>
                    <a:pt x="2179" y="1442"/>
                  </a:cubicBezTo>
                  <a:close/>
                  <a:moveTo>
                    <a:pt x="1757" y="1164"/>
                  </a:moveTo>
                  <a:cubicBezTo>
                    <a:pt x="1755" y="1155"/>
                    <a:pt x="1745" y="1148"/>
                    <a:pt x="1741" y="1140"/>
                  </a:cubicBezTo>
                  <a:cubicBezTo>
                    <a:pt x="1746" y="1136"/>
                    <a:pt x="1744" y="1144"/>
                    <a:pt x="1748" y="1145"/>
                  </a:cubicBezTo>
                  <a:cubicBezTo>
                    <a:pt x="1749" y="1148"/>
                    <a:pt x="1752" y="1151"/>
                    <a:pt x="1756" y="1153"/>
                  </a:cubicBezTo>
                  <a:cubicBezTo>
                    <a:pt x="1756" y="1160"/>
                    <a:pt x="1762" y="1165"/>
                    <a:pt x="1768" y="1171"/>
                  </a:cubicBezTo>
                  <a:cubicBezTo>
                    <a:pt x="1762" y="1175"/>
                    <a:pt x="1763" y="1165"/>
                    <a:pt x="1757" y="1164"/>
                  </a:cubicBezTo>
                  <a:close/>
                  <a:moveTo>
                    <a:pt x="1772" y="1184"/>
                  </a:moveTo>
                  <a:cubicBezTo>
                    <a:pt x="1775" y="1176"/>
                    <a:pt x="1778" y="1188"/>
                    <a:pt x="1781" y="1190"/>
                  </a:cubicBezTo>
                  <a:cubicBezTo>
                    <a:pt x="1776" y="1195"/>
                    <a:pt x="1778" y="1185"/>
                    <a:pt x="1772" y="1184"/>
                  </a:cubicBezTo>
                  <a:close/>
                  <a:moveTo>
                    <a:pt x="1792" y="1208"/>
                  </a:moveTo>
                  <a:cubicBezTo>
                    <a:pt x="1790" y="1202"/>
                    <a:pt x="1796" y="1210"/>
                    <a:pt x="1798" y="1212"/>
                  </a:cubicBezTo>
                  <a:cubicBezTo>
                    <a:pt x="1794" y="1214"/>
                    <a:pt x="1794" y="1210"/>
                    <a:pt x="1792" y="1208"/>
                  </a:cubicBezTo>
                  <a:close/>
                  <a:moveTo>
                    <a:pt x="1692" y="1210"/>
                  </a:moveTo>
                  <a:cubicBezTo>
                    <a:pt x="1690" y="1206"/>
                    <a:pt x="1694" y="1209"/>
                    <a:pt x="1697" y="1210"/>
                  </a:cubicBezTo>
                  <a:cubicBezTo>
                    <a:pt x="1699" y="1214"/>
                    <a:pt x="1695" y="1212"/>
                    <a:pt x="1692" y="1210"/>
                  </a:cubicBezTo>
                  <a:close/>
                  <a:moveTo>
                    <a:pt x="1809" y="1293"/>
                  </a:moveTo>
                  <a:cubicBezTo>
                    <a:pt x="1805" y="1288"/>
                    <a:pt x="1803" y="1293"/>
                    <a:pt x="1799" y="1289"/>
                  </a:cubicBezTo>
                  <a:cubicBezTo>
                    <a:pt x="1741" y="1277"/>
                    <a:pt x="1733" y="1269"/>
                    <a:pt x="1726" y="1269"/>
                  </a:cubicBezTo>
                  <a:cubicBezTo>
                    <a:pt x="1661" y="1252"/>
                    <a:pt x="1655" y="1244"/>
                    <a:pt x="1652" y="1246"/>
                  </a:cubicBezTo>
                  <a:cubicBezTo>
                    <a:pt x="1628" y="1237"/>
                    <a:pt x="1626" y="1241"/>
                    <a:pt x="1622" y="1236"/>
                  </a:cubicBezTo>
                  <a:cubicBezTo>
                    <a:pt x="1588" y="1231"/>
                    <a:pt x="1583" y="1223"/>
                    <a:pt x="1581" y="1227"/>
                  </a:cubicBezTo>
                  <a:cubicBezTo>
                    <a:pt x="1489" y="1185"/>
                    <a:pt x="1485" y="1182"/>
                    <a:pt x="1480" y="1178"/>
                  </a:cubicBezTo>
                  <a:cubicBezTo>
                    <a:pt x="1531" y="1198"/>
                    <a:pt x="1536" y="1201"/>
                    <a:pt x="1539" y="1200"/>
                  </a:cubicBezTo>
                  <a:cubicBezTo>
                    <a:pt x="1564" y="1207"/>
                    <a:pt x="1569" y="1214"/>
                    <a:pt x="1571" y="1210"/>
                  </a:cubicBezTo>
                  <a:cubicBezTo>
                    <a:pt x="1644" y="1232"/>
                    <a:pt x="1651" y="1235"/>
                    <a:pt x="1658" y="1234"/>
                  </a:cubicBezTo>
                  <a:cubicBezTo>
                    <a:pt x="1704" y="1244"/>
                    <a:pt x="1709" y="1252"/>
                    <a:pt x="1713" y="1250"/>
                  </a:cubicBezTo>
                  <a:cubicBezTo>
                    <a:pt x="1739" y="1261"/>
                    <a:pt x="1741" y="1257"/>
                    <a:pt x="1745" y="1260"/>
                  </a:cubicBezTo>
                  <a:cubicBezTo>
                    <a:pt x="1820" y="1291"/>
                    <a:pt x="1826" y="1292"/>
                    <a:pt x="1831" y="1297"/>
                  </a:cubicBezTo>
                  <a:close/>
                  <a:moveTo>
                    <a:pt x="1831" y="1268"/>
                  </a:moveTo>
                  <a:cubicBezTo>
                    <a:pt x="1826" y="1265"/>
                    <a:pt x="1819" y="1261"/>
                    <a:pt x="1818" y="1257"/>
                  </a:cubicBezTo>
                  <a:cubicBezTo>
                    <a:pt x="1823" y="1253"/>
                    <a:pt x="1822" y="1263"/>
                    <a:pt x="1829" y="1264"/>
                  </a:cubicBezTo>
                  <a:cubicBezTo>
                    <a:pt x="1832" y="1266"/>
                    <a:pt x="1831" y="1268"/>
                    <a:pt x="1833" y="1270"/>
                  </a:cubicBezTo>
                  <a:cubicBezTo>
                    <a:pt x="1835" y="1271"/>
                    <a:pt x="1838" y="1273"/>
                    <a:pt x="1840" y="1274"/>
                  </a:cubicBezTo>
                  <a:cubicBezTo>
                    <a:pt x="1846" y="1280"/>
                    <a:pt x="1828" y="1271"/>
                    <a:pt x="1831" y="1268"/>
                  </a:cubicBezTo>
                  <a:close/>
                  <a:moveTo>
                    <a:pt x="2044" y="1428"/>
                  </a:moveTo>
                  <a:cubicBezTo>
                    <a:pt x="2047" y="1430"/>
                    <a:pt x="2049" y="1432"/>
                    <a:pt x="2051" y="1433"/>
                  </a:cubicBezTo>
                  <a:cubicBezTo>
                    <a:pt x="2054" y="1436"/>
                    <a:pt x="2050" y="1435"/>
                    <a:pt x="2048" y="1434"/>
                  </a:cubicBezTo>
                  <a:cubicBezTo>
                    <a:pt x="2046" y="1432"/>
                    <a:pt x="2044" y="1431"/>
                    <a:pt x="2041" y="1429"/>
                  </a:cubicBezTo>
                  <a:cubicBezTo>
                    <a:pt x="2039" y="1426"/>
                    <a:pt x="2042" y="1427"/>
                    <a:pt x="2044" y="1428"/>
                  </a:cubicBezTo>
                  <a:close/>
                  <a:moveTo>
                    <a:pt x="1955" y="1335"/>
                  </a:moveTo>
                  <a:cubicBezTo>
                    <a:pt x="1951" y="1337"/>
                    <a:pt x="1951" y="1333"/>
                    <a:pt x="1949" y="1331"/>
                  </a:cubicBezTo>
                  <a:cubicBezTo>
                    <a:pt x="1947" y="1325"/>
                    <a:pt x="1952" y="1333"/>
                    <a:pt x="1955" y="1335"/>
                  </a:cubicBezTo>
                  <a:close/>
                  <a:moveTo>
                    <a:pt x="1869" y="1239"/>
                  </a:moveTo>
                  <a:cubicBezTo>
                    <a:pt x="1861" y="1229"/>
                    <a:pt x="1854" y="1219"/>
                    <a:pt x="1847" y="1208"/>
                  </a:cubicBezTo>
                  <a:cubicBezTo>
                    <a:pt x="1805" y="1140"/>
                    <a:pt x="1798" y="1136"/>
                    <a:pt x="1797" y="1130"/>
                  </a:cubicBezTo>
                  <a:cubicBezTo>
                    <a:pt x="1778" y="1105"/>
                    <a:pt x="1779" y="1102"/>
                    <a:pt x="1775" y="1100"/>
                  </a:cubicBezTo>
                  <a:cubicBezTo>
                    <a:pt x="1751" y="1063"/>
                    <a:pt x="1751" y="1057"/>
                    <a:pt x="1744" y="1053"/>
                  </a:cubicBezTo>
                  <a:cubicBezTo>
                    <a:pt x="1704" y="986"/>
                    <a:pt x="1701" y="981"/>
                    <a:pt x="1696" y="976"/>
                  </a:cubicBezTo>
                  <a:cubicBezTo>
                    <a:pt x="1684" y="958"/>
                    <a:pt x="1675" y="954"/>
                    <a:pt x="1673" y="948"/>
                  </a:cubicBezTo>
                  <a:cubicBezTo>
                    <a:pt x="1619" y="895"/>
                    <a:pt x="1606" y="886"/>
                    <a:pt x="1597" y="877"/>
                  </a:cubicBezTo>
                  <a:cubicBezTo>
                    <a:pt x="1568" y="853"/>
                    <a:pt x="1573" y="858"/>
                    <a:pt x="1578" y="858"/>
                  </a:cubicBezTo>
                  <a:cubicBezTo>
                    <a:pt x="1631" y="889"/>
                    <a:pt x="1640" y="902"/>
                    <a:pt x="1659" y="913"/>
                  </a:cubicBezTo>
                  <a:cubicBezTo>
                    <a:pt x="1699" y="955"/>
                    <a:pt x="1703" y="959"/>
                    <a:pt x="1704" y="964"/>
                  </a:cubicBezTo>
                  <a:cubicBezTo>
                    <a:pt x="1739" y="1005"/>
                    <a:pt x="1743" y="1009"/>
                    <a:pt x="1744" y="1014"/>
                  </a:cubicBezTo>
                  <a:cubicBezTo>
                    <a:pt x="1791" y="1084"/>
                    <a:pt x="1790" y="1089"/>
                    <a:pt x="1796" y="1093"/>
                  </a:cubicBezTo>
                  <a:cubicBezTo>
                    <a:pt x="1830" y="1149"/>
                    <a:pt x="1831" y="1155"/>
                    <a:pt x="1836" y="1159"/>
                  </a:cubicBezTo>
                  <a:cubicBezTo>
                    <a:pt x="1862" y="1202"/>
                    <a:pt x="1869" y="1206"/>
                    <a:pt x="1870" y="1210"/>
                  </a:cubicBezTo>
                  <a:cubicBezTo>
                    <a:pt x="1892" y="1239"/>
                    <a:pt x="1898" y="1257"/>
                    <a:pt x="1914" y="1274"/>
                  </a:cubicBezTo>
                  <a:cubicBezTo>
                    <a:pt x="1924" y="1292"/>
                    <a:pt x="1926" y="1296"/>
                    <a:pt x="1930" y="1300"/>
                  </a:cubicBezTo>
                  <a:cubicBezTo>
                    <a:pt x="1924" y="1308"/>
                    <a:pt x="1924" y="1303"/>
                    <a:pt x="1916" y="1298"/>
                  </a:cubicBezTo>
                  <a:cubicBezTo>
                    <a:pt x="1898" y="1273"/>
                    <a:pt x="1892" y="1271"/>
                    <a:pt x="1894" y="1268"/>
                  </a:cubicBezTo>
                  <a:cubicBezTo>
                    <a:pt x="1873" y="1243"/>
                    <a:pt x="1868" y="1242"/>
                    <a:pt x="1869" y="1239"/>
                  </a:cubicBezTo>
                  <a:close/>
                  <a:moveTo>
                    <a:pt x="1913" y="1315"/>
                  </a:moveTo>
                  <a:cubicBezTo>
                    <a:pt x="1912" y="1309"/>
                    <a:pt x="1903" y="1305"/>
                    <a:pt x="1902" y="1300"/>
                  </a:cubicBezTo>
                  <a:cubicBezTo>
                    <a:pt x="1900" y="1295"/>
                    <a:pt x="1896" y="1290"/>
                    <a:pt x="1893" y="1286"/>
                  </a:cubicBezTo>
                  <a:cubicBezTo>
                    <a:pt x="1885" y="1276"/>
                    <a:pt x="1878" y="1267"/>
                    <a:pt x="1870" y="1257"/>
                  </a:cubicBezTo>
                  <a:cubicBezTo>
                    <a:pt x="1872" y="1255"/>
                    <a:pt x="1872" y="1260"/>
                    <a:pt x="1875" y="1261"/>
                  </a:cubicBezTo>
                  <a:cubicBezTo>
                    <a:pt x="1878" y="1263"/>
                    <a:pt x="1880" y="1264"/>
                    <a:pt x="1883" y="1266"/>
                  </a:cubicBezTo>
                  <a:cubicBezTo>
                    <a:pt x="1883" y="1271"/>
                    <a:pt x="1888" y="1276"/>
                    <a:pt x="1893" y="1281"/>
                  </a:cubicBezTo>
                  <a:cubicBezTo>
                    <a:pt x="1895" y="1286"/>
                    <a:pt x="1902" y="1291"/>
                    <a:pt x="1904" y="1296"/>
                  </a:cubicBezTo>
                  <a:cubicBezTo>
                    <a:pt x="1916" y="1305"/>
                    <a:pt x="1917" y="1316"/>
                    <a:pt x="1930" y="1324"/>
                  </a:cubicBezTo>
                  <a:cubicBezTo>
                    <a:pt x="1925" y="1330"/>
                    <a:pt x="1922" y="1318"/>
                    <a:pt x="1913" y="1315"/>
                  </a:cubicBezTo>
                  <a:close/>
                  <a:moveTo>
                    <a:pt x="1930" y="1329"/>
                  </a:moveTo>
                  <a:cubicBezTo>
                    <a:pt x="1931" y="1327"/>
                    <a:pt x="1933" y="1329"/>
                    <a:pt x="1935" y="1329"/>
                  </a:cubicBezTo>
                  <a:cubicBezTo>
                    <a:pt x="1949" y="1342"/>
                    <a:pt x="1959" y="1355"/>
                    <a:pt x="1978" y="1366"/>
                  </a:cubicBezTo>
                  <a:cubicBezTo>
                    <a:pt x="1984" y="1371"/>
                    <a:pt x="1986" y="1377"/>
                    <a:pt x="1994" y="1382"/>
                  </a:cubicBezTo>
                  <a:cubicBezTo>
                    <a:pt x="2000" y="1383"/>
                    <a:pt x="1993" y="1393"/>
                    <a:pt x="2000" y="1389"/>
                  </a:cubicBezTo>
                  <a:cubicBezTo>
                    <a:pt x="2001" y="1392"/>
                    <a:pt x="2005" y="1395"/>
                    <a:pt x="2007" y="1398"/>
                  </a:cubicBezTo>
                  <a:cubicBezTo>
                    <a:pt x="2009" y="1401"/>
                    <a:pt x="2019" y="1403"/>
                    <a:pt x="2016" y="1407"/>
                  </a:cubicBezTo>
                  <a:cubicBezTo>
                    <a:pt x="2019" y="1410"/>
                    <a:pt x="2027" y="1411"/>
                    <a:pt x="2021" y="1416"/>
                  </a:cubicBezTo>
                  <a:cubicBezTo>
                    <a:pt x="2020" y="1410"/>
                    <a:pt x="2016" y="1414"/>
                    <a:pt x="2010" y="1408"/>
                  </a:cubicBezTo>
                  <a:cubicBezTo>
                    <a:pt x="2004" y="1406"/>
                    <a:pt x="2007" y="1402"/>
                    <a:pt x="2001" y="1399"/>
                  </a:cubicBezTo>
                  <a:cubicBezTo>
                    <a:pt x="1994" y="1395"/>
                    <a:pt x="1987" y="1391"/>
                    <a:pt x="1981" y="1386"/>
                  </a:cubicBezTo>
                  <a:cubicBezTo>
                    <a:pt x="1962" y="1367"/>
                    <a:pt x="1947" y="1348"/>
                    <a:pt x="1930" y="1329"/>
                  </a:cubicBezTo>
                  <a:close/>
                  <a:moveTo>
                    <a:pt x="2085" y="1477"/>
                  </a:moveTo>
                  <a:cubicBezTo>
                    <a:pt x="2080" y="1475"/>
                    <a:pt x="2071" y="1475"/>
                    <a:pt x="2070" y="1469"/>
                  </a:cubicBezTo>
                  <a:cubicBezTo>
                    <a:pt x="1990" y="1424"/>
                    <a:pt x="1979" y="1423"/>
                    <a:pt x="1966" y="1413"/>
                  </a:cubicBezTo>
                  <a:cubicBezTo>
                    <a:pt x="1930" y="1402"/>
                    <a:pt x="1925" y="1399"/>
                    <a:pt x="1920" y="1398"/>
                  </a:cubicBezTo>
                  <a:cubicBezTo>
                    <a:pt x="1869" y="1380"/>
                    <a:pt x="1865" y="1380"/>
                    <a:pt x="1860" y="1379"/>
                  </a:cubicBezTo>
                  <a:cubicBezTo>
                    <a:pt x="1817" y="1362"/>
                    <a:pt x="1813" y="1365"/>
                    <a:pt x="1811" y="1362"/>
                  </a:cubicBezTo>
                  <a:cubicBezTo>
                    <a:pt x="1789" y="1359"/>
                    <a:pt x="1785" y="1355"/>
                    <a:pt x="1782" y="1354"/>
                  </a:cubicBezTo>
                  <a:cubicBezTo>
                    <a:pt x="1756" y="1348"/>
                    <a:pt x="1751" y="1344"/>
                    <a:pt x="1746" y="1345"/>
                  </a:cubicBezTo>
                  <a:cubicBezTo>
                    <a:pt x="1664" y="1323"/>
                    <a:pt x="1655" y="1321"/>
                    <a:pt x="1645" y="1320"/>
                  </a:cubicBezTo>
                  <a:cubicBezTo>
                    <a:pt x="1595" y="1300"/>
                    <a:pt x="1591" y="1302"/>
                    <a:pt x="1586" y="1299"/>
                  </a:cubicBezTo>
                  <a:cubicBezTo>
                    <a:pt x="1492" y="1254"/>
                    <a:pt x="1486" y="1250"/>
                    <a:pt x="1481" y="1247"/>
                  </a:cubicBezTo>
                  <a:cubicBezTo>
                    <a:pt x="1469" y="1238"/>
                    <a:pt x="1471" y="1238"/>
                    <a:pt x="1473" y="1240"/>
                  </a:cubicBezTo>
                  <a:cubicBezTo>
                    <a:pt x="1518" y="1254"/>
                    <a:pt x="1522" y="1251"/>
                    <a:pt x="1527" y="1257"/>
                  </a:cubicBezTo>
                  <a:cubicBezTo>
                    <a:pt x="1562" y="1261"/>
                    <a:pt x="1567" y="1267"/>
                    <a:pt x="1569" y="1264"/>
                  </a:cubicBezTo>
                  <a:cubicBezTo>
                    <a:pt x="1625" y="1276"/>
                    <a:pt x="1633" y="1283"/>
                    <a:pt x="1638" y="1279"/>
                  </a:cubicBezTo>
                  <a:cubicBezTo>
                    <a:pt x="1684" y="1292"/>
                    <a:pt x="1690" y="1288"/>
                    <a:pt x="1696" y="1294"/>
                  </a:cubicBezTo>
                  <a:cubicBezTo>
                    <a:pt x="1773" y="1307"/>
                    <a:pt x="1778" y="1311"/>
                    <a:pt x="1783" y="1309"/>
                  </a:cubicBezTo>
                  <a:cubicBezTo>
                    <a:pt x="1852" y="1335"/>
                    <a:pt x="1852" y="1330"/>
                    <a:pt x="1854" y="1336"/>
                  </a:cubicBezTo>
                  <a:cubicBezTo>
                    <a:pt x="1900" y="1360"/>
                    <a:pt x="1920" y="1367"/>
                    <a:pt x="1941" y="1378"/>
                  </a:cubicBezTo>
                  <a:cubicBezTo>
                    <a:pt x="2007" y="1419"/>
                    <a:pt x="2009" y="1421"/>
                    <a:pt x="2010" y="1424"/>
                  </a:cubicBezTo>
                  <a:cubicBezTo>
                    <a:pt x="2045" y="1442"/>
                    <a:pt x="2058" y="1451"/>
                    <a:pt x="2071" y="1459"/>
                  </a:cubicBezTo>
                  <a:close/>
                  <a:moveTo>
                    <a:pt x="2103" y="1489"/>
                  </a:moveTo>
                  <a:cubicBezTo>
                    <a:pt x="2101" y="1479"/>
                    <a:pt x="2115" y="1487"/>
                    <a:pt x="2120" y="1492"/>
                  </a:cubicBezTo>
                  <a:cubicBezTo>
                    <a:pt x="2115" y="1495"/>
                    <a:pt x="2108" y="1486"/>
                    <a:pt x="2103" y="1489"/>
                  </a:cubicBezTo>
                  <a:close/>
                  <a:moveTo>
                    <a:pt x="2129" y="1501"/>
                  </a:moveTo>
                  <a:cubicBezTo>
                    <a:pt x="2127" y="1499"/>
                    <a:pt x="2125" y="1498"/>
                    <a:pt x="2122" y="1496"/>
                  </a:cubicBezTo>
                  <a:cubicBezTo>
                    <a:pt x="2120" y="1493"/>
                    <a:pt x="2123" y="1494"/>
                    <a:pt x="2125" y="1495"/>
                  </a:cubicBezTo>
                  <a:cubicBezTo>
                    <a:pt x="2128" y="1497"/>
                    <a:pt x="2130" y="1499"/>
                    <a:pt x="2132" y="1500"/>
                  </a:cubicBezTo>
                  <a:cubicBezTo>
                    <a:pt x="2135" y="1503"/>
                    <a:pt x="2131" y="1502"/>
                    <a:pt x="2129" y="1501"/>
                  </a:cubicBezTo>
                  <a:close/>
                  <a:moveTo>
                    <a:pt x="1896" y="1675"/>
                  </a:moveTo>
                  <a:cubicBezTo>
                    <a:pt x="1900" y="1674"/>
                    <a:pt x="1904" y="1671"/>
                    <a:pt x="1909" y="1674"/>
                  </a:cubicBezTo>
                  <a:cubicBezTo>
                    <a:pt x="1905" y="1676"/>
                    <a:pt x="1901" y="1679"/>
                    <a:pt x="1896" y="1675"/>
                  </a:cubicBezTo>
                  <a:close/>
                  <a:moveTo>
                    <a:pt x="1925" y="1674"/>
                  </a:moveTo>
                  <a:cubicBezTo>
                    <a:pt x="1921" y="1676"/>
                    <a:pt x="1917" y="1673"/>
                    <a:pt x="1913" y="1676"/>
                  </a:cubicBezTo>
                  <a:cubicBezTo>
                    <a:pt x="1909" y="1672"/>
                    <a:pt x="1920" y="1675"/>
                    <a:pt x="1922" y="1672"/>
                  </a:cubicBezTo>
                  <a:cubicBezTo>
                    <a:pt x="1926" y="1672"/>
                    <a:pt x="1930" y="1671"/>
                    <a:pt x="1934" y="1669"/>
                  </a:cubicBezTo>
                  <a:cubicBezTo>
                    <a:pt x="1938" y="1674"/>
                    <a:pt x="1928" y="1675"/>
                    <a:pt x="1925" y="1674"/>
                  </a:cubicBezTo>
                  <a:close/>
                  <a:moveTo>
                    <a:pt x="2338" y="1593"/>
                  </a:moveTo>
                  <a:cubicBezTo>
                    <a:pt x="2325" y="1584"/>
                    <a:pt x="2325" y="1572"/>
                    <a:pt x="2313" y="1563"/>
                  </a:cubicBezTo>
                  <a:cubicBezTo>
                    <a:pt x="2300" y="1536"/>
                    <a:pt x="2298" y="1534"/>
                    <a:pt x="2295" y="1532"/>
                  </a:cubicBezTo>
                  <a:cubicBezTo>
                    <a:pt x="2280" y="1506"/>
                    <a:pt x="2281" y="1503"/>
                    <a:pt x="2279" y="1501"/>
                  </a:cubicBezTo>
                  <a:cubicBezTo>
                    <a:pt x="2246" y="1418"/>
                    <a:pt x="2250" y="1414"/>
                    <a:pt x="2247" y="1411"/>
                  </a:cubicBezTo>
                  <a:cubicBezTo>
                    <a:pt x="2234" y="1362"/>
                    <a:pt x="2234" y="1350"/>
                    <a:pt x="2232" y="1339"/>
                  </a:cubicBezTo>
                  <a:cubicBezTo>
                    <a:pt x="2221" y="1301"/>
                    <a:pt x="2226" y="1294"/>
                    <a:pt x="2221" y="1289"/>
                  </a:cubicBezTo>
                  <a:cubicBezTo>
                    <a:pt x="2218" y="1250"/>
                    <a:pt x="2217" y="1245"/>
                    <a:pt x="2217" y="1240"/>
                  </a:cubicBezTo>
                  <a:cubicBezTo>
                    <a:pt x="2208" y="1150"/>
                    <a:pt x="2203" y="1128"/>
                    <a:pt x="2204" y="1105"/>
                  </a:cubicBezTo>
                  <a:cubicBezTo>
                    <a:pt x="2212" y="1110"/>
                    <a:pt x="2208" y="1115"/>
                    <a:pt x="2211" y="1118"/>
                  </a:cubicBezTo>
                  <a:cubicBezTo>
                    <a:pt x="2216" y="1134"/>
                    <a:pt x="2217" y="1138"/>
                    <a:pt x="2216" y="1142"/>
                  </a:cubicBezTo>
                  <a:cubicBezTo>
                    <a:pt x="2231" y="1208"/>
                    <a:pt x="2233" y="1213"/>
                    <a:pt x="2231" y="1218"/>
                  </a:cubicBezTo>
                  <a:cubicBezTo>
                    <a:pt x="2238" y="1252"/>
                    <a:pt x="2239" y="1257"/>
                    <a:pt x="2239" y="1262"/>
                  </a:cubicBezTo>
                  <a:cubicBezTo>
                    <a:pt x="2254" y="1308"/>
                    <a:pt x="2253" y="1314"/>
                    <a:pt x="2253" y="1319"/>
                  </a:cubicBezTo>
                  <a:cubicBezTo>
                    <a:pt x="2264" y="1363"/>
                    <a:pt x="2264" y="1366"/>
                    <a:pt x="2262" y="1369"/>
                  </a:cubicBezTo>
                  <a:cubicBezTo>
                    <a:pt x="2267" y="1391"/>
                    <a:pt x="2271" y="1392"/>
                    <a:pt x="2272" y="1394"/>
                  </a:cubicBezTo>
                  <a:cubicBezTo>
                    <a:pt x="2277" y="1408"/>
                    <a:pt x="2269" y="1415"/>
                    <a:pt x="2276" y="1418"/>
                  </a:cubicBezTo>
                  <a:cubicBezTo>
                    <a:pt x="2285" y="1456"/>
                    <a:pt x="2288" y="1465"/>
                    <a:pt x="2294" y="1474"/>
                  </a:cubicBezTo>
                  <a:cubicBezTo>
                    <a:pt x="2320" y="1549"/>
                    <a:pt x="2331" y="1566"/>
                    <a:pt x="2344" y="1584"/>
                  </a:cubicBezTo>
                  <a:cubicBezTo>
                    <a:pt x="2370" y="1618"/>
                    <a:pt x="2377" y="1626"/>
                    <a:pt x="2384" y="1634"/>
                  </a:cubicBezTo>
                  <a:cubicBezTo>
                    <a:pt x="2352" y="1619"/>
                    <a:pt x="2350" y="1613"/>
                    <a:pt x="2346" y="1608"/>
                  </a:cubicBezTo>
                  <a:close/>
                  <a:moveTo>
                    <a:pt x="2312" y="1609"/>
                  </a:moveTo>
                  <a:cubicBezTo>
                    <a:pt x="2314" y="1613"/>
                    <a:pt x="2309" y="1610"/>
                    <a:pt x="2307" y="1608"/>
                  </a:cubicBezTo>
                  <a:cubicBezTo>
                    <a:pt x="2304" y="1605"/>
                    <a:pt x="2309" y="1607"/>
                    <a:pt x="2312" y="1609"/>
                  </a:cubicBezTo>
                  <a:close/>
                  <a:moveTo>
                    <a:pt x="2283" y="1582"/>
                  </a:moveTo>
                  <a:cubicBezTo>
                    <a:pt x="2279" y="1585"/>
                    <a:pt x="2273" y="1577"/>
                    <a:pt x="2269" y="1575"/>
                  </a:cubicBezTo>
                  <a:cubicBezTo>
                    <a:pt x="2243" y="1538"/>
                    <a:pt x="2248" y="1531"/>
                    <a:pt x="2241" y="1526"/>
                  </a:cubicBezTo>
                  <a:cubicBezTo>
                    <a:pt x="2223" y="1486"/>
                    <a:pt x="2216" y="1477"/>
                    <a:pt x="2215" y="1466"/>
                  </a:cubicBezTo>
                  <a:cubicBezTo>
                    <a:pt x="2190" y="1379"/>
                    <a:pt x="2188" y="1371"/>
                    <a:pt x="2188" y="1362"/>
                  </a:cubicBezTo>
                  <a:cubicBezTo>
                    <a:pt x="2176" y="1281"/>
                    <a:pt x="2179" y="1276"/>
                    <a:pt x="2178" y="1271"/>
                  </a:cubicBezTo>
                  <a:cubicBezTo>
                    <a:pt x="2181" y="1241"/>
                    <a:pt x="2174" y="1238"/>
                    <a:pt x="2176" y="1234"/>
                  </a:cubicBezTo>
                  <a:cubicBezTo>
                    <a:pt x="2174" y="1214"/>
                    <a:pt x="2172" y="1213"/>
                    <a:pt x="2170" y="1211"/>
                  </a:cubicBezTo>
                  <a:cubicBezTo>
                    <a:pt x="2170" y="1143"/>
                    <a:pt x="2173" y="1139"/>
                    <a:pt x="2168" y="1136"/>
                  </a:cubicBezTo>
                  <a:cubicBezTo>
                    <a:pt x="2169" y="1098"/>
                    <a:pt x="2165" y="1092"/>
                    <a:pt x="2169" y="1084"/>
                  </a:cubicBezTo>
                  <a:cubicBezTo>
                    <a:pt x="2166" y="1056"/>
                    <a:pt x="2165" y="1049"/>
                    <a:pt x="2162" y="1043"/>
                  </a:cubicBezTo>
                  <a:cubicBezTo>
                    <a:pt x="2168" y="1063"/>
                    <a:pt x="2172" y="1068"/>
                    <a:pt x="2170" y="1075"/>
                  </a:cubicBezTo>
                  <a:cubicBezTo>
                    <a:pt x="2178" y="1149"/>
                    <a:pt x="2179" y="1151"/>
                    <a:pt x="2179" y="1154"/>
                  </a:cubicBezTo>
                  <a:cubicBezTo>
                    <a:pt x="2183" y="1192"/>
                    <a:pt x="2179" y="1205"/>
                    <a:pt x="2183" y="1217"/>
                  </a:cubicBezTo>
                  <a:cubicBezTo>
                    <a:pt x="2184" y="1273"/>
                    <a:pt x="2187" y="1274"/>
                    <a:pt x="2188" y="1275"/>
                  </a:cubicBezTo>
                  <a:cubicBezTo>
                    <a:pt x="2185" y="1300"/>
                    <a:pt x="2190" y="1311"/>
                    <a:pt x="2188" y="1322"/>
                  </a:cubicBezTo>
                  <a:cubicBezTo>
                    <a:pt x="2190" y="1347"/>
                    <a:pt x="2195" y="1352"/>
                    <a:pt x="2193" y="1358"/>
                  </a:cubicBezTo>
                  <a:cubicBezTo>
                    <a:pt x="2200" y="1387"/>
                    <a:pt x="2198" y="1390"/>
                    <a:pt x="2202" y="1392"/>
                  </a:cubicBezTo>
                  <a:cubicBezTo>
                    <a:pt x="2207" y="1422"/>
                    <a:pt x="2207" y="1424"/>
                    <a:pt x="2210" y="1426"/>
                  </a:cubicBezTo>
                  <a:cubicBezTo>
                    <a:pt x="2224" y="1466"/>
                    <a:pt x="2227" y="1472"/>
                    <a:pt x="2229" y="1478"/>
                  </a:cubicBezTo>
                  <a:cubicBezTo>
                    <a:pt x="2247" y="1516"/>
                    <a:pt x="2252" y="1521"/>
                    <a:pt x="2254" y="1526"/>
                  </a:cubicBezTo>
                  <a:cubicBezTo>
                    <a:pt x="2293" y="1592"/>
                    <a:pt x="2287" y="1583"/>
                    <a:pt x="2283" y="1582"/>
                  </a:cubicBezTo>
                  <a:close/>
                  <a:moveTo>
                    <a:pt x="1740" y="1574"/>
                  </a:moveTo>
                  <a:cubicBezTo>
                    <a:pt x="1744" y="1570"/>
                    <a:pt x="1750" y="1576"/>
                    <a:pt x="1754" y="1573"/>
                  </a:cubicBezTo>
                  <a:cubicBezTo>
                    <a:pt x="1756" y="1578"/>
                    <a:pt x="1744" y="1577"/>
                    <a:pt x="1740" y="1574"/>
                  </a:cubicBezTo>
                  <a:close/>
                  <a:moveTo>
                    <a:pt x="2122" y="1606"/>
                  </a:moveTo>
                  <a:cubicBezTo>
                    <a:pt x="2120" y="1606"/>
                    <a:pt x="2118" y="1606"/>
                    <a:pt x="2116" y="1604"/>
                  </a:cubicBezTo>
                  <a:cubicBezTo>
                    <a:pt x="2112" y="1609"/>
                    <a:pt x="2107" y="1602"/>
                    <a:pt x="2104" y="1607"/>
                  </a:cubicBezTo>
                  <a:cubicBezTo>
                    <a:pt x="2095" y="1605"/>
                    <a:pt x="2086" y="1605"/>
                    <a:pt x="2078" y="1606"/>
                  </a:cubicBezTo>
                  <a:cubicBezTo>
                    <a:pt x="2076" y="1602"/>
                    <a:pt x="2080" y="1601"/>
                    <a:pt x="2082" y="1603"/>
                  </a:cubicBezTo>
                  <a:cubicBezTo>
                    <a:pt x="2085" y="1601"/>
                    <a:pt x="2087" y="1602"/>
                    <a:pt x="2090" y="1600"/>
                  </a:cubicBezTo>
                  <a:cubicBezTo>
                    <a:pt x="2103" y="1604"/>
                    <a:pt x="2114" y="1601"/>
                    <a:pt x="2127" y="1604"/>
                  </a:cubicBezTo>
                  <a:cubicBezTo>
                    <a:pt x="2129" y="1608"/>
                    <a:pt x="2124" y="1603"/>
                    <a:pt x="2122" y="1606"/>
                  </a:cubicBezTo>
                  <a:close/>
                  <a:moveTo>
                    <a:pt x="2163" y="1612"/>
                  </a:moveTo>
                  <a:cubicBezTo>
                    <a:pt x="2155" y="1605"/>
                    <a:pt x="2150" y="1613"/>
                    <a:pt x="2143" y="1607"/>
                  </a:cubicBezTo>
                  <a:cubicBezTo>
                    <a:pt x="2149" y="1604"/>
                    <a:pt x="2157" y="1610"/>
                    <a:pt x="2163" y="1607"/>
                  </a:cubicBezTo>
                  <a:cubicBezTo>
                    <a:pt x="2170" y="1609"/>
                    <a:pt x="2176" y="1607"/>
                    <a:pt x="2183" y="1610"/>
                  </a:cubicBezTo>
                  <a:cubicBezTo>
                    <a:pt x="2177" y="1614"/>
                    <a:pt x="2169" y="1607"/>
                    <a:pt x="2163" y="1612"/>
                  </a:cubicBezTo>
                  <a:close/>
                  <a:moveTo>
                    <a:pt x="2136" y="1597"/>
                  </a:moveTo>
                  <a:cubicBezTo>
                    <a:pt x="2121" y="1593"/>
                    <a:pt x="2108" y="1597"/>
                    <a:pt x="2093" y="1592"/>
                  </a:cubicBezTo>
                  <a:cubicBezTo>
                    <a:pt x="2045" y="1594"/>
                    <a:pt x="2037" y="1586"/>
                    <a:pt x="2031" y="1590"/>
                  </a:cubicBezTo>
                  <a:cubicBezTo>
                    <a:pt x="1983" y="1587"/>
                    <a:pt x="1975" y="1581"/>
                    <a:pt x="1968" y="1582"/>
                  </a:cubicBezTo>
                  <a:cubicBezTo>
                    <a:pt x="1908" y="1577"/>
                    <a:pt x="1900" y="1579"/>
                    <a:pt x="1892" y="1578"/>
                  </a:cubicBezTo>
                  <a:cubicBezTo>
                    <a:pt x="1837" y="1574"/>
                    <a:pt x="1834" y="1581"/>
                    <a:pt x="1829" y="1579"/>
                  </a:cubicBezTo>
                  <a:cubicBezTo>
                    <a:pt x="1800" y="1581"/>
                    <a:pt x="1795" y="1578"/>
                    <a:pt x="1791" y="1580"/>
                  </a:cubicBezTo>
                  <a:cubicBezTo>
                    <a:pt x="1763" y="1577"/>
                    <a:pt x="1761" y="1578"/>
                    <a:pt x="1758" y="1576"/>
                  </a:cubicBezTo>
                  <a:cubicBezTo>
                    <a:pt x="1803" y="1569"/>
                    <a:pt x="1810" y="1577"/>
                    <a:pt x="1815" y="1572"/>
                  </a:cubicBezTo>
                  <a:cubicBezTo>
                    <a:pt x="1874" y="1569"/>
                    <a:pt x="1885" y="1570"/>
                    <a:pt x="1896" y="1568"/>
                  </a:cubicBezTo>
                  <a:cubicBezTo>
                    <a:pt x="1919" y="1569"/>
                    <a:pt x="1925" y="1568"/>
                    <a:pt x="1931" y="1568"/>
                  </a:cubicBezTo>
                  <a:cubicBezTo>
                    <a:pt x="2035" y="1570"/>
                    <a:pt x="2040" y="1567"/>
                    <a:pt x="2045" y="1565"/>
                  </a:cubicBezTo>
                  <a:cubicBezTo>
                    <a:pt x="2098" y="1575"/>
                    <a:pt x="2102" y="1569"/>
                    <a:pt x="2108" y="1573"/>
                  </a:cubicBezTo>
                  <a:cubicBezTo>
                    <a:pt x="2163" y="1582"/>
                    <a:pt x="2170" y="1579"/>
                    <a:pt x="2179" y="1581"/>
                  </a:cubicBezTo>
                  <a:cubicBezTo>
                    <a:pt x="2237" y="1589"/>
                    <a:pt x="2242" y="1593"/>
                    <a:pt x="2247" y="1595"/>
                  </a:cubicBezTo>
                  <a:cubicBezTo>
                    <a:pt x="2303" y="1622"/>
                    <a:pt x="2298" y="1615"/>
                    <a:pt x="2295" y="1619"/>
                  </a:cubicBezTo>
                  <a:cubicBezTo>
                    <a:pt x="2268" y="1612"/>
                    <a:pt x="2265" y="1611"/>
                    <a:pt x="2262" y="1613"/>
                  </a:cubicBezTo>
                  <a:cubicBezTo>
                    <a:pt x="2233" y="1606"/>
                    <a:pt x="2227" y="1610"/>
                    <a:pt x="2220" y="1605"/>
                  </a:cubicBezTo>
                  <a:close/>
                  <a:moveTo>
                    <a:pt x="2192" y="1611"/>
                  </a:moveTo>
                  <a:cubicBezTo>
                    <a:pt x="2202" y="1607"/>
                    <a:pt x="2214" y="1618"/>
                    <a:pt x="2223" y="1613"/>
                  </a:cubicBezTo>
                  <a:cubicBezTo>
                    <a:pt x="2229" y="1618"/>
                    <a:pt x="2232" y="1613"/>
                    <a:pt x="2238" y="1618"/>
                  </a:cubicBezTo>
                  <a:cubicBezTo>
                    <a:pt x="2229" y="1621"/>
                    <a:pt x="2219" y="1618"/>
                    <a:pt x="2210" y="1620"/>
                  </a:cubicBezTo>
                  <a:cubicBezTo>
                    <a:pt x="2204" y="1613"/>
                    <a:pt x="2201" y="1614"/>
                    <a:pt x="2192" y="1611"/>
                  </a:cubicBezTo>
                  <a:close/>
                  <a:moveTo>
                    <a:pt x="2359" y="1648"/>
                  </a:moveTo>
                  <a:cubicBezTo>
                    <a:pt x="2350" y="1648"/>
                    <a:pt x="2340" y="1646"/>
                    <a:pt x="2331" y="1643"/>
                  </a:cubicBezTo>
                  <a:cubicBezTo>
                    <a:pt x="2272" y="1643"/>
                    <a:pt x="2262" y="1642"/>
                    <a:pt x="2252" y="1643"/>
                  </a:cubicBezTo>
                  <a:cubicBezTo>
                    <a:pt x="2215" y="1643"/>
                    <a:pt x="2206" y="1645"/>
                    <a:pt x="2197" y="1648"/>
                  </a:cubicBezTo>
                  <a:cubicBezTo>
                    <a:pt x="2162" y="1647"/>
                    <a:pt x="2159" y="1648"/>
                    <a:pt x="2156" y="1650"/>
                  </a:cubicBezTo>
                  <a:cubicBezTo>
                    <a:pt x="2111" y="1653"/>
                    <a:pt x="2105" y="1655"/>
                    <a:pt x="2099" y="1653"/>
                  </a:cubicBezTo>
                  <a:cubicBezTo>
                    <a:pt x="2047" y="1658"/>
                    <a:pt x="2036" y="1668"/>
                    <a:pt x="2022" y="1662"/>
                  </a:cubicBezTo>
                  <a:cubicBezTo>
                    <a:pt x="1972" y="1672"/>
                    <a:pt x="1965" y="1667"/>
                    <a:pt x="1961" y="1672"/>
                  </a:cubicBezTo>
                  <a:cubicBezTo>
                    <a:pt x="1975" y="1667"/>
                    <a:pt x="1980" y="1666"/>
                    <a:pt x="1984" y="1664"/>
                  </a:cubicBezTo>
                  <a:cubicBezTo>
                    <a:pt x="2034" y="1657"/>
                    <a:pt x="2039" y="1656"/>
                    <a:pt x="2044" y="1653"/>
                  </a:cubicBezTo>
                  <a:cubicBezTo>
                    <a:pt x="2104" y="1640"/>
                    <a:pt x="2107" y="1644"/>
                    <a:pt x="2108" y="1644"/>
                  </a:cubicBezTo>
                  <a:cubicBezTo>
                    <a:pt x="2138" y="1640"/>
                    <a:pt x="2142" y="1636"/>
                    <a:pt x="2147" y="1636"/>
                  </a:cubicBezTo>
                  <a:cubicBezTo>
                    <a:pt x="2200" y="1630"/>
                    <a:pt x="2210" y="1630"/>
                    <a:pt x="2219" y="1626"/>
                  </a:cubicBezTo>
                  <a:cubicBezTo>
                    <a:pt x="2283" y="1625"/>
                    <a:pt x="2292" y="1629"/>
                    <a:pt x="2301" y="1625"/>
                  </a:cubicBezTo>
                  <a:cubicBezTo>
                    <a:pt x="2346" y="1636"/>
                    <a:pt x="2349" y="1632"/>
                    <a:pt x="2353" y="1637"/>
                  </a:cubicBezTo>
                  <a:cubicBezTo>
                    <a:pt x="2379" y="1653"/>
                    <a:pt x="2369" y="1650"/>
                    <a:pt x="2359" y="1648"/>
                  </a:cubicBezTo>
                  <a:close/>
                  <a:moveTo>
                    <a:pt x="2400" y="1637"/>
                  </a:moveTo>
                  <a:cubicBezTo>
                    <a:pt x="2396" y="1633"/>
                    <a:pt x="2393" y="1630"/>
                    <a:pt x="2392" y="1626"/>
                  </a:cubicBezTo>
                  <a:cubicBezTo>
                    <a:pt x="2354" y="1588"/>
                    <a:pt x="2357" y="1584"/>
                    <a:pt x="2351" y="1581"/>
                  </a:cubicBezTo>
                  <a:cubicBezTo>
                    <a:pt x="2342" y="1567"/>
                    <a:pt x="2343" y="1563"/>
                    <a:pt x="2336" y="1560"/>
                  </a:cubicBezTo>
                  <a:cubicBezTo>
                    <a:pt x="2326" y="1534"/>
                    <a:pt x="2326" y="1532"/>
                    <a:pt x="2322" y="1530"/>
                  </a:cubicBezTo>
                  <a:cubicBezTo>
                    <a:pt x="2314" y="1505"/>
                    <a:pt x="2313" y="1503"/>
                    <a:pt x="2310" y="1501"/>
                  </a:cubicBezTo>
                  <a:cubicBezTo>
                    <a:pt x="2283" y="1420"/>
                    <a:pt x="2281" y="1399"/>
                    <a:pt x="2273" y="1379"/>
                  </a:cubicBezTo>
                  <a:cubicBezTo>
                    <a:pt x="2269" y="1352"/>
                    <a:pt x="2267" y="1350"/>
                    <a:pt x="2268" y="1347"/>
                  </a:cubicBezTo>
                  <a:cubicBezTo>
                    <a:pt x="2242" y="1235"/>
                    <a:pt x="2241" y="1214"/>
                    <a:pt x="2238" y="1193"/>
                  </a:cubicBezTo>
                  <a:cubicBezTo>
                    <a:pt x="2224" y="1128"/>
                    <a:pt x="2217" y="1126"/>
                    <a:pt x="2219" y="1123"/>
                  </a:cubicBezTo>
                  <a:cubicBezTo>
                    <a:pt x="2215" y="1109"/>
                    <a:pt x="2210" y="1106"/>
                    <a:pt x="2213" y="1101"/>
                  </a:cubicBezTo>
                  <a:cubicBezTo>
                    <a:pt x="2196" y="1059"/>
                    <a:pt x="2196" y="1046"/>
                    <a:pt x="2191" y="1034"/>
                  </a:cubicBezTo>
                  <a:cubicBezTo>
                    <a:pt x="2202" y="1049"/>
                    <a:pt x="2208" y="1051"/>
                    <a:pt x="2204" y="1055"/>
                  </a:cubicBezTo>
                  <a:cubicBezTo>
                    <a:pt x="2229" y="1118"/>
                    <a:pt x="2228" y="1125"/>
                    <a:pt x="2228" y="1132"/>
                  </a:cubicBezTo>
                  <a:cubicBezTo>
                    <a:pt x="2238" y="1157"/>
                    <a:pt x="2240" y="1164"/>
                    <a:pt x="2239" y="1171"/>
                  </a:cubicBezTo>
                  <a:cubicBezTo>
                    <a:pt x="2249" y="1196"/>
                    <a:pt x="2250" y="1203"/>
                    <a:pt x="2253" y="1209"/>
                  </a:cubicBezTo>
                  <a:cubicBezTo>
                    <a:pt x="2263" y="1272"/>
                    <a:pt x="2273" y="1273"/>
                    <a:pt x="2267" y="1278"/>
                  </a:cubicBezTo>
                  <a:cubicBezTo>
                    <a:pt x="2281" y="1332"/>
                    <a:pt x="2277" y="1339"/>
                    <a:pt x="2284" y="1344"/>
                  </a:cubicBezTo>
                  <a:cubicBezTo>
                    <a:pt x="2289" y="1378"/>
                    <a:pt x="2290" y="1381"/>
                    <a:pt x="2291" y="1383"/>
                  </a:cubicBezTo>
                  <a:cubicBezTo>
                    <a:pt x="2296" y="1417"/>
                    <a:pt x="2302" y="1419"/>
                    <a:pt x="2299" y="1423"/>
                  </a:cubicBezTo>
                  <a:cubicBezTo>
                    <a:pt x="2317" y="1474"/>
                    <a:pt x="2318" y="1477"/>
                    <a:pt x="2319" y="1480"/>
                  </a:cubicBezTo>
                  <a:cubicBezTo>
                    <a:pt x="2347" y="1548"/>
                    <a:pt x="2356" y="1560"/>
                    <a:pt x="2362" y="1572"/>
                  </a:cubicBezTo>
                  <a:cubicBezTo>
                    <a:pt x="2380" y="1603"/>
                    <a:pt x="2387" y="1605"/>
                    <a:pt x="2385" y="1608"/>
                  </a:cubicBezTo>
                  <a:close/>
                  <a:moveTo>
                    <a:pt x="2413" y="1653"/>
                  </a:moveTo>
                  <a:cubicBezTo>
                    <a:pt x="2415" y="1651"/>
                    <a:pt x="2415" y="1650"/>
                    <a:pt x="2414" y="1648"/>
                  </a:cubicBezTo>
                  <a:cubicBezTo>
                    <a:pt x="2420" y="1646"/>
                    <a:pt x="2429" y="1657"/>
                    <a:pt x="2432" y="1660"/>
                  </a:cubicBezTo>
                  <a:cubicBezTo>
                    <a:pt x="2423" y="1663"/>
                    <a:pt x="2421" y="1654"/>
                    <a:pt x="2413" y="1653"/>
                  </a:cubicBezTo>
                  <a:close/>
                  <a:moveTo>
                    <a:pt x="2424" y="1676"/>
                  </a:moveTo>
                  <a:cubicBezTo>
                    <a:pt x="2425" y="1674"/>
                    <a:pt x="2427" y="1672"/>
                    <a:pt x="2428" y="1671"/>
                  </a:cubicBezTo>
                  <a:cubicBezTo>
                    <a:pt x="2431" y="1670"/>
                    <a:pt x="2436" y="1673"/>
                    <a:pt x="2440" y="1676"/>
                  </a:cubicBezTo>
                  <a:cubicBezTo>
                    <a:pt x="2435" y="1678"/>
                    <a:pt x="2430" y="1678"/>
                    <a:pt x="2424" y="1676"/>
                  </a:cubicBezTo>
                  <a:close/>
                  <a:moveTo>
                    <a:pt x="2495" y="1640"/>
                  </a:moveTo>
                  <a:cubicBezTo>
                    <a:pt x="2491" y="1633"/>
                    <a:pt x="2501" y="1639"/>
                    <a:pt x="2500" y="1640"/>
                  </a:cubicBezTo>
                  <a:cubicBezTo>
                    <a:pt x="2500" y="1642"/>
                    <a:pt x="2496" y="1641"/>
                    <a:pt x="2495" y="1640"/>
                  </a:cubicBezTo>
                  <a:close/>
                  <a:moveTo>
                    <a:pt x="2460" y="1737"/>
                  </a:moveTo>
                  <a:cubicBezTo>
                    <a:pt x="2456" y="1739"/>
                    <a:pt x="2452" y="1742"/>
                    <a:pt x="2447" y="1741"/>
                  </a:cubicBezTo>
                  <a:cubicBezTo>
                    <a:pt x="2443" y="1744"/>
                    <a:pt x="2438" y="1748"/>
                    <a:pt x="2433" y="1745"/>
                  </a:cubicBezTo>
                  <a:cubicBezTo>
                    <a:pt x="2430" y="1752"/>
                    <a:pt x="2425" y="1751"/>
                    <a:pt x="2421" y="1752"/>
                  </a:cubicBezTo>
                  <a:cubicBezTo>
                    <a:pt x="2418" y="1759"/>
                    <a:pt x="2412" y="1754"/>
                    <a:pt x="2409" y="1758"/>
                  </a:cubicBezTo>
                  <a:cubicBezTo>
                    <a:pt x="2407" y="1756"/>
                    <a:pt x="2406" y="1759"/>
                    <a:pt x="2405" y="1760"/>
                  </a:cubicBezTo>
                  <a:cubicBezTo>
                    <a:pt x="2403" y="1761"/>
                    <a:pt x="2403" y="1760"/>
                    <a:pt x="2402" y="1761"/>
                  </a:cubicBezTo>
                  <a:cubicBezTo>
                    <a:pt x="2400" y="1762"/>
                    <a:pt x="2395" y="1763"/>
                    <a:pt x="2393" y="1766"/>
                  </a:cubicBezTo>
                  <a:cubicBezTo>
                    <a:pt x="2392" y="1767"/>
                    <a:pt x="2387" y="1770"/>
                    <a:pt x="2383" y="1769"/>
                  </a:cubicBezTo>
                  <a:cubicBezTo>
                    <a:pt x="2375" y="1775"/>
                    <a:pt x="2367" y="1777"/>
                    <a:pt x="2358" y="1779"/>
                  </a:cubicBezTo>
                  <a:cubicBezTo>
                    <a:pt x="2357" y="1784"/>
                    <a:pt x="2353" y="1779"/>
                    <a:pt x="2351" y="1782"/>
                  </a:cubicBezTo>
                  <a:cubicBezTo>
                    <a:pt x="2349" y="1783"/>
                    <a:pt x="2347" y="1784"/>
                    <a:pt x="2345" y="1783"/>
                  </a:cubicBezTo>
                  <a:cubicBezTo>
                    <a:pt x="2340" y="1784"/>
                    <a:pt x="2337" y="1789"/>
                    <a:pt x="2332" y="1787"/>
                  </a:cubicBezTo>
                  <a:cubicBezTo>
                    <a:pt x="2328" y="1791"/>
                    <a:pt x="2322" y="1788"/>
                    <a:pt x="2318" y="1792"/>
                  </a:cubicBezTo>
                  <a:cubicBezTo>
                    <a:pt x="2316" y="1791"/>
                    <a:pt x="2315" y="1794"/>
                    <a:pt x="2312" y="1793"/>
                  </a:cubicBezTo>
                  <a:cubicBezTo>
                    <a:pt x="2310" y="1793"/>
                    <a:pt x="2308" y="1792"/>
                    <a:pt x="2306" y="1794"/>
                  </a:cubicBezTo>
                  <a:cubicBezTo>
                    <a:pt x="2303" y="1789"/>
                    <a:pt x="2313" y="1789"/>
                    <a:pt x="2316" y="1787"/>
                  </a:cubicBezTo>
                  <a:cubicBezTo>
                    <a:pt x="2320" y="1785"/>
                    <a:pt x="2322" y="1778"/>
                    <a:pt x="2327" y="1782"/>
                  </a:cubicBezTo>
                  <a:cubicBezTo>
                    <a:pt x="2330" y="1775"/>
                    <a:pt x="2335" y="1776"/>
                    <a:pt x="2338" y="1773"/>
                  </a:cubicBezTo>
                  <a:cubicBezTo>
                    <a:pt x="2341" y="1768"/>
                    <a:pt x="2346" y="1771"/>
                    <a:pt x="2349" y="1765"/>
                  </a:cubicBezTo>
                  <a:cubicBezTo>
                    <a:pt x="2358" y="1765"/>
                    <a:pt x="2364" y="1757"/>
                    <a:pt x="2372" y="1754"/>
                  </a:cubicBezTo>
                  <a:cubicBezTo>
                    <a:pt x="2379" y="1748"/>
                    <a:pt x="2388" y="1748"/>
                    <a:pt x="2395" y="1740"/>
                  </a:cubicBezTo>
                  <a:cubicBezTo>
                    <a:pt x="2406" y="1740"/>
                    <a:pt x="2416" y="1734"/>
                    <a:pt x="2427" y="1730"/>
                  </a:cubicBezTo>
                  <a:cubicBezTo>
                    <a:pt x="2431" y="1731"/>
                    <a:pt x="2435" y="1730"/>
                    <a:pt x="2439" y="1728"/>
                  </a:cubicBezTo>
                  <a:cubicBezTo>
                    <a:pt x="2445" y="1735"/>
                    <a:pt x="2447" y="1723"/>
                    <a:pt x="2452" y="1729"/>
                  </a:cubicBezTo>
                  <a:cubicBezTo>
                    <a:pt x="2459" y="1724"/>
                    <a:pt x="2468" y="1724"/>
                    <a:pt x="2476" y="1721"/>
                  </a:cubicBezTo>
                  <a:cubicBezTo>
                    <a:pt x="2489" y="1725"/>
                    <a:pt x="2501" y="1721"/>
                    <a:pt x="2514" y="1726"/>
                  </a:cubicBezTo>
                  <a:cubicBezTo>
                    <a:pt x="2496" y="1729"/>
                    <a:pt x="2478" y="1734"/>
                    <a:pt x="2460" y="1737"/>
                  </a:cubicBezTo>
                  <a:close/>
                  <a:moveTo>
                    <a:pt x="2511" y="1687"/>
                  </a:moveTo>
                  <a:cubicBezTo>
                    <a:pt x="2510" y="1683"/>
                    <a:pt x="2508" y="1680"/>
                    <a:pt x="2508" y="1677"/>
                  </a:cubicBezTo>
                  <a:cubicBezTo>
                    <a:pt x="2502" y="1671"/>
                    <a:pt x="2503" y="1664"/>
                    <a:pt x="2496" y="1658"/>
                  </a:cubicBezTo>
                  <a:cubicBezTo>
                    <a:pt x="2500" y="1655"/>
                    <a:pt x="2505" y="1664"/>
                    <a:pt x="2504" y="1666"/>
                  </a:cubicBezTo>
                  <a:cubicBezTo>
                    <a:pt x="2509" y="1669"/>
                    <a:pt x="2508" y="1673"/>
                    <a:pt x="2511" y="1676"/>
                  </a:cubicBezTo>
                  <a:cubicBezTo>
                    <a:pt x="2513" y="1677"/>
                    <a:pt x="2511" y="1680"/>
                    <a:pt x="2512" y="1682"/>
                  </a:cubicBezTo>
                  <a:cubicBezTo>
                    <a:pt x="2512" y="1683"/>
                    <a:pt x="2515" y="1684"/>
                    <a:pt x="2515" y="1684"/>
                  </a:cubicBezTo>
                  <a:cubicBezTo>
                    <a:pt x="2515" y="1685"/>
                    <a:pt x="2514" y="1686"/>
                    <a:pt x="2514" y="1686"/>
                  </a:cubicBezTo>
                  <a:cubicBezTo>
                    <a:pt x="2515" y="1689"/>
                    <a:pt x="2523" y="1693"/>
                    <a:pt x="2518" y="1697"/>
                  </a:cubicBezTo>
                  <a:cubicBezTo>
                    <a:pt x="2511" y="1694"/>
                    <a:pt x="2514" y="1690"/>
                    <a:pt x="2511" y="1687"/>
                  </a:cubicBezTo>
                  <a:close/>
                  <a:moveTo>
                    <a:pt x="2517" y="1725"/>
                  </a:moveTo>
                  <a:cubicBezTo>
                    <a:pt x="2520" y="1724"/>
                    <a:pt x="2522" y="1724"/>
                    <a:pt x="2525" y="1725"/>
                  </a:cubicBezTo>
                  <a:cubicBezTo>
                    <a:pt x="2529" y="1729"/>
                    <a:pt x="2519" y="1727"/>
                    <a:pt x="2517" y="1725"/>
                  </a:cubicBezTo>
                  <a:close/>
                  <a:moveTo>
                    <a:pt x="2521" y="1704"/>
                  </a:moveTo>
                  <a:cubicBezTo>
                    <a:pt x="2522" y="1700"/>
                    <a:pt x="2525" y="1701"/>
                    <a:pt x="2527" y="1703"/>
                  </a:cubicBezTo>
                  <a:cubicBezTo>
                    <a:pt x="2526" y="1704"/>
                    <a:pt x="2527" y="1705"/>
                    <a:pt x="2528" y="1706"/>
                  </a:cubicBezTo>
                  <a:cubicBezTo>
                    <a:pt x="2526" y="1708"/>
                    <a:pt x="2523" y="1705"/>
                    <a:pt x="2521" y="1704"/>
                  </a:cubicBezTo>
                  <a:close/>
                  <a:moveTo>
                    <a:pt x="2550" y="1715"/>
                  </a:moveTo>
                  <a:cubicBezTo>
                    <a:pt x="2549" y="1716"/>
                    <a:pt x="2546" y="1716"/>
                    <a:pt x="2545" y="1715"/>
                  </a:cubicBezTo>
                  <a:cubicBezTo>
                    <a:pt x="2540" y="1708"/>
                    <a:pt x="2551" y="1713"/>
                    <a:pt x="2550" y="1715"/>
                  </a:cubicBezTo>
                  <a:close/>
                  <a:moveTo>
                    <a:pt x="2569" y="1726"/>
                  </a:moveTo>
                  <a:cubicBezTo>
                    <a:pt x="2563" y="1724"/>
                    <a:pt x="2568" y="1720"/>
                    <a:pt x="2564" y="1717"/>
                  </a:cubicBezTo>
                  <a:cubicBezTo>
                    <a:pt x="2534" y="1683"/>
                    <a:pt x="2526" y="1679"/>
                    <a:pt x="2523" y="1674"/>
                  </a:cubicBezTo>
                  <a:cubicBezTo>
                    <a:pt x="2511" y="1643"/>
                    <a:pt x="2508" y="1636"/>
                    <a:pt x="2503" y="1629"/>
                  </a:cubicBezTo>
                  <a:cubicBezTo>
                    <a:pt x="2488" y="1579"/>
                    <a:pt x="2482" y="1574"/>
                    <a:pt x="2483" y="1568"/>
                  </a:cubicBezTo>
                  <a:cubicBezTo>
                    <a:pt x="2478" y="1541"/>
                    <a:pt x="2473" y="1540"/>
                    <a:pt x="2475" y="1537"/>
                  </a:cubicBezTo>
                  <a:cubicBezTo>
                    <a:pt x="2467" y="1500"/>
                    <a:pt x="2466" y="1495"/>
                    <a:pt x="2464" y="1490"/>
                  </a:cubicBezTo>
                  <a:cubicBezTo>
                    <a:pt x="2449" y="1391"/>
                    <a:pt x="2455" y="1387"/>
                    <a:pt x="2451" y="1385"/>
                  </a:cubicBezTo>
                  <a:cubicBezTo>
                    <a:pt x="2447" y="1351"/>
                    <a:pt x="2450" y="1339"/>
                    <a:pt x="2446" y="1329"/>
                  </a:cubicBezTo>
                  <a:cubicBezTo>
                    <a:pt x="2453" y="1350"/>
                    <a:pt x="2458" y="1353"/>
                    <a:pt x="2459" y="1356"/>
                  </a:cubicBezTo>
                  <a:cubicBezTo>
                    <a:pt x="2467" y="1388"/>
                    <a:pt x="2470" y="1391"/>
                    <a:pt x="2470" y="1395"/>
                  </a:cubicBezTo>
                  <a:cubicBezTo>
                    <a:pt x="2476" y="1418"/>
                    <a:pt x="2473" y="1422"/>
                    <a:pt x="2476" y="1425"/>
                  </a:cubicBezTo>
                  <a:cubicBezTo>
                    <a:pt x="2479" y="1449"/>
                    <a:pt x="2481" y="1452"/>
                    <a:pt x="2482" y="1455"/>
                  </a:cubicBezTo>
                  <a:cubicBezTo>
                    <a:pt x="2483" y="1491"/>
                    <a:pt x="2493" y="1494"/>
                    <a:pt x="2488" y="1501"/>
                  </a:cubicBezTo>
                  <a:cubicBezTo>
                    <a:pt x="2496" y="1537"/>
                    <a:pt x="2497" y="1539"/>
                    <a:pt x="2495" y="1542"/>
                  </a:cubicBezTo>
                  <a:cubicBezTo>
                    <a:pt x="2503" y="1571"/>
                    <a:pt x="2508" y="1575"/>
                    <a:pt x="2506" y="1581"/>
                  </a:cubicBezTo>
                  <a:cubicBezTo>
                    <a:pt x="2509" y="1603"/>
                    <a:pt x="2520" y="1606"/>
                    <a:pt x="2514" y="1612"/>
                  </a:cubicBezTo>
                  <a:cubicBezTo>
                    <a:pt x="2532" y="1642"/>
                    <a:pt x="2530" y="1650"/>
                    <a:pt x="2537" y="1657"/>
                  </a:cubicBezTo>
                  <a:cubicBezTo>
                    <a:pt x="2589" y="1738"/>
                    <a:pt x="2578" y="1726"/>
                    <a:pt x="2569" y="1726"/>
                  </a:cubicBezTo>
                  <a:close/>
                  <a:moveTo>
                    <a:pt x="2620" y="1736"/>
                  </a:moveTo>
                  <a:cubicBezTo>
                    <a:pt x="2625" y="1728"/>
                    <a:pt x="2628" y="1741"/>
                    <a:pt x="2631" y="1743"/>
                  </a:cubicBezTo>
                  <a:cubicBezTo>
                    <a:pt x="2626" y="1747"/>
                    <a:pt x="2624" y="1737"/>
                    <a:pt x="2620" y="1736"/>
                  </a:cubicBezTo>
                  <a:close/>
                  <a:moveTo>
                    <a:pt x="2711" y="1804"/>
                  </a:moveTo>
                  <a:cubicBezTo>
                    <a:pt x="2706" y="1802"/>
                    <a:pt x="2701" y="1801"/>
                    <a:pt x="2696" y="1802"/>
                  </a:cubicBezTo>
                  <a:cubicBezTo>
                    <a:pt x="2692" y="1797"/>
                    <a:pt x="2688" y="1800"/>
                    <a:pt x="2684" y="1797"/>
                  </a:cubicBezTo>
                  <a:cubicBezTo>
                    <a:pt x="2680" y="1796"/>
                    <a:pt x="2676" y="1793"/>
                    <a:pt x="2673" y="1794"/>
                  </a:cubicBezTo>
                  <a:cubicBezTo>
                    <a:pt x="2670" y="1791"/>
                    <a:pt x="2675" y="1791"/>
                    <a:pt x="2676" y="1789"/>
                  </a:cubicBezTo>
                  <a:cubicBezTo>
                    <a:pt x="2680" y="1789"/>
                    <a:pt x="2684" y="1790"/>
                    <a:pt x="2687" y="1788"/>
                  </a:cubicBezTo>
                  <a:cubicBezTo>
                    <a:pt x="2692" y="1792"/>
                    <a:pt x="2697" y="1795"/>
                    <a:pt x="2702" y="1798"/>
                  </a:cubicBezTo>
                  <a:cubicBezTo>
                    <a:pt x="2704" y="1800"/>
                    <a:pt x="2706" y="1798"/>
                    <a:pt x="2708" y="1800"/>
                  </a:cubicBezTo>
                  <a:cubicBezTo>
                    <a:pt x="2710" y="1801"/>
                    <a:pt x="2712" y="1802"/>
                    <a:pt x="2714" y="1803"/>
                  </a:cubicBezTo>
                  <a:cubicBezTo>
                    <a:pt x="2716" y="1805"/>
                    <a:pt x="2717" y="1806"/>
                    <a:pt x="2719" y="1807"/>
                  </a:cubicBezTo>
                  <a:cubicBezTo>
                    <a:pt x="2717" y="1809"/>
                    <a:pt x="2714" y="1806"/>
                    <a:pt x="2711" y="1804"/>
                  </a:cubicBezTo>
                  <a:close/>
                  <a:moveTo>
                    <a:pt x="2872" y="417"/>
                  </a:moveTo>
                  <a:cubicBezTo>
                    <a:pt x="2869" y="425"/>
                    <a:pt x="2861" y="429"/>
                    <a:pt x="2860" y="437"/>
                  </a:cubicBezTo>
                  <a:cubicBezTo>
                    <a:pt x="2855" y="439"/>
                    <a:pt x="2856" y="445"/>
                    <a:pt x="2852" y="447"/>
                  </a:cubicBezTo>
                  <a:cubicBezTo>
                    <a:pt x="2852" y="452"/>
                    <a:pt x="2845" y="451"/>
                    <a:pt x="2846" y="458"/>
                  </a:cubicBezTo>
                  <a:cubicBezTo>
                    <a:pt x="2841" y="464"/>
                    <a:pt x="2838" y="471"/>
                    <a:pt x="2834" y="479"/>
                  </a:cubicBezTo>
                  <a:cubicBezTo>
                    <a:pt x="2835" y="485"/>
                    <a:pt x="2830" y="486"/>
                    <a:pt x="2831" y="492"/>
                  </a:cubicBezTo>
                  <a:cubicBezTo>
                    <a:pt x="2827" y="494"/>
                    <a:pt x="2830" y="502"/>
                    <a:pt x="2825" y="503"/>
                  </a:cubicBezTo>
                  <a:cubicBezTo>
                    <a:pt x="2828" y="514"/>
                    <a:pt x="2823" y="518"/>
                    <a:pt x="2822" y="525"/>
                  </a:cubicBezTo>
                  <a:cubicBezTo>
                    <a:pt x="2824" y="535"/>
                    <a:pt x="2822" y="540"/>
                    <a:pt x="2822" y="547"/>
                  </a:cubicBezTo>
                  <a:cubicBezTo>
                    <a:pt x="2824" y="555"/>
                    <a:pt x="2816" y="565"/>
                    <a:pt x="2825" y="567"/>
                  </a:cubicBezTo>
                  <a:cubicBezTo>
                    <a:pt x="2826" y="553"/>
                    <a:pt x="2828" y="541"/>
                    <a:pt x="2827" y="525"/>
                  </a:cubicBezTo>
                  <a:cubicBezTo>
                    <a:pt x="2832" y="518"/>
                    <a:pt x="2829" y="504"/>
                    <a:pt x="2836" y="498"/>
                  </a:cubicBezTo>
                  <a:cubicBezTo>
                    <a:pt x="2838" y="488"/>
                    <a:pt x="2843" y="480"/>
                    <a:pt x="2845" y="469"/>
                  </a:cubicBezTo>
                  <a:cubicBezTo>
                    <a:pt x="2852" y="466"/>
                    <a:pt x="2851" y="456"/>
                    <a:pt x="2859" y="453"/>
                  </a:cubicBezTo>
                  <a:cubicBezTo>
                    <a:pt x="2858" y="447"/>
                    <a:pt x="2862" y="446"/>
                    <a:pt x="2865" y="444"/>
                  </a:cubicBezTo>
                  <a:cubicBezTo>
                    <a:pt x="2865" y="439"/>
                    <a:pt x="2865" y="434"/>
                    <a:pt x="2871" y="435"/>
                  </a:cubicBezTo>
                  <a:cubicBezTo>
                    <a:pt x="2874" y="428"/>
                    <a:pt x="2878" y="422"/>
                    <a:pt x="2882" y="416"/>
                  </a:cubicBezTo>
                  <a:cubicBezTo>
                    <a:pt x="2882" y="404"/>
                    <a:pt x="2882" y="404"/>
                    <a:pt x="2882" y="404"/>
                  </a:cubicBezTo>
                  <a:cubicBezTo>
                    <a:pt x="2881" y="405"/>
                    <a:pt x="2880" y="406"/>
                    <a:pt x="2880" y="408"/>
                  </a:cubicBezTo>
                  <a:cubicBezTo>
                    <a:pt x="2875" y="409"/>
                    <a:pt x="2875" y="415"/>
                    <a:pt x="2872" y="417"/>
                  </a:cubicBezTo>
                  <a:close/>
                  <a:moveTo>
                    <a:pt x="2880" y="351"/>
                  </a:moveTo>
                  <a:cubicBezTo>
                    <a:pt x="2879" y="353"/>
                    <a:pt x="2876" y="354"/>
                    <a:pt x="2874" y="356"/>
                  </a:cubicBezTo>
                  <a:cubicBezTo>
                    <a:pt x="2861" y="371"/>
                    <a:pt x="2846" y="383"/>
                    <a:pt x="2835" y="400"/>
                  </a:cubicBezTo>
                  <a:cubicBezTo>
                    <a:pt x="2826" y="404"/>
                    <a:pt x="2828" y="418"/>
                    <a:pt x="2817" y="421"/>
                  </a:cubicBezTo>
                  <a:cubicBezTo>
                    <a:pt x="2815" y="432"/>
                    <a:pt x="2806" y="437"/>
                    <a:pt x="2804" y="448"/>
                  </a:cubicBezTo>
                  <a:cubicBezTo>
                    <a:pt x="2799" y="450"/>
                    <a:pt x="2802" y="458"/>
                    <a:pt x="2796" y="459"/>
                  </a:cubicBezTo>
                  <a:cubicBezTo>
                    <a:pt x="2796" y="467"/>
                    <a:pt x="2789" y="467"/>
                    <a:pt x="2790" y="475"/>
                  </a:cubicBezTo>
                  <a:cubicBezTo>
                    <a:pt x="2789" y="480"/>
                    <a:pt x="2784" y="482"/>
                    <a:pt x="2785" y="489"/>
                  </a:cubicBezTo>
                  <a:cubicBezTo>
                    <a:pt x="2784" y="492"/>
                    <a:pt x="2782" y="493"/>
                    <a:pt x="2783" y="498"/>
                  </a:cubicBezTo>
                  <a:cubicBezTo>
                    <a:pt x="2781" y="498"/>
                    <a:pt x="2778" y="501"/>
                    <a:pt x="2781" y="502"/>
                  </a:cubicBezTo>
                  <a:cubicBezTo>
                    <a:pt x="2787" y="498"/>
                    <a:pt x="2788" y="490"/>
                    <a:pt x="2791" y="484"/>
                  </a:cubicBezTo>
                  <a:cubicBezTo>
                    <a:pt x="2795" y="479"/>
                    <a:pt x="2796" y="471"/>
                    <a:pt x="2801" y="466"/>
                  </a:cubicBezTo>
                  <a:cubicBezTo>
                    <a:pt x="2805" y="451"/>
                    <a:pt x="2815" y="442"/>
                    <a:pt x="2820" y="427"/>
                  </a:cubicBezTo>
                  <a:cubicBezTo>
                    <a:pt x="2829" y="422"/>
                    <a:pt x="2832" y="411"/>
                    <a:pt x="2840" y="404"/>
                  </a:cubicBezTo>
                  <a:cubicBezTo>
                    <a:pt x="2849" y="398"/>
                    <a:pt x="2852" y="387"/>
                    <a:pt x="2863" y="383"/>
                  </a:cubicBezTo>
                  <a:cubicBezTo>
                    <a:pt x="2868" y="374"/>
                    <a:pt x="2875" y="367"/>
                    <a:pt x="2882" y="360"/>
                  </a:cubicBezTo>
                  <a:cubicBezTo>
                    <a:pt x="2882" y="346"/>
                    <a:pt x="2882" y="346"/>
                    <a:pt x="2882" y="346"/>
                  </a:cubicBezTo>
                  <a:cubicBezTo>
                    <a:pt x="2881" y="346"/>
                    <a:pt x="2880" y="346"/>
                    <a:pt x="2880" y="346"/>
                  </a:cubicBezTo>
                  <a:cubicBezTo>
                    <a:pt x="2879" y="347"/>
                    <a:pt x="2881" y="350"/>
                    <a:pt x="2880" y="351"/>
                  </a:cubicBezTo>
                  <a:close/>
                  <a:moveTo>
                    <a:pt x="1310" y="33"/>
                  </a:moveTo>
                  <a:cubicBezTo>
                    <a:pt x="1314" y="31"/>
                    <a:pt x="1315" y="22"/>
                    <a:pt x="1317" y="16"/>
                  </a:cubicBezTo>
                  <a:cubicBezTo>
                    <a:pt x="1322" y="16"/>
                    <a:pt x="1320" y="1"/>
                    <a:pt x="1326" y="1"/>
                  </a:cubicBezTo>
                  <a:cubicBezTo>
                    <a:pt x="1326" y="1"/>
                    <a:pt x="1326" y="0"/>
                    <a:pt x="1326" y="0"/>
                  </a:cubicBezTo>
                  <a:cubicBezTo>
                    <a:pt x="1319" y="0"/>
                    <a:pt x="1319" y="0"/>
                    <a:pt x="1319" y="0"/>
                  </a:cubicBezTo>
                  <a:cubicBezTo>
                    <a:pt x="1316" y="4"/>
                    <a:pt x="1314" y="9"/>
                    <a:pt x="1311" y="13"/>
                  </a:cubicBezTo>
                  <a:cubicBezTo>
                    <a:pt x="1306" y="26"/>
                    <a:pt x="1301" y="42"/>
                    <a:pt x="1295" y="53"/>
                  </a:cubicBezTo>
                  <a:cubicBezTo>
                    <a:pt x="1298" y="60"/>
                    <a:pt x="1289" y="63"/>
                    <a:pt x="1289" y="72"/>
                  </a:cubicBezTo>
                  <a:cubicBezTo>
                    <a:pt x="1287" y="82"/>
                    <a:pt x="1288" y="83"/>
                    <a:pt x="1283" y="91"/>
                  </a:cubicBezTo>
                  <a:cubicBezTo>
                    <a:pt x="1280" y="88"/>
                    <a:pt x="1284" y="81"/>
                    <a:pt x="1283" y="77"/>
                  </a:cubicBezTo>
                  <a:cubicBezTo>
                    <a:pt x="1284" y="72"/>
                    <a:pt x="1286" y="67"/>
                    <a:pt x="1287" y="62"/>
                  </a:cubicBezTo>
                  <a:cubicBezTo>
                    <a:pt x="1288" y="53"/>
                    <a:pt x="1289" y="51"/>
                    <a:pt x="1292" y="39"/>
                  </a:cubicBezTo>
                  <a:cubicBezTo>
                    <a:pt x="1295" y="23"/>
                    <a:pt x="1301" y="12"/>
                    <a:pt x="1306" y="0"/>
                  </a:cubicBezTo>
                  <a:cubicBezTo>
                    <a:pt x="1298" y="0"/>
                    <a:pt x="1298" y="0"/>
                    <a:pt x="1298" y="0"/>
                  </a:cubicBezTo>
                  <a:cubicBezTo>
                    <a:pt x="1291" y="23"/>
                    <a:pt x="1289" y="32"/>
                    <a:pt x="1280" y="65"/>
                  </a:cubicBezTo>
                  <a:cubicBezTo>
                    <a:pt x="1279" y="76"/>
                    <a:pt x="1279" y="88"/>
                    <a:pt x="1275" y="102"/>
                  </a:cubicBezTo>
                  <a:cubicBezTo>
                    <a:pt x="1278" y="103"/>
                    <a:pt x="1281" y="103"/>
                    <a:pt x="1278" y="101"/>
                  </a:cubicBezTo>
                  <a:cubicBezTo>
                    <a:pt x="1280" y="97"/>
                    <a:pt x="1282" y="101"/>
                    <a:pt x="1282" y="104"/>
                  </a:cubicBezTo>
                  <a:cubicBezTo>
                    <a:pt x="1282" y="109"/>
                    <a:pt x="1274" y="117"/>
                    <a:pt x="1282" y="118"/>
                  </a:cubicBezTo>
                  <a:cubicBezTo>
                    <a:pt x="1287" y="94"/>
                    <a:pt x="1294" y="83"/>
                    <a:pt x="1296" y="65"/>
                  </a:cubicBezTo>
                  <a:cubicBezTo>
                    <a:pt x="1301" y="56"/>
                    <a:pt x="1305" y="44"/>
                    <a:pt x="1310" y="33"/>
                  </a:cubicBezTo>
                  <a:close/>
                  <a:moveTo>
                    <a:pt x="2871" y="310"/>
                  </a:moveTo>
                  <a:cubicBezTo>
                    <a:pt x="2868" y="312"/>
                    <a:pt x="2864" y="314"/>
                    <a:pt x="2865" y="319"/>
                  </a:cubicBezTo>
                  <a:cubicBezTo>
                    <a:pt x="2859" y="319"/>
                    <a:pt x="2858" y="323"/>
                    <a:pt x="2857" y="326"/>
                  </a:cubicBezTo>
                  <a:cubicBezTo>
                    <a:pt x="2846" y="336"/>
                    <a:pt x="2834" y="345"/>
                    <a:pt x="2826" y="357"/>
                  </a:cubicBezTo>
                  <a:cubicBezTo>
                    <a:pt x="2821" y="362"/>
                    <a:pt x="2814" y="366"/>
                    <a:pt x="2809" y="371"/>
                  </a:cubicBezTo>
                  <a:cubicBezTo>
                    <a:pt x="2803" y="375"/>
                    <a:pt x="2799" y="382"/>
                    <a:pt x="2793" y="385"/>
                  </a:cubicBezTo>
                  <a:cubicBezTo>
                    <a:pt x="2786" y="389"/>
                    <a:pt x="2786" y="398"/>
                    <a:pt x="2776" y="400"/>
                  </a:cubicBezTo>
                  <a:cubicBezTo>
                    <a:pt x="2775" y="403"/>
                    <a:pt x="2774" y="407"/>
                    <a:pt x="2768" y="407"/>
                  </a:cubicBezTo>
                  <a:cubicBezTo>
                    <a:pt x="2769" y="410"/>
                    <a:pt x="2760" y="414"/>
                    <a:pt x="2767" y="416"/>
                  </a:cubicBezTo>
                  <a:cubicBezTo>
                    <a:pt x="2763" y="408"/>
                    <a:pt x="2774" y="414"/>
                    <a:pt x="2773" y="409"/>
                  </a:cubicBezTo>
                  <a:cubicBezTo>
                    <a:pt x="2776" y="407"/>
                    <a:pt x="2778" y="405"/>
                    <a:pt x="2781" y="404"/>
                  </a:cubicBezTo>
                  <a:cubicBezTo>
                    <a:pt x="2784" y="397"/>
                    <a:pt x="2791" y="395"/>
                    <a:pt x="2795" y="390"/>
                  </a:cubicBezTo>
                  <a:cubicBezTo>
                    <a:pt x="2800" y="389"/>
                    <a:pt x="2798" y="383"/>
                    <a:pt x="2804" y="385"/>
                  </a:cubicBezTo>
                  <a:cubicBezTo>
                    <a:pt x="2801" y="378"/>
                    <a:pt x="2811" y="381"/>
                    <a:pt x="2810" y="375"/>
                  </a:cubicBezTo>
                  <a:cubicBezTo>
                    <a:pt x="2819" y="375"/>
                    <a:pt x="2820" y="367"/>
                    <a:pt x="2826" y="363"/>
                  </a:cubicBezTo>
                  <a:cubicBezTo>
                    <a:pt x="2835" y="354"/>
                    <a:pt x="2846" y="346"/>
                    <a:pt x="2853" y="335"/>
                  </a:cubicBezTo>
                  <a:cubicBezTo>
                    <a:pt x="2861" y="333"/>
                    <a:pt x="2863" y="327"/>
                    <a:pt x="2867" y="321"/>
                  </a:cubicBezTo>
                  <a:cubicBezTo>
                    <a:pt x="2875" y="320"/>
                    <a:pt x="2876" y="312"/>
                    <a:pt x="2882" y="310"/>
                  </a:cubicBezTo>
                  <a:cubicBezTo>
                    <a:pt x="2882" y="299"/>
                    <a:pt x="2882" y="299"/>
                    <a:pt x="2882" y="299"/>
                  </a:cubicBezTo>
                  <a:cubicBezTo>
                    <a:pt x="2878" y="302"/>
                    <a:pt x="2874" y="306"/>
                    <a:pt x="2871" y="310"/>
                  </a:cubicBezTo>
                  <a:close/>
                  <a:moveTo>
                    <a:pt x="1276" y="9"/>
                  </a:moveTo>
                  <a:cubicBezTo>
                    <a:pt x="1277" y="6"/>
                    <a:pt x="1278" y="3"/>
                    <a:pt x="1279" y="0"/>
                  </a:cubicBezTo>
                  <a:cubicBezTo>
                    <a:pt x="1274" y="0"/>
                    <a:pt x="1274" y="0"/>
                    <a:pt x="1274" y="0"/>
                  </a:cubicBezTo>
                  <a:cubicBezTo>
                    <a:pt x="1274" y="2"/>
                    <a:pt x="1273" y="4"/>
                    <a:pt x="1272" y="5"/>
                  </a:cubicBezTo>
                  <a:cubicBezTo>
                    <a:pt x="1272" y="8"/>
                    <a:pt x="1274" y="10"/>
                    <a:pt x="1272" y="14"/>
                  </a:cubicBezTo>
                  <a:cubicBezTo>
                    <a:pt x="1268" y="18"/>
                    <a:pt x="1272" y="25"/>
                    <a:pt x="1275" y="20"/>
                  </a:cubicBezTo>
                  <a:cubicBezTo>
                    <a:pt x="1270" y="19"/>
                    <a:pt x="1276" y="12"/>
                    <a:pt x="1276" y="9"/>
                  </a:cubicBezTo>
                  <a:close/>
                  <a:moveTo>
                    <a:pt x="569" y="1506"/>
                  </a:moveTo>
                  <a:cubicBezTo>
                    <a:pt x="567" y="1503"/>
                    <a:pt x="565" y="1505"/>
                    <a:pt x="562" y="1504"/>
                  </a:cubicBezTo>
                  <a:cubicBezTo>
                    <a:pt x="527" y="1480"/>
                    <a:pt x="525" y="1479"/>
                    <a:pt x="523" y="1478"/>
                  </a:cubicBezTo>
                  <a:cubicBezTo>
                    <a:pt x="507" y="1456"/>
                    <a:pt x="499" y="1449"/>
                    <a:pt x="496" y="1449"/>
                  </a:cubicBezTo>
                  <a:cubicBezTo>
                    <a:pt x="487" y="1420"/>
                    <a:pt x="488" y="1413"/>
                    <a:pt x="483" y="1404"/>
                  </a:cubicBezTo>
                  <a:cubicBezTo>
                    <a:pt x="495" y="1345"/>
                    <a:pt x="490" y="1341"/>
                    <a:pt x="496" y="1339"/>
                  </a:cubicBezTo>
                  <a:cubicBezTo>
                    <a:pt x="485" y="1353"/>
                    <a:pt x="478" y="1358"/>
                    <a:pt x="479" y="1365"/>
                  </a:cubicBezTo>
                  <a:cubicBezTo>
                    <a:pt x="475" y="1378"/>
                    <a:pt x="469" y="1375"/>
                    <a:pt x="471" y="1373"/>
                  </a:cubicBezTo>
                  <a:cubicBezTo>
                    <a:pt x="462" y="1315"/>
                    <a:pt x="460" y="1302"/>
                    <a:pt x="457" y="1289"/>
                  </a:cubicBezTo>
                  <a:cubicBezTo>
                    <a:pt x="440" y="1227"/>
                    <a:pt x="444" y="1224"/>
                    <a:pt x="441" y="1221"/>
                  </a:cubicBezTo>
                  <a:cubicBezTo>
                    <a:pt x="415" y="1166"/>
                    <a:pt x="412" y="1161"/>
                    <a:pt x="408" y="1156"/>
                  </a:cubicBezTo>
                  <a:cubicBezTo>
                    <a:pt x="378" y="1110"/>
                    <a:pt x="371" y="1106"/>
                    <a:pt x="373" y="1103"/>
                  </a:cubicBezTo>
                  <a:cubicBezTo>
                    <a:pt x="359" y="1060"/>
                    <a:pt x="363" y="1054"/>
                    <a:pt x="356" y="1045"/>
                  </a:cubicBezTo>
                  <a:cubicBezTo>
                    <a:pt x="354" y="1037"/>
                    <a:pt x="350" y="1046"/>
                    <a:pt x="357" y="1058"/>
                  </a:cubicBezTo>
                  <a:cubicBezTo>
                    <a:pt x="355" y="1081"/>
                    <a:pt x="353" y="1078"/>
                    <a:pt x="351" y="1076"/>
                  </a:cubicBezTo>
                  <a:cubicBezTo>
                    <a:pt x="342" y="1052"/>
                    <a:pt x="347" y="1049"/>
                    <a:pt x="345" y="1045"/>
                  </a:cubicBezTo>
                  <a:cubicBezTo>
                    <a:pt x="339" y="1004"/>
                    <a:pt x="340" y="997"/>
                    <a:pt x="340" y="990"/>
                  </a:cubicBezTo>
                  <a:cubicBezTo>
                    <a:pt x="315" y="916"/>
                    <a:pt x="318" y="913"/>
                    <a:pt x="315" y="909"/>
                  </a:cubicBezTo>
                  <a:cubicBezTo>
                    <a:pt x="320" y="938"/>
                    <a:pt x="320" y="943"/>
                    <a:pt x="325" y="950"/>
                  </a:cubicBezTo>
                  <a:cubicBezTo>
                    <a:pt x="338" y="1032"/>
                    <a:pt x="339" y="1041"/>
                    <a:pt x="338" y="1050"/>
                  </a:cubicBezTo>
                  <a:cubicBezTo>
                    <a:pt x="344" y="1098"/>
                    <a:pt x="343" y="1116"/>
                    <a:pt x="347" y="1135"/>
                  </a:cubicBezTo>
                  <a:cubicBezTo>
                    <a:pt x="356" y="1183"/>
                    <a:pt x="355" y="1188"/>
                    <a:pt x="359" y="1193"/>
                  </a:cubicBezTo>
                  <a:cubicBezTo>
                    <a:pt x="370" y="1226"/>
                    <a:pt x="367" y="1230"/>
                    <a:pt x="368" y="1235"/>
                  </a:cubicBezTo>
                  <a:cubicBezTo>
                    <a:pt x="376" y="1282"/>
                    <a:pt x="390" y="1289"/>
                    <a:pt x="382" y="1292"/>
                  </a:cubicBezTo>
                  <a:cubicBezTo>
                    <a:pt x="395" y="1326"/>
                    <a:pt x="395" y="1330"/>
                    <a:pt x="396" y="1335"/>
                  </a:cubicBezTo>
                  <a:cubicBezTo>
                    <a:pt x="421" y="1400"/>
                    <a:pt x="424" y="1405"/>
                    <a:pt x="426" y="1410"/>
                  </a:cubicBezTo>
                  <a:cubicBezTo>
                    <a:pt x="425" y="1413"/>
                    <a:pt x="419" y="1404"/>
                    <a:pt x="412" y="1394"/>
                  </a:cubicBezTo>
                  <a:cubicBezTo>
                    <a:pt x="377" y="1320"/>
                    <a:pt x="378" y="1314"/>
                    <a:pt x="371" y="1307"/>
                  </a:cubicBezTo>
                  <a:cubicBezTo>
                    <a:pt x="365" y="1283"/>
                    <a:pt x="363" y="1276"/>
                    <a:pt x="361" y="1270"/>
                  </a:cubicBezTo>
                  <a:cubicBezTo>
                    <a:pt x="339" y="1186"/>
                    <a:pt x="337" y="1180"/>
                    <a:pt x="338" y="1174"/>
                  </a:cubicBezTo>
                  <a:cubicBezTo>
                    <a:pt x="331" y="1142"/>
                    <a:pt x="329" y="1129"/>
                    <a:pt x="330" y="1118"/>
                  </a:cubicBezTo>
                  <a:cubicBezTo>
                    <a:pt x="327" y="1086"/>
                    <a:pt x="321" y="1082"/>
                    <a:pt x="324" y="1079"/>
                  </a:cubicBezTo>
                  <a:cubicBezTo>
                    <a:pt x="318" y="1017"/>
                    <a:pt x="311" y="1010"/>
                    <a:pt x="313" y="1004"/>
                  </a:cubicBezTo>
                  <a:cubicBezTo>
                    <a:pt x="308" y="1033"/>
                    <a:pt x="320" y="1038"/>
                    <a:pt x="312" y="1040"/>
                  </a:cubicBezTo>
                  <a:cubicBezTo>
                    <a:pt x="313" y="1069"/>
                    <a:pt x="320" y="1074"/>
                    <a:pt x="316" y="1076"/>
                  </a:cubicBezTo>
                  <a:cubicBezTo>
                    <a:pt x="318" y="1125"/>
                    <a:pt x="324" y="1129"/>
                    <a:pt x="321" y="1132"/>
                  </a:cubicBezTo>
                  <a:cubicBezTo>
                    <a:pt x="317" y="1145"/>
                    <a:pt x="322" y="1141"/>
                    <a:pt x="316" y="1136"/>
                  </a:cubicBezTo>
                  <a:cubicBezTo>
                    <a:pt x="308" y="1098"/>
                    <a:pt x="310" y="1093"/>
                    <a:pt x="308" y="1087"/>
                  </a:cubicBezTo>
                  <a:cubicBezTo>
                    <a:pt x="299" y="1051"/>
                    <a:pt x="309" y="1047"/>
                    <a:pt x="302" y="1041"/>
                  </a:cubicBezTo>
                  <a:cubicBezTo>
                    <a:pt x="300" y="1006"/>
                    <a:pt x="297" y="1000"/>
                    <a:pt x="299" y="995"/>
                  </a:cubicBezTo>
                  <a:cubicBezTo>
                    <a:pt x="293" y="953"/>
                    <a:pt x="294" y="943"/>
                    <a:pt x="292" y="933"/>
                  </a:cubicBezTo>
                  <a:cubicBezTo>
                    <a:pt x="284" y="895"/>
                    <a:pt x="285" y="890"/>
                    <a:pt x="284" y="885"/>
                  </a:cubicBezTo>
                  <a:cubicBezTo>
                    <a:pt x="273" y="831"/>
                    <a:pt x="271" y="826"/>
                    <a:pt x="272" y="822"/>
                  </a:cubicBezTo>
                  <a:cubicBezTo>
                    <a:pt x="265" y="848"/>
                    <a:pt x="277" y="856"/>
                    <a:pt x="273" y="861"/>
                  </a:cubicBezTo>
                  <a:cubicBezTo>
                    <a:pt x="278" y="891"/>
                    <a:pt x="274" y="901"/>
                    <a:pt x="278" y="914"/>
                  </a:cubicBezTo>
                  <a:cubicBezTo>
                    <a:pt x="271" y="935"/>
                    <a:pt x="275" y="939"/>
                    <a:pt x="270" y="940"/>
                  </a:cubicBezTo>
                  <a:cubicBezTo>
                    <a:pt x="272" y="951"/>
                    <a:pt x="270" y="952"/>
                    <a:pt x="273" y="955"/>
                  </a:cubicBezTo>
                  <a:cubicBezTo>
                    <a:pt x="267" y="1000"/>
                    <a:pt x="262" y="1005"/>
                    <a:pt x="265" y="1011"/>
                  </a:cubicBezTo>
                  <a:cubicBezTo>
                    <a:pt x="266" y="1041"/>
                    <a:pt x="261" y="1043"/>
                    <a:pt x="267" y="1048"/>
                  </a:cubicBezTo>
                  <a:cubicBezTo>
                    <a:pt x="271" y="1091"/>
                    <a:pt x="264" y="1096"/>
                    <a:pt x="268" y="1103"/>
                  </a:cubicBezTo>
                  <a:cubicBezTo>
                    <a:pt x="271" y="1162"/>
                    <a:pt x="272" y="1169"/>
                    <a:pt x="272" y="1175"/>
                  </a:cubicBezTo>
                  <a:cubicBezTo>
                    <a:pt x="278" y="1236"/>
                    <a:pt x="290" y="1244"/>
                    <a:pt x="284" y="1249"/>
                  </a:cubicBezTo>
                  <a:cubicBezTo>
                    <a:pt x="294" y="1280"/>
                    <a:pt x="295" y="1284"/>
                    <a:pt x="292" y="1286"/>
                  </a:cubicBezTo>
                  <a:cubicBezTo>
                    <a:pt x="286" y="1297"/>
                    <a:pt x="288" y="1292"/>
                    <a:pt x="284" y="1287"/>
                  </a:cubicBezTo>
                  <a:cubicBezTo>
                    <a:pt x="267" y="1251"/>
                    <a:pt x="264" y="1242"/>
                    <a:pt x="262" y="1233"/>
                  </a:cubicBezTo>
                  <a:cubicBezTo>
                    <a:pt x="247" y="1146"/>
                    <a:pt x="241" y="1137"/>
                    <a:pt x="242" y="1129"/>
                  </a:cubicBezTo>
                  <a:cubicBezTo>
                    <a:pt x="236" y="1068"/>
                    <a:pt x="239" y="1053"/>
                    <a:pt x="238" y="1038"/>
                  </a:cubicBezTo>
                  <a:cubicBezTo>
                    <a:pt x="243" y="986"/>
                    <a:pt x="244" y="979"/>
                    <a:pt x="242" y="971"/>
                  </a:cubicBezTo>
                  <a:cubicBezTo>
                    <a:pt x="248" y="934"/>
                    <a:pt x="247" y="931"/>
                    <a:pt x="248" y="927"/>
                  </a:cubicBezTo>
                  <a:cubicBezTo>
                    <a:pt x="252" y="851"/>
                    <a:pt x="244" y="842"/>
                    <a:pt x="249" y="835"/>
                  </a:cubicBezTo>
                  <a:cubicBezTo>
                    <a:pt x="239" y="815"/>
                    <a:pt x="246" y="822"/>
                    <a:pt x="243" y="826"/>
                  </a:cubicBezTo>
                  <a:cubicBezTo>
                    <a:pt x="240" y="881"/>
                    <a:pt x="245" y="887"/>
                    <a:pt x="241" y="892"/>
                  </a:cubicBezTo>
                  <a:cubicBezTo>
                    <a:pt x="238" y="928"/>
                    <a:pt x="240" y="933"/>
                    <a:pt x="236" y="938"/>
                  </a:cubicBezTo>
                  <a:cubicBezTo>
                    <a:pt x="237" y="964"/>
                    <a:pt x="234" y="966"/>
                    <a:pt x="234" y="969"/>
                  </a:cubicBezTo>
                  <a:cubicBezTo>
                    <a:pt x="229" y="1037"/>
                    <a:pt x="229" y="1042"/>
                    <a:pt x="229" y="1048"/>
                  </a:cubicBezTo>
                  <a:cubicBezTo>
                    <a:pt x="229" y="1084"/>
                    <a:pt x="231" y="1090"/>
                    <a:pt x="230" y="1095"/>
                  </a:cubicBezTo>
                  <a:cubicBezTo>
                    <a:pt x="238" y="1122"/>
                    <a:pt x="226" y="1124"/>
                    <a:pt x="233" y="1128"/>
                  </a:cubicBezTo>
                  <a:cubicBezTo>
                    <a:pt x="233" y="1156"/>
                    <a:pt x="238" y="1168"/>
                    <a:pt x="238" y="1180"/>
                  </a:cubicBezTo>
                  <a:cubicBezTo>
                    <a:pt x="248" y="1202"/>
                    <a:pt x="244" y="1205"/>
                    <a:pt x="247" y="1208"/>
                  </a:cubicBezTo>
                  <a:cubicBezTo>
                    <a:pt x="265" y="1263"/>
                    <a:pt x="265" y="1269"/>
                    <a:pt x="269" y="1276"/>
                  </a:cubicBezTo>
                  <a:cubicBezTo>
                    <a:pt x="271" y="1287"/>
                    <a:pt x="265" y="1290"/>
                    <a:pt x="261" y="1284"/>
                  </a:cubicBezTo>
                  <a:cubicBezTo>
                    <a:pt x="245" y="1250"/>
                    <a:pt x="238" y="1244"/>
                    <a:pt x="240" y="1240"/>
                  </a:cubicBezTo>
                  <a:cubicBezTo>
                    <a:pt x="220" y="1185"/>
                    <a:pt x="223" y="1176"/>
                    <a:pt x="220" y="1166"/>
                  </a:cubicBezTo>
                  <a:cubicBezTo>
                    <a:pt x="213" y="1118"/>
                    <a:pt x="216" y="1114"/>
                    <a:pt x="211" y="1109"/>
                  </a:cubicBezTo>
                  <a:cubicBezTo>
                    <a:pt x="207" y="1061"/>
                    <a:pt x="211" y="1042"/>
                    <a:pt x="205" y="1022"/>
                  </a:cubicBezTo>
                  <a:cubicBezTo>
                    <a:pt x="219" y="949"/>
                    <a:pt x="213" y="940"/>
                    <a:pt x="220" y="933"/>
                  </a:cubicBezTo>
                  <a:cubicBezTo>
                    <a:pt x="236" y="865"/>
                    <a:pt x="230" y="861"/>
                    <a:pt x="233" y="857"/>
                  </a:cubicBezTo>
                  <a:cubicBezTo>
                    <a:pt x="231" y="834"/>
                    <a:pt x="242" y="832"/>
                    <a:pt x="236" y="828"/>
                  </a:cubicBezTo>
                  <a:cubicBezTo>
                    <a:pt x="238" y="800"/>
                    <a:pt x="243" y="798"/>
                    <a:pt x="239" y="794"/>
                  </a:cubicBezTo>
                  <a:cubicBezTo>
                    <a:pt x="239" y="761"/>
                    <a:pt x="241" y="757"/>
                    <a:pt x="241" y="753"/>
                  </a:cubicBezTo>
                  <a:cubicBezTo>
                    <a:pt x="230" y="744"/>
                    <a:pt x="228" y="754"/>
                    <a:pt x="234" y="765"/>
                  </a:cubicBezTo>
                  <a:cubicBezTo>
                    <a:pt x="228" y="819"/>
                    <a:pt x="228" y="833"/>
                    <a:pt x="228" y="847"/>
                  </a:cubicBezTo>
                  <a:cubicBezTo>
                    <a:pt x="216" y="875"/>
                    <a:pt x="221" y="883"/>
                    <a:pt x="215" y="889"/>
                  </a:cubicBezTo>
                  <a:cubicBezTo>
                    <a:pt x="205" y="963"/>
                    <a:pt x="202" y="993"/>
                    <a:pt x="197" y="1022"/>
                  </a:cubicBezTo>
                  <a:cubicBezTo>
                    <a:pt x="203" y="1060"/>
                    <a:pt x="195" y="1068"/>
                    <a:pt x="200" y="1079"/>
                  </a:cubicBezTo>
                  <a:cubicBezTo>
                    <a:pt x="203" y="1102"/>
                    <a:pt x="201" y="1104"/>
                    <a:pt x="202" y="1107"/>
                  </a:cubicBezTo>
                  <a:cubicBezTo>
                    <a:pt x="211" y="1176"/>
                    <a:pt x="212" y="1185"/>
                    <a:pt x="217" y="1196"/>
                  </a:cubicBezTo>
                  <a:cubicBezTo>
                    <a:pt x="226" y="1230"/>
                    <a:pt x="225" y="1235"/>
                    <a:pt x="230" y="1240"/>
                  </a:cubicBezTo>
                  <a:cubicBezTo>
                    <a:pt x="220" y="1244"/>
                    <a:pt x="223" y="1241"/>
                    <a:pt x="219" y="1237"/>
                  </a:cubicBezTo>
                  <a:cubicBezTo>
                    <a:pt x="207" y="1183"/>
                    <a:pt x="201" y="1175"/>
                    <a:pt x="203" y="1168"/>
                  </a:cubicBezTo>
                  <a:cubicBezTo>
                    <a:pt x="192" y="1115"/>
                    <a:pt x="190" y="1108"/>
                    <a:pt x="189" y="1100"/>
                  </a:cubicBezTo>
                  <a:cubicBezTo>
                    <a:pt x="189" y="1066"/>
                    <a:pt x="184" y="1053"/>
                    <a:pt x="185" y="1042"/>
                  </a:cubicBezTo>
                  <a:cubicBezTo>
                    <a:pt x="187" y="964"/>
                    <a:pt x="187" y="961"/>
                    <a:pt x="186" y="957"/>
                  </a:cubicBezTo>
                  <a:cubicBezTo>
                    <a:pt x="186" y="926"/>
                    <a:pt x="192" y="924"/>
                    <a:pt x="189" y="920"/>
                  </a:cubicBezTo>
                  <a:cubicBezTo>
                    <a:pt x="201" y="891"/>
                    <a:pt x="191" y="886"/>
                    <a:pt x="199" y="885"/>
                  </a:cubicBezTo>
                  <a:cubicBezTo>
                    <a:pt x="198" y="863"/>
                    <a:pt x="210" y="861"/>
                    <a:pt x="203" y="857"/>
                  </a:cubicBezTo>
                  <a:cubicBezTo>
                    <a:pt x="209" y="833"/>
                    <a:pt x="210" y="827"/>
                    <a:pt x="212" y="821"/>
                  </a:cubicBezTo>
                  <a:cubicBezTo>
                    <a:pt x="211" y="799"/>
                    <a:pt x="216" y="797"/>
                    <a:pt x="214" y="793"/>
                  </a:cubicBezTo>
                  <a:cubicBezTo>
                    <a:pt x="204" y="817"/>
                    <a:pt x="205" y="822"/>
                    <a:pt x="205" y="826"/>
                  </a:cubicBezTo>
                  <a:cubicBezTo>
                    <a:pt x="192" y="876"/>
                    <a:pt x="190" y="885"/>
                    <a:pt x="186" y="893"/>
                  </a:cubicBezTo>
                  <a:cubicBezTo>
                    <a:pt x="180" y="956"/>
                    <a:pt x="174" y="965"/>
                    <a:pt x="177" y="975"/>
                  </a:cubicBezTo>
                  <a:cubicBezTo>
                    <a:pt x="174" y="1011"/>
                    <a:pt x="176" y="1020"/>
                    <a:pt x="176" y="1029"/>
                  </a:cubicBezTo>
                  <a:cubicBezTo>
                    <a:pt x="178" y="1090"/>
                    <a:pt x="182" y="1096"/>
                    <a:pt x="181" y="1100"/>
                  </a:cubicBezTo>
                  <a:cubicBezTo>
                    <a:pt x="195" y="1176"/>
                    <a:pt x="194" y="1181"/>
                    <a:pt x="199" y="1186"/>
                  </a:cubicBezTo>
                  <a:cubicBezTo>
                    <a:pt x="202" y="1229"/>
                    <a:pt x="199" y="1223"/>
                    <a:pt x="196" y="1219"/>
                  </a:cubicBezTo>
                  <a:cubicBezTo>
                    <a:pt x="181" y="1179"/>
                    <a:pt x="186" y="1171"/>
                    <a:pt x="182" y="1169"/>
                  </a:cubicBezTo>
                  <a:cubicBezTo>
                    <a:pt x="177" y="1150"/>
                    <a:pt x="180" y="1149"/>
                    <a:pt x="175" y="1145"/>
                  </a:cubicBezTo>
                  <a:cubicBezTo>
                    <a:pt x="169" y="1114"/>
                    <a:pt x="169" y="1111"/>
                    <a:pt x="169" y="1109"/>
                  </a:cubicBezTo>
                  <a:cubicBezTo>
                    <a:pt x="162" y="1082"/>
                    <a:pt x="165" y="1077"/>
                    <a:pt x="164" y="1073"/>
                  </a:cubicBezTo>
                  <a:cubicBezTo>
                    <a:pt x="162" y="1035"/>
                    <a:pt x="159" y="1032"/>
                    <a:pt x="163" y="1030"/>
                  </a:cubicBezTo>
                  <a:cubicBezTo>
                    <a:pt x="165" y="979"/>
                    <a:pt x="158" y="968"/>
                    <a:pt x="161" y="960"/>
                  </a:cubicBezTo>
                  <a:cubicBezTo>
                    <a:pt x="164" y="929"/>
                    <a:pt x="160" y="926"/>
                    <a:pt x="162" y="924"/>
                  </a:cubicBezTo>
                  <a:cubicBezTo>
                    <a:pt x="170" y="895"/>
                    <a:pt x="165" y="889"/>
                    <a:pt x="169" y="884"/>
                  </a:cubicBezTo>
                  <a:cubicBezTo>
                    <a:pt x="175" y="847"/>
                    <a:pt x="174" y="841"/>
                    <a:pt x="174" y="835"/>
                  </a:cubicBezTo>
                  <a:cubicBezTo>
                    <a:pt x="179" y="808"/>
                    <a:pt x="186" y="806"/>
                    <a:pt x="186" y="803"/>
                  </a:cubicBezTo>
                  <a:cubicBezTo>
                    <a:pt x="193" y="748"/>
                    <a:pt x="194" y="743"/>
                    <a:pt x="195" y="737"/>
                  </a:cubicBezTo>
                  <a:cubicBezTo>
                    <a:pt x="196" y="693"/>
                    <a:pt x="197" y="690"/>
                    <a:pt x="197" y="687"/>
                  </a:cubicBezTo>
                  <a:cubicBezTo>
                    <a:pt x="190" y="674"/>
                    <a:pt x="192" y="680"/>
                    <a:pt x="196" y="686"/>
                  </a:cubicBezTo>
                  <a:cubicBezTo>
                    <a:pt x="191" y="732"/>
                    <a:pt x="186" y="738"/>
                    <a:pt x="188" y="745"/>
                  </a:cubicBezTo>
                  <a:cubicBezTo>
                    <a:pt x="166" y="851"/>
                    <a:pt x="159" y="853"/>
                    <a:pt x="163" y="857"/>
                  </a:cubicBezTo>
                  <a:cubicBezTo>
                    <a:pt x="159" y="882"/>
                    <a:pt x="157" y="885"/>
                    <a:pt x="159" y="889"/>
                  </a:cubicBezTo>
                  <a:cubicBezTo>
                    <a:pt x="154" y="915"/>
                    <a:pt x="154" y="917"/>
                    <a:pt x="154" y="919"/>
                  </a:cubicBezTo>
                  <a:cubicBezTo>
                    <a:pt x="150" y="957"/>
                    <a:pt x="154" y="965"/>
                    <a:pt x="151" y="972"/>
                  </a:cubicBezTo>
                  <a:cubicBezTo>
                    <a:pt x="154" y="1019"/>
                    <a:pt x="151" y="1022"/>
                    <a:pt x="153" y="1027"/>
                  </a:cubicBezTo>
                  <a:cubicBezTo>
                    <a:pt x="154" y="1058"/>
                    <a:pt x="157" y="1064"/>
                    <a:pt x="152" y="1067"/>
                  </a:cubicBezTo>
                  <a:cubicBezTo>
                    <a:pt x="158" y="1092"/>
                    <a:pt x="156" y="1096"/>
                    <a:pt x="159" y="1100"/>
                  </a:cubicBezTo>
                  <a:cubicBezTo>
                    <a:pt x="160" y="1120"/>
                    <a:pt x="164" y="1130"/>
                    <a:pt x="167" y="1140"/>
                  </a:cubicBezTo>
                  <a:cubicBezTo>
                    <a:pt x="176" y="1180"/>
                    <a:pt x="180" y="1184"/>
                    <a:pt x="178" y="1186"/>
                  </a:cubicBezTo>
                  <a:cubicBezTo>
                    <a:pt x="160" y="1172"/>
                    <a:pt x="157" y="1160"/>
                    <a:pt x="154" y="1149"/>
                  </a:cubicBezTo>
                  <a:cubicBezTo>
                    <a:pt x="142" y="1103"/>
                    <a:pt x="146" y="1101"/>
                    <a:pt x="141" y="1097"/>
                  </a:cubicBezTo>
                  <a:cubicBezTo>
                    <a:pt x="139" y="1057"/>
                    <a:pt x="135" y="1046"/>
                    <a:pt x="135" y="1037"/>
                  </a:cubicBezTo>
                  <a:cubicBezTo>
                    <a:pt x="132" y="987"/>
                    <a:pt x="129" y="981"/>
                    <a:pt x="130" y="976"/>
                  </a:cubicBezTo>
                  <a:cubicBezTo>
                    <a:pt x="129" y="942"/>
                    <a:pt x="130" y="937"/>
                    <a:pt x="131" y="933"/>
                  </a:cubicBezTo>
                  <a:cubicBezTo>
                    <a:pt x="136" y="908"/>
                    <a:pt x="130" y="897"/>
                    <a:pt x="137" y="888"/>
                  </a:cubicBezTo>
                  <a:cubicBezTo>
                    <a:pt x="140" y="864"/>
                    <a:pt x="140" y="862"/>
                    <a:pt x="143" y="860"/>
                  </a:cubicBezTo>
                  <a:cubicBezTo>
                    <a:pt x="142" y="829"/>
                    <a:pt x="148" y="825"/>
                    <a:pt x="148" y="821"/>
                  </a:cubicBezTo>
                  <a:cubicBezTo>
                    <a:pt x="161" y="779"/>
                    <a:pt x="161" y="775"/>
                    <a:pt x="163" y="771"/>
                  </a:cubicBezTo>
                  <a:cubicBezTo>
                    <a:pt x="171" y="741"/>
                    <a:pt x="166" y="735"/>
                    <a:pt x="173" y="732"/>
                  </a:cubicBezTo>
                  <a:cubicBezTo>
                    <a:pt x="173" y="701"/>
                    <a:pt x="179" y="698"/>
                    <a:pt x="174" y="693"/>
                  </a:cubicBezTo>
                  <a:cubicBezTo>
                    <a:pt x="179" y="675"/>
                    <a:pt x="179" y="670"/>
                    <a:pt x="179" y="666"/>
                  </a:cubicBezTo>
                  <a:cubicBezTo>
                    <a:pt x="171" y="703"/>
                    <a:pt x="170" y="710"/>
                    <a:pt x="167" y="717"/>
                  </a:cubicBezTo>
                  <a:cubicBezTo>
                    <a:pt x="166" y="734"/>
                    <a:pt x="163" y="736"/>
                    <a:pt x="164" y="738"/>
                  </a:cubicBezTo>
                  <a:cubicBezTo>
                    <a:pt x="157" y="762"/>
                    <a:pt x="158" y="766"/>
                    <a:pt x="157" y="770"/>
                  </a:cubicBezTo>
                  <a:cubicBezTo>
                    <a:pt x="145" y="802"/>
                    <a:pt x="145" y="804"/>
                    <a:pt x="145" y="805"/>
                  </a:cubicBezTo>
                  <a:cubicBezTo>
                    <a:pt x="135" y="840"/>
                    <a:pt x="132" y="858"/>
                    <a:pt x="128" y="876"/>
                  </a:cubicBezTo>
                  <a:cubicBezTo>
                    <a:pt x="120" y="935"/>
                    <a:pt x="123" y="941"/>
                    <a:pt x="121" y="945"/>
                  </a:cubicBezTo>
                  <a:cubicBezTo>
                    <a:pt x="122" y="978"/>
                    <a:pt x="120" y="982"/>
                    <a:pt x="122" y="987"/>
                  </a:cubicBezTo>
                  <a:cubicBezTo>
                    <a:pt x="124" y="1025"/>
                    <a:pt x="130" y="1036"/>
                    <a:pt x="125" y="1044"/>
                  </a:cubicBezTo>
                  <a:cubicBezTo>
                    <a:pt x="140" y="1143"/>
                    <a:pt x="148" y="1151"/>
                    <a:pt x="143" y="1157"/>
                  </a:cubicBezTo>
                  <a:cubicBezTo>
                    <a:pt x="135" y="1126"/>
                    <a:pt x="128" y="1132"/>
                    <a:pt x="123" y="1120"/>
                  </a:cubicBezTo>
                  <a:cubicBezTo>
                    <a:pt x="121" y="1097"/>
                    <a:pt x="122" y="1092"/>
                    <a:pt x="119" y="1085"/>
                  </a:cubicBezTo>
                  <a:cubicBezTo>
                    <a:pt x="118" y="1028"/>
                    <a:pt x="113" y="1021"/>
                    <a:pt x="115" y="1016"/>
                  </a:cubicBezTo>
                  <a:cubicBezTo>
                    <a:pt x="114" y="993"/>
                    <a:pt x="112" y="987"/>
                    <a:pt x="115" y="981"/>
                  </a:cubicBezTo>
                  <a:cubicBezTo>
                    <a:pt x="113" y="890"/>
                    <a:pt x="113" y="877"/>
                    <a:pt x="117" y="865"/>
                  </a:cubicBezTo>
                  <a:cubicBezTo>
                    <a:pt x="120" y="833"/>
                    <a:pt x="119" y="830"/>
                    <a:pt x="119" y="826"/>
                  </a:cubicBezTo>
                  <a:cubicBezTo>
                    <a:pt x="124" y="766"/>
                    <a:pt x="131" y="764"/>
                    <a:pt x="129" y="760"/>
                  </a:cubicBezTo>
                  <a:cubicBezTo>
                    <a:pt x="137" y="725"/>
                    <a:pt x="133" y="718"/>
                    <a:pt x="137" y="712"/>
                  </a:cubicBezTo>
                  <a:cubicBezTo>
                    <a:pt x="147" y="691"/>
                    <a:pt x="142" y="687"/>
                    <a:pt x="144" y="685"/>
                  </a:cubicBezTo>
                  <a:cubicBezTo>
                    <a:pt x="137" y="712"/>
                    <a:pt x="126" y="715"/>
                    <a:pt x="130" y="721"/>
                  </a:cubicBezTo>
                  <a:cubicBezTo>
                    <a:pt x="122" y="742"/>
                    <a:pt x="127" y="749"/>
                    <a:pt x="121" y="753"/>
                  </a:cubicBezTo>
                  <a:cubicBezTo>
                    <a:pt x="114" y="808"/>
                    <a:pt x="110" y="814"/>
                    <a:pt x="114" y="822"/>
                  </a:cubicBezTo>
                  <a:cubicBezTo>
                    <a:pt x="109" y="854"/>
                    <a:pt x="109" y="855"/>
                    <a:pt x="106" y="857"/>
                  </a:cubicBezTo>
                  <a:cubicBezTo>
                    <a:pt x="104" y="869"/>
                    <a:pt x="107" y="872"/>
                    <a:pt x="105" y="874"/>
                  </a:cubicBezTo>
                  <a:cubicBezTo>
                    <a:pt x="105" y="898"/>
                    <a:pt x="103" y="901"/>
                    <a:pt x="103" y="904"/>
                  </a:cubicBezTo>
                  <a:cubicBezTo>
                    <a:pt x="99" y="953"/>
                    <a:pt x="104" y="961"/>
                    <a:pt x="100" y="968"/>
                  </a:cubicBezTo>
                  <a:cubicBezTo>
                    <a:pt x="104" y="1017"/>
                    <a:pt x="107" y="1030"/>
                    <a:pt x="105" y="1042"/>
                  </a:cubicBezTo>
                  <a:cubicBezTo>
                    <a:pt x="107" y="1074"/>
                    <a:pt x="107" y="1077"/>
                    <a:pt x="111" y="1081"/>
                  </a:cubicBezTo>
                  <a:cubicBezTo>
                    <a:pt x="114" y="1111"/>
                    <a:pt x="112" y="1112"/>
                    <a:pt x="113" y="1114"/>
                  </a:cubicBezTo>
                  <a:cubicBezTo>
                    <a:pt x="99" y="1089"/>
                    <a:pt x="93" y="1080"/>
                    <a:pt x="97" y="1072"/>
                  </a:cubicBezTo>
                  <a:cubicBezTo>
                    <a:pt x="88" y="1032"/>
                    <a:pt x="82" y="1027"/>
                    <a:pt x="86" y="1024"/>
                  </a:cubicBezTo>
                  <a:cubicBezTo>
                    <a:pt x="82" y="995"/>
                    <a:pt x="79" y="991"/>
                    <a:pt x="81" y="987"/>
                  </a:cubicBezTo>
                  <a:cubicBezTo>
                    <a:pt x="79" y="971"/>
                    <a:pt x="78" y="969"/>
                    <a:pt x="80" y="966"/>
                  </a:cubicBezTo>
                  <a:cubicBezTo>
                    <a:pt x="79" y="925"/>
                    <a:pt x="82" y="913"/>
                    <a:pt x="82" y="901"/>
                  </a:cubicBezTo>
                  <a:cubicBezTo>
                    <a:pt x="82" y="871"/>
                    <a:pt x="81" y="868"/>
                    <a:pt x="83" y="865"/>
                  </a:cubicBezTo>
                  <a:cubicBezTo>
                    <a:pt x="87" y="841"/>
                    <a:pt x="88" y="835"/>
                    <a:pt x="92" y="829"/>
                  </a:cubicBezTo>
                  <a:cubicBezTo>
                    <a:pt x="93" y="807"/>
                    <a:pt x="93" y="804"/>
                    <a:pt x="94" y="801"/>
                  </a:cubicBezTo>
                  <a:cubicBezTo>
                    <a:pt x="97" y="780"/>
                    <a:pt x="98" y="777"/>
                    <a:pt x="98" y="774"/>
                  </a:cubicBezTo>
                  <a:cubicBezTo>
                    <a:pt x="105" y="742"/>
                    <a:pt x="99" y="738"/>
                    <a:pt x="103" y="736"/>
                  </a:cubicBezTo>
                  <a:cubicBezTo>
                    <a:pt x="108" y="713"/>
                    <a:pt x="104" y="709"/>
                    <a:pt x="109" y="707"/>
                  </a:cubicBezTo>
                  <a:cubicBezTo>
                    <a:pt x="112" y="672"/>
                    <a:pt x="114" y="665"/>
                    <a:pt x="110" y="659"/>
                  </a:cubicBezTo>
                  <a:cubicBezTo>
                    <a:pt x="118" y="619"/>
                    <a:pt x="107" y="614"/>
                    <a:pt x="111" y="612"/>
                  </a:cubicBezTo>
                  <a:cubicBezTo>
                    <a:pt x="109" y="575"/>
                    <a:pt x="113" y="569"/>
                    <a:pt x="110" y="562"/>
                  </a:cubicBezTo>
                  <a:cubicBezTo>
                    <a:pt x="108" y="540"/>
                    <a:pt x="107" y="536"/>
                    <a:pt x="109" y="533"/>
                  </a:cubicBezTo>
                  <a:cubicBezTo>
                    <a:pt x="103" y="542"/>
                    <a:pt x="105" y="547"/>
                    <a:pt x="106" y="552"/>
                  </a:cubicBezTo>
                  <a:cubicBezTo>
                    <a:pt x="107" y="613"/>
                    <a:pt x="106" y="617"/>
                    <a:pt x="105" y="622"/>
                  </a:cubicBezTo>
                  <a:cubicBezTo>
                    <a:pt x="104" y="653"/>
                    <a:pt x="104" y="658"/>
                    <a:pt x="104" y="662"/>
                  </a:cubicBezTo>
                  <a:cubicBezTo>
                    <a:pt x="95" y="722"/>
                    <a:pt x="98" y="727"/>
                    <a:pt x="95" y="731"/>
                  </a:cubicBezTo>
                  <a:cubicBezTo>
                    <a:pt x="86" y="793"/>
                    <a:pt x="84" y="800"/>
                    <a:pt x="82" y="807"/>
                  </a:cubicBezTo>
                  <a:cubicBezTo>
                    <a:pt x="80" y="835"/>
                    <a:pt x="77" y="842"/>
                    <a:pt x="76" y="848"/>
                  </a:cubicBezTo>
                  <a:cubicBezTo>
                    <a:pt x="72" y="884"/>
                    <a:pt x="70" y="887"/>
                    <a:pt x="72" y="891"/>
                  </a:cubicBezTo>
                  <a:cubicBezTo>
                    <a:pt x="71" y="941"/>
                    <a:pt x="73" y="948"/>
                    <a:pt x="69" y="955"/>
                  </a:cubicBezTo>
                  <a:cubicBezTo>
                    <a:pt x="74" y="1007"/>
                    <a:pt x="73" y="1014"/>
                    <a:pt x="77" y="1022"/>
                  </a:cubicBezTo>
                  <a:cubicBezTo>
                    <a:pt x="81" y="1059"/>
                    <a:pt x="82" y="1063"/>
                    <a:pt x="85" y="1067"/>
                  </a:cubicBezTo>
                  <a:cubicBezTo>
                    <a:pt x="73" y="1065"/>
                    <a:pt x="69" y="1057"/>
                    <a:pt x="68" y="1050"/>
                  </a:cubicBezTo>
                  <a:cubicBezTo>
                    <a:pt x="65" y="1021"/>
                    <a:pt x="65" y="1013"/>
                    <a:pt x="63" y="1006"/>
                  </a:cubicBezTo>
                  <a:cubicBezTo>
                    <a:pt x="60" y="956"/>
                    <a:pt x="58" y="948"/>
                    <a:pt x="56" y="940"/>
                  </a:cubicBezTo>
                  <a:cubicBezTo>
                    <a:pt x="55" y="878"/>
                    <a:pt x="58" y="876"/>
                    <a:pt x="57" y="873"/>
                  </a:cubicBezTo>
                  <a:cubicBezTo>
                    <a:pt x="64" y="825"/>
                    <a:pt x="59" y="819"/>
                    <a:pt x="63" y="815"/>
                  </a:cubicBezTo>
                  <a:cubicBezTo>
                    <a:pt x="70" y="788"/>
                    <a:pt x="65" y="785"/>
                    <a:pt x="70" y="783"/>
                  </a:cubicBezTo>
                  <a:cubicBezTo>
                    <a:pt x="75" y="745"/>
                    <a:pt x="78" y="724"/>
                    <a:pt x="82" y="702"/>
                  </a:cubicBezTo>
                  <a:cubicBezTo>
                    <a:pt x="86" y="665"/>
                    <a:pt x="90" y="660"/>
                    <a:pt x="89" y="655"/>
                  </a:cubicBezTo>
                  <a:cubicBezTo>
                    <a:pt x="90" y="600"/>
                    <a:pt x="87" y="593"/>
                    <a:pt x="86" y="587"/>
                  </a:cubicBezTo>
                  <a:cubicBezTo>
                    <a:pt x="78" y="571"/>
                    <a:pt x="78" y="574"/>
                    <a:pt x="81" y="577"/>
                  </a:cubicBezTo>
                  <a:cubicBezTo>
                    <a:pt x="85" y="614"/>
                    <a:pt x="80" y="625"/>
                    <a:pt x="84" y="637"/>
                  </a:cubicBezTo>
                  <a:cubicBezTo>
                    <a:pt x="78" y="690"/>
                    <a:pt x="70" y="695"/>
                    <a:pt x="73" y="701"/>
                  </a:cubicBezTo>
                  <a:cubicBezTo>
                    <a:pt x="74" y="728"/>
                    <a:pt x="63" y="729"/>
                    <a:pt x="69" y="733"/>
                  </a:cubicBezTo>
                  <a:cubicBezTo>
                    <a:pt x="62" y="787"/>
                    <a:pt x="52" y="807"/>
                    <a:pt x="52" y="829"/>
                  </a:cubicBezTo>
                  <a:cubicBezTo>
                    <a:pt x="48" y="863"/>
                    <a:pt x="49" y="866"/>
                    <a:pt x="48" y="869"/>
                  </a:cubicBezTo>
                  <a:cubicBezTo>
                    <a:pt x="47" y="898"/>
                    <a:pt x="47" y="900"/>
                    <a:pt x="45" y="903"/>
                  </a:cubicBezTo>
                  <a:cubicBezTo>
                    <a:pt x="50" y="925"/>
                    <a:pt x="44" y="927"/>
                    <a:pt x="50" y="931"/>
                  </a:cubicBezTo>
                  <a:cubicBezTo>
                    <a:pt x="49" y="979"/>
                    <a:pt x="53" y="992"/>
                    <a:pt x="53" y="1004"/>
                  </a:cubicBezTo>
                  <a:cubicBezTo>
                    <a:pt x="56" y="1035"/>
                    <a:pt x="48" y="1027"/>
                    <a:pt x="49" y="1020"/>
                  </a:cubicBezTo>
                  <a:cubicBezTo>
                    <a:pt x="36" y="968"/>
                    <a:pt x="33" y="965"/>
                    <a:pt x="35" y="963"/>
                  </a:cubicBezTo>
                  <a:cubicBezTo>
                    <a:pt x="34" y="946"/>
                    <a:pt x="32" y="944"/>
                    <a:pt x="33" y="941"/>
                  </a:cubicBezTo>
                  <a:cubicBezTo>
                    <a:pt x="30" y="894"/>
                    <a:pt x="32" y="889"/>
                    <a:pt x="33" y="885"/>
                  </a:cubicBezTo>
                  <a:cubicBezTo>
                    <a:pt x="38" y="839"/>
                    <a:pt x="35" y="834"/>
                    <a:pt x="36" y="829"/>
                  </a:cubicBezTo>
                  <a:cubicBezTo>
                    <a:pt x="46" y="793"/>
                    <a:pt x="42" y="782"/>
                    <a:pt x="47" y="773"/>
                  </a:cubicBezTo>
                  <a:cubicBezTo>
                    <a:pt x="50" y="743"/>
                    <a:pt x="53" y="742"/>
                    <a:pt x="52" y="740"/>
                  </a:cubicBezTo>
                  <a:cubicBezTo>
                    <a:pt x="58" y="717"/>
                    <a:pt x="59" y="715"/>
                    <a:pt x="60" y="713"/>
                  </a:cubicBezTo>
                  <a:cubicBezTo>
                    <a:pt x="64" y="697"/>
                    <a:pt x="59" y="693"/>
                    <a:pt x="64" y="691"/>
                  </a:cubicBezTo>
                  <a:cubicBezTo>
                    <a:pt x="69" y="647"/>
                    <a:pt x="69" y="644"/>
                    <a:pt x="69" y="642"/>
                  </a:cubicBezTo>
                  <a:cubicBezTo>
                    <a:pt x="71" y="616"/>
                    <a:pt x="74" y="612"/>
                    <a:pt x="70" y="607"/>
                  </a:cubicBezTo>
                  <a:cubicBezTo>
                    <a:pt x="63" y="543"/>
                    <a:pt x="67" y="539"/>
                    <a:pt x="61" y="538"/>
                  </a:cubicBezTo>
                  <a:cubicBezTo>
                    <a:pt x="57" y="510"/>
                    <a:pt x="56" y="506"/>
                    <a:pt x="58" y="503"/>
                  </a:cubicBezTo>
                  <a:cubicBezTo>
                    <a:pt x="53" y="537"/>
                    <a:pt x="66" y="546"/>
                    <a:pt x="60" y="552"/>
                  </a:cubicBezTo>
                  <a:cubicBezTo>
                    <a:pt x="66" y="581"/>
                    <a:pt x="64" y="588"/>
                    <a:pt x="64" y="595"/>
                  </a:cubicBezTo>
                  <a:cubicBezTo>
                    <a:pt x="61" y="622"/>
                    <a:pt x="63" y="628"/>
                    <a:pt x="62" y="633"/>
                  </a:cubicBezTo>
                  <a:cubicBezTo>
                    <a:pt x="55" y="663"/>
                    <a:pt x="57" y="675"/>
                    <a:pt x="55" y="687"/>
                  </a:cubicBezTo>
                  <a:cubicBezTo>
                    <a:pt x="40" y="730"/>
                    <a:pt x="48" y="735"/>
                    <a:pt x="43" y="738"/>
                  </a:cubicBezTo>
                  <a:cubicBezTo>
                    <a:pt x="40" y="763"/>
                    <a:pt x="38" y="766"/>
                    <a:pt x="36" y="770"/>
                  </a:cubicBezTo>
                  <a:cubicBezTo>
                    <a:pt x="29" y="805"/>
                    <a:pt x="33" y="809"/>
                    <a:pt x="29" y="812"/>
                  </a:cubicBezTo>
                  <a:cubicBezTo>
                    <a:pt x="26" y="841"/>
                    <a:pt x="25" y="848"/>
                    <a:pt x="22" y="855"/>
                  </a:cubicBezTo>
                  <a:cubicBezTo>
                    <a:pt x="23" y="895"/>
                    <a:pt x="22" y="897"/>
                    <a:pt x="21" y="899"/>
                  </a:cubicBezTo>
                  <a:cubicBezTo>
                    <a:pt x="18" y="888"/>
                    <a:pt x="15" y="883"/>
                    <a:pt x="15" y="879"/>
                  </a:cubicBezTo>
                  <a:cubicBezTo>
                    <a:pt x="18" y="839"/>
                    <a:pt x="14" y="834"/>
                    <a:pt x="15" y="830"/>
                  </a:cubicBezTo>
                  <a:cubicBezTo>
                    <a:pt x="16" y="773"/>
                    <a:pt x="21" y="741"/>
                    <a:pt x="28" y="709"/>
                  </a:cubicBezTo>
                  <a:cubicBezTo>
                    <a:pt x="29" y="668"/>
                    <a:pt x="32" y="665"/>
                    <a:pt x="28" y="661"/>
                  </a:cubicBezTo>
                  <a:cubicBezTo>
                    <a:pt x="34" y="623"/>
                    <a:pt x="31" y="619"/>
                    <a:pt x="34" y="616"/>
                  </a:cubicBezTo>
                  <a:cubicBezTo>
                    <a:pt x="34" y="600"/>
                    <a:pt x="33" y="596"/>
                    <a:pt x="33" y="593"/>
                  </a:cubicBezTo>
                  <a:cubicBezTo>
                    <a:pt x="29" y="602"/>
                    <a:pt x="30" y="607"/>
                    <a:pt x="28" y="612"/>
                  </a:cubicBezTo>
                  <a:cubicBezTo>
                    <a:pt x="19" y="677"/>
                    <a:pt x="20" y="682"/>
                    <a:pt x="21" y="687"/>
                  </a:cubicBezTo>
                  <a:cubicBezTo>
                    <a:pt x="14" y="711"/>
                    <a:pt x="19" y="714"/>
                    <a:pt x="14" y="716"/>
                  </a:cubicBezTo>
                  <a:cubicBezTo>
                    <a:pt x="7" y="764"/>
                    <a:pt x="10" y="767"/>
                    <a:pt x="10" y="770"/>
                  </a:cubicBezTo>
                  <a:cubicBezTo>
                    <a:pt x="11" y="804"/>
                    <a:pt x="3" y="813"/>
                    <a:pt x="8" y="825"/>
                  </a:cubicBezTo>
                  <a:cubicBezTo>
                    <a:pt x="1" y="839"/>
                    <a:pt x="0" y="839"/>
                    <a:pt x="0" y="839"/>
                  </a:cubicBezTo>
                  <a:cubicBezTo>
                    <a:pt x="7" y="858"/>
                    <a:pt x="6" y="864"/>
                    <a:pt x="6" y="869"/>
                  </a:cubicBezTo>
                  <a:cubicBezTo>
                    <a:pt x="12" y="918"/>
                    <a:pt x="15" y="922"/>
                    <a:pt x="13" y="925"/>
                  </a:cubicBezTo>
                  <a:cubicBezTo>
                    <a:pt x="18" y="978"/>
                    <a:pt x="26" y="987"/>
                    <a:pt x="22" y="994"/>
                  </a:cubicBezTo>
                  <a:cubicBezTo>
                    <a:pt x="5" y="953"/>
                    <a:pt x="4" y="946"/>
                    <a:pt x="2" y="939"/>
                  </a:cubicBezTo>
                  <a:cubicBezTo>
                    <a:pt x="7" y="996"/>
                    <a:pt x="4" y="994"/>
                    <a:pt x="2" y="992"/>
                  </a:cubicBezTo>
                  <a:cubicBezTo>
                    <a:pt x="10" y="1015"/>
                    <a:pt x="13" y="1017"/>
                    <a:pt x="15" y="1018"/>
                  </a:cubicBezTo>
                  <a:cubicBezTo>
                    <a:pt x="30" y="1039"/>
                    <a:pt x="39" y="1037"/>
                    <a:pt x="35" y="1041"/>
                  </a:cubicBezTo>
                  <a:cubicBezTo>
                    <a:pt x="3" y="1031"/>
                    <a:pt x="4" y="1031"/>
                    <a:pt x="5" y="1030"/>
                  </a:cubicBezTo>
                  <a:cubicBezTo>
                    <a:pt x="33" y="1049"/>
                    <a:pt x="34" y="1055"/>
                    <a:pt x="37" y="1053"/>
                  </a:cubicBezTo>
                  <a:cubicBezTo>
                    <a:pt x="60" y="1080"/>
                    <a:pt x="55" y="1075"/>
                    <a:pt x="50" y="1071"/>
                  </a:cubicBezTo>
                  <a:cubicBezTo>
                    <a:pt x="26" y="1057"/>
                    <a:pt x="16" y="1055"/>
                    <a:pt x="7" y="1048"/>
                  </a:cubicBezTo>
                  <a:cubicBezTo>
                    <a:pt x="3" y="1057"/>
                    <a:pt x="4" y="1057"/>
                    <a:pt x="5" y="1057"/>
                  </a:cubicBezTo>
                  <a:cubicBezTo>
                    <a:pt x="38" y="1078"/>
                    <a:pt x="42" y="1080"/>
                    <a:pt x="45" y="1079"/>
                  </a:cubicBezTo>
                  <a:cubicBezTo>
                    <a:pt x="94" y="1116"/>
                    <a:pt x="103" y="1121"/>
                    <a:pt x="99" y="1124"/>
                  </a:cubicBezTo>
                  <a:cubicBezTo>
                    <a:pt x="23" y="1084"/>
                    <a:pt x="12" y="1079"/>
                    <a:pt x="2" y="1075"/>
                  </a:cubicBezTo>
                  <a:cubicBezTo>
                    <a:pt x="17" y="1093"/>
                    <a:pt x="24" y="1088"/>
                    <a:pt x="28" y="1097"/>
                  </a:cubicBezTo>
                  <a:cubicBezTo>
                    <a:pt x="73" y="1120"/>
                    <a:pt x="84" y="1123"/>
                    <a:pt x="95" y="1130"/>
                  </a:cubicBezTo>
                  <a:cubicBezTo>
                    <a:pt x="126" y="1152"/>
                    <a:pt x="134" y="1157"/>
                    <a:pt x="130" y="1161"/>
                  </a:cubicBezTo>
                  <a:cubicBezTo>
                    <a:pt x="93" y="1141"/>
                    <a:pt x="91" y="1134"/>
                    <a:pt x="88" y="1135"/>
                  </a:cubicBezTo>
                  <a:cubicBezTo>
                    <a:pt x="49" y="1118"/>
                    <a:pt x="38" y="1110"/>
                    <a:pt x="26" y="1104"/>
                  </a:cubicBezTo>
                  <a:cubicBezTo>
                    <a:pt x="2" y="1104"/>
                    <a:pt x="2" y="1104"/>
                    <a:pt x="2" y="1104"/>
                  </a:cubicBezTo>
                  <a:cubicBezTo>
                    <a:pt x="34" y="1124"/>
                    <a:pt x="43" y="1118"/>
                    <a:pt x="49" y="1125"/>
                  </a:cubicBezTo>
                  <a:cubicBezTo>
                    <a:pt x="81" y="1139"/>
                    <a:pt x="83" y="1146"/>
                    <a:pt x="86" y="1144"/>
                  </a:cubicBezTo>
                  <a:cubicBezTo>
                    <a:pt x="111" y="1163"/>
                    <a:pt x="118" y="1164"/>
                    <a:pt x="124" y="1171"/>
                  </a:cubicBezTo>
                  <a:cubicBezTo>
                    <a:pt x="166" y="1202"/>
                    <a:pt x="172" y="1209"/>
                    <a:pt x="178" y="1212"/>
                  </a:cubicBezTo>
                  <a:cubicBezTo>
                    <a:pt x="151" y="1194"/>
                    <a:pt x="143" y="1199"/>
                    <a:pt x="137" y="1193"/>
                  </a:cubicBezTo>
                  <a:cubicBezTo>
                    <a:pt x="113" y="1180"/>
                    <a:pt x="106" y="1180"/>
                    <a:pt x="100" y="1174"/>
                  </a:cubicBezTo>
                  <a:cubicBezTo>
                    <a:pt x="67" y="1165"/>
                    <a:pt x="64" y="1163"/>
                    <a:pt x="62" y="1159"/>
                  </a:cubicBezTo>
                  <a:cubicBezTo>
                    <a:pt x="20" y="1144"/>
                    <a:pt x="18" y="1134"/>
                    <a:pt x="13" y="1140"/>
                  </a:cubicBezTo>
                  <a:cubicBezTo>
                    <a:pt x="2" y="1141"/>
                    <a:pt x="2" y="1141"/>
                    <a:pt x="2" y="1141"/>
                  </a:cubicBezTo>
                  <a:cubicBezTo>
                    <a:pt x="38" y="1159"/>
                    <a:pt x="41" y="1158"/>
                    <a:pt x="43" y="1162"/>
                  </a:cubicBezTo>
                  <a:cubicBezTo>
                    <a:pt x="91" y="1177"/>
                    <a:pt x="100" y="1188"/>
                    <a:pt x="110" y="1189"/>
                  </a:cubicBezTo>
                  <a:cubicBezTo>
                    <a:pt x="141" y="1207"/>
                    <a:pt x="144" y="1205"/>
                    <a:pt x="146" y="1206"/>
                  </a:cubicBezTo>
                  <a:cubicBezTo>
                    <a:pt x="172" y="1221"/>
                    <a:pt x="177" y="1223"/>
                    <a:pt x="181" y="1229"/>
                  </a:cubicBezTo>
                  <a:cubicBezTo>
                    <a:pt x="202" y="1238"/>
                    <a:pt x="206" y="1248"/>
                    <a:pt x="211" y="1248"/>
                  </a:cubicBezTo>
                  <a:cubicBezTo>
                    <a:pt x="213" y="1257"/>
                    <a:pt x="202" y="1254"/>
                    <a:pt x="193" y="1245"/>
                  </a:cubicBezTo>
                  <a:cubicBezTo>
                    <a:pt x="141" y="1220"/>
                    <a:pt x="136" y="1216"/>
                    <a:pt x="130" y="1217"/>
                  </a:cubicBezTo>
                  <a:cubicBezTo>
                    <a:pt x="81" y="1199"/>
                    <a:pt x="78" y="1195"/>
                    <a:pt x="75" y="1192"/>
                  </a:cubicBezTo>
                  <a:cubicBezTo>
                    <a:pt x="50" y="1185"/>
                    <a:pt x="46" y="1183"/>
                    <a:pt x="42" y="1183"/>
                  </a:cubicBezTo>
                  <a:cubicBezTo>
                    <a:pt x="2" y="1182"/>
                    <a:pt x="2" y="1182"/>
                    <a:pt x="2" y="1182"/>
                  </a:cubicBezTo>
                  <a:cubicBezTo>
                    <a:pt x="26" y="1195"/>
                    <a:pt x="29" y="1198"/>
                    <a:pt x="32" y="1204"/>
                  </a:cubicBezTo>
                  <a:cubicBezTo>
                    <a:pt x="76" y="1224"/>
                    <a:pt x="84" y="1230"/>
                    <a:pt x="92" y="1231"/>
                  </a:cubicBezTo>
                  <a:cubicBezTo>
                    <a:pt x="107" y="1243"/>
                    <a:pt x="111" y="1239"/>
                    <a:pt x="112" y="1244"/>
                  </a:cubicBezTo>
                  <a:cubicBezTo>
                    <a:pt x="146" y="1257"/>
                    <a:pt x="149" y="1259"/>
                    <a:pt x="153" y="1260"/>
                  </a:cubicBezTo>
                  <a:cubicBezTo>
                    <a:pt x="191" y="1277"/>
                    <a:pt x="198" y="1275"/>
                    <a:pt x="204" y="1282"/>
                  </a:cubicBezTo>
                  <a:cubicBezTo>
                    <a:pt x="229" y="1288"/>
                    <a:pt x="233" y="1291"/>
                    <a:pt x="238" y="1290"/>
                  </a:cubicBezTo>
                  <a:cubicBezTo>
                    <a:pt x="267" y="1306"/>
                    <a:pt x="268" y="1305"/>
                    <a:pt x="268" y="1309"/>
                  </a:cubicBezTo>
                  <a:cubicBezTo>
                    <a:pt x="284" y="1331"/>
                    <a:pt x="271" y="1321"/>
                    <a:pt x="256" y="1323"/>
                  </a:cubicBezTo>
                  <a:cubicBezTo>
                    <a:pt x="228" y="1317"/>
                    <a:pt x="221" y="1308"/>
                    <a:pt x="213" y="1311"/>
                  </a:cubicBezTo>
                  <a:cubicBezTo>
                    <a:pt x="184" y="1307"/>
                    <a:pt x="178" y="1296"/>
                    <a:pt x="170" y="1299"/>
                  </a:cubicBezTo>
                  <a:cubicBezTo>
                    <a:pt x="141" y="1291"/>
                    <a:pt x="135" y="1284"/>
                    <a:pt x="127" y="1284"/>
                  </a:cubicBezTo>
                  <a:cubicBezTo>
                    <a:pt x="114" y="1276"/>
                    <a:pt x="110" y="1277"/>
                    <a:pt x="107" y="1274"/>
                  </a:cubicBezTo>
                  <a:cubicBezTo>
                    <a:pt x="62" y="1250"/>
                    <a:pt x="58" y="1253"/>
                    <a:pt x="55" y="1247"/>
                  </a:cubicBezTo>
                  <a:cubicBezTo>
                    <a:pt x="20" y="1225"/>
                    <a:pt x="16" y="1229"/>
                    <a:pt x="14" y="1222"/>
                  </a:cubicBezTo>
                  <a:cubicBezTo>
                    <a:pt x="2" y="1224"/>
                    <a:pt x="2" y="1224"/>
                    <a:pt x="2" y="1224"/>
                  </a:cubicBezTo>
                  <a:cubicBezTo>
                    <a:pt x="57" y="1257"/>
                    <a:pt x="62" y="1262"/>
                    <a:pt x="68" y="1264"/>
                  </a:cubicBezTo>
                  <a:cubicBezTo>
                    <a:pt x="102" y="1277"/>
                    <a:pt x="104" y="1283"/>
                    <a:pt x="107" y="1282"/>
                  </a:cubicBezTo>
                  <a:cubicBezTo>
                    <a:pt x="132" y="1296"/>
                    <a:pt x="133" y="1294"/>
                    <a:pt x="134" y="1294"/>
                  </a:cubicBezTo>
                  <a:cubicBezTo>
                    <a:pt x="166" y="1309"/>
                    <a:pt x="169" y="1307"/>
                    <a:pt x="171" y="1308"/>
                  </a:cubicBezTo>
                  <a:cubicBezTo>
                    <a:pt x="202" y="1317"/>
                    <a:pt x="208" y="1315"/>
                    <a:pt x="213" y="1318"/>
                  </a:cubicBezTo>
                  <a:cubicBezTo>
                    <a:pt x="286" y="1344"/>
                    <a:pt x="291" y="1339"/>
                    <a:pt x="295" y="1343"/>
                  </a:cubicBezTo>
                  <a:cubicBezTo>
                    <a:pt x="319" y="1359"/>
                    <a:pt x="315" y="1360"/>
                    <a:pt x="312" y="1355"/>
                  </a:cubicBezTo>
                  <a:cubicBezTo>
                    <a:pt x="278" y="1349"/>
                    <a:pt x="277" y="1348"/>
                    <a:pt x="276" y="1346"/>
                  </a:cubicBezTo>
                  <a:cubicBezTo>
                    <a:pt x="251" y="1346"/>
                    <a:pt x="244" y="1341"/>
                    <a:pt x="236" y="1343"/>
                  </a:cubicBezTo>
                  <a:cubicBezTo>
                    <a:pt x="210" y="1334"/>
                    <a:pt x="203" y="1336"/>
                    <a:pt x="197" y="1333"/>
                  </a:cubicBezTo>
                  <a:cubicBezTo>
                    <a:pt x="146" y="1317"/>
                    <a:pt x="143" y="1316"/>
                    <a:pt x="139" y="1315"/>
                  </a:cubicBezTo>
                  <a:cubicBezTo>
                    <a:pt x="98" y="1293"/>
                    <a:pt x="94" y="1296"/>
                    <a:pt x="91" y="1293"/>
                  </a:cubicBezTo>
                  <a:cubicBezTo>
                    <a:pt x="86" y="1301"/>
                    <a:pt x="95" y="1299"/>
                    <a:pt x="101" y="1304"/>
                  </a:cubicBezTo>
                  <a:cubicBezTo>
                    <a:pt x="131" y="1326"/>
                    <a:pt x="139" y="1323"/>
                    <a:pt x="145" y="1332"/>
                  </a:cubicBezTo>
                  <a:cubicBezTo>
                    <a:pt x="173" y="1344"/>
                    <a:pt x="177" y="1347"/>
                    <a:pt x="182" y="1349"/>
                  </a:cubicBezTo>
                  <a:cubicBezTo>
                    <a:pt x="212" y="1367"/>
                    <a:pt x="218" y="1368"/>
                    <a:pt x="222" y="1376"/>
                  </a:cubicBezTo>
                  <a:cubicBezTo>
                    <a:pt x="274" y="1408"/>
                    <a:pt x="285" y="1407"/>
                    <a:pt x="294" y="1413"/>
                  </a:cubicBezTo>
                  <a:cubicBezTo>
                    <a:pt x="332" y="1425"/>
                    <a:pt x="342" y="1428"/>
                    <a:pt x="352" y="1434"/>
                  </a:cubicBezTo>
                  <a:cubicBezTo>
                    <a:pt x="399" y="1452"/>
                    <a:pt x="405" y="1447"/>
                    <a:pt x="410" y="1451"/>
                  </a:cubicBezTo>
                  <a:cubicBezTo>
                    <a:pt x="445" y="1462"/>
                    <a:pt x="450" y="1463"/>
                    <a:pt x="454" y="1465"/>
                  </a:cubicBezTo>
                  <a:cubicBezTo>
                    <a:pt x="447" y="1472"/>
                    <a:pt x="427" y="1478"/>
                    <a:pt x="406" y="1492"/>
                  </a:cubicBezTo>
                  <a:cubicBezTo>
                    <a:pt x="382" y="1495"/>
                    <a:pt x="376" y="1503"/>
                    <a:pt x="378" y="1509"/>
                  </a:cubicBezTo>
                  <a:cubicBezTo>
                    <a:pt x="423" y="1494"/>
                    <a:pt x="430" y="1489"/>
                    <a:pt x="437" y="1486"/>
                  </a:cubicBezTo>
                  <a:cubicBezTo>
                    <a:pt x="429" y="1500"/>
                    <a:pt x="421" y="1493"/>
                    <a:pt x="419" y="1501"/>
                  </a:cubicBezTo>
                  <a:cubicBezTo>
                    <a:pt x="458" y="1496"/>
                    <a:pt x="463" y="1493"/>
                    <a:pt x="469" y="1490"/>
                  </a:cubicBezTo>
                  <a:cubicBezTo>
                    <a:pt x="507" y="1498"/>
                    <a:pt x="513" y="1493"/>
                    <a:pt x="518" y="1498"/>
                  </a:cubicBezTo>
                  <a:cubicBezTo>
                    <a:pt x="547" y="1512"/>
                    <a:pt x="555" y="1511"/>
                    <a:pt x="561" y="1518"/>
                  </a:cubicBezTo>
                  <a:cubicBezTo>
                    <a:pt x="581" y="1511"/>
                    <a:pt x="574" y="1509"/>
                    <a:pt x="569" y="1506"/>
                  </a:cubicBezTo>
                  <a:close/>
                  <a:moveTo>
                    <a:pt x="213" y="1273"/>
                  </a:moveTo>
                  <a:cubicBezTo>
                    <a:pt x="209" y="1272"/>
                    <a:pt x="204" y="1271"/>
                    <a:pt x="200" y="1269"/>
                  </a:cubicBezTo>
                  <a:cubicBezTo>
                    <a:pt x="192" y="1263"/>
                    <a:pt x="183" y="1264"/>
                    <a:pt x="175" y="1257"/>
                  </a:cubicBezTo>
                  <a:cubicBezTo>
                    <a:pt x="171" y="1257"/>
                    <a:pt x="166" y="1255"/>
                    <a:pt x="162" y="1254"/>
                  </a:cubicBezTo>
                  <a:cubicBezTo>
                    <a:pt x="158" y="1252"/>
                    <a:pt x="154" y="1248"/>
                    <a:pt x="150" y="1248"/>
                  </a:cubicBezTo>
                  <a:cubicBezTo>
                    <a:pt x="141" y="1247"/>
                    <a:pt x="133" y="1242"/>
                    <a:pt x="125" y="1240"/>
                  </a:cubicBezTo>
                  <a:cubicBezTo>
                    <a:pt x="109" y="1231"/>
                    <a:pt x="91" y="1228"/>
                    <a:pt x="76" y="1216"/>
                  </a:cubicBezTo>
                  <a:cubicBezTo>
                    <a:pt x="71" y="1214"/>
                    <a:pt x="66" y="1215"/>
                    <a:pt x="63" y="1209"/>
                  </a:cubicBezTo>
                  <a:cubicBezTo>
                    <a:pt x="58" y="1214"/>
                    <a:pt x="56" y="1202"/>
                    <a:pt x="51" y="1204"/>
                  </a:cubicBezTo>
                  <a:cubicBezTo>
                    <a:pt x="43" y="1199"/>
                    <a:pt x="35" y="1193"/>
                    <a:pt x="27" y="1192"/>
                  </a:cubicBezTo>
                  <a:cubicBezTo>
                    <a:pt x="23" y="1187"/>
                    <a:pt x="20" y="1184"/>
                    <a:pt x="15" y="1184"/>
                  </a:cubicBezTo>
                  <a:cubicBezTo>
                    <a:pt x="14" y="1181"/>
                    <a:pt x="17" y="1183"/>
                    <a:pt x="19" y="1181"/>
                  </a:cubicBezTo>
                  <a:cubicBezTo>
                    <a:pt x="21" y="1182"/>
                    <a:pt x="23" y="1183"/>
                    <a:pt x="25" y="1185"/>
                  </a:cubicBezTo>
                  <a:cubicBezTo>
                    <a:pt x="30" y="1180"/>
                    <a:pt x="32" y="1194"/>
                    <a:pt x="37" y="1187"/>
                  </a:cubicBezTo>
                  <a:cubicBezTo>
                    <a:pt x="43" y="1195"/>
                    <a:pt x="52" y="1192"/>
                    <a:pt x="58" y="1199"/>
                  </a:cubicBezTo>
                  <a:cubicBezTo>
                    <a:pt x="60" y="1200"/>
                    <a:pt x="63" y="1197"/>
                    <a:pt x="64" y="1200"/>
                  </a:cubicBezTo>
                  <a:cubicBezTo>
                    <a:pt x="66" y="1203"/>
                    <a:pt x="68" y="1202"/>
                    <a:pt x="70" y="1201"/>
                  </a:cubicBezTo>
                  <a:cubicBezTo>
                    <a:pt x="73" y="1207"/>
                    <a:pt x="78" y="1201"/>
                    <a:pt x="80" y="1207"/>
                  </a:cubicBezTo>
                  <a:cubicBezTo>
                    <a:pt x="88" y="1207"/>
                    <a:pt x="95" y="1212"/>
                    <a:pt x="102" y="1215"/>
                  </a:cubicBezTo>
                  <a:cubicBezTo>
                    <a:pt x="111" y="1215"/>
                    <a:pt x="118" y="1221"/>
                    <a:pt x="126" y="1226"/>
                  </a:cubicBezTo>
                  <a:cubicBezTo>
                    <a:pt x="134" y="1225"/>
                    <a:pt x="141" y="1230"/>
                    <a:pt x="148" y="1234"/>
                  </a:cubicBezTo>
                  <a:cubicBezTo>
                    <a:pt x="152" y="1234"/>
                    <a:pt x="155" y="1239"/>
                    <a:pt x="159" y="1239"/>
                  </a:cubicBezTo>
                  <a:cubicBezTo>
                    <a:pt x="163" y="1242"/>
                    <a:pt x="167" y="1239"/>
                    <a:pt x="169" y="1245"/>
                  </a:cubicBezTo>
                  <a:cubicBezTo>
                    <a:pt x="177" y="1247"/>
                    <a:pt x="183" y="1254"/>
                    <a:pt x="191" y="1254"/>
                  </a:cubicBezTo>
                  <a:cubicBezTo>
                    <a:pt x="193" y="1256"/>
                    <a:pt x="194" y="1257"/>
                    <a:pt x="195" y="1259"/>
                  </a:cubicBezTo>
                  <a:cubicBezTo>
                    <a:pt x="200" y="1262"/>
                    <a:pt x="205" y="1264"/>
                    <a:pt x="210" y="1265"/>
                  </a:cubicBezTo>
                  <a:cubicBezTo>
                    <a:pt x="214" y="1268"/>
                    <a:pt x="219" y="1274"/>
                    <a:pt x="224" y="1273"/>
                  </a:cubicBezTo>
                  <a:cubicBezTo>
                    <a:pt x="225" y="1282"/>
                    <a:pt x="216" y="1271"/>
                    <a:pt x="213" y="1273"/>
                  </a:cubicBezTo>
                  <a:close/>
                  <a:moveTo>
                    <a:pt x="401" y="1319"/>
                  </a:moveTo>
                  <a:cubicBezTo>
                    <a:pt x="402" y="1315"/>
                    <a:pt x="399" y="1311"/>
                    <a:pt x="398" y="1307"/>
                  </a:cubicBezTo>
                  <a:cubicBezTo>
                    <a:pt x="394" y="1300"/>
                    <a:pt x="397" y="1293"/>
                    <a:pt x="391" y="1286"/>
                  </a:cubicBezTo>
                  <a:cubicBezTo>
                    <a:pt x="392" y="1282"/>
                    <a:pt x="389" y="1278"/>
                    <a:pt x="388" y="1274"/>
                  </a:cubicBezTo>
                  <a:cubicBezTo>
                    <a:pt x="388" y="1271"/>
                    <a:pt x="385" y="1266"/>
                    <a:pt x="385" y="1263"/>
                  </a:cubicBezTo>
                  <a:cubicBezTo>
                    <a:pt x="380" y="1258"/>
                    <a:pt x="388" y="1256"/>
                    <a:pt x="382" y="1251"/>
                  </a:cubicBezTo>
                  <a:cubicBezTo>
                    <a:pt x="384" y="1249"/>
                    <a:pt x="378" y="1244"/>
                    <a:pt x="381" y="1242"/>
                  </a:cubicBezTo>
                  <a:cubicBezTo>
                    <a:pt x="375" y="1239"/>
                    <a:pt x="384" y="1231"/>
                    <a:pt x="378" y="1233"/>
                  </a:cubicBezTo>
                  <a:cubicBezTo>
                    <a:pt x="376" y="1230"/>
                    <a:pt x="380" y="1227"/>
                    <a:pt x="375" y="1222"/>
                  </a:cubicBezTo>
                  <a:cubicBezTo>
                    <a:pt x="373" y="1215"/>
                    <a:pt x="367" y="1207"/>
                    <a:pt x="371" y="1201"/>
                  </a:cubicBezTo>
                  <a:cubicBezTo>
                    <a:pt x="362" y="1185"/>
                    <a:pt x="367" y="1172"/>
                    <a:pt x="358" y="1157"/>
                  </a:cubicBezTo>
                  <a:cubicBezTo>
                    <a:pt x="358" y="1150"/>
                    <a:pt x="360" y="1145"/>
                    <a:pt x="355" y="1137"/>
                  </a:cubicBezTo>
                  <a:cubicBezTo>
                    <a:pt x="359" y="1132"/>
                    <a:pt x="353" y="1126"/>
                    <a:pt x="353" y="1120"/>
                  </a:cubicBezTo>
                  <a:cubicBezTo>
                    <a:pt x="358" y="1115"/>
                    <a:pt x="348" y="1107"/>
                    <a:pt x="353" y="1101"/>
                  </a:cubicBezTo>
                  <a:cubicBezTo>
                    <a:pt x="349" y="1095"/>
                    <a:pt x="352" y="1090"/>
                    <a:pt x="348" y="1083"/>
                  </a:cubicBezTo>
                  <a:cubicBezTo>
                    <a:pt x="353" y="1081"/>
                    <a:pt x="355" y="1091"/>
                    <a:pt x="359" y="1094"/>
                  </a:cubicBezTo>
                  <a:cubicBezTo>
                    <a:pt x="359" y="1100"/>
                    <a:pt x="367" y="1107"/>
                    <a:pt x="367" y="1113"/>
                  </a:cubicBezTo>
                  <a:cubicBezTo>
                    <a:pt x="370" y="1122"/>
                    <a:pt x="369" y="1131"/>
                    <a:pt x="373" y="1140"/>
                  </a:cubicBezTo>
                  <a:cubicBezTo>
                    <a:pt x="372" y="1145"/>
                    <a:pt x="373" y="1150"/>
                    <a:pt x="375" y="1155"/>
                  </a:cubicBezTo>
                  <a:cubicBezTo>
                    <a:pt x="371" y="1158"/>
                    <a:pt x="379" y="1164"/>
                    <a:pt x="376" y="1168"/>
                  </a:cubicBezTo>
                  <a:cubicBezTo>
                    <a:pt x="379" y="1177"/>
                    <a:pt x="379" y="1186"/>
                    <a:pt x="382" y="1195"/>
                  </a:cubicBezTo>
                  <a:cubicBezTo>
                    <a:pt x="380" y="1199"/>
                    <a:pt x="387" y="1204"/>
                    <a:pt x="383" y="1208"/>
                  </a:cubicBezTo>
                  <a:cubicBezTo>
                    <a:pt x="386" y="1212"/>
                    <a:pt x="385" y="1217"/>
                    <a:pt x="391" y="1222"/>
                  </a:cubicBezTo>
                  <a:cubicBezTo>
                    <a:pt x="385" y="1225"/>
                    <a:pt x="389" y="1231"/>
                    <a:pt x="393" y="1236"/>
                  </a:cubicBezTo>
                  <a:cubicBezTo>
                    <a:pt x="387" y="1239"/>
                    <a:pt x="393" y="1244"/>
                    <a:pt x="394" y="1249"/>
                  </a:cubicBezTo>
                  <a:cubicBezTo>
                    <a:pt x="388" y="1256"/>
                    <a:pt x="401" y="1266"/>
                    <a:pt x="396" y="1274"/>
                  </a:cubicBezTo>
                  <a:cubicBezTo>
                    <a:pt x="403" y="1280"/>
                    <a:pt x="397" y="1284"/>
                    <a:pt x="401" y="1289"/>
                  </a:cubicBezTo>
                  <a:cubicBezTo>
                    <a:pt x="403" y="1293"/>
                    <a:pt x="401" y="1297"/>
                    <a:pt x="402" y="1302"/>
                  </a:cubicBezTo>
                  <a:cubicBezTo>
                    <a:pt x="404" y="1310"/>
                    <a:pt x="405" y="1319"/>
                    <a:pt x="407" y="1328"/>
                  </a:cubicBezTo>
                  <a:cubicBezTo>
                    <a:pt x="401" y="1330"/>
                    <a:pt x="404" y="1321"/>
                    <a:pt x="401" y="1319"/>
                  </a:cubicBezTo>
                  <a:close/>
                  <a:moveTo>
                    <a:pt x="421" y="1377"/>
                  </a:moveTo>
                  <a:cubicBezTo>
                    <a:pt x="418" y="1372"/>
                    <a:pt x="419" y="1368"/>
                    <a:pt x="414" y="1363"/>
                  </a:cubicBezTo>
                  <a:cubicBezTo>
                    <a:pt x="418" y="1359"/>
                    <a:pt x="409" y="1353"/>
                    <a:pt x="411" y="1349"/>
                  </a:cubicBezTo>
                  <a:cubicBezTo>
                    <a:pt x="406" y="1343"/>
                    <a:pt x="409" y="1340"/>
                    <a:pt x="404" y="1335"/>
                  </a:cubicBezTo>
                  <a:cubicBezTo>
                    <a:pt x="412" y="1329"/>
                    <a:pt x="410" y="1343"/>
                    <a:pt x="412" y="1346"/>
                  </a:cubicBezTo>
                  <a:cubicBezTo>
                    <a:pt x="416" y="1351"/>
                    <a:pt x="414" y="1355"/>
                    <a:pt x="420" y="1361"/>
                  </a:cubicBezTo>
                  <a:cubicBezTo>
                    <a:pt x="417" y="1369"/>
                    <a:pt x="427" y="1379"/>
                    <a:pt x="428" y="1387"/>
                  </a:cubicBezTo>
                  <a:cubicBezTo>
                    <a:pt x="422" y="1389"/>
                    <a:pt x="424" y="1379"/>
                    <a:pt x="421" y="1377"/>
                  </a:cubicBezTo>
                  <a:close/>
                  <a:moveTo>
                    <a:pt x="346" y="1256"/>
                  </a:moveTo>
                  <a:cubicBezTo>
                    <a:pt x="348" y="1260"/>
                    <a:pt x="351" y="1263"/>
                    <a:pt x="353" y="1267"/>
                  </a:cubicBezTo>
                  <a:cubicBezTo>
                    <a:pt x="350" y="1272"/>
                    <a:pt x="357" y="1278"/>
                    <a:pt x="357" y="1283"/>
                  </a:cubicBezTo>
                  <a:cubicBezTo>
                    <a:pt x="355" y="1288"/>
                    <a:pt x="358" y="1294"/>
                    <a:pt x="360" y="1299"/>
                  </a:cubicBezTo>
                  <a:cubicBezTo>
                    <a:pt x="361" y="1305"/>
                    <a:pt x="367" y="1311"/>
                    <a:pt x="367" y="1316"/>
                  </a:cubicBezTo>
                  <a:cubicBezTo>
                    <a:pt x="370" y="1319"/>
                    <a:pt x="369" y="1322"/>
                    <a:pt x="370" y="1324"/>
                  </a:cubicBezTo>
                  <a:cubicBezTo>
                    <a:pt x="372" y="1327"/>
                    <a:pt x="374" y="1329"/>
                    <a:pt x="372" y="1331"/>
                  </a:cubicBezTo>
                  <a:cubicBezTo>
                    <a:pt x="379" y="1340"/>
                    <a:pt x="379" y="1356"/>
                    <a:pt x="388" y="1360"/>
                  </a:cubicBezTo>
                  <a:cubicBezTo>
                    <a:pt x="386" y="1362"/>
                    <a:pt x="389" y="1366"/>
                    <a:pt x="391" y="1369"/>
                  </a:cubicBezTo>
                  <a:cubicBezTo>
                    <a:pt x="393" y="1372"/>
                    <a:pt x="391" y="1374"/>
                    <a:pt x="394" y="1377"/>
                  </a:cubicBezTo>
                  <a:cubicBezTo>
                    <a:pt x="394" y="1382"/>
                    <a:pt x="403" y="1388"/>
                    <a:pt x="396" y="1391"/>
                  </a:cubicBezTo>
                  <a:cubicBezTo>
                    <a:pt x="375" y="1365"/>
                    <a:pt x="374" y="1342"/>
                    <a:pt x="359" y="1316"/>
                  </a:cubicBezTo>
                  <a:cubicBezTo>
                    <a:pt x="360" y="1311"/>
                    <a:pt x="360" y="1306"/>
                    <a:pt x="355" y="1300"/>
                  </a:cubicBezTo>
                  <a:cubicBezTo>
                    <a:pt x="358" y="1296"/>
                    <a:pt x="352" y="1290"/>
                    <a:pt x="353" y="1286"/>
                  </a:cubicBezTo>
                  <a:cubicBezTo>
                    <a:pt x="353" y="1281"/>
                    <a:pt x="349" y="1276"/>
                    <a:pt x="348" y="1271"/>
                  </a:cubicBezTo>
                  <a:cubicBezTo>
                    <a:pt x="350" y="1266"/>
                    <a:pt x="345" y="1261"/>
                    <a:pt x="346" y="1256"/>
                  </a:cubicBezTo>
                  <a:cubicBezTo>
                    <a:pt x="339" y="1250"/>
                    <a:pt x="351" y="1252"/>
                    <a:pt x="346" y="1256"/>
                  </a:cubicBezTo>
                  <a:close/>
                  <a:moveTo>
                    <a:pt x="328" y="1175"/>
                  </a:moveTo>
                  <a:cubicBezTo>
                    <a:pt x="330" y="1177"/>
                    <a:pt x="330" y="1179"/>
                    <a:pt x="329" y="1180"/>
                  </a:cubicBezTo>
                  <a:cubicBezTo>
                    <a:pt x="333" y="1184"/>
                    <a:pt x="328" y="1186"/>
                    <a:pt x="333" y="1190"/>
                  </a:cubicBezTo>
                  <a:cubicBezTo>
                    <a:pt x="329" y="1194"/>
                    <a:pt x="335" y="1200"/>
                    <a:pt x="333" y="1204"/>
                  </a:cubicBezTo>
                  <a:cubicBezTo>
                    <a:pt x="330" y="1199"/>
                    <a:pt x="329" y="1195"/>
                    <a:pt x="332" y="1191"/>
                  </a:cubicBezTo>
                  <a:cubicBezTo>
                    <a:pt x="327" y="1184"/>
                    <a:pt x="327" y="1178"/>
                    <a:pt x="325" y="1172"/>
                  </a:cubicBezTo>
                  <a:cubicBezTo>
                    <a:pt x="329" y="1171"/>
                    <a:pt x="326" y="1173"/>
                    <a:pt x="328" y="1175"/>
                  </a:cubicBezTo>
                  <a:close/>
                  <a:moveTo>
                    <a:pt x="323" y="1157"/>
                  </a:moveTo>
                  <a:cubicBezTo>
                    <a:pt x="322" y="1149"/>
                    <a:pt x="331" y="1168"/>
                    <a:pt x="324" y="1162"/>
                  </a:cubicBezTo>
                  <a:cubicBezTo>
                    <a:pt x="321" y="1160"/>
                    <a:pt x="323" y="1159"/>
                    <a:pt x="323" y="1157"/>
                  </a:cubicBezTo>
                  <a:close/>
                  <a:moveTo>
                    <a:pt x="283" y="988"/>
                  </a:moveTo>
                  <a:cubicBezTo>
                    <a:pt x="282" y="979"/>
                    <a:pt x="287" y="972"/>
                    <a:pt x="284" y="963"/>
                  </a:cubicBezTo>
                  <a:cubicBezTo>
                    <a:pt x="286" y="938"/>
                    <a:pt x="287" y="942"/>
                    <a:pt x="286" y="943"/>
                  </a:cubicBezTo>
                  <a:cubicBezTo>
                    <a:pt x="287" y="957"/>
                    <a:pt x="286" y="959"/>
                    <a:pt x="287" y="960"/>
                  </a:cubicBezTo>
                  <a:cubicBezTo>
                    <a:pt x="288" y="977"/>
                    <a:pt x="289" y="981"/>
                    <a:pt x="288" y="984"/>
                  </a:cubicBezTo>
                  <a:cubicBezTo>
                    <a:pt x="294" y="1018"/>
                    <a:pt x="290" y="1025"/>
                    <a:pt x="294" y="1033"/>
                  </a:cubicBezTo>
                  <a:cubicBezTo>
                    <a:pt x="302" y="1090"/>
                    <a:pt x="299" y="1098"/>
                    <a:pt x="303" y="1107"/>
                  </a:cubicBezTo>
                  <a:cubicBezTo>
                    <a:pt x="307" y="1139"/>
                    <a:pt x="312" y="1147"/>
                    <a:pt x="311" y="1155"/>
                  </a:cubicBezTo>
                  <a:cubicBezTo>
                    <a:pt x="321" y="1196"/>
                    <a:pt x="325" y="1213"/>
                    <a:pt x="330" y="1230"/>
                  </a:cubicBezTo>
                  <a:cubicBezTo>
                    <a:pt x="345" y="1288"/>
                    <a:pt x="343" y="1296"/>
                    <a:pt x="348" y="1305"/>
                  </a:cubicBezTo>
                  <a:cubicBezTo>
                    <a:pt x="359" y="1346"/>
                    <a:pt x="369" y="1363"/>
                    <a:pt x="378" y="1380"/>
                  </a:cubicBezTo>
                  <a:cubicBezTo>
                    <a:pt x="341" y="1344"/>
                    <a:pt x="342" y="1339"/>
                    <a:pt x="336" y="1333"/>
                  </a:cubicBezTo>
                  <a:cubicBezTo>
                    <a:pt x="325" y="1298"/>
                    <a:pt x="326" y="1289"/>
                    <a:pt x="317" y="1280"/>
                  </a:cubicBezTo>
                  <a:cubicBezTo>
                    <a:pt x="309" y="1237"/>
                    <a:pt x="311" y="1234"/>
                    <a:pt x="308" y="1230"/>
                  </a:cubicBezTo>
                  <a:cubicBezTo>
                    <a:pt x="302" y="1195"/>
                    <a:pt x="300" y="1194"/>
                    <a:pt x="300" y="1192"/>
                  </a:cubicBezTo>
                  <a:cubicBezTo>
                    <a:pt x="297" y="1172"/>
                    <a:pt x="294" y="1164"/>
                    <a:pt x="295" y="1156"/>
                  </a:cubicBezTo>
                  <a:cubicBezTo>
                    <a:pt x="287" y="1099"/>
                    <a:pt x="286" y="1092"/>
                    <a:pt x="287" y="1084"/>
                  </a:cubicBezTo>
                  <a:close/>
                  <a:moveTo>
                    <a:pt x="332" y="1346"/>
                  </a:moveTo>
                  <a:cubicBezTo>
                    <a:pt x="326" y="1348"/>
                    <a:pt x="326" y="1337"/>
                    <a:pt x="323" y="1334"/>
                  </a:cubicBezTo>
                  <a:cubicBezTo>
                    <a:pt x="330" y="1332"/>
                    <a:pt x="330" y="1343"/>
                    <a:pt x="332" y="1346"/>
                  </a:cubicBezTo>
                  <a:close/>
                  <a:moveTo>
                    <a:pt x="274" y="1069"/>
                  </a:moveTo>
                  <a:cubicBezTo>
                    <a:pt x="280" y="1068"/>
                    <a:pt x="274" y="1073"/>
                    <a:pt x="276" y="1076"/>
                  </a:cubicBezTo>
                  <a:cubicBezTo>
                    <a:pt x="280" y="1081"/>
                    <a:pt x="271" y="1077"/>
                    <a:pt x="274" y="1069"/>
                  </a:cubicBezTo>
                  <a:close/>
                  <a:moveTo>
                    <a:pt x="312" y="1310"/>
                  </a:moveTo>
                  <a:cubicBezTo>
                    <a:pt x="312" y="1305"/>
                    <a:pt x="306" y="1299"/>
                    <a:pt x="305" y="1293"/>
                  </a:cubicBezTo>
                  <a:cubicBezTo>
                    <a:pt x="306" y="1288"/>
                    <a:pt x="301" y="1282"/>
                    <a:pt x="302" y="1277"/>
                  </a:cubicBezTo>
                  <a:cubicBezTo>
                    <a:pt x="299" y="1274"/>
                    <a:pt x="300" y="1271"/>
                    <a:pt x="301" y="1269"/>
                  </a:cubicBezTo>
                  <a:cubicBezTo>
                    <a:pt x="297" y="1268"/>
                    <a:pt x="299" y="1267"/>
                    <a:pt x="297" y="1264"/>
                  </a:cubicBezTo>
                  <a:cubicBezTo>
                    <a:pt x="293" y="1252"/>
                    <a:pt x="293" y="1241"/>
                    <a:pt x="289" y="1230"/>
                  </a:cubicBezTo>
                  <a:cubicBezTo>
                    <a:pt x="290" y="1224"/>
                    <a:pt x="287" y="1219"/>
                    <a:pt x="289" y="1214"/>
                  </a:cubicBezTo>
                  <a:cubicBezTo>
                    <a:pt x="284" y="1208"/>
                    <a:pt x="288" y="1203"/>
                    <a:pt x="288" y="1198"/>
                  </a:cubicBezTo>
                  <a:cubicBezTo>
                    <a:pt x="282" y="1179"/>
                    <a:pt x="280" y="1161"/>
                    <a:pt x="279" y="1143"/>
                  </a:cubicBezTo>
                  <a:cubicBezTo>
                    <a:pt x="280" y="1135"/>
                    <a:pt x="275" y="1125"/>
                    <a:pt x="278" y="1117"/>
                  </a:cubicBezTo>
                  <a:cubicBezTo>
                    <a:pt x="272" y="1107"/>
                    <a:pt x="279" y="1099"/>
                    <a:pt x="275" y="1090"/>
                  </a:cubicBezTo>
                  <a:cubicBezTo>
                    <a:pt x="280" y="1087"/>
                    <a:pt x="276" y="1096"/>
                    <a:pt x="278" y="1098"/>
                  </a:cubicBezTo>
                  <a:cubicBezTo>
                    <a:pt x="278" y="1102"/>
                    <a:pt x="279" y="1105"/>
                    <a:pt x="278" y="1109"/>
                  </a:cubicBezTo>
                  <a:cubicBezTo>
                    <a:pt x="280" y="1116"/>
                    <a:pt x="282" y="1123"/>
                    <a:pt x="279" y="1129"/>
                  </a:cubicBezTo>
                  <a:cubicBezTo>
                    <a:pt x="282" y="1137"/>
                    <a:pt x="284" y="1145"/>
                    <a:pt x="285" y="1152"/>
                  </a:cubicBezTo>
                  <a:cubicBezTo>
                    <a:pt x="283" y="1156"/>
                    <a:pt x="286" y="1160"/>
                    <a:pt x="288" y="1164"/>
                  </a:cubicBezTo>
                  <a:cubicBezTo>
                    <a:pt x="283" y="1166"/>
                    <a:pt x="289" y="1170"/>
                    <a:pt x="286" y="1173"/>
                  </a:cubicBezTo>
                  <a:cubicBezTo>
                    <a:pt x="290" y="1180"/>
                    <a:pt x="293" y="1186"/>
                    <a:pt x="292" y="1193"/>
                  </a:cubicBezTo>
                  <a:cubicBezTo>
                    <a:pt x="293" y="1196"/>
                    <a:pt x="293" y="1199"/>
                    <a:pt x="294" y="1202"/>
                  </a:cubicBezTo>
                  <a:cubicBezTo>
                    <a:pt x="292" y="1205"/>
                    <a:pt x="298" y="1209"/>
                    <a:pt x="295" y="1212"/>
                  </a:cubicBezTo>
                  <a:cubicBezTo>
                    <a:pt x="298" y="1224"/>
                    <a:pt x="298" y="1236"/>
                    <a:pt x="303" y="1249"/>
                  </a:cubicBezTo>
                  <a:cubicBezTo>
                    <a:pt x="304" y="1274"/>
                    <a:pt x="322" y="1301"/>
                    <a:pt x="323" y="1326"/>
                  </a:cubicBezTo>
                  <a:cubicBezTo>
                    <a:pt x="317" y="1326"/>
                    <a:pt x="313" y="1314"/>
                    <a:pt x="312" y="1310"/>
                  </a:cubicBezTo>
                  <a:close/>
                  <a:moveTo>
                    <a:pt x="187" y="1342"/>
                  </a:moveTo>
                  <a:cubicBezTo>
                    <a:pt x="179" y="1343"/>
                    <a:pt x="172" y="1334"/>
                    <a:pt x="164" y="1335"/>
                  </a:cubicBezTo>
                  <a:cubicBezTo>
                    <a:pt x="161" y="1329"/>
                    <a:pt x="168" y="1336"/>
                    <a:pt x="170" y="1333"/>
                  </a:cubicBezTo>
                  <a:cubicBezTo>
                    <a:pt x="172" y="1335"/>
                    <a:pt x="175" y="1334"/>
                    <a:pt x="178" y="1336"/>
                  </a:cubicBezTo>
                  <a:cubicBezTo>
                    <a:pt x="183" y="1339"/>
                    <a:pt x="189" y="1337"/>
                    <a:pt x="193" y="1343"/>
                  </a:cubicBezTo>
                  <a:cubicBezTo>
                    <a:pt x="203" y="1344"/>
                    <a:pt x="213" y="1345"/>
                    <a:pt x="223" y="1347"/>
                  </a:cubicBezTo>
                  <a:cubicBezTo>
                    <a:pt x="227" y="1349"/>
                    <a:pt x="233" y="1350"/>
                    <a:pt x="238" y="1349"/>
                  </a:cubicBezTo>
                  <a:cubicBezTo>
                    <a:pt x="242" y="1352"/>
                    <a:pt x="247" y="1352"/>
                    <a:pt x="251" y="1353"/>
                  </a:cubicBezTo>
                  <a:cubicBezTo>
                    <a:pt x="257" y="1351"/>
                    <a:pt x="261" y="1355"/>
                    <a:pt x="266" y="1356"/>
                  </a:cubicBezTo>
                  <a:cubicBezTo>
                    <a:pt x="271" y="1356"/>
                    <a:pt x="276" y="1357"/>
                    <a:pt x="280" y="1359"/>
                  </a:cubicBezTo>
                  <a:cubicBezTo>
                    <a:pt x="289" y="1360"/>
                    <a:pt x="298" y="1365"/>
                    <a:pt x="307" y="1364"/>
                  </a:cubicBezTo>
                  <a:cubicBezTo>
                    <a:pt x="318" y="1372"/>
                    <a:pt x="331" y="1371"/>
                    <a:pt x="342" y="1379"/>
                  </a:cubicBezTo>
                  <a:cubicBezTo>
                    <a:pt x="345" y="1378"/>
                    <a:pt x="349" y="1379"/>
                    <a:pt x="351" y="1381"/>
                  </a:cubicBezTo>
                  <a:cubicBezTo>
                    <a:pt x="353" y="1388"/>
                    <a:pt x="358" y="1378"/>
                    <a:pt x="360" y="1385"/>
                  </a:cubicBezTo>
                  <a:cubicBezTo>
                    <a:pt x="366" y="1383"/>
                    <a:pt x="370" y="1393"/>
                    <a:pt x="376" y="1390"/>
                  </a:cubicBezTo>
                  <a:cubicBezTo>
                    <a:pt x="378" y="1392"/>
                    <a:pt x="380" y="1395"/>
                    <a:pt x="382" y="1394"/>
                  </a:cubicBezTo>
                  <a:cubicBezTo>
                    <a:pt x="382" y="1396"/>
                    <a:pt x="382" y="1398"/>
                    <a:pt x="385" y="1397"/>
                  </a:cubicBezTo>
                  <a:cubicBezTo>
                    <a:pt x="388" y="1398"/>
                    <a:pt x="391" y="1402"/>
                    <a:pt x="394" y="1407"/>
                  </a:cubicBezTo>
                  <a:cubicBezTo>
                    <a:pt x="387" y="1409"/>
                    <a:pt x="382" y="1402"/>
                    <a:pt x="376" y="1404"/>
                  </a:cubicBezTo>
                  <a:cubicBezTo>
                    <a:pt x="370" y="1398"/>
                    <a:pt x="364" y="1400"/>
                    <a:pt x="358" y="1394"/>
                  </a:cubicBezTo>
                  <a:cubicBezTo>
                    <a:pt x="354" y="1394"/>
                    <a:pt x="349" y="1394"/>
                    <a:pt x="345" y="1391"/>
                  </a:cubicBezTo>
                  <a:cubicBezTo>
                    <a:pt x="341" y="1390"/>
                    <a:pt x="337" y="1390"/>
                    <a:pt x="333" y="1389"/>
                  </a:cubicBezTo>
                  <a:cubicBezTo>
                    <a:pt x="325" y="1388"/>
                    <a:pt x="317" y="1383"/>
                    <a:pt x="309" y="1381"/>
                  </a:cubicBezTo>
                  <a:cubicBezTo>
                    <a:pt x="300" y="1380"/>
                    <a:pt x="292" y="1378"/>
                    <a:pt x="283" y="1376"/>
                  </a:cubicBezTo>
                  <a:cubicBezTo>
                    <a:pt x="275" y="1374"/>
                    <a:pt x="267" y="1373"/>
                    <a:pt x="260" y="1368"/>
                  </a:cubicBezTo>
                  <a:cubicBezTo>
                    <a:pt x="257" y="1367"/>
                    <a:pt x="254" y="1370"/>
                    <a:pt x="252" y="1366"/>
                  </a:cubicBezTo>
                  <a:cubicBezTo>
                    <a:pt x="250" y="1367"/>
                    <a:pt x="249" y="1363"/>
                    <a:pt x="246" y="1365"/>
                  </a:cubicBezTo>
                  <a:cubicBezTo>
                    <a:pt x="243" y="1361"/>
                    <a:pt x="238" y="1366"/>
                    <a:pt x="235" y="1360"/>
                  </a:cubicBezTo>
                  <a:cubicBezTo>
                    <a:pt x="226" y="1359"/>
                    <a:pt x="219" y="1355"/>
                    <a:pt x="211" y="1352"/>
                  </a:cubicBezTo>
                  <a:cubicBezTo>
                    <a:pt x="203" y="1348"/>
                    <a:pt x="195" y="1348"/>
                    <a:pt x="187" y="1342"/>
                  </a:cubicBezTo>
                  <a:close/>
                  <a:moveTo>
                    <a:pt x="458" y="1455"/>
                  </a:moveTo>
                  <a:cubicBezTo>
                    <a:pt x="455" y="1456"/>
                    <a:pt x="452" y="1455"/>
                    <a:pt x="450" y="1452"/>
                  </a:cubicBezTo>
                  <a:cubicBezTo>
                    <a:pt x="445" y="1452"/>
                    <a:pt x="439" y="1449"/>
                    <a:pt x="434" y="1448"/>
                  </a:cubicBezTo>
                  <a:cubicBezTo>
                    <a:pt x="424" y="1443"/>
                    <a:pt x="413" y="1443"/>
                    <a:pt x="403" y="1438"/>
                  </a:cubicBezTo>
                  <a:cubicBezTo>
                    <a:pt x="392" y="1436"/>
                    <a:pt x="382" y="1430"/>
                    <a:pt x="371" y="1431"/>
                  </a:cubicBezTo>
                  <a:cubicBezTo>
                    <a:pt x="367" y="1424"/>
                    <a:pt x="360" y="1431"/>
                    <a:pt x="355" y="1424"/>
                  </a:cubicBezTo>
                  <a:cubicBezTo>
                    <a:pt x="349" y="1426"/>
                    <a:pt x="345" y="1419"/>
                    <a:pt x="340" y="1421"/>
                  </a:cubicBezTo>
                  <a:cubicBezTo>
                    <a:pt x="330" y="1413"/>
                    <a:pt x="318" y="1415"/>
                    <a:pt x="307" y="1409"/>
                  </a:cubicBezTo>
                  <a:cubicBezTo>
                    <a:pt x="303" y="1404"/>
                    <a:pt x="296" y="1409"/>
                    <a:pt x="292" y="1402"/>
                  </a:cubicBezTo>
                  <a:cubicBezTo>
                    <a:pt x="286" y="1402"/>
                    <a:pt x="281" y="1400"/>
                    <a:pt x="277" y="1396"/>
                  </a:cubicBezTo>
                  <a:cubicBezTo>
                    <a:pt x="266" y="1394"/>
                    <a:pt x="256" y="1388"/>
                    <a:pt x="246" y="1383"/>
                  </a:cubicBezTo>
                  <a:cubicBezTo>
                    <a:pt x="242" y="1376"/>
                    <a:pt x="235" y="1381"/>
                    <a:pt x="231" y="1373"/>
                  </a:cubicBezTo>
                  <a:cubicBezTo>
                    <a:pt x="225" y="1374"/>
                    <a:pt x="221" y="1366"/>
                    <a:pt x="216" y="1367"/>
                  </a:cubicBezTo>
                  <a:cubicBezTo>
                    <a:pt x="215" y="1366"/>
                    <a:pt x="213" y="1364"/>
                    <a:pt x="212" y="1362"/>
                  </a:cubicBezTo>
                  <a:cubicBezTo>
                    <a:pt x="222" y="1362"/>
                    <a:pt x="231" y="1368"/>
                    <a:pt x="240" y="1371"/>
                  </a:cubicBezTo>
                  <a:cubicBezTo>
                    <a:pt x="250" y="1375"/>
                    <a:pt x="259" y="1378"/>
                    <a:pt x="268" y="1381"/>
                  </a:cubicBezTo>
                  <a:cubicBezTo>
                    <a:pt x="273" y="1385"/>
                    <a:pt x="278" y="1384"/>
                    <a:pt x="283" y="1386"/>
                  </a:cubicBezTo>
                  <a:cubicBezTo>
                    <a:pt x="286" y="1386"/>
                    <a:pt x="288" y="1386"/>
                    <a:pt x="291" y="1389"/>
                  </a:cubicBezTo>
                  <a:cubicBezTo>
                    <a:pt x="293" y="1386"/>
                    <a:pt x="295" y="1388"/>
                    <a:pt x="297" y="1390"/>
                  </a:cubicBezTo>
                  <a:cubicBezTo>
                    <a:pt x="302" y="1386"/>
                    <a:pt x="305" y="1394"/>
                    <a:pt x="311" y="1391"/>
                  </a:cubicBezTo>
                  <a:cubicBezTo>
                    <a:pt x="312" y="1396"/>
                    <a:pt x="316" y="1391"/>
                    <a:pt x="318" y="1394"/>
                  </a:cubicBezTo>
                  <a:cubicBezTo>
                    <a:pt x="320" y="1395"/>
                    <a:pt x="322" y="1395"/>
                    <a:pt x="323" y="1398"/>
                  </a:cubicBezTo>
                  <a:cubicBezTo>
                    <a:pt x="328" y="1399"/>
                    <a:pt x="334" y="1397"/>
                    <a:pt x="339" y="1400"/>
                  </a:cubicBezTo>
                  <a:cubicBezTo>
                    <a:pt x="343" y="1400"/>
                    <a:pt x="347" y="1406"/>
                    <a:pt x="353" y="1401"/>
                  </a:cubicBezTo>
                  <a:cubicBezTo>
                    <a:pt x="362" y="1410"/>
                    <a:pt x="372" y="1410"/>
                    <a:pt x="381" y="1415"/>
                  </a:cubicBezTo>
                  <a:cubicBezTo>
                    <a:pt x="391" y="1415"/>
                    <a:pt x="400" y="1424"/>
                    <a:pt x="410" y="1425"/>
                  </a:cubicBezTo>
                  <a:cubicBezTo>
                    <a:pt x="418" y="1433"/>
                    <a:pt x="428" y="1431"/>
                    <a:pt x="437" y="1437"/>
                  </a:cubicBezTo>
                  <a:cubicBezTo>
                    <a:pt x="446" y="1444"/>
                    <a:pt x="455" y="1450"/>
                    <a:pt x="464" y="1453"/>
                  </a:cubicBezTo>
                  <a:cubicBezTo>
                    <a:pt x="467" y="1457"/>
                    <a:pt x="459" y="1457"/>
                    <a:pt x="458" y="1455"/>
                  </a:cubicBezTo>
                  <a:close/>
                  <a:moveTo>
                    <a:pt x="436" y="1425"/>
                  </a:moveTo>
                  <a:cubicBezTo>
                    <a:pt x="438" y="1423"/>
                    <a:pt x="440" y="1422"/>
                    <a:pt x="442" y="1421"/>
                  </a:cubicBezTo>
                  <a:cubicBezTo>
                    <a:pt x="443" y="1423"/>
                    <a:pt x="445" y="1426"/>
                    <a:pt x="447" y="1428"/>
                  </a:cubicBezTo>
                  <a:cubicBezTo>
                    <a:pt x="442" y="1432"/>
                    <a:pt x="439" y="1427"/>
                    <a:pt x="436" y="1425"/>
                  </a:cubicBezTo>
                  <a:close/>
                  <a:moveTo>
                    <a:pt x="456" y="1429"/>
                  </a:moveTo>
                  <a:cubicBezTo>
                    <a:pt x="459" y="1426"/>
                    <a:pt x="451" y="1421"/>
                    <a:pt x="453" y="1418"/>
                  </a:cubicBezTo>
                  <a:cubicBezTo>
                    <a:pt x="432" y="1376"/>
                    <a:pt x="436" y="1373"/>
                    <a:pt x="430" y="1367"/>
                  </a:cubicBezTo>
                  <a:cubicBezTo>
                    <a:pt x="421" y="1337"/>
                    <a:pt x="418" y="1332"/>
                    <a:pt x="418" y="1328"/>
                  </a:cubicBezTo>
                  <a:cubicBezTo>
                    <a:pt x="412" y="1281"/>
                    <a:pt x="405" y="1271"/>
                    <a:pt x="404" y="1263"/>
                  </a:cubicBezTo>
                  <a:cubicBezTo>
                    <a:pt x="401" y="1231"/>
                    <a:pt x="398" y="1222"/>
                    <a:pt x="395" y="1213"/>
                  </a:cubicBezTo>
                  <a:cubicBezTo>
                    <a:pt x="384" y="1155"/>
                    <a:pt x="384" y="1147"/>
                    <a:pt x="379" y="1138"/>
                  </a:cubicBezTo>
                  <a:cubicBezTo>
                    <a:pt x="396" y="1169"/>
                    <a:pt x="398" y="1172"/>
                    <a:pt x="400" y="1175"/>
                  </a:cubicBezTo>
                  <a:cubicBezTo>
                    <a:pt x="413" y="1230"/>
                    <a:pt x="416" y="1236"/>
                    <a:pt x="415" y="1241"/>
                  </a:cubicBezTo>
                  <a:cubicBezTo>
                    <a:pt x="431" y="1298"/>
                    <a:pt x="427" y="1302"/>
                    <a:pt x="431" y="1308"/>
                  </a:cubicBezTo>
                  <a:cubicBezTo>
                    <a:pt x="442" y="1364"/>
                    <a:pt x="441" y="1369"/>
                    <a:pt x="443" y="1374"/>
                  </a:cubicBezTo>
                  <a:cubicBezTo>
                    <a:pt x="451" y="1403"/>
                    <a:pt x="452" y="1406"/>
                    <a:pt x="454" y="1409"/>
                  </a:cubicBezTo>
                  <a:close/>
                  <a:moveTo>
                    <a:pt x="462" y="1401"/>
                  </a:moveTo>
                  <a:cubicBezTo>
                    <a:pt x="462" y="1396"/>
                    <a:pt x="459" y="1390"/>
                    <a:pt x="459" y="1385"/>
                  </a:cubicBezTo>
                  <a:cubicBezTo>
                    <a:pt x="451" y="1378"/>
                    <a:pt x="458" y="1374"/>
                    <a:pt x="452" y="1368"/>
                  </a:cubicBezTo>
                  <a:cubicBezTo>
                    <a:pt x="452" y="1363"/>
                    <a:pt x="448" y="1357"/>
                    <a:pt x="451" y="1352"/>
                  </a:cubicBezTo>
                  <a:cubicBezTo>
                    <a:pt x="448" y="1351"/>
                    <a:pt x="449" y="1350"/>
                    <a:pt x="448" y="1347"/>
                  </a:cubicBezTo>
                  <a:cubicBezTo>
                    <a:pt x="450" y="1344"/>
                    <a:pt x="444" y="1345"/>
                    <a:pt x="447" y="1342"/>
                  </a:cubicBezTo>
                  <a:cubicBezTo>
                    <a:pt x="446" y="1337"/>
                    <a:pt x="444" y="1331"/>
                    <a:pt x="443" y="1326"/>
                  </a:cubicBezTo>
                  <a:cubicBezTo>
                    <a:pt x="441" y="1320"/>
                    <a:pt x="442" y="1315"/>
                    <a:pt x="440" y="1310"/>
                  </a:cubicBezTo>
                  <a:cubicBezTo>
                    <a:pt x="437" y="1304"/>
                    <a:pt x="442" y="1300"/>
                    <a:pt x="436" y="1293"/>
                  </a:cubicBezTo>
                  <a:cubicBezTo>
                    <a:pt x="441" y="1289"/>
                    <a:pt x="434" y="1282"/>
                    <a:pt x="433" y="1277"/>
                  </a:cubicBezTo>
                  <a:cubicBezTo>
                    <a:pt x="433" y="1272"/>
                    <a:pt x="430" y="1266"/>
                    <a:pt x="429" y="1261"/>
                  </a:cubicBezTo>
                  <a:cubicBezTo>
                    <a:pt x="429" y="1250"/>
                    <a:pt x="423" y="1239"/>
                    <a:pt x="425" y="1229"/>
                  </a:cubicBezTo>
                  <a:cubicBezTo>
                    <a:pt x="419" y="1207"/>
                    <a:pt x="414" y="1185"/>
                    <a:pt x="402" y="1163"/>
                  </a:cubicBezTo>
                  <a:cubicBezTo>
                    <a:pt x="406" y="1160"/>
                    <a:pt x="408" y="1170"/>
                    <a:pt x="411" y="1172"/>
                  </a:cubicBezTo>
                  <a:cubicBezTo>
                    <a:pt x="415" y="1171"/>
                    <a:pt x="412" y="1174"/>
                    <a:pt x="414" y="1175"/>
                  </a:cubicBezTo>
                  <a:cubicBezTo>
                    <a:pt x="415" y="1177"/>
                    <a:pt x="416" y="1179"/>
                    <a:pt x="418" y="1181"/>
                  </a:cubicBezTo>
                  <a:cubicBezTo>
                    <a:pt x="419" y="1186"/>
                    <a:pt x="424" y="1192"/>
                    <a:pt x="424" y="1198"/>
                  </a:cubicBezTo>
                  <a:cubicBezTo>
                    <a:pt x="424" y="1202"/>
                    <a:pt x="431" y="1208"/>
                    <a:pt x="430" y="1212"/>
                  </a:cubicBezTo>
                  <a:cubicBezTo>
                    <a:pt x="433" y="1218"/>
                    <a:pt x="432" y="1222"/>
                    <a:pt x="435" y="1227"/>
                  </a:cubicBezTo>
                  <a:cubicBezTo>
                    <a:pt x="442" y="1233"/>
                    <a:pt x="433" y="1237"/>
                    <a:pt x="440" y="1242"/>
                  </a:cubicBezTo>
                  <a:cubicBezTo>
                    <a:pt x="438" y="1245"/>
                    <a:pt x="443" y="1248"/>
                    <a:pt x="440" y="1250"/>
                  </a:cubicBezTo>
                  <a:cubicBezTo>
                    <a:pt x="441" y="1252"/>
                    <a:pt x="441" y="1254"/>
                    <a:pt x="442" y="1257"/>
                  </a:cubicBezTo>
                  <a:cubicBezTo>
                    <a:pt x="441" y="1261"/>
                    <a:pt x="445" y="1267"/>
                    <a:pt x="445" y="1271"/>
                  </a:cubicBezTo>
                  <a:cubicBezTo>
                    <a:pt x="447" y="1281"/>
                    <a:pt x="447" y="1290"/>
                    <a:pt x="452" y="1301"/>
                  </a:cubicBezTo>
                  <a:cubicBezTo>
                    <a:pt x="451" y="1321"/>
                    <a:pt x="459" y="1342"/>
                    <a:pt x="456" y="1362"/>
                  </a:cubicBezTo>
                  <a:cubicBezTo>
                    <a:pt x="461" y="1372"/>
                    <a:pt x="461" y="1380"/>
                    <a:pt x="464" y="1389"/>
                  </a:cubicBezTo>
                  <a:cubicBezTo>
                    <a:pt x="466" y="1397"/>
                    <a:pt x="470" y="1406"/>
                    <a:pt x="469" y="1415"/>
                  </a:cubicBezTo>
                  <a:cubicBezTo>
                    <a:pt x="463" y="1415"/>
                    <a:pt x="464" y="1404"/>
                    <a:pt x="462" y="1401"/>
                  </a:cubicBezTo>
                  <a:close/>
                  <a:moveTo>
                    <a:pt x="468" y="1421"/>
                  </a:moveTo>
                  <a:cubicBezTo>
                    <a:pt x="474" y="1420"/>
                    <a:pt x="475" y="1432"/>
                    <a:pt x="476" y="1436"/>
                  </a:cubicBezTo>
                  <a:cubicBezTo>
                    <a:pt x="469" y="1436"/>
                    <a:pt x="472" y="1425"/>
                    <a:pt x="468" y="1421"/>
                  </a:cubicBezTo>
                  <a:close/>
                  <a:moveTo>
                    <a:pt x="2876" y="41"/>
                  </a:moveTo>
                  <a:cubicBezTo>
                    <a:pt x="2868" y="44"/>
                    <a:pt x="2869" y="54"/>
                    <a:pt x="2862" y="57"/>
                  </a:cubicBezTo>
                  <a:cubicBezTo>
                    <a:pt x="2849" y="80"/>
                    <a:pt x="2850" y="85"/>
                    <a:pt x="2844" y="85"/>
                  </a:cubicBezTo>
                  <a:cubicBezTo>
                    <a:pt x="2823" y="114"/>
                    <a:pt x="2824" y="119"/>
                    <a:pt x="2818" y="119"/>
                  </a:cubicBezTo>
                  <a:cubicBezTo>
                    <a:pt x="2812" y="133"/>
                    <a:pt x="2806" y="133"/>
                    <a:pt x="2806" y="137"/>
                  </a:cubicBezTo>
                  <a:cubicBezTo>
                    <a:pt x="2793" y="159"/>
                    <a:pt x="2784" y="156"/>
                    <a:pt x="2786" y="163"/>
                  </a:cubicBezTo>
                  <a:cubicBezTo>
                    <a:pt x="2763" y="193"/>
                    <a:pt x="2762" y="197"/>
                    <a:pt x="2760" y="200"/>
                  </a:cubicBezTo>
                  <a:cubicBezTo>
                    <a:pt x="2735" y="239"/>
                    <a:pt x="2733" y="243"/>
                    <a:pt x="2731" y="246"/>
                  </a:cubicBezTo>
                  <a:cubicBezTo>
                    <a:pt x="2717" y="267"/>
                    <a:pt x="2717" y="272"/>
                    <a:pt x="2715" y="275"/>
                  </a:cubicBezTo>
                  <a:cubicBezTo>
                    <a:pt x="2705" y="299"/>
                    <a:pt x="2705" y="304"/>
                    <a:pt x="2702" y="307"/>
                  </a:cubicBezTo>
                  <a:cubicBezTo>
                    <a:pt x="2695" y="332"/>
                    <a:pt x="2690" y="341"/>
                    <a:pt x="2696" y="342"/>
                  </a:cubicBezTo>
                  <a:cubicBezTo>
                    <a:pt x="2720" y="271"/>
                    <a:pt x="2726" y="270"/>
                    <a:pt x="2725" y="263"/>
                  </a:cubicBezTo>
                  <a:cubicBezTo>
                    <a:pt x="2736" y="248"/>
                    <a:pt x="2739" y="245"/>
                    <a:pt x="2741" y="240"/>
                  </a:cubicBezTo>
                  <a:cubicBezTo>
                    <a:pt x="2782" y="182"/>
                    <a:pt x="2792" y="167"/>
                    <a:pt x="2803" y="153"/>
                  </a:cubicBezTo>
                  <a:cubicBezTo>
                    <a:pt x="2825" y="132"/>
                    <a:pt x="2824" y="126"/>
                    <a:pt x="2827" y="123"/>
                  </a:cubicBezTo>
                  <a:cubicBezTo>
                    <a:pt x="2848" y="99"/>
                    <a:pt x="2858" y="84"/>
                    <a:pt x="2867" y="68"/>
                  </a:cubicBezTo>
                  <a:cubicBezTo>
                    <a:pt x="2882" y="26"/>
                    <a:pt x="2882" y="26"/>
                    <a:pt x="2882" y="26"/>
                  </a:cubicBezTo>
                  <a:close/>
                  <a:moveTo>
                    <a:pt x="1429" y="143"/>
                  </a:moveTo>
                  <a:cubicBezTo>
                    <a:pt x="1430" y="148"/>
                    <a:pt x="1427" y="154"/>
                    <a:pt x="1430" y="157"/>
                  </a:cubicBezTo>
                  <a:cubicBezTo>
                    <a:pt x="1429" y="176"/>
                    <a:pt x="1432" y="192"/>
                    <a:pt x="1429" y="212"/>
                  </a:cubicBezTo>
                  <a:cubicBezTo>
                    <a:pt x="1431" y="219"/>
                    <a:pt x="1431" y="228"/>
                    <a:pt x="1431" y="237"/>
                  </a:cubicBezTo>
                  <a:cubicBezTo>
                    <a:pt x="1428" y="243"/>
                    <a:pt x="1434" y="245"/>
                    <a:pt x="1431" y="251"/>
                  </a:cubicBezTo>
                  <a:cubicBezTo>
                    <a:pt x="1437" y="252"/>
                    <a:pt x="1425" y="264"/>
                    <a:pt x="1434" y="263"/>
                  </a:cubicBezTo>
                  <a:cubicBezTo>
                    <a:pt x="1438" y="240"/>
                    <a:pt x="1437" y="220"/>
                    <a:pt x="1435" y="200"/>
                  </a:cubicBezTo>
                  <a:cubicBezTo>
                    <a:pt x="1439" y="192"/>
                    <a:pt x="1434" y="190"/>
                    <a:pt x="1438" y="182"/>
                  </a:cubicBezTo>
                  <a:cubicBezTo>
                    <a:pt x="1434" y="179"/>
                    <a:pt x="1439" y="171"/>
                    <a:pt x="1435" y="168"/>
                  </a:cubicBezTo>
                  <a:cubicBezTo>
                    <a:pt x="1438" y="156"/>
                    <a:pt x="1435" y="146"/>
                    <a:pt x="1436" y="134"/>
                  </a:cubicBezTo>
                  <a:cubicBezTo>
                    <a:pt x="1434" y="133"/>
                    <a:pt x="1436" y="131"/>
                    <a:pt x="1438" y="130"/>
                  </a:cubicBezTo>
                  <a:cubicBezTo>
                    <a:pt x="1437" y="127"/>
                    <a:pt x="1437" y="124"/>
                    <a:pt x="1435" y="122"/>
                  </a:cubicBezTo>
                  <a:cubicBezTo>
                    <a:pt x="1434" y="118"/>
                    <a:pt x="1439" y="110"/>
                    <a:pt x="1436" y="107"/>
                  </a:cubicBezTo>
                  <a:cubicBezTo>
                    <a:pt x="1437" y="95"/>
                    <a:pt x="1437" y="85"/>
                    <a:pt x="1436" y="75"/>
                  </a:cubicBezTo>
                  <a:cubicBezTo>
                    <a:pt x="1438" y="52"/>
                    <a:pt x="1443" y="28"/>
                    <a:pt x="1448" y="3"/>
                  </a:cubicBezTo>
                  <a:cubicBezTo>
                    <a:pt x="1448" y="2"/>
                    <a:pt x="1449" y="1"/>
                    <a:pt x="1449" y="0"/>
                  </a:cubicBezTo>
                  <a:cubicBezTo>
                    <a:pt x="1441" y="0"/>
                    <a:pt x="1441" y="0"/>
                    <a:pt x="1441" y="0"/>
                  </a:cubicBezTo>
                  <a:cubicBezTo>
                    <a:pt x="1438" y="18"/>
                    <a:pt x="1433" y="35"/>
                    <a:pt x="1430" y="50"/>
                  </a:cubicBezTo>
                  <a:cubicBezTo>
                    <a:pt x="1429" y="68"/>
                    <a:pt x="1428" y="86"/>
                    <a:pt x="1427" y="104"/>
                  </a:cubicBezTo>
                  <a:cubicBezTo>
                    <a:pt x="1429" y="112"/>
                    <a:pt x="1427" y="121"/>
                    <a:pt x="1429" y="129"/>
                  </a:cubicBezTo>
                  <a:cubicBezTo>
                    <a:pt x="1428" y="135"/>
                    <a:pt x="1429" y="139"/>
                    <a:pt x="1429" y="143"/>
                  </a:cubicBezTo>
                  <a:close/>
                  <a:moveTo>
                    <a:pt x="8" y="541"/>
                  </a:moveTo>
                  <a:cubicBezTo>
                    <a:pt x="11" y="539"/>
                    <a:pt x="9" y="536"/>
                    <a:pt x="10" y="534"/>
                  </a:cubicBezTo>
                  <a:cubicBezTo>
                    <a:pt x="10" y="529"/>
                    <a:pt x="11" y="524"/>
                    <a:pt x="13" y="519"/>
                  </a:cubicBezTo>
                  <a:cubicBezTo>
                    <a:pt x="16" y="508"/>
                    <a:pt x="9" y="496"/>
                    <a:pt x="17" y="487"/>
                  </a:cubicBezTo>
                  <a:cubicBezTo>
                    <a:pt x="10" y="476"/>
                    <a:pt x="16" y="468"/>
                    <a:pt x="12" y="458"/>
                  </a:cubicBezTo>
                  <a:cubicBezTo>
                    <a:pt x="14" y="453"/>
                    <a:pt x="8" y="448"/>
                    <a:pt x="13" y="444"/>
                  </a:cubicBezTo>
                  <a:cubicBezTo>
                    <a:pt x="12" y="442"/>
                    <a:pt x="9" y="439"/>
                    <a:pt x="11" y="437"/>
                  </a:cubicBezTo>
                  <a:cubicBezTo>
                    <a:pt x="8" y="435"/>
                    <a:pt x="10" y="431"/>
                    <a:pt x="7" y="432"/>
                  </a:cubicBezTo>
                  <a:cubicBezTo>
                    <a:pt x="8" y="441"/>
                    <a:pt x="7" y="450"/>
                    <a:pt x="7" y="458"/>
                  </a:cubicBezTo>
                  <a:cubicBezTo>
                    <a:pt x="10" y="468"/>
                    <a:pt x="5" y="476"/>
                    <a:pt x="11" y="486"/>
                  </a:cubicBezTo>
                  <a:cubicBezTo>
                    <a:pt x="8" y="490"/>
                    <a:pt x="5" y="494"/>
                    <a:pt x="7" y="499"/>
                  </a:cubicBezTo>
                  <a:cubicBezTo>
                    <a:pt x="6" y="504"/>
                    <a:pt x="9" y="510"/>
                    <a:pt x="4" y="514"/>
                  </a:cubicBezTo>
                  <a:cubicBezTo>
                    <a:pt x="6" y="517"/>
                    <a:pt x="7" y="519"/>
                    <a:pt x="3" y="520"/>
                  </a:cubicBezTo>
                  <a:cubicBezTo>
                    <a:pt x="4" y="523"/>
                    <a:pt x="4" y="526"/>
                    <a:pt x="3" y="528"/>
                  </a:cubicBezTo>
                  <a:cubicBezTo>
                    <a:pt x="3" y="530"/>
                    <a:pt x="3" y="532"/>
                    <a:pt x="2" y="534"/>
                  </a:cubicBezTo>
                  <a:cubicBezTo>
                    <a:pt x="2" y="577"/>
                    <a:pt x="2" y="577"/>
                    <a:pt x="2" y="577"/>
                  </a:cubicBezTo>
                  <a:cubicBezTo>
                    <a:pt x="4" y="567"/>
                    <a:pt x="7" y="559"/>
                    <a:pt x="8" y="549"/>
                  </a:cubicBezTo>
                  <a:cubicBezTo>
                    <a:pt x="9" y="547"/>
                    <a:pt x="10" y="544"/>
                    <a:pt x="8" y="541"/>
                  </a:cubicBezTo>
                  <a:close/>
                  <a:moveTo>
                    <a:pt x="2875" y="253"/>
                  </a:moveTo>
                  <a:cubicBezTo>
                    <a:pt x="2868" y="262"/>
                    <a:pt x="2862" y="273"/>
                    <a:pt x="2856" y="283"/>
                  </a:cubicBezTo>
                  <a:cubicBezTo>
                    <a:pt x="2853" y="283"/>
                    <a:pt x="2854" y="287"/>
                    <a:pt x="2852" y="287"/>
                  </a:cubicBezTo>
                  <a:cubicBezTo>
                    <a:pt x="2849" y="288"/>
                    <a:pt x="2848" y="290"/>
                    <a:pt x="2848" y="292"/>
                  </a:cubicBezTo>
                  <a:cubicBezTo>
                    <a:pt x="2843" y="294"/>
                    <a:pt x="2842" y="300"/>
                    <a:pt x="2837" y="301"/>
                  </a:cubicBezTo>
                  <a:cubicBezTo>
                    <a:pt x="2835" y="311"/>
                    <a:pt x="2827" y="315"/>
                    <a:pt x="2821" y="322"/>
                  </a:cubicBezTo>
                  <a:cubicBezTo>
                    <a:pt x="2811" y="337"/>
                    <a:pt x="2798" y="350"/>
                    <a:pt x="2785" y="362"/>
                  </a:cubicBezTo>
                  <a:cubicBezTo>
                    <a:pt x="2779" y="369"/>
                    <a:pt x="2771" y="373"/>
                    <a:pt x="2766" y="381"/>
                  </a:cubicBezTo>
                  <a:cubicBezTo>
                    <a:pt x="2763" y="381"/>
                    <a:pt x="2765" y="385"/>
                    <a:pt x="2762" y="385"/>
                  </a:cubicBezTo>
                  <a:cubicBezTo>
                    <a:pt x="2760" y="386"/>
                    <a:pt x="2759" y="388"/>
                    <a:pt x="2758" y="390"/>
                  </a:cubicBezTo>
                  <a:cubicBezTo>
                    <a:pt x="2753" y="392"/>
                    <a:pt x="2753" y="398"/>
                    <a:pt x="2748" y="399"/>
                  </a:cubicBezTo>
                  <a:cubicBezTo>
                    <a:pt x="2744" y="408"/>
                    <a:pt x="2736" y="412"/>
                    <a:pt x="2732" y="420"/>
                  </a:cubicBezTo>
                  <a:cubicBezTo>
                    <a:pt x="2727" y="422"/>
                    <a:pt x="2727" y="428"/>
                    <a:pt x="2724" y="432"/>
                  </a:cubicBezTo>
                  <a:cubicBezTo>
                    <a:pt x="2721" y="435"/>
                    <a:pt x="2716" y="437"/>
                    <a:pt x="2716" y="443"/>
                  </a:cubicBezTo>
                  <a:cubicBezTo>
                    <a:pt x="2722" y="443"/>
                    <a:pt x="2724" y="438"/>
                    <a:pt x="2726" y="434"/>
                  </a:cubicBezTo>
                  <a:cubicBezTo>
                    <a:pt x="2729" y="430"/>
                    <a:pt x="2735" y="428"/>
                    <a:pt x="2736" y="422"/>
                  </a:cubicBezTo>
                  <a:cubicBezTo>
                    <a:pt x="2740" y="419"/>
                    <a:pt x="2743" y="415"/>
                    <a:pt x="2744" y="411"/>
                  </a:cubicBezTo>
                  <a:cubicBezTo>
                    <a:pt x="2749" y="408"/>
                    <a:pt x="2752" y="404"/>
                    <a:pt x="2755" y="399"/>
                  </a:cubicBezTo>
                  <a:cubicBezTo>
                    <a:pt x="2757" y="399"/>
                    <a:pt x="2760" y="398"/>
                    <a:pt x="2759" y="394"/>
                  </a:cubicBezTo>
                  <a:cubicBezTo>
                    <a:pt x="2761" y="393"/>
                    <a:pt x="2763" y="392"/>
                    <a:pt x="2765" y="390"/>
                  </a:cubicBezTo>
                  <a:cubicBezTo>
                    <a:pt x="2769" y="387"/>
                    <a:pt x="2773" y="383"/>
                    <a:pt x="2775" y="378"/>
                  </a:cubicBezTo>
                  <a:cubicBezTo>
                    <a:pt x="2778" y="377"/>
                    <a:pt x="2780" y="377"/>
                    <a:pt x="2779" y="373"/>
                  </a:cubicBezTo>
                  <a:cubicBezTo>
                    <a:pt x="2783" y="373"/>
                    <a:pt x="2784" y="371"/>
                    <a:pt x="2785" y="368"/>
                  </a:cubicBezTo>
                  <a:cubicBezTo>
                    <a:pt x="2793" y="368"/>
                    <a:pt x="2792" y="361"/>
                    <a:pt x="2798" y="359"/>
                  </a:cubicBezTo>
                  <a:cubicBezTo>
                    <a:pt x="2812" y="345"/>
                    <a:pt x="2825" y="331"/>
                    <a:pt x="2838" y="317"/>
                  </a:cubicBezTo>
                  <a:cubicBezTo>
                    <a:pt x="2851" y="301"/>
                    <a:pt x="2863" y="285"/>
                    <a:pt x="2877" y="270"/>
                  </a:cubicBezTo>
                  <a:cubicBezTo>
                    <a:pt x="2878" y="267"/>
                    <a:pt x="2880" y="263"/>
                    <a:pt x="2882" y="260"/>
                  </a:cubicBezTo>
                  <a:cubicBezTo>
                    <a:pt x="2882" y="245"/>
                    <a:pt x="2882" y="245"/>
                    <a:pt x="2882" y="245"/>
                  </a:cubicBezTo>
                  <a:cubicBezTo>
                    <a:pt x="2880" y="248"/>
                    <a:pt x="2879" y="251"/>
                    <a:pt x="2875" y="253"/>
                  </a:cubicBezTo>
                  <a:close/>
                  <a:moveTo>
                    <a:pt x="1363" y="128"/>
                  </a:moveTo>
                  <a:cubicBezTo>
                    <a:pt x="1366" y="126"/>
                    <a:pt x="1368" y="123"/>
                    <a:pt x="1368" y="118"/>
                  </a:cubicBezTo>
                  <a:cubicBezTo>
                    <a:pt x="1368" y="117"/>
                    <a:pt x="1366" y="107"/>
                    <a:pt x="1371" y="108"/>
                  </a:cubicBezTo>
                  <a:cubicBezTo>
                    <a:pt x="1374" y="96"/>
                    <a:pt x="1374" y="97"/>
                    <a:pt x="1376" y="86"/>
                  </a:cubicBezTo>
                  <a:cubicBezTo>
                    <a:pt x="1382" y="80"/>
                    <a:pt x="1384" y="63"/>
                    <a:pt x="1388" y="51"/>
                  </a:cubicBezTo>
                  <a:cubicBezTo>
                    <a:pt x="1393" y="49"/>
                    <a:pt x="1391" y="45"/>
                    <a:pt x="1391" y="41"/>
                  </a:cubicBezTo>
                  <a:cubicBezTo>
                    <a:pt x="1397" y="40"/>
                    <a:pt x="1396" y="28"/>
                    <a:pt x="1399" y="23"/>
                  </a:cubicBezTo>
                  <a:cubicBezTo>
                    <a:pt x="1403" y="19"/>
                    <a:pt x="1404" y="8"/>
                    <a:pt x="1409" y="0"/>
                  </a:cubicBezTo>
                  <a:cubicBezTo>
                    <a:pt x="1403" y="0"/>
                    <a:pt x="1403" y="0"/>
                    <a:pt x="1403" y="0"/>
                  </a:cubicBezTo>
                  <a:cubicBezTo>
                    <a:pt x="1398" y="13"/>
                    <a:pt x="1393" y="27"/>
                    <a:pt x="1387" y="40"/>
                  </a:cubicBezTo>
                  <a:cubicBezTo>
                    <a:pt x="1383" y="55"/>
                    <a:pt x="1378" y="70"/>
                    <a:pt x="1374" y="86"/>
                  </a:cubicBezTo>
                  <a:cubicBezTo>
                    <a:pt x="1369" y="91"/>
                    <a:pt x="1372" y="95"/>
                    <a:pt x="1368" y="105"/>
                  </a:cubicBezTo>
                  <a:cubicBezTo>
                    <a:pt x="1367" y="109"/>
                    <a:pt x="1365" y="113"/>
                    <a:pt x="1364" y="117"/>
                  </a:cubicBezTo>
                  <a:cubicBezTo>
                    <a:pt x="1364" y="120"/>
                    <a:pt x="1359" y="127"/>
                    <a:pt x="1363" y="128"/>
                  </a:cubicBezTo>
                  <a:close/>
                  <a:moveTo>
                    <a:pt x="1367" y="0"/>
                  </a:moveTo>
                  <a:cubicBezTo>
                    <a:pt x="1362" y="0"/>
                    <a:pt x="1362" y="0"/>
                    <a:pt x="1362" y="0"/>
                  </a:cubicBezTo>
                  <a:cubicBezTo>
                    <a:pt x="1357" y="12"/>
                    <a:pt x="1352" y="24"/>
                    <a:pt x="1348" y="35"/>
                  </a:cubicBezTo>
                  <a:cubicBezTo>
                    <a:pt x="1346" y="40"/>
                    <a:pt x="1344" y="48"/>
                    <a:pt x="1342" y="54"/>
                  </a:cubicBezTo>
                  <a:cubicBezTo>
                    <a:pt x="1340" y="62"/>
                    <a:pt x="1336" y="68"/>
                    <a:pt x="1339" y="73"/>
                  </a:cubicBezTo>
                  <a:cubicBezTo>
                    <a:pt x="1347" y="51"/>
                    <a:pt x="1357" y="25"/>
                    <a:pt x="1367" y="0"/>
                  </a:cubicBezTo>
                  <a:close/>
                  <a:moveTo>
                    <a:pt x="2878" y="222"/>
                  </a:moveTo>
                  <a:cubicBezTo>
                    <a:pt x="2879" y="226"/>
                    <a:pt x="2875" y="227"/>
                    <a:pt x="2874" y="229"/>
                  </a:cubicBezTo>
                  <a:cubicBezTo>
                    <a:pt x="2855" y="259"/>
                    <a:pt x="2848" y="264"/>
                    <a:pt x="2842" y="270"/>
                  </a:cubicBezTo>
                  <a:cubicBezTo>
                    <a:pt x="2809" y="297"/>
                    <a:pt x="2813" y="307"/>
                    <a:pt x="2807" y="308"/>
                  </a:cubicBezTo>
                  <a:cubicBezTo>
                    <a:pt x="2752" y="370"/>
                    <a:pt x="2744" y="368"/>
                    <a:pt x="2744" y="374"/>
                  </a:cubicBezTo>
                  <a:cubicBezTo>
                    <a:pt x="2720" y="393"/>
                    <a:pt x="2724" y="403"/>
                    <a:pt x="2718" y="404"/>
                  </a:cubicBezTo>
                  <a:cubicBezTo>
                    <a:pt x="2708" y="422"/>
                    <a:pt x="2704" y="425"/>
                    <a:pt x="2708" y="426"/>
                  </a:cubicBezTo>
                  <a:cubicBezTo>
                    <a:pt x="2726" y="407"/>
                    <a:pt x="2723" y="401"/>
                    <a:pt x="2728" y="401"/>
                  </a:cubicBezTo>
                  <a:cubicBezTo>
                    <a:pt x="2760" y="371"/>
                    <a:pt x="2763" y="359"/>
                    <a:pt x="2773" y="354"/>
                  </a:cubicBezTo>
                  <a:cubicBezTo>
                    <a:pt x="2826" y="298"/>
                    <a:pt x="2836" y="292"/>
                    <a:pt x="2843" y="284"/>
                  </a:cubicBezTo>
                  <a:cubicBezTo>
                    <a:pt x="2866" y="246"/>
                    <a:pt x="2876" y="251"/>
                    <a:pt x="2873" y="244"/>
                  </a:cubicBezTo>
                  <a:cubicBezTo>
                    <a:pt x="2882" y="217"/>
                    <a:pt x="2882" y="217"/>
                    <a:pt x="2882" y="217"/>
                  </a:cubicBezTo>
                  <a:close/>
                  <a:moveTo>
                    <a:pt x="2859" y="171"/>
                  </a:moveTo>
                  <a:cubicBezTo>
                    <a:pt x="2852" y="175"/>
                    <a:pt x="2852" y="185"/>
                    <a:pt x="2842" y="187"/>
                  </a:cubicBezTo>
                  <a:cubicBezTo>
                    <a:pt x="2816" y="231"/>
                    <a:pt x="2810" y="233"/>
                    <a:pt x="2809" y="238"/>
                  </a:cubicBezTo>
                  <a:cubicBezTo>
                    <a:pt x="2789" y="263"/>
                    <a:pt x="2787" y="268"/>
                    <a:pt x="2783" y="270"/>
                  </a:cubicBezTo>
                  <a:cubicBezTo>
                    <a:pt x="2758" y="313"/>
                    <a:pt x="2743" y="325"/>
                    <a:pt x="2735" y="344"/>
                  </a:cubicBezTo>
                  <a:cubicBezTo>
                    <a:pt x="2713" y="374"/>
                    <a:pt x="2712" y="386"/>
                    <a:pt x="2706" y="394"/>
                  </a:cubicBezTo>
                  <a:cubicBezTo>
                    <a:pt x="2732" y="359"/>
                    <a:pt x="2737" y="349"/>
                    <a:pt x="2744" y="341"/>
                  </a:cubicBezTo>
                  <a:cubicBezTo>
                    <a:pt x="2784" y="285"/>
                    <a:pt x="2786" y="283"/>
                    <a:pt x="2785" y="279"/>
                  </a:cubicBezTo>
                  <a:cubicBezTo>
                    <a:pt x="2801" y="253"/>
                    <a:pt x="2811" y="255"/>
                    <a:pt x="2809" y="247"/>
                  </a:cubicBezTo>
                  <a:cubicBezTo>
                    <a:pt x="2835" y="218"/>
                    <a:pt x="2836" y="212"/>
                    <a:pt x="2842" y="209"/>
                  </a:cubicBezTo>
                  <a:cubicBezTo>
                    <a:pt x="2863" y="178"/>
                    <a:pt x="2869" y="178"/>
                    <a:pt x="2868" y="172"/>
                  </a:cubicBezTo>
                  <a:cubicBezTo>
                    <a:pt x="2882" y="135"/>
                    <a:pt x="2882" y="135"/>
                    <a:pt x="2882" y="135"/>
                  </a:cubicBezTo>
                  <a:close/>
                  <a:moveTo>
                    <a:pt x="2878" y="100"/>
                  </a:moveTo>
                  <a:cubicBezTo>
                    <a:pt x="2870" y="102"/>
                    <a:pt x="2872" y="113"/>
                    <a:pt x="2866" y="116"/>
                  </a:cubicBezTo>
                  <a:cubicBezTo>
                    <a:pt x="2855" y="140"/>
                    <a:pt x="2849" y="143"/>
                    <a:pt x="2849" y="152"/>
                  </a:cubicBezTo>
                  <a:cubicBezTo>
                    <a:pt x="2834" y="173"/>
                    <a:pt x="2830" y="178"/>
                    <a:pt x="2825" y="182"/>
                  </a:cubicBezTo>
                  <a:cubicBezTo>
                    <a:pt x="2812" y="207"/>
                    <a:pt x="2804" y="209"/>
                    <a:pt x="2803" y="216"/>
                  </a:cubicBezTo>
                  <a:cubicBezTo>
                    <a:pt x="2751" y="284"/>
                    <a:pt x="2752" y="292"/>
                    <a:pt x="2745" y="295"/>
                  </a:cubicBezTo>
                  <a:cubicBezTo>
                    <a:pt x="2721" y="335"/>
                    <a:pt x="2714" y="339"/>
                    <a:pt x="2714" y="347"/>
                  </a:cubicBezTo>
                  <a:cubicBezTo>
                    <a:pt x="2693" y="384"/>
                    <a:pt x="2696" y="391"/>
                    <a:pt x="2693" y="392"/>
                  </a:cubicBezTo>
                  <a:cubicBezTo>
                    <a:pt x="2687" y="416"/>
                    <a:pt x="2680" y="422"/>
                    <a:pt x="2686" y="423"/>
                  </a:cubicBezTo>
                  <a:cubicBezTo>
                    <a:pt x="2703" y="388"/>
                    <a:pt x="2701" y="378"/>
                    <a:pt x="2705" y="374"/>
                  </a:cubicBezTo>
                  <a:cubicBezTo>
                    <a:pt x="2733" y="326"/>
                    <a:pt x="2734" y="320"/>
                    <a:pt x="2740" y="317"/>
                  </a:cubicBezTo>
                  <a:cubicBezTo>
                    <a:pt x="2772" y="272"/>
                    <a:pt x="2774" y="266"/>
                    <a:pt x="2778" y="262"/>
                  </a:cubicBezTo>
                  <a:cubicBezTo>
                    <a:pt x="2815" y="214"/>
                    <a:pt x="2818" y="201"/>
                    <a:pt x="2828" y="195"/>
                  </a:cubicBezTo>
                  <a:cubicBezTo>
                    <a:pt x="2842" y="172"/>
                    <a:pt x="2843" y="169"/>
                    <a:pt x="2845" y="167"/>
                  </a:cubicBezTo>
                  <a:cubicBezTo>
                    <a:pt x="2881" y="109"/>
                    <a:pt x="2881" y="107"/>
                    <a:pt x="2882" y="105"/>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sp>
        <p:sp>
          <p:nvSpPr>
            <p:cNvPr id="76" name="Freeform 49"/>
            <p:cNvSpPr>
              <a:spLocks noEditPoints="1"/>
            </p:cNvSpPr>
            <p:nvPr/>
          </p:nvSpPr>
          <p:spPr bwMode="auto">
            <a:xfrm>
              <a:off x="1930" y="0"/>
              <a:ext cx="8641213" cy="6867426"/>
            </a:xfrm>
            <a:custGeom>
              <a:avLst/>
              <a:gdLst/>
              <a:ahLst/>
              <a:cxnLst/>
              <a:rect l="0" t="0" r="r" b="b"/>
              <a:pathLst>
                <a:path w="2726" h="2162">
                  <a:moveTo>
                    <a:pt x="2608" y="2112"/>
                  </a:moveTo>
                  <a:cubicBezTo>
                    <a:pt x="2614" y="2110"/>
                    <a:pt x="2601" y="2106"/>
                    <a:pt x="2606" y="2103"/>
                  </a:cubicBezTo>
                  <a:cubicBezTo>
                    <a:pt x="2604" y="2100"/>
                    <a:pt x="2602" y="2096"/>
                    <a:pt x="2604" y="2093"/>
                  </a:cubicBezTo>
                  <a:cubicBezTo>
                    <a:pt x="2588" y="2074"/>
                    <a:pt x="2586" y="2062"/>
                    <a:pt x="2570" y="2045"/>
                  </a:cubicBezTo>
                  <a:cubicBezTo>
                    <a:pt x="2557" y="2035"/>
                    <a:pt x="2545" y="2023"/>
                    <a:pt x="2533" y="2016"/>
                  </a:cubicBezTo>
                  <a:cubicBezTo>
                    <a:pt x="2527" y="2009"/>
                    <a:pt x="2520" y="2009"/>
                    <a:pt x="2514" y="2001"/>
                  </a:cubicBezTo>
                  <a:cubicBezTo>
                    <a:pt x="2507" y="2000"/>
                    <a:pt x="2501" y="1990"/>
                    <a:pt x="2494" y="1992"/>
                  </a:cubicBezTo>
                  <a:cubicBezTo>
                    <a:pt x="2508" y="2005"/>
                    <a:pt x="2523" y="2014"/>
                    <a:pt x="2537" y="2024"/>
                  </a:cubicBezTo>
                  <a:cubicBezTo>
                    <a:pt x="2544" y="2032"/>
                    <a:pt x="2552" y="2038"/>
                    <a:pt x="2559" y="2043"/>
                  </a:cubicBezTo>
                  <a:cubicBezTo>
                    <a:pt x="2556" y="2046"/>
                    <a:pt x="2565" y="2051"/>
                    <a:pt x="2567" y="2055"/>
                  </a:cubicBezTo>
                  <a:cubicBezTo>
                    <a:pt x="2572" y="2060"/>
                    <a:pt x="2576" y="2065"/>
                    <a:pt x="2580" y="2070"/>
                  </a:cubicBezTo>
                  <a:cubicBezTo>
                    <a:pt x="2585" y="2078"/>
                    <a:pt x="2588" y="2092"/>
                    <a:pt x="2596" y="2094"/>
                  </a:cubicBezTo>
                  <a:cubicBezTo>
                    <a:pt x="2592" y="2100"/>
                    <a:pt x="2600" y="2106"/>
                    <a:pt x="2599" y="2112"/>
                  </a:cubicBezTo>
                  <a:cubicBezTo>
                    <a:pt x="2602" y="2117"/>
                    <a:pt x="2606" y="2123"/>
                    <a:pt x="2606" y="2129"/>
                  </a:cubicBezTo>
                  <a:cubicBezTo>
                    <a:pt x="2612" y="2139"/>
                    <a:pt x="2614" y="2149"/>
                    <a:pt x="2620" y="2160"/>
                  </a:cubicBezTo>
                  <a:cubicBezTo>
                    <a:pt x="2629" y="2160"/>
                    <a:pt x="2629" y="2160"/>
                    <a:pt x="2629" y="2160"/>
                  </a:cubicBezTo>
                  <a:cubicBezTo>
                    <a:pt x="2624" y="2150"/>
                    <a:pt x="2624" y="2141"/>
                    <a:pt x="2616" y="2131"/>
                  </a:cubicBezTo>
                  <a:cubicBezTo>
                    <a:pt x="2617" y="2125"/>
                    <a:pt x="2611" y="2119"/>
                    <a:pt x="2608" y="2112"/>
                  </a:cubicBezTo>
                  <a:close/>
                  <a:moveTo>
                    <a:pt x="1185" y="997"/>
                  </a:moveTo>
                  <a:cubicBezTo>
                    <a:pt x="1185" y="991"/>
                    <a:pt x="1188" y="987"/>
                    <a:pt x="1188" y="981"/>
                  </a:cubicBezTo>
                  <a:cubicBezTo>
                    <a:pt x="1204" y="933"/>
                    <a:pt x="1201" y="925"/>
                    <a:pt x="1207" y="922"/>
                  </a:cubicBezTo>
                  <a:cubicBezTo>
                    <a:pt x="1220" y="867"/>
                    <a:pt x="1221" y="859"/>
                    <a:pt x="1225" y="852"/>
                  </a:cubicBezTo>
                  <a:cubicBezTo>
                    <a:pt x="1238" y="801"/>
                    <a:pt x="1237" y="792"/>
                    <a:pt x="1242" y="787"/>
                  </a:cubicBezTo>
                  <a:cubicBezTo>
                    <a:pt x="1254" y="735"/>
                    <a:pt x="1261" y="729"/>
                    <a:pt x="1263" y="719"/>
                  </a:cubicBezTo>
                  <a:cubicBezTo>
                    <a:pt x="1276" y="705"/>
                    <a:pt x="1275" y="699"/>
                    <a:pt x="1276" y="695"/>
                  </a:cubicBezTo>
                  <a:cubicBezTo>
                    <a:pt x="1289" y="674"/>
                    <a:pt x="1291" y="671"/>
                    <a:pt x="1293" y="674"/>
                  </a:cubicBezTo>
                  <a:cubicBezTo>
                    <a:pt x="1266" y="737"/>
                    <a:pt x="1270" y="744"/>
                    <a:pt x="1266" y="745"/>
                  </a:cubicBezTo>
                  <a:cubicBezTo>
                    <a:pt x="1255" y="789"/>
                    <a:pt x="1257" y="793"/>
                    <a:pt x="1254" y="794"/>
                  </a:cubicBezTo>
                  <a:cubicBezTo>
                    <a:pt x="1251" y="821"/>
                    <a:pt x="1249" y="825"/>
                    <a:pt x="1248" y="830"/>
                  </a:cubicBezTo>
                  <a:cubicBezTo>
                    <a:pt x="1245" y="853"/>
                    <a:pt x="1242" y="856"/>
                    <a:pt x="1242" y="862"/>
                  </a:cubicBezTo>
                  <a:cubicBezTo>
                    <a:pt x="1231" y="926"/>
                    <a:pt x="1230" y="933"/>
                    <a:pt x="1230" y="940"/>
                  </a:cubicBezTo>
                  <a:cubicBezTo>
                    <a:pt x="1223" y="975"/>
                    <a:pt x="1217" y="974"/>
                    <a:pt x="1219" y="980"/>
                  </a:cubicBezTo>
                  <a:cubicBezTo>
                    <a:pt x="1208" y="1012"/>
                    <a:pt x="1200" y="1022"/>
                    <a:pt x="1196" y="1035"/>
                  </a:cubicBezTo>
                  <a:cubicBezTo>
                    <a:pt x="1215" y="1004"/>
                    <a:pt x="1219" y="1004"/>
                    <a:pt x="1219" y="1002"/>
                  </a:cubicBezTo>
                  <a:cubicBezTo>
                    <a:pt x="1230" y="971"/>
                    <a:pt x="1230" y="963"/>
                    <a:pt x="1235" y="959"/>
                  </a:cubicBezTo>
                  <a:cubicBezTo>
                    <a:pt x="1243" y="910"/>
                    <a:pt x="1241" y="901"/>
                    <a:pt x="1247" y="897"/>
                  </a:cubicBezTo>
                  <a:cubicBezTo>
                    <a:pt x="1252" y="860"/>
                    <a:pt x="1253" y="845"/>
                    <a:pt x="1257" y="831"/>
                  </a:cubicBezTo>
                  <a:cubicBezTo>
                    <a:pt x="1268" y="784"/>
                    <a:pt x="1267" y="775"/>
                    <a:pt x="1270" y="769"/>
                  </a:cubicBezTo>
                  <a:cubicBezTo>
                    <a:pt x="1292" y="709"/>
                    <a:pt x="1288" y="703"/>
                    <a:pt x="1291" y="701"/>
                  </a:cubicBezTo>
                  <a:cubicBezTo>
                    <a:pt x="1315" y="659"/>
                    <a:pt x="1322" y="644"/>
                    <a:pt x="1331" y="629"/>
                  </a:cubicBezTo>
                  <a:cubicBezTo>
                    <a:pt x="1351" y="606"/>
                    <a:pt x="1355" y="604"/>
                    <a:pt x="1360" y="602"/>
                  </a:cubicBezTo>
                  <a:cubicBezTo>
                    <a:pt x="1367" y="599"/>
                    <a:pt x="1362" y="599"/>
                    <a:pt x="1360" y="602"/>
                  </a:cubicBezTo>
                  <a:cubicBezTo>
                    <a:pt x="1343" y="626"/>
                    <a:pt x="1344" y="632"/>
                    <a:pt x="1341" y="634"/>
                  </a:cubicBezTo>
                  <a:cubicBezTo>
                    <a:pt x="1313" y="685"/>
                    <a:pt x="1309" y="692"/>
                    <a:pt x="1306" y="700"/>
                  </a:cubicBezTo>
                  <a:cubicBezTo>
                    <a:pt x="1286" y="756"/>
                    <a:pt x="1286" y="766"/>
                    <a:pt x="1279" y="772"/>
                  </a:cubicBezTo>
                  <a:cubicBezTo>
                    <a:pt x="1263" y="829"/>
                    <a:pt x="1267" y="838"/>
                    <a:pt x="1261" y="841"/>
                  </a:cubicBezTo>
                  <a:cubicBezTo>
                    <a:pt x="1259" y="864"/>
                    <a:pt x="1258" y="870"/>
                    <a:pt x="1256" y="876"/>
                  </a:cubicBezTo>
                  <a:cubicBezTo>
                    <a:pt x="1244" y="926"/>
                    <a:pt x="1247" y="944"/>
                    <a:pt x="1239" y="954"/>
                  </a:cubicBezTo>
                  <a:cubicBezTo>
                    <a:pt x="1215" y="1043"/>
                    <a:pt x="1207" y="1046"/>
                    <a:pt x="1208" y="1055"/>
                  </a:cubicBezTo>
                  <a:cubicBezTo>
                    <a:pt x="1208" y="1059"/>
                    <a:pt x="1216" y="1053"/>
                    <a:pt x="1217" y="1042"/>
                  </a:cubicBezTo>
                  <a:cubicBezTo>
                    <a:pt x="1233" y="1005"/>
                    <a:pt x="1235" y="995"/>
                    <a:pt x="1241" y="987"/>
                  </a:cubicBezTo>
                  <a:cubicBezTo>
                    <a:pt x="1256" y="913"/>
                    <a:pt x="1263" y="906"/>
                    <a:pt x="1264" y="894"/>
                  </a:cubicBezTo>
                  <a:cubicBezTo>
                    <a:pt x="1281" y="827"/>
                    <a:pt x="1277" y="817"/>
                    <a:pt x="1280" y="814"/>
                  </a:cubicBezTo>
                  <a:cubicBezTo>
                    <a:pt x="1287" y="774"/>
                    <a:pt x="1296" y="773"/>
                    <a:pt x="1294" y="765"/>
                  </a:cubicBezTo>
                  <a:cubicBezTo>
                    <a:pt x="1324" y="691"/>
                    <a:pt x="1328" y="679"/>
                    <a:pt x="1333" y="667"/>
                  </a:cubicBezTo>
                  <a:cubicBezTo>
                    <a:pt x="1358" y="633"/>
                    <a:pt x="1355" y="627"/>
                    <a:pt x="1357" y="625"/>
                  </a:cubicBezTo>
                  <a:cubicBezTo>
                    <a:pt x="1378" y="596"/>
                    <a:pt x="1385" y="592"/>
                    <a:pt x="1388" y="586"/>
                  </a:cubicBezTo>
                  <a:cubicBezTo>
                    <a:pt x="1402" y="577"/>
                    <a:pt x="1402" y="573"/>
                    <a:pt x="1404" y="576"/>
                  </a:cubicBezTo>
                  <a:cubicBezTo>
                    <a:pt x="1379" y="617"/>
                    <a:pt x="1373" y="621"/>
                    <a:pt x="1373" y="628"/>
                  </a:cubicBezTo>
                  <a:cubicBezTo>
                    <a:pt x="1351" y="666"/>
                    <a:pt x="1350" y="672"/>
                    <a:pt x="1347" y="678"/>
                  </a:cubicBezTo>
                  <a:cubicBezTo>
                    <a:pt x="1317" y="755"/>
                    <a:pt x="1313" y="767"/>
                    <a:pt x="1310" y="771"/>
                  </a:cubicBezTo>
                  <a:cubicBezTo>
                    <a:pt x="1307" y="783"/>
                    <a:pt x="1310" y="784"/>
                    <a:pt x="1310" y="784"/>
                  </a:cubicBezTo>
                  <a:cubicBezTo>
                    <a:pt x="1296" y="817"/>
                    <a:pt x="1299" y="829"/>
                    <a:pt x="1295" y="835"/>
                  </a:cubicBezTo>
                  <a:cubicBezTo>
                    <a:pt x="1266" y="933"/>
                    <a:pt x="1260" y="938"/>
                    <a:pt x="1260" y="948"/>
                  </a:cubicBezTo>
                  <a:cubicBezTo>
                    <a:pt x="1249" y="963"/>
                    <a:pt x="1250" y="966"/>
                    <a:pt x="1254" y="964"/>
                  </a:cubicBezTo>
                  <a:cubicBezTo>
                    <a:pt x="1275" y="932"/>
                    <a:pt x="1280" y="931"/>
                    <a:pt x="1283" y="928"/>
                  </a:cubicBezTo>
                  <a:cubicBezTo>
                    <a:pt x="1286" y="929"/>
                    <a:pt x="1291" y="929"/>
                    <a:pt x="1289" y="925"/>
                  </a:cubicBezTo>
                  <a:cubicBezTo>
                    <a:pt x="1319" y="891"/>
                    <a:pt x="1326" y="887"/>
                    <a:pt x="1330" y="880"/>
                  </a:cubicBezTo>
                  <a:cubicBezTo>
                    <a:pt x="1376" y="817"/>
                    <a:pt x="1385" y="813"/>
                    <a:pt x="1390" y="807"/>
                  </a:cubicBezTo>
                  <a:cubicBezTo>
                    <a:pt x="1433" y="757"/>
                    <a:pt x="1432" y="751"/>
                    <a:pt x="1435" y="748"/>
                  </a:cubicBezTo>
                  <a:cubicBezTo>
                    <a:pt x="1449" y="723"/>
                    <a:pt x="1452" y="720"/>
                    <a:pt x="1453" y="716"/>
                  </a:cubicBezTo>
                  <a:cubicBezTo>
                    <a:pt x="1462" y="702"/>
                    <a:pt x="1465" y="699"/>
                    <a:pt x="1465" y="694"/>
                  </a:cubicBezTo>
                  <a:cubicBezTo>
                    <a:pt x="1481" y="667"/>
                    <a:pt x="1483" y="664"/>
                    <a:pt x="1485" y="659"/>
                  </a:cubicBezTo>
                  <a:cubicBezTo>
                    <a:pt x="1501" y="625"/>
                    <a:pt x="1502" y="623"/>
                    <a:pt x="1502" y="621"/>
                  </a:cubicBezTo>
                  <a:cubicBezTo>
                    <a:pt x="1513" y="590"/>
                    <a:pt x="1521" y="590"/>
                    <a:pt x="1518" y="582"/>
                  </a:cubicBezTo>
                  <a:cubicBezTo>
                    <a:pt x="1537" y="564"/>
                    <a:pt x="1530" y="555"/>
                    <a:pt x="1537" y="557"/>
                  </a:cubicBezTo>
                  <a:cubicBezTo>
                    <a:pt x="1555" y="515"/>
                    <a:pt x="1557" y="512"/>
                    <a:pt x="1558" y="509"/>
                  </a:cubicBezTo>
                  <a:cubicBezTo>
                    <a:pt x="1568" y="495"/>
                    <a:pt x="1564" y="485"/>
                    <a:pt x="1573" y="484"/>
                  </a:cubicBezTo>
                  <a:cubicBezTo>
                    <a:pt x="1581" y="478"/>
                    <a:pt x="1577" y="487"/>
                    <a:pt x="1576" y="499"/>
                  </a:cubicBezTo>
                  <a:cubicBezTo>
                    <a:pt x="1578" y="525"/>
                    <a:pt x="1579" y="527"/>
                    <a:pt x="1579" y="531"/>
                  </a:cubicBezTo>
                  <a:cubicBezTo>
                    <a:pt x="1586" y="481"/>
                    <a:pt x="1592" y="479"/>
                    <a:pt x="1590" y="470"/>
                  </a:cubicBezTo>
                  <a:cubicBezTo>
                    <a:pt x="1610" y="475"/>
                    <a:pt x="1604" y="463"/>
                    <a:pt x="1608" y="458"/>
                  </a:cubicBezTo>
                  <a:cubicBezTo>
                    <a:pt x="1617" y="443"/>
                    <a:pt x="1611" y="446"/>
                    <a:pt x="1614" y="454"/>
                  </a:cubicBezTo>
                  <a:cubicBezTo>
                    <a:pt x="1622" y="470"/>
                    <a:pt x="1618" y="475"/>
                    <a:pt x="1623" y="477"/>
                  </a:cubicBezTo>
                  <a:cubicBezTo>
                    <a:pt x="1631" y="428"/>
                    <a:pt x="1635" y="424"/>
                    <a:pt x="1634" y="417"/>
                  </a:cubicBezTo>
                  <a:cubicBezTo>
                    <a:pt x="1646" y="391"/>
                    <a:pt x="1659" y="394"/>
                    <a:pt x="1655" y="387"/>
                  </a:cubicBezTo>
                  <a:cubicBezTo>
                    <a:pt x="1670" y="360"/>
                    <a:pt x="1666" y="362"/>
                    <a:pt x="1665" y="356"/>
                  </a:cubicBezTo>
                  <a:cubicBezTo>
                    <a:pt x="1613" y="367"/>
                    <a:pt x="1610" y="365"/>
                    <a:pt x="1607" y="365"/>
                  </a:cubicBezTo>
                  <a:cubicBezTo>
                    <a:pt x="1579" y="335"/>
                    <a:pt x="1568" y="339"/>
                    <a:pt x="1567" y="328"/>
                  </a:cubicBezTo>
                  <a:cubicBezTo>
                    <a:pt x="1572" y="346"/>
                    <a:pt x="1575" y="350"/>
                    <a:pt x="1579" y="354"/>
                  </a:cubicBezTo>
                  <a:cubicBezTo>
                    <a:pt x="1603" y="379"/>
                    <a:pt x="1607" y="382"/>
                    <a:pt x="1611" y="386"/>
                  </a:cubicBezTo>
                  <a:cubicBezTo>
                    <a:pt x="1577" y="403"/>
                    <a:pt x="1578" y="398"/>
                    <a:pt x="1573" y="400"/>
                  </a:cubicBezTo>
                  <a:cubicBezTo>
                    <a:pt x="1535" y="399"/>
                    <a:pt x="1537" y="391"/>
                    <a:pt x="1530" y="394"/>
                  </a:cubicBezTo>
                  <a:cubicBezTo>
                    <a:pt x="1504" y="388"/>
                    <a:pt x="1500" y="387"/>
                    <a:pt x="1498" y="384"/>
                  </a:cubicBezTo>
                  <a:cubicBezTo>
                    <a:pt x="1429" y="359"/>
                    <a:pt x="1422" y="357"/>
                    <a:pt x="1416" y="353"/>
                  </a:cubicBezTo>
                  <a:cubicBezTo>
                    <a:pt x="1368" y="331"/>
                    <a:pt x="1368" y="324"/>
                    <a:pt x="1363" y="325"/>
                  </a:cubicBezTo>
                  <a:cubicBezTo>
                    <a:pt x="1322" y="306"/>
                    <a:pt x="1316" y="307"/>
                    <a:pt x="1313" y="305"/>
                  </a:cubicBezTo>
                  <a:cubicBezTo>
                    <a:pt x="1278" y="286"/>
                    <a:pt x="1270" y="287"/>
                    <a:pt x="1264" y="282"/>
                  </a:cubicBezTo>
                  <a:cubicBezTo>
                    <a:pt x="1210" y="276"/>
                    <a:pt x="1198" y="277"/>
                    <a:pt x="1186" y="277"/>
                  </a:cubicBezTo>
                  <a:cubicBezTo>
                    <a:pt x="1188" y="279"/>
                    <a:pt x="1207" y="283"/>
                    <a:pt x="1229" y="282"/>
                  </a:cubicBezTo>
                  <a:cubicBezTo>
                    <a:pt x="1251" y="291"/>
                    <a:pt x="1257" y="287"/>
                    <a:pt x="1259" y="290"/>
                  </a:cubicBezTo>
                  <a:cubicBezTo>
                    <a:pt x="1335" y="317"/>
                    <a:pt x="1360" y="337"/>
                    <a:pt x="1391" y="348"/>
                  </a:cubicBezTo>
                  <a:cubicBezTo>
                    <a:pt x="1407" y="359"/>
                    <a:pt x="1408" y="361"/>
                    <a:pt x="1409" y="363"/>
                  </a:cubicBezTo>
                  <a:cubicBezTo>
                    <a:pt x="1481" y="388"/>
                    <a:pt x="1483" y="391"/>
                    <a:pt x="1486" y="393"/>
                  </a:cubicBezTo>
                  <a:cubicBezTo>
                    <a:pt x="1538" y="403"/>
                    <a:pt x="1548" y="410"/>
                    <a:pt x="1564" y="410"/>
                  </a:cubicBezTo>
                  <a:cubicBezTo>
                    <a:pt x="1598" y="413"/>
                    <a:pt x="1600" y="413"/>
                    <a:pt x="1602" y="412"/>
                  </a:cubicBezTo>
                  <a:cubicBezTo>
                    <a:pt x="1593" y="415"/>
                    <a:pt x="1592" y="417"/>
                    <a:pt x="1590" y="419"/>
                  </a:cubicBezTo>
                  <a:cubicBezTo>
                    <a:pt x="1529" y="416"/>
                    <a:pt x="1519" y="411"/>
                    <a:pt x="1508" y="407"/>
                  </a:cubicBezTo>
                  <a:cubicBezTo>
                    <a:pt x="1480" y="399"/>
                    <a:pt x="1462" y="398"/>
                    <a:pt x="1450" y="389"/>
                  </a:cubicBezTo>
                  <a:cubicBezTo>
                    <a:pt x="1425" y="377"/>
                    <a:pt x="1419" y="377"/>
                    <a:pt x="1416" y="375"/>
                  </a:cubicBezTo>
                  <a:cubicBezTo>
                    <a:pt x="1381" y="357"/>
                    <a:pt x="1376" y="358"/>
                    <a:pt x="1373" y="356"/>
                  </a:cubicBezTo>
                  <a:cubicBezTo>
                    <a:pt x="1356" y="352"/>
                    <a:pt x="1357" y="344"/>
                    <a:pt x="1351" y="347"/>
                  </a:cubicBezTo>
                  <a:cubicBezTo>
                    <a:pt x="1337" y="338"/>
                    <a:pt x="1332" y="338"/>
                    <a:pt x="1329" y="335"/>
                  </a:cubicBezTo>
                  <a:cubicBezTo>
                    <a:pt x="1302" y="325"/>
                    <a:pt x="1287" y="320"/>
                    <a:pt x="1272" y="314"/>
                  </a:cubicBezTo>
                  <a:cubicBezTo>
                    <a:pt x="1238" y="309"/>
                    <a:pt x="1231" y="305"/>
                    <a:pt x="1222" y="303"/>
                  </a:cubicBezTo>
                  <a:cubicBezTo>
                    <a:pt x="1181" y="292"/>
                    <a:pt x="1173" y="297"/>
                    <a:pt x="1171" y="293"/>
                  </a:cubicBezTo>
                  <a:cubicBezTo>
                    <a:pt x="1072" y="296"/>
                    <a:pt x="1063" y="298"/>
                    <a:pt x="1048" y="297"/>
                  </a:cubicBezTo>
                  <a:cubicBezTo>
                    <a:pt x="1014" y="304"/>
                    <a:pt x="1004" y="304"/>
                    <a:pt x="994" y="307"/>
                  </a:cubicBezTo>
                  <a:cubicBezTo>
                    <a:pt x="991" y="310"/>
                    <a:pt x="1014" y="310"/>
                    <a:pt x="1038" y="308"/>
                  </a:cubicBezTo>
                  <a:cubicBezTo>
                    <a:pt x="1072" y="309"/>
                    <a:pt x="1076" y="316"/>
                    <a:pt x="1088" y="312"/>
                  </a:cubicBezTo>
                  <a:cubicBezTo>
                    <a:pt x="1141" y="329"/>
                    <a:pt x="1144" y="333"/>
                    <a:pt x="1149" y="332"/>
                  </a:cubicBezTo>
                  <a:cubicBezTo>
                    <a:pt x="1176" y="344"/>
                    <a:pt x="1179" y="347"/>
                    <a:pt x="1183" y="348"/>
                  </a:cubicBezTo>
                  <a:cubicBezTo>
                    <a:pt x="1210" y="359"/>
                    <a:pt x="1210" y="366"/>
                    <a:pt x="1217" y="364"/>
                  </a:cubicBezTo>
                  <a:cubicBezTo>
                    <a:pt x="1241" y="380"/>
                    <a:pt x="1259" y="384"/>
                    <a:pt x="1271" y="396"/>
                  </a:cubicBezTo>
                  <a:cubicBezTo>
                    <a:pt x="1320" y="414"/>
                    <a:pt x="1322" y="417"/>
                    <a:pt x="1324" y="420"/>
                  </a:cubicBezTo>
                  <a:cubicBezTo>
                    <a:pt x="1349" y="429"/>
                    <a:pt x="1353" y="430"/>
                    <a:pt x="1355" y="432"/>
                  </a:cubicBezTo>
                  <a:cubicBezTo>
                    <a:pt x="1401" y="455"/>
                    <a:pt x="1410" y="455"/>
                    <a:pt x="1416" y="459"/>
                  </a:cubicBezTo>
                  <a:cubicBezTo>
                    <a:pt x="1446" y="467"/>
                    <a:pt x="1454" y="469"/>
                    <a:pt x="1460" y="473"/>
                  </a:cubicBezTo>
                  <a:cubicBezTo>
                    <a:pt x="1499" y="475"/>
                    <a:pt x="1504" y="475"/>
                    <a:pt x="1508" y="478"/>
                  </a:cubicBezTo>
                  <a:cubicBezTo>
                    <a:pt x="1507" y="491"/>
                    <a:pt x="1504" y="496"/>
                    <a:pt x="1498" y="497"/>
                  </a:cubicBezTo>
                  <a:cubicBezTo>
                    <a:pt x="1444" y="489"/>
                    <a:pt x="1435" y="491"/>
                    <a:pt x="1428" y="490"/>
                  </a:cubicBezTo>
                  <a:cubicBezTo>
                    <a:pt x="1388" y="478"/>
                    <a:pt x="1382" y="477"/>
                    <a:pt x="1378" y="472"/>
                  </a:cubicBezTo>
                  <a:cubicBezTo>
                    <a:pt x="1339" y="456"/>
                    <a:pt x="1321" y="441"/>
                    <a:pt x="1296" y="436"/>
                  </a:cubicBezTo>
                  <a:cubicBezTo>
                    <a:pt x="1250" y="408"/>
                    <a:pt x="1244" y="403"/>
                    <a:pt x="1237" y="400"/>
                  </a:cubicBezTo>
                  <a:cubicBezTo>
                    <a:pt x="1204" y="384"/>
                    <a:pt x="1205" y="380"/>
                    <a:pt x="1202" y="380"/>
                  </a:cubicBezTo>
                  <a:cubicBezTo>
                    <a:pt x="1192" y="372"/>
                    <a:pt x="1188" y="374"/>
                    <a:pt x="1187" y="372"/>
                  </a:cubicBezTo>
                  <a:cubicBezTo>
                    <a:pt x="1149" y="350"/>
                    <a:pt x="1137" y="353"/>
                    <a:pt x="1133" y="344"/>
                  </a:cubicBezTo>
                  <a:cubicBezTo>
                    <a:pt x="1100" y="338"/>
                    <a:pt x="1096" y="330"/>
                    <a:pt x="1087" y="330"/>
                  </a:cubicBezTo>
                  <a:cubicBezTo>
                    <a:pt x="1048" y="317"/>
                    <a:pt x="1039" y="322"/>
                    <a:pt x="1038" y="317"/>
                  </a:cubicBezTo>
                  <a:cubicBezTo>
                    <a:pt x="1005" y="317"/>
                    <a:pt x="999" y="311"/>
                    <a:pt x="998" y="317"/>
                  </a:cubicBezTo>
                  <a:cubicBezTo>
                    <a:pt x="1054" y="328"/>
                    <a:pt x="1060" y="329"/>
                    <a:pt x="1067" y="329"/>
                  </a:cubicBezTo>
                  <a:cubicBezTo>
                    <a:pt x="1107" y="344"/>
                    <a:pt x="1118" y="347"/>
                    <a:pt x="1126" y="354"/>
                  </a:cubicBezTo>
                  <a:cubicBezTo>
                    <a:pt x="1164" y="371"/>
                    <a:pt x="1168" y="371"/>
                    <a:pt x="1170" y="373"/>
                  </a:cubicBezTo>
                  <a:cubicBezTo>
                    <a:pt x="1219" y="404"/>
                    <a:pt x="1232" y="404"/>
                    <a:pt x="1239" y="413"/>
                  </a:cubicBezTo>
                  <a:cubicBezTo>
                    <a:pt x="1299" y="443"/>
                    <a:pt x="1300" y="446"/>
                    <a:pt x="1303" y="446"/>
                  </a:cubicBezTo>
                  <a:cubicBezTo>
                    <a:pt x="1327" y="460"/>
                    <a:pt x="1332" y="462"/>
                    <a:pt x="1339" y="462"/>
                  </a:cubicBezTo>
                  <a:cubicBezTo>
                    <a:pt x="1362" y="476"/>
                    <a:pt x="1364" y="477"/>
                    <a:pt x="1368" y="477"/>
                  </a:cubicBezTo>
                  <a:cubicBezTo>
                    <a:pt x="1400" y="494"/>
                    <a:pt x="1409" y="491"/>
                    <a:pt x="1413" y="495"/>
                  </a:cubicBezTo>
                  <a:cubicBezTo>
                    <a:pt x="1467" y="511"/>
                    <a:pt x="1478" y="505"/>
                    <a:pt x="1482" y="509"/>
                  </a:cubicBezTo>
                  <a:cubicBezTo>
                    <a:pt x="1463" y="516"/>
                    <a:pt x="1460" y="514"/>
                    <a:pt x="1457" y="514"/>
                  </a:cubicBezTo>
                  <a:cubicBezTo>
                    <a:pt x="1429" y="515"/>
                    <a:pt x="1425" y="512"/>
                    <a:pt x="1419" y="512"/>
                  </a:cubicBezTo>
                  <a:cubicBezTo>
                    <a:pt x="1375" y="494"/>
                    <a:pt x="1373" y="492"/>
                    <a:pt x="1369" y="494"/>
                  </a:cubicBezTo>
                  <a:cubicBezTo>
                    <a:pt x="1332" y="471"/>
                    <a:pt x="1324" y="475"/>
                    <a:pt x="1322" y="469"/>
                  </a:cubicBezTo>
                  <a:cubicBezTo>
                    <a:pt x="1299" y="457"/>
                    <a:pt x="1297" y="456"/>
                    <a:pt x="1293" y="457"/>
                  </a:cubicBezTo>
                  <a:cubicBezTo>
                    <a:pt x="1247" y="427"/>
                    <a:pt x="1236" y="426"/>
                    <a:pt x="1230" y="415"/>
                  </a:cubicBezTo>
                  <a:cubicBezTo>
                    <a:pt x="1212" y="408"/>
                    <a:pt x="1207" y="406"/>
                    <a:pt x="1202" y="404"/>
                  </a:cubicBezTo>
                  <a:cubicBezTo>
                    <a:pt x="1174" y="386"/>
                    <a:pt x="1166" y="388"/>
                    <a:pt x="1165" y="382"/>
                  </a:cubicBezTo>
                  <a:cubicBezTo>
                    <a:pt x="1140" y="373"/>
                    <a:pt x="1132" y="366"/>
                    <a:pt x="1122" y="364"/>
                  </a:cubicBezTo>
                  <a:cubicBezTo>
                    <a:pt x="1046" y="334"/>
                    <a:pt x="1038" y="336"/>
                    <a:pt x="1034" y="333"/>
                  </a:cubicBezTo>
                  <a:cubicBezTo>
                    <a:pt x="1006" y="329"/>
                    <a:pt x="1003" y="326"/>
                    <a:pt x="1002" y="330"/>
                  </a:cubicBezTo>
                  <a:cubicBezTo>
                    <a:pt x="1072" y="350"/>
                    <a:pt x="1083" y="351"/>
                    <a:pt x="1091" y="356"/>
                  </a:cubicBezTo>
                  <a:cubicBezTo>
                    <a:pt x="1134" y="378"/>
                    <a:pt x="1135" y="380"/>
                    <a:pt x="1140" y="378"/>
                  </a:cubicBezTo>
                  <a:cubicBezTo>
                    <a:pt x="1163" y="394"/>
                    <a:pt x="1168" y="396"/>
                    <a:pt x="1174" y="396"/>
                  </a:cubicBezTo>
                  <a:cubicBezTo>
                    <a:pt x="1217" y="421"/>
                    <a:pt x="1222" y="423"/>
                    <a:pt x="1228" y="424"/>
                  </a:cubicBezTo>
                  <a:cubicBezTo>
                    <a:pt x="1240" y="436"/>
                    <a:pt x="1246" y="436"/>
                    <a:pt x="1248" y="440"/>
                  </a:cubicBezTo>
                  <a:cubicBezTo>
                    <a:pt x="1277" y="456"/>
                    <a:pt x="1283" y="454"/>
                    <a:pt x="1283" y="461"/>
                  </a:cubicBezTo>
                  <a:cubicBezTo>
                    <a:pt x="1325" y="481"/>
                    <a:pt x="1330" y="481"/>
                    <a:pt x="1332" y="485"/>
                  </a:cubicBezTo>
                  <a:cubicBezTo>
                    <a:pt x="1360" y="502"/>
                    <a:pt x="1368" y="498"/>
                    <a:pt x="1370" y="503"/>
                  </a:cubicBezTo>
                  <a:cubicBezTo>
                    <a:pt x="1402" y="513"/>
                    <a:pt x="1407" y="515"/>
                    <a:pt x="1411" y="518"/>
                  </a:cubicBezTo>
                  <a:cubicBezTo>
                    <a:pt x="1429" y="523"/>
                    <a:pt x="1433" y="524"/>
                    <a:pt x="1437" y="526"/>
                  </a:cubicBezTo>
                  <a:cubicBezTo>
                    <a:pt x="1438" y="538"/>
                    <a:pt x="1427" y="532"/>
                    <a:pt x="1416" y="536"/>
                  </a:cubicBezTo>
                  <a:cubicBezTo>
                    <a:pt x="1356" y="518"/>
                    <a:pt x="1354" y="515"/>
                    <a:pt x="1350" y="513"/>
                  </a:cubicBezTo>
                  <a:cubicBezTo>
                    <a:pt x="1320" y="503"/>
                    <a:pt x="1313" y="499"/>
                    <a:pt x="1307" y="494"/>
                  </a:cubicBezTo>
                  <a:cubicBezTo>
                    <a:pt x="1274" y="475"/>
                    <a:pt x="1268" y="476"/>
                    <a:pt x="1265" y="473"/>
                  </a:cubicBezTo>
                  <a:cubicBezTo>
                    <a:pt x="1239" y="461"/>
                    <a:pt x="1237" y="454"/>
                    <a:pt x="1231" y="455"/>
                  </a:cubicBezTo>
                  <a:cubicBezTo>
                    <a:pt x="1195" y="433"/>
                    <a:pt x="1192" y="425"/>
                    <a:pt x="1184" y="426"/>
                  </a:cubicBezTo>
                  <a:cubicBezTo>
                    <a:pt x="1165" y="412"/>
                    <a:pt x="1162" y="411"/>
                    <a:pt x="1159" y="410"/>
                  </a:cubicBezTo>
                  <a:cubicBezTo>
                    <a:pt x="1141" y="395"/>
                    <a:pt x="1137" y="394"/>
                    <a:pt x="1133" y="392"/>
                  </a:cubicBezTo>
                  <a:cubicBezTo>
                    <a:pt x="1072" y="361"/>
                    <a:pt x="1067" y="356"/>
                    <a:pt x="1058" y="357"/>
                  </a:cubicBezTo>
                  <a:cubicBezTo>
                    <a:pt x="1027" y="345"/>
                    <a:pt x="1023" y="344"/>
                    <a:pt x="1020" y="342"/>
                  </a:cubicBezTo>
                  <a:cubicBezTo>
                    <a:pt x="968" y="333"/>
                    <a:pt x="960" y="332"/>
                    <a:pt x="954" y="330"/>
                  </a:cubicBezTo>
                  <a:cubicBezTo>
                    <a:pt x="923" y="330"/>
                    <a:pt x="926" y="334"/>
                    <a:pt x="934" y="331"/>
                  </a:cubicBezTo>
                  <a:cubicBezTo>
                    <a:pt x="973" y="339"/>
                    <a:pt x="984" y="338"/>
                    <a:pt x="991" y="343"/>
                  </a:cubicBezTo>
                  <a:cubicBezTo>
                    <a:pt x="1029" y="353"/>
                    <a:pt x="1039" y="354"/>
                    <a:pt x="1046" y="360"/>
                  </a:cubicBezTo>
                  <a:cubicBezTo>
                    <a:pt x="1079" y="376"/>
                    <a:pt x="1089" y="377"/>
                    <a:pt x="1096" y="384"/>
                  </a:cubicBezTo>
                  <a:cubicBezTo>
                    <a:pt x="1135" y="399"/>
                    <a:pt x="1136" y="407"/>
                    <a:pt x="1143" y="408"/>
                  </a:cubicBezTo>
                  <a:cubicBezTo>
                    <a:pt x="1165" y="417"/>
                    <a:pt x="1161" y="428"/>
                    <a:pt x="1168" y="424"/>
                  </a:cubicBezTo>
                  <a:cubicBezTo>
                    <a:pt x="1186" y="440"/>
                    <a:pt x="1194" y="434"/>
                    <a:pt x="1193" y="442"/>
                  </a:cubicBezTo>
                  <a:cubicBezTo>
                    <a:pt x="1235" y="464"/>
                    <a:pt x="1238" y="470"/>
                    <a:pt x="1245" y="472"/>
                  </a:cubicBezTo>
                  <a:cubicBezTo>
                    <a:pt x="1267" y="488"/>
                    <a:pt x="1274" y="489"/>
                    <a:pt x="1280" y="492"/>
                  </a:cubicBezTo>
                  <a:cubicBezTo>
                    <a:pt x="1323" y="512"/>
                    <a:pt x="1330" y="514"/>
                    <a:pt x="1335" y="518"/>
                  </a:cubicBezTo>
                  <a:cubicBezTo>
                    <a:pt x="1382" y="533"/>
                    <a:pt x="1386" y="539"/>
                    <a:pt x="1395" y="538"/>
                  </a:cubicBezTo>
                  <a:cubicBezTo>
                    <a:pt x="1384" y="543"/>
                    <a:pt x="1377" y="547"/>
                    <a:pt x="1373" y="544"/>
                  </a:cubicBezTo>
                  <a:cubicBezTo>
                    <a:pt x="1332" y="527"/>
                    <a:pt x="1315" y="530"/>
                    <a:pt x="1307" y="519"/>
                  </a:cubicBezTo>
                  <a:cubicBezTo>
                    <a:pt x="1284" y="507"/>
                    <a:pt x="1277" y="506"/>
                    <a:pt x="1272" y="500"/>
                  </a:cubicBezTo>
                  <a:cubicBezTo>
                    <a:pt x="1230" y="471"/>
                    <a:pt x="1226" y="471"/>
                    <a:pt x="1223" y="469"/>
                  </a:cubicBezTo>
                  <a:cubicBezTo>
                    <a:pt x="1199" y="458"/>
                    <a:pt x="1197" y="451"/>
                    <a:pt x="1190" y="451"/>
                  </a:cubicBezTo>
                  <a:cubicBezTo>
                    <a:pt x="1157" y="429"/>
                    <a:pt x="1153" y="426"/>
                    <a:pt x="1148" y="423"/>
                  </a:cubicBezTo>
                  <a:cubicBezTo>
                    <a:pt x="1113" y="404"/>
                    <a:pt x="1109" y="399"/>
                    <a:pt x="1105" y="395"/>
                  </a:cubicBezTo>
                  <a:cubicBezTo>
                    <a:pt x="1070" y="377"/>
                    <a:pt x="1061" y="380"/>
                    <a:pt x="1059" y="373"/>
                  </a:cubicBezTo>
                  <a:cubicBezTo>
                    <a:pt x="1020" y="359"/>
                    <a:pt x="1014" y="358"/>
                    <a:pt x="1009" y="355"/>
                  </a:cubicBezTo>
                  <a:cubicBezTo>
                    <a:pt x="969" y="348"/>
                    <a:pt x="969" y="343"/>
                    <a:pt x="963" y="346"/>
                  </a:cubicBezTo>
                  <a:cubicBezTo>
                    <a:pt x="976" y="354"/>
                    <a:pt x="983" y="350"/>
                    <a:pt x="984" y="353"/>
                  </a:cubicBezTo>
                  <a:cubicBezTo>
                    <a:pt x="1039" y="376"/>
                    <a:pt x="1053" y="378"/>
                    <a:pt x="1063" y="385"/>
                  </a:cubicBezTo>
                  <a:cubicBezTo>
                    <a:pt x="1102" y="407"/>
                    <a:pt x="1109" y="409"/>
                    <a:pt x="1115" y="411"/>
                  </a:cubicBezTo>
                  <a:cubicBezTo>
                    <a:pt x="1169" y="450"/>
                    <a:pt x="1177" y="451"/>
                    <a:pt x="1182" y="455"/>
                  </a:cubicBezTo>
                  <a:cubicBezTo>
                    <a:pt x="1209" y="474"/>
                    <a:pt x="1216" y="470"/>
                    <a:pt x="1215" y="477"/>
                  </a:cubicBezTo>
                  <a:cubicBezTo>
                    <a:pt x="1243" y="495"/>
                    <a:pt x="1245" y="496"/>
                    <a:pt x="1248" y="498"/>
                  </a:cubicBezTo>
                  <a:cubicBezTo>
                    <a:pt x="1305" y="526"/>
                    <a:pt x="1305" y="532"/>
                    <a:pt x="1309" y="531"/>
                  </a:cubicBezTo>
                  <a:cubicBezTo>
                    <a:pt x="1346" y="544"/>
                    <a:pt x="1352" y="548"/>
                    <a:pt x="1359" y="549"/>
                  </a:cubicBezTo>
                  <a:cubicBezTo>
                    <a:pt x="1373" y="556"/>
                    <a:pt x="1377" y="556"/>
                    <a:pt x="1374" y="557"/>
                  </a:cubicBezTo>
                  <a:cubicBezTo>
                    <a:pt x="1296" y="546"/>
                    <a:pt x="1288" y="539"/>
                    <a:pt x="1279" y="535"/>
                  </a:cubicBezTo>
                  <a:cubicBezTo>
                    <a:pt x="1242" y="517"/>
                    <a:pt x="1240" y="516"/>
                    <a:pt x="1238" y="515"/>
                  </a:cubicBezTo>
                  <a:cubicBezTo>
                    <a:pt x="1208" y="501"/>
                    <a:pt x="1209" y="498"/>
                    <a:pt x="1208" y="497"/>
                  </a:cubicBezTo>
                  <a:cubicBezTo>
                    <a:pt x="1189" y="486"/>
                    <a:pt x="1179" y="483"/>
                    <a:pt x="1172" y="474"/>
                  </a:cubicBezTo>
                  <a:cubicBezTo>
                    <a:pt x="1131" y="447"/>
                    <a:pt x="1127" y="443"/>
                    <a:pt x="1122" y="441"/>
                  </a:cubicBezTo>
                  <a:cubicBezTo>
                    <a:pt x="1087" y="420"/>
                    <a:pt x="1078" y="414"/>
                    <a:pt x="1070" y="408"/>
                  </a:cubicBezTo>
                  <a:cubicBezTo>
                    <a:pt x="1025" y="387"/>
                    <a:pt x="1023" y="386"/>
                    <a:pt x="1019" y="386"/>
                  </a:cubicBezTo>
                  <a:cubicBezTo>
                    <a:pt x="997" y="379"/>
                    <a:pt x="990" y="374"/>
                    <a:pt x="982" y="373"/>
                  </a:cubicBezTo>
                  <a:cubicBezTo>
                    <a:pt x="961" y="367"/>
                    <a:pt x="956" y="364"/>
                    <a:pt x="949" y="366"/>
                  </a:cubicBezTo>
                  <a:cubicBezTo>
                    <a:pt x="912" y="360"/>
                    <a:pt x="904" y="352"/>
                    <a:pt x="901" y="359"/>
                  </a:cubicBezTo>
                  <a:cubicBezTo>
                    <a:pt x="939" y="366"/>
                    <a:pt x="943" y="366"/>
                    <a:pt x="945" y="369"/>
                  </a:cubicBezTo>
                  <a:cubicBezTo>
                    <a:pt x="980" y="379"/>
                    <a:pt x="984" y="379"/>
                    <a:pt x="987" y="381"/>
                  </a:cubicBezTo>
                  <a:cubicBezTo>
                    <a:pt x="1017" y="398"/>
                    <a:pt x="1025" y="393"/>
                    <a:pt x="1028" y="396"/>
                  </a:cubicBezTo>
                  <a:cubicBezTo>
                    <a:pt x="1048" y="412"/>
                    <a:pt x="1056" y="406"/>
                    <a:pt x="1055" y="413"/>
                  </a:cubicBezTo>
                  <a:cubicBezTo>
                    <a:pt x="1103" y="441"/>
                    <a:pt x="1106" y="443"/>
                    <a:pt x="1109" y="443"/>
                  </a:cubicBezTo>
                  <a:cubicBezTo>
                    <a:pt x="1137" y="466"/>
                    <a:pt x="1143" y="462"/>
                    <a:pt x="1144" y="466"/>
                  </a:cubicBezTo>
                  <a:cubicBezTo>
                    <a:pt x="1165" y="481"/>
                    <a:pt x="1166" y="486"/>
                    <a:pt x="1170" y="486"/>
                  </a:cubicBezTo>
                  <a:cubicBezTo>
                    <a:pt x="1202" y="503"/>
                    <a:pt x="1203" y="508"/>
                    <a:pt x="1206" y="510"/>
                  </a:cubicBezTo>
                  <a:cubicBezTo>
                    <a:pt x="1241" y="523"/>
                    <a:pt x="1241" y="530"/>
                    <a:pt x="1245" y="532"/>
                  </a:cubicBezTo>
                  <a:cubicBezTo>
                    <a:pt x="1275" y="539"/>
                    <a:pt x="1275" y="546"/>
                    <a:pt x="1281" y="545"/>
                  </a:cubicBezTo>
                  <a:cubicBezTo>
                    <a:pt x="1316" y="556"/>
                    <a:pt x="1321" y="560"/>
                    <a:pt x="1328" y="561"/>
                  </a:cubicBezTo>
                  <a:cubicBezTo>
                    <a:pt x="1352" y="568"/>
                    <a:pt x="1346" y="572"/>
                    <a:pt x="1331" y="569"/>
                  </a:cubicBezTo>
                  <a:cubicBezTo>
                    <a:pt x="1259" y="552"/>
                    <a:pt x="1252" y="552"/>
                    <a:pt x="1246" y="552"/>
                  </a:cubicBezTo>
                  <a:cubicBezTo>
                    <a:pt x="1206" y="536"/>
                    <a:pt x="1208" y="526"/>
                    <a:pt x="1200" y="531"/>
                  </a:cubicBezTo>
                  <a:cubicBezTo>
                    <a:pt x="1177" y="520"/>
                    <a:pt x="1175" y="517"/>
                    <a:pt x="1173" y="514"/>
                  </a:cubicBezTo>
                  <a:cubicBezTo>
                    <a:pt x="1144" y="496"/>
                    <a:pt x="1141" y="497"/>
                    <a:pt x="1141" y="495"/>
                  </a:cubicBezTo>
                  <a:cubicBezTo>
                    <a:pt x="1126" y="481"/>
                    <a:pt x="1117" y="487"/>
                    <a:pt x="1118" y="479"/>
                  </a:cubicBezTo>
                  <a:cubicBezTo>
                    <a:pt x="1093" y="464"/>
                    <a:pt x="1085" y="462"/>
                    <a:pt x="1079" y="458"/>
                  </a:cubicBezTo>
                  <a:cubicBezTo>
                    <a:pt x="1053" y="444"/>
                    <a:pt x="1047" y="441"/>
                    <a:pt x="1040" y="438"/>
                  </a:cubicBezTo>
                  <a:cubicBezTo>
                    <a:pt x="1009" y="419"/>
                    <a:pt x="1002" y="423"/>
                    <a:pt x="1001" y="419"/>
                  </a:cubicBezTo>
                  <a:cubicBezTo>
                    <a:pt x="977" y="408"/>
                    <a:pt x="972" y="409"/>
                    <a:pt x="968" y="409"/>
                  </a:cubicBezTo>
                  <a:cubicBezTo>
                    <a:pt x="945" y="398"/>
                    <a:pt x="937" y="404"/>
                    <a:pt x="935" y="399"/>
                  </a:cubicBezTo>
                  <a:cubicBezTo>
                    <a:pt x="931" y="401"/>
                    <a:pt x="947" y="408"/>
                    <a:pt x="966" y="412"/>
                  </a:cubicBezTo>
                  <a:cubicBezTo>
                    <a:pt x="993" y="422"/>
                    <a:pt x="995" y="423"/>
                    <a:pt x="997" y="424"/>
                  </a:cubicBezTo>
                  <a:cubicBezTo>
                    <a:pt x="1023" y="440"/>
                    <a:pt x="1032" y="443"/>
                    <a:pt x="1041" y="445"/>
                  </a:cubicBezTo>
                  <a:cubicBezTo>
                    <a:pt x="1112" y="490"/>
                    <a:pt x="1118" y="489"/>
                    <a:pt x="1120" y="492"/>
                  </a:cubicBezTo>
                  <a:cubicBezTo>
                    <a:pt x="1144" y="508"/>
                    <a:pt x="1146" y="509"/>
                    <a:pt x="1148" y="509"/>
                  </a:cubicBezTo>
                  <a:cubicBezTo>
                    <a:pt x="1210" y="544"/>
                    <a:pt x="1217" y="548"/>
                    <a:pt x="1226" y="551"/>
                  </a:cubicBezTo>
                  <a:cubicBezTo>
                    <a:pt x="1268" y="566"/>
                    <a:pt x="1273" y="568"/>
                    <a:pt x="1276" y="571"/>
                  </a:cubicBezTo>
                  <a:cubicBezTo>
                    <a:pt x="1317" y="575"/>
                    <a:pt x="1323" y="582"/>
                    <a:pt x="1336" y="580"/>
                  </a:cubicBezTo>
                  <a:cubicBezTo>
                    <a:pt x="1352" y="590"/>
                    <a:pt x="1349" y="591"/>
                    <a:pt x="1348" y="589"/>
                  </a:cubicBezTo>
                  <a:cubicBezTo>
                    <a:pt x="1307" y="591"/>
                    <a:pt x="1302" y="585"/>
                    <a:pt x="1292" y="585"/>
                  </a:cubicBezTo>
                  <a:cubicBezTo>
                    <a:pt x="1248" y="574"/>
                    <a:pt x="1241" y="578"/>
                    <a:pt x="1239" y="575"/>
                  </a:cubicBezTo>
                  <a:cubicBezTo>
                    <a:pt x="1185" y="557"/>
                    <a:pt x="1180" y="552"/>
                    <a:pt x="1171" y="554"/>
                  </a:cubicBezTo>
                  <a:cubicBezTo>
                    <a:pt x="1145" y="536"/>
                    <a:pt x="1135" y="544"/>
                    <a:pt x="1137" y="536"/>
                  </a:cubicBezTo>
                  <a:cubicBezTo>
                    <a:pt x="1107" y="523"/>
                    <a:pt x="1104" y="521"/>
                    <a:pt x="1101" y="520"/>
                  </a:cubicBezTo>
                  <a:cubicBezTo>
                    <a:pt x="1071" y="506"/>
                    <a:pt x="1067" y="506"/>
                    <a:pt x="1066" y="500"/>
                  </a:cubicBezTo>
                  <a:cubicBezTo>
                    <a:pt x="1002" y="467"/>
                    <a:pt x="991" y="459"/>
                    <a:pt x="978" y="454"/>
                  </a:cubicBezTo>
                  <a:cubicBezTo>
                    <a:pt x="937" y="434"/>
                    <a:pt x="935" y="425"/>
                    <a:pt x="927" y="425"/>
                  </a:cubicBezTo>
                  <a:cubicBezTo>
                    <a:pt x="883" y="410"/>
                    <a:pt x="878" y="404"/>
                    <a:pt x="870" y="405"/>
                  </a:cubicBezTo>
                  <a:cubicBezTo>
                    <a:pt x="847" y="397"/>
                    <a:pt x="841" y="401"/>
                    <a:pt x="840" y="397"/>
                  </a:cubicBezTo>
                  <a:cubicBezTo>
                    <a:pt x="851" y="403"/>
                    <a:pt x="855" y="408"/>
                    <a:pt x="863" y="406"/>
                  </a:cubicBezTo>
                  <a:cubicBezTo>
                    <a:pt x="906" y="423"/>
                    <a:pt x="917" y="426"/>
                    <a:pt x="926" y="432"/>
                  </a:cubicBezTo>
                  <a:cubicBezTo>
                    <a:pt x="967" y="451"/>
                    <a:pt x="974" y="460"/>
                    <a:pt x="985" y="464"/>
                  </a:cubicBezTo>
                  <a:cubicBezTo>
                    <a:pt x="1023" y="486"/>
                    <a:pt x="1032" y="492"/>
                    <a:pt x="1042" y="498"/>
                  </a:cubicBezTo>
                  <a:cubicBezTo>
                    <a:pt x="1088" y="521"/>
                    <a:pt x="1091" y="523"/>
                    <a:pt x="1091" y="526"/>
                  </a:cubicBezTo>
                  <a:cubicBezTo>
                    <a:pt x="1140" y="550"/>
                    <a:pt x="1153" y="551"/>
                    <a:pt x="1161" y="558"/>
                  </a:cubicBezTo>
                  <a:cubicBezTo>
                    <a:pt x="1216" y="576"/>
                    <a:pt x="1220" y="579"/>
                    <a:pt x="1225" y="582"/>
                  </a:cubicBezTo>
                  <a:cubicBezTo>
                    <a:pt x="1256" y="587"/>
                    <a:pt x="1256" y="592"/>
                    <a:pt x="1262" y="589"/>
                  </a:cubicBezTo>
                  <a:cubicBezTo>
                    <a:pt x="1302" y="600"/>
                    <a:pt x="1312" y="596"/>
                    <a:pt x="1317" y="599"/>
                  </a:cubicBezTo>
                  <a:cubicBezTo>
                    <a:pt x="1318" y="607"/>
                    <a:pt x="1317" y="607"/>
                    <a:pt x="1316" y="606"/>
                  </a:cubicBezTo>
                  <a:cubicBezTo>
                    <a:pt x="1275" y="602"/>
                    <a:pt x="1264" y="603"/>
                    <a:pt x="1253" y="603"/>
                  </a:cubicBezTo>
                  <a:cubicBezTo>
                    <a:pt x="1199" y="587"/>
                    <a:pt x="1192" y="584"/>
                    <a:pt x="1185" y="580"/>
                  </a:cubicBezTo>
                  <a:cubicBezTo>
                    <a:pt x="1112" y="551"/>
                    <a:pt x="1105" y="546"/>
                    <a:pt x="1098" y="543"/>
                  </a:cubicBezTo>
                  <a:cubicBezTo>
                    <a:pt x="1055" y="516"/>
                    <a:pt x="1047" y="511"/>
                    <a:pt x="1039" y="507"/>
                  </a:cubicBezTo>
                  <a:cubicBezTo>
                    <a:pt x="1010" y="492"/>
                    <a:pt x="1007" y="488"/>
                    <a:pt x="1004" y="485"/>
                  </a:cubicBezTo>
                  <a:cubicBezTo>
                    <a:pt x="974" y="470"/>
                    <a:pt x="968" y="470"/>
                    <a:pt x="965" y="465"/>
                  </a:cubicBezTo>
                  <a:cubicBezTo>
                    <a:pt x="896" y="432"/>
                    <a:pt x="895" y="425"/>
                    <a:pt x="887" y="428"/>
                  </a:cubicBezTo>
                  <a:cubicBezTo>
                    <a:pt x="876" y="429"/>
                    <a:pt x="884" y="428"/>
                    <a:pt x="888" y="432"/>
                  </a:cubicBezTo>
                  <a:cubicBezTo>
                    <a:pt x="956" y="467"/>
                    <a:pt x="964" y="476"/>
                    <a:pt x="976" y="478"/>
                  </a:cubicBezTo>
                  <a:cubicBezTo>
                    <a:pt x="994" y="490"/>
                    <a:pt x="1000" y="490"/>
                    <a:pt x="1004" y="496"/>
                  </a:cubicBezTo>
                  <a:cubicBezTo>
                    <a:pt x="1037" y="513"/>
                    <a:pt x="1039" y="519"/>
                    <a:pt x="1045" y="519"/>
                  </a:cubicBezTo>
                  <a:cubicBezTo>
                    <a:pt x="1082" y="536"/>
                    <a:pt x="1082" y="546"/>
                    <a:pt x="1090" y="544"/>
                  </a:cubicBezTo>
                  <a:cubicBezTo>
                    <a:pt x="1127" y="568"/>
                    <a:pt x="1136" y="570"/>
                    <a:pt x="1142" y="577"/>
                  </a:cubicBezTo>
                  <a:cubicBezTo>
                    <a:pt x="1174" y="583"/>
                    <a:pt x="1176" y="593"/>
                    <a:pt x="1187" y="591"/>
                  </a:cubicBezTo>
                  <a:cubicBezTo>
                    <a:pt x="1214" y="602"/>
                    <a:pt x="1214" y="605"/>
                    <a:pt x="1218" y="603"/>
                  </a:cubicBezTo>
                  <a:cubicBezTo>
                    <a:pt x="1251" y="613"/>
                    <a:pt x="1256" y="612"/>
                    <a:pt x="1261" y="611"/>
                  </a:cubicBezTo>
                  <a:cubicBezTo>
                    <a:pt x="1286" y="625"/>
                    <a:pt x="1279" y="617"/>
                    <a:pt x="1274" y="622"/>
                  </a:cubicBezTo>
                  <a:cubicBezTo>
                    <a:pt x="1187" y="614"/>
                    <a:pt x="1177" y="614"/>
                    <a:pt x="1169" y="612"/>
                  </a:cubicBezTo>
                  <a:cubicBezTo>
                    <a:pt x="1140" y="601"/>
                    <a:pt x="1132" y="604"/>
                    <a:pt x="1129" y="602"/>
                  </a:cubicBezTo>
                  <a:cubicBezTo>
                    <a:pt x="1099" y="590"/>
                    <a:pt x="1094" y="589"/>
                    <a:pt x="1091" y="586"/>
                  </a:cubicBezTo>
                  <a:cubicBezTo>
                    <a:pt x="1058" y="573"/>
                    <a:pt x="1056" y="572"/>
                    <a:pt x="1055" y="571"/>
                  </a:cubicBezTo>
                  <a:cubicBezTo>
                    <a:pt x="1038" y="563"/>
                    <a:pt x="1035" y="561"/>
                    <a:pt x="1031" y="559"/>
                  </a:cubicBezTo>
                  <a:cubicBezTo>
                    <a:pt x="990" y="533"/>
                    <a:pt x="983" y="528"/>
                    <a:pt x="977" y="522"/>
                  </a:cubicBezTo>
                  <a:cubicBezTo>
                    <a:pt x="942" y="497"/>
                    <a:pt x="928" y="486"/>
                    <a:pt x="915" y="474"/>
                  </a:cubicBezTo>
                  <a:cubicBezTo>
                    <a:pt x="882" y="446"/>
                    <a:pt x="876" y="447"/>
                    <a:pt x="874" y="441"/>
                  </a:cubicBezTo>
                  <a:cubicBezTo>
                    <a:pt x="848" y="426"/>
                    <a:pt x="845" y="424"/>
                    <a:pt x="840" y="423"/>
                  </a:cubicBezTo>
                  <a:cubicBezTo>
                    <a:pt x="833" y="423"/>
                    <a:pt x="838" y="426"/>
                    <a:pt x="841" y="430"/>
                  </a:cubicBezTo>
                  <a:cubicBezTo>
                    <a:pt x="861" y="440"/>
                    <a:pt x="865" y="443"/>
                    <a:pt x="868" y="447"/>
                  </a:cubicBezTo>
                  <a:cubicBezTo>
                    <a:pt x="917" y="483"/>
                    <a:pt x="925" y="492"/>
                    <a:pt x="933" y="499"/>
                  </a:cubicBezTo>
                  <a:cubicBezTo>
                    <a:pt x="995" y="543"/>
                    <a:pt x="1002" y="552"/>
                    <a:pt x="1012" y="556"/>
                  </a:cubicBezTo>
                  <a:cubicBezTo>
                    <a:pt x="1030" y="570"/>
                    <a:pt x="1038" y="569"/>
                    <a:pt x="1040" y="575"/>
                  </a:cubicBezTo>
                  <a:cubicBezTo>
                    <a:pt x="1097" y="600"/>
                    <a:pt x="1109" y="599"/>
                    <a:pt x="1114" y="606"/>
                  </a:cubicBezTo>
                  <a:cubicBezTo>
                    <a:pt x="1162" y="618"/>
                    <a:pt x="1179" y="625"/>
                    <a:pt x="1200" y="626"/>
                  </a:cubicBezTo>
                  <a:cubicBezTo>
                    <a:pt x="1234" y="631"/>
                    <a:pt x="1239" y="633"/>
                    <a:pt x="1245" y="632"/>
                  </a:cubicBezTo>
                  <a:cubicBezTo>
                    <a:pt x="1212" y="636"/>
                    <a:pt x="1210" y="636"/>
                    <a:pt x="1201" y="635"/>
                  </a:cubicBezTo>
                  <a:cubicBezTo>
                    <a:pt x="1161" y="627"/>
                    <a:pt x="1155" y="625"/>
                    <a:pt x="1149" y="625"/>
                  </a:cubicBezTo>
                  <a:cubicBezTo>
                    <a:pt x="1128" y="619"/>
                    <a:pt x="1125" y="619"/>
                    <a:pt x="1123" y="616"/>
                  </a:cubicBezTo>
                  <a:cubicBezTo>
                    <a:pt x="1093" y="609"/>
                    <a:pt x="1092" y="605"/>
                    <a:pt x="1090" y="604"/>
                  </a:cubicBezTo>
                  <a:cubicBezTo>
                    <a:pt x="1047" y="582"/>
                    <a:pt x="1045" y="581"/>
                    <a:pt x="1041" y="582"/>
                  </a:cubicBezTo>
                  <a:cubicBezTo>
                    <a:pt x="1009" y="562"/>
                    <a:pt x="998" y="557"/>
                    <a:pt x="987" y="552"/>
                  </a:cubicBezTo>
                  <a:cubicBezTo>
                    <a:pt x="975" y="540"/>
                    <a:pt x="969" y="540"/>
                    <a:pt x="966" y="536"/>
                  </a:cubicBezTo>
                  <a:cubicBezTo>
                    <a:pt x="893" y="485"/>
                    <a:pt x="888" y="477"/>
                    <a:pt x="880" y="474"/>
                  </a:cubicBezTo>
                  <a:cubicBezTo>
                    <a:pt x="867" y="462"/>
                    <a:pt x="862" y="462"/>
                    <a:pt x="859" y="457"/>
                  </a:cubicBezTo>
                  <a:cubicBezTo>
                    <a:pt x="821" y="434"/>
                    <a:pt x="819" y="429"/>
                    <a:pt x="812" y="430"/>
                  </a:cubicBezTo>
                  <a:cubicBezTo>
                    <a:pt x="839" y="451"/>
                    <a:pt x="843" y="454"/>
                    <a:pt x="848" y="455"/>
                  </a:cubicBezTo>
                  <a:cubicBezTo>
                    <a:pt x="867" y="470"/>
                    <a:pt x="869" y="472"/>
                    <a:pt x="871" y="473"/>
                  </a:cubicBezTo>
                  <a:cubicBezTo>
                    <a:pt x="889" y="489"/>
                    <a:pt x="891" y="491"/>
                    <a:pt x="894" y="491"/>
                  </a:cubicBezTo>
                  <a:cubicBezTo>
                    <a:pt x="968" y="549"/>
                    <a:pt x="985" y="560"/>
                    <a:pt x="1002" y="571"/>
                  </a:cubicBezTo>
                  <a:cubicBezTo>
                    <a:pt x="1086" y="612"/>
                    <a:pt x="1090" y="614"/>
                    <a:pt x="1094" y="617"/>
                  </a:cubicBezTo>
                  <a:cubicBezTo>
                    <a:pt x="1123" y="631"/>
                    <a:pt x="1129" y="627"/>
                    <a:pt x="1130" y="630"/>
                  </a:cubicBezTo>
                  <a:cubicBezTo>
                    <a:pt x="1158" y="636"/>
                    <a:pt x="1164" y="637"/>
                    <a:pt x="1169" y="639"/>
                  </a:cubicBezTo>
                  <a:cubicBezTo>
                    <a:pt x="1224" y="647"/>
                    <a:pt x="1233" y="642"/>
                    <a:pt x="1235" y="649"/>
                  </a:cubicBezTo>
                  <a:cubicBezTo>
                    <a:pt x="1210" y="650"/>
                    <a:pt x="1203" y="654"/>
                    <a:pt x="1202" y="650"/>
                  </a:cubicBezTo>
                  <a:cubicBezTo>
                    <a:pt x="1105" y="635"/>
                    <a:pt x="1098" y="633"/>
                    <a:pt x="1090" y="633"/>
                  </a:cubicBezTo>
                  <a:cubicBezTo>
                    <a:pt x="1015" y="596"/>
                    <a:pt x="1008" y="600"/>
                    <a:pt x="1006" y="597"/>
                  </a:cubicBezTo>
                  <a:cubicBezTo>
                    <a:pt x="972" y="578"/>
                    <a:pt x="967" y="573"/>
                    <a:pt x="962" y="570"/>
                  </a:cubicBezTo>
                  <a:cubicBezTo>
                    <a:pt x="933" y="548"/>
                    <a:pt x="923" y="537"/>
                    <a:pt x="910" y="530"/>
                  </a:cubicBezTo>
                  <a:cubicBezTo>
                    <a:pt x="874" y="494"/>
                    <a:pt x="865" y="495"/>
                    <a:pt x="862" y="486"/>
                  </a:cubicBezTo>
                  <a:cubicBezTo>
                    <a:pt x="852" y="473"/>
                    <a:pt x="848" y="485"/>
                    <a:pt x="853" y="483"/>
                  </a:cubicBezTo>
                  <a:cubicBezTo>
                    <a:pt x="875" y="508"/>
                    <a:pt x="881" y="505"/>
                    <a:pt x="880" y="511"/>
                  </a:cubicBezTo>
                  <a:cubicBezTo>
                    <a:pt x="914" y="539"/>
                    <a:pt x="923" y="549"/>
                    <a:pt x="934" y="555"/>
                  </a:cubicBezTo>
                  <a:cubicBezTo>
                    <a:pt x="973" y="583"/>
                    <a:pt x="977" y="593"/>
                    <a:pt x="988" y="592"/>
                  </a:cubicBezTo>
                  <a:cubicBezTo>
                    <a:pt x="1018" y="609"/>
                    <a:pt x="1024" y="614"/>
                    <a:pt x="1032" y="617"/>
                  </a:cubicBezTo>
                  <a:cubicBezTo>
                    <a:pt x="1060" y="632"/>
                    <a:pt x="1067" y="631"/>
                    <a:pt x="1072" y="632"/>
                  </a:cubicBezTo>
                  <a:cubicBezTo>
                    <a:pt x="1136" y="650"/>
                    <a:pt x="1145" y="658"/>
                    <a:pt x="1161" y="656"/>
                  </a:cubicBezTo>
                  <a:cubicBezTo>
                    <a:pt x="1183" y="662"/>
                    <a:pt x="1186" y="663"/>
                    <a:pt x="1189" y="664"/>
                  </a:cubicBezTo>
                  <a:cubicBezTo>
                    <a:pt x="1149" y="665"/>
                    <a:pt x="1142" y="669"/>
                    <a:pt x="1141" y="666"/>
                  </a:cubicBezTo>
                  <a:cubicBezTo>
                    <a:pt x="1080" y="658"/>
                    <a:pt x="1078" y="656"/>
                    <a:pt x="1075" y="656"/>
                  </a:cubicBezTo>
                  <a:cubicBezTo>
                    <a:pt x="1027" y="642"/>
                    <a:pt x="1015" y="636"/>
                    <a:pt x="1001" y="631"/>
                  </a:cubicBezTo>
                  <a:cubicBezTo>
                    <a:pt x="948" y="600"/>
                    <a:pt x="944" y="598"/>
                    <a:pt x="940" y="596"/>
                  </a:cubicBezTo>
                  <a:cubicBezTo>
                    <a:pt x="926" y="588"/>
                    <a:pt x="928" y="584"/>
                    <a:pt x="926" y="583"/>
                  </a:cubicBezTo>
                  <a:cubicBezTo>
                    <a:pt x="900" y="567"/>
                    <a:pt x="886" y="553"/>
                    <a:pt x="868" y="544"/>
                  </a:cubicBezTo>
                  <a:cubicBezTo>
                    <a:pt x="815" y="514"/>
                    <a:pt x="807" y="517"/>
                    <a:pt x="805" y="512"/>
                  </a:cubicBezTo>
                  <a:cubicBezTo>
                    <a:pt x="772" y="504"/>
                    <a:pt x="770" y="501"/>
                    <a:pt x="766" y="503"/>
                  </a:cubicBezTo>
                  <a:cubicBezTo>
                    <a:pt x="786" y="513"/>
                    <a:pt x="794" y="513"/>
                    <a:pt x="799" y="517"/>
                  </a:cubicBezTo>
                  <a:cubicBezTo>
                    <a:pt x="872" y="557"/>
                    <a:pt x="883" y="560"/>
                    <a:pt x="888" y="570"/>
                  </a:cubicBezTo>
                  <a:cubicBezTo>
                    <a:pt x="930" y="596"/>
                    <a:pt x="931" y="599"/>
                    <a:pt x="934" y="599"/>
                  </a:cubicBezTo>
                  <a:cubicBezTo>
                    <a:pt x="974" y="626"/>
                    <a:pt x="981" y="634"/>
                    <a:pt x="993" y="635"/>
                  </a:cubicBezTo>
                  <a:cubicBezTo>
                    <a:pt x="1030" y="654"/>
                    <a:pt x="1041" y="658"/>
                    <a:pt x="1055" y="657"/>
                  </a:cubicBezTo>
                  <a:cubicBezTo>
                    <a:pt x="1081" y="664"/>
                    <a:pt x="1082" y="669"/>
                    <a:pt x="1086" y="669"/>
                  </a:cubicBezTo>
                  <a:cubicBezTo>
                    <a:pt x="1132" y="679"/>
                    <a:pt x="1144" y="674"/>
                    <a:pt x="1150" y="680"/>
                  </a:cubicBezTo>
                  <a:cubicBezTo>
                    <a:pt x="1113" y="682"/>
                    <a:pt x="1114" y="674"/>
                    <a:pt x="1107" y="676"/>
                  </a:cubicBezTo>
                  <a:cubicBezTo>
                    <a:pt x="1093" y="674"/>
                    <a:pt x="1086" y="677"/>
                    <a:pt x="1082" y="674"/>
                  </a:cubicBezTo>
                  <a:cubicBezTo>
                    <a:pt x="1026" y="662"/>
                    <a:pt x="1023" y="659"/>
                    <a:pt x="1022" y="659"/>
                  </a:cubicBezTo>
                  <a:cubicBezTo>
                    <a:pt x="1001" y="653"/>
                    <a:pt x="992" y="651"/>
                    <a:pt x="984" y="648"/>
                  </a:cubicBezTo>
                  <a:cubicBezTo>
                    <a:pt x="948" y="631"/>
                    <a:pt x="942" y="632"/>
                    <a:pt x="939" y="629"/>
                  </a:cubicBezTo>
                  <a:cubicBezTo>
                    <a:pt x="916" y="615"/>
                    <a:pt x="910" y="616"/>
                    <a:pt x="907" y="613"/>
                  </a:cubicBezTo>
                  <a:cubicBezTo>
                    <a:pt x="873" y="593"/>
                    <a:pt x="869" y="590"/>
                    <a:pt x="865" y="589"/>
                  </a:cubicBezTo>
                  <a:cubicBezTo>
                    <a:pt x="832" y="568"/>
                    <a:pt x="826" y="569"/>
                    <a:pt x="823" y="566"/>
                  </a:cubicBezTo>
                  <a:cubicBezTo>
                    <a:pt x="784" y="554"/>
                    <a:pt x="782" y="548"/>
                    <a:pt x="776" y="550"/>
                  </a:cubicBezTo>
                  <a:cubicBezTo>
                    <a:pt x="733" y="548"/>
                    <a:pt x="728" y="546"/>
                    <a:pt x="720" y="547"/>
                  </a:cubicBezTo>
                  <a:cubicBezTo>
                    <a:pt x="750" y="554"/>
                    <a:pt x="764" y="549"/>
                    <a:pt x="771" y="555"/>
                  </a:cubicBezTo>
                  <a:cubicBezTo>
                    <a:pt x="824" y="572"/>
                    <a:pt x="825" y="575"/>
                    <a:pt x="828" y="578"/>
                  </a:cubicBezTo>
                  <a:cubicBezTo>
                    <a:pt x="880" y="604"/>
                    <a:pt x="882" y="607"/>
                    <a:pt x="885" y="610"/>
                  </a:cubicBezTo>
                  <a:cubicBezTo>
                    <a:pt x="920" y="629"/>
                    <a:pt x="926" y="632"/>
                    <a:pt x="933" y="635"/>
                  </a:cubicBezTo>
                  <a:cubicBezTo>
                    <a:pt x="948" y="643"/>
                    <a:pt x="952" y="643"/>
                    <a:pt x="949" y="645"/>
                  </a:cubicBezTo>
                  <a:cubicBezTo>
                    <a:pt x="926" y="635"/>
                    <a:pt x="924" y="634"/>
                    <a:pt x="920" y="635"/>
                  </a:cubicBezTo>
                  <a:cubicBezTo>
                    <a:pt x="888" y="619"/>
                    <a:pt x="883" y="618"/>
                    <a:pt x="877" y="618"/>
                  </a:cubicBezTo>
                  <a:cubicBezTo>
                    <a:pt x="825" y="595"/>
                    <a:pt x="816" y="591"/>
                    <a:pt x="805" y="589"/>
                  </a:cubicBezTo>
                  <a:cubicBezTo>
                    <a:pt x="728" y="577"/>
                    <a:pt x="714" y="579"/>
                    <a:pt x="702" y="579"/>
                  </a:cubicBezTo>
                  <a:cubicBezTo>
                    <a:pt x="656" y="593"/>
                    <a:pt x="661" y="588"/>
                    <a:pt x="670" y="589"/>
                  </a:cubicBezTo>
                  <a:cubicBezTo>
                    <a:pt x="751" y="586"/>
                    <a:pt x="760" y="585"/>
                    <a:pt x="767" y="585"/>
                  </a:cubicBezTo>
                  <a:cubicBezTo>
                    <a:pt x="799" y="597"/>
                    <a:pt x="806" y="593"/>
                    <a:pt x="807" y="598"/>
                  </a:cubicBezTo>
                  <a:cubicBezTo>
                    <a:pt x="839" y="611"/>
                    <a:pt x="853" y="614"/>
                    <a:pt x="864" y="620"/>
                  </a:cubicBezTo>
                  <a:cubicBezTo>
                    <a:pt x="910" y="635"/>
                    <a:pt x="915" y="639"/>
                    <a:pt x="919" y="644"/>
                  </a:cubicBezTo>
                  <a:cubicBezTo>
                    <a:pt x="964" y="661"/>
                    <a:pt x="971" y="663"/>
                    <a:pt x="977" y="667"/>
                  </a:cubicBezTo>
                  <a:cubicBezTo>
                    <a:pt x="1030" y="682"/>
                    <a:pt x="1031" y="688"/>
                    <a:pt x="1038" y="684"/>
                  </a:cubicBezTo>
                  <a:cubicBezTo>
                    <a:pt x="1098" y="697"/>
                    <a:pt x="1102" y="695"/>
                    <a:pt x="1106" y="694"/>
                  </a:cubicBezTo>
                  <a:cubicBezTo>
                    <a:pt x="1130" y="698"/>
                    <a:pt x="1137" y="693"/>
                    <a:pt x="1137" y="697"/>
                  </a:cubicBezTo>
                  <a:cubicBezTo>
                    <a:pt x="1080" y="702"/>
                    <a:pt x="1065" y="702"/>
                    <a:pt x="1050" y="702"/>
                  </a:cubicBezTo>
                  <a:cubicBezTo>
                    <a:pt x="1023" y="698"/>
                    <a:pt x="1017" y="695"/>
                    <a:pt x="1009" y="696"/>
                  </a:cubicBezTo>
                  <a:cubicBezTo>
                    <a:pt x="947" y="677"/>
                    <a:pt x="942" y="673"/>
                    <a:pt x="934" y="674"/>
                  </a:cubicBezTo>
                  <a:cubicBezTo>
                    <a:pt x="905" y="660"/>
                    <a:pt x="898" y="657"/>
                    <a:pt x="888" y="656"/>
                  </a:cubicBezTo>
                  <a:cubicBezTo>
                    <a:pt x="852" y="636"/>
                    <a:pt x="846" y="637"/>
                    <a:pt x="841" y="638"/>
                  </a:cubicBezTo>
                  <a:cubicBezTo>
                    <a:pt x="789" y="618"/>
                    <a:pt x="781" y="623"/>
                    <a:pt x="780" y="618"/>
                  </a:cubicBezTo>
                  <a:cubicBezTo>
                    <a:pt x="751" y="609"/>
                    <a:pt x="743" y="614"/>
                    <a:pt x="741" y="609"/>
                  </a:cubicBezTo>
                  <a:cubicBezTo>
                    <a:pt x="676" y="616"/>
                    <a:pt x="678" y="620"/>
                    <a:pt x="671" y="620"/>
                  </a:cubicBezTo>
                  <a:cubicBezTo>
                    <a:pt x="744" y="619"/>
                    <a:pt x="751" y="618"/>
                    <a:pt x="754" y="623"/>
                  </a:cubicBezTo>
                  <a:cubicBezTo>
                    <a:pt x="793" y="629"/>
                    <a:pt x="797" y="632"/>
                    <a:pt x="802" y="634"/>
                  </a:cubicBezTo>
                  <a:cubicBezTo>
                    <a:pt x="822" y="641"/>
                    <a:pt x="832" y="637"/>
                    <a:pt x="833" y="644"/>
                  </a:cubicBezTo>
                  <a:cubicBezTo>
                    <a:pt x="906" y="668"/>
                    <a:pt x="914" y="676"/>
                    <a:pt x="926" y="678"/>
                  </a:cubicBezTo>
                  <a:cubicBezTo>
                    <a:pt x="975" y="698"/>
                    <a:pt x="984" y="694"/>
                    <a:pt x="987" y="700"/>
                  </a:cubicBezTo>
                  <a:cubicBezTo>
                    <a:pt x="898" y="678"/>
                    <a:pt x="894" y="673"/>
                    <a:pt x="887" y="674"/>
                  </a:cubicBezTo>
                  <a:cubicBezTo>
                    <a:pt x="847" y="666"/>
                    <a:pt x="846" y="659"/>
                    <a:pt x="838" y="661"/>
                  </a:cubicBezTo>
                  <a:cubicBezTo>
                    <a:pt x="783" y="644"/>
                    <a:pt x="776" y="646"/>
                    <a:pt x="771" y="644"/>
                  </a:cubicBezTo>
                  <a:cubicBezTo>
                    <a:pt x="696" y="645"/>
                    <a:pt x="694" y="643"/>
                    <a:pt x="678" y="645"/>
                  </a:cubicBezTo>
                  <a:cubicBezTo>
                    <a:pt x="632" y="654"/>
                    <a:pt x="621" y="657"/>
                    <a:pt x="610" y="660"/>
                  </a:cubicBezTo>
                  <a:cubicBezTo>
                    <a:pt x="603" y="670"/>
                    <a:pt x="617" y="662"/>
                    <a:pt x="634" y="657"/>
                  </a:cubicBezTo>
                  <a:cubicBezTo>
                    <a:pt x="721" y="644"/>
                    <a:pt x="727" y="653"/>
                    <a:pt x="736" y="648"/>
                  </a:cubicBezTo>
                  <a:cubicBezTo>
                    <a:pt x="762" y="649"/>
                    <a:pt x="765" y="650"/>
                    <a:pt x="768" y="651"/>
                  </a:cubicBezTo>
                  <a:cubicBezTo>
                    <a:pt x="809" y="662"/>
                    <a:pt x="824" y="664"/>
                    <a:pt x="837" y="667"/>
                  </a:cubicBezTo>
                  <a:cubicBezTo>
                    <a:pt x="880" y="682"/>
                    <a:pt x="887" y="682"/>
                    <a:pt x="893" y="684"/>
                  </a:cubicBezTo>
                  <a:cubicBezTo>
                    <a:pt x="935" y="697"/>
                    <a:pt x="939" y="697"/>
                    <a:pt x="941" y="700"/>
                  </a:cubicBezTo>
                  <a:cubicBezTo>
                    <a:pt x="1001" y="712"/>
                    <a:pt x="1009" y="716"/>
                    <a:pt x="1019" y="717"/>
                  </a:cubicBezTo>
                  <a:cubicBezTo>
                    <a:pt x="1062" y="726"/>
                    <a:pt x="1073" y="716"/>
                    <a:pt x="1073" y="722"/>
                  </a:cubicBezTo>
                  <a:cubicBezTo>
                    <a:pt x="1019" y="731"/>
                    <a:pt x="1005" y="730"/>
                    <a:pt x="991" y="731"/>
                  </a:cubicBezTo>
                  <a:cubicBezTo>
                    <a:pt x="961" y="724"/>
                    <a:pt x="955" y="728"/>
                    <a:pt x="954" y="724"/>
                  </a:cubicBezTo>
                  <a:cubicBezTo>
                    <a:pt x="897" y="710"/>
                    <a:pt x="893" y="708"/>
                    <a:pt x="887" y="707"/>
                  </a:cubicBezTo>
                  <a:cubicBezTo>
                    <a:pt x="834" y="695"/>
                    <a:pt x="833" y="688"/>
                    <a:pt x="826" y="689"/>
                  </a:cubicBezTo>
                  <a:cubicBezTo>
                    <a:pt x="742" y="668"/>
                    <a:pt x="733" y="668"/>
                    <a:pt x="726" y="665"/>
                  </a:cubicBezTo>
                  <a:cubicBezTo>
                    <a:pt x="702" y="662"/>
                    <a:pt x="695" y="667"/>
                    <a:pt x="695" y="662"/>
                  </a:cubicBezTo>
                  <a:cubicBezTo>
                    <a:pt x="668" y="661"/>
                    <a:pt x="660" y="667"/>
                    <a:pt x="659" y="662"/>
                  </a:cubicBezTo>
                  <a:cubicBezTo>
                    <a:pt x="649" y="666"/>
                    <a:pt x="680" y="667"/>
                    <a:pt x="709" y="670"/>
                  </a:cubicBezTo>
                  <a:cubicBezTo>
                    <a:pt x="800" y="689"/>
                    <a:pt x="805" y="689"/>
                    <a:pt x="809" y="692"/>
                  </a:cubicBezTo>
                  <a:cubicBezTo>
                    <a:pt x="834" y="697"/>
                    <a:pt x="839" y="703"/>
                    <a:pt x="848" y="703"/>
                  </a:cubicBezTo>
                  <a:cubicBezTo>
                    <a:pt x="904" y="721"/>
                    <a:pt x="912" y="724"/>
                    <a:pt x="919" y="728"/>
                  </a:cubicBezTo>
                  <a:cubicBezTo>
                    <a:pt x="958" y="739"/>
                    <a:pt x="967" y="732"/>
                    <a:pt x="968" y="739"/>
                  </a:cubicBezTo>
                  <a:cubicBezTo>
                    <a:pt x="1005" y="741"/>
                    <a:pt x="1005" y="737"/>
                    <a:pt x="1008" y="743"/>
                  </a:cubicBezTo>
                  <a:cubicBezTo>
                    <a:pt x="897" y="732"/>
                    <a:pt x="889" y="732"/>
                    <a:pt x="884" y="728"/>
                  </a:cubicBezTo>
                  <a:cubicBezTo>
                    <a:pt x="849" y="719"/>
                    <a:pt x="834" y="716"/>
                    <a:pt x="819" y="713"/>
                  </a:cubicBezTo>
                  <a:cubicBezTo>
                    <a:pt x="752" y="692"/>
                    <a:pt x="741" y="696"/>
                    <a:pt x="735" y="692"/>
                  </a:cubicBezTo>
                  <a:cubicBezTo>
                    <a:pt x="661" y="682"/>
                    <a:pt x="653" y="680"/>
                    <a:pt x="645" y="680"/>
                  </a:cubicBezTo>
                  <a:cubicBezTo>
                    <a:pt x="612" y="688"/>
                    <a:pt x="628" y="691"/>
                    <a:pt x="648" y="686"/>
                  </a:cubicBezTo>
                  <a:cubicBezTo>
                    <a:pt x="712" y="690"/>
                    <a:pt x="713" y="700"/>
                    <a:pt x="723" y="697"/>
                  </a:cubicBezTo>
                  <a:cubicBezTo>
                    <a:pt x="771" y="710"/>
                    <a:pt x="786" y="709"/>
                    <a:pt x="797" y="715"/>
                  </a:cubicBezTo>
                  <a:cubicBezTo>
                    <a:pt x="838" y="727"/>
                    <a:pt x="845" y="727"/>
                    <a:pt x="851" y="729"/>
                  </a:cubicBezTo>
                  <a:cubicBezTo>
                    <a:pt x="876" y="735"/>
                    <a:pt x="880" y="740"/>
                    <a:pt x="888" y="738"/>
                  </a:cubicBezTo>
                  <a:cubicBezTo>
                    <a:pt x="945" y="756"/>
                    <a:pt x="955" y="746"/>
                    <a:pt x="955" y="753"/>
                  </a:cubicBezTo>
                  <a:cubicBezTo>
                    <a:pt x="974" y="755"/>
                    <a:pt x="970" y="759"/>
                    <a:pt x="956" y="761"/>
                  </a:cubicBezTo>
                  <a:cubicBezTo>
                    <a:pt x="909" y="757"/>
                    <a:pt x="908" y="754"/>
                    <a:pt x="904" y="755"/>
                  </a:cubicBezTo>
                  <a:cubicBezTo>
                    <a:pt x="885" y="748"/>
                    <a:pt x="880" y="752"/>
                    <a:pt x="879" y="749"/>
                  </a:cubicBezTo>
                  <a:cubicBezTo>
                    <a:pt x="859" y="745"/>
                    <a:pt x="858" y="743"/>
                    <a:pt x="853" y="744"/>
                  </a:cubicBezTo>
                  <a:cubicBezTo>
                    <a:pt x="800" y="729"/>
                    <a:pt x="793" y="730"/>
                    <a:pt x="790" y="725"/>
                  </a:cubicBezTo>
                  <a:cubicBezTo>
                    <a:pt x="720" y="706"/>
                    <a:pt x="714" y="706"/>
                    <a:pt x="707" y="706"/>
                  </a:cubicBezTo>
                  <a:cubicBezTo>
                    <a:pt x="736" y="712"/>
                    <a:pt x="742" y="721"/>
                    <a:pt x="756" y="720"/>
                  </a:cubicBezTo>
                  <a:cubicBezTo>
                    <a:pt x="822" y="744"/>
                    <a:pt x="826" y="747"/>
                    <a:pt x="832" y="748"/>
                  </a:cubicBezTo>
                  <a:cubicBezTo>
                    <a:pt x="860" y="754"/>
                    <a:pt x="872" y="756"/>
                    <a:pt x="881" y="761"/>
                  </a:cubicBezTo>
                  <a:cubicBezTo>
                    <a:pt x="921" y="767"/>
                    <a:pt x="925" y="770"/>
                    <a:pt x="933" y="768"/>
                  </a:cubicBezTo>
                  <a:cubicBezTo>
                    <a:pt x="905" y="774"/>
                    <a:pt x="897" y="771"/>
                    <a:pt x="885" y="774"/>
                  </a:cubicBezTo>
                  <a:cubicBezTo>
                    <a:pt x="841" y="759"/>
                    <a:pt x="836" y="760"/>
                    <a:pt x="832" y="759"/>
                  </a:cubicBezTo>
                  <a:cubicBezTo>
                    <a:pt x="803" y="756"/>
                    <a:pt x="801" y="752"/>
                    <a:pt x="797" y="752"/>
                  </a:cubicBezTo>
                  <a:cubicBezTo>
                    <a:pt x="747" y="739"/>
                    <a:pt x="735" y="743"/>
                    <a:pt x="730" y="738"/>
                  </a:cubicBezTo>
                  <a:cubicBezTo>
                    <a:pt x="659" y="735"/>
                    <a:pt x="646" y="737"/>
                    <a:pt x="633" y="740"/>
                  </a:cubicBezTo>
                  <a:cubicBezTo>
                    <a:pt x="595" y="753"/>
                    <a:pt x="594" y="757"/>
                    <a:pt x="585" y="757"/>
                  </a:cubicBezTo>
                  <a:cubicBezTo>
                    <a:pt x="592" y="764"/>
                    <a:pt x="594" y="760"/>
                    <a:pt x="599" y="757"/>
                  </a:cubicBezTo>
                  <a:cubicBezTo>
                    <a:pt x="676" y="741"/>
                    <a:pt x="681" y="740"/>
                    <a:pt x="686" y="739"/>
                  </a:cubicBezTo>
                  <a:cubicBezTo>
                    <a:pt x="717" y="743"/>
                    <a:pt x="723" y="747"/>
                    <a:pt x="732" y="746"/>
                  </a:cubicBezTo>
                  <a:cubicBezTo>
                    <a:pt x="805" y="765"/>
                    <a:pt x="814" y="764"/>
                    <a:pt x="822" y="765"/>
                  </a:cubicBezTo>
                  <a:cubicBezTo>
                    <a:pt x="873" y="775"/>
                    <a:pt x="873" y="782"/>
                    <a:pt x="880" y="779"/>
                  </a:cubicBezTo>
                  <a:cubicBezTo>
                    <a:pt x="911" y="788"/>
                    <a:pt x="921" y="782"/>
                    <a:pt x="921" y="790"/>
                  </a:cubicBezTo>
                  <a:cubicBezTo>
                    <a:pt x="835" y="786"/>
                    <a:pt x="826" y="783"/>
                    <a:pt x="816" y="782"/>
                  </a:cubicBezTo>
                  <a:cubicBezTo>
                    <a:pt x="785" y="775"/>
                    <a:pt x="780" y="775"/>
                    <a:pt x="775" y="776"/>
                  </a:cubicBezTo>
                  <a:cubicBezTo>
                    <a:pt x="743" y="770"/>
                    <a:pt x="740" y="766"/>
                    <a:pt x="734" y="768"/>
                  </a:cubicBezTo>
                  <a:cubicBezTo>
                    <a:pt x="682" y="767"/>
                    <a:pt x="662" y="763"/>
                    <a:pt x="640" y="765"/>
                  </a:cubicBezTo>
                  <a:cubicBezTo>
                    <a:pt x="565" y="784"/>
                    <a:pt x="556" y="782"/>
                    <a:pt x="557" y="786"/>
                  </a:cubicBezTo>
                  <a:cubicBezTo>
                    <a:pt x="577" y="785"/>
                    <a:pt x="588" y="780"/>
                    <a:pt x="600" y="777"/>
                  </a:cubicBezTo>
                  <a:cubicBezTo>
                    <a:pt x="661" y="772"/>
                    <a:pt x="665" y="773"/>
                    <a:pt x="670" y="773"/>
                  </a:cubicBezTo>
                  <a:cubicBezTo>
                    <a:pt x="700" y="775"/>
                    <a:pt x="709" y="770"/>
                    <a:pt x="710" y="774"/>
                  </a:cubicBezTo>
                  <a:cubicBezTo>
                    <a:pt x="785" y="785"/>
                    <a:pt x="805" y="787"/>
                    <a:pt x="822" y="792"/>
                  </a:cubicBezTo>
                  <a:cubicBezTo>
                    <a:pt x="875" y="802"/>
                    <a:pt x="871" y="803"/>
                    <a:pt x="870" y="801"/>
                  </a:cubicBezTo>
                  <a:cubicBezTo>
                    <a:pt x="835" y="799"/>
                    <a:pt x="823" y="799"/>
                    <a:pt x="812" y="798"/>
                  </a:cubicBezTo>
                  <a:cubicBezTo>
                    <a:pt x="723" y="795"/>
                    <a:pt x="722" y="790"/>
                    <a:pt x="716" y="791"/>
                  </a:cubicBezTo>
                  <a:cubicBezTo>
                    <a:pt x="565" y="816"/>
                    <a:pt x="556" y="818"/>
                    <a:pt x="550" y="821"/>
                  </a:cubicBezTo>
                  <a:cubicBezTo>
                    <a:pt x="525" y="836"/>
                    <a:pt x="519" y="840"/>
                    <a:pt x="512" y="843"/>
                  </a:cubicBezTo>
                  <a:cubicBezTo>
                    <a:pt x="509" y="851"/>
                    <a:pt x="521" y="844"/>
                    <a:pt x="531" y="836"/>
                  </a:cubicBezTo>
                  <a:cubicBezTo>
                    <a:pt x="561" y="823"/>
                    <a:pt x="562" y="823"/>
                    <a:pt x="564" y="821"/>
                  </a:cubicBezTo>
                  <a:cubicBezTo>
                    <a:pt x="582" y="818"/>
                    <a:pt x="590" y="814"/>
                    <a:pt x="604" y="811"/>
                  </a:cubicBezTo>
                  <a:cubicBezTo>
                    <a:pt x="711" y="803"/>
                    <a:pt x="718" y="799"/>
                    <a:pt x="720" y="802"/>
                  </a:cubicBezTo>
                  <a:cubicBezTo>
                    <a:pt x="744" y="804"/>
                    <a:pt x="749" y="803"/>
                    <a:pt x="753" y="802"/>
                  </a:cubicBezTo>
                  <a:cubicBezTo>
                    <a:pt x="782" y="805"/>
                    <a:pt x="791" y="803"/>
                    <a:pt x="796" y="808"/>
                  </a:cubicBezTo>
                  <a:cubicBezTo>
                    <a:pt x="731" y="806"/>
                    <a:pt x="726" y="807"/>
                    <a:pt x="723" y="805"/>
                  </a:cubicBezTo>
                  <a:cubicBezTo>
                    <a:pt x="601" y="827"/>
                    <a:pt x="581" y="835"/>
                    <a:pt x="552" y="843"/>
                  </a:cubicBezTo>
                  <a:cubicBezTo>
                    <a:pt x="527" y="859"/>
                    <a:pt x="517" y="860"/>
                    <a:pt x="512" y="866"/>
                  </a:cubicBezTo>
                  <a:cubicBezTo>
                    <a:pt x="492" y="890"/>
                    <a:pt x="495" y="878"/>
                    <a:pt x="509" y="873"/>
                  </a:cubicBezTo>
                  <a:cubicBezTo>
                    <a:pt x="538" y="857"/>
                    <a:pt x="541" y="856"/>
                    <a:pt x="543" y="853"/>
                  </a:cubicBezTo>
                  <a:cubicBezTo>
                    <a:pt x="585" y="838"/>
                    <a:pt x="594" y="840"/>
                    <a:pt x="593" y="835"/>
                  </a:cubicBezTo>
                  <a:cubicBezTo>
                    <a:pt x="643" y="824"/>
                    <a:pt x="645" y="820"/>
                    <a:pt x="652" y="820"/>
                  </a:cubicBezTo>
                  <a:cubicBezTo>
                    <a:pt x="735" y="816"/>
                    <a:pt x="734" y="814"/>
                    <a:pt x="740" y="816"/>
                  </a:cubicBezTo>
                  <a:cubicBezTo>
                    <a:pt x="772" y="814"/>
                    <a:pt x="780" y="819"/>
                    <a:pt x="793" y="817"/>
                  </a:cubicBezTo>
                  <a:cubicBezTo>
                    <a:pt x="806" y="832"/>
                    <a:pt x="790" y="824"/>
                    <a:pt x="771" y="826"/>
                  </a:cubicBezTo>
                  <a:cubicBezTo>
                    <a:pt x="622" y="843"/>
                    <a:pt x="616" y="845"/>
                    <a:pt x="608" y="846"/>
                  </a:cubicBezTo>
                  <a:cubicBezTo>
                    <a:pt x="586" y="855"/>
                    <a:pt x="571" y="858"/>
                    <a:pt x="560" y="864"/>
                  </a:cubicBezTo>
                  <a:cubicBezTo>
                    <a:pt x="510" y="894"/>
                    <a:pt x="499" y="893"/>
                    <a:pt x="498" y="899"/>
                  </a:cubicBezTo>
                  <a:cubicBezTo>
                    <a:pt x="574" y="863"/>
                    <a:pt x="584" y="863"/>
                    <a:pt x="588" y="858"/>
                  </a:cubicBezTo>
                  <a:cubicBezTo>
                    <a:pt x="618" y="851"/>
                    <a:pt x="633" y="846"/>
                    <a:pt x="650" y="843"/>
                  </a:cubicBezTo>
                  <a:cubicBezTo>
                    <a:pt x="740" y="832"/>
                    <a:pt x="743" y="835"/>
                    <a:pt x="750" y="834"/>
                  </a:cubicBezTo>
                  <a:cubicBezTo>
                    <a:pt x="697" y="845"/>
                    <a:pt x="697" y="848"/>
                    <a:pt x="693" y="849"/>
                  </a:cubicBezTo>
                  <a:cubicBezTo>
                    <a:pt x="668" y="855"/>
                    <a:pt x="669" y="851"/>
                    <a:pt x="665" y="856"/>
                  </a:cubicBezTo>
                  <a:cubicBezTo>
                    <a:pt x="608" y="876"/>
                    <a:pt x="598" y="884"/>
                    <a:pt x="582" y="888"/>
                  </a:cubicBezTo>
                  <a:cubicBezTo>
                    <a:pt x="531" y="919"/>
                    <a:pt x="517" y="917"/>
                    <a:pt x="521" y="926"/>
                  </a:cubicBezTo>
                  <a:cubicBezTo>
                    <a:pt x="537" y="913"/>
                    <a:pt x="547" y="912"/>
                    <a:pt x="550" y="907"/>
                  </a:cubicBezTo>
                  <a:cubicBezTo>
                    <a:pt x="673" y="868"/>
                    <a:pt x="675" y="858"/>
                    <a:pt x="679" y="860"/>
                  </a:cubicBezTo>
                  <a:cubicBezTo>
                    <a:pt x="709" y="856"/>
                    <a:pt x="717" y="850"/>
                    <a:pt x="718" y="855"/>
                  </a:cubicBezTo>
                  <a:cubicBezTo>
                    <a:pt x="642" y="891"/>
                    <a:pt x="630" y="890"/>
                    <a:pt x="628" y="896"/>
                  </a:cubicBezTo>
                  <a:cubicBezTo>
                    <a:pt x="589" y="916"/>
                    <a:pt x="579" y="917"/>
                    <a:pt x="580" y="924"/>
                  </a:cubicBezTo>
                  <a:cubicBezTo>
                    <a:pt x="653" y="887"/>
                    <a:pt x="676" y="880"/>
                    <a:pt x="694" y="870"/>
                  </a:cubicBezTo>
                  <a:cubicBezTo>
                    <a:pt x="784" y="845"/>
                    <a:pt x="785" y="839"/>
                    <a:pt x="795" y="839"/>
                  </a:cubicBezTo>
                  <a:cubicBezTo>
                    <a:pt x="808" y="838"/>
                    <a:pt x="802" y="843"/>
                    <a:pt x="789" y="844"/>
                  </a:cubicBezTo>
                  <a:cubicBezTo>
                    <a:pt x="718" y="886"/>
                    <a:pt x="706" y="885"/>
                    <a:pt x="705" y="891"/>
                  </a:cubicBezTo>
                  <a:cubicBezTo>
                    <a:pt x="634" y="921"/>
                    <a:pt x="626" y="929"/>
                    <a:pt x="613" y="934"/>
                  </a:cubicBezTo>
                  <a:cubicBezTo>
                    <a:pt x="588" y="952"/>
                    <a:pt x="581" y="951"/>
                    <a:pt x="581" y="955"/>
                  </a:cubicBezTo>
                  <a:cubicBezTo>
                    <a:pt x="530" y="987"/>
                    <a:pt x="527" y="988"/>
                    <a:pt x="526" y="992"/>
                  </a:cubicBezTo>
                  <a:cubicBezTo>
                    <a:pt x="539" y="987"/>
                    <a:pt x="552" y="979"/>
                    <a:pt x="564" y="971"/>
                  </a:cubicBezTo>
                  <a:cubicBezTo>
                    <a:pt x="592" y="956"/>
                    <a:pt x="598" y="951"/>
                    <a:pt x="604" y="946"/>
                  </a:cubicBezTo>
                  <a:cubicBezTo>
                    <a:pt x="687" y="910"/>
                    <a:pt x="696" y="903"/>
                    <a:pt x="708" y="899"/>
                  </a:cubicBezTo>
                  <a:cubicBezTo>
                    <a:pt x="733" y="884"/>
                    <a:pt x="745" y="882"/>
                    <a:pt x="744" y="886"/>
                  </a:cubicBezTo>
                  <a:cubicBezTo>
                    <a:pt x="722" y="905"/>
                    <a:pt x="719" y="906"/>
                    <a:pt x="714" y="907"/>
                  </a:cubicBezTo>
                  <a:cubicBezTo>
                    <a:pt x="684" y="934"/>
                    <a:pt x="678" y="937"/>
                    <a:pt x="676" y="942"/>
                  </a:cubicBezTo>
                  <a:cubicBezTo>
                    <a:pt x="614" y="990"/>
                    <a:pt x="592" y="1003"/>
                    <a:pt x="572" y="1016"/>
                  </a:cubicBezTo>
                  <a:cubicBezTo>
                    <a:pt x="535" y="1045"/>
                    <a:pt x="522" y="1039"/>
                    <a:pt x="524" y="1045"/>
                  </a:cubicBezTo>
                  <a:cubicBezTo>
                    <a:pt x="515" y="1047"/>
                    <a:pt x="532" y="1049"/>
                    <a:pt x="535" y="1041"/>
                  </a:cubicBezTo>
                  <a:cubicBezTo>
                    <a:pt x="570" y="1023"/>
                    <a:pt x="572" y="1024"/>
                    <a:pt x="574" y="1023"/>
                  </a:cubicBezTo>
                  <a:cubicBezTo>
                    <a:pt x="599" y="1005"/>
                    <a:pt x="603" y="1002"/>
                    <a:pt x="607" y="999"/>
                  </a:cubicBezTo>
                  <a:cubicBezTo>
                    <a:pt x="687" y="947"/>
                    <a:pt x="688" y="940"/>
                    <a:pt x="696" y="939"/>
                  </a:cubicBezTo>
                  <a:cubicBezTo>
                    <a:pt x="718" y="923"/>
                    <a:pt x="719" y="913"/>
                    <a:pt x="721" y="919"/>
                  </a:cubicBezTo>
                  <a:cubicBezTo>
                    <a:pt x="696" y="949"/>
                    <a:pt x="682" y="951"/>
                    <a:pt x="680" y="962"/>
                  </a:cubicBezTo>
                  <a:cubicBezTo>
                    <a:pt x="620" y="1003"/>
                    <a:pt x="616" y="1012"/>
                    <a:pt x="603" y="1015"/>
                  </a:cubicBezTo>
                  <a:cubicBezTo>
                    <a:pt x="568" y="1039"/>
                    <a:pt x="559" y="1044"/>
                    <a:pt x="549" y="1049"/>
                  </a:cubicBezTo>
                  <a:cubicBezTo>
                    <a:pt x="538" y="1063"/>
                    <a:pt x="550" y="1055"/>
                    <a:pt x="565" y="1049"/>
                  </a:cubicBezTo>
                  <a:cubicBezTo>
                    <a:pt x="590" y="1034"/>
                    <a:pt x="595" y="1029"/>
                    <a:pt x="603" y="1026"/>
                  </a:cubicBezTo>
                  <a:cubicBezTo>
                    <a:pt x="660" y="985"/>
                    <a:pt x="670" y="984"/>
                    <a:pt x="671" y="976"/>
                  </a:cubicBezTo>
                  <a:cubicBezTo>
                    <a:pt x="721" y="934"/>
                    <a:pt x="724" y="932"/>
                    <a:pt x="728" y="931"/>
                  </a:cubicBezTo>
                  <a:cubicBezTo>
                    <a:pt x="753" y="903"/>
                    <a:pt x="759" y="899"/>
                    <a:pt x="765" y="895"/>
                  </a:cubicBezTo>
                  <a:cubicBezTo>
                    <a:pt x="803" y="865"/>
                    <a:pt x="806" y="861"/>
                    <a:pt x="810" y="858"/>
                  </a:cubicBezTo>
                  <a:cubicBezTo>
                    <a:pt x="833" y="845"/>
                    <a:pt x="838" y="840"/>
                    <a:pt x="846" y="839"/>
                  </a:cubicBezTo>
                  <a:cubicBezTo>
                    <a:pt x="816" y="870"/>
                    <a:pt x="806" y="871"/>
                    <a:pt x="804" y="877"/>
                  </a:cubicBezTo>
                  <a:cubicBezTo>
                    <a:pt x="761" y="922"/>
                    <a:pt x="758" y="927"/>
                    <a:pt x="752" y="931"/>
                  </a:cubicBezTo>
                  <a:cubicBezTo>
                    <a:pt x="698" y="979"/>
                    <a:pt x="690" y="988"/>
                    <a:pt x="677" y="995"/>
                  </a:cubicBezTo>
                  <a:cubicBezTo>
                    <a:pt x="654" y="1010"/>
                    <a:pt x="653" y="1016"/>
                    <a:pt x="643" y="1017"/>
                  </a:cubicBezTo>
                  <a:cubicBezTo>
                    <a:pt x="603" y="1041"/>
                    <a:pt x="602" y="1046"/>
                    <a:pt x="593" y="1046"/>
                  </a:cubicBezTo>
                  <a:cubicBezTo>
                    <a:pt x="604" y="1044"/>
                    <a:pt x="612" y="1046"/>
                    <a:pt x="612" y="1042"/>
                  </a:cubicBezTo>
                  <a:cubicBezTo>
                    <a:pt x="636" y="1032"/>
                    <a:pt x="635" y="1028"/>
                    <a:pt x="641" y="1028"/>
                  </a:cubicBezTo>
                  <a:cubicBezTo>
                    <a:pt x="677" y="1001"/>
                    <a:pt x="688" y="1001"/>
                    <a:pt x="690" y="995"/>
                  </a:cubicBezTo>
                  <a:cubicBezTo>
                    <a:pt x="719" y="977"/>
                    <a:pt x="726" y="966"/>
                    <a:pt x="737" y="958"/>
                  </a:cubicBezTo>
                  <a:cubicBezTo>
                    <a:pt x="755" y="940"/>
                    <a:pt x="761" y="937"/>
                    <a:pt x="766" y="933"/>
                  </a:cubicBezTo>
                  <a:cubicBezTo>
                    <a:pt x="776" y="914"/>
                    <a:pt x="782" y="914"/>
                    <a:pt x="784" y="912"/>
                  </a:cubicBezTo>
                  <a:cubicBezTo>
                    <a:pt x="844" y="864"/>
                    <a:pt x="829" y="869"/>
                    <a:pt x="825" y="882"/>
                  </a:cubicBezTo>
                  <a:cubicBezTo>
                    <a:pt x="800" y="903"/>
                    <a:pt x="804" y="910"/>
                    <a:pt x="797" y="909"/>
                  </a:cubicBezTo>
                  <a:cubicBezTo>
                    <a:pt x="763" y="949"/>
                    <a:pt x="758" y="950"/>
                    <a:pt x="758" y="954"/>
                  </a:cubicBezTo>
                  <a:cubicBezTo>
                    <a:pt x="726" y="987"/>
                    <a:pt x="718" y="990"/>
                    <a:pt x="715" y="995"/>
                  </a:cubicBezTo>
                  <a:cubicBezTo>
                    <a:pt x="647" y="1048"/>
                    <a:pt x="644" y="1049"/>
                    <a:pt x="643" y="1052"/>
                  </a:cubicBezTo>
                  <a:cubicBezTo>
                    <a:pt x="622" y="1066"/>
                    <a:pt x="617" y="1067"/>
                    <a:pt x="615" y="1071"/>
                  </a:cubicBezTo>
                  <a:cubicBezTo>
                    <a:pt x="668" y="1047"/>
                    <a:pt x="671" y="1033"/>
                    <a:pt x="688" y="1029"/>
                  </a:cubicBezTo>
                  <a:cubicBezTo>
                    <a:pt x="721" y="1000"/>
                    <a:pt x="725" y="994"/>
                    <a:pt x="732" y="992"/>
                  </a:cubicBezTo>
                  <a:cubicBezTo>
                    <a:pt x="764" y="960"/>
                    <a:pt x="769" y="956"/>
                    <a:pt x="773" y="951"/>
                  </a:cubicBezTo>
                  <a:cubicBezTo>
                    <a:pt x="860" y="860"/>
                    <a:pt x="862" y="851"/>
                    <a:pt x="872" y="847"/>
                  </a:cubicBezTo>
                  <a:cubicBezTo>
                    <a:pt x="904" y="817"/>
                    <a:pt x="905" y="812"/>
                    <a:pt x="912" y="811"/>
                  </a:cubicBezTo>
                  <a:cubicBezTo>
                    <a:pt x="931" y="798"/>
                    <a:pt x="932" y="793"/>
                    <a:pt x="934" y="796"/>
                  </a:cubicBezTo>
                  <a:cubicBezTo>
                    <a:pt x="913" y="818"/>
                    <a:pt x="904" y="821"/>
                    <a:pt x="899" y="827"/>
                  </a:cubicBezTo>
                  <a:cubicBezTo>
                    <a:pt x="866" y="862"/>
                    <a:pt x="863" y="864"/>
                    <a:pt x="860" y="867"/>
                  </a:cubicBezTo>
                  <a:cubicBezTo>
                    <a:pt x="833" y="899"/>
                    <a:pt x="826" y="904"/>
                    <a:pt x="824" y="911"/>
                  </a:cubicBezTo>
                  <a:cubicBezTo>
                    <a:pt x="798" y="940"/>
                    <a:pt x="789" y="952"/>
                    <a:pt x="777" y="962"/>
                  </a:cubicBezTo>
                  <a:cubicBezTo>
                    <a:pt x="730" y="1003"/>
                    <a:pt x="724" y="1018"/>
                    <a:pt x="709" y="1025"/>
                  </a:cubicBezTo>
                  <a:cubicBezTo>
                    <a:pt x="680" y="1051"/>
                    <a:pt x="672" y="1050"/>
                    <a:pt x="673" y="1056"/>
                  </a:cubicBezTo>
                  <a:cubicBezTo>
                    <a:pt x="707" y="1032"/>
                    <a:pt x="718" y="1028"/>
                    <a:pt x="724" y="1020"/>
                  </a:cubicBezTo>
                  <a:cubicBezTo>
                    <a:pt x="781" y="965"/>
                    <a:pt x="790" y="965"/>
                    <a:pt x="790" y="959"/>
                  </a:cubicBezTo>
                  <a:cubicBezTo>
                    <a:pt x="833" y="912"/>
                    <a:pt x="834" y="907"/>
                    <a:pt x="840" y="906"/>
                  </a:cubicBezTo>
                  <a:cubicBezTo>
                    <a:pt x="852" y="891"/>
                    <a:pt x="857" y="890"/>
                    <a:pt x="857" y="885"/>
                  </a:cubicBezTo>
                  <a:cubicBezTo>
                    <a:pt x="890" y="856"/>
                    <a:pt x="890" y="847"/>
                    <a:pt x="898" y="843"/>
                  </a:cubicBezTo>
                  <a:cubicBezTo>
                    <a:pt x="913" y="829"/>
                    <a:pt x="914" y="825"/>
                    <a:pt x="915" y="828"/>
                  </a:cubicBezTo>
                  <a:cubicBezTo>
                    <a:pt x="899" y="848"/>
                    <a:pt x="895" y="850"/>
                    <a:pt x="893" y="852"/>
                  </a:cubicBezTo>
                  <a:cubicBezTo>
                    <a:pt x="874" y="873"/>
                    <a:pt x="868" y="888"/>
                    <a:pt x="854" y="897"/>
                  </a:cubicBezTo>
                  <a:cubicBezTo>
                    <a:pt x="844" y="921"/>
                    <a:pt x="833" y="921"/>
                    <a:pt x="834" y="929"/>
                  </a:cubicBezTo>
                  <a:cubicBezTo>
                    <a:pt x="813" y="953"/>
                    <a:pt x="808" y="954"/>
                    <a:pt x="808" y="958"/>
                  </a:cubicBezTo>
                  <a:cubicBezTo>
                    <a:pt x="747" y="1019"/>
                    <a:pt x="741" y="1023"/>
                    <a:pt x="738" y="1029"/>
                  </a:cubicBezTo>
                  <a:cubicBezTo>
                    <a:pt x="686" y="1073"/>
                    <a:pt x="678" y="1075"/>
                    <a:pt x="672" y="1078"/>
                  </a:cubicBezTo>
                  <a:cubicBezTo>
                    <a:pt x="643" y="1098"/>
                    <a:pt x="634" y="1096"/>
                    <a:pt x="634" y="1101"/>
                  </a:cubicBezTo>
                  <a:cubicBezTo>
                    <a:pt x="626" y="1110"/>
                    <a:pt x="641" y="1101"/>
                    <a:pt x="654" y="1099"/>
                  </a:cubicBezTo>
                  <a:cubicBezTo>
                    <a:pt x="703" y="1066"/>
                    <a:pt x="716" y="1058"/>
                    <a:pt x="727" y="1048"/>
                  </a:cubicBezTo>
                  <a:cubicBezTo>
                    <a:pt x="768" y="1009"/>
                    <a:pt x="781" y="1000"/>
                    <a:pt x="789" y="988"/>
                  </a:cubicBezTo>
                  <a:cubicBezTo>
                    <a:pt x="809" y="969"/>
                    <a:pt x="815" y="964"/>
                    <a:pt x="819" y="959"/>
                  </a:cubicBezTo>
                  <a:cubicBezTo>
                    <a:pt x="853" y="916"/>
                    <a:pt x="854" y="912"/>
                    <a:pt x="859" y="912"/>
                  </a:cubicBezTo>
                  <a:cubicBezTo>
                    <a:pt x="891" y="872"/>
                    <a:pt x="894" y="865"/>
                    <a:pt x="899" y="860"/>
                  </a:cubicBezTo>
                  <a:cubicBezTo>
                    <a:pt x="977" y="782"/>
                    <a:pt x="978" y="780"/>
                    <a:pt x="979" y="777"/>
                  </a:cubicBezTo>
                  <a:cubicBezTo>
                    <a:pt x="1002" y="772"/>
                    <a:pt x="996" y="775"/>
                    <a:pt x="993" y="779"/>
                  </a:cubicBezTo>
                  <a:cubicBezTo>
                    <a:pt x="966" y="808"/>
                    <a:pt x="964" y="814"/>
                    <a:pt x="957" y="816"/>
                  </a:cubicBezTo>
                  <a:cubicBezTo>
                    <a:pt x="927" y="858"/>
                    <a:pt x="930" y="866"/>
                    <a:pt x="922" y="867"/>
                  </a:cubicBezTo>
                  <a:cubicBezTo>
                    <a:pt x="911" y="890"/>
                    <a:pt x="905" y="890"/>
                    <a:pt x="907" y="894"/>
                  </a:cubicBezTo>
                  <a:cubicBezTo>
                    <a:pt x="875" y="937"/>
                    <a:pt x="869" y="939"/>
                    <a:pt x="868" y="946"/>
                  </a:cubicBezTo>
                  <a:cubicBezTo>
                    <a:pt x="839" y="976"/>
                    <a:pt x="839" y="983"/>
                    <a:pt x="833" y="985"/>
                  </a:cubicBezTo>
                  <a:cubicBezTo>
                    <a:pt x="794" y="1031"/>
                    <a:pt x="787" y="1033"/>
                    <a:pt x="784" y="1038"/>
                  </a:cubicBezTo>
                  <a:cubicBezTo>
                    <a:pt x="739" y="1079"/>
                    <a:pt x="732" y="1081"/>
                    <a:pt x="729" y="1086"/>
                  </a:cubicBezTo>
                  <a:cubicBezTo>
                    <a:pt x="678" y="1120"/>
                    <a:pt x="674" y="1119"/>
                    <a:pt x="673" y="1122"/>
                  </a:cubicBezTo>
                  <a:cubicBezTo>
                    <a:pt x="712" y="1106"/>
                    <a:pt x="716" y="1102"/>
                    <a:pt x="720" y="1098"/>
                  </a:cubicBezTo>
                  <a:cubicBezTo>
                    <a:pt x="753" y="1075"/>
                    <a:pt x="759" y="1072"/>
                    <a:pt x="761" y="1067"/>
                  </a:cubicBezTo>
                  <a:cubicBezTo>
                    <a:pt x="794" y="1044"/>
                    <a:pt x="790" y="1035"/>
                    <a:pt x="800" y="1035"/>
                  </a:cubicBezTo>
                  <a:cubicBezTo>
                    <a:pt x="840" y="991"/>
                    <a:pt x="849" y="984"/>
                    <a:pt x="855" y="974"/>
                  </a:cubicBezTo>
                  <a:cubicBezTo>
                    <a:pt x="869" y="952"/>
                    <a:pt x="876" y="953"/>
                    <a:pt x="875" y="949"/>
                  </a:cubicBezTo>
                  <a:cubicBezTo>
                    <a:pt x="901" y="921"/>
                    <a:pt x="899" y="914"/>
                    <a:pt x="906" y="912"/>
                  </a:cubicBezTo>
                  <a:cubicBezTo>
                    <a:pt x="920" y="888"/>
                    <a:pt x="926" y="879"/>
                    <a:pt x="931" y="870"/>
                  </a:cubicBezTo>
                  <a:cubicBezTo>
                    <a:pt x="960" y="824"/>
                    <a:pt x="979" y="811"/>
                    <a:pt x="993" y="794"/>
                  </a:cubicBezTo>
                  <a:cubicBezTo>
                    <a:pt x="1033" y="757"/>
                    <a:pt x="1033" y="750"/>
                    <a:pt x="1043" y="750"/>
                  </a:cubicBezTo>
                  <a:cubicBezTo>
                    <a:pt x="969" y="857"/>
                    <a:pt x="957" y="865"/>
                    <a:pt x="955" y="879"/>
                  </a:cubicBezTo>
                  <a:cubicBezTo>
                    <a:pt x="940" y="896"/>
                    <a:pt x="939" y="900"/>
                    <a:pt x="940" y="904"/>
                  </a:cubicBezTo>
                  <a:cubicBezTo>
                    <a:pt x="920" y="929"/>
                    <a:pt x="921" y="937"/>
                    <a:pt x="913" y="937"/>
                  </a:cubicBezTo>
                  <a:cubicBezTo>
                    <a:pt x="896" y="970"/>
                    <a:pt x="891" y="970"/>
                    <a:pt x="890" y="972"/>
                  </a:cubicBezTo>
                  <a:cubicBezTo>
                    <a:pt x="873" y="997"/>
                    <a:pt x="870" y="1002"/>
                    <a:pt x="865" y="1006"/>
                  </a:cubicBezTo>
                  <a:cubicBezTo>
                    <a:pt x="826" y="1052"/>
                    <a:pt x="816" y="1059"/>
                    <a:pt x="810" y="1069"/>
                  </a:cubicBezTo>
                  <a:cubicBezTo>
                    <a:pt x="791" y="1083"/>
                    <a:pt x="787" y="1087"/>
                    <a:pt x="783" y="1091"/>
                  </a:cubicBezTo>
                  <a:cubicBezTo>
                    <a:pt x="752" y="1117"/>
                    <a:pt x="746" y="1120"/>
                    <a:pt x="742" y="1123"/>
                  </a:cubicBezTo>
                  <a:cubicBezTo>
                    <a:pt x="734" y="1133"/>
                    <a:pt x="740" y="1131"/>
                    <a:pt x="743" y="1127"/>
                  </a:cubicBezTo>
                  <a:cubicBezTo>
                    <a:pt x="792" y="1095"/>
                    <a:pt x="795" y="1085"/>
                    <a:pt x="805" y="1081"/>
                  </a:cubicBezTo>
                  <a:cubicBezTo>
                    <a:pt x="852" y="1033"/>
                    <a:pt x="856" y="1030"/>
                    <a:pt x="860" y="1027"/>
                  </a:cubicBezTo>
                  <a:cubicBezTo>
                    <a:pt x="879" y="1009"/>
                    <a:pt x="881" y="999"/>
                    <a:pt x="889" y="993"/>
                  </a:cubicBezTo>
                  <a:cubicBezTo>
                    <a:pt x="903" y="971"/>
                    <a:pt x="904" y="969"/>
                    <a:pt x="907" y="967"/>
                  </a:cubicBezTo>
                  <a:cubicBezTo>
                    <a:pt x="925" y="938"/>
                    <a:pt x="930" y="935"/>
                    <a:pt x="934" y="931"/>
                  </a:cubicBezTo>
                  <a:cubicBezTo>
                    <a:pt x="943" y="908"/>
                    <a:pt x="949" y="909"/>
                    <a:pt x="947" y="905"/>
                  </a:cubicBezTo>
                  <a:cubicBezTo>
                    <a:pt x="957" y="887"/>
                    <a:pt x="960" y="887"/>
                    <a:pt x="961" y="887"/>
                  </a:cubicBezTo>
                  <a:cubicBezTo>
                    <a:pt x="972" y="860"/>
                    <a:pt x="975" y="857"/>
                    <a:pt x="980" y="854"/>
                  </a:cubicBezTo>
                  <a:cubicBezTo>
                    <a:pt x="998" y="823"/>
                    <a:pt x="997" y="817"/>
                    <a:pt x="1003" y="815"/>
                  </a:cubicBezTo>
                  <a:cubicBezTo>
                    <a:pt x="1025" y="782"/>
                    <a:pt x="1032" y="774"/>
                    <a:pt x="1039" y="766"/>
                  </a:cubicBezTo>
                  <a:cubicBezTo>
                    <a:pt x="1077" y="742"/>
                    <a:pt x="1068" y="742"/>
                    <a:pt x="1069" y="747"/>
                  </a:cubicBezTo>
                  <a:cubicBezTo>
                    <a:pt x="1047" y="774"/>
                    <a:pt x="1045" y="779"/>
                    <a:pt x="1040" y="782"/>
                  </a:cubicBezTo>
                  <a:cubicBezTo>
                    <a:pt x="1028" y="806"/>
                    <a:pt x="1026" y="807"/>
                    <a:pt x="1025" y="809"/>
                  </a:cubicBezTo>
                  <a:cubicBezTo>
                    <a:pt x="1015" y="834"/>
                    <a:pt x="1007" y="838"/>
                    <a:pt x="1007" y="847"/>
                  </a:cubicBezTo>
                  <a:cubicBezTo>
                    <a:pt x="993" y="869"/>
                    <a:pt x="994" y="871"/>
                    <a:pt x="994" y="872"/>
                  </a:cubicBezTo>
                  <a:cubicBezTo>
                    <a:pt x="989" y="885"/>
                    <a:pt x="986" y="887"/>
                    <a:pt x="984" y="891"/>
                  </a:cubicBezTo>
                  <a:cubicBezTo>
                    <a:pt x="971" y="922"/>
                    <a:pt x="966" y="929"/>
                    <a:pt x="966" y="939"/>
                  </a:cubicBezTo>
                  <a:cubicBezTo>
                    <a:pt x="956" y="957"/>
                    <a:pt x="957" y="960"/>
                    <a:pt x="954" y="961"/>
                  </a:cubicBezTo>
                  <a:cubicBezTo>
                    <a:pt x="920" y="1037"/>
                    <a:pt x="921" y="1048"/>
                    <a:pt x="913" y="1052"/>
                  </a:cubicBezTo>
                  <a:cubicBezTo>
                    <a:pt x="882" y="1101"/>
                    <a:pt x="877" y="1107"/>
                    <a:pt x="874" y="1115"/>
                  </a:cubicBezTo>
                  <a:cubicBezTo>
                    <a:pt x="855" y="1137"/>
                    <a:pt x="852" y="1140"/>
                    <a:pt x="850" y="1144"/>
                  </a:cubicBezTo>
                  <a:cubicBezTo>
                    <a:pt x="834" y="1167"/>
                    <a:pt x="824" y="1166"/>
                    <a:pt x="824" y="1170"/>
                  </a:cubicBezTo>
                  <a:cubicBezTo>
                    <a:pt x="858" y="1143"/>
                    <a:pt x="863" y="1134"/>
                    <a:pt x="871" y="1126"/>
                  </a:cubicBezTo>
                  <a:cubicBezTo>
                    <a:pt x="891" y="1097"/>
                    <a:pt x="896" y="1098"/>
                    <a:pt x="894" y="1094"/>
                  </a:cubicBezTo>
                  <a:cubicBezTo>
                    <a:pt x="911" y="1072"/>
                    <a:pt x="913" y="1070"/>
                    <a:pt x="916" y="1070"/>
                  </a:cubicBezTo>
                  <a:cubicBezTo>
                    <a:pt x="929" y="1042"/>
                    <a:pt x="932" y="1038"/>
                    <a:pt x="934" y="1033"/>
                  </a:cubicBezTo>
                  <a:cubicBezTo>
                    <a:pt x="958" y="976"/>
                    <a:pt x="965" y="968"/>
                    <a:pt x="964" y="955"/>
                  </a:cubicBezTo>
                  <a:cubicBezTo>
                    <a:pt x="985" y="915"/>
                    <a:pt x="989" y="909"/>
                    <a:pt x="991" y="903"/>
                  </a:cubicBezTo>
                  <a:cubicBezTo>
                    <a:pt x="1000" y="878"/>
                    <a:pt x="1004" y="873"/>
                    <a:pt x="1006" y="867"/>
                  </a:cubicBezTo>
                  <a:cubicBezTo>
                    <a:pt x="1015" y="842"/>
                    <a:pt x="1024" y="840"/>
                    <a:pt x="1024" y="833"/>
                  </a:cubicBezTo>
                  <a:cubicBezTo>
                    <a:pt x="1042" y="806"/>
                    <a:pt x="1046" y="795"/>
                    <a:pt x="1051" y="784"/>
                  </a:cubicBezTo>
                  <a:cubicBezTo>
                    <a:pt x="1073" y="764"/>
                    <a:pt x="1071" y="758"/>
                    <a:pt x="1073" y="756"/>
                  </a:cubicBezTo>
                  <a:cubicBezTo>
                    <a:pt x="1093" y="740"/>
                    <a:pt x="1094" y="733"/>
                    <a:pt x="1101" y="731"/>
                  </a:cubicBezTo>
                  <a:cubicBezTo>
                    <a:pt x="1090" y="749"/>
                    <a:pt x="1092" y="751"/>
                    <a:pt x="1092" y="752"/>
                  </a:cubicBezTo>
                  <a:cubicBezTo>
                    <a:pt x="1069" y="793"/>
                    <a:pt x="1066" y="799"/>
                    <a:pt x="1061" y="804"/>
                  </a:cubicBezTo>
                  <a:cubicBezTo>
                    <a:pt x="1050" y="836"/>
                    <a:pt x="1049" y="839"/>
                    <a:pt x="1046" y="842"/>
                  </a:cubicBezTo>
                  <a:cubicBezTo>
                    <a:pt x="1029" y="888"/>
                    <a:pt x="1026" y="895"/>
                    <a:pt x="1021" y="900"/>
                  </a:cubicBezTo>
                  <a:cubicBezTo>
                    <a:pt x="996" y="970"/>
                    <a:pt x="1001" y="978"/>
                    <a:pt x="995" y="978"/>
                  </a:cubicBezTo>
                  <a:cubicBezTo>
                    <a:pt x="981" y="1020"/>
                    <a:pt x="975" y="1026"/>
                    <a:pt x="972" y="1033"/>
                  </a:cubicBezTo>
                  <a:cubicBezTo>
                    <a:pt x="954" y="1067"/>
                    <a:pt x="951" y="1070"/>
                    <a:pt x="951" y="1075"/>
                  </a:cubicBezTo>
                  <a:cubicBezTo>
                    <a:pt x="916" y="1125"/>
                    <a:pt x="909" y="1125"/>
                    <a:pt x="907" y="1129"/>
                  </a:cubicBezTo>
                  <a:cubicBezTo>
                    <a:pt x="919" y="1122"/>
                    <a:pt x="920" y="1117"/>
                    <a:pt x="925" y="1115"/>
                  </a:cubicBezTo>
                  <a:cubicBezTo>
                    <a:pt x="935" y="1099"/>
                    <a:pt x="943" y="1099"/>
                    <a:pt x="940" y="1092"/>
                  </a:cubicBezTo>
                  <a:cubicBezTo>
                    <a:pt x="963" y="1066"/>
                    <a:pt x="962" y="1060"/>
                    <a:pt x="968" y="1058"/>
                  </a:cubicBezTo>
                  <a:cubicBezTo>
                    <a:pt x="976" y="1041"/>
                    <a:pt x="979" y="1037"/>
                    <a:pt x="983" y="1033"/>
                  </a:cubicBezTo>
                  <a:cubicBezTo>
                    <a:pt x="1007" y="981"/>
                    <a:pt x="1003" y="971"/>
                    <a:pt x="1009" y="969"/>
                  </a:cubicBezTo>
                  <a:cubicBezTo>
                    <a:pt x="1016" y="940"/>
                    <a:pt x="1022" y="940"/>
                    <a:pt x="1018" y="934"/>
                  </a:cubicBezTo>
                  <a:cubicBezTo>
                    <a:pt x="1059" y="844"/>
                    <a:pt x="1057" y="833"/>
                    <a:pt x="1066" y="830"/>
                  </a:cubicBezTo>
                  <a:cubicBezTo>
                    <a:pt x="1083" y="786"/>
                    <a:pt x="1082" y="782"/>
                    <a:pt x="1084" y="780"/>
                  </a:cubicBezTo>
                  <a:cubicBezTo>
                    <a:pt x="1108" y="739"/>
                    <a:pt x="1112" y="730"/>
                    <a:pt x="1120" y="723"/>
                  </a:cubicBezTo>
                  <a:cubicBezTo>
                    <a:pt x="1119" y="735"/>
                    <a:pt x="1117" y="738"/>
                    <a:pt x="1114" y="742"/>
                  </a:cubicBezTo>
                  <a:cubicBezTo>
                    <a:pt x="1099" y="768"/>
                    <a:pt x="1096" y="772"/>
                    <a:pt x="1094" y="776"/>
                  </a:cubicBezTo>
                  <a:cubicBezTo>
                    <a:pt x="1068" y="830"/>
                    <a:pt x="1067" y="841"/>
                    <a:pt x="1060" y="847"/>
                  </a:cubicBezTo>
                  <a:cubicBezTo>
                    <a:pt x="1046" y="905"/>
                    <a:pt x="1042" y="907"/>
                    <a:pt x="1043" y="912"/>
                  </a:cubicBezTo>
                  <a:cubicBezTo>
                    <a:pt x="1031" y="937"/>
                    <a:pt x="1035" y="944"/>
                    <a:pt x="1031" y="945"/>
                  </a:cubicBezTo>
                  <a:cubicBezTo>
                    <a:pt x="1019" y="1007"/>
                    <a:pt x="1016" y="1012"/>
                    <a:pt x="1013" y="1017"/>
                  </a:cubicBezTo>
                  <a:cubicBezTo>
                    <a:pt x="987" y="1086"/>
                    <a:pt x="985" y="1088"/>
                    <a:pt x="987" y="1092"/>
                  </a:cubicBezTo>
                  <a:cubicBezTo>
                    <a:pt x="975" y="1110"/>
                    <a:pt x="973" y="1113"/>
                    <a:pt x="971" y="1115"/>
                  </a:cubicBezTo>
                  <a:cubicBezTo>
                    <a:pt x="952" y="1150"/>
                    <a:pt x="944" y="1151"/>
                    <a:pt x="943" y="1158"/>
                  </a:cubicBezTo>
                  <a:cubicBezTo>
                    <a:pt x="967" y="1126"/>
                    <a:pt x="978" y="1125"/>
                    <a:pt x="978" y="1114"/>
                  </a:cubicBezTo>
                  <a:cubicBezTo>
                    <a:pt x="999" y="1084"/>
                    <a:pt x="996" y="1078"/>
                    <a:pt x="1002" y="1079"/>
                  </a:cubicBezTo>
                  <a:cubicBezTo>
                    <a:pt x="1010" y="1051"/>
                    <a:pt x="1016" y="1046"/>
                    <a:pt x="1017" y="1036"/>
                  </a:cubicBezTo>
                  <a:cubicBezTo>
                    <a:pt x="1038" y="980"/>
                    <a:pt x="1035" y="968"/>
                    <a:pt x="1041" y="961"/>
                  </a:cubicBezTo>
                  <a:cubicBezTo>
                    <a:pt x="1053" y="887"/>
                    <a:pt x="1065" y="874"/>
                    <a:pt x="1066" y="854"/>
                  </a:cubicBezTo>
                  <a:cubicBezTo>
                    <a:pt x="1085" y="822"/>
                    <a:pt x="1082" y="817"/>
                    <a:pt x="1088" y="817"/>
                  </a:cubicBezTo>
                  <a:cubicBezTo>
                    <a:pt x="1101" y="773"/>
                    <a:pt x="1111" y="775"/>
                    <a:pt x="1110" y="769"/>
                  </a:cubicBezTo>
                  <a:cubicBezTo>
                    <a:pt x="1139" y="732"/>
                    <a:pt x="1135" y="724"/>
                    <a:pt x="1142" y="723"/>
                  </a:cubicBezTo>
                  <a:cubicBezTo>
                    <a:pt x="1161" y="699"/>
                    <a:pt x="1162" y="697"/>
                    <a:pt x="1166" y="697"/>
                  </a:cubicBezTo>
                  <a:cubicBezTo>
                    <a:pt x="1159" y="709"/>
                    <a:pt x="1160" y="711"/>
                    <a:pt x="1158" y="712"/>
                  </a:cubicBezTo>
                  <a:cubicBezTo>
                    <a:pt x="1141" y="738"/>
                    <a:pt x="1136" y="751"/>
                    <a:pt x="1127" y="761"/>
                  </a:cubicBezTo>
                  <a:cubicBezTo>
                    <a:pt x="1121" y="793"/>
                    <a:pt x="1110" y="795"/>
                    <a:pt x="1113" y="806"/>
                  </a:cubicBezTo>
                  <a:cubicBezTo>
                    <a:pt x="1103" y="835"/>
                    <a:pt x="1100" y="842"/>
                    <a:pt x="1096" y="849"/>
                  </a:cubicBezTo>
                  <a:cubicBezTo>
                    <a:pt x="1080" y="911"/>
                    <a:pt x="1073" y="923"/>
                    <a:pt x="1073" y="942"/>
                  </a:cubicBezTo>
                  <a:cubicBezTo>
                    <a:pt x="1060" y="978"/>
                    <a:pt x="1052" y="985"/>
                    <a:pt x="1052" y="997"/>
                  </a:cubicBezTo>
                  <a:cubicBezTo>
                    <a:pt x="1033" y="1040"/>
                    <a:pt x="1031" y="1045"/>
                    <a:pt x="1031" y="1051"/>
                  </a:cubicBezTo>
                  <a:cubicBezTo>
                    <a:pt x="1015" y="1085"/>
                    <a:pt x="1013" y="1087"/>
                    <a:pt x="1011" y="1088"/>
                  </a:cubicBezTo>
                  <a:cubicBezTo>
                    <a:pt x="1000" y="1110"/>
                    <a:pt x="995" y="1119"/>
                    <a:pt x="989" y="1125"/>
                  </a:cubicBezTo>
                  <a:cubicBezTo>
                    <a:pt x="967" y="1154"/>
                    <a:pt x="967" y="1162"/>
                    <a:pt x="958" y="1164"/>
                  </a:cubicBezTo>
                  <a:cubicBezTo>
                    <a:pt x="952" y="1177"/>
                    <a:pt x="959" y="1178"/>
                    <a:pt x="960" y="1175"/>
                  </a:cubicBezTo>
                  <a:cubicBezTo>
                    <a:pt x="980" y="1143"/>
                    <a:pt x="988" y="1142"/>
                    <a:pt x="988" y="1136"/>
                  </a:cubicBezTo>
                  <a:cubicBezTo>
                    <a:pt x="1025" y="1081"/>
                    <a:pt x="1033" y="1061"/>
                    <a:pt x="1042" y="1043"/>
                  </a:cubicBezTo>
                  <a:cubicBezTo>
                    <a:pt x="1058" y="1003"/>
                    <a:pt x="1060" y="992"/>
                    <a:pt x="1065" y="983"/>
                  </a:cubicBezTo>
                  <a:cubicBezTo>
                    <a:pt x="1090" y="912"/>
                    <a:pt x="1093" y="902"/>
                    <a:pt x="1095" y="891"/>
                  </a:cubicBezTo>
                  <a:cubicBezTo>
                    <a:pt x="1106" y="849"/>
                    <a:pt x="1113" y="841"/>
                    <a:pt x="1115" y="830"/>
                  </a:cubicBezTo>
                  <a:cubicBezTo>
                    <a:pt x="1133" y="782"/>
                    <a:pt x="1135" y="777"/>
                    <a:pt x="1135" y="771"/>
                  </a:cubicBezTo>
                  <a:cubicBezTo>
                    <a:pt x="1158" y="727"/>
                    <a:pt x="1161" y="726"/>
                    <a:pt x="1162" y="724"/>
                  </a:cubicBezTo>
                  <a:cubicBezTo>
                    <a:pt x="1180" y="705"/>
                    <a:pt x="1180" y="702"/>
                    <a:pt x="1182" y="700"/>
                  </a:cubicBezTo>
                  <a:cubicBezTo>
                    <a:pt x="1181" y="710"/>
                    <a:pt x="1176" y="710"/>
                    <a:pt x="1176" y="715"/>
                  </a:cubicBezTo>
                  <a:cubicBezTo>
                    <a:pt x="1159" y="758"/>
                    <a:pt x="1151" y="757"/>
                    <a:pt x="1154" y="763"/>
                  </a:cubicBezTo>
                  <a:cubicBezTo>
                    <a:pt x="1138" y="798"/>
                    <a:pt x="1138" y="808"/>
                    <a:pt x="1134" y="813"/>
                  </a:cubicBezTo>
                  <a:cubicBezTo>
                    <a:pt x="1116" y="867"/>
                    <a:pt x="1120" y="884"/>
                    <a:pt x="1111" y="893"/>
                  </a:cubicBezTo>
                  <a:cubicBezTo>
                    <a:pt x="1105" y="951"/>
                    <a:pt x="1098" y="960"/>
                    <a:pt x="1096" y="973"/>
                  </a:cubicBezTo>
                  <a:cubicBezTo>
                    <a:pt x="1082" y="1032"/>
                    <a:pt x="1081" y="1036"/>
                    <a:pt x="1082" y="1040"/>
                  </a:cubicBezTo>
                  <a:cubicBezTo>
                    <a:pt x="1066" y="1090"/>
                    <a:pt x="1059" y="1092"/>
                    <a:pt x="1059" y="1099"/>
                  </a:cubicBezTo>
                  <a:cubicBezTo>
                    <a:pt x="1043" y="1137"/>
                    <a:pt x="1041" y="1139"/>
                    <a:pt x="1040" y="1143"/>
                  </a:cubicBezTo>
                  <a:cubicBezTo>
                    <a:pt x="1048" y="1132"/>
                    <a:pt x="1053" y="1128"/>
                    <a:pt x="1054" y="1122"/>
                  </a:cubicBezTo>
                  <a:cubicBezTo>
                    <a:pt x="1081" y="1072"/>
                    <a:pt x="1077" y="1062"/>
                    <a:pt x="1083" y="1060"/>
                  </a:cubicBezTo>
                  <a:cubicBezTo>
                    <a:pt x="1094" y="1013"/>
                    <a:pt x="1105" y="1016"/>
                    <a:pt x="1101" y="1010"/>
                  </a:cubicBezTo>
                  <a:cubicBezTo>
                    <a:pt x="1105" y="959"/>
                    <a:pt x="1115" y="958"/>
                    <a:pt x="1111" y="946"/>
                  </a:cubicBezTo>
                  <a:cubicBezTo>
                    <a:pt x="1121" y="896"/>
                    <a:pt x="1124" y="893"/>
                    <a:pt x="1123" y="886"/>
                  </a:cubicBezTo>
                  <a:cubicBezTo>
                    <a:pt x="1141" y="821"/>
                    <a:pt x="1145" y="814"/>
                    <a:pt x="1148" y="806"/>
                  </a:cubicBezTo>
                  <a:cubicBezTo>
                    <a:pt x="1167" y="741"/>
                    <a:pt x="1179" y="744"/>
                    <a:pt x="1176" y="737"/>
                  </a:cubicBezTo>
                  <a:cubicBezTo>
                    <a:pt x="1187" y="722"/>
                    <a:pt x="1185" y="718"/>
                    <a:pt x="1188" y="717"/>
                  </a:cubicBezTo>
                  <a:cubicBezTo>
                    <a:pt x="1213" y="683"/>
                    <a:pt x="1210" y="686"/>
                    <a:pt x="1209" y="691"/>
                  </a:cubicBezTo>
                  <a:cubicBezTo>
                    <a:pt x="1193" y="714"/>
                    <a:pt x="1194" y="718"/>
                    <a:pt x="1192" y="719"/>
                  </a:cubicBezTo>
                  <a:cubicBezTo>
                    <a:pt x="1178" y="739"/>
                    <a:pt x="1179" y="745"/>
                    <a:pt x="1175" y="748"/>
                  </a:cubicBezTo>
                  <a:cubicBezTo>
                    <a:pt x="1162" y="793"/>
                    <a:pt x="1155" y="794"/>
                    <a:pt x="1156" y="800"/>
                  </a:cubicBezTo>
                  <a:cubicBezTo>
                    <a:pt x="1139" y="843"/>
                    <a:pt x="1142" y="851"/>
                    <a:pt x="1139" y="854"/>
                  </a:cubicBezTo>
                  <a:cubicBezTo>
                    <a:pt x="1131" y="894"/>
                    <a:pt x="1131" y="904"/>
                    <a:pt x="1130" y="914"/>
                  </a:cubicBezTo>
                  <a:cubicBezTo>
                    <a:pt x="1123" y="960"/>
                    <a:pt x="1123" y="965"/>
                    <a:pt x="1120" y="969"/>
                  </a:cubicBezTo>
                  <a:cubicBezTo>
                    <a:pt x="1106" y="1031"/>
                    <a:pt x="1109" y="1038"/>
                    <a:pt x="1106" y="1042"/>
                  </a:cubicBezTo>
                  <a:cubicBezTo>
                    <a:pt x="1094" y="1088"/>
                    <a:pt x="1085" y="1087"/>
                    <a:pt x="1087" y="1094"/>
                  </a:cubicBezTo>
                  <a:cubicBezTo>
                    <a:pt x="1090" y="1098"/>
                    <a:pt x="1092" y="1092"/>
                    <a:pt x="1094" y="1086"/>
                  </a:cubicBezTo>
                  <a:cubicBezTo>
                    <a:pt x="1114" y="1043"/>
                    <a:pt x="1117" y="1037"/>
                    <a:pt x="1117" y="1029"/>
                  </a:cubicBezTo>
                  <a:cubicBezTo>
                    <a:pt x="1129" y="1007"/>
                    <a:pt x="1124" y="995"/>
                    <a:pt x="1128" y="989"/>
                  </a:cubicBezTo>
                  <a:cubicBezTo>
                    <a:pt x="1141" y="920"/>
                    <a:pt x="1137" y="911"/>
                    <a:pt x="1140" y="908"/>
                  </a:cubicBezTo>
                  <a:cubicBezTo>
                    <a:pt x="1152" y="848"/>
                    <a:pt x="1154" y="836"/>
                    <a:pt x="1158" y="824"/>
                  </a:cubicBezTo>
                  <a:cubicBezTo>
                    <a:pt x="1190" y="748"/>
                    <a:pt x="1191" y="736"/>
                    <a:pt x="1198" y="726"/>
                  </a:cubicBezTo>
                  <a:cubicBezTo>
                    <a:pt x="1211" y="708"/>
                    <a:pt x="1212" y="702"/>
                    <a:pt x="1215" y="697"/>
                  </a:cubicBezTo>
                  <a:cubicBezTo>
                    <a:pt x="1239" y="665"/>
                    <a:pt x="1240" y="659"/>
                    <a:pt x="1243" y="654"/>
                  </a:cubicBezTo>
                  <a:cubicBezTo>
                    <a:pt x="1258" y="655"/>
                    <a:pt x="1254" y="659"/>
                    <a:pt x="1248" y="662"/>
                  </a:cubicBezTo>
                  <a:cubicBezTo>
                    <a:pt x="1240" y="680"/>
                    <a:pt x="1238" y="682"/>
                    <a:pt x="1234" y="682"/>
                  </a:cubicBezTo>
                  <a:cubicBezTo>
                    <a:pt x="1221" y="708"/>
                    <a:pt x="1220" y="710"/>
                    <a:pt x="1218" y="712"/>
                  </a:cubicBezTo>
                  <a:cubicBezTo>
                    <a:pt x="1202" y="738"/>
                    <a:pt x="1207" y="748"/>
                    <a:pt x="1200" y="750"/>
                  </a:cubicBezTo>
                  <a:cubicBezTo>
                    <a:pt x="1185" y="789"/>
                    <a:pt x="1183" y="795"/>
                    <a:pt x="1180" y="801"/>
                  </a:cubicBezTo>
                  <a:cubicBezTo>
                    <a:pt x="1167" y="863"/>
                    <a:pt x="1160" y="866"/>
                    <a:pt x="1165" y="876"/>
                  </a:cubicBezTo>
                  <a:cubicBezTo>
                    <a:pt x="1163" y="1011"/>
                    <a:pt x="1159" y="1003"/>
                    <a:pt x="1161" y="999"/>
                  </a:cubicBezTo>
                  <a:cubicBezTo>
                    <a:pt x="1178" y="946"/>
                    <a:pt x="1180" y="935"/>
                    <a:pt x="1185" y="926"/>
                  </a:cubicBezTo>
                  <a:cubicBezTo>
                    <a:pt x="1211" y="816"/>
                    <a:pt x="1215" y="806"/>
                    <a:pt x="1217" y="794"/>
                  </a:cubicBezTo>
                  <a:cubicBezTo>
                    <a:pt x="1232" y="751"/>
                    <a:pt x="1236" y="740"/>
                    <a:pt x="1241" y="730"/>
                  </a:cubicBezTo>
                  <a:cubicBezTo>
                    <a:pt x="1259" y="690"/>
                    <a:pt x="1261" y="688"/>
                    <a:pt x="1264" y="686"/>
                  </a:cubicBezTo>
                  <a:cubicBezTo>
                    <a:pt x="1274" y="666"/>
                    <a:pt x="1277" y="662"/>
                    <a:pt x="1278" y="657"/>
                  </a:cubicBezTo>
                  <a:cubicBezTo>
                    <a:pt x="1292" y="642"/>
                    <a:pt x="1292" y="639"/>
                    <a:pt x="1295" y="638"/>
                  </a:cubicBezTo>
                  <a:cubicBezTo>
                    <a:pt x="1309" y="633"/>
                    <a:pt x="1300" y="643"/>
                    <a:pt x="1291" y="654"/>
                  </a:cubicBezTo>
                  <a:cubicBezTo>
                    <a:pt x="1256" y="708"/>
                    <a:pt x="1257" y="716"/>
                    <a:pt x="1252" y="719"/>
                  </a:cubicBezTo>
                  <a:cubicBezTo>
                    <a:pt x="1238" y="762"/>
                    <a:pt x="1233" y="771"/>
                    <a:pt x="1233" y="784"/>
                  </a:cubicBezTo>
                  <a:cubicBezTo>
                    <a:pt x="1213" y="855"/>
                    <a:pt x="1210" y="860"/>
                    <a:pt x="1210" y="866"/>
                  </a:cubicBezTo>
                  <a:cubicBezTo>
                    <a:pt x="1198" y="895"/>
                    <a:pt x="1199" y="911"/>
                    <a:pt x="1193" y="922"/>
                  </a:cubicBezTo>
                  <a:cubicBezTo>
                    <a:pt x="1183" y="968"/>
                    <a:pt x="1179" y="972"/>
                    <a:pt x="1179" y="980"/>
                  </a:cubicBezTo>
                  <a:cubicBezTo>
                    <a:pt x="1167" y="1022"/>
                    <a:pt x="1159" y="1024"/>
                    <a:pt x="1160" y="1032"/>
                  </a:cubicBezTo>
                  <a:cubicBezTo>
                    <a:pt x="1147" y="1053"/>
                    <a:pt x="1144" y="1058"/>
                    <a:pt x="1139" y="1063"/>
                  </a:cubicBezTo>
                  <a:cubicBezTo>
                    <a:pt x="1103" y="1109"/>
                    <a:pt x="1097" y="1109"/>
                    <a:pt x="1100" y="1114"/>
                  </a:cubicBezTo>
                  <a:cubicBezTo>
                    <a:pt x="1117" y="1102"/>
                    <a:pt x="1120" y="1098"/>
                    <a:pt x="1123" y="1095"/>
                  </a:cubicBezTo>
                  <a:cubicBezTo>
                    <a:pt x="1134" y="1078"/>
                    <a:pt x="1140" y="1077"/>
                    <a:pt x="1141" y="1071"/>
                  </a:cubicBezTo>
                  <a:cubicBezTo>
                    <a:pt x="1160" y="1043"/>
                    <a:pt x="1163" y="1039"/>
                    <a:pt x="1167" y="1035"/>
                  </a:cubicBezTo>
                  <a:close/>
                  <a:moveTo>
                    <a:pt x="1298" y="888"/>
                  </a:moveTo>
                  <a:cubicBezTo>
                    <a:pt x="1303" y="888"/>
                    <a:pt x="1297" y="894"/>
                    <a:pt x="1297" y="897"/>
                  </a:cubicBezTo>
                  <a:cubicBezTo>
                    <a:pt x="1274" y="925"/>
                    <a:pt x="1278" y="933"/>
                    <a:pt x="1271" y="933"/>
                  </a:cubicBezTo>
                  <a:cubicBezTo>
                    <a:pt x="1286" y="888"/>
                    <a:pt x="1290" y="887"/>
                    <a:pt x="1288" y="883"/>
                  </a:cubicBezTo>
                  <a:cubicBezTo>
                    <a:pt x="1314" y="790"/>
                    <a:pt x="1323" y="785"/>
                    <a:pt x="1319" y="771"/>
                  </a:cubicBezTo>
                  <a:cubicBezTo>
                    <a:pt x="1331" y="742"/>
                    <a:pt x="1332" y="735"/>
                    <a:pt x="1336" y="728"/>
                  </a:cubicBezTo>
                  <a:cubicBezTo>
                    <a:pt x="1348" y="700"/>
                    <a:pt x="1349" y="692"/>
                    <a:pt x="1355" y="687"/>
                  </a:cubicBezTo>
                  <a:cubicBezTo>
                    <a:pt x="1361" y="672"/>
                    <a:pt x="1362" y="668"/>
                    <a:pt x="1364" y="665"/>
                  </a:cubicBezTo>
                  <a:cubicBezTo>
                    <a:pt x="1384" y="634"/>
                    <a:pt x="1379" y="625"/>
                    <a:pt x="1386" y="626"/>
                  </a:cubicBezTo>
                  <a:cubicBezTo>
                    <a:pt x="1389" y="623"/>
                    <a:pt x="1390" y="628"/>
                    <a:pt x="1389" y="632"/>
                  </a:cubicBezTo>
                  <a:cubicBezTo>
                    <a:pt x="1373" y="657"/>
                    <a:pt x="1377" y="665"/>
                    <a:pt x="1371" y="666"/>
                  </a:cubicBezTo>
                  <a:cubicBezTo>
                    <a:pt x="1354" y="708"/>
                    <a:pt x="1353" y="717"/>
                    <a:pt x="1348" y="722"/>
                  </a:cubicBezTo>
                  <a:cubicBezTo>
                    <a:pt x="1339" y="752"/>
                    <a:pt x="1343" y="758"/>
                    <a:pt x="1339" y="759"/>
                  </a:cubicBezTo>
                  <a:cubicBezTo>
                    <a:pt x="1327" y="795"/>
                    <a:pt x="1331" y="802"/>
                    <a:pt x="1327" y="803"/>
                  </a:cubicBezTo>
                  <a:cubicBezTo>
                    <a:pt x="1316" y="841"/>
                    <a:pt x="1311" y="851"/>
                    <a:pt x="1309" y="864"/>
                  </a:cubicBezTo>
                  <a:cubicBezTo>
                    <a:pt x="1294" y="891"/>
                    <a:pt x="1298" y="891"/>
                    <a:pt x="1298" y="888"/>
                  </a:cubicBezTo>
                  <a:close/>
                  <a:moveTo>
                    <a:pt x="1128" y="298"/>
                  </a:moveTo>
                  <a:cubicBezTo>
                    <a:pt x="1135" y="295"/>
                    <a:pt x="1138" y="299"/>
                    <a:pt x="1145" y="297"/>
                  </a:cubicBezTo>
                  <a:cubicBezTo>
                    <a:pt x="1200" y="305"/>
                    <a:pt x="1202" y="309"/>
                    <a:pt x="1209" y="308"/>
                  </a:cubicBezTo>
                  <a:cubicBezTo>
                    <a:pt x="1259" y="319"/>
                    <a:pt x="1262" y="324"/>
                    <a:pt x="1269" y="321"/>
                  </a:cubicBezTo>
                  <a:cubicBezTo>
                    <a:pt x="1319" y="336"/>
                    <a:pt x="1319" y="345"/>
                    <a:pt x="1326" y="342"/>
                  </a:cubicBezTo>
                  <a:cubicBezTo>
                    <a:pt x="1370" y="363"/>
                    <a:pt x="1376" y="363"/>
                    <a:pt x="1377" y="368"/>
                  </a:cubicBezTo>
                  <a:cubicBezTo>
                    <a:pt x="1399" y="372"/>
                    <a:pt x="1398" y="381"/>
                    <a:pt x="1406" y="379"/>
                  </a:cubicBezTo>
                  <a:cubicBezTo>
                    <a:pt x="1438" y="399"/>
                    <a:pt x="1450" y="399"/>
                    <a:pt x="1457" y="405"/>
                  </a:cubicBezTo>
                  <a:cubicBezTo>
                    <a:pt x="1505" y="423"/>
                    <a:pt x="1514" y="418"/>
                    <a:pt x="1517" y="421"/>
                  </a:cubicBezTo>
                  <a:cubicBezTo>
                    <a:pt x="1552" y="430"/>
                    <a:pt x="1562" y="425"/>
                    <a:pt x="1563" y="430"/>
                  </a:cubicBezTo>
                  <a:cubicBezTo>
                    <a:pt x="1548" y="440"/>
                    <a:pt x="1546" y="436"/>
                    <a:pt x="1542" y="434"/>
                  </a:cubicBezTo>
                  <a:cubicBezTo>
                    <a:pt x="1497" y="430"/>
                    <a:pt x="1492" y="426"/>
                    <a:pt x="1485" y="424"/>
                  </a:cubicBezTo>
                  <a:cubicBezTo>
                    <a:pt x="1420" y="406"/>
                    <a:pt x="1422" y="396"/>
                    <a:pt x="1416" y="399"/>
                  </a:cubicBezTo>
                  <a:cubicBezTo>
                    <a:pt x="1386" y="385"/>
                    <a:pt x="1384" y="381"/>
                    <a:pt x="1380" y="381"/>
                  </a:cubicBezTo>
                  <a:cubicBezTo>
                    <a:pt x="1352" y="366"/>
                    <a:pt x="1348" y="368"/>
                    <a:pt x="1348" y="365"/>
                  </a:cubicBezTo>
                  <a:cubicBezTo>
                    <a:pt x="1329" y="356"/>
                    <a:pt x="1323" y="352"/>
                    <a:pt x="1316" y="351"/>
                  </a:cubicBezTo>
                  <a:cubicBezTo>
                    <a:pt x="1293" y="337"/>
                    <a:pt x="1283" y="340"/>
                    <a:pt x="1278" y="335"/>
                  </a:cubicBezTo>
                  <a:cubicBezTo>
                    <a:pt x="1231" y="321"/>
                    <a:pt x="1225" y="318"/>
                    <a:pt x="1219" y="315"/>
                  </a:cubicBezTo>
                  <a:cubicBezTo>
                    <a:pt x="1146" y="305"/>
                    <a:pt x="1141" y="305"/>
                    <a:pt x="1135" y="306"/>
                  </a:cubicBezTo>
                  <a:cubicBezTo>
                    <a:pt x="1113" y="294"/>
                    <a:pt x="1121" y="302"/>
                    <a:pt x="1128" y="298"/>
                  </a:cubicBezTo>
                  <a:close/>
                  <a:moveTo>
                    <a:pt x="1562" y="448"/>
                  </a:moveTo>
                  <a:cubicBezTo>
                    <a:pt x="1562" y="453"/>
                    <a:pt x="1557" y="454"/>
                    <a:pt x="1554" y="452"/>
                  </a:cubicBezTo>
                  <a:cubicBezTo>
                    <a:pt x="1554" y="449"/>
                    <a:pt x="1559" y="449"/>
                    <a:pt x="1562" y="448"/>
                  </a:cubicBezTo>
                  <a:close/>
                  <a:moveTo>
                    <a:pt x="1161" y="323"/>
                  </a:moveTo>
                  <a:cubicBezTo>
                    <a:pt x="1158" y="318"/>
                    <a:pt x="1149" y="322"/>
                    <a:pt x="1145" y="320"/>
                  </a:cubicBezTo>
                  <a:cubicBezTo>
                    <a:pt x="1044" y="299"/>
                    <a:pt x="1053" y="303"/>
                    <a:pt x="1057" y="302"/>
                  </a:cubicBezTo>
                  <a:cubicBezTo>
                    <a:pt x="1096" y="303"/>
                    <a:pt x="1100" y="306"/>
                    <a:pt x="1105" y="307"/>
                  </a:cubicBezTo>
                  <a:cubicBezTo>
                    <a:pt x="1159" y="310"/>
                    <a:pt x="1159" y="317"/>
                    <a:pt x="1166" y="316"/>
                  </a:cubicBezTo>
                  <a:cubicBezTo>
                    <a:pt x="1236" y="328"/>
                    <a:pt x="1243" y="335"/>
                    <a:pt x="1254" y="335"/>
                  </a:cubicBezTo>
                  <a:cubicBezTo>
                    <a:pt x="1298" y="351"/>
                    <a:pt x="1300" y="354"/>
                    <a:pt x="1304" y="353"/>
                  </a:cubicBezTo>
                  <a:cubicBezTo>
                    <a:pt x="1328" y="367"/>
                    <a:pt x="1333" y="368"/>
                    <a:pt x="1337" y="369"/>
                  </a:cubicBezTo>
                  <a:cubicBezTo>
                    <a:pt x="1353" y="382"/>
                    <a:pt x="1360" y="379"/>
                    <a:pt x="1364" y="382"/>
                  </a:cubicBezTo>
                  <a:cubicBezTo>
                    <a:pt x="1382" y="391"/>
                    <a:pt x="1385" y="396"/>
                    <a:pt x="1391" y="395"/>
                  </a:cubicBezTo>
                  <a:cubicBezTo>
                    <a:pt x="1451" y="427"/>
                    <a:pt x="1466" y="423"/>
                    <a:pt x="1473" y="431"/>
                  </a:cubicBezTo>
                  <a:cubicBezTo>
                    <a:pt x="1511" y="440"/>
                    <a:pt x="1519" y="441"/>
                    <a:pt x="1526" y="444"/>
                  </a:cubicBezTo>
                  <a:cubicBezTo>
                    <a:pt x="1544" y="450"/>
                    <a:pt x="1537" y="455"/>
                    <a:pt x="1536" y="451"/>
                  </a:cubicBezTo>
                  <a:cubicBezTo>
                    <a:pt x="1507" y="449"/>
                    <a:pt x="1501" y="448"/>
                    <a:pt x="1495" y="447"/>
                  </a:cubicBezTo>
                  <a:cubicBezTo>
                    <a:pt x="1473" y="443"/>
                    <a:pt x="1466" y="442"/>
                    <a:pt x="1463" y="437"/>
                  </a:cubicBezTo>
                  <a:cubicBezTo>
                    <a:pt x="1408" y="426"/>
                    <a:pt x="1407" y="417"/>
                    <a:pt x="1398" y="420"/>
                  </a:cubicBezTo>
                  <a:cubicBezTo>
                    <a:pt x="1351" y="397"/>
                    <a:pt x="1347" y="394"/>
                    <a:pt x="1342" y="393"/>
                  </a:cubicBezTo>
                  <a:cubicBezTo>
                    <a:pt x="1320" y="378"/>
                    <a:pt x="1308" y="378"/>
                    <a:pt x="1300" y="371"/>
                  </a:cubicBezTo>
                  <a:cubicBezTo>
                    <a:pt x="1263" y="350"/>
                    <a:pt x="1257" y="354"/>
                    <a:pt x="1257" y="350"/>
                  </a:cubicBezTo>
                  <a:cubicBezTo>
                    <a:pt x="1236" y="343"/>
                    <a:pt x="1233" y="340"/>
                    <a:pt x="1226" y="340"/>
                  </a:cubicBezTo>
                  <a:cubicBezTo>
                    <a:pt x="1192" y="327"/>
                    <a:pt x="1185" y="327"/>
                    <a:pt x="1179" y="327"/>
                  </a:cubicBezTo>
                  <a:close/>
                  <a:moveTo>
                    <a:pt x="1541" y="481"/>
                  </a:moveTo>
                  <a:cubicBezTo>
                    <a:pt x="1537" y="481"/>
                    <a:pt x="1540" y="487"/>
                    <a:pt x="1534" y="487"/>
                  </a:cubicBezTo>
                  <a:cubicBezTo>
                    <a:pt x="1538" y="482"/>
                    <a:pt x="1538" y="475"/>
                    <a:pt x="1547" y="473"/>
                  </a:cubicBezTo>
                  <a:cubicBezTo>
                    <a:pt x="1549" y="479"/>
                    <a:pt x="1543" y="478"/>
                    <a:pt x="1541" y="481"/>
                  </a:cubicBezTo>
                  <a:close/>
                  <a:moveTo>
                    <a:pt x="1517" y="470"/>
                  </a:moveTo>
                  <a:cubicBezTo>
                    <a:pt x="1514" y="466"/>
                    <a:pt x="1506" y="468"/>
                    <a:pt x="1501" y="466"/>
                  </a:cubicBezTo>
                  <a:cubicBezTo>
                    <a:pt x="1473" y="464"/>
                    <a:pt x="1468" y="466"/>
                    <a:pt x="1467" y="463"/>
                  </a:cubicBezTo>
                  <a:cubicBezTo>
                    <a:pt x="1432" y="454"/>
                    <a:pt x="1427" y="454"/>
                    <a:pt x="1423" y="451"/>
                  </a:cubicBezTo>
                  <a:cubicBezTo>
                    <a:pt x="1347" y="419"/>
                    <a:pt x="1343" y="415"/>
                    <a:pt x="1339" y="413"/>
                  </a:cubicBezTo>
                  <a:cubicBezTo>
                    <a:pt x="1281" y="385"/>
                    <a:pt x="1275" y="389"/>
                    <a:pt x="1274" y="385"/>
                  </a:cubicBezTo>
                  <a:cubicBezTo>
                    <a:pt x="1255" y="374"/>
                    <a:pt x="1253" y="373"/>
                    <a:pt x="1250" y="374"/>
                  </a:cubicBezTo>
                  <a:cubicBezTo>
                    <a:pt x="1213" y="356"/>
                    <a:pt x="1211" y="349"/>
                    <a:pt x="1203" y="351"/>
                  </a:cubicBezTo>
                  <a:cubicBezTo>
                    <a:pt x="1165" y="325"/>
                    <a:pt x="1169" y="333"/>
                    <a:pt x="1173" y="330"/>
                  </a:cubicBezTo>
                  <a:cubicBezTo>
                    <a:pt x="1209" y="345"/>
                    <a:pt x="1224" y="344"/>
                    <a:pt x="1234" y="350"/>
                  </a:cubicBezTo>
                  <a:cubicBezTo>
                    <a:pt x="1263" y="362"/>
                    <a:pt x="1265" y="364"/>
                    <a:pt x="1266" y="366"/>
                  </a:cubicBezTo>
                  <a:cubicBezTo>
                    <a:pt x="1320" y="388"/>
                    <a:pt x="1320" y="394"/>
                    <a:pt x="1324" y="394"/>
                  </a:cubicBezTo>
                  <a:cubicBezTo>
                    <a:pt x="1351" y="410"/>
                    <a:pt x="1359" y="409"/>
                    <a:pt x="1363" y="413"/>
                  </a:cubicBezTo>
                  <a:cubicBezTo>
                    <a:pt x="1409" y="429"/>
                    <a:pt x="1416" y="439"/>
                    <a:pt x="1432" y="436"/>
                  </a:cubicBezTo>
                  <a:cubicBezTo>
                    <a:pt x="1485" y="455"/>
                    <a:pt x="1486" y="457"/>
                    <a:pt x="1488" y="457"/>
                  </a:cubicBezTo>
                  <a:cubicBezTo>
                    <a:pt x="1519" y="456"/>
                    <a:pt x="1533" y="460"/>
                    <a:pt x="1541" y="463"/>
                  </a:cubicBezTo>
                  <a:cubicBezTo>
                    <a:pt x="1539" y="471"/>
                    <a:pt x="1525" y="464"/>
                    <a:pt x="1517" y="470"/>
                  </a:cubicBezTo>
                  <a:close/>
                  <a:moveTo>
                    <a:pt x="1517" y="527"/>
                  </a:moveTo>
                  <a:cubicBezTo>
                    <a:pt x="1520" y="517"/>
                    <a:pt x="1527" y="511"/>
                    <a:pt x="1532" y="502"/>
                  </a:cubicBezTo>
                  <a:cubicBezTo>
                    <a:pt x="1566" y="475"/>
                    <a:pt x="1563" y="477"/>
                    <a:pt x="1563" y="479"/>
                  </a:cubicBezTo>
                  <a:cubicBezTo>
                    <a:pt x="1552" y="496"/>
                    <a:pt x="1552" y="500"/>
                    <a:pt x="1550" y="504"/>
                  </a:cubicBezTo>
                  <a:cubicBezTo>
                    <a:pt x="1526" y="537"/>
                    <a:pt x="1530" y="549"/>
                    <a:pt x="1523" y="553"/>
                  </a:cubicBezTo>
                  <a:cubicBezTo>
                    <a:pt x="1495" y="607"/>
                    <a:pt x="1496" y="612"/>
                    <a:pt x="1495" y="615"/>
                  </a:cubicBezTo>
                  <a:cubicBezTo>
                    <a:pt x="1460" y="694"/>
                    <a:pt x="1451" y="698"/>
                    <a:pt x="1449" y="708"/>
                  </a:cubicBezTo>
                  <a:cubicBezTo>
                    <a:pt x="1432" y="738"/>
                    <a:pt x="1427" y="745"/>
                    <a:pt x="1422" y="753"/>
                  </a:cubicBezTo>
                  <a:cubicBezTo>
                    <a:pt x="1412" y="767"/>
                    <a:pt x="1410" y="771"/>
                    <a:pt x="1408" y="775"/>
                  </a:cubicBezTo>
                  <a:cubicBezTo>
                    <a:pt x="1378" y="807"/>
                    <a:pt x="1376" y="811"/>
                    <a:pt x="1373" y="814"/>
                  </a:cubicBezTo>
                  <a:cubicBezTo>
                    <a:pt x="1380" y="793"/>
                    <a:pt x="1382" y="787"/>
                    <a:pt x="1385" y="781"/>
                  </a:cubicBezTo>
                  <a:cubicBezTo>
                    <a:pt x="1406" y="743"/>
                    <a:pt x="1405" y="735"/>
                    <a:pt x="1409" y="730"/>
                  </a:cubicBezTo>
                  <a:cubicBezTo>
                    <a:pt x="1439" y="671"/>
                    <a:pt x="1441" y="657"/>
                    <a:pt x="1447" y="646"/>
                  </a:cubicBezTo>
                  <a:cubicBezTo>
                    <a:pt x="1458" y="617"/>
                    <a:pt x="1464" y="618"/>
                    <a:pt x="1464" y="614"/>
                  </a:cubicBezTo>
                  <a:cubicBezTo>
                    <a:pt x="1478" y="587"/>
                    <a:pt x="1475" y="581"/>
                    <a:pt x="1480" y="580"/>
                  </a:cubicBezTo>
                  <a:cubicBezTo>
                    <a:pt x="1495" y="554"/>
                    <a:pt x="1497" y="552"/>
                    <a:pt x="1496" y="549"/>
                  </a:cubicBezTo>
                  <a:close/>
                  <a:moveTo>
                    <a:pt x="1490" y="530"/>
                  </a:moveTo>
                  <a:cubicBezTo>
                    <a:pt x="1494" y="529"/>
                    <a:pt x="1496" y="527"/>
                    <a:pt x="1496" y="524"/>
                  </a:cubicBezTo>
                  <a:cubicBezTo>
                    <a:pt x="1515" y="520"/>
                    <a:pt x="1504" y="519"/>
                    <a:pt x="1503" y="525"/>
                  </a:cubicBezTo>
                  <a:cubicBezTo>
                    <a:pt x="1474" y="564"/>
                    <a:pt x="1477" y="570"/>
                    <a:pt x="1473" y="570"/>
                  </a:cubicBezTo>
                  <a:cubicBezTo>
                    <a:pt x="1460" y="602"/>
                    <a:pt x="1451" y="608"/>
                    <a:pt x="1452" y="621"/>
                  </a:cubicBezTo>
                  <a:cubicBezTo>
                    <a:pt x="1419" y="681"/>
                    <a:pt x="1418" y="691"/>
                    <a:pt x="1412" y="697"/>
                  </a:cubicBezTo>
                  <a:cubicBezTo>
                    <a:pt x="1388" y="746"/>
                    <a:pt x="1388" y="753"/>
                    <a:pt x="1385" y="757"/>
                  </a:cubicBezTo>
                  <a:cubicBezTo>
                    <a:pt x="1374" y="779"/>
                    <a:pt x="1375" y="783"/>
                    <a:pt x="1372" y="784"/>
                  </a:cubicBezTo>
                  <a:cubicBezTo>
                    <a:pt x="1357" y="815"/>
                    <a:pt x="1357" y="820"/>
                    <a:pt x="1355" y="824"/>
                  </a:cubicBezTo>
                  <a:cubicBezTo>
                    <a:pt x="1336" y="853"/>
                    <a:pt x="1332" y="858"/>
                    <a:pt x="1324" y="861"/>
                  </a:cubicBezTo>
                  <a:cubicBezTo>
                    <a:pt x="1306" y="895"/>
                    <a:pt x="1307" y="893"/>
                    <a:pt x="1308" y="893"/>
                  </a:cubicBezTo>
                  <a:cubicBezTo>
                    <a:pt x="1327" y="845"/>
                    <a:pt x="1335" y="839"/>
                    <a:pt x="1338" y="830"/>
                  </a:cubicBezTo>
                  <a:cubicBezTo>
                    <a:pt x="1359" y="799"/>
                    <a:pt x="1359" y="787"/>
                    <a:pt x="1365" y="781"/>
                  </a:cubicBezTo>
                  <a:cubicBezTo>
                    <a:pt x="1379" y="750"/>
                    <a:pt x="1376" y="742"/>
                    <a:pt x="1380" y="738"/>
                  </a:cubicBezTo>
                  <a:cubicBezTo>
                    <a:pt x="1384" y="718"/>
                    <a:pt x="1393" y="719"/>
                    <a:pt x="1390" y="712"/>
                  </a:cubicBezTo>
                  <a:cubicBezTo>
                    <a:pt x="1410" y="669"/>
                    <a:pt x="1406" y="661"/>
                    <a:pt x="1412" y="659"/>
                  </a:cubicBezTo>
                  <a:cubicBezTo>
                    <a:pt x="1422" y="643"/>
                    <a:pt x="1420" y="634"/>
                    <a:pt x="1427" y="632"/>
                  </a:cubicBezTo>
                  <a:cubicBezTo>
                    <a:pt x="1437" y="611"/>
                    <a:pt x="1436" y="604"/>
                    <a:pt x="1439" y="599"/>
                  </a:cubicBezTo>
                  <a:cubicBezTo>
                    <a:pt x="1450" y="587"/>
                    <a:pt x="1449" y="582"/>
                    <a:pt x="1453" y="581"/>
                  </a:cubicBezTo>
                  <a:cubicBezTo>
                    <a:pt x="1479" y="545"/>
                    <a:pt x="1487" y="539"/>
                    <a:pt x="1490" y="530"/>
                  </a:cubicBezTo>
                  <a:close/>
                  <a:moveTo>
                    <a:pt x="1418" y="596"/>
                  </a:moveTo>
                  <a:cubicBezTo>
                    <a:pt x="1421" y="592"/>
                    <a:pt x="1426" y="590"/>
                    <a:pt x="1425" y="584"/>
                  </a:cubicBezTo>
                  <a:cubicBezTo>
                    <a:pt x="1455" y="546"/>
                    <a:pt x="1461" y="544"/>
                    <a:pt x="1463" y="539"/>
                  </a:cubicBezTo>
                  <a:cubicBezTo>
                    <a:pt x="1482" y="529"/>
                    <a:pt x="1473" y="534"/>
                    <a:pt x="1474" y="537"/>
                  </a:cubicBezTo>
                  <a:cubicBezTo>
                    <a:pt x="1464" y="551"/>
                    <a:pt x="1460" y="550"/>
                    <a:pt x="1461" y="553"/>
                  </a:cubicBezTo>
                  <a:cubicBezTo>
                    <a:pt x="1444" y="569"/>
                    <a:pt x="1447" y="575"/>
                    <a:pt x="1443" y="576"/>
                  </a:cubicBezTo>
                  <a:cubicBezTo>
                    <a:pt x="1416" y="623"/>
                    <a:pt x="1419" y="631"/>
                    <a:pt x="1412" y="633"/>
                  </a:cubicBezTo>
                  <a:cubicBezTo>
                    <a:pt x="1399" y="665"/>
                    <a:pt x="1395" y="668"/>
                    <a:pt x="1394" y="673"/>
                  </a:cubicBezTo>
                  <a:cubicBezTo>
                    <a:pt x="1379" y="713"/>
                    <a:pt x="1378" y="726"/>
                    <a:pt x="1370" y="735"/>
                  </a:cubicBezTo>
                  <a:cubicBezTo>
                    <a:pt x="1367" y="757"/>
                    <a:pt x="1361" y="757"/>
                    <a:pt x="1362" y="761"/>
                  </a:cubicBezTo>
                  <a:cubicBezTo>
                    <a:pt x="1339" y="810"/>
                    <a:pt x="1337" y="822"/>
                    <a:pt x="1330" y="831"/>
                  </a:cubicBezTo>
                  <a:cubicBezTo>
                    <a:pt x="1331" y="819"/>
                    <a:pt x="1331" y="815"/>
                    <a:pt x="1335" y="812"/>
                  </a:cubicBezTo>
                  <a:cubicBezTo>
                    <a:pt x="1345" y="779"/>
                    <a:pt x="1346" y="770"/>
                    <a:pt x="1348" y="761"/>
                  </a:cubicBezTo>
                  <a:cubicBezTo>
                    <a:pt x="1363" y="711"/>
                    <a:pt x="1364" y="704"/>
                    <a:pt x="1368" y="700"/>
                  </a:cubicBezTo>
                  <a:cubicBezTo>
                    <a:pt x="1376" y="676"/>
                    <a:pt x="1381" y="673"/>
                    <a:pt x="1385" y="668"/>
                  </a:cubicBezTo>
                  <a:cubicBezTo>
                    <a:pt x="1390" y="652"/>
                    <a:pt x="1389" y="650"/>
                    <a:pt x="1390" y="648"/>
                  </a:cubicBezTo>
                  <a:cubicBezTo>
                    <a:pt x="1396" y="633"/>
                    <a:pt x="1401" y="627"/>
                    <a:pt x="1405" y="618"/>
                  </a:cubicBezTo>
                  <a:close/>
                  <a:moveTo>
                    <a:pt x="1412" y="584"/>
                  </a:moveTo>
                  <a:cubicBezTo>
                    <a:pt x="1417" y="583"/>
                    <a:pt x="1413" y="591"/>
                    <a:pt x="1411" y="591"/>
                  </a:cubicBezTo>
                  <a:cubicBezTo>
                    <a:pt x="1407" y="592"/>
                    <a:pt x="1410" y="599"/>
                    <a:pt x="1403" y="599"/>
                  </a:cubicBezTo>
                  <a:cubicBezTo>
                    <a:pt x="1403" y="591"/>
                    <a:pt x="1412" y="591"/>
                    <a:pt x="1412" y="584"/>
                  </a:cubicBezTo>
                  <a:close/>
                  <a:moveTo>
                    <a:pt x="965" y="653"/>
                  </a:moveTo>
                  <a:cubicBezTo>
                    <a:pt x="963" y="651"/>
                    <a:pt x="959" y="650"/>
                    <a:pt x="956" y="648"/>
                  </a:cubicBezTo>
                  <a:cubicBezTo>
                    <a:pt x="958" y="641"/>
                    <a:pt x="962" y="652"/>
                    <a:pt x="967" y="648"/>
                  </a:cubicBezTo>
                  <a:cubicBezTo>
                    <a:pt x="969" y="651"/>
                    <a:pt x="973" y="652"/>
                    <a:pt x="977" y="653"/>
                  </a:cubicBezTo>
                  <a:cubicBezTo>
                    <a:pt x="975" y="661"/>
                    <a:pt x="971" y="650"/>
                    <a:pt x="965" y="653"/>
                  </a:cubicBezTo>
                  <a:close/>
                  <a:moveTo>
                    <a:pt x="994" y="661"/>
                  </a:moveTo>
                  <a:cubicBezTo>
                    <a:pt x="989" y="660"/>
                    <a:pt x="984" y="659"/>
                    <a:pt x="980" y="657"/>
                  </a:cubicBezTo>
                  <a:cubicBezTo>
                    <a:pt x="981" y="652"/>
                    <a:pt x="987" y="661"/>
                    <a:pt x="993" y="657"/>
                  </a:cubicBezTo>
                  <a:cubicBezTo>
                    <a:pt x="996" y="661"/>
                    <a:pt x="1001" y="663"/>
                    <a:pt x="1007" y="663"/>
                  </a:cubicBezTo>
                  <a:cubicBezTo>
                    <a:pt x="1006" y="669"/>
                    <a:pt x="996" y="663"/>
                    <a:pt x="994" y="661"/>
                  </a:cubicBezTo>
                  <a:close/>
                  <a:moveTo>
                    <a:pt x="1034" y="674"/>
                  </a:moveTo>
                  <a:cubicBezTo>
                    <a:pt x="1027" y="671"/>
                    <a:pt x="1037" y="673"/>
                    <a:pt x="1040" y="673"/>
                  </a:cubicBezTo>
                  <a:cubicBezTo>
                    <a:pt x="1039" y="677"/>
                    <a:pt x="1036" y="674"/>
                    <a:pt x="1034" y="674"/>
                  </a:cubicBezTo>
                  <a:close/>
                  <a:moveTo>
                    <a:pt x="992" y="704"/>
                  </a:moveTo>
                  <a:cubicBezTo>
                    <a:pt x="992" y="698"/>
                    <a:pt x="999" y="702"/>
                    <a:pt x="1001" y="702"/>
                  </a:cubicBezTo>
                  <a:cubicBezTo>
                    <a:pt x="1001" y="709"/>
                    <a:pt x="996" y="701"/>
                    <a:pt x="992" y="704"/>
                  </a:cubicBezTo>
                  <a:close/>
                  <a:moveTo>
                    <a:pt x="1026" y="709"/>
                  </a:moveTo>
                  <a:cubicBezTo>
                    <a:pt x="1020" y="706"/>
                    <a:pt x="1030" y="708"/>
                    <a:pt x="1033" y="707"/>
                  </a:cubicBezTo>
                  <a:cubicBezTo>
                    <a:pt x="1032" y="712"/>
                    <a:pt x="1029" y="708"/>
                    <a:pt x="1026" y="709"/>
                  </a:cubicBezTo>
                  <a:close/>
                  <a:moveTo>
                    <a:pt x="729" y="915"/>
                  </a:moveTo>
                  <a:cubicBezTo>
                    <a:pt x="728" y="915"/>
                    <a:pt x="726" y="916"/>
                    <a:pt x="725" y="916"/>
                  </a:cubicBezTo>
                  <a:cubicBezTo>
                    <a:pt x="723" y="911"/>
                    <a:pt x="727" y="911"/>
                    <a:pt x="730" y="910"/>
                  </a:cubicBezTo>
                  <a:cubicBezTo>
                    <a:pt x="730" y="912"/>
                    <a:pt x="729" y="913"/>
                    <a:pt x="729" y="915"/>
                  </a:cubicBezTo>
                  <a:close/>
                  <a:moveTo>
                    <a:pt x="750" y="896"/>
                  </a:moveTo>
                  <a:cubicBezTo>
                    <a:pt x="744" y="895"/>
                    <a:pt x="754" y="890"/>
                    <a:pt x="753" y="886"/>
                  </a:cubicBezTo>
                  <a:cubicBezTo>
                    <a:pt x="756" y="886"/>
                    <a:pt x="759" y="886"/>
                    <a:pt x="759" y="883"/>
                  </a:cubicBezTo>
                  <a:cubicBezTo>
                    <a:pt x="766" y="887"/>
                    <a:pt x="750" y="890"/>
                    <a:pt x="750" y="896"/>
                  </a:cubicBezTo>
                  <a:close/>
                  <a:moveTo>
                    <a:pt x="836" y="818"/>
                  </a:moveTo>
                  <a:cubicBezTo>
                    <a:pt x="838" y="815"/>
                    <a:pt x="837" y="812"/>
                    <a:pt x="834" y="810"/>
                  </a:cubicBezTo>
                  <a:cubicBezTo>
                    <a:pt x="824" y="813"/>
                    <a:pt x="818" y="810"/>
                    <a:pt x="810" y="810"/>
                  </a:cubicBezTo>
                  <a:cubicBezTo>
                    <a:pt x="802" y="810"/>
                    <a:pt x="815" y="803"/>
                    <a:pt x="814" y="809"/>
                  </a:cubicBezTo>
                  <a:cubicBezTo>
                    <a:pt x="830" y="805"/>
                    <a:pt x="840" y="812"/>
                    <a:pt x="854" y="811"/>
                  </a:cubicBezTo>
                  <a:cubicBezTo>
                    <a:pt x="852" y="816"/>
                    <a:pt x="839" y="814"/>
                    <a:pt x="836" y="818"/>
                  </a:cubicBezTo>
                  <a:close/>
                  <a:moveTo>
                    <a:pt x="860" y="829"/>
                  </a:moveTo>
                  <a:cubicBezTo>
                    <a:pt x="861" y="825"/>
                    <a:pt x="865" y="823"/>
                    <a:pt x="869" y="821"/>
                  </a:cubicBezTo>
                  <a:cubicBezTo>
                    <a:pt x="869" y="826"/>
                    <a:pt x="865" y="828"/>
                    <a:pt x="860" y="829"/>
                  </a:cubicBezTo>
                  <a:close/>
                  <a:moveTo>
                    <a:pt x="1010" y="743"/>
                  </a:moveTo>
                  <a:cubicBezTo>
                    <a:pt x="1012" y="736"/>
                    <a:pt x="1019" y="744"/>
                    <a:pt x="1025" y="740"/>
                  </a:cubicBezTo>
                  <a:cubicBezTo>
                    <a:pt x="1025" y="748"/>
                    <a:pt x="1015" y="744"/>
                    <a:pt x="1010" y="743"/>
                  </a:cubicBezTo>
                  <a:close/>
                  <a:moveTo>
                    <a:pt x="1248" y="686"/>
                  </a:moveTo>
                  <a:cubicBezTo>
                    <a:pt x="1250" y="691"/>
                    <a:pt x="1248" y="692"/>
                    <a:pt x="1248" y="695"/>
                  </a:cubicBezTo>
                  <a:cubicBezTo>
                    <a:pt x="1244" y="699"/>
                    <a:pt x="1241" y="703"/>
                    <a:pt x="1239" y="708"/>
                  </a:cubicBezTo>
                  <a:cubicBezTo>
                    <a:pt x="1239" y="714"/>
                    <a:pt x="1234" y="717"/>
                    <a:pt x="1233" y="722"/>
                  </a:cubicBezTo>
                  <a:cubicBezTo>
                    <a:pt x="1230" y="727"/>
                    <a:pt x="1230" y="733"/>
                    <a:pt x="1226" y="737"/>
                  </a:cubicBezTo>
                  <a:cubicBezTo>
                    <a:pt x="1224" y="747"/>
                    <a:pt x="1217" y="755"/>
                    <a:pt x="1216" y="767"/>
                  </a:cubicBezTo>
                  <a:cubicBezTo>
                    <a:pt x="1210" y="775"/>
                    <a:pt x="1211" y="789"/>
                    <a:pt x="1204" y="796"/>
                  </a:cubicBezTo>
                  <a:cubicBezTo>
                    <a:pt x="1203" y="820"/>
                    <a:pt x="1198" y="841"/>
                    <a:pt x="1189" y="859"/>
                  </a:cubicBezTo>
                  <a:cubicBezTo>
                    <a:pt x="1190" y="871"/>
                    <a:pt x="1185" y="879"/>
                    <a:pt x="1185" y="890"/>
                  </a:cubicBezTo>
                  <a:cubicBezTo>
                    <a:pt x="1180" y="897"/>
                    <a:pt x="1182" y="909"/>
                    <a:pt x="1177" y="916"/>
                  </a:cubicBezTo>
                  <a:cubicBezTo>
                    <a:pt x="1176" y="927"/>
                    <a:pt x="1172" y="935"/>
                    <a:pt x="1171" y="946"/>
                  </a:cubicBezTo>
                  <a:cubicBezTo>
                    <a:pt x="1170" y="956"/>
                    <a:pt x="1164" y="962"/>
                    <a:pt x="1165" y="974"/>
                  </a:cubicBezTo>
                  <a:cubicBezTo>
                    <a:pt x="1156" y="967"/>
                    <a:pt x="1168" y="960"/>
                    <a:pt x="1163" y="950"/>
                  </a:cubicBezTo>
                  <a:cubicBezTo>
                    <a:pt x="1164" y="942"/>
                    <a:pt x="1165" y="934"/>
                    <a:pt x="1163" y="923"/>
                  </a:cubicBezTo>
                  <a:cubicBezTo>
                    <a:pt x="1166" y="920"/>
                    <a:pt x="1164" y="912"/>
                    <a:pt x="1166" y="907"/>
                  </a:cubicBezTo>
                  <a:cubicBezTo>
                    <a:pt x="1166" y="902"/>
                    <a:pt x="1168" y="897"/>
                    <a:pt x="1170" y="893"/>
                  </a:cubicBezTo>
                  <a:cubicBezTo>
                    <a:pt x="1169" y="881"/>
                    <a:pt x="1175" y="874"/>
                    <a:pt x="1174" y="862"/>
                  </a:cubicBezTo>
                  <a:cubicBezTo>
                    <a:pt x="1179" y="853"/>
                    <a:pt x="1178" y="841"/>
                    <a:pt x="1181" y="831"/>
                  </a:cubicBezTo>
                  <a:cubicBezTo>
                    <a:pt x="1185" y="823"/>
                    <a:pt x="1189" y="814"/>
                    <a:pt x="1190" y="803"/>
                  </a:cubicBezTo>
                  <a:cubicBezTo>
                    <a:pt x="1193" y="799"/>
                    <a:pt x="1193" y="793"/>
                    <a:pt x="1196" y="789"/>
                  </a:cubicBezTo>
                  <a:cubicBezTo>
                    <a:pt x="1197" y="787"/>
                    <a:pt x="1197" y="784"/>
                    <a:pt x="1197" y="780"/>
                  </a:cubicBezTo>
                  <a:cubicBezTo>
                    <a:pt x="1200" y="780"/>
                    <a:pt x="1200" y="777"/>
                    <a:pt x="1200" y="775"/>
                  </a:cubicBezTo>
                  <a:cubicBezTo>
                    <a:pt x="1205" y="767"/>
                    <a:pt x="1206" y="757"/>
                    <a:pt x="1213" y="750"/>
                  </a:cubicBezTo>
                  <a:cubicBezTo>
                    <a:pt x="1212" y="744"/>
                    <a:pt x="1217" y="741"/>
                    <a:pt x="1220" y="738"/>
                  </a:cubicBezTo>
                  <a:cubicBezTo>
                    <a:pt x="1219" y="734"/>
                    <a:pt x="1222" y="733"/>
                    <a:pt x="1221" y="729"/>
                  </a:cubicBezTo>
                  <a:cubicBezTo>
                    <a:pt x="1224" y="729"/>
                    <a:pt x="1224" y="727"/>
                    <a:pt x="1224" y="724"/>
                  </a:cubicBezTo>
                  <a:cubicBezTo>
                    <a:pt x="1230" y="722"/>
                    <a:pt x="1226" y="714"/>
                    <a:pt x="1231" y="712"/>
                  </a:cubicBezTo>
                  <a:cubicBezTo>
                    <a:pt x="1231" y="706"/>
                    <a:pt x="1236" y="704"/>
                    <a:pt x="1235" y="698"/>
                  </a:cubicBezTo>
                  <a:cubicBezTo>
                    <a:pt x="1242" y="693"/>
                    <a:pt x="1246" y="687"/>
                    <a:pt x="1249" y="680"/>
                  </a:cubicBezTo>
                  <a:cubicBezTo>
                    <a:pt x="1255" y="679"/>
                    <a:pt x="1251" y="687"/>
                    <a:pt x="1248" y="686"/>
                  </a:cubicBezTo>
                  <a:close/>
                  <a:moveTo>
                    <a:pt x="2599" y="2155"/>
                  </a:moveTo>
                  <a:cubicBezTo>
                    <a:pt x="2602" y="2139"/>
                    <a:pt x="2583" y="2121"/>
                    <a:pt x="2584" y="2104"/>
                  </a:cubicBezTo>
                  <a:cubicBezTo>
                    <a:pt x="2579" y="2100"/>
                    <a:pt x="2576" y="2095"/>
                    <a:pt x="2577" y="2090"/>
                  </a:cubicBezTo>
                  <a:cubicBezTo>
                    <a:pt x="2565" y="2073"/>
                    <a:pt x="2553" y="2054"/>
                    <a:pt x="2544" y="2042"/>
                  </a:cubicBezTo>
                  <a:cubicBezTo>
                    <a:pt x="2532" y="2031"/>
                    <a:pt x="2514" y="2017"/>
                    <a:pt x="2498" y="2003"/>
                  </a:cubicBezTo>
                  <a:cubicBezTo>
                    <a:pt x="2491" y="2003"/>
                    <a:pt x="2484" y="1996"/>
                    <a:pt x="2477" y="1992"/>
                  </a:cubicBezTo>
                  <a:cubicBezTo>
                    <a:pt x="2470" y="1993"/>
                    <a:pt x="2463" y="1981"/>
                    <a:pt x="2455" y="1983"/>
                  </a:cubicBezTo>
                  <a:cubicBezTo>
                    <a:pt x="2458" y="1987"/>
                    <a:pt x="2462" y="1985"/>
                    <a:pt x="2465" y="1991"/>
                  </a:cubicBezTo>
                  <a:cubicBezTo>
                    <a:pt x="2469" y="1990"/>
                    <a:pt x="2472" y="1999"/>
                    <a:pt x="2476" y="1997"/>
                  </a:cubicBezTo>
                  <a:cubicBezTo>
                    <a:pt x="2479" y="2001"/>
                    <a:pt x="2482" y="2003"/>
                    <a:pt x="2486" y="2002"/>
                  </a:cubicBezTo>
                  <a:cubicBezTo>
                    <a:pt x="2486" y="2006"/>
                    <a:pt x="2491" y="2009"/>
                    <a:pt x="2495" y="2009"/>
                  </a:cubicBezTo>
                  <a:cubicBezTo>
                    <a:pt x="2509" y="2021"/>
                    <a:pt x="2523" y="2032"/>
                    <a:pt x="2537" y="2044"/>
                  </a:cubicBezTo>
                  <a:cubicBezTo>
                    <a:pt x="2539" y="2046"/>
                    <a:pt x="2537" y="2048"/>
                    <a:pt x="2540" y="2051"/>
                  </a:cubicBezTo>
                  <a:cubicBezTo>
                    <a:pt x="2541" y="2053"/>
                    <a:pt x="2545" y="2051"/>
                    <a:pt x="2543" y="2054"/>
                  </a:cubicBezTo>
                  <a:cubicBezTo>
                    <a:pt x="2545" y="2058"/>
                    <a:pt x="2554" y="2063"/>
                    <a:pt x="2551" y="2067"/>
                  </a:cubicBezTo>
                  <a:cubicBezTo>
                    <a:pt x="2555" y="2071"/>
                    <a:pt x="2560" y="2076"/>
                    <a:pt x="2560" y="2080"/>
                  </a:cubicBezTo>
                  <a:cubicBezTo>
                    <a:pt x="2560" y="2084"/>
                    <a:pt x="2568" y="2089"/>
                    <a:pt x="2566" y="2094"/>
                  </a:cubicBezTo>
                  <a:cubicBezTo>
                    <a:pt x="2579" y="2112"/>
                    <a:pt x="2580" y="2129"/>
                    <a:pt x="2589" y="2147"/>
                  </a:cubicBezTo>
                  <a:cubicBezTo>
                    <a:pt x="2590" y="2151"/>
                    <a:pt x="2591" y="2155"/>
                    <a:pt x="2593" y="2160"/>
                  </a:cubicBezTo>
                  <a:cubicBezTo>
                    <a:pt x="2604" y="2160"/>
                    <a:pt x="2604" y="2160"/>
                    <a:pt x="2604" y="2160"/>
                  </a:cubicBezTo>
                  <a:cubicBezTo>
                    <a:pt x="2603" y="2158"/>
                    <a:pt x="2602" y="2157"/>
                    <a:pt x="2599" y="2155"/>
                  </a:cubicBezTo>
                  <a:close/>
                  <a:moveTo>
                    <a:pt x="2578" y="2150"/>
                  </a:moveTo>
                  <a:cubicBezTo>
                    <a:pt x="2570" y="2138"/>
                    <a:pt x="2566" y="2125"/>
                    <a:pt x="2559" y="2112"/>
                  </a:cubicBezTo>
                  <a:cubicBezTo>
                    <a:pt x="2538" y="2084"/>
                    <a:pt x="2523" y="2066"/>
                    <a:pt x="2505" y="2044"/>
                  </a:cubicBezTo>
                  <a:cubicBezTo>
                    <a:pt x="2496" y="2036"/>
                    <a:pt x="2486" y="2027"/>
                    <a:pt x="2477" y="2019"/>
                  </a:cubicBezTo>
                  <a:cubicBezTo>
                    <a:pt x="2474" y="2019"/>
                    <a:pt x="2470" y="2015"/>
                    <a:pt x="2467" y="2013"/>
                  </a:cubicBezTo>
                  <a:cubicBezTo>
                    <a:pt x="2463" y="2018"/>
                    <a:pt x="2460" y="2003"/>
                    <a:pt x="2456" y="2008"/>
                  </a:cubicBezTo>
                  <a:cubicBezTo>
                    <a:pt x="2449" y="2002"/>
                    <a:pt x="2442" y="1996"/>
                    <a:pt x="2434" y="1996"/>
                  </a:cubicBezTo>
                  <a:cubicBezTo>
                    <a:pt x="2427" y="1987"/>
                    <a:pt x="2419" y="1987"/>
                    <a:pt x="2412" y="1980"/>
                  </a:cubicBezTo>
                  <a:cubicBezTo>
                    <a:pt x="2404" y="1979"/>
                    <a:pt x="2397" y="1964"/>
                    <a:pt x="2389" y="1971"/>
                  </a:cubicBezTo>
                  <a:cubicBezTo>
                    <a:pt x="2398" y="1978"/>
                    <a:pt x="2406" y="1981"/>
                    <a:pt x="2414" y="1990"/>
                  </a:cubicBezTo>
                  <a:cubicBezTo>
                    <a:pt x="2419" y="1991"/>
                    <a:pt x="2423" y="1996"/>
                    <a:pt x="2428" y="1998"/>
                  </a:cubicBezTo>
                  <a:cubicBezTo>
                    <a:pt x="2432" y="1995"/>
                    <a:pt x="2436" y="2005"/>
                    <a:pt x="2441" y="2004"/>
                  </a:cubicBezTo>
                  <a:cubicBezTo>
                    <a:pt x="2449" y="2014"/>
                    <a:pt x="2458" y="2014"/>
                    <a:pt x="2466" y="2022"/>
                  </a:cubicBezTo>
                  <a:cubicBezTo>
                    <a:pt x="2469" y="2021"/>
                    <a:pt x="2470" y="2029"/>
                    <a:pt x="2477" y="2028"/>
                  </a:cubicBezTo>
                  <a:cubicBezTo>
                    <a:pt x="2481" y="2034"/>
                    <a:pt x="2485" y="2036"/>
                    <a:pt x="2490" y="2039"/>
                  </a:cubicBezTo>
                  <a:cubicBezTo>
                    <a:pt x="2494" y="2046"/>
                    <a:pt x="2500" y="2059"/>
                    <a:pt x="2511" y="2064"/>
                  </a:cubicBezTo>
                  <a:cubicBezTo>
                    <a:pt x="2509" y="2069"/>
                    <a:pt x="2519" y="2074"/>
                    <a:pt x="2521" y="2079"/>
                  </a:cubicBezTo>
                  <a:cubicBezTo>
                    <a:pt x="2526" y="2084"/>
                    <a:pt x="2531" y="2090"/>
                    <a:pt x="2535" y="2095"/>
                  </a:cubicBezTo>
                  <a:cubicBezTo>
                    <a:pt x="2537" y="2101"/>
                    <a:pt x="2544" y="2108"/>
                    <a:pt x="2550" y="2115"/>
                  </a:cubicBezTo>
                  <a:cubicBezTo>
                    <a:pt x="2553" y="2122"/>
                    <a:pt x="2557" y="2130"/>
                    <a:pt x="2562" y="2139"/>
                  </a:cubicBezTo>
                  <a:cubicBezTo>
                    <a:pt x="2561" y="2143"/>
                    <a:pt x="2566" y="2147"/>
                    <a:pt x="2567" y="2151"/>
                  </a:cubicBezTo>
                  <a:cubicBezTo>
                    <a:pt x="2568" y="2154"/>
                    <a:pt x="2571" y="2157"/>
                    <a:pt x="2572" y="2160"/>
                  </a:cubicBezTo>
                  <a:cubicBezTo>
                    <a:pt x="2580" y="2160"/>
                    <a:pt x="2580" y="2160"/>
                    <a:pt x="2580" y="2160"/>
                  </a:cubicBezTo>
                  <a:cubicBezTo>
                    <a:pt x="2579" y="2157"/>
                    <a:pt x="2577" y="2153"/>
                    <a:pt x="2578" y="2150"/>
                  </a:cubicBezTo>
                  <a:close/>
                  <a:moveTo>
                    <a:pt x="1912" y="204"/>
                  </a:moveTo>
                  <a:cubicBezTo>
                    <a:pt x="1913" y="200"/>
                    <a:pt x="1917" y="198"/>
                    <a:pt x="1916" y="191"/>
                  </a:cubicBezTo>
                  <a:cubicBezTo>
                    <a:pt x="1945" y="147"/>
                    <a:pt x="1955" y="144"/>
                    <a:pt x="1958" y="134"/>
                  </a:cubicBezTo>
                  <a:cubicBezTo>
                    <a:pt x="1977" y="109"/>
                    <a:pt x="1980" y="106"/>
                    <a:pt x="1982" y="102"/>
                  </a:cubicBezTo>
                  <a:cubicBezTo>
                    <a:pt x="2012" y="60"/>
                    <a:pt x="2023" y="58"/>
                    <a:pt x="2028" y="49"/>
                  </a:cubicBezTo>
                  <a:cubicBezTo>
                    <a:pt x="2056" y="19"/>
                    <a:pt x="2067" y="12"/>
                    <a:pt x="2075" y="0"/>
                  </a:cubicBezTo>
                  <a:cubicBezTo>
                    <a:pt x="2056" y="8"/>
                    <a:pt x="2053" y="16"/>
                    <a:pt x="2047" y="19"/>
                  </a:cubicBezTo>
                  <a:cubicBezTo>
                    <a:pt x="2032" y="34"/>
                    <a:pt x="2030" y="36"/>
                    <a:pt x="2028" y="38"/>
                  </a:cubicBezTo>
                  <a:cubicBezTo>
                    <a:pt x="2010" y="54"/>
                    <a:pt x="2012" y="60"/>
                    <a:pt x="2006" y="58"/>
                  </a:cubicBezTo>
                  <a:cubicBezTo>
                    <a:pt x="1976" y="91"/>
                    <a:pt x="1978" y="102"/>
                    <a:pt x="1971" y="104"/>
                  </a:cubicBezTo>
                  <a:cubicBezTo>
                    <a:pt x="1955" y="132"/>
                    <a:pt x="1949" y="132"/>
                    <a:pt x="1951" y="139"/>
                  </a:cubicBezTo>
                  <a:cubicBezTo>
                    <a:pt x="1930" y="176"/>
                    <a:pt x="1920" y="171"/>
                    <a:pt x="1923" y="178"/>
                  </a:cubicBezTo>
                  <a:cubicBezTo>
                    <a:pt x="1915" y="199"/>
                    <a:pt x="1906" y="202"/>
                    <a:pt x="1912" y="204"/>
                  </a:cubicBezTo>
                  <a:close/>
                  <a:moveTo>
                    <a:pt x="2692" y="2129"/>
                  </a:moveTo>
                  <a:cubicBezTo>
                    <a:pt x="2687" y="2123"/>
                    <a:pt x="2692" y="2118"/>
                    <a:pt x="2687" y="2113"/>
                  </a:cubicBezTo>
                  <a:cubicBezTo>
                    <a:pt x="2680" y="2063"/>
                    <a:pt x="2671" y="2058"/>
                    <a:pt x="2673" y="2053"/>
                  </a:cubicBezTo>
                  <a:cubicBezTo>
                    <a:pt x="2634" y="1979"/>
                    <a:pt x="2640" y="1984"/>
                    <a:pt x="2641" y="1988"/>
                  </a:cubicBezTo>
                  <a:cubicBezTo>
                    <a:pt x="2658" y="2024"/>
                    <a:pt x="2656" y="2029"/>
                    <a:pt x="2663" y="2036"/>
                  </a:cubicBezTo>
                  <a:cubicBezTo>
                    <a:pt x="2667" y="2061"/>
                    <a:pt x="2668" y="2065"/>
                    <a:pt x="2672" y="2069"/>
                  </a:cubicBezTo>
                  <a:cubicBezTo>
                    <a:pt x="2669" y="2066"/>
                    <a:pt x="2661" y="2061"/>
                    <a:pt x="2665" y="2057"/>
                  </a:cubicBezTo>
                  <a:cubicBezTo>
                    <a:pt x="2613" y="1979"/>
                    <a:pt x="2615" y="1967"/>
                    <a:pt x="2605" y="1973"/>
                  </a:cubicBezTo>
                  <a:cubicBezTo>
                    <a:pt x="2629" y="2011"/>
                    <a:pt x="2638" y="2015"/>
                    <a:pt x="2639" y="2019"/>
                  </a:cubicBezTo>
                  <a:cubicBezTo>
                    <a:pt x="2654" y="2063"/>
                    <a:pt x="2659" y="2068"/>
                    <a:pt x="2661" y="2072"/>
                  </a:cubicBezTo>
                  <a:cubicBezTo>
                    <a:pt x="2666" y="2103"/>
                    <a:pt x="2668" y="2105"/>
                    <a:pt x="2664" y="2107"/>
                  </a:cubicBezTo>
                  <a:cubicBezTo>
                    <a:pt x="2672" y="2129"/>
                    <a:pt x="2671" y="2131"/>
                    <a:pt x="2670" y="2133"/>
                  </a:cubicBezTo>
                  <a:cubicBezTo>
                    <a:pt x="2659" y="2103"/>
                    <a:pt x="2656" y="2097"/>
                    <a:pt x="2655" y="2092"/>
                  </a:cubicBezTo>
                  <a:cubicBezTo>
                    <a:pt x="2648" y="2074"/>
                    <a:pt x="2644" y="2071"/>
                    <a:pt x="2645" y="2068"/>
                  </a:cubicBezTo>
                  <a:cubicBezTo>
                    <a:pt x="2586" y="2000"/>
                    <a:pt x="2581" y="1996"/>
                    <a:pt x="2576" y="1990"/>
                  </a:cubicBezTo>
                  <a:cubicBezTo>
                    <a:pt x="2637" y="2075"/>
                    <a:pt x="2644" y="2086"/>
                    <a:pt x="2650" y="2096"/>
                  </a:cubicBezTo>
                  <a:cubicBezTo>
                    <a:pt x="2656" y="2123"/>
                    <a:pt x="2654" y="2123"/>
                    <a:pt x="2654" y="2125"/>
                  </a:cubicBezTo>
                  <a:cubicBezTo>
                    <a:pt x="2658" y="2143"/>
                    <a:pt x="2662" y="2145"/>
                    <a:pt x="2662" y="2147"/>
                  </a:cubicBezTo>
                  <a:cubicBezTo>
                    <a:pt x="2672" y="2160"/>
                    <a:pt x="2672" y="2160"/>
                    <a:pt x="2672" y="2160"/>
                  </a:cubicBezTo>
                  <a:cubicBezTo>
                    <a:pt x="2673" y="2147"/>
                    <a:pt x="2673" y="2154"/>
                    <a:pt x="2673" y="2160"/>
                  </a:cubicBezTo>
                  <a:cubicBezTo>
                    <a:pt x="2681" y="2157"/>
                    <a:pt x="2682" y="2154"/>
                    <a:pt x="2681" y="2153"/>
                  </a:cubicBezTo>
                  <a:cubicBezTo>
                    <a:pt x="2676" y="2102"/>
                    <a:pt x="2673" y="2093"/>
                    <a:pt x="2671" y="2084"/>
                  </a:cubicBezTo>
                  <a:cubicBezTo>
                    <a:pt x="2681" y="2106"/>
                    <a:pt x="2677" y="2111"/>
                    <a:pt x="2682" y="2117"/>
                  </a:cubicBezTo>
                  <a:cubicBezTo>
                    <a:pt x="2684" y="2154"/>
                    <a:pt x="2686" y="2157"/>
                    <a:pt x="2687" y="2160"/>
                  </a:cubicBezTo>
                  <a:cubicBezTo>
                    <a:pt x="2695" y="2148"/>
                    <a:pt x="2690" y="2138"/>
                    <a:pt x="2692" y="2129"/>
                  </a:cubicBezTo>
                  <a:close/>
                  <a:moveTo>
                    <a:pt x="2726" y="2157"/>
                  </a:moveTo>
                  <a:cubicBezTo>
                    <a:pt x="2723" y="2141"/>
                    <a:pt x="2718" y="2125"/>
                    <a:pt x="2715" y="2109"/>
                  </a:cubicBezTo>
                  <a:cubicBezTo>
                    <a:pt x="2713" y="2105"/>
                    <a:pt x="2717" y="2102"/>
                    <a:pt x="2711" y="2097"/>
                  </a:cubicBezTo>
                  <a:cubicBezTo>
                    <a:pt x="2715" y="2094"/>
                    <a:pt x="2707" y="2089"/>
                    <a:pt x="2709" y="2085"/>
                  </a:cubicBezTo>
                  <a:cubicBezTo>
                    <a:pt x="2708" y="2077"/>
                    <a:pt x="2705" y="2068"/>
                    <a:pt x="2702" y="2060"/>
                  </a:cubicBezTo>
                  <a:cubicBezTo>
                    <a:pt x="2702" y="2056"/>
                    <a:pt x="2699" y="2052"/>
                    <a:pt x="2698" y="2049"/>
                  </a:cubicBezTo>
                  <a:cubicBezTo>
                    <a:pt x="2697" y="2047"/>
                    <a:pt x="2699" y="2044"/>
                    <a:pt x="2698" y="2043"/>
                  </a:cubicBezTo>
                  <a:cubicBezTo>
                    <a:pt x="2697" y="2040"/>
                    <a:pt x="2693" y="2038"/>
                    <a:pt x="2695" y="2036"/>
                  </a:cubicBezTo>
                  <a:cubicBezTo>
                    <a:pt x="2690" y="2032"/>
                    <a:pt x="2693" y="2028"/>
                    <a:pt x="2687" y="2023"/>
                  </a:cubicBezTo>
                  <a:cubicBezTo>
                    <a:pt x="2689" y="2019"/>
                    <a:pt x="2686" y="2013"/>
                    <a:pt x="2681" y="2017"/>
                  </a:cubicBezTo>
                  <a:cubicBezTo>
                    <a:pt x="2686" y="2024"/>
                    <a:pt x="2681" y="2031"/>
                    <a:pt x="2689" y="2039"/>
                  </a:cubicBezTo>
                  <a:cubicBezTo>
                    <a:pt x="2687" y="2041"/>
                    <a:pt x="2690" y="2042"/>
                    <a:pt x="2690" y="2044"/>
                  </a:cubicBezTo>
                  <a:cubicBezTo>
                    <a:pt x="2691" y="2045"/>
                    <a:pt x="2689" y="2048"/>
                    <a:pt x="2690" y="2050"/>
                  </a:cubicBezTo>
                  <a:cubicBezTo>
                    <a:pt x="2690" y="2051"/>
                    <a:pt x="2692" y="2052"/>
                    <a:pt x="2693" y="2053"/>
                  </a:cubicBezTo>
                  <a:cubicBezTo>
                    <a:pt x="2695" y="2057"/>
                    <a:pt x="2691" y="2059"/>
                    <a:pt x="2695" y="2062"/>
                  </a:cubicBezTo>
                  <a:cubicBezTo>
                    <a:pt x="2700" y="2070"/>
                    <a:pt x="2695" y="2078"/>
                    <a:pt x="2701" y="2086"/>
                  </a:cubicBezTo>
                  <a:cubicBezTo>
                    <a:pt x="2702" y="2094"/>
                    <a:pt x="2703" y="2102"/>
                    <a:pt x="2708" y="2110"/>
                  </a:cubicBezTo>
                  <a:cubicBezTo>
                    <a:pt x="2705" y="2117"/>
                    <a:pt x="2709" y="2124"/>
                    <a:pt x="2709" y="2131"/>
                  </a:cubicBezTo>
                  <a:cubicBezTo>
                    <a:pt x="2713" y="2135"/>
                    <a:pt x="2711" y="2139"/>
                    <a:pt x="2713" y="2142"/>
                  </a:cubicBezTo>
                  <a:cubicBezTo>
                    <a:pt x="2711" y="2144"/>
                    <a:pt x="2714" y="2147"/>
                    <a:pt x="2716" y="2149"/>
                  </a:cubicBezTo>
                  <a:cubicBezTo>
                    <a:pt x="2718" y="2151"/>
                    <a:pt x="2714" y="2153"/>
                    <a:pt x="2715" y="2155"/>
                  </a:cubicBezTo>
                  <a:cubicBezTo>
                    <a:pt x="2716" y="2157"/>
                    <a:pt x="2717" y="2158"/>
                    <a:pt x="2717" y="2160"/>
                  </a:cubicBezTo>
                  <a:cubicBezTo>
                    <a:pt x="2726" y="2160"/>
                    <a:pt x="2726" y="2160"/>
                    <a:pt x="2726" y="2160"/>
                  </a:cubicBezTo>
                  <a:cubicBezTo>
                    <a:pt x="2726" y="2159"/>
                    <a:pt x="2726" y="2158"/>
                    <a:pt x="2726" y="2157"/>
                  </a:cubicBezTo>
                  <a:close/>
                  <a:moveTo>
                    <a:pt x="1860" y="551"/>
                  </a:moveTo>
                  <a:cubicBezTo>
                    <a:pt x="1863" y="545"/>
                    <a:pt x="1862" y="534"/>
                    <a:pt x="1866" y="529"/>
                  </a:cubicBezTo>
                  <a:cubicBezTo>
                    <a:pt x="1886" y="481"/>
                    <a:pt x="1890" y="475"/>
                    <a:pt x="1892" y="468"/>
                  </a:cubicBezTo>
                  <a:cubicBezTo>
                    <a:pt x="1931" y="415"/>
                    <a:pt x="1936" y="411"/>
                    <a:pt x="1938" y="409"/>
                  </a:cubicBezTo>
                  <a:cubicBezTo>
                    <a:pt x="1954" y="398"/>
                    <a:pt x="1950" y="389"/>
                    <a:pt x="1956" y="389"/>
                  </a:cubicBezTo>
                  <a:cubicBezTo>
                    <a:pt x="1991" y="364"/>
                    <a:pt x="1989" y="357"/>
                    <a:pt x="1993" y="357"/>
                  </a:cubicBezTo>
                  <a:cubicBezTo>
                    <a:pt x="2038" y="321"/>
                    <a:pt x="2046" y="319"/>
                    <a:pt x="2047" y="311"/>
                  </a:cubicBezTo>
                  <a:cubicBezTo>
                    <a:pt x="2085" y="287"/>
                    <a:pt x="2081" y="278"/>
                    <a:pt x="2086" y="278"/>
                  </a:cubicBezTo>
                  <a:cubicBezTo>
                    <a:pt x="2129" y="237"/>
                    <a:pt x="2125" y="228"/>
                    <a:pt x="2132" y="230"/>
                  </a:cubicBezTo>
                  <a:cubicBezTo>
                    <a:pt x="2148" y="210"/>
                    <a:pt x="2150" y="210"/>
                    <a:pt x="2150" y="206"/>
                  </a:cubicBezTo>
                  <a:cubicBezTo>
                    <a:pt x="2170" y="180"/>
                    <a:pt x="2174" y="179"/>
                    <a:pt x="2176" y="176"/>
                  </a:cubicBezTo>
                  <a:cubicBezTo>
                    <a:pt x="2191" y="153"/>
                    <a:pt x="2195" y="151"/>
                    <a:pt x="2198" y="147"/>
                  </a:cubicBezTo>
                  <a:cubicBezTo>
                    <a:pt x="2206" y="140"/>
                    <a:pt x="2199" y="150"/>
                    <a:pt x="2193" y="161"/>
                  </a:cubicBezTo>
                  <a:cubicBezTo>
                    <a:pt x="2156" y="212"/>
                    <a:pt x="2153" y="219"/>
                    <a:pt x="2150" y="226"/>
                  </a:cubicBezTo>
                  <a:cubicBezTo>
                    <a:pt x="2130" y="255"/>
                    <a:pt x="2121" y="251"/>
                    <a:pt x="2121" y="256"/>
                  </a:cubicBezTo>
                  <a:cubicBezTo>
                    <a:pt x="2080" y="292"/>
                    <a:pt x="2080" y="297"/>
                    <a:pt x="2075" y="298"/>
                  </a:cubicBezTo>
                  <a:cubicBezTo>
                    <a:pt x="2054" y="317"/>
                    <a:pt x="2052" y="323"/>
                    <a:pt x="2047" y="328"/>
                  </a:cubicBezTo>
                  <a:cubicBezTo>
                    <a:pt x="2023" y="352"/>
                    <a:pt x="2019" y="354"/>
                    <a:pt x="2017" y="357"/>
                  </a:cubicBezTo>
                  <a:cubicBezTo>
                    <a:pt x="1998" y="373"/>
                    <a:pt x="1996" y="375"/>
                    <a:pt x="1995" y="379"/>
                  </a:cubicBezTo>
                  <a:cubicBezTo>
                    <a:pt x="1974" y="393"/>
                    <a:pt x="1978" y="402"/>
                    <a:pt x="1971" y="400"/>
                  </a:cubicBezTo>
                  <a:cubicBezTo>
                    <a:pt x="1947" y="449"/>
                    <a:pt x="1936" y="450"/>
                    <a:pt x="1936" y="464"/>
                  </a:cubicBezTo>
                  <a:cubicBezTo>
                    <a:pt x="1912" y="524"/>
                    <a:pt x="1908" y="527"/>
                    <a:pt x="1908" y="533"/>
                  </a:cubicBezTo>
                  <a:cubicBezTo>
                    <a:pt x="1922" y="513"/>
                    <a:pt x="1921" y="508"/>
                    <a:pt x="1921" y="505"/>
                  </a:cubicBezTo>
                  <a:cubicBezTo>
                    <a:pt x="1929" y="485"/>
                    <a:pt x="1933" y="485"/>
                    <a:pt x="1932" y="479"/>
                  </a:cubicBezTo>
                  <a:cubicBezTo>
                    <a:pt x="1963" y="428"/>
                    <a:pt x="1968" y="422"/>
                    <a:pt x="1971" y="413"/>
                  </a:cubicBezTo>
                  <a:cubicBezTo>
                    <a:pt x="2003" y="375"/>
                    <a:pt x="2012" y="379"/>
                    <a:pt x="2010" y="372"/>
                  </a:cubicBezTo>
                  <a:cubicBezTo>
                    <a:pt x="2041" y="347"/>
                    <a:pt x="2042" y="338"/>
                    <a:pt x="2052" y="337"/>
                  </a:cubicBezTo>
                  <a:cubicBezTo>
                    <a:pt x="2091" y="296"/>
                    <a:pt x="2103" y="287"/>
                    <a:pt x="2115" y="278"/>
                  </a:cubicBezTo>
                  <a:cubicBezTo>
                    <a:pt x="2145" y="236"/>
                    <a:pt x="2155" y="242"/>
                    <a:pt x="2152" y="235"/>
                  </a:cubicBezTo>
                  <a:cubicBezTo>
                    <a:pt x="2169" y="215"/>
                    <a:pt x="2172" y="209"/>
                    <a:pt x="2176" y="204"/>
                  </a:cubicBezTo>
                  <a:cubicBezTo>
                    <a:pt x="2198" y="167"/>
                    <a:pt x="2204" y="169"/>
                    <a:pt x="2202" y="163"/>
                  </a:cubicBezTo>
                  <a:cubicBezTo>
                    <a:pt x="2208" y="169"/>
                    <a:pt x="2204" y="175"/>
                    <a:pt x="2200" y="182"/>
                  </a:cubicBezTo>
                  <a:cubicBezTo>
                    <a:pt x="2183" y="215"/>
                    <a:pt x="2171" y="225"/>
                    <a:pt x="2165" y="241"/>
                  </a:cubicBezTo>
                  <a:cubicBezTo>
                    <a:pt x="2151" y="254"/>
                    <a:pt x="2148" y="257"/>
                    <a:pt x="2145" y="261"/>
                  </a:cubicBezTo>
                  <a:cubicBezTo>
                    <a:pt x="2121" y="282"/>
                    <a:pt x="2120" y="288"/>
                    <a:pt x="2115" y="289"/>
                  </a:cubicBezTo>
                  <a:cubicBezTo>
                    <a:pt x="2092" y="312"/>
                    <a:pt x="2090" y="316"/>
                    <a:pt x="2084" y="318"/>
                  </a:cubicBezTo>
                  <a:cubicBezTo>
                    <a:pt x="2074" y="333"/>
                    <a:pt x="2067" y="333"/>
                    <a:pt x="2067" y="339"/>
                  </a:cubicBezTo>
                  <a:cubicBezTo>
                    <a:pt x="2043" y="368"/>
                    <a:pt x="2040" y="368"/>
                    <a:pt x="2038" y="370"/>
                  </a:cubicBezTo>
                  <a:cubicBezTo>
                    <a:pt x="2006" y="405"/>
                    <a:pt x="2008" y="414"/>
                    <a:pt x="2001" y="413"/>
                  </a:cubicBezTo>
                  <a:cubicBezTo>
                    <a:pt x="1977" y="455"/>
                    <a:pt x="1972" y="456"/>
                    <a:pt x="1971" y="461"/>
                  </a:cubicBezTo>
                  <a:cubicBezTo>
                    <a:pt x="1951" y="488"/>
                    <a:pt x="1955" y="499"/>
                    <a:pt x="1949" y="501"/>
                  </a:cubicBezTo>
                  <a:cubicBezTo>
                    <a:pt x="1926" y="563"/>
                    <a:pt x="1926" y="569"/>
                    <a:pt x="1925" y="575"/>
                  </a:cubicBezTo>
                  <a:cubicBezTo>
                    <a:pt x="1915" y="604"/>
                    <a:pt x="1917" y="608"/>
                    <a:pt x="1916" y="612"/>
                  </a:cubicBezTo>
                  <a:cubicBezTo>
                    <a:pt x="1928" y="576"/>
                    <a:pt x="1931" y="572"/>
                    <a:pt x="1932" y="564"/>
                  </a:cubicBezTo>
                  <a:cubicBezTo>
                    <a:pt x="1948" y="529"/>
                    <a:pt x="1946" y="523"/>
                    <a:pt x="1949" y="522"/>
                  </a:cubicBezTo>
                  <a:cubicBezTo>
                    <a:pt x="1972" y="476"/>
                    <a:pt x="1974" y="469"/>
                    <a:pt x="1977" y="464"/>
                  </a:cubicBezTo>
                  <a:cubicBezTo>
                    <a:pt x="2016" y="413"/>
                    <a:pt x="2020" y="408"/>
                    <a:pt x="2023" y="403"/>
                  </a:cubicBezTo>
                  <a:cubicBezTo>
                    <a:pt x="2041" y="388"/>
                    <a:pt x="2035" y="377"/>
                    <a:pt x="2043" y="381"/>
                  </a:cubicBezTo>
                  <a:cubicBezTo>
                    <a:pt x="2056" y="362"/>
                    <a:pt x="2059" y="361"/>
                    <a:pt x="2062" y="359"/>
                  </a:cubicBezTo>
                  <a:cubicBezTo>
                    <a:pt x="2143" y="272"/>
                    <a:pt x="2150" y="275"/>
                    <a:pt x="2150" y="270"/>
                  </a:cubicBezTo>
                  <a:cubicBezTo>
                    <a:pt x="2163" y="254"/>
                    <a:pt x="2164" y="254"/>
                    <a:pt x="2165" y="252"/>
                  </a:cubicBezTo>
                  <a:cubicBezTo>
                    <a:pt x="2124" y="317"/>
                    <a:pt x="2109" y="330"/>
                    <a:pt x="2097" y="346"/>
                  </a:cubicBezTo>
                  <a:cubicBezTo>
                    <a:pt x="2079" y="362"/>
                    <a:pt x="2078" y="364"/>
                    <a:pt x="2078" y="368"/>
                  </a:cubicBezTo>
                  <a:cubicBezTo>
                    <a:pt x="2052" y="390"/>
                    <a:pt x="2055" y="400"/>
                    <a:pt x="2047" y="398"/>
                  </a:cubicBezTo>
                  <a:cubicBezTo>
                    <a:pt x="2026" y="424"/>
                    <a:pt x="2028" y="430"/>
                    <a:pt x="2025" y="431"/>
                  </a:cubicBezTo>
                  <a:cubicBezTo>
                    <a:pt x="2011" y="455"/>
                    <a:pt x="2005" y="455"/>
                    <a:pt x="2006" y="464"/>
                  </a:cubicBezTo>
                  <a:cubicBezTo>
                    <a:pt x="1975" y="530"/>
                    <a:pt x="1967" y="535"/>
                    <a:pt x="1966" y="549"/>
                  </a:cubicBezTo>
                  <a:cubicBezTo>
                    <a:pt x="1954" y="591"/>
                    <a:pt x="1952" y="603"/>
                    <a:pt x="1949" y="614"/>
                  </a:cubicBezTo>
                  <a:cubicBezTo>
                    <a:pt x="1942" y="675"/>
                    <a:pt x="1940" y="688"/>
                    <a:pt x="1945" y="690"/>
                  </a:cubicBezTo>
                  <a:cubicBezTo>
                    <a:pt x="1958" y="602"/>
                    <a:pt x="1958" y="599"/>
                    <a:pt x="1960" y="597"/>
                  </a:cubicBezTo>
                  <a:cubicBezTo>
                    <a:pt x="1981" y="535"/>
                    <a:pt x="1983" y="528"/>
                    <a:pt x="1986" y="520"/>
                  </a:cubicBezTo>
                  <a:cubicBezTo>
                    <a:pt x="2004" y="484"/>
                    <a:pt x="2011" y="470"/>
                    <a:pt x="2019" y="457"/>
                  </a:cubicBezTo>
                  <a:cubicBezTo>
                    <a:pt x="2042" y="428"/>
                    <a:pt x="2042" y="423"/>
                    <a:pt x="2045" y="420"/>
                  </a:cubicBezTo>
                  <a:cubicBezTo>
                    <a:pt x="2067" y="389"/>
                    <a:pt x="2074" y="390"/>
                    <a:pt x="2073" y="383"/>
                  </a:cubicBezTo>
                  <a:cubicBezTo>
                    <a:pt x="2108" y="350"/>
                    <a:pt x="2108" y="344"/>
                    <a:pt x="2113" y="344"/>
                  </a:cubicBezTo>
                  <a:cubicBezTo>
                    <a:pt x="2129" y="322"/>
                    <a:pt x="2132" y="319"/>
                    <a:pt x="2134" y="315"/>
                  </a:cubicBezTo>
                  <a:cubicBezTo>
                    <a:pt x="2165" y="278"/>
                    <a:pt x="2166" y="274"/>
                    <a:pt x="2169" y="272"/>
                  </a:cubicBezTo>
                  <a:cubicBezTo>
                    <a:pt x="2182" y="249"/>
                    <a:pt x="2185" y="249"/>
                    <a:pt x="2185" y="246"/>
                  </a:cubicBezTo>
                  <a:cubicBezTo>
                    <a:pt x="2164" y="302"/>
                    <a:pt x="2159" y="308"/>
                    <a:pt x="2156" y="318"/>
                  </a:cubicBezTo>
                  <a:cubicBezTo>
                    <a:pt x="2123" y="360"/>
                    <a:pt x="2123" y="366"/>
                    <a:pt x="2119" y="368"/>
                  </a:cubicBezTo>
                  <a:cubicBezTo>
                    <a:pt x="2094" y="401"/>
                    <a:pt x="2091" y="403"/>
                    <a:pt x="2089" y="407"/>
                  </a:cubicBezTo>
                  <a:cubicBezTo>
                    <a:pt x="2071" y="421"/>
                    <a:pt x="2069" y="430"/>
                    <a:pt x="2062" y="435"/>
                  </a:cubicBezTo>
                  <a:cubicBezTo>
                    <a:pt x="2047" y="458"/>
                    <a:pt x="2043" y="457"/>
                    <a:pt x="2043" y="459"/>
                  </a:cubicBezTo>
                  <a:cubicBezTo>
                    <a:pt x="2027" y="482"/>
                    <a:pt x="2022" y="489"/>
                    <a:pt x="2017" y="496"/>
                  </a:cubicBezTo>
                  <a:cubicBezTo>
                    <a:pt x="1983" y="556"/>
                    <a:pt x="1974" y="571"/>
                    <a:pt x="1969" y="590"/>
                  </a:cubicBezTo>
                  <a:cubicBezTo>
                    <a:pt x="1982" y="565"/>
                    <a:pt x="1986" y="561"/>
                    <a:pt x="1988" y="553"/>
                  </a:cubicBezTo>
                  <a:cubicBezTo>
                    <a:pt x="2015" y="517"/>
                    <a:pt x="2014" y="510"/>
                    <a:pt x="2017" y="507"/>
                  </a:cubicBezTo>
                  <a:cubicBezTo>
                    <a:pt x="2037" y="487"/>
                    <a:pt x="2037" y="481"/>
                    <a:pt x="2041" y="479"/>
                  </a:cubicBezTo>
                  <a:cubicBezTo>
                    <a:pt x="2071" y="450"/>
                    <a:pt x="2067" y="440"/>
                    <a:pt x="2073" y="440"/>
                  </a:cubicBezTo>
                  <a:cubicBezTo>
                    <a:pt x="2085" y="428"/>
                    <a:pt x="2085" y="422"/>
                    <a:pt x="2089" y="420"/>
                  </a:cubicBezTo>
                  <a:cubicBezTo>
                    <a:pt x="2127" y="381"/>
                    <a:pt x="2124" y="372"/>
                    <a:pt x="2130" y="372"/>
                  </a:cubicBezTo>
                  <a:cubicBezTo>
                    <a:pt x="2136" y="374"/>
                    <a:pt x="2127" y="381"/>
                    <a:pt x="2121" y="392"/>
                  </a:cubicBezTo>
                  <a:cubicBezTo>
                    <a:pt x="2101" y="427"/>
                    <a:pt x="2095" y="430"/>
                    <a:pt x="2093" y="435"/>
                  </a:cubicBezTo>
                  <a:cubicBezTo>
                    <a:pt x="2077" y="459"/>
                    <a:pt x="2069" y="467"/>
                    <a:pt x="2065" y="479"/>
                  </a:cubicBezTo>
                  <a:cubicBezTo>
                    <a:pt x="2038" y="506"/>
                    <a:pt x="2036" y="518"/>
                    <a:pt x="2028" y="522"/>
                  </a:cubicBezTo>
                  <a:cubicBezTo>
                    <a:pt x="2009" y="559"/>
                    <a:pt x="2003" y="567"/>
                    <a:pt x="1997" y="575"/>
                  </a:cubicBezTo>
                  <a:cubicBezTo>
                    <a:pt x="1976" y="631"/>
                    <a:pt x="1976" y="636"/>
                    <a:pt x="1973" y="638"/>
                  </a:cubicBezTo>
                  <a:cubicBezTo>
                    <a:pt x="1963" y="678"/>
                    <a:pt x="1961" y="696"/>
                    <a:pt x="1958" y="712"/>
                  </a:cubicBezTo>
                  <a:cubicBezTo>
                    <a:pt x="1951" y="755"/>
                    <a:pt x="1947" y="756"/>
                    <a:pt x="1953" y="758"/>
                  </a:cubicBezTo>
                  <a:cubicBezTo>
                    <a:pt x="1959" y="713"/>
                    <a:pt x="1965" y="700"/>
                    <a:pt x="1966" y="688"/>
                  </a:cubicBezTo>
                  <a:cubicBezTo>
                    <a:pt x="1984" y="631"/>
                    <a:pt x="1986" y="625"/>
                    <a:pt x="1986" y="618"/>
                  </a:cubicBezTo>
                  <a:cubicBezTo>
                    <a:pt x="2013" y="570"/>
                    <a:pt x="2012" y="562"/>
                    <a:pt x="2017" y="560"/>
                  </a:cubicBezTo>
                  <a:cubicBezTo>
                    <a:pt x="2035" y="525"/>
                    <a:pt x="2042" y="524"/>
                    <a:pt x="2043" y="518"/>
                  </a:cubicBezTo>
                  <a:cubicBezTo>
                    <a:pt x="2075" y="478"/>
                    <a:pt x="2075" y="473"/>
                    <a:pt x="2080" y="472"/>
                  </a:cubicBezTo>
                  <a:cubicBezTo>
                    <a:pt x="2099" y="450"/>
                    <a:pt x="2096" y="442"/>
                    <a:pt x="2102" y="442"/>
                  </a:cubicBezTo>
                  <a:cubicBezTo>
                    <a:pt x="2131" y="393"/>
                    <a:pt x="2136" y="387"/>
                    <a:pt x="2141" y="381"/>
                  </a:cubicBezTo>
                  <a:cubicBezTo>
                    <a:pt x="2171" y="332"/>
                    <a:pt x="2172" y="321"/>
                    <a:pt x="2178" y="315"/>
                  </a:cubicBezTo>
                  <a:cubicBezTo>
                    <a:pt x="2161" y="360"/>
                    <a:pt x="2157" y="362"/>
                    <a:pt x="2154" y="365"/>
                  </a:cubicBezTo>
                  <a:cubicBezTo>
                    <a:pt x="2123" y="421"/>
                    <a:pt x="2122" y="432"/>
                    <a:pt x="2115" y="437"/>
                  </a:cubicBezTo>
                  <a:cubicBezTo>
                    <a:pt x="2084" y="494"/>
                    <a:pt x="2076" y="498"/>
                    <a:pt x="2073" y="507"/>
                  </a:cubicBezTo>
                  <a:cubicBezTo>
                    <a:pt x="2047" y="542"/>
                    <a:pt x="2046" y="548"/>
                    <a:pt x="2043" y="551"/>
                  </a:cubicBezTo>
                  <a:cubicBezTo>
                    <a:pt x="2031" y="563"/>
                    <a:pt x="2030" y="568"/>
                    <a:pt x="2028" y="573"/>
                  </a:cubicBezTo>
                  <a:cubicBezTo>
                    <a:pt x="2008" y="615"/>
                    <a:pt x="1998" y="630"/>
                    <a:pt x="1995" y="651"/>
                  </a:cubicBezTo>
                  <a:cubicBezTo>
                    <a:pt x="1984" y="690"/>
                    <a:pt x="1981" y="699"/>
                    <a:pt x="1980" y="710"/>
                  </a:cubicBezTo>
                  <a:cubicBezTo>
                    <a:pt x="1983" y="745"/>
                    <a:pt x="1979" y="735"/>
                    <a:pt x="1984" y="734"/>
                  </a:cubicBezTo>
                  <a:cubicBezTo>
                    <a:pt x="1989" y="685"/>
                    <a:pt x="1996" y="669"/>
                    <a:pt x="1999" y="649"/>
                  </a:cubicBezTo>
                  <a:cubicBezTo>
                    <a:pt x="2020" y="611"/>
                    <a:pt x="2017" y="602"/>
                    <a:pt x="2021" y="601"/>
                  </a:cubicBezTo>
                  <a:cubicBezTo>
                    <a:pt x="2035" y="568"/>
                    <a:pt x="2045" y="565"/>
                    <a:pt x="2047" y="555"/>
                  </a:cubicBezTo>
                  <a:cubicBezTo>
                    <a:pt x="2071" y="521"/>
                    <a:pt x="2075" y="519"/>
                    <a:pt x="2078" y="516"/>
                  </a:cubicBezTo>
                  <a:cubicBezTo>
                    <a:pt x="2098" y="490"/>
                    <a:pt x="2097" y="486"/>
                    <a:pt x="2099" y="485"/>
                  </a:cubicBezTo>
                  <a:cubicBezTo>
                    <a:pt x="2124" y="444"/>
                    <a:pt x="2125" y="433"/>
                    <a:pt x="2132" y="429"/>
                  </a:cubicBezTo>
                  <a:cubicBezTo>
                    <a:pt x="2158" y="388"/>
                    <a:pt x="2156" y="392"/>
                    <a:pt x="2154" y="396"/>
                  </a:cubicBezTo>
                  <a:cubicBezTo>
                    <a:pt x="2145" y="424"/>
                    <a:pt x="2141" y="431"/>
                    <a:pt x="2141" y="440"/>
                  </a:cubicBezTo>
                  <a:cubicBezTo>
                    <a:pt x="2112" y="478"/>
                    <a:pt x="2107" y="490"/>
                    <a:pt x="2097" y="498"/>
                  </a:cubicBezTo>
                  <a:cubicBezTo>
                    <a:pt x="2076" y="536"/>
                    <a:pt x="2071" y="540"/>
                    <a:pt x="2069" y="546"/>
                  </a:cubicBezTo>
                  <a:cubicBezTo>
                    <a:pt x="2057" y="564"/>
                    <a:pt x="2059" y="570"/>
                    <a:pt x="2056" y="570"/>
                  </a:cubicBezTo>
                  <a:cubicBezTo>
                    <a:pt x="2039" y="601"/>
                    <a:pt x="2037" y="608"/>
                    <a:pt x="2034" y="614"/>
                  </a:cubicBezTo>
                  <a:cubicBezTo>
                    <a:pt x="2017" y="657"/>
                    <a:pt x="2011" y="686"/>
                    <a:pt x="2008" y="717"/>
                  </a:cubicBezTo>
                  <a:cubicBezTo>
                    <a:pt x="2015" y="730"/>
                    <a:pt x="2011" y="714"/>
                    <a:pt x="2017" y="697"/>
                  </a:cubicBezTo>
                  <a:cubicBezTo>
                    <a:pt x="2050" y="594"/>
                    <a:pt x="2055" y="594"/>
                    <a:pt x="2056" y="590"/>
                  </a:cubicBezTo>
                  <a:cubicBezTo>
                    <a:pt x="2078" y="556"/>
                    <a:pt x="2076" y="547"/>
                    <a:pt x="2082" y="546"/>
                  </a:cubicBezTo>
                  <a:cubicBezTo>
                    <a:pt x="2114" y="493"/>
                    <a:pt x="2116" y="491"/>
                    <a:pt x="2117" y="488"/>
                  </a:cubicBezTo>
                  <a:cubicBezTo>
                    <a:pt x="2120" y="498"/>
                    <a:pt x="2112" y="508"/>
                    <a:pt x="2108" y="522"/>
                  </a:cubicBezTo>
                  <a:cubicBezTo>
                    <a:pt x="2079" y="576"/>
                    <a:pt x="2079" y="578"/>
                    <a:pt x="2078" y="581"/>
                  </a:cubicBezTo>
                  <a:cubicBezTo>
                    <a:pt x="2065" y="601"/>
                    <a:pt x="2065" y="608"/>
                    <a:pt x="2060" y="614"/>
                  </a:cubicBezTo>
                  <a:cubicBezTo>
                    <a:pt x="2049" y="667"/>
                    <a:pt x="2051" y="663"/>
                    <a:pt x="2052" y="658"/>
                  </a:cubicBezTo>
                  <a:cubicBezTo>
                    <a:pt x="2088" y="586"/>
                    <a:pt x="2085" y="575"/>
                    <a:pt x="2091" y="573"/>
                  </a:cubicBezTo>
                  <a:cubicBezTo>
                    <a:pt x="2122" y="520"/>
                    <a:pt x="2121" y="511"/>
                    <a:pt x="2126" y="507"/>
                  </a:cubicBezTo>
                  <a:cubicBezTo>
                    <a:pt x="2136" y="479"/>
                    <a:pt x="2141" y="472"/>
                    <a:pt x="2137" y="472"/>
                  </a:cubicBezTo>
                  <a:cubicBezTo>
                    <a:pt x="2127" y="519"/>
                    <a:pt x="2129" y="575"/>
                    <a:pt x="2117" y="616"/>
                  </a:cubicBezTo>
                  <a:cubicBezTo>
                    <a:pt x="2092" y="752"/>
                    <a:pt x="2090" y="760"/>
                    <a:pt x="2089" y="767"/>
                  </a:cubicBezTo>
                  <a:cubicBezTo>
                    <a:pt x="2097" y="764"/>
                    <a:pt x="2102" y="734"/>
                    <a:pt x="2110" y="708"/>
                  </a:cubicBezTo>
                  <a:cubicBezTo>
                    <a:pt x="2137" y="549"/>
                    <a:pt x="2136" y="541"/>
                    <a:pt x="2139" y="536"/>
                  </a:cubicBezTo>
                  <a:cubicBezTo>
                    <a:pt x="2144" y="513"/>
                    <a:pt x="2144" y="515"/>
                    <a:pt x="2145" y="507"/>
                  </a:cubicBezTo>
                  <a:cubicBezTo>
                    <a:pt x="2155" y="467"/>
                    <a:pt x="2151" y="456"/>
                    <a:pt x="2156" y="455"/>
                  </a:cubicBezTo>
                  <a:cubicBezTo>
                    <a:pt x="2158" y="481"/>
                    <a:pt x="2153" y="480"/>
                    <a:pt x="2154" y="485"/>
                  </a:cubicBezTo>
                  <a:cubicBezTo>
                    <a:pt x="2155" y="552"/>
                    <a:pt x="2154" y="561"/>
                    <a:pt x="2156" y="573"/>
                  </a:cubicBezTo>
                  <a:cubicBezTo>
                    <a:pt x="2132" y="695"/>
                    <a:pt x="2136" y="704"/>
                    <a:pt x="2134" y="708"/>
                  </a:cubicBezTo>
                  <a:cubicBezTo>
                    <a:pt x="2116" y="773"/>
                    <a:pt x="2116" y="781"/>
                    <a:pt x="2115" y="788"/>
                  </a:cubicBezTo>
                  <a:cubicBezTo>
                    <a:pt x="2119" y="795"/>
                    <a:pt x="2121" y="776"/>
                    <a:pt x="2128" y="762"/>
                  </a:cubicBezTo>
                  <a:cubicBezTo>
                    <a:pt x="2136" y="732"/>
                    <a:pt x="2132" y="723"/>
                    <a:pt x="2137" y="723"/>
                  </a:cubicBezTo>
                  <a:cubicBezTo>
                    <a:pt x="2151" y="641"/>
                    <a:pt x="2156" y="626"/>
                    <a:pt x="2161" y="610"/>
                  </a:cubicBezTo>
                  <a:cubicBezTo>
                    <a:pt x="2165" y="541"/>
                    <a:pt x="2162" y="517"/>
                    <a:pt x="2163" y="474"/>
                  </a:cubicBezTo>
                  <a:cubicBezTo>
                    <a:pt x="2164" y="421"/>
                    <a:pt x="2169" y="422"/>
                    <a:pt x="2167" y="416"/>
                  </a:cubicBezTo>
                  <a:cubicBezTo>
                    <a:pt x="2170" y="395"/>
                    <a:pt x="2167" y="393"/>
                    <a:pt x="2167" y="394"/>
                  </a:cubicBezTo>
                  <a:cubicBezTo>
                    <a:pt x="2176" y="375"/>
                    <a:pt x="2179" y="390"/>
                    <a:pt x="2178" y="407"/>
                  </a:cubicBezTo>
                  <a:cubicBezTo>
                    <a:pt x="2180" y="484"/>
                    <a:pt x="2182" y="494"/>
                    <a:pt x="2178" y="498"/>
                  </a:cubicBezTo>
                  <a:cubicBezTo>
                    <a:pt x="2181" y="536"/>
                    <a:pt x="2178" y="556"/>
                    <a:pt x="2182" y="568"/>
                  </a:cubicBezTo>
                  <a:cubicBezTo>
                    <a:pt x="2180" y="639"/>
                    <a:pt x="2174" y="653"/>
                    <a:pt x="2176" y="673"/>
                  </a:cubicBezTo>
                  <a:cubicBezTo>
                    <a:pt x="2173" y="708"/>
                    <a:pt x="2179" y="696"/>
                    <a:pt x="2178" y="677"/>
                  </a:cubicBezTo>
                  <a:cubicBezTo>
                    <a:pt x="2185" y="654"/>
                    <a:pt x="2181" y="646"/>
                    <a:pt x="2182" y="642"/>
                  </a:cubicBezTo>
                  <a:cubicBezTo>
                    <a:pt x="2188" y="565"/>
                    <a:pt x="2189" y="548"/>
                    <a:pt x="2189" y="531"/>
                  </a:cubicBezTo>
                  <a:cubicBezTo>
                    <a:pt x="2189" y="476"/>
                    <a:pt x="2188" y="474"/>
                    <a:pt x="2187" y="472"/>
                  </a:cubicBezTo>
                  <a:cubicBezTo>
                    <a:pt x="2187" y="439"/>
                    <a:pt x="2183" y="438"/>
                    <a:pt x="2185" y="431"/>
                  </a:cubicBezTo>
                  <a:cubicBezTo>
                    <a:pt x="2185" y="410"/>
                    <a:pt x="2184" y="405"/>
                    <a:pt x="2187" y="405"/>
                  </a:cubicBezTo>
                  <a:cubicBezTo>
                    <a:pt x="2190" y="420"/>
                    <a:pt x="2193" y="424"/>
                    <a:pt x="2193" y="431"/>
                  </a:cubicBezTo>
                  <a:cubicBezTo>
                    <a:pt x="2201" y="578"/>
                    <a:pt x="2206" y="577"/>
                    <a:pt x="2204" y="584"/>
                  </a:cubicBezTo>
                  <a:cubicBezTo>
                    <a:pt x="2202" y="676"/>
                    <a:pt x="2203" y="682"/>
                    <a:pt x="2202" y="699"/>
                  </a:cubicBezTo>
                  <a:cubicBezTo>
                    <a:pt x="2198" y="726"/>
                    <a:pt x="2202" y="720"/>
                    <a:pt x="2204" y="712"/>
                  </a:cubicBezTo>
                  <a:cubicBezTo>
                    <a:pt x="2211" y="627"/>
                    <a:pt x="2211" y="627"/>
                    <a:pt x="2211" y="627"/>
                  </a:cubicBezTo>
                  <a:cubicBezTo>
                    <a:pt x="2210" y="568"/>
                    <a:pt x="2211" y="566"/>
                    <a:pt x="2208" y="555"/>
                  </a:cubicBezTo>
                  <a:cubicBezTo>
                    <a:pt x="2198" y="402"/>
                    <a:pt x="2196" y="388"/>
                    <a:pt x="2195" y="368"/>
                  </a:cubicBezTo>
                  <a:cubicBezTo>
                    <a:pt x="2195" y="317"/>
                    <a:pt x="2191" y="312"/>
                    <a:pt x="2198" y="311"/>
                  </a:cubicBezTo>
                  <a:cubicBezTo>
                    <a:pt x="2209" y="405"/>
                    <a:pt x="2214" y="407"/>
                    <a:pt x="2213" y="416"/>
                  </a:cubicBezTo>
                  <a:cubicBezTo>
                    <a:pt x="2224" y="566"/>
                    <a:pt x="2224" y="585"/>
                    <a:pt x="2224" y="601"/>
                  </a:cubicBezTo>
                  <a:cubicBezTo>
                    <a:pt x="2221" y="620"/>
                    <a:pt x="2224" y="621"/>
                    <a:pt x="2224" y="621"/>
                  </a:cubicBezTo>
                  <a:cubicBezTo>
                    <a:pt x="2222" y="654"/>
                    <a:pt x="2227" y="654"/>
                    <a:pt x="2226" y="647"/>
                  </a:cubicBezTo>
                  <a:cubicBezTo>
                    <a:pt x="2226" y="608"/>
                    <a:pt x="2235" y="602"/>
                    <a:pt x="2228" y="599"/>
                  </a:cubicBezTo>
                  <a:cubicBezTo>
                    <a:pt x="2216" y="397"/>
                    <a:pt x="2219" y="390"/>
                    <a:pt x="2217" y="385"/>
                  </a:cubicBezTo>
                  <a:cubicBezTo>
                    <a:pt x="2206" y="298"/>
                    <a:pt x="2206" y="298"/>
                    <a:pt x="2206" y="298"/>
                  </a:cubicBezTo>
                  <a:cubicBezTo>
                    <a:pt x="2209" y="233"/>
                    <a:pt x="2210" y="229"/>
                    <a:pt x="2213" y="226"/>
                  </a:cubicBezTo>
                  <a:cubicBezTo>
                    <a:pt x="2221" y="273"/>
                    <a:pt x="2220" y="280"/>
                    <a:pt x="2224" y="283"/>
                  </a:cubicBezTo>
                  <a:cubicBezTo>
                    <a:pt x="2231" y="331"/>
                    <a:pt x="2238" y="346"/>
                    <a:pt x="2241" y="365"/>
                  </a:cubicBezTo>
                  <a:cubicBezTo>
                    <a:pt x="2260" y="435"/>
                    <a:pt x="2256" y="445"/>
                    <a:pt x="2261" y="446"/>
                  </a:cubicBezTo>
                  <a:cubicBezTo>
                    <a:pt x="2270" y="590"/>
                    <a:pt x="2270" y="590"/>
                    <a:pt x="2270" y="590"/>
                  </a:cubicBezTo>
                  <a:cubicBezTo>
                    <a:pt x="2270" y="618"/>
                    <a:pt x="2273" y="615"/>
                    <a:pt x="2274" y="610"/>
                  </a:cubicBezTo>
                  <a:cubicBezTo>
                    <a:pt x="2274" y="557"/>
                    <a:pt x="2273" y="554"/>
                    <a:pt x="2274" y="549"/>
                  </a:cubicBezTo>
                  <a:cubicBezTo>
                    <a:pt x="2268" y="469"/>
                    <a:pt x="2271" y="456"/>
                    <a:pt x="2267" y="448"/>
                  </a:cubicBezTo>
                  <a:cubicBezTo>
                    <a:pt x="2258" y="404"/>
                    <a:pt x="2259" y="397"/>
                    <a:pt x="2259" y="392"/>
                  </a:cubicBezTo>
                  <a:cubicBezTo>
                    <a:pt x="2248" y="345"/>
                    <a:pt x="2241" y="330"/>
                    <a:pt x="2239" y="309"/>
                  </a:cubicBezTo>
                  <a:cubicBezTo>
                    <a:pt x="2222" y="224"/>
                    <a:pt x="2222" y="224"/>
                    <a:pt x="2222" y="224"/>
                  </a:cubicBezTo>
                  <a:cubicBezTo>
                    <a:pt x="2251" y="334"/>
                    <a:pt x="2261" y="357"/>
                    <a:pt x="2267" y="383"/>
                  </a:cubicBezTo>
                  <a:cubicBezTo>
                    <a:pt x="2291" y="481"/>
                    <a:pt x="2283" y="496"/>
                    <a:pt x="2289" y="496"/>
                  </a:cubicBezTo>
                  <a:cubicBezTo>
                    <a:pt x="2287" y="419"/>
                    <a:pt x="2280" y="404"/>
                    <a:pt x="2278" y="383"/>
                  </a:cubicBezTo>
                  <a:cubicBezTo>
                    <a:pt x="2270" y="353"/>
                    <a:pt x="2266" y="344"/>
                    <a:pt x="2263" y="335"/>
                  </a:cubicBezTo>
                  <a:cubicBezTo>
                    <a:pt x="2256" y="313"/>
                    <a:pt x="2256" y="307"/>
                    <a:pt x="2259" y="307"/>
                  </a:cubicBezTo>
                  <a:cubicBezTo>
                    <a:pt x="2278" y="358"/>
                    <a:pt x="2280" y="360"/>
                    <a:pt x="2283" y="361"/>
                  </a:cubicBezTo>
                  <a:cubicBezTo>
                    <a:pt x="2293" y="392"/>
                    <a:pt x="2296" y="396"/>
                    <a:pt x="2298" y="403"/>
                  </a:cubicBezTo>
                  <a:cubicBezTo>
                    <a:pt x="2325" y="478"/>
                    <a:pt x="2328" y="488"/>
                    <a:pt x="2331" y="498"/>
                  </a:cubicBezTo>
                  <a:cubicBezTo>
                    <a:pt x="2338" y="508"/>
                    <a:pt x="2334" y="491"/>
                    <a:pt x="2331" y="472"/>
                  </a:cubicBezTo>
                  <a:cubicBezTo>
                    <a:pt x="2311" y="413"/>
                    <a:pt x="2307" y="406"/>
                    <a:pt x="2304" y="398"/>
                  </a:cubicBezTo>
                  <a:cubicBezTo>
                    <a:pt x="2290" y="367"/>
                    <a:pt x="2289" y="357"/>
                    <a:pt x="2285" y="350"/>
                  </a:cubicBezTo>
                  <a:cubicBezTo>
                    <a:pt x="2267" y="309"/>
                    <a:pt x="2268" y="300"/>
                    <a:pt x="2263" y="298"/>
                  </a:cubicBezTo>
                  <a:cubicBezTo>
                    <a:pt x="2256" y="266"/>
                    <a:pt x="2251" y="256"/>
                    <a:pt x="2248" y="243"/>
                  </a:cubicBezTo>
                  <a:cubicBezTo>
                    <a:pt x="2239" y="223"/>
                    <a:pt x="2242" y="212"/>
                    <a:pt x="2237" y="208"/>
                  </a:cubicBezTo>
                  <a:cubicBezTo>
                    <a:pt x="2234" y="166"/>
                    <a:pt x="2230" y="158"/>
                    <a:pt x="2235" y="158"/>
                  </a:cubicBezTo>
                  <a:cubicBezTo>
                    <a:pt x="2239" y="170"/>
                    <a:pt x="2243" y="172"/>
                    <a:pt x="2241" y="180"/>
                  </a:cubicBezTo>
                  <a:cubicBezTo>
                    <a:pt x="2249" y="202"/>
                    <a:pt x="2251" y="207"/>
                    <a:pt x="2252" y="213"/>
                  </a:cubicBezTo>
                  <a:cubicBezTo>
                    <a:pt x="2275" y="265"/>
                    <a:pt x="2275" y="274"/>
                    <a:pt x="2280" y="276"/>
                  </a:cubicBezTo>
                  <a:cubicBezTo>
                    <a:pt x="2308" y="328"/>
                    <a:pt x="2303" y="329"/>
                    <a:pt x="2309" y="335"/>
                  </a:cubicBezTo>
                  <a:cubicBezTo>
                    <a:pt x="2332" y="387"/>
                    <a:pt x="2333" y="394"/>
                    <a:pt x="2335" y="400"/>
                  </a:cubicBezTo>
                  <a:cubicBezTo>
                    <a:pt x="2347" y="416"/>
                    <a:pt x="2340" y="405"/>
                    <a:pt x="2337" y="389"/>
                  </a:cubicBezTo>
                  <a:cubicBezTo>
                    <a:pt x="2316" y="338"/>
                    <a:pt x="2316" y="332"/>
                    <a:pt x="2313" y="331"/>
                  </a:cubicBezTo>
                  <a:cubicBezTo>
                    <a:pt x="2290" y="282"/>
                    <a:pt x="2286" y="276"/>
                    <a:pt x="2285" y="267"/>
                  </a:cubicBezTo>
                  <a:cubicBezTo>
                    <a:pt x="2250" y="182"/>
                    <a:pt x="2253" y="175"/>
                    <a:pt x="2250" y="174"/>
                  </a:cubicBezTo>
                  <a:cubicBezTo>
                    <a:pt x="2239" y="89"/>
                    <a:pt x="2239" y="89"/>
                    <a:pt x="2239" y="89"/>
                  </a:cubicBezTo>
                  <a:cubicBezTo>
                    <a:pt x="2242" y="83"/>
                    <a:pt x="2245" y="92"/>
                    <a:pt x="2248" y="102"/>
                  </a:cubicBezTo>
                  <a:cubicBezTo>
                    <a:pt x="2260" y="158"/>
                    <a:pt x="2256" y="162"/>
                    <a:pt x="2259" y="169"/>
                  </a:cubicBezTo>
                  <a:cubicBezTo>
                    <a:pt x="2276" y="216"/>
                    <a:pt x="2279" y="222"/>
                    <a:pt x="2283" y="228"/>
                  </a:cubicBezTo>
                  <a:cubicBezTo>
                    <a:pt x="2307" y="276"/>
                    <a:pt x="2309" y="280"/>
                    <a:pt x="2311" y="283"/>
                  </a:cubicBezTo>
                  <a:cubicBezTo>
                    <a:pt x="2328" y="325"/>
                    <a:pt x="2338" y="319"/>
                    <a:pt x="2335" y="326"/>
                  </a:cubicBezTo>
                  <a:cubicBezTo>
                    <a:pt x="2367" y="382"/>
                    <a:pt x="2372" y="395"/>
                    <a:pt x="2379" y="407"/>
                  </a:cubicBezTo>
                  <a:cubicBezTo>
                    <a:pt x="2390" y="433"/>
                    <a:pt x="2389" y="444"/>
                    <a:pt x="2396" y="446"/>
                  </a:cubicBezTo>
                  <a:cubicBezTo>
                    <a:pt x="2383" y="398"/>
                    <a:pt x="2378" y="394"/>
                    <a:pt x="2376" y="387"/>
                  </a:cubicBezTo>
                  <a:cubicBezTo>
                    <a:pt x="2366" y="361"/>
                    <a:pt x="2362" y="356"/>
                    <a:pt x="2359" y="350"/>
                  </a:cubicBezTo>
                  <a:cubicBezTo>
                    <a:pt x="2339" y="309"/>
                    <a:pt x="2332" y="306"/>
                    <a:pt x="2331" y="298"/>
                  </a:cubicBezTo>
                  <a:cubicBezTo>
                    <a:pt x="2307" y="252"/>
                    <a:pt x="2301" y="254"/>
                    <a:pt x="2302" y="248"/>
                  </a:cubicBezTo>
                  <a:cubicBezTo>
                    <a:pt x="2283" y="204"/>
                    <a:pt x="2278" y="200"/>
                    <a:pt x="2278" y="191"/>
                  </a:cubicBezTo>
                  <a:cubicBezTo>
                    <a:pt x="2267" y="166"/>
                    <a:pt x="2267" y="157"/>
                    <a:pt x="2263" y="152"/>
                  </a:cubicBezTo>
                  <a:cubicBezTo>
                    <a:pt x="2251" y="76"/>
                    <a:pt x="2255" y="67"/>
                    <a:pt x="2250" y="67"/>
                  </a:cubicBezTo>
                  <a:cubicBezTo>
                    <a:pt x="2257" y="67"/>
                    <a:pt x="2254" y="69"/>
                    <a:pt x="2254" y="69"/>
                  </a:cubicBezTo>
                  <a:cubicBezTo>
                    <a:pt x="2268" y="115"/>
                    <a:pt x="2274" y="129"/>
                    <a:pt x="2276" y="147"/>
                  </a:cubicBezTo>
                  <a:cubicBezTo>
                    <a:pt x="2288" y="177"/>
                    <a:pt x="2296" y="180"/>
                    <a:pt x="2296" y="191"/>
                  </a:cubicBezTo>
                  <a:cubicBezTo>
                    <a:pt x="2319" y="237"/>
                    <a:pt x="2320" y="240"/>
                    <a:pt x="2320" y="246"/>
                  </a:cubicBezTo>
                  <a:cubicBezTo>
                    <a:pt x="2346" y="278"/>
                    <a:pt x="2348" y="286"/>
                    <a:pt x="2352" y="291"/>
                  </a:cubicBezTo>
                  <a:cubicBezTo>
                    <a:pt x="2366" y="302"/>
                    <a:pt x="2361" y="300"/>
                    <a:pt x="2359" y="294"/>
                  </a:cubicBezTo>
                  <a:cubicBezTo>
                    <a:pt x="2344" y="265"/>
                    <a:pt x="2334" y="258"/>
                    <a:pt x="2331" y="243"/>
                  </a:cubicBezTo>
                  <a:cubicBezTo>
                    <a:pt x="2314" y="218"/>
                    <a:pt x="2317" y="211"/>
                    <a:pt x="2313" y="211"/>
                  </a:cubicBezTo>
                  <a:cubicBezTo>
                    <a:pt x="2288" y="150"/>
                    <a:pt x="2278" y="125"/>
                    <a:pt x="2274" y="95"/>
                  </a:cubicBezTo>
                  <a:cubicBezTo>
                    <a:pt x="2262" y="50"/>
                    <a:pt x="2253" y="44"/>
                    <a:pt x="2259" y="38"/>
                  </a:cubicBezTo>
                  <a:cubicBezTo>
                    <a:pt x="2274" y="70"/>
                    <a:pt x="2276" y="86"/>
                    <a:pt x="2280" y="99"/>
                  </a:cubicBezTo>
                  <a:cubicBezTo>
                    <a:pt x="2305" y="148"/>
                    <a:pt x="2303" y="167"/>
                    <a:pt x="2313" y="176"/>
                  </a:cubicBezTo>
                  <a:cubicBezTo>
                    <a:pt x="2338" y="219"/>
                    <a:pt x="2340" y="227"/>
                    <a:pt x="2344" y="235"/>
                  </a:cubicBezTo>
                  <a:cubicBezTo>
                    <a:pt x="2359" y="266"/>
                    <a:pt x="2368" y="271"/>
                    <a:pt x="2370" y="283"/>
                  </a:cubicBezTo>
                  <a:cubicBezTo>
                    <a:pt x="2380" y="300"/>
                    <a:pt x="2380" y="307"/>
                    <a:pt x="2385" y="309"/>
                  </a:cubicBezTo>
                  <a:cubicBezTo>
                    <a:pt x="2400" y="342"/>
                    <a:pt x="2399" y="349"/>
                    <a:pt x="2405" y="350"/>
                  </a:cubicBezTo>
                  <a:cubicBezTo>
                    <a:pt x="2393" y="318"/>
                    <a:pt x="2393" y="308"/>
                    <a:pt x="2387" y="304"/>
                  </a:cubicBezTo>
                  <a:cubicBezTo>
                    <a:pt x="2374" y="271"/>
                    <a:pt x="2365" y="260"/>
                    <a:pt x="2361" y="246"/>
                  </a:cubicBezTo>
                  <a:cubicBezTo>
                    <a:pt x="2339" y="201"/>
                    <a:pt x="2331" y="200"/>
                    <a:pt x="2331" y="191"/>
                  </a:cubicBezTo>
                  <a:cubicBezTo>
                    <a:pt x="2314" y="161"/>
                    <a:pt x="2314" y="156"/>
                    <a:pt x="2311" y="154"/>
                  </a:cubicBezTo>
                  <a:cubicBezTo>
                    <a:pt x="2283" y="77"/>
                    <a:pt x="2279" y="62"/>
                    <a:pt x="2272" y="49"/>
                  </a:cubicBezTo>
                  <a:cubicBezTo>
                    <a:pt x="2263" y="8"/>
                    <a:pt x="2262" y="4"/>
                    <a:pt x="2261" y="0"/>
                  </a:cubicBezTo>
                  <a:cubicBezTo>
                    <a:pt x="2237" y="26"/>
                    <a:pt x="2228" y="31"/>
                    <a:pt x="2230" y="36"/>
                  </a:cubicBezTo>
                  <a:cubicBezTo>
                    <a:pt x="2215" y="56"/>
                    <a:pt x="2214" y="58"/>
                    <a:pt x="2213" y="60"/>
                  </a:cubicBezTo>
                  <a:cubicBezTo>
                    <a:pt x="2198" y="81"/>
                    <a:pt x="2200" y="87"/>
                    <a:pt x="2198" y="89"/>
                  </a:cubicBezTo>
                  <a:cubicBezTo>
                    <a:pt x="2171" y="128"/>
                    <a:pt x="2162" y="138"/>
                    <a:pt x="2154" y="150"/>
                  </a:cubicBezTo>
                  <a:cubicBezTo>
                    <a:pt x="2136" y="169"/>
                    <a:pt x="2134" y="170"/>
                    <a:pt x="2134" y="174"/>
                  </a:cubicBezTo>
                  <a:cubicBezTo>
                    <a:pt x="2115" y="188"/>
                    <a:pt x="2117" y="195"/>
                    <a:pt x="2110" y="193"/>
                  </a:cubicBezTo>
                  <a:cubicBezTo>
                    <a:pt x="2094" y="217"/>
                    <a:pt x="2084" y="217"/>
                    <a:pt x="2082" y="224"/>
                  </a:cubicBezTo>
                  <a:cubicBezTo>
                    <a:pt x="2041" y="255"/>
                    <a:pt x="2044" y="266"/>
                    <a:pt x="2036" y="265"/>
                  </a:cubicBezTo>
                  <a:cubicBezTo>
                    <a:pt x="2014" y="293"/>
                    <a:pt x="2007" y="294"/>
                    <a:pt x="2004" y="298"/>
                  </a:cubicBezTo>
                  <a:cubicBezTo>
                    <a:pt x="1966" y="340"/>
                    <a:pt x="1961" y="350"/>
                    <a:pt x="1953" y="357"/>
                  </a:cubicBezTo>
                  <a:cubicBezTo>
                    <a:pt x="1931" y="393"/>
                    <a:pt x="1929" y="394"/>
                    <a:pt x="1929" y="398"/>
                  </a:cubicBezTo>
                  <a:cubicBezTo>
                    <a:pt x="1915" y="411"/>
                    <a:pt x="1919" y="423"/>
                    <a:pt x="1914" y="427"/>
                  </a:cubicBezTo>
                  <a:cubicBezTo>
                    <a:pt x="1891" y="465"/>
                    <a:pt x="1885" y="467"/>
                    <a:pt x="1884" y="474"/>
                  </a:cubicBezTo>
                  <a:cubicBezTo>
                    <a:pt x="1863" y="515"/>
                    <a:pt x="1863" y="524"/>
                    <a:pt x="1862" y="531"/>
                  </a:cubicBezTo>
                  <a:close/>
                  <a:moveTo>
                    <a:pt x="2182" y="235"/>
                  </a:moveTo>
                  <a:cubicBezTo>
                    <a:pt x="2179" y="238"/>
                    <a:pt x="2176" y="243"/>
                    <a:pt x="2174" y="248"/>
                  </a:cubicBezTo>
                  <a:cubicBezTo>
                    <a:pt x="2167" y="244"/>
                    <a:pt x="2178" y="240"/>
                    <a:pt x="2178" y="235"/>
                  </a:cubicBezTo>
                  <a:cubicBezTo>
                    <a:pt x="2182" y="231"/>
                    <a:pt x="2183" y="225"/>
                    <a:pt x="2187" y="222"/>
                  </a:cubicBezTo>
                  <a:cubicBezTo>
                    <a:pt x="2193" y="225"/>
                    <a:pt x="2182" y="230"/>
                    <a:pt x="2182" y="235"/>
                  </a:cubicBezTo>
                  <a:close/>
                  <a:moveTo>
                    <a:pt x="2187" y="357"/>
                  </a:moveTo>
                  <a:cubicBezTo>
                    <a:pt x="2185" y="361"/>
                    <a:pt x="2184" y="355"/>
                    <a:pt x="2185" y="352"/>
                  </a:cubicBezTo>
                  <a:cubicBezTo>
                    <a:pt x="2186" y="348"/>
                    <a:pt x="2187" y="354"/>
                    <a:pt x="2187" y="357"/>
                  </a:cubicBezTo>
                  <a:close/>
                  <a:moveTo>
                    <a:pt x="2219" y="145"/>
                  </a:moveTo>
                  <a:cubicBezTo>
                    <a:pt x="2214" y="140"/>
                    <a:pt x="2220" y="127"/>
                    <a:pt x="2222" y="121"/>
                  </a:cubicBezTo>
                  <a:cubicBezTo>
                    <a:pt x="2226" y="126"/>
                    <a:pt x="2217" y="135"/>
                    <a:pt x="2219" y="145"/>
                  </a:cubicBezTo>
                  <a:close/>
                  <a:moveTo>
                    <a:pt x="2224" y="178"/>
                  </a:moveTo>
                  <a:cubicBezTo>
                    <a:pt x="2215" y="176"/>
                    <a:pt x="2223" y="170"/>
                    <a:pt x="2222" y="163"/>
                  </a:cubicBezTo>
                  <a:cubicBezTo>
                    <a:pt x="2226" y="164"/>
                    <a:pt x="2222" y="173"/>
                    <a:pt x="2224" y="178"/>
                  </a:cubicBezTo>
                  <a:close/>
                  <a:moveTo>
                    <a:pt x="2224" y="108"/>
                  </a:moveTo>
                  <a:cubicBezTo>
                    <a:pt x="2214" y="104"/>
                    <a:pt x="2228" y="98"/>
                    <a:pt x="2226" y="89"/>
                  </a:cubicBezTo>
                  <a:cubicBezTo>
                    <a:pt x="2234" y="95"/>
                    <a:pt x="2220" y="99"/>
                    <a:pt x="2224" y="108"/>
                  </a:cubicBezTo>
                  <a:close/>
                  <a:moveTo>
                    <a:pt x="1936" y="394"/>
                  </a:moveTo>
                  <a:cubicBezTo>
                    <a:pt x="1942" y="395"/>
                    <a:pt x="1938" y="386"/>
                    <a:pt x="1942" y="385"/>
                  </a:cubicBezTo>
                  <a:cubicBezTo>
                    <a:pt x="1960" y="361"/>
                    <a:pt x="1960" y="359"/>
                    <a:pt x="1962" y="359"/>
                  </a:cubicBezTo>
                  <a:cubicBezTo>
                    <a:pt x="1986" y="332"/>
                    <a:pt x="1983" y="324"/>
                    <a:pt x="1990" y="326"/>
                  </a:cubicBezTo>
                  <a:cubicBezTo>
                    <a:pt x="2018" y="297"/>
                    <a:pt x="2025" y="294"/>
                    <a:pt x="2028" y="287"/>
                  </a:cubicBezTo>
                  <a:cubicBezTo>
                    <a:pt x="2057" y="259"/>
                    <a:pt x="2065" y="253"/>
                    <a:pt x="2069" y="243"/>
                  </a:cubicBezTo>
                  <a:cubicBezTo>
                    <a:pt x="2089" y="229"/>
                    <a:pt x="2091" y="223"/>
                    <a:pt x="2095" y="219"/>
                  </a:cubicBezTo>
                  <a:cubicBezTo>
                    <a:pt x="2122" y="195"/>
                    <a:pt x="2125" y="194"/>
                    <a:pt x="2128" y="191"/>
                  </a:cubicBezTo>
                  <a:cubicBezTo>
                    <a:pt x="2158" y="150"/>
                    <a:pt x="2172" y="150"/>
                    <a:pt x="2171" y="137"/>
                  </a:cubicBezTo>
                  <a:cubicBezTo>
                    <a:pt x="2214" y="85"/>
                    <a:pt x="2219" y="63"/>
                    <a:pt x="2232" y="49"/>
                  </a:cubicBezTo>
                  <a:cubicBezTo>
                    <a:pt x="2223" y="76"/>
                    <a:pt x="2223" y="85"/>
                    <a:pt x="2217" y="86"/>
                  </a:cubicBezTo>
                  <a:cubicBezTo>
                    <a:pt x="2188" y="142"/>
                    <a:pt x="2188" y="148"/>
                    <a:pt x="2185" y="150"/>
                  </a:cubicBezTo>
                  <a:cubicBezTo>
                    <a:pt x="2156" y="180"/>
                    <a:pt x="2157" y="192"/>
                    <a:pt x="2150" y="195"/>
                  </a:cubicBezTo>
                  <a:cubicBezTo>
                    <a:pt x="2129" y="217"/>
                    <a:pt x="2128" y="226"/>
                    <a:pt x="2119" y="228"/>
                  </a:cubicBezTo>
                  <a:cubicBezTo>
                    <a:pt x="2083" y="268"/>
                    <a:pt x="2080" y="275"/>
                    <a:pt x="2073" y="278"/>
                  </a:cubicBezTo>
                  <a:cubicBezTo>
                    <a:pt x="2055" y="295"/>
                    <a:pt x="2054" y="297"/>
                    <a:pt x="2052" y="298"/>
                  </a:cubicBezTo>
                  <a:cubicBezTo>
                    <a:pt x="2027" y="319"/>
                    <a:pt x="2016" y="328"/>
                    <a:pt x="2004" y="337"/>
                  </a:cubicBezTo>
                  <a:cubicBezTo>
                    <a:pt x="1958" y="377"/>
                    <a:pt x="1956" y="381"/>
                    <a:pt x="1953" y="383"/>
                  </a:cubicBezTo>
                  <a:cubicBezTo>
                    <a:pt x="1937" y="401"/>
                    <a:pt x="1934" y="402"/>
                    <a:pt x="1934" y="405"/>
                  </a:cubicBezTo>
                  <a:close/>
                  <a:moveTo>
                    <a:pt x="26" y="1668"/>
                  </a:moveTo>
                  <a:cubicBezTo>
                    <a:pt x="28" y="1662"/>
                    <a:pt x="33" y="1659"/>
                    <a:pt x="33" y="1652"/>
                  </a:cubicBezTo>
                  <a:cubicBezTo>
                    <a:pt x="46" y="1613"/>
                    <a:pt x="53" y="1613"/>
                    <a:pt x="52" y="1605"/>
                  </a:cubicBezTo>
                  <a:cubicBezTo>
                    <a:pt x="74" y="1552"/>
                    <a:pt x="74" y="1545"/>
                    <a:pt x="76" y="1540"/>
                  </a:cubicBezTo>
                  <a:cubicBezTo>
                    <a:pt x="83" y="1465"/>
                    <a:pt x="85" y="1463"/>
                    <a:pt x="85" y="1447"/>
                  </a:cubicBezTo>
                  <a:cubicBezTo>
                    <a:pt x="81" y="1401"/>
                    <a:pt x="79" y="1389"/>
                    <a:pt x="78" y="1378"/>
                  </a:cubicBezTo>
                  <a:cubicBezTo>
                    <a:pt x="68" y="1370"/>
                    <a:pt x="74" y="1384"/>
                    <a:pt x="77" y="1402"/>
                  </a:cubicBezTo>
                  <a:cubicBezTo>
                    <a:pt x="81" y="1490"/>
                    <a:pt x="72" y="1495"/>
                    <a:pt x="76" y="1505"/>
                  </a:cubicBezTo>
                  <a:cubicBezTo>
                    <a:pt x="71" y="1530"/>
                    <a:pt x="71" y="1533"/>
                    <a:pt x="69" y="1536"/>
                  </a:cubicBezTo>
                  <a:cubicBezTo>
                    <a:pt x="53" y="1576"/>
                    <a:pt x="50" y="1591"/>
                    <a:pt x="45" y="1603"/>
                  </a:cubicBezTo>
                  <a:cubicBezTo>
                    <a:pt x="26" y="1644"/>
                    <a:pt x="25" y="1651"/>
                    <a:pt x="23" y="1657"/>
                  </a:cubicBezTo>
                  <a:cubicBezTo>
                    <a:pt x="6" y="1698"/>
                    <a:pt x="5" y="1701"/>
                    <a:pt x="2" y="1702"/>
                  </a:cubicBezTo>
                  <a:cubicBezTo>
                    <a:pt x="6" y="1719"/>
                    <a:pt x="13" y="1701"/>
                    <a:pt x="20" y="1684"/>
                  </a:cubicBezTo>
                  <a:close/>
                  <a:moveTo>
                    <a:pt x="23" y="1719"/>
                  </a:moveTo>
                  <a:cubicBezTo>
                    <a:pt x="24" y="1711"/>
                    <a:pt x="28" y="1707"/>
                    <a:pt x="28" y="1698"/>
                  </a:cubicBezTo>
                  <a:cubicBezTo>
                    <a:pt x="45" y="1672"/>
                    <a:pt x="49" y="1664"/>
                    <a:pt x="51" y="1655"/>
                  </a:cubicBezTo>
                  <a:cubicBezTo>
                    <a:pt x="75" y="1621"/>
                    <a:pt x="74" y="1616"/>
                    <a:pt x="74" y="1610"/>
                  </a:cubicBezTo>
                  <a:cubicBezTo>
                    <a:pt x="99" y="1561"/>
                    <a:pt x="96" y="1552"/>
                    <a:pt x="101" y="1551"/>
                  </a:cubicBezTo>
                  <a:cubicBezTo>
                    <a:pt x="113" y="1524"/>
                    <a:pt x="109" y="1515"/>
                    <a:pt x="113" y="1513"/>
                  </a:cubicBezTo>
                  <a:cubicBezTo>
                    <a:pt x="114" y="1449"/>
                    <a:pt x="109" y="1450"/>
                    <a:pt x="111" y="1443"/>
                  </a:cubicBezTo>
                  <a:cubicBezTo>
                    <a:pt x="103" y="1515"/>
                    <a:pt x="103" y="1522"/>
                    <a:pt x="99" y="1525"/>
                  </a:cubicBezTo>
                  <a:cubicBezTo>
                    <a:pt x="88" y="1563"/>
                    <a:pt x="85" y="1567"/>
                    <a:pt x="82" y="1572"/>
                  </a:cubicBezTo>
                  <a:cubicBezTo>
                    <a:pt x="73" y="1591"/>
                    <a:pt x="77" y="1601"/>
                    <a:pt x="69" y="1602"/>
                  </a:cubicBezTo>
                  <a:cubicBezTo>
                    <a:pt x="37" y="1672"/>
                    <a:pt x="28" y="1678"/>
                    <a:pt x="25" y="1690"/>
                  </a:cubicBezTo>
                  <a:cubicBezTo>
                    <a:pt x="1" y="1736"/>
                    <a:pt x="2" y="1742"/>
                    <a:pt x="0" y="1745"/>
                  </a:cubicBezTo>
                  <a:cubicBezTo>
                    <a:pt x="16" y="1729"/>
                    <a:pt x="21" y="1725"/>
                    <a:pt x="23" y="1719"/>
                  </a:cubicBezTo>
                  <a:close/>
                  <a:moveTo>
                    <a:pt x="19" y="1542"/>
                  </a:moveTo>
                  <a:cubicBezTo>
                    <a:pt x="17" y="1531"/>
                    <a:pt x="26" y="1530"/>
                    <a:pt x="24" y="1520"/>
                  </a:cubicBezTo>
                  <a:cubicBezTo>
                    <a:pt x="30" y="1515"/>
                    <a:pt x="27" y="1504"/>
                    <a:pt x="31" y="1499"/>
                  </a:cubicBezTo>
                  <a:cubicBezTo>
                    <a:pt x="34" y="1484"/>
                    <a:pt x="42" y="1473"/>
                    <a:pt x="44" y="1457"/>
                  </a:cubicBezTo>
                  <a:cubicBezTo>
                    <a:pt x="50" y="1453"/>
                    <a:pt x="46" y="1441"/>
                    <a:pt x="51" y="1437"/>
                  </a:cubicBezTo>
                  <a:cubicBezTo>
                    <a:pt x="50" y="1426"/>
                    <a:pt x="53" y="1419"/>
                    <a:pt x="54" y="1410"/>
                  </a:cubicBezTo>
                  <a:cubicBezTo>
                    <a:pt x="53" y="1396"/>
                    <a:pt x="52" y="1381"/>
                    <a:pt x="51" y="1367"/>
                  </a:cubicBezTo>
                  <a:cubicBezTo>
                    <a:pt x="47" y="1366"/>
                    <a:pt x="50" y="1357"/>
                    <a:pt x="45" y="1356"/>
                  </a:cubicBezTo>
                  <a:cubicBezTo>
                    <a:pt x="49" y="1377"/>
                    <a:pt x="45" y="1393"/>
                    <a:pt x="47" y="1413"/>
                  </a:cubicBezTo>
                  <a:cubicBezTo>
                    <a:pt x="46" y="1426"/>
                    <a:pt x="40" y="1435"/>
                    <a:pt x="41" y="1451"/>
                  </a:cubicBezTo>
                  <a:cubicBezTo>
                    <a:pt x="36" y="1454"/>
                    <a:pt x="38" y="1463"/>
                    <a:pt x="33" y="1466"/>
                  </a:cubicBezTo>
                  <a:cubicBezTo>
                    <a:pt x="36" y="1477"/>
                    <a:pt x="26" y="1477"/>
                    <a:pt x="28" y="1486"/>
                  </a:cubicBezTo>
                  <a:cubicBezTo>
                    <a:pt x="24" y="1490"/>
                    <a:pt x="26" y="1499"/>
                    <a:pt x="21" y="1502"/>
                  </a:cubicBezTo>
                  <a:cubicBezTo>
                    <a:pt x="21" y="1511"/>
                    <a:pt x="18" y="1516"/>
                    <a:pt x="16" y="1522"/>
                  </a:cubicBezTo>
                  <a:cubicBezTo>
                    <a:pt x="10" y="1533"/>
                    <a:pt x="9" y="1548"/>
                    <a:pt x="3" y="1558"/>
                  </a:cubicBezTo>
                  <a:cubicBezTo>
                    <a:pt x="2" y="1561"/>
                    <a:pt x="1" y="1564"/>
                    <a:pt x="0" y="1566"/>
                  </a:cubicBezTo>
                  <a:cubicBezTo>
                    <a:pt x="0" y="1587"/>
                    <a:pt x="0" y="1587"/>
                    <a:pt x="0" y="1587"/>
                  </a:cubicBezTo>
                  <a:cubicBezTo>
                    <a:pt x="1" y="1585"/>
                    <a:pt x="1" y="1582"/>
                    <a:pt x="2" y="1580"/>
                  </a:cubicBezTo>
                  <a:cubicBezTo>
                    <a:pt x="10" y="1569"/>
                    <a:pt x="11" y="1552"/>
                    <a:pt x="19" y="1542"/>
                  </a:cubicBezTo>
                  <a:close/>
                  <a:moveTo>
                    <a:pt x="14" y="1619"/>
                  </a:moveTo>
                  <a:cubicBezTo>
                    <a:pt x="16" y="1615"/>
                    <a:pt x="18" y="1610"/>
                    <a:pt x="19" y="1605"/>
                  </a:cubicBezTo>
                  <a:cubicBezTo>
                    <a:pt x="18" y="1597"/>
                    <a:pt x="25" y="1597"/>
                    <a:pt x="25" y="1589"/>
                  </a:cubicBezTo>
                  <a:cubicBezTo>
                    <a:pt x="30" y="1580"/>
                    <a:pt x="34" y="1571"/>
                    <a:pt x="40" y="1562"/>
                  </a:cubicBezTo>
                  <a:cubicBezTo>
                    <a:pt x="41" y="1544"/>
                    <a:pt x="46" y="1529"/>
                    <a:pt x="52" y="1515"/>
                  </a:cubicBezTo>
                  <a:cubicBezTo>
                    <a:pt x="55" y="1508"/>
                    <a:pt x="56" y="1499"/>
                    <a:pt x="59" y="1493"/>
                  </a:cubicBezTo>
                  <a:cubicBezTo>
                    <a:pt x="54" y="1493"/>
                    <a:pt x="61" y="1487"/>
                    <a:pt x="61" y="1484"/>
                  </a:cubicBezTo>
                  <a:cubicBezTo>
                    <a:pt x="62" y="1480"/>
                    <a:pt x="61" y="1475"/>
                    <a:pt x="65" y="1473"/>
                  </a:cubicBezTo>
                  <a:cubicBezTo>
                    <a:pt x="65" y="1470"/>
                    <a:pt x="61" y="1462"/>
                    <a:pt x="66" y="1462"/>
                  </a:cubicBezTo>
                  <a:cubicBezTo>
                    <a:pt x="67" y="1459"/>
                    <a:pt x="63" y="1451"/>
                    <a:pt x="67" y="1451"/>
                  </a:cubicBezTo>
                  <a:cubicBezTo>
                    <a:pt x="68" y="1448"/>
                    <a:pt x="64" y="1440"/>
                    <a:pt x="69" y="1440"/>
                  </a:cubicBezTo>
                  <a:cubicBezTo>
                    <a:pt x="70" y="1436"/>
                    <a:pt x="65" y="1427"/>
                    <a:pt x="70" y="1427"/>
                  </a:cubicBezTo>
                  <a:cubicBezTo>
                    <a:pt x="68" y="1417"/>
                    <a:pt x="73" y="1413"/>
                    <a:pt x="71" y="1403"/>
                  </a:cubicBezTo>
                  <a:cubicBezTo>
                    <a:pt x="71" y="1394"/>
                    <a:pt x="73" y="1386"/>
                    <a:pt x="67" y="1381"/>
                  </a:cubicBezTo>
                  <a:cubicBezTo>
                    <a:pt x="67" y="1416"/>
                    <a:pt x="63" y="1447"/>
                    <a:pt x="56" y="1476"/>
                  </a:cubicBezTo>
                  <a:cubicBezTo>
                    <a:pt x="53" y="1491"/>
                    <a:pt x="50" y="1506"/>
                    <a:pt x="44" y="1518"/>
                  </a:cubicBezTo>
                  <a:cubicBezTo>
                    <a:pt x="40" y="1532"/>
                    <a:pt x="32" y="1543"/>
                    <a:pt x="31" y="1561"/>
                  </a:cubicBezTo>
                  <a:cubicBezTo>
                    <a:pt x="27" y="1563"/>
                    <a:pt x="27" y="1569"/>
                    <a:pt x="23" y="1572"/>
                  </a:cubicBezTo>
                  <a:cubicBezTo>
                    <a:pt x="23" y="1575"/>
                    <a:pt x="24" y="1580"/>
                    <a:pt x="20" y="1579"/>
                  </a:cubicBezTo>
                  <a:cubicBezTo>
                    <a:pt x="20" y="1582"/>
                    <a:pt x="20" y="1586"/>
                    <a:pt x="16" y="1586"/>
                  </a:cubicBezTo>
                  <a:cubicBezTo>
                    <a:pt x="16" y="1596"/>
                    <a:pt x="10" y="1601"/>
                    <a:pt x="9" y="1610"/>
                  </a:cubicBezTo>
                  <a:cubicBezTo>
                    <a:pt x="4" y="1615"/>
                    <a:pt x="3" y="1623"/>
                    <a:pt x="0" y="1629"/>
                  </a:cubicBezTo>
                  <a:cubicBezTo>
                    <a:pt x="0" y="1650"/>
                    <a:pt x="0" y="1650"/>
                    <a:pt x="0" y="1650"/>
                  </a:cubicBezTo>
                  <a:cubicBezTo>
                    <a:pt x="0" y="1649"/>
                    <a:pt x="0" y="1649"/>
                    <a:pt x="0" y="1648"/>
                  </a:cubicBezTo>
                  <a:cubicBezTo>
                    <a:pt x="6" y="1639"/>
                    <a:pt x="9" y="1628"/>
                    <a:pt x="14" y="1619"/>
                  </a:cubicBezTo>
                  <a:close/>
                  <a:moveTo>
                    <a:pt x="17" y="1487"/>
                  </a:moveTo>
                  <a:cubicBezTo>
                    <a:pt x="19" y="1482"/>
                    <a:pt x="20" y="1476"/>
                    <a:pt x="21" y="1469"/>
                  </a:cubicBezTo>
                  <a:cubicBezTo>
                    <a:pt x="21" y="1465"/>
                    <a:pt x="28" y="1455"/>
                    <a:pt x="22" y="1452"/>
                  </a:cubicBezTo>
                  <a:cubicBezTo>
                    <a:pt x="15" y="1460"/>
                    <a:pt x="20" y="1478"/>
                    <a:pt x="11" y="1483"/>
                  </a:cubicBezTo>
                  <a:cubicBezTo>
                    <a:pt x="11" y="1498"/>
                    <a:pt x="2" y="1503"/>
                    <a:pt x="2" y="1517"/>
                  </a:cubicBezTo>
                  <a:cubicBezTo>
                    <a:pt x="1" y="1517"/>
                    <a:pt x="1" y="1518"/>
                    <a:pt x="0" y="1519"/>
                  </a:cubicBezTo>
                  <a:cubicBezTo>
                    <a:pt x="0" y="1534"/>
                    <a:pt x="0" y="1534"/>
                    <a:pt x="0" y="1534"/>
                  </a:cubicBezTo>
                  <a:cubicBezTo>
                    <a:pt x="2" y="1529"/>
                    <a:pt x="5" y="1524"/>
                    <a:pt x="7" y="1519"/>
                  </a:cubicBezTo>
                  <a:cubicBezTo>
                    <a:pt x="10" y="1508"/>
                    <a:pt x="14" y="1498"/>
                    <a:pt x="17" y="1487"/>
                  </a:cubicBezTo>
                  <a:close/>
                  <a:moveTo>
                    <a:pt x="2304" y="36"/>
                  </a:moveTo>
                  <a:cubicBezTo>
                    <a:pt x="2311" y="38"/>
                    <a:pt x="2309" y="48"/>
                    <a:pt x="2313" y="51"/>
                  </a:cubicBezTo>
                  <a:cubicBezTo>
                    <a:pt x="2337" y="115"/>
                    <a:pt x="2345" y="114"/>
                    <a:pt x="2344" y="123"/>
                  </a:cubicBezTo>
                  <a:cubicBezTo>
                    <a:pt x="2355" y="147"/>
                    <a:pt x="2359" y="152"/>
                    <a:pt x="2361" y="158"/>
                  </a:cubicBezTo>
                  <a:cubicBezTo>
                    <a:pt x="2371" y="182"/>
                    <a:pt x="2374" y="187"/>
                    <a:pt x="2376" y="193"/>
                  </a:cubicBezTo>
                  <a:cubicBezTo>
                    <a:pt x="2400" y="231"/>
                    <a:pt x="2405" y="235"/>
                    <a:pt x="2407" y="241"/>
                  </a:cubicBezTo>
                  <a:cubicBezTo>
                    <a:pt x="2451" y="290"/>
                    <a:pt x="2442" y="289"/>
                    <a:pt x="2442" y="280"/>
                  </a:cubicBezTo>
                  <a:cubicBezTo>
                    <a:pt x="2419" y="242"/>
                    <a:pt x="2413" y="243"/>
                    <a:pt x="2413" y="239"/>
                  </a:cubicBezTo>
                  <a:cubicBezTo>
                    <a:pt x="2398" y="221"/>
                    <a:pt x="2400" y="213"/>
                    <a:pt x="2396" y="213"/>
                  </a:cubicBezTo>
                  <a:cubicBezTo>
                    <a:pt x="2383" y="192"/>
                    <a:pt x="2383" y="183"/>
                    <a:pt x="2379" y="178"/>
                  </a:cubicBezTo>
                  <a:cubicBezTo>
                    <a:pt x="2367" y="146"/>
                    <a:pt x="2361" y="139"/>
                    <a:pt x="2357" y="130"/>
                  </a:cubicBezTo>
                  <a:cubicBezTo>
                    <a:pt x="2336" y="82"/>
                    <a:pt x="2326" y="64"/>
                    <a:pt x="2320" y="43"/>
                  </a:cubicBezTo>
                  <a:cubicBezTo>
                    <a:pt x="2308" y="8"/>
                    <a:pt x="2307" y="4"/>
                    <a:pt x="2305" y="0"/>
                  </a:cubicBezTo>
                  <a:cubicBezTo>
                    <a:pt x="2301" y="22"/>
                    <a:pt x="2306" y="26"/>
                    <a:pt x="2304" y="36"/>
                  </a:cubicBezTo>
                  <a:close/>
                  <a:moveTo>
                    <a:pt x="2324" y="4"/>
                  </a:moveTo>
                  <a:cubicBezTo>
                    <a:pt x="2324" y="9"/>
                    <a:pt x="2325" y="13"/>
                    <a:pt x="2328" y="14"/>
                  </a:cubicBezTo>
                  <a:cubicBezTo>
                    <a:pt x="2353" y="57"/>
                    <a:pt x="2352" y="67"/>
                    <a:pt x="2359" y="71"/>
                  </a:cubicBezTo>
                  <a:cubicBezTo>
                    <a:pt x="2382" y="114"/>
                    <a:pt x="2383" y="123"/>
                    <a:pt x="2387" y="128"/>
                  </a:cubicBezTo>
                  <a:cubicBezTo>
                    <a:pt x="2401" y="152"/>
                    <a:pt x="2404" y="159"/>
                    <a:pt x="2409" y="163"/>
                  </a:cubicBezTo>
                  <a:cubicBezTo>
                    <a:pt x="2431" y="203"/>
                    <a:pt x="2429" y="210"/>
                    <a:pt x="2433" y="211"/>
                  </a:cubicBezTo>
                  <a:cubicBezTo>
                    <a:pt x="2430" y="204"/>
                    <a:pt x="2431" y="199"/>
                    <a:pt x="2431" y="193"/>
                  </a:cubicBezTo>
                  <a:cubicBezTo>
                    <a:pt x="2398" y="141"/>
                    <a:pt x="2401" y="132"/>
                    <a:pt x="2396" y="130"/>
                  </a:cubicBezTo>
                  <a:cubicBezTo>
                    <a:pt x="2374" y="92"/>
                    <a:pt x="2375" y="90"/>
                    <a:pt x="2374" y="89"/>
                  </a:cubicBezTo>
                  <a:cubicBezTo>
                    <a:pt x="2366" y="61"/>
                    <a:pt x="2358" y="63"/>
                    <a:pt x="2359" y="56"/>
                  </a:cubicBezTo>
                  <a:cubicBezTo>
                    <a:pt x="2336" y="15"/>
                    <a:pt x="2343" y="13"/>
                    <a:pt x="2335" y="12"/>
                  </a:cubicBezTo>
                  <a:cubicBezTo>
                    <a:pt x="2320" y="2"/>
                    <a:pt x="2322" y="3"/>
                    <a:pt x="2324" y="4"/>
                  </a:cubicBezTo>
                  <a:close/>
                  <a:moveTo>
                    <a:pt x="2200" y="34"/>
                  </a:moveTo>
                  <a:cubicBezTo>
                    <a:pt x="2193" y="40"/>
                    <a:pt x="2190" y="50"/>
                    <a:pt x="2182" y="56"/>
                  </a:cubicBezTo>
                  <a:cubicBezTo>
                    <a:pt x="2156" y="99"/>
                    <a:pt x="2151" y="112"/>
                    <a:pt x="2141" y="119"/>
                  </a:cubicBezTo>
                  <a:cubicBezTo>
                    <a:pt x="2108" y="156"/>
                    <a:pt x="2111" y="163"/>
                    <a:pt x="2106" y="163"/>
                  </a:cubicBezTo>
                  <a:cubicBezTo>
                    <a:pt x="2092" y="179"/>
                    <a:pt x="2087" y="183"/>
                    <a:pt x="2084" y="189"/>
                  </a:cubicBezTo>
                  <a:cubicBezTo>
                    <a:pt x="2065" y="199"/>
                    <a:pt x="2069" y="208"/>
                    <a:pt x="2062" y="206"/>
                  </a:cubicBezTo>
                  <a:cubicBezTo>
                    <a:pt x="2039" y="224"/>
                    <a:pt x="2044" y="234"/>
                    <a:pt x="2036" y="232"/>
                  </a:cubicBezTo>
                  <a:cubicBezTo>
                    <a:pt x="2012" y="258"/>
                    <a:pt x="2011" y="260"/>
                    <a:pt x="2010" y="261"/>
                  </a:cubicBezTo>
                  <a:cubicBezTo>
                    <a:pt x="1993" y="277"/>
                    <a:pt x="1990" y="284"/>
                    <a:pt x="1986" y="289"/>
                  </a:cubicBezTo>
                  <a:cubicBezTo>
                    <a:pt x="1978" y="303"/>
                    <a:pt x="1981" y="303"/>
                    <a:pt x="1982" y="300"/>
                  </a:cubicBezTo>
                  <a:cubicBezTo>
                    <a:pt x="2017" y="265"/>
                    <a:pt x="2019" y="260"/>
                    <a:pt x="2023" y="256"/>
                  </a:cubicBezTo>
                  <a:cubicBezTo>
                    <a:pt x="2038" y="239"/>
                    <a:pt x="2043" y="237"/>
                    <a:pt x="2047" y="232"/>
                  </a:cubicBezTo>
                  <a:cubicBezTo>
                    <a:pt x="2068" y="214"/>
                    <a:pt x="2075" y="206"/>
                    <a:pt x="2084" y="200"/>
                  </a:cubicBezTo>
                  <a:cubicBezTo>
                    <a:pt x="2132" y="144"/>
                    <a:pt x="2138" y="136"/>
                    <a:pt x="2145" y="130"/>
                  </a:cubicBezTo>
                  <a:cubicBezTo>
                    <a:pt x="2188" y="76"/>
                    <a:pt x="2191" y="65"/>
                    <a:pt x="2195" y="56"/>
                  </a:cubicBezTo>
                  <a:cubicBezTo>
                    <a:pt x="2208" y="35"/>
                    <a:pt x="2209" y="32"/>
                    <a:pt x="2211" y="30"/>
                  </a:cubicBezTo>
                  <a:cubicBezTo>
                    <a:pt x="2226" y="2"/>
                    <a:pt x="2226" y="1"/>
                    <a:pt x="2227" y="0"/>
                  </a:cubicBezTo>
                  <a:cubicBezTo>
                    <a:pt x="2213" y="12"/>
                    <a:pt x="2207" y="13"/>
                    <a:pt x="2206" y="19"/>
                  </a:cubicBezTo>
                  <a:close/>
                  <a:moveTo>
                    <a:pt x="2278" y="25"/>
                  </a:moveTo>
                  <a:cubicBezTo>
                    <a:pt x="2279" y="28"/>
                    <a:pt x="2281" y="30"/>
                    <a:pt x="2280" y="34"/>
                  </a:cubicBezTo>
                  <a:cubicBezTo>
                    <a:pt x="2292" y="65"/>
                    <a:pt x="2296" y="73"/>
                    <a:pt x="2300" y="80"/>
                  </a:cubicBezTo>
                  <a:cubicBezTo>
                    <a:pt x="2322" y="129"/>
                    <a:pt x="2322" y="135"/>
                    <a:pt x="2324" y="141"/>
                  </a:cubicBezTo>
                  <a:cubicBezTo>
                    <a:pt x="2347" y="174"/>
                    <a:pt x="2346" y="177"/>
                    <a:pt x="2348" y="178"/>
                  </a:cubicBezTo>
                  <a:cubicBezTo>
                    <a:pt x="2371" y="216"/>
                    <a:pt x="2373" y="226"/>
                    <a:pt x="2381" y="230"/>
                  </a:cubicBezTo>
                  <a:cubicBezTo>
                    <a:pt x="2404" y="266"/>
                    <a:pt x="2403" y="273"/>
                    <a:pt x="2407" y="276"/>
                  </a:cubicBezTo>
                  <a:cubicBezTo>
                    <a:pt x="2434" y="313"/>
                    <a:pt x="2428" y="310"/>
                    <a:pt x="2427" y="302"/>
                  </a:cubicBezTo>
                  <a:cubicBezTo>
                    <a:pt x="2404" y="258"/>
                    <a:pt x="2402" y="250"/>
                    <a:pt x="2396" y="246"/>
                  </a:cubicBezTo>
                  <a:cubicBezTo>
                    <a:pt x="2372" y="203"/>
                    <a:pt x="2367" y="199"/>
                    <a:pt x="2365" y="191"/>
                  </a:cubicBezTo>
                  <a:cubicBezTo>
                    <a:pt x="2358" y="178"/>
                    <a:pt x="2353" y="178"/>
                    <a:pt x="2352" y="174"/>
                  </a:cubicBezTo>
                  <a:cubicBezTo>
                    <a:pt x="2324" y="125"/>
                    <a:pt x="2323" y="107"/>
                    <a:pt x="2315" y="95"/>
                  </a:cubicBezTo>
                  <a:cubicBezTo>
                    <a:pt x="2292" y="40"/>
                    <a:pt x="2291" y="22"/>
                    <a:pt x="2283" y="10"/>
                  </a:cubicBezTo>
                  <a:cubicBezTo>
                    <a:pt x="2272" y="3"/>
                    <a:pt x="2272" y="6"/>
                    <a:pt x="2274" y="8"/>
                  </a:cubicBezTo>
                  <a:close/>
                  <a:moveTo>
                    <a:pt x="2446" y="10"/>
                  </a:moveTo>
                  <a:cubicBezTo>
                    <a:pt x="2446" y="20"/>
                    <a:pt x="2450" y="25"/>
                    <a:pt x="2453" y="32"/>
                  </a:cubicBezTo>
                  <a:cubicBezTo>
                    <a:pt x="2451" y="39"/>
                    <a:pt x="2456" y="38"/>
                    <a:pt x="2455" y="45"/>
                  </a:cubicBezTo>
                  <a:cubicBezTo>
                    <a:pt x="2455" y="51"/>
                    <a:pt x="2456" y="55"/>
                    <a:pt x="2459" y="58"/>
                  </a:cubicBezTo>
                  <a:cubicBezTo>
                    <a:pt x="2460" y="42"/>
                    <a:pt x="2454" y="34"/>
                    <a:pt x="2453" y="21"/>
                  </a:cubicBezTo>
                  <a:cubicBezTo>
                    <a:pt x="2452" y="15"/>
                    <a:pt x="2449" y="10"/>
                    <a:pt x="2448" y="4"/>
                  </a:cubicBezTo>
                  <a:cubicBezTo>
                    <a:pt x="2449" y="2"/>
                    <a:pt x="2448" y="1"/>
                    <a:pt x="2448" y="0"/>
                  </a:cubicBezTo>
                  <a:cubicBezTo>
                    <a:pt x="2443" y="0"/>
                    <a:pt x="2443" y="0"/>
                    <a:pt x="2443" y="0"/>
                  </a:cubicBezTo>
                  <a:cubicBezTo>
                    <a:pt x="2445" y="2"/>
                    <a:pt x="2442" y="10"/>
                    <a:pt x="2446" y="10"/>
                  </a:cubicBezTo>
                  <a:close/>
                  <a:moveTo>
                    <a:pt x="2387" y="45"/>
                  </a:moveTo>
                  <a:cubicBezTo>
                    <a:pt x="2387" y="52"/>
                    <a:pt x="2389" y="56"/>
                    <a:pt x="2394" y="58"/>
                  </a:cubicBezTo>
                  <a:cubicBezTo>
                    <a:pt x="2392" y="67"/>
                    <a:pt x="2398" y="68"/>
                    <a:pt x="2398" y="75"/>
                  </a:cubicBezTo>
                  <a:cubicBezTo>
                    <a:pt x="2403" y="77"/>
                    <a:pt x="2400" y="87"/>
                    <a:pt x="2405" y="89"/>
                  </a:cubicBezTo>
                  <a:cubicBezTo>
                    <a:pt x="2406" y="94"/>
                    <a:pt x="2407" y="100"/>
                    <a:pt x="2409" y="104"/>
                  </a:cubicBezTo>
                  <a:cubicBezTo>
                    <a:pt x="2412" y="114"/>
                    <a:pt x="2416" y="123"/>
                    <a:pt x="2418" y="134"/>
                  </a:cubicBezTo>
                  <a:cubicBezTo>
                    <a:pt x="2421" y="138"/>
                    <a:pt x="2421" y="144"/>
                    <a:pt x="2422" y="150"/>
                  </a:cubicBezTo>
                  <a:cubicBezTo>
                    <a:pt x="2424" y="154"/>
                    <a:pt x="2427" y="158"/>
                    <a:pt x="2427" y="165"/>
                  </a:cubicBezTo>
                  <a:cubicBezTo>
                    <a:pt x="2429" y="169"/>
                    <a:pt x="2429" y="175"/>
                    <a:pt x="2431" y="180"/>
                  </a:cubicBezTo>
                  <a:cubicBezTo>
                    <a:pt x="2435" y="184"/>
                    <a:pt x="2430" y="196"/>
                    <a:pt x="2437" y="195"/>
                  </a:cubicBezTo>
                  <a:cubicBezTo>
                    <a:pt x="2436" y="175"/>
                    <a:pt x="2429" y="160"/>
                    <a:pt x="2427" y="141"/>
                  </a:cubicBezTo>
                  <a:cubicBezTo>
                    <a:pt x="2421" y="124"/>
                    <a:pt x="2416" y="107"/>
                    <a:pt x="2411" y="89"/>
                  </a:cubicBezTo>
                  <a:cubicBezTo>
                    <a:pt x="2412" y="83"/>
                    <a:pt x="2415" y="80"/>
                    <a:pt x="2413" y="73"/>
                  </a:cubicBezTo>
                  <a:cubicBezTo>
                    <a:pt x="2409" y="58"/>
                    <a:pt x="2405" y="42"/>
                    <a:pt x="2400" y="28"/>
                  </a:cubicBezTo>
                  <a:cubicBezTo>
                    <a:pt x="2398" y="25"/>
                    <a:pt x="2398" y="19"/>
                    <a:pt x="2396" y="17"/>
                  </a:cubicBezTo>
                  <a:cubicBezTo>
                    <a:pt x="2395" y="13"/>
                    <a:pt x="2395" y="8"/>
                    <a:pt x="2392" y="6"/>
                  </a:cubicBezTo>
                  <a:cubicBezTo>
                    <a:pt x="2391" y="4"/>
                    <a:pt x="2391" y="2"/>
                    <a:pt x="2391" y="0"/>
                  </a:cubicBezTo>
                  <a:cubicBezTo>
                    <a:pt x="2384" y="0"/>
                    <a:pt x="2384" y="0"/>
                    <a:pt x="2384" y="0"/>
                  </a:cubicBezTo>
                  <a:cubicBezTo>
                    <a:pt x="2385" y="3"/>
                    <a:pt x="2386" y="7"/>
                    <a:pt x="2387" y="10"/>
                  </a:cubicBezTo>
                  <a:cubicBezTo>
                    <a:pt x="2391" y="14"/>
                    <a:pt x="2392" y="21"/>
                    <a:pt x="2394" y="28"/>
                  </a:cubicBezTo>
                  <a:cubicBezTo>
                    <a:pt x="2397" y="31"/>
                    <a:pt x="2396" y="40"/>
                    <a:pt x="2400" y="43"/>
                  </a:cubicBezTo>
                  <a:cubicBezTo>
                    <a:pt x="2402" y="56"/>
                    <a:pt x="2408" y="64"/>
                    <a:pt x="2409" y="78"/>
                  </a:cubicBezTo>
                  <a:cubicBezTo>
                    <a:pt x="2400" y="69"/>
                    <a:pt x="2402" y="50"/>
                    <a:pt x="2392" y="43"/>
                  </a:cubicBezTo>
                  <a:cubicBezTo>
                    <a:pt x="2393" y="33"/>
                    <a:pt x="2386" y="31"/>
                    <a:pt x="2383" y="25"/>
                  </a:cubicBezTo>
                  <a:cubicBezTo>
                    <a:pt x="2381" y="19"/>
                    <a:pt x="2376" y="16"/>
                    <a:pt x="2374" y="10"/>
                  </a:cubicBezTo>
                  <a:cubicBezTo>
                    <a:pt x="2372" y="7"/>
                    <a:pt x="2370" y="4"/>
                    <a:pt x="2369" y="0"/>
                  </a:cubicBezTo>
                  <a:cubicBezTo>
                    <a:pt x="2359" y="0"/>
                    <a:pt x="2359" y="0"/>
                    <a:pt x="2359" y="0"/>
                  </a:cubicBezTo>
                  <a:cubicBezTo>
                    <a:pt x="2364" y="7"/>
                    <a:pt x="2367" y="15"/>
                    <a:pt x="2372" y="21"/>
                  </a:cubicBezTo>
                  <a:cubicBezTo>
                    <a:pt x="2377" y="29"/>
                    <a:pt x="2380" y="40"/>
                    <a:pt x="2387" y="45"/>
                  </a:cubicBezTo>
                  <a:close/>
                  <a:moveTo>
                    <a:pt x="2163" y="58"/>
                  </a:moveTo>
                  <a:cubicBezTo>
                    <a:pt x="2160" y="58"/>
                    <a:pt x="2160" y="61"/>
                    <a:pt x="2161" y="65"/>
                  </a:cubicBezTo>
                  <a:cubicBezTo>
                    <a:pt x="2143" y="86"/>
                    <a:pt x="2141" y="91"/>
                    <a:pt x="2137" y="93"/>
                  </a:cubicBezTo>
                  <a:cubicBezTo>
                    <a:pt x="2107" y="133"/>
                    <a:pt x="2102" y="135"/>
                    <a:pt x="2102" y="141"/>
                  </a:cubicBezTo>
                  <a:cubicBezTo>
                    <a:pt x="2067" y="176"/>
                    <a:pt x="2063" y="180"/>
                    <a:pt x="2060" y="184"/>
                  </a:cubicBezTo>
                  <a:cubicBezTo>
                    <a:pt x="2035" y="207"/>
                    <a:pt x="2037" y="212"/>
                    <a:pt x="2032" y="211"/>
                  </a:cubicBezTo>
                  <a:cubicBezTo>
                    <a:pt x="2001" y="240"/>
                    <a:pt x="1999" y="242"/>
                    <a:pt x="1999" y="246"/>
                  </a:cubicBezTo>
                  <a:cubicBezTo>
                    <a:pt x="1973" y="268"/>
                    <a:pt x="1972" y="281"/>
                    <a:pt x="1960" y="285"/>
                  </a:cubicBezTo>
                  <a:cubicBezTo>
                    <a:pt x="1938" y="324"/>
                    <a:pt x="1939" y="328"/>
                    <a:pt x="1936" y="328"/>
                  </a:cubicBezTo>
                  <a:cubicBezTo>
                    <a:pt x="1955" y="304"/>
                    <a:pt x="1963" y="300"/>
                    <a:pt x="1964" y="289"/>
                  </a:cubicBezTo>
                  <a:cubicBezTo>
                    <a:pt x="1986" y="267"/>
                    <a:pt x="1987" y="264"/>
                    <a:pt x="1990" y="265"/>
                  </a:cubicBezTo>
                  <a:cubicBezTo>
                    <a:pt x="2007" y="243"/>
                    <a:pt x="2012" y="241"/>
                    <a:pt x="2017" y="239"/>
                  </a:cubicBezTo>
                  <a:cubicBezTo>
                    <a:pt x="2040" y="213"/>
                    <a:pt x="2046" y="212"/>
                    <a:pt x="2049" y="208"/>
                  </a:cubicBezTo>
                  <a:cubicBezTo>
                    <a:pt x="2069" y="187"/>
                    <a:pt x="2071" y="184"/>
                    <a:pt x="2073" y="182"/>
                  </a:cubicBezTo>
                  <a:cubicBezTo>
                    <a:pt x="2086" y="165"/>
                    <a:pt x="2092" y="166"/>
                    <a:pt x="2091" y="161"/>
                  </a:cubicBezTo>
                  <a:cubicBezTo>
                    <a:pt x="2111" y="135"/>
                    <a:pt x="2122" y="137"/>
                    <a:pt x="2121" y="128"/>
                  </a:cubicBezTo>
                  <a:cubicBezTo>
                    <a:pt x="2157" y="79"/>
                    <a:pt x="2162" y="74"/>
                    <a:pt x="2167" y="71"/>
                  </a:cubicBezTo>
                  <a:cubicBezTo>
                    <a:pt x="2179" y="52"/>
                    <a:pt x="2180" y="49"/>
                    <a:pt x="2180" y="45"/>
                  </a:cubicBezTo>
                  <a:cubicBezTo>
                    <a:pt x="2209" y="6"/>
                    <a:pt x="2210" y="3"/>
                    <a:pt x="2211" y="0"/>
                  </a:cubicBezTo>
                  <a:cubicBezTo>
                    <a:pt x="2194" y="13"/>
                    <a:pt x="2189" y="15"/>
                    <a:pt x="2189" y="21"/>
                  </a:cubicBezTo>
                  <a:cubicBezTo>
                    <a:pt x="2173" y="40"/>
                    <a:pt x="2170" y="51"/>
                    <a:pt x="2163" y="58"/>
                  </a:cubicBezTo>
                  <a:close/>
                  <a:moveTo>
                    <a:pt x="2032" y="71"/>
                  </a:moveTo>
                  <a:cubicBezTo>
                    <a:pt x="2029" y="76"/>
                    <a:pt x="2026" y="79"/>
                    <a:pt x="2021" y="82"/>
                  </a:cubicBezTo>
                  <a:cubicBezTo>
                    <a:pt x="2019" y="88"/>
                    <a:pt x="2014" y="91"/>
                    <a:pt x="2010" y="95"/>
                  </a:cubicBezTo>
                  <a:cubicBezTo>
                    <a:pt x="2007" y="99"/>
                    <a:pt x="2001" y="101"/>
                    <a:pt x="1999" y="106"/>
                  </a:cubicBezTo>
                  <a:cubicBezTo>
                    <a:pt x="1997" y="112"/>
                    <a:pt x="1991" y="113"/>
                    <a:pt x="1988" y="119"/>
                  </a:cubicBezTo>
                  <a:cubicBezTo>
                    <a:pt x="1982" y="128"/>
                    <a:pt x="1975" y="136"/>
                    <a:pt x="1971" y="147"/>
                  </a:cubicBezTo>
                  <a:cubicBezTo>
                    <a:pt x="1966" y="150"/>
                    <a:pt x="1965" y="157"/>
                    <a:pt x="1962" y="163"/>
                  </a:cubicBezTo>
                  <a:cubicBezTo>
                    <a:pt x="1959" y="163"/>
                    <a:pt x="1961" y="169"/>
                    <a:pt x="1958" y="169"/>
                  </a:cubicBezTo>
                  <a:cubicBezTo>
                    <a:pt x="1956" y="172"/>
                    <a:pt x="1955" y="175"/>
                    <a:pt x="1956" y="180"/>
                  </a:cubicBezTo>
                  <a:cubicBezTo>
                    <a:pt x="1959" y="180"/>
                    <a:pt x="1961" y="178"/>
                    <a:pt x="1960" y="174"/>
                  </a:cubicBezTo>
                  <a:cubicBezTo>
                    <a:pt x="1963" y="173"/>
                    <a:pt x="1964" y="171"/>
                    <a:pt x="1964" y="167"/>
                  </a:cubicBezTo>
                  <a:cubicBezTo>
                    <a:pt x="1971" y="166"/>
                    <a:pt x="1969" y="155"/>
                    <a:pt x="1975" y="154"/>
                  </a:cubicBezTo>
                  <a:cubicBezTo>
                    <a:pt x="1978" y="141"/>
                    <a:pt x="1989" y="136"/>
                    <a:pt x="1993" y="123"/>
                  </a:cubicBezTo>
                  <a:cubicBezTo>
                    <a:pt x="2002" y="117"/>
                    <a:pt x="2007" y="108"/>
                    <a:pt x="2017" y="102"/>
                  </a:cubicBezTo>
                  <a:cubicBezTo>
                    <a:pt x="2018" y="96"/>
                    <a:pt x="2023" y="94"/>
                    <a:pt x="2028" y="91"/>
                  </a:cubicBezTo>
                  <a:cubicBezTo>
                    <a:pt x="2028" y="83"/>
                    <a:pt x="2037" y="84"/>
                    <a:pt x="2038" y="78"/>
                  </a:cubicBezTo>
                  <a:cubicBezTo>
                    <a:pt x="2043" y="75"/>
                    <a:pt x="2047" y="71"/>
                    <a:pt x="2049" y="67"/>
                  </a:cubicBezTo>
                  <a:cubicBezTo>
                    <a:pt x="2050" y="64"/>
                    <a:pt x="2054" y="64"/>
                    <a:pt x="2056" y="62"/>
                  </a:cubicBezTo>
                  <a:cubicBezTo>
                    <a:pt x="2053" y="55"/>
                    <a:pt x="2063" y="61"/>
                    <a:pt x="2060" y="54"/>
                  </a:cubicBezTo>
                  <a:cubicBezTo>
                    <a:pt x="2066" y="52"/>
                    <a:pt x="2069" y="47"/>
                    <a:pt x="2073" y="45"/>
                  </a:cubicBezTo>
                  <a:cubicBezTo>
                    <a:pt x="2072" y="36"/>
                    <a:pt x="2083" y="38"/>
                    <a:pt x="2084" y="32"/>
                  </a:cubicBezTo>
                  <a:cubicBezTo>
                    <a:pt x="2093" y="19"/>
                    <a:pt x="2106" y="10"/>
                    <a:pt x="2117" y="0"/>
                  </a:cubicBezTo>
                  <a:cubicBezTo>
                    <a:pt x="2103" y="0"/>
                    <a:pt x="2103" y="0"/>
                    <a:pt x="2103" y="0"/>
                  </a:cubicBezTo>
                  <a:cubicBezTo>
                    <a:pt x="2102" y="0"/>
                    <a:pt x="2101" y="1"/>
                    <a:pt x="2099" y="1"/>
                  </a:cubicBezTo>
                  <a:cubicBezTo>
                    <a:pt x="2100" y="5"/>
                    <a:pt x="2098" y="7"/>
                    <a:pt x="2095" y="8"/>
                  </a:cubicBezTo>
                  <a:cubicBezTo>
                    <a:pt x="2092" y="8"/>
                    <a:pt x="2093" y="13"/>
                    <a:pt x="2089" y="12"/>
                  </a:cubicBezTo>
                  <a:cubicBezTo>
                    <a:pt x="2088" y="15"/>
                    <a:pt x="2085" y="16"/>
                    <a:pt x="2084" y="19"/>
                  </a:cubicBezTo>
                  <a:cubicBezTo>
                    <a:pt x="2084" y="23"/>
                    <a:pt x="2077" y="20"/>
                    <a:pt x="2078" y="25"/>
                  </a:cubicBezTo>
                  <a:cubicBezTo>
                    <a:pt x="2062" y="40"/>
                    <a:pt x="2048" y="56"/>
                    <a:pt x="2032" y="71"/>
                  </a:cubicBezTo>
                  <a:close/>
                  <a:moveTo>
                    <a:pt x="1980" y="45"/>
                  </a:moveTo>
                  <a:cubicBezTo>
                    <a:pt x="1973" y="42"/>
                    <a:pt x="1974" y="48"/>
                    <a:pt x="1971" y="49"/>
                  </a:cubicBezTo>
                  <a:cubicBezTo>
                    <a:pt x="1971" y="52"/>
                    <a:pt x="1964" y="57"/>
                    <a:pt x="1969" y="58"/>
                  </a:cubicBezTo>
                  <a:cubicBezTo>
                    <a:pt x="1977" y="52"/>
                    <a:pt x="1983" y="43"/>
                    <a:pt x="1993" y="38"/>
                  </a:cubicBezTo>
                  <a:cubicBezTo>
                    <a:pt x="1992" y="31"/>
                    <a:pt x="2004" y="35"/>
                    <a:pt x="2004" y="28"/>
                  </a:cubicBezTo>
                  <a:cubicBezTo>
                    <a:pt x="2007" y="27"/>
                    <a:pt x="2007" y="24"/>
                    <a:pt x="2010" y="23"/>
                  </a:cubicBezTo>
                  <a:cubicBezTo>
                    <a:pt x="2014" y="23"/>
                    <a:pt x="2012" y="16"/>
                    <a:pt x="2017" y="17"/>
                  </a:cubicBezTo>
                  <a:cubicBezTo>
                    <a:pt x="2023" y="15"/>
                    <a:pt x="2022" y="8"/>
                    <a:pt x="2030" y="8"/>
                  </a:cubicBezTo>
                  <a:cubicBezTo>
                    <a:pt x="2030" y="4"/>
                    <a:pt x="2032" y="2"/>
                    <a:pt x="2034" y="0"/>
                  </a:cubicBezTo>
                  <a:cubicBezTo>
                    <a:pt x="2026" y="0"/>
                    <a:pt x="2026" y="0"/>
                    <a:pt x="2026" y="0"/>
                  </a:cubicBezTo>
                  <a:cubicBezTo>
                    <a:pt x="2024" y="2"/>
                    <a:pt x="2021" y="3"/>
                    <a:pt x="2021" y="6"/>
                  </a:cubicBezTo>
                  <a:cubicBezTo>
                    <a:pt x="2016" y="9"/>
                    <a:pt x="2011" y="14"/>
                    <a:pt x="2008" y="19"/>
                  </a:cubicBezTo>
                  <a:cubicBezTo>
                    <a:pt x="2000" y="20"/>
                    <a:pt x="2000" y="29"/>
                    <a:pt x="1993" y="32"/>
                  </a:cubicBezTo>
                  <a:cubicBezTo>
                    <a:pt x="1987" y="30"/>
                    <a:pt x="1988" y="36"/>
                    <a:pt x="1986" y="38"/>
                  </a:cubicBezTo>
                  <a:cubicBezTo>
                    <a:pt x="1981" y="38"/>
                    <a:pt x="1979" y="40"/>
                    <a:pt x="1980" y="45"/>
                  </a:cubicBezTo>
                  <a:close/>
                  <a:moveTo>
                    <a:pt x="1945" y="28"/>
                  </a:moveTo>
                  <a:cubicBezTo>
                    <a:pt x="1945" y="32"/>
                    <a:pt x="1942" y="32"/>
                    <a:pt x="1940" y="34"/>
                  </a:cubicBezTo>
                  <a:cubicBezTo>
                    <a:pt x="1937" y="38"/>
                    <a:pt x="1934" y="41"/>
                    <a:pt x="1932" y="45"/>
                  </a:cubicBezTo>
                  <a:cubicBezTo>
                    <a:pt x="1927" y="44"/>
                    <a:pt x="1925" y="57"/>
                    <a:pt x="1929" y="58"/>
                  </a:cubicBezTo>
                  <a:cubicBezTo>
                    <a:pt x="1934" y="43"/>
                    <a:pt x="1946" y="36"/>
                    <a:pt x="1956" y="25"/>
                  </a:cubicBezTo>
                  <a:cubicBezTo>
                    <a:pt x="1960" y="19"/>
                    <a:pt x="1965" y="14"/>
                    <a:pt x="1971" y="10"/>
                  </a:cubicBezTo>
                  <a:cubicBezTo>
                    <a:pt x="1973" y="7"/>
                    <a:pt x="1977" y="6"/>
                    <a:pt x="1977" y="1"/>
                  </a:cubicBezTo>
                  <a:cubicBezTo>
                    <a:pt x="1979" y="1"/>
                    <a:pt x="1981" y="1"/>
                    <a:pt x="1982" y="0"/>
                  </a:cubicBezTo>
                  <a:cubicBezTo>
                    <a:pt x="1974" y="0"/>
                    <a:pt x="1974" y="0"/>
                    <a:pt x="1974" y="0"/>
                  </a:cubicBezTo>
                  <a:cubicBezTo>
                    <a:pt x="1972" y="2"/>
                    <a:pt x="1969" y="2"/>
                    <a:pt x="1969" y="6"/>
                  </a:cubicBezTo>
                  <a:cubicBezTo>
                    <a:pt x="1963" y="7"/>
                    <a:pt x="1961" y="11"/>
                    <a:pt x="1958" y="14"/>
                  </a:cubicBezTo>
                  <a:cubicBezTo>
                    <a:pt x="1957" y="20"/>
                    <a:pt x="1950" y="18"/>
                    <a:pt x="1951" y="25"/>
                  </a:cubicBezTo>
                  <a:cubicBezTo>
                    <a:pt x="1948" y="25"/>
                    <a:pt x="1946" y="26"/>
                    <a:pt x="1945" y="28"/>
                  </a:cubicBezTo>
                  <a:close/>
                  <a:moveTo>
                    <a:pt x="2145" y="25"/>
                  </a:moveTo>
                  <a:cubicBezTo>
                    <a:pt x="2127" y="53"/>
                    <a:pt x="2104" y="76"/>
                    <a:pt x="2080" y="97"/>
                  </a:cubicBezTo>
                  <a:cubicBezTo>
                    <a:pt x="2055" y="130"/>
                    <a:pt x="2051" y="131"/>
                    <a:pt x="2052" y="137"/>
                  </a:cubicBezTo>
                  <a:cubicBezTo>
                    <a:pt x="2025" y="163"/>
                    <a:pt x="2025" y="169"/>
                    <a:pt x="2021" y="169"/>
                  </a:cubicBezTo>
                  <a:cubicBezTo>
                    <a:pt x="2012" y="182"/>
                    <a:pt x="2010" y="186"/>
                    <a:pt x="2008" y="189"/>
                  </a:cubicBezTo>
                  <a:cubicBezTo>
                    <a:pt x="2017" y="184"/>
                    <a:pt x="2019" y="179"/>
                    <a:pt x="2023" y="176"/>
                  </a:cubicBezTo>
                  <a:cubicBezTo>
                    <a:pt x="2068" y="129"/>
                    <a:pt x="2070" y="123"/>
                    <a:pt x="2073" y="119"/>
                  </a:cubicBezTo>
                  <a:cubicBezTo>
                    <a:pt x="2092" y="104"/>
                    <a:pt x="2090" y="98"/>
                    <a:pt x="2095" y="99"/>
                  </a:cubicBezTo>
                  <a:cubicBezTo>
                    <a:pt x="2129" y="64"/>
                    <a:pt x="2128" y="60"/>
                    <a:pt x="2130" y="58"/>
                  </a:cubicBezTo>
                  <a:cubicBezTo>
                    <a:pt x="2149" y="30"/>
                    <a:pt x="2160" y="27"/>
                    <a:pt x="2163" y="14"/>
                  </a:cubicBezTo>
                  <a:cubicBezTo>
                    <a:pt x="2177" y="5"/>
                    <a:pt x="2176" y="2"/>
                    <a:pt x="2177" y="0"/>
                  </a:cubicBezTo>
                  <a:cubicBezTo>
                    <a:pt x="2157" y="8"/>
                    <a:pt x="2157" y="13"/>
                    <a:pt x="2154" y="17"/>
                  </a:cubicBezTo>
                  <a:close/>
                  <a:moveTo>
                    <a:pt x="2102" y="34"/>
                  </a:moveTo>
                  <a:cubicBezTo>
                    <a:pt x="2100" y="39"/>
                    <a:pt x="2094" y="40"/>
                    <a:pt x="2093" y="45"/>
                  </a:cubicBezTo>
                  <a:cubicBezTo>
                    <a:pt x="2077" y="61"/>
                    <a:pt x="2072" y="60"/>
                    <a:pt x="2073" y="65"/>
                  </a:cubicBezTo>
                  <a:cubicBezTo>
                    <a:pt x="2057" y="80"/>
                    <a:pt x="2053" y="80"/>
                    <a:pt x="2052" y="82"/>
                  </a:cubicBezTo>
                  <a:cubicBezTo>
                    <a:pt x="2038" y="102"/>
                    <a:pt x="2028" y="106"/>
                    <a:pt x="2021" y="113"/>
                  </a:cubicBezTo>
                  <a:cubicBezTo>
                    <a:pt x="2008" y="131"/>
                    <a:pt x="2002" y="130"/>
                    <a:pt x="2004" y="134"/>
                  </a:cubicBezTo>
                  <a:cubicBezTo>
                    <a:pt x="1977" y="160"/>
                    <a:pt x="1976" y="172"/>
                    <a:pt x="1969" y="178"/>
                  </a:cubicBezTo>
                  <a:cubicBezTo>
                    <a:pt x="1949" y="218"/>
                    <a:pt x="1949" y="223"/>
                    <a:pt x="1945" y="224"/>
                  </a:cubicBezTo>
                  <a:cubicBezTo>
                    <a:pt x="1938" y="253"/>
                    <a:pt x="1929" y="258"/>
                    <a:pt x="1936" y="261"/>
                  </a:cubicBezTo>
                  <a:cubicBezTo>
                    <a:pt x="1960" y="199"/>
                    <a:pt x="1966" y="200"/>
                    <a:pt x="1966" y="195"/>
                  </a:cubicBezTo>
                  <a:cubicBezTo>
                    <a:pt x="1988" y="169"/>
                    <a:pt x="1984" y="160"/>
                    <a:pt x="1990" y="161"/>
                  </a:cubicBezTo>
                  <a:cubicBezTo>
                    <a:pt x="2014" y="140"/>
                    <a:pt x="2012" y="134"/>
                    <a:pt x="2014" y="132"/>
                  </a:cubicBezTo>
                  <a:cubicBezTo>
                    <a:pt x="2050" y="95"/>
                    <a:pt x="2057" y="93"/>
                    <a:pt x="2060" y="86"/>
                  </a:cubicBezTo>
                  <a:cubicBezTo>
                    <a:pt x="2089" y="64"/>
                    <a:pt x="2088" y="59"/>
                    <a:pt x="2093" y="58"/>
                  </a:cubicBezTo>
                  <a:cubicBezTo>
                    <a:pt x="2112" y="37"/>
                    <a:pt x="2117" y="32"/>
                    <a:pt x="2123" y="28"/>
                  </a:cubicBezTo>
                  <a:cubicBezTo>
                    <a:pt x="2139" y="8"/>
                    <a:pt x="2143" y="6"/>
                    <a:pt x="2145" y="4"/>
                  </a:cubicBezTo>
                  <a:cubicBezTo>
                    <a:pt x="2135" y="1"/>
                    <a:pt x="2134" y="3"/>
                    <a:pt x="2132" y="4"/>
                  </a:cubicBezTo>
                  <a:close/>
                  <a:moveTo>
                    <a:pt x="1929" y="19"/>
                  </a:moveTo>
                  <a:cubicBezTo>
                    <a:pt x="1940" y="20"/>
                    <a:pt x="1937" y="8"/>
                    <a:pt x="1945" y="6"/>
                  </a:cubicBezTo>
                  <a:cubicBezTo>
                    <a:pt x="1946" y="4"/>
                    <a:pt x="1948" y="2"/>
                    <a:pt x="1949" y="0"/>
                  </a:cubicBezTo>
                  <a:cubicBezTo>
                    <a:pt x="1943" y="0"/>
                    <a:pt x="1943" y="0"/>
                    <a:pt x="1943" y="0"/>
                  </a:cubicBezTo>
                  <a:cubicBezTo>
                    <a:pt x="1942" y="1"/>
                    <a:pt x="1941" y="2"/>
                    <a:pt x="1940" y="4"/>
                  </a:cubicBezTo>
                  <a:cubicBezTo>
                    <a:pt x="1938" y="4"/>
                    <a:pt x="1936" y="6"/>
                    <a:pt x="1936" y="10"/>
                  </a:cubicBezTo>
                  <a:cubicBezTo>
                    <a:pt x="1934" y="12"/>
                    <a:pt x="1932" y="14"/>
                    <a:pt x="1929" y="17"/>
                  </a:cubicBezTo>
                  <a:cubicBezTo>
                    <a:pt x="1926" y="17"/>
                    <a:pt x="1928" y="23"/>
                    <a:pt x="1925" y="23"/>
                  </a:cubicBezTo>
                  <a:cubicBezTo>
                    <a:pt x="1927" y="29"/>
                    <a:pt x="1921" y="28"/>
                    <a:pt x="1921" y="32"/>
                  </a:cubicBezTo>
                  <a:cubicBezTo>
                    <a:pt x="1928" y="32"/>
                    <a:pt x="1929" y="26"/>
                    <a:pt x="1929" y="19"/>
                  </a:cubicBezTo>
                  <a:close/>
                  <a:moveTo>
                    <a:pt x="2627" y="2113"/>
                  </a:moveTo>
                  <a:cubicBezTo>
                    <a:pt x="2628" y="2107"/>
                    <a:pt x="2620" y="2100"/>
                    <a:pt x="2621" y="2093"/>
                  </a:cubicBezTo>
                  <a:cubicBezTo>
                    <a:pt x="2609" y="2078"/>
                    <a:pt x="2604" y="2063"/>
                    <a:pt x="2593" y="2048"/>
                  </a:cubicBezTo>
                  <a:cubicBezTo>
                    <a:pt x="2587" y="2041"/>
                    <a:pt x="2581" y="2035"/>
                    <a:pt x="2575" y="2028"/>
                  </a:cubicBezTo>
                  <a:cubicBezTo>
                    <a:pt x="2570" y="2019"/>
                    <a:pt x="2568" y="2020"/>
                    <a:pt x="2560" y="2010"/>
                  </a:cubicBezTo>
                  <a:cubicBezTo>
                    <a:pt x="2553" y="2006"/>
                    <a:pt x="2557" y="2002"/>
                    <a:pt x="2551" y="1997"/>
                  </a:cubicBezTo>
                  <a:cubicBezTo>
                    <a:pt x="2545" y="1997"/>
                    <a:pt x="2547" y="1992"/>
                    <a:pt x="2545" y="1991"/>
                  </a:cubicBezTo>
                  <a:cubicBezTo>
                    <a:pt x="2545" y="1990"/>
                    <a:pt x="2544" y="1992"/>
                    <a:pt x="2542" y="1990"/>
                  </a:cubicBezTo>
                  <a:cubicBezTo>
                    <a:pt x="2539" y="1987"/>
                    <a:pt x="2536" y="1983"/>
                    <a:pt x="2531" y="1977"/>
                  </a:cubicBezTo>
                  <a:cubicBezTo>
                    <a:pt x="2527" y="1980"/>
                    <a:pt x="2523" y="1969"/>
                    <a:pt x="2519" y="1970"/>
                  </a:cubicBezTo>
                  <a:cubicBezTo>
                    <a:pt x="2515" y="1969"/>
                    <a:pt x="2511" y="1961"/>
                    <a:pt x="2507" y="1966"/>
                  </a:cubicBezTo>
                  <a:cubicBezTo>
                    <a:pt x="2516" y="1978"/>
                    <a:pt x="2525" y="1982"/>
                    <a:pt x="2535" y="1988"/>
                  </a:cubicBezTo>
                  <a:cubicBezTo>
                    <a:pt x="2539" y="1996"/>
                    <a:pt x="2540" y="1998"/>
                    <a:pt x="2549" y="2005"/>
                  </a:cubicBezTo>
                  <a:cubicBezTo>
                    <a:pt x="2553" y="2009"/>
                    <a:pt x="2551" y="2012"/>
                    <a:pt x="2556" y="2016"/>
                  </a:cubicBezTo>
                  <a:cubicBezTo>
                    <a:pt x="2569" y="2031"/>
                    <a:pt x="2583" y="2046"/>
                    <a:pt x="2589" y="2057"/>
                  </a:cubicBezTo>
                  <a:cubicBezTo>
                    <a:pt x="2596" y="2065"/>
                    <a:pt x="2600" y="2072"/>
                    <a:pt x="2603" y="2079"/>
                  </a:cubicBezTo>
                  <a:cubicBezTo>
                    <a:pt x="2607" y="2083"/>
                    <a:pt x="2610" y="2087"/>
                    <a:pt x="2607" y="2091"/>
                  </a:cubicBezTo>
                  <a:cubicBezTo>
                    <a:pt x="2611" y="2094"/>
                    <a:pt x="2614" y="2098"/>
                    <a:pt x="2614" y="2102"/>
                  </a:cubicBezTo>
                  <a:cubicBezTo>
                    <a:pt x="2620" y="2117"/>
                    <a:pt x="2627" y="2132"/>
                    <a:pt x="2632" y="2146"/>
                  </a:cubicBezTo>
                  <a:cubicBezTo>
                    <a:pt x="2634" y="2151"/>
                    <a:pt x="2635" y="2155"/>
                    <a:pt x="2636" y="2160"/>
                  </a:cubicBezTo>
                  <a:cubicBezTo>
                    <a:pt x="2646" y="2160"/>
                    <a:pt x="2646" y="2160"/>
                    <a:pt x="2646" y="2160"/>
                  </a:cubicBezTo>
                  <a:cubicBezTo>
                    <a:pt x="2643" y="2151"/>
                    <a:pt x="2639" y="2143"/>
                    <a:pt x="2639" y="2134"/>
                  </a:cubicBezTo>
                  <a:cubicBezTo>
                    <a:pt x="2633" y="2127"/>
                    <a:pt x="2634" y="2121"/>
                    <a:pt x="2627" y="2113"/>
                  </a:cubicBezTo>
                  <a:close/>
                  <a:moveTo>
                    <a:pt x="2185" y="2098"/>
                  </a:moveTo>
                  <a:cubicBezTo>
                    <a:pt x="2168" y="2081"/>
                    <a:pt x="2163" y="2066"/>
                    <a:pt x="2151" y="2049"/>
                  </a:cubicBezTo>
                  <a:cubicBezTo>
                    <a:pt x="2136" y="2025"/>
                    <a:pt x="2138" y="2021"/>
                    <a:pt x="2134" y="2017"/>
                  </a:cubicBezTo>
                  <a:cubicBezTo>
                    <a:pt x="2112" y="1973"/>
                    <a:pt x="2105" y="1964"/>
                    <a:pt x="2104" y="1957"/>
                  </a:cubicBezTo>
                  <a:cubicBezTo>
                    <a:pt x="2089" y="1930"/>
                    <a:pt x="2083" y="1936"/>
                    <a:pt x="2091" y="1942"/>
                  </a:cubicBezTo>
                  <a:cubicBezTo>
                    <a:pt x="2104" y="1978"/>
                    <a:pt x="2108" y="1981"/>
                    <a:pt x="2110" y="1983"/>
                  </a:cubicBezTo>
                  <a:cubicBezTo>
                    <a:pt x="2119" y="2011"/>
                    <a:pt x="2123" y="2014"/>
                    <a:pt x="2125" y="2017"/>
                  </a:cubicBezTo>
                  <a:cubicBezTo>
                    <a:pt x="2137" y="2038"/>
                    <a:pt x="2133" y="2040"/>
                    <a:pt x="2137" y="2044"/>
                  </a:cubicBezTo>
                  <a:cubicBezTo>
                    <a:pt x="2170" y="2100"/>
                    <a:pt x="2174" y="2102"/>
                    <a:pt x="2176" y="2105"/>
                  </a:cubicBezTo>
                  <a:cubicBezTo>
                    <a:pt x="2193" y="2132"/>
                    <a:pt x="2197" y="2135"/>
                    <a:pt x="2199" y="2138"/>
                  </a:cubicBezTo>
                  <a:cubicBezTo>
                    <a:pt x="2217" y="2154"/>
                    <a:pt x="2215" y="2156"/>
                    <a:pt x="2216" y="2157"/>
                  </a:cubicBezTo>
                  <a:cubicBezTo>
                    <a:pt x="2216" y="2144"/>
                    <a:pt x="2203" y="2129"/>
                    <a:pt x="2191" y="2112"/>
                  </a:cubicBezTo>
                  <a:close/>
                  <a:moveTo>
                    <a:pt x="2187" y="2067"/>
                  </a:moveTo>
                  <a:cubicBezTo>
                    <a:pt x="2184" y="2059"/>
                    <a:pt x="2179" y="2051"/>
                    <a:pt x="2171" y="2043"/>
                  </a:cubicBezTo>
                  <a:cubicBezTo>
                    <a:pt x="2168" y="2033"/>
                    <a:pt x="2163" y="2024"/>
                    <a:pt x="2155" y="2014"/>
                  </a:cubicBezTo>
                  <a:cubicBezTo>
                    <a:pt x="2150" y="2009"/>
                    <a:pt x="2156" y="2003"/>
                    <a:pt x="2148" y="2003"/>
                  </a:cubicBezTo>
                  <a:cubicBezTo>
                    <a:pt x="2152" y="1998"/>
                    <a:pt x="2136" y="1993"/>
                    <a:pt x="2141" y="1988"/>
                  </a:cubicBezTo>
                  <a:cubicBezTo>
                    <a:pt x="2133" y="1984"/>
                    <a:pt x="2129" y="1971"/>
                    <a:pt x="2121" y="1962"/>
                  </a:cubicBezTo>
                  <a:cubicBezTo>
                    <a:pt x="2115" y="1953"/>
                    <a:pt x="2107" y="1943"/>
                    <a:pt x="2101" y="1933"/>
                  </a:cubicBezTo>
                  <a:cubicBezTo>
                    <a:pt x="2095" y="1937"/>
                    <a:pt x="2099" y="1941"/>
                    <a:pt x="2103" y="1946"/>
                  </a:cubicBezTo>
                  <a:cubicBezTo>
                    <a:pt x="2103" y="1950"/>
                    <a:pt x="2108" y="1954"/>
                    <a:pt x="2112" y="1959"/>
                  </a:cubicBezTo>
                  <a:cubicBezTo>
                    <a:pt x="2116" y="1968"/>
                    <a:pt x="2122" y="1977"/>
                    <a:pt x="2130" y="1986"/>
                  </a:cubicBezTo>
                  <a:cubicBezTo>
                    <a:pt x="2128" y="1994"/>
                    <a:pt x="2141" y="2002"/>
                    <a:pt x="2142" y="2010"/>
                  </a:cubicBezTo>
                  <a:cubicBezTo>
                    <a:pt x="2146" y="2014"/>
                    <a:pt x="2144" y="2017"/>
                    <a:pt x="2149" y="2021"/>
                  </a:cubicBezTo>
                  <a:cubicBezTo>
                    <a:pt x="2147" y="2025"/>
                    <a:pt x="2158" y="2030"/>
                    <a:pt x="2155" y="2034"/>
                  </a:cubicBezTo>
                  <a:cubicBezTo>
                    <a:pt x="2168" y="2053"/>
                    <a:pt x="2174" y="2062"/>
                    <a:pt x="2184" y="2081"/>
                  </a:cubicBezTo>
                  <a:cubicBezTo>
                    <a:pt x="2211" y="2114"/>
                    <a:pt x="2222" y="2123"/>
                    <a:pt x="2245" y="2158"/>
                  </a:cubicBezTo>
                  <a:cubicBezTo>
                    <a:pt x="2246" y="2158"/>
                    <a:pt x="2247" y="2159"/>
                    <a:pt x="2249" y="2160"/>
                  </a:cubicBezTo>
                  <a:cubicBezTo>
                    <a:pt x="2262" y="2160"/>
                    <a:pt x="2262" y="2160"/>
                    <a:pt x="2262" y="2160"/>
                  </a:cubicBezTo>
                  <a:cubicBezTo>
                    <a:pt x="2243" y="2137"/>
                    <a:pt x="2229" y="2117"/>
                    <a:pt x="2208" y="2095"/>
                  </a:cubicBezTo>
                  <a:cubicBezTo>
                    <a:pt x="2204" y="2088"/>
                    <a:pt x="2197" y="2078"/>
                    <a:pt x="2187" y="2067"/>
                  </a:cubicBezTo>
                  <a:close/>
                  <a:moveTo>
                    <a:pt x="2188" y="2141"/>
                  </a:moveTo>
                  <a:cubicBezTo>
                    <a:pt x="2182" y="2137"/>
                    <a:pt x="2190" y="2134"/>
                    <a:pt x="2184" y="2130"/>
                  </a:cubicBezTo>
                  <a:cubicBezTo>
                    <a:pt x="2180" y="2134"/>
                    <a:pt x="2179" y="2125"/>
                    <a:pt x="2178" y="2124"/>
                  </a:cubicBezTo>
                  <a:cubicBezTo>
                    <a:pt x="2175" y="2119"/>
                    <a:pt x="2172" y="2123"/>
                    <a:pt x="2169" y="2117"/>
                  </a:cubicBezTo>
                  <a:cubicBezTo>
                    <a:pt x="2175" y="2114"/>
                    <a:pt x="2161" y="2110"/>
                    <a:pt x="2167" y="2108"/>
                  </a:cubicBezTo>
                  <a:cubicBezTo>
                    <a:pt x="2166" y="2104"/>
                    <a:pt x="2158" y="2101"/>
                    <a:pt x="2161" y="2098"/>
                  </a:cubicBezTo>
                  <a:cubicBezTo>
                    <a:pt x="2158" y="2092"/>
                    <a:pt x="2152" y="2085"/>
                    <a:pt x="2150" y="2079"/>
                  </a:cubicBezTo>
                  <a:cubicBezTo>
                    <a:pt x="2139" y="2065"/>
                    <a:pt x="2137" y="2052"/>
                    <a:pt x="2124" y="2038"/>
                  </a:cubicBezTo>
                  <a:cubicBezTo>
                    <a:pt x="2114" y="2017"/>
                    <a:pt x="2102" y="1996"/>
                    <a:pt x="2088" y="1974"/>
                  </a:cubicBezTo>
                  <a:cubicBezTo>
                    <a:pt x="2080" y="1969"/>
                    <a:pt x="2081" y="1967"/>
                    <a:pt x="2075" y="1959"/>
                  </a:cubicBezTo>
                  <a:cubicBezTo>
                    <a:pt x="2068" y="1954"/>
                    <a:pt x="2070" y="1956"/>
                    <a:pt x="2063" y="1949"/>
                  </a:cubicBezTo>
                  <a:cubicBezTo>
                    <a:pt x="2058" y="1943"/>
                    <a:pt x="2053" y="1937"/>
                    <a:pt x="2047" y="1931"/>
                  </a:cubicBezTo>
                  <a:cubicBezTo>
                    <a:pt x="2044" y="1930"/>
                    <a:pt x="2042" y="1921"/>
                    <a:pt x="2038" y="1924"/>
                  </a:cubicBezTo>
                  <a:cubicBezTo>
                    <a:pt x="2035" y="1923"/>
                    <a:pt x="2033" y="1914"/>
                    <a:pt x="2030" y="1918"/>
                  </a:cubicBezTo>
                  <a:cubicBezTo>
                    <a:pt x="2032" y="1927"/>
                    <a:pt x="2040" y="1930"/>
                    <a:pt x="2047" y="1937"/>
                  </a:cubicBezTo>
                  <a:cubicBezTo>
                    <a:pt x="2063" y="1955"/>
                    <a:pt x="2080" y="1976"/>
                    <a:pt x="2093" y="1993"/>
                  </a:cubicBezTo>
                  <a:cubicBezTo>
                    <a:pt x="2095" y="2003"/>
                    <a:pt x="2101" y="2010"/>
                    <a:pt x="2105" y="2017"/>
                  </a:cubicBezTo>
                  <a:cubicBezTo>
                    <a:pt x="2109" y="2026"/>
                    <a:pt x="2116" y="2036"/>
                    <a:pt x="2118" y="2046"/>
                  </a:cubicBezTo>
                  <a:cubicBezTo>
                    <a:pt x="2126" y="2052"/>
                    <a:pt x="2124" y="2057"/>
                    <a:pt x="2131" y="2063"/>
                  </a:cubicBezTo>
                  <a:cubicBezTo>
                    <a:pt x="2130" y="2070"/>
                    <a:pt x="2141" y="2076"/>
                    <a:pt x="2139" y="2083"/>
                  </a:cubicBezTo>
                  <a:cubicBezTo>
                    <a:pt x="2148" y="2095"/>
                    <a:pt x="2154" y="2107"/>
                    <a:pt x="2160" y="2119"/>
                  </a:cubicBezTo>
                  <a:cubicBezTo>
                    <a:pt x="2164" y="2124"/>
                    <a:pt x="2169" y="2129"/>
                    <a:pt x="2173" y="2134"/>
                  </a:cubicBezTo>
                  <a:cubicBezTo>
                    <a:pt x="2177" y="2143"/>
                    <a:pt x="2184" y="2151"/>
                    <a:pt x="2189" y="2160"/>
                  </a:cubicBezTo>
                  <a:cubicBezTo>
                    <a:pt x="2201" y="2160"/>
                    <a:pt x="2201" y="2160"/>
                    <a:pt x="2201" y="2160"/>
                  </a:cubicBezTo>
                  <a:cubicBezTo>
                    <a:pt x="2199" y="2157"/>
                    <a:pt x="2197" y="2155"/>
                    <a:pt x="2195" y="2153"/>
                  </a:cubicBezTo>
                  <a:cubicBezTo>
                    <a:pt x="2195" y="2149"/>
                    <a:pt x="2192" y="2145"/>
                    <a:pt x="2188" y="2141"/>
                  </a:cubicBezTo>
                  <a:close/>
                  <a:moveTo>
                    <a:pt x="2120" y="2070"/>
                  </a:moveTo>
                  <a:cubicBezTo>
                    <a:pt x="2120" y="2070"/>
                    <a:pt x="2118" y="2072"/>
                    <a:pt x="2118" y="2072"/>
                  </a:cubicBezTo>
                  <a:cubicBezTo>
                    <a:pt x="2118" y="2072"/>
                    <a:pt x="2113" y="2059"/>
                    <a:pt x="2113" y="2059"/>
                  </a:cubicBezTo>
                  <a:cubicBezTo>
                    <a:pt x="2112" y="2058"/>
                    <a:pt x="2111" y="2057"/>
                    <a:pt x="2110" y="2056"/>
                  </a:cubicBezTo>
                  <a:cubicBezTo>
                    <a:pt x="2100" y="2038"/>
                    <a:pt x="2090" y="2020"/>
                    <a:pt x="2075" y="1999"/>
                  </a:cubicBezTo>
                  <a:cubicBezTo>
                    <a:pt x="2054" y="1976"/>
                    <a:pt x="2047" y="1962"/>
                    <a:pt x="2024" y="1937"/>
                  </a:cubicBezTo>
                  <a:cubicBezTo>
                    <a:pt x="2016" y="1934"/>
                    <a:pt x="2009" y="1921"/>
                    <a:pt x="2002" y="1922"/>
                  </a:cubicBezTo>
                  <a:cubicBezTo>
                    <a:pt x="2003" y="1924"/>
                    <a:pt x="2005" y="1926"/>
                    <a:pt x="2007" y="1929"/>
                  </a:cubicBezTo>
                  <a:cubicBezTo>
                    <a:pt x="2009" y="1930"/>
                    <a:pt x="2012" y="1929"/>
                    <a:pt x="2010" y="1932"/>
                  </a:cubicBezTo>
                  <a:cubicBezTo>
                    <a:pt x="2015" y="1939"/>
                    <a:pt x="2014" y="1938"/>
                    <a:pt x="2020" y="1943"/>
                  </a:cubicBezTo>
                  <a:cubicBezTo>
                    <a:pt x="2029" y="1953"/>
                    <a:pt x="2037" y="1963"/>
                    <a:pt x="2046" y="1973"/>
                  </a:cubicBezTo>
                  <a:cubicBezTo>
                    <a:pt x="2045" y="1974"/>
                    <a:pt x="2045" y="1974"/>
                    <a:pt x="2046" y="1976"/>
                  </a:cubicBezTo>
                  <a:cubicBezTo>
                    <a:pt x="2048" y="1979"/>
                    <a:pt x="2053" y="1977"/>
                    <a:pt x="2052" y="1982"/>
                  </a:cubicBezTo>
                  <a:cubicBezTo>
                    <a:pt x="2056" y="1987"/>
                    <a:pt x="2060" y="1992"/>
                    <a:pt x="2065" y="1997"/>
                  </a:cubicBezTo>
                  <a:cubicBezTo>
                    <a:pt x="2062" y="2002"/>
                    <a:pt x="2072" y="2007"/>
                    <a:pt x="2074" y="2012"/>
                  </a:cubicBezTo>
                  <a:cubicBezTo>
                    <a:pt x="2072" y="2016"/>
                    <a:pt x="2082" y="2022"/>
                    <a:pt x="2084" y="2026"/>
                  </a:cubicBezTo>
                  <a:cubicBezTo>
                    <a:pt x="2089" y="2039"/>
                    <a:pt x="2100" y="2053"/>
                    <a:pt x="2105" y="2066"/>
                  </a:cubicBezTo>
                  <a:cubicBezTo>
                    <a:pt x="2110" y="2080"/>
                    <a:pt x="2125" y="2093"/>
                    <a:pt x="2128" y="2107"/>
                  </a:cubicBezTo>
                  <a:cubicBezTo>
                    <a:pt x="2134" y="2103"/>
                    <a:pt x="2130" y="2111"/>
                    <a:pt x="2134" y="2113"/>
                  </a:cubicBezTo>
                  <a:cubicBezTo>
                    <a:pt x="2138" y="2117"/>
                    <a:pt x="2134" y="2119"/>
                    <a:pt x="2140" y="2120"/>
                  </a:cubicBezTo>
                  <a:cubicBezTo>
                    <a:pt x="2136" y="2123"/>
                    <a:pt x="2144" y="2126"/>
                    <a:pt x="2145" y="2129"/>
                  </a:cubicBezTo>
                  <a:cubicBezTo>
                    <a:pt x="2151" y="2133"/>
                    <a:pt x="2149" y="2137"/>
                    <a:pt x="2152" y="2141"/>
                  </a:cubicBezTo>
                  <a:cubicBezTo>
                    <a:pt x="2157" y="2147"/>
                    <a:pt x="2162" y="2153"/>
                    <a:pt x="2167" y="2160"/>
                  </a:cubicBezTo>
                  <a:cubicBezTo>
                    <a:pt x="2180" y="2160"/>
                    <a:pt x="2180" y="2160"/>
                    <a:pt x="2180" y="2160"/>
                  </a:cubicBezTo>
                  <a:cubicBezTo>
                    <a:pt x="2164" y="2139"/>
                    <a:pt x="2147" y="2117"/>
                    <a:pt x="2135" y="2095"/>
                  </a:cubicBezTo>
                  <a:cubicBezTo>
                    <a:pt x="2127" y="2088"/>
                    <a:pt x="2125" y="2079"/>
                    <a:pt x="2120" y="2070"/>
                  </a:cubicBezTo>
                  <a:close/>
                  <a:moveTo>
                    <a:pt x="2323" y="2031"/>
                  </a:moveTo>
                  <a:cubicBezTo>
                    <a:pt x="2307" y="2019"/>
                    <a:pt x="2291" y="2001"/>
                    <a:pt x="2275" y="1987"/>
                  </a:cubicBezTo>
                  <a:cubicBezTo>
                    <a:pt x="2270" y="1986"/>
                    <a:pt x="2264" y="1980"/>
                    <a:pt x="2259" y="1978"/>
                  </a:cubicBezTo>
                  <a:cubicBezTo>
                    <a:pt x="2254" y="1970"/>
                    <a:pt x="2249" y="1972"/>
                    <a:pt x="2244" y="1964"/>
                  </a:cubicBezTo>
                  <a:cubicBezTo>
                    <a:pt x="2242" y="1961"/>
                    <a:pt x="2239" y="1962"/>
                    <a:pt x="2237" y="1959"/>
                  </a:cubicBezTo>
                  <a:cubicBezTo>
                    <a:pt x="2235" y="1961"/>
                    <a:pt x="2227" y="1955"/>
                    <a:pt x="2231" y="1962"/>
                  </a:cubicBezTo>
                  <a:cubicBezTo>
                    <a:pt x="2239" y="1962"/>
                    <a:pt x="2247" y="1974"/>
                    <a:pt x="2256" y="1978"/>
                  </a:cubicBezTo>
                  <a:cubicBezTo>
                    <a:pt x="2266" y="1991"/>
                    <a:pt x="2277" y="1991"/>
                    <a:pt x="2286" y="2006"/>
                  </a:cubicBezTo>
                  <a:cubicBezTo>
                    <a:pt x="2290" y="2004"/>
                    <a:pt x="2288" y="2009"/>
                    <a:pt x="2291" y="2008"/>
                  </a:cubicBezTo>
                  <a:cubicBezTo>
                    <a:pt x="2293" y="2010"/>
                    <a:pt x="2296" y="2013"/>
                    <a:pt x="2298" y="2016"/>
                  </a:cubicBezTo>
                  <a:cubicBezTo>
                    <a:pt x="2303" y="2024"/>
                    <a:pt x="2309" y="2026"/>
                    <a:pt x="2314" y="2031"/>
                  </a:cubicBezTo>
                  <a:cubicBezTo>
                    <a:pt x="2337" y="2057"/>
                    <a:pt x="2360" y="2083"/>
                    <a:pt x="2383" y="2110"/>
                  </a:cubicBezTo>
                  <a:cubicBezTo>
                    <a:pt x="2388" y="2118"/>
                    <a:pt x="2399" y="2136"/>
                    <a:pt x="2405" y="2145"/>
                  </a:cubicBezTo>
                  <a:cubicBezTo>
                    <a:pt x="2409" y="2150"/>
                    <a:pt x="2413" y="2155"/>
                    <a:pt x="2416" y="2160"/>
                  </a:cubicBezTo>
                  <a:cubicBezTo>
                    <a:pt x="2426" y="2160"/>
                    <a:pt x="2426" y="2160"/>
                    <a:pt x="2426" y="2160"/>
                  </a:cubicBezTo>
                  <a:cubicBezTo>
                    <a:pt x="2413" y="2140"/>
                    <a:pt x="2401" y="2120"/>
                    <a:pt x="2387" y="2101"/>
                  </a:cubicBezTo>
                  <a:cubicBezTo>
                    <a:pt x="2363" y="2071"/>
                    <a:pt x="2346" y="2059"/>
                    <a:pt x="2323" y="2031"/>
                  </a:cubicBezTo>
                  <a:close/>
                  <a:moveTo>
                    <a:pt x="2348" y="2103"/>
                  </a:moveTo>
                  <a:cubicBezTo>
                    <a:pt x="2336" y="2089"/>
                    <a:pt x="2324" y="2079"/>
                    <a:pt x="2318" y="2068"/>
                  </a:cubicBezTo>
                  <a:cubicBezTo>
                    <a:pt x="2266" y="2020"/>
                    <a:pt x="2251" y="2006"/>
                    <a:pt x="2236" y="1992"/>
                  </a:cubicBezTo>
                  <a:cubicBezTo>
                    <a:pt x="2205" y="1967"/>
                    <a:pt x="2197" y="1970"/>
                    <a:pt x="2189" y="1958"/>
                  </a:cubicBezTo>
                  <a:cubicBezTo>
                    <a:pt x="2146" y="1946"/>
                    <a:pt x="2163" y="1954"/>
                    <a:pt x="2173" y="1969"/>
                  </a:cubicBezTo>
                  <a:cubicBezTo>
                    <a:pt x="2197" y="1992"/>
                    <a:pt x="2201" y="1992"/>
                    <a:pt x="2199" y="1995"/>
                  </a:cubicBezTo>
                  <a:cubicBezTo>
                    <a:pt x="2215" y="2012"/>
                    <a:pt x="2224" y="2010"/>
                    <a:pt x="2224" y="2017"/>
                  </a:cubicBezTo>
                  <a:cubicBezTo>
                    <a:pt x="2299" y="2088"/>
                    <a:pt x="2305" y="2096"/>
                    <a:pt x="2324" y="2115"/>
                  </a:cubicBezTo>
                  <a:cubicBezTo>
                    <a:pt x="2368" y="2160"/>
                    <a:pt x="2368" y="2160"/>
                    <a:pt x="2368" y="2160"/>
                  </a:cubicBezTo>
                  <a:cubicBezTo>
                    <a:pt x="2281" y="2056"/>
                    <a:pt x="2269" y="2048"/>
                    <a:pt x="2258" y="2033"/>
                  </a:cubicBezTo>
                  <a:cubicBezTo>
                    <a:pt x="2233" y="2015"/>
                    <a:pt x="2234" y="2011"/>
                    <a:pt x="2228" y="2008"/>
                  </a:cubicBezTo>
                  <a:cubicBezTo>
                    <a:pt x="2184" y="1960"/>
                    <a:pt x="2186" y="1965"/>
                    <a:pt x="2189" y="1967"/>
                  </a:cubicBezTo>
                  <a:cubicBezTo>
                    <a:pt x="2237" y="2000"/>
                    <a:pt x="2254" y="2018"/>
                    <a:pt x="2271" y="2031"/>
                  </a:cubicBezTo>
                  <a:cubicBezTo>
                    <a:pt x="2316" y="2080"/>
                    <a:pt x="2322" y="2090"/>
                    <a:pt x="2334" y="2103"/>
                  </a:cubicBezTo>
                  <a:cubicBezTo>
                    <a:pt x="2337" y="2106"/>
                    <a:pt x="2340" y="2105"/>
                    <a:pt x="2340" y="2107"/>
                  </a:cubicBezTo>
                  <a:cubicBezTo>
                    <a:pt x="2370" y="2143"/>
                    <a:pt x="2376" y="2151"/>
                    <a:pt x="2382" y="2160"/>
                  </a:cubicBezTo>
                  <a:cubicBezTo>
                    <a:pt x="2360" y="2118"/>
                    <a:pt x="2355" y="2111"/>
                    <a:pt x="2348" y="2103"/>
                  </a:cubicBezTo>
                  <a:close/>
                  <a:moveTo>
                    <a:pt x="2287" y="2109"/>
                  </a:moveTo>
                  <a:cubicBezTo>
                    <a:pt x="2290" y="2104"/>
                    <a:pt x="2275" y="2097"/>
                    <a:pt x="2278" y="2092"/>
                  </a:cubicBezTo>
                  <a:cubicBezTo>
                    <a:pt x="2255" y="2071"/>
                    <a:pt x="2249" y="2065"/>
                    <a:pt x="2238" y="2057"/>
                  </a:cubicBezTo>
                  <a:cubicBezTo>
                    <a:pt x="2171" y="1981"/>
                    <a:pt x="2164" y="1971"/>
                    <a:pt x="2154" y="1960"/>
                  </a:cubicBezTo>
                  <a:cubicBezTo>
                    <a:pt x="2142" y="1931"/>
                    <a:pt x="2129" y="1927"/>
                    <a:pt x="2134" y="1925"/>
                  </a:cubicBezTo>
                  <a:cubicBezTo>
                    <a:pt x="2114" y="1892"/>
                    <a:pt x="2120" y="1880"/>
                    <a:pt x="2111" y="1884"/>
                  </a:cubicBezTo>
                  <a:cubicBezTo>
                    <a:pt x="2130" y="1947"/>
                    <a:pt x="2130" y="1956"/>
                    <a:pt x="2138" y="1965"/>
                  </a:cubicBezTo>
                  <a:cubicBezTo>
                    <a:pt x="2156" y="2001"/>
                    <a:pt x="2161" y="2009"/>
                    <a:pt x="2165" y="2016"/>
                  </a:cubicBezTo>
                  <a:cubicBezTo>
                    <a:pt x="2241" y="2106"/>
                    <a:pt x="2249" y="2115"/>
                    <a:pt x="2257" y="2124"/>
                  </a:cubicBezTo>
                  <a:cubicBezTo>
                    <a:pt x="2297" y="2157"/>
                    <a:pt x="2290" y="2154"/>
                    <a:pt x="2289" y="2151"/>
                  </a:cubicBezTo>
                  <a:cubicBezTo>
                    <a:pt x="2266" y="2122"/>
                    <a:pt x="2263" y="2119"/>
                    <a:pt x="2261" y="2115"/>
                  </a:cubicBezTo>
                  <a:cubicBezTo>
                    <a:pt x="2230" y="2077"/>
                    <a:pt x="2226" y="2072"/>
                    <a:pt x="2222" y="2068"/>
                  </a:cubicBezTo>
                  <a:cubicBezTo>
                    <a:pt x="2145" y="1970"/>
                    <a:pt x="2135" y="1952"/>
                    <a:pt x="2129" y="1932"/>
                  </a:cubicBezTo>
                  <a:cubicBezTo>
                    <a:pt x="2130" y="1930"/>
                    <a:pt x="2131" y="1933"/>
                    <a:pt x="2132" y="1935"/>
                  </a:cubicBezTo>
                  <a:cubicBezTo>
                    <a:pt x="2149" y="1960"/>
                    <a:pt x="2153" y="1970"/>
                    <a:pt x="2160" y="1980"/>
                  </a:cubicBezTo>
                  <a:cubicBezTo>
                    <a:pt x="2278" y="2109"/>
                    <a:pt x="2294" y="2127"/>
                    <a:pt x="2306" y="2137"/>
                  </a:cubicBezTo>
                  <a:cubicBezTo>
                    <a:pt x="2332" y="2156"/>
                    <a:pt x="2329" y="2152"/>
                    <a:pt x="2326" y="2148"/>
                  </a:cubicBezTo>
                  <a:close/>
                  <a:moveTo>
                    <a:pt x="2053" y="2152"/>
                  </a:moveTo>
                  <a:cubicBezTo>
                    <a:pt x="2050" y="2149"/>
                    <a:pt x="2047" y="2146"/>
                    <a:pt x="2044" y="2143"/>
                  </a:cubicBezTo>
                  <a:cubicBezTo>
                    <a:pt x="1998" y="2065"/>
                    <a:pt x="1997" y="2058"/>
                    <a:pt x="1990" y="2051"/>
                  </a:cubicBezTo>
                  <a:cubicBezTo>
                    <a:pt x="1985" y="2027"/>
                    <a:pt x="1976" y="2020"/>
                    <a:pt x="1977" y="2013"/>
                  </a:cubicBezTo>
                  <a:cubicBezTo>
                    <a:pt x="1954" y="1965"/>
                    <a:pt x="1949" y="1958"/>
                    <a:pt x="1946" y="1951"/>
                  </a:cubicBezTo>
                  <a:cubicBezTo>
                    <a:pt x="1914" y="1909"/>
                    <a:pt x="1916" y="1898"/>
                    <a:pt x="1909" y="1902"/>
                  </a:cubicBezTo>
                  <a:cubicBezTo>
                    <a:pt x="1964" y="2006"/>
                    <a:pt x="1964" y="2013"/>
                    <a:pt x="1969" y="2020"/>
                  </a:cubicBezTo>
                  <a:cubicBezTo>
                    <a:pt x="1975" y="2054"/>
                    <a:pt x="1980" y="2048"/>
                    <a:pt x="1973" y="2042"/>
                  </a:cubicBezTo>
                  <a:cubicBezTo>
                    <a:pt x="1958" y="1998"/>
                    <a:pt x="1946" y="1991"/>
                    <a:pt x="1946" y="1985"/>
                  </a:cubicBezTo>
                  <a:cubicBezTo>
                    <a:pt x="1938" y="1961"/>
                    <a:pt x="1933" y="1954"/>
                    <a:pt x="1932" y="1948"/>
                  </a:cubicBezTo>
                  <a:cubicBezTo>
                    <a:pt x="1894" y="1894"/>
                    <a:pt x="1887" y="1878"/>
                    <a:pt x="1871" y="1862"/>
                  </a:cubicBezTo>
                  <a:cubicBezTo>
                    <a:pt x="1891" y="1889"/>
                    <a:pt x="1892" y="1894"/>
                    <a:pt x="1892" y="1896"/>
                  </a:cubicBezTo>
                  <a:cubicBezTo>
                    <a:pt x="1909" y="1927"/>
                    <a:pt x="1919" y="1934"/>
                    <a:pt x="1920" y="1941"/>
                  </a:cubicBezTo>
                  <a:cubicBezTo>
                    <a:pt x="1933" y="1985"/>
                    <a:pt x="1947" y="1989"/>
                    <a:pt x="1941" y="1992"/>
                  </a:cubicBezTo>
                  <a:cubicBezTo>
                    <a:pt x="1959" y="2027"/>
                    <a:pt x="1955" y="2030"/>
                    <a:pt x="1960" y="2034"/>
                  </a:cubicBezTo>
                  <a:cubicBezTo>
                    <a:pt x="1971" y="2058"/>
                    <a:pt x="1975" y="2062"/>
                    <a:pt x="1973" y="2065"/>
                  </a:cubicBezTo>
                  <a:cubicBezTo>
                    <a:pt x="1988" y="2092"/>
                    <a:pt x="1993" y="2101"/>
                    <a:pt x="1997" y="2106"/>
                  </a:cubicBezTo>
                  <a:cubicBezTo>
                    <a:pt x="2007" y="2117"/>
                    <a:pt x="2003" y="2121"/>
                    <a:pt x="2008" y="2125"/>
                  </a:cubicBezTo>
                  <a:cubicBezTo>
                    <a:pt x="2032" y="2158"/>
                    <a:pt x="2033" y="2159"/>
                    <a:pt x="2033" y="2160"/>
                  </a:cubicBezTo>
                  <a:cubicBezTo>
                    <a:pt x="2054" y="2159"/>
                    <a:pt x="2055" y="2155"/>
                    <a:pt x="2053" y="2152"/>
                  </a:cubicBezTo>
                  <a:close/>
                  <a:moveTo>
                    <a:pt x="1986" y="2063"/>
                  </a:moveTo>
                  <a:cubicBezTo>
                    <a:pt x="1990" y="2061"/>
                    <a:pt x="1992" y="2073"/>
                    <a:pt x="1994" y="2076"/>
                  </a:cubicBezTo>
                  <a:cubicBezTo>
                    <a:pt x="1990" y="2078"/>
                    <a:pt x="1988" y="2066"/>
                    <a:pt x="1986" y="2063"/>
                  </a:cubicBezTo>
                  <a:close/>
                  <a:moveTo>
                    <a:pt x="1994" y="2082"/>
                  </a:moveTo>
                  <a:cubicBezTo>
                    <a:pt x="1998" y="2079"/>
                    <a:pt x="2001" y="2089"/>
                    <a:pt x="2001" y="2090"/>
                  </a:cubicBezTo>
                  <a:cubicBezTo>
                    <a:pt x="1997" y="2093"/>
                    <a:pt x="1994" y="2084"/>
                    <a:pt x="1994" y="2082"/>
                  </a:cubicBezTo>
                  <a:close/>
                  <a:moveTo>
                    <a:pt x="2131" y="2130"/>
                  </a:moveTo>
                  <a:cubicBezTo>
                    <a:pt x="2118" y="2116"/>
                    <a:pt x="2116" y="2103"/>
                    <a:pt x="2108" y="2093"/>
                  </a:cubicBezTo>
                  <a:cubicBezTo>
                    <a:pt x="2098" y="2069"/>
                    <a:pt x="2091" y="2065"/>
                    <a:pt x="2093" y="2062"/>
                  </a:cubicBezTo>
                  <a:cubicBezTo>
                    <a:pt x="2091" y="2052"/>
                    <a:pt x="2077" y="2048"/>
                    <a:pt x="2083" y="2045"/>
                  </a:cubicBezTo>
                  <a:cubicBezTo>
                    <a:pt x="2070" y="2022"/>
                    <a:pt x="2061" y="2018"/>
                    <a:pt x="2065" y="2014"/>
                  </a:cubicBezTo>
                  <a:cubicBezTo>
                    <a:pt x="2029" y="1967"/>
                    <a:pt x="2018" y="1954"/>
                    <a:pt x="2008" y="1942"/>
                  </a:cubicBezTo>
                  <a:cubicBezTo>
                    <a:pt x="1967" y="1911"/>
                    <a:pt x="1963" y="1895"/>
                    <a:pt x="1958" y="1899"/>
                  </a:cubicBezTo>
                  <a:cubicBezTo>
                    <a:pt x="1975" y="1915"/>
                    <a:pt x="1972" y="1915"/>
                    <a:pt x="1974" y="1917"/>
                  </a:cubicBezTo>
                  <a:cubicBezTo>
                    <a:pt x="1982" y="1923"/>
                    <a:pt x="1981" y="1926"/>
                    <a:pt x="1983" y="1927"/>
                  </a:cubicBezTo>
                  <a:cubicBezTo>
                    <a:pt x="1994" y="1939"/>
                    <a:pt x="2002" y="1942"/>
                    <a:pt x="2003" y="1947"/>
                  </a:cubicBezTo>
                  <a:cubicBezTo>
                    <a:pt x="2037" y="1994"/>
                    <a:pt x="2046" y="1999"/>
                    <a:pt x="2043" y="2002"/>
                  </a:cubicBezTo>
                  <a:cubicBezTo>
                    <a:pt x="2081" y="2062"/>
                    <a:pt x="2085" y="2066"/>
                    <a:pt x="2081" y="2069"/>
                  </a:cubicBezTo>
                  <a:cubicBezTo>
                    <a:pt x="2099" y="2104"/>
                    <a:pt x="2108" y="2108"/>
                    <a:pt x="2106" y="2111"/>
                  </a:cubicBezTo>
                  <a:cubicBezTo>
                    <a:pt x="2133" y="2152"/>
                    <a:pt x="2137" y="2156"/>
                    <a:pt x="2140" y="2160"/>
                  </a:cubicBezTo>
                  <a:cubicBezTo>
                    <a:pt x="2134" y="2139"/>
                    <a:pt x="2135" y="2135"/>
                    <a:pt x="2131" y="2130"/>
                  </a:cubicBezTo>
                  <a:close/>
                  <a:moveTo>
                    <a:pt x="1953" y="2098"/>
                  </a:moveTo>
                  <a:cubicBezTo>
                    <a:pt x="1948" y="2092"/>
                    <a:pt x="1950" y="2087"/>
                    <a:pt x="1945" y="2082"/>
                  </a:cubicBezTo>
                  <a:cubicBezTo>
                    <a:pt x="1929" y="2043"/>
                    <a:pt x="1925" y="2038"/>
                    <a:pt x="1922" y="2033"/>
                  </a:cubicBezTo>
                  <a:cubicBezTo>
                    <a:pt x="1895" y="1982"/>
                    <a:pt x="1887" y="1965"/>
                    <a:pt x="1879" y="1948"/>
                  </a:cubicBezTo>
                  <a:cubicBezTo>
                    <a:pt x="1818" y="1881"/>
                    <a:pt x="1815" y="1878"/>
                    <a:pt x="1812" y="1874"/>
                  </a:cubicBezTo>
                  <a:cubicBezTo>
                    <a:pt x="1782" y="1840"/>
                    <a:pt x="1776" y="1833"/>
                    <a:pt x="1770" y="1826"/>
                  </a:cubicBezTo>
                  <a:cubicBezTo>
                    <a:pt x="1762" y="1799"/>
                    <a:pt x="1761" y="1796"/>
                    <a:pt x="1758" y="1793"/>
                  </a:cubicBezTo>
                  <a:cubicBezTo>
                    <a:pt x="1765" y="1828"/>
                    <a:pt x="1769" y="1831"/>
                    <a:pt x="1771" y="1834"/>
                  </a:cubicBezTo>
                  <a:cubicBezTo>
                    <a:pt x="1787" y="1872"/>
                    <a:pt x="1798" y="1884"/>
                    <a:pt x="1805" y="1897"/>
                  </a:cubicBezTo>
                  <a:cubicBezTo>
                    <a:pt x="1855" y="1977"/>
                    <a:pt x="1865" y="1982"/>
                    <a:pt x="1858" y="1987"/>
                  </a:cubicBezTo>
                  <a:cubicBezTo>
                    <a:pt x="1871" y="2021"/>
                    <a:pt x="1882" y="2026"/>
                    <a:pt x="1878" y="2030"/>
                  </a:cubicBezTo>
                  <a:cubicBezTo>
                    <a:pt x="1897" y="2067"/>
                    <a:pt x="1895" y="2071"/>
                    <a:pt x="1895" y="2076"/>
                  </a:cubicBezTo>
                  <a:cubicBezTo>
                    <a:pt x="1916" y="2110"/>
                    <a:pt x="1914" y="2113"/>
                    <a:pt x="1917" y="2117"/>
                  </a:cubicBezTo>
                  <a:cubicBezTo>
                    <a:pt x="1930" y="2144"/>
                    <a:pt x="1944" y="2148"/>
                    <a:pt x="1938" y="2151"/>
                  </a:cubicBezTo>
                  <a:cubicBezTo>
                    <a:pt x="1908" y="2125"/>
                    <a:pt x="1906" y="2119"/>
                    <a:pt x="1902" y="2119"/>
                  </a:cubicBezTo>
                  <a:cubicBezTo>
                    <a:pt x="1880" y="2084"/>
                    <a:pt x="1881" y="2073"/>
                    <a:pt x="1872" y="2062"/>
                  </a:cubicBezTo>
                  <a:cubicBezTo>
                    <a:pt x="1844" y="1984"/>
                    <a:pt x="1839" y="1972"/>
                    <a:pt x="1835" y="1960"/>
                  </a:cubicBezTo>
                  <a:cubicBezTo>
                    <a:pt x="1801" y="1900"/>
                    <a:pt x="1797" y="1896"/>
                    <a:pt x="1793" y="1893"/>
                  </a:cubicBezTo>
                  <a:cubicBezTo>
                    <a:pt x="1774" y="1859"/>
                    <a:pt x="1767" y="1846"/>
                    <a:pt x="1762" y="1833"/>
                  </a:cubicBezTo>
                  <a:cubicBezTo>
                    <a:pt x="1750" y="1801"/>
                    <a:pt x="1755" y="1799"/>
                    <a:pt x="1749" y="1798"/>
                  </a:cubicBezTo>
                  <a:cubicBezTo>
                    <a:pt x="1756" y="1854"/>
                    <a:pt x="1767" y="1859"/>
                    <a:pt x="1764" y="1863"/>
                  </a:cubicBezTo>
                  <a:cubicBezTo>
                    <a:pt x="1814" y="1937"/>
                    <a:pt x="1812" y="1939"/>
                    <a:pt x="1813" y="1942"/>
                  </a:cubicBezTo>
                  <a:cubicBezTo>
                    <a:pt x="1829" y="1975"/>
                    <a:pt x="1835" y="1983"/>
                    <a:pt x="1836" y="1991"/>
                  </a:cubicBezTo>
                  <a:cubicBezTo>
                    <a:pt x="1844" y="2024"/>
                    <a:pt x="1855" y="2034"/>
                    <a:pt x="1853" y="2043"/>
                  </a:cubicBezTo>
                  <a:cubicBezTo>
                    <a:pt x="1864" y="2071"/>
                    <a:pt x="1874" y="2079"/>
                    <a:pt x="1873" y="2086"/>
                  </a:cubicBezTo>
                  <a:cubicBezTo>
                    <a:pt x="1891" y="2122"/>
                    <a:pt x="1900" y="2126"/>
                    <a:pt x="1897" y="2130"/>
                  </a:cubicBezTo>
                  <a:cubicBezTo>
                    <a:pt x="1882" y="2116"/>
                    <a:pt x="1872" y="2115"/>
                    <a:pt x="1867" y="2106"/>
                  </a:cubicBezTo>
                  <a:cubicBezTo>
                    <a:pt x="1838" y="2045"/>
                    <a:pt x="1844" y="2043"/>
                    <a:pt x="1841" y="2039"/>
                  </a:cubicBezTo>
                  <a:cubicBezTo>
                    <a:pt x="1833" y="2016"/>
                    <a:pt x="1826" y="2012"/>
                    <a:pt x="1829" y="2009"/>
                  </a:cubicBezTo>
                  <a:cubicBezTo>
                    <a:pt x="1816" y="1976"/>
                    <a:pt x="1808" y="1972"/>
                    <a:pt x="1811" y="1970"/>
                  </a:cubicBezTo>
                  <a:cubicBezTo>
                    <a:pt x="1790" y="1923"/>
                    <a:pt x="1781" y="1915"/>
                    <a:pt x="1781" y="1909"/>
                  </a:cubicBezTo>
                  <a:cubicBezTo>
                    <a:pt x="1766" y="1879"/>
                    <a:pt x="1766" y="1877"/>
                    <a:pt x="1763" y="1878"/>
                  </a:cubicBezTo>
                  <a:cubicBezTo>
                    <a:pt x="1742" y="1849"/>
                    <a:pt x="1740" y="1846"/>
                    <a:pt x="1733" y="1841"/>
                  </a:cubicBezTo>
                  <a:cubicBezTo>
                    <a:pt x="1715" y="1818"/>
                    <a:pt x="1714" y="1815"/>
                    <a:pt x="1714" y="1812"/>
                  </a:cubicBezTo>
                  <a:cubicBezTo>
                    <a:pt x="1727" y="1844"/>
                    <a:pt x="1742" y="1853"/>
                    <a:pt x="1743" y="1861"/>
                  </a:cubicBezTo>
                  <a:cubicBezTo>
                    <a:pt x="1757" y="1878"/>
                    <a:pt x="1754" y="1878"/>
                    <a:pt x="1760" y="1881"/>
                  </a:cubicBezTo>
                  <a:cubicBezTo>
                    <a:pt x="1776" y="1914"/>
                    <a:pt x="1774" y="1917"/>
                    <a:pt x="1778" y="1921"/>
                  </a:cubicBezTo>
                  <a:cubicBezTo>
                    <a:pt x="1797" y="1967"/>
                    <a:pt x="1804" y="1974"/>
                    <a:pt x="1803" y="1980"/>
                  </a:cubicBezTo>
                  <a:cubicBezTo>
                    <a:pt x="1816" y="2004"/>
                    <a:pt x="1818" y="2007"/>
                    <a:pt x="1818" y="2010"/>
                  </a:cubicBezTo>
                  <a:cubicBezTo>
                    <a:pt x="1839" y="2053"/>
                    <a:pt x="1837" y="2064"/>
                    <a:pt x="1844" y="2077"/>
                  </a:cubicBezTo>
                  <a:cubicBezTo>
                    <a:pt x="1851" y="2111"/>
                    <a:pt x="1845" y="2108"/>
                    <a:pt x="1840" y="2104"/>
                  </a:cubicBezTo>
                  <a:cubicBezTo>
                    <a:pt x="1828" y="2075"/>
                    <a:pt x="1822" y="2070"/>
                    <a:pt x="1824" y="2066"/>
                  </a:cubicBezTo>
                  <a:cubicBezTo>
                    <a:pt x="1808" y="2022"/>
                    <a:pt x="1804" y="2018"/>
                    <a:pt x="1804" y="2014"/>
                  </a:cubicBezTo>
                  <a:cubicBezTo>
                    <a:pt x="1785" y="1965"/>
                    <a:pt x="1784" y="1956"/>
                    <a:pt x="1777" y="1947"/>
                  </a:cubicBezTo>
                  <a:cubicBezTo>
                    <a:pt x="1709" y="1843"/>
                    <a:pt x="1702" y="1835"/>
                    <a:pt x="1696" y="1827"/>
                  </a:cubicBezTo>
                  <a:cubicBezTo>
                    <a:pt x="1678" y="1809"/>
                    <a:pt x="1683" y="1819"/>
                    <a:pt x="1694" y="1829"/>
                  </a:cubicBezTo>
                  <a:cubicBezTo>
                    <a:pt x="1774" y="1968"/>
                    <a:pt x="1780" y="1973"/>
                    <a:pt x="1778" y="1978"/>
                  </a:cubicBezTo>
                  <a:cubicBezTo>
                    <a:pt x="1798" y="2025"/>
                    <a:pt x="1796" y="2029"/>
                    <a:pt x="1801" y="2034"/>
                  </a:cubicBezTo>
                  <a:cubicBezTo>
                    <a:pt x="1816" y="2074"/>
                    <a:pt x="1818" y="2079"/>
                    <a:pt x="1818" y="2083"/>
                  </a:cubicBezTo>
                  <a:cubicBezTo>
                    <a:pt x="1807" y="2079"/>
                    <a:pt x="1798" y="2072"/>
                    <a:pt x="1800" y="2066"/>
                  </a:cubicBezTo>
                  <a:cubicBezTo>
                    <a:pt x="1777" y="2022"/>
                    <a:pt x="1771" y="2013"/>
                    <a:pt x="1772" y="2004"/>
                  </a:cubicBezTo>
                  <a:cubicBezTo>
                    <a:pt x="1744" y="1951"/>
                    <a:pt x="1749" y="1948"/>
                    <a:pt x="1747" y="1945"/>
                  </a:cubicBezTo>
                  <a:cubicBezTo>
                    <a:pt x="1686" y="1847"/>
                    <a:pt x="1680" y="1838"/>
                    <a:pt x="1674" y="1829"/>
                  </a:cubicBezTo>
                  <a:cubicBezTo>
                    <a:pt x="1622" y="1769"/>
                    <a:pt x="1618" y="1765"/>
                    <a:pt x="1615" y="1765"/>
                  </a:cubicBezTo>
                  <a:cubicBezTo>
                    <a:pt x="1609" y="1758"/>
                    <a:pt x="1612" y="1765"/>
                    <a:pt x="1613" y="1766"/>
                  </a:cubicBezTo>
                  <a:cubicBezTo>
                    <a:pt x="1624" y="1783"/>
                    <a:pt x="1626" y="1781"/>
                    <a:pt x="1628" y="1783"/>
                  </a:cubicBezTo>
                  <a:cubicBezTo>
                    <a:pt x="1674" y="1842"/>
                    <a:pt x="1678" y="1848"/>
                    <a:pt x="1682" y="1854"/>
                  </a:cubicBezTo>
                  <a:cubicBezTo>
                    <a:pt x="1701" y="1881"/>
                    <a:pt x="1707" y="1894"/>
                    <a:pt x="1715" y="1906"/>
                  </a:cubicBezTo>
                  <a:cubicBezTo>
                    <a:pt x="1727" y="1930"/>
                    <a:pt x="1729" y="1936"/>
                    <a:pt x="1736" y="1943"/>
                  </a:cubicBezTo>
                  <a:cubicBezTo>
                    <a:pt x="1744" y="1966"/>
                    <a:pt x="1743" y="1968"/>
                    <a:pt x="1747" y="1968"/>
                  </a:cubicBezTo>
                  <a:cubicBezTo>
                    <a:pt x="1770" y="2038"/>
                    <a:pt x="1776" y="2044"/>
                    <a:pt x="1778" y="2051"/>
                  </a:cubicBezTo>
                  <a:cubicBezTo>
                    <a:pt x="1771" y="2070"/>
                    <a:pt x="1774" y="2059"/>
                    <a:pt x="1769" y="2056"/>
                  </a:cubicBezTo>
                  <a:cubicBezTo>
                    <a:pt x="1747" y="2020"/>
                    <a:pt x="1752" y="2016"/>
                    <a:pt x="1745" y="2010"/>
                  </a:cubicBezTo>
                  <a:cubicBezTo>
                    <a:pt x="1715" y="1936"/>
                    <a:pt x="1713" y="1925"/>
                    <a:pt x="1702" y="1914"/>
                  </a:cubicBezTo>
                  <a:cubicBezTo>
                    <a:pt x="1630" y="1803"/>
                    <a:pt x="1634" y="1800"/>
                    <a:pt x="1628" y="1797"/>
                  </a:cubicBezTo>
                  <a:cubicBezTo>
                    <a:pt x="1600" y="1765"/>
                    <a:pt x="1599" y="1763"/>
                    <a:pt x="1597" y="1761"/>
                  </a:cubicBezTo>
                  <a:cubicBezTo>
                    <a:pt x="1566" y="1730"/>
                    <a:pt x="1561" y="1720"/>
                    <a:pt x="1556" y="1724"/>
                  </a:cubicBezTo>
                  <a:cubicBezTo>
                    <a:pt x="1586" y="1755"/>
                    <a:pt x="1586" y="1757"/>
                    <a:pt x="1586" y="1758"/>
                  </a:cubicBezTo>
                  <a:cubicBezTo>
                    <a:pt x="1615" y="1791"/>
                    <a:pt x="1614" y="1796"/>
                    <a:pt x="1620" y="1801"/>
                  </a:cubicBezTo>
                  <a:cubicBezTo>
                    <a:pt x="1654" y="1845"/>
                    <a:pt x="1656" y="1849"/>
                    <a:pt x="1658" y="1854"/>
                  </a:cubicBezTo>
                  <a:cubicBezTo>
                    <a:pt x="1689" y="1898"/>
                    <a:pt x="1690" y="1916"/>
                    <a:pt x="1706" y="1935"/>
                  </a:cubicBezTo>
                  <a:cubicBezTo>
                    <a:pt x="1722" y="1975"/>
                    <a:pt x="1720" y="1980"/>
                    <a:pt x="1727" y="1986"/>
                  </a:cubicBezTo>
                  <a:cubicBezTo>
                    <a:pt x="1749" y="2039"/>
                    <a:pt x="1747" y="2042"/>
                    <a:pt x="1751" y="2046"/>
                  </a:cubicBezTo>
                  <a:cubicBezTo>
                    <a:pt x="1731" y="2045"/>
                    <a:pt x="1736" y="2043"/>
                    <a:pt x="1736" y="2042"/>
                  </a:cubicBezTo>
                  <a:cubicBezTo>
                    <a:pt x="1729" y="2030"/>
                    <a:pt x="1722" y="2030"/>
                    <a:pt x="1721" y="2025"/>
                  </a:cubicBezTo>
                  <a:cubicBezTo>
                    <a:pt x="1705" y="1989"/>
                    <a:pt x="1703" y="1986"/>
                    <a:pt x="1701" y="1982"/>
                  </a:cubicBezTo>
                  <a:cubicBezTo>
                    <a:pt x="1678" y="1917"/>
                    <a:pt x="1672" y="1914"/>
                    <a:pt x="1673" y="1911"/>
                  </a:cubicBezTo>
                  <a:cubicBezTo>
                    <a:pt x="1649" y="1865"/>
                    <a:pt x="1643" y="1851"/>
                    <a:pt x="1635" y="1837"/>
                  </a:cubicBezTo>
                  <a:cubicBezTo>
                    <a:pt x="1559" y="1756"/>
                    <a:pt x="1556" y="1741"/>
                    <a:pt x="1551" y="1745"/>
                  </a:cubicBezTo>
                  <a:cubicBezTo>
                    <a:pt x="1597" y="1790"/>
                    <a:pt x="1595" y="1802"/>
                    <a:pt x="1601" y="1806"/>
                  </a:cubicBezTo>
                  <a:cubicBezTo>
                    <a:pt x="1633" y="1854"/>
                    <a:pt x="1637" y="1856"/>
                    <a:pt x="1640" y="1859"/>
                  </a:cubicBezTo>
                  <a:cubicBezTo>
                    <a:pt x="1659" y="1900"/>
                    <a:pt x="1663" y="1912"/>
                    <a:pt x="1668" y="1924"/>
                  </a:cubicBezTo>
                  <a:cubicBezTo>
                    <a:pt x="1678" y="1954"/>
                    <a:pt x="1685" y="1958"/>
                    <a:pt x="1682" y="1961"/>
                  </a:cubicBezTo>
                  <a:cubicBezTo>
                    <a:pt x="1703" y="2007"/>
                    <a:pt x="1705" y="2010"/>
                    <a:pt x="1705" y="2013"/>
                  </a:cubicBezTo>
                  <a:cubicBezTo>
                    <a:pt x="1678" y="2001"/>
                    <a:pt x="1677" y="1990"/>
                    <a:pt x="1672" y="1979"/>
                  </a:cubicBezTo>
                  <a:cubicBezTo>
                    <a:pt x="1652" y="1934"/>
                    <a:pt x="1653" y="1923"/>
                    <a:pt x="1645" y="1912"/>
                  </a:cubicBezTo>
                  <a:cubicBezTo>
                    <a:pt x="1599" y="1833"/>
                    <a:pt x="1593" y="1822"/>
                    <a:pt x="1586" y="1811"/>
                  </a:cubicBezTo>
                  <a:cubicBezTo>
                    <a:pt x="1536" y="1756"/>
                    <a:pt x="1532" y="1745"/>
                    <a:pt x="1528" y="1751"/>
                  </a:cubicBezTo>
                  <a:cubicBezTo>
                    <a:pt x="1611" y="1868"/>
                    <a:pt x="1622" y="1877"/>
                    <a:pt x="1621" y="1884"/>
                  </a:cubicBezTo>
                  <a:cubicBezTo>
                    <a:pt x="1657" y="1966"/>
                    <a:pt x="1659" y="1973"/>
                    <a:pt x="1661" y="1980"/>
                  </a:cubicBezTo>
                  <a:cubicBezTo>
                    <a:pt x="1659" y="1992"/>
                    <a:pt x="1650" y="1988"/>
                    <a:pt x="1654" y="1985"/>
                  </a:cubicBezTo>
                  <a:cubicBezTo>
                    <a:pt x="1639" y="1948"/>
                    <a:pt x="1637" y="1945"/>
                    <a:pt x="1637" y="1942"/>
                  </a:cubicBezTo>
                  <a:cubicBezTo>
                    <a:pt x="1617" y="1901"/>
                    <a:pt x="1611" y="1897"/>
                    <a:pt x="1611" y="1893"/>
                  </a:cubicBezTo>
                  <a:cubicBezTo>
                    <a:pt x="1598" y="1864"/>
                    <a:pt x="1591" y="1859"/>
                    <a:pt x="1592" y="1854"/>
                  </a:cubicBezTo>
                  <a:cubicBezTo>
                    <a:pt x="1557" y="1807"/>
                    <a:pt x="1547" y="1795"/>
                    <a:pt x="1534" y="1775"/>
                  </a:cubicBezTo>
                  <a:cubicBezTo>
                    <a:pt x="1499" y="1716"/>
                    <a:pt x="1487" y="1716"/>
                    <a:pt x="1490" y="1709"/>
                  </a:cubicBezTo>
                  <a:cubicBezTo>
                    <a:pt x="1471" y="1695"/>
                    <a:pt x="1481" y="1700"/>
                    <a:pt x="1478" y="1705"/>
                  </a:cubicBezTo>
                  <a:cubicBezTo>
                    <a:pt x="1495" y="1729"/>
                    <a:pt x="1497" y="1739"/>
                    <a:pt x="1509" y="1750"/>
                  </a:cubicBezTo>
                  <a:cubicBezTo>
                    <a:pt x="1567" y="1831"/>
                    <a:pt x="1575" y="1850"/>
                    <a:pt x="1591" y="1870"/>
                  </a:cubicBezTo>
                  <a:cubicBezTo>
                    <a:pt x="1604" y="1903"/>
                    <a:pt x="1608" y="1908"/>
                    <a:pt x="1611" y="1913"/>
                  </a:cubicBezTo>
                  <a:cubicBezTo>
                    <a:pt x="1624" y="1938"/>
                    <a:pt x="1630" y="1948"/>
                    <a:pt x="1633" y="1958"/>
                  </a:cubicBezTo>
                  <a:cubicBezTo>
                    <a:pt x="1642" y="1982"/>
                    <a:pt x="1642" y="1986"/>
                    <a:pt x="1639" y="1984"/>
                  </a:cubicBezTo>
                  <a:cubicBezTo>
                    <a:pt x="1625" y="1963"/>
                    <a:pt x="1617" y="1957"/>
                    <a:pt x="1613" y="1952"/>
                  </a:cubicBezTo>
                  <a:cubicBezTo>
                    <a:pt x="1560" y="1857"/>
                    <a:pt x="1565" y="1850"/>
                    <a:pt x="1558" y="1849"/>
                  </a:cubicBezTo>
                  <a:cubicBezTo>
                    <a:pt x="1547" y="1828"/>
                    <a:pt x="1545" y="1823"/>
                    <a:pt x="1542" y="1817"/>
                  </a:cubicBezTo>
                  <a:cubicBezTo>
                    <a:pt x="1489" y="1732"/>
                    <a:pt x="1485" y="1727"/>
                    <a:pt x="1482" y="1722"/>
                  </a:cubicBezTo>
                  <a:cubicBezTo>
                    <a:pt x="1513" y="1785"/>
                    <a:pt x="1517" y="1796"/>
                    <a:pt x="1524" y="1807"/>
                  </a:cubicBezTo>
                  <a:cubicBezTo>
                    <a:pt x="1541" y="1834"/>
                    <a:pt x="1545" y="1836"/>
                    <a:pt x="1544" y="1839"/>
                  </a:cubicBezTo>
                  <a:cubicBezTo>
                    <a:pt x="1569" y="1882"/>
                    <a:pt x="1568" y="1884"/>
                    <a:pt x="1571" y="1887"/>
                  </a:cubicBezTo>
                  <a:cubicBezTo>
                    <a:pt x="1586" y="1924"/>
                    <a:pt x="1598" y="1930"/>
                    <a:pt x="1593" y="1935"/>
                  </a:cubicBezTo>
                  <a:cubicBezTo>
                    <a:pt x="1607" y="1957"/>
                    <a:pt x="1611" y="1963"/>
                    <a:pt x="1611" y="1969"/>
                  </a:cubicBezTo>
                  <a:cubicBezTo>
                    <a:pt x="1597" y="1946"/>
                    <a:pt x="1587" y="1941"/>
                    <a:pt x="1585" y="1936"/>
                  </a:cubicBezTo>
                  <a:cubicBezTo>
                    <a:pt x="1566" y="1896"/>
                    <a:pt x="1559" y="1888"/>
                    <a:pt x="1558" y="1882"/>
                  </a:cubicBezTo>
                  <a:cubicBezTo>
                    <a:pt x="1519" y="1808"/>
                    <a:pt x="1519" y="1803"/>
                    <a:pt x="1509" y="1796"/>
                  </a:cubicBezTo>
                  <a:cubicBezTo>
                    <a:pt x="1461" y="1735"/>
                    <a:pt x="1463" y="1723"/>
                    <a:pt x="1453" y="1729"/>
                  </a:cubicBezTo>
                  <a:cubicBezTo>
                    <a:pt x="1493" y="1780"/>
                    <a:pt x="1495" y="1789"/>
                    <a:pt x="1510" y="1807"/>
                  </a:cubicBezTo>
                  <a:cubicBezTo>
                    <a:pt x="1534" y="1842"/>
                    <a:pt x="1531" y="1846"/>
                    <a:pt x="1537" y="1851"/>
                  </a:cubicBezTo>
                  <a:cubicBezTo>
                    <a:pt x="1567" y="1924"/>
                    <a:pt x="1569" y="1925"/>
                    <a:pt x="1571" y="1930"/>
                  </a:cubicBezTo>
                  <a:cubicBezTo>
                    <a:pt x="1564" y="1936"/>
                    <a:pt x="1565" y="1932"/>
                    <a:pt x="1559" y="1926"/>
                  </a:cubicBezTo>
                  <a:cubicBezTo>
                    <a:pt x="1546" y="1892"/>
                    <a:pt x="1538" y="1883"/>
                    <a:pt x="1535" y="1875"/>
                  </a:cubicBezTo>
                  <a:cubicBezTo>
                    <a:pt x="1519" y="1836"/>
                    <a:pt x="1508" y="1831"/>
                    <a:pt x="1510" y="1827"/>
                  </a:cubicBezTo>
                  <a:cubicBezTo>
                    <a:pt x="1469" y="1771"/>
                    <a:pt x="1465" y="1766"/>
                    <a:pt x="1461" y="1761"/>
                  </a:cubicBezTo>
                  <a:cubicBezTo>
                    <a:pt x="1444" y="1739"/>
                    <a:pt x="1431" y="1733"/>
                    <a:pt x="1428" y="1723"/>
                  </a:cubicBezTo>
                  <a:cubicBezTo>
                    <a:pt x="1425" y="1727"/>
                    <a:pt x="1434" y="1739"/>
                    <a:pt x="1453" y="1759"/>
                  </a:cubicBezTo>
                  <a:cubicBezTo>
                    <a:pt x="1523" y="1869"/>
                    <a:pt x="1526" y="1882"/>
                    <a:pt x="1534" y="1894"/>
                  </a:cubicBezTo>
                  <a:cubicBezTo>
                    <a:pt x="1549" y="1926"/>
                    <a:pt x="1556" y="1929"/>
                    <a:pt x="1550" y="1932"/>
                  </a:cubicBezTo>
                  <a:cubicBezTo>
                    <a:pt x="1542" y="1913"/>
                    <a:pt x="1534" y="1909"/>
                    <a:pt x="1533" y="1906"/>
                  </a:cubicBezTo>
                  <a:cubicBezTo>
                    <a:pt x="1495" y="1833"/>
                    <a:pt x="1476" y="1810"/>
                    <a:pt x="1459" y="1785"/>
                  </a:cubicBezTo>
                  <a:cubicBezTo>
                    <a:pt x="1417" y="1742"/>
                    <a:pt x="1414" y="1733"/>
                    <a:pt x="1410" y="1736"/>
                  </a:cubicBezTo>
                  <a:cubicBezTo>
                    <a:pt x="1394" y="1726"/>
                    <a:pt x="1394" y="1727"/>
                    <a:pt x="1402" y="1734"/>
                  </a:cubicBezTo>
                  <a:cubicBezTo>
                    <a:pt x="1439" y="1772"/>
                    <a:pt x="1445" y="1779"/>
                    <a:pt x="1451" y="1786"/>
                  </a:cubicBezTo>
                  <a:cubicBezTo>
                    <a:pt x="1508" y="1883"/>
                    <a:pt x="1516" y="1888"/>
                    <a:pt x="1515" y="1893"/>
                  </a:cubicBezTo>
                  <a:cubicBezTo>
                    <a:pt x="1504" y="1899"/>
                    <a:pt x="1504" y="1879"/>
                    <a:pt x="1491" y="1865"/>
                  </a:cubicBezTo>
                  <a:cubicBezTo>
                    <a:pt x="1444" y="1801"/>
                    <a:pt x="1434" y="1788"/>
                    <a:pt x="1426" y="1777"/>
                  </a:cubicBezTo>
                  <a:cubicBezTo>
                    <a:pt x="1377" y="1728"/>
                    <a:pt x="1370" y="1719"/>
                    <a:pt x="1362" y="1714"/>
                  </a:cubicBezTo>
                  <a:cubicBezTo>
                    <a:pt x="1346" y="1711"/>
                    <a:pt x="1356" y="1715"/>
                    <a:pt x="1366" y="1722"/>
                  </a:cubicBezTo>
                  <a:cubicBezTo>
                    <a:pt x="1407" y="1762"/>
                    <a:pt x="1407" y="1764"/>
                    <a:pt x="1408" y="1766"/>
                  </a:cubicBezTo>
                  <a:cubicBezTo>
                    <a:pt x="1428" y="1793"/>
                    <a:pt x="1434" y="1799"/>
                    <a:pt x="1437" y="1807"/>
                  </a:cubicBezTo>
                  <a:cubicBezTo>
                    <a:pt x="1487" y="1871"/>
                    <a:pt x="1483" y="1873"/>
                    <a:pt x="1487" y="1877"/>
                  </a:cubicBezTo>
                  <a:cubicBezTo>
                    <a:pt x="1476" y="1863"/>
                    <a:pt x="1472" y="1862"/>
                    <a:pt x="1468" y="1856"/>
                  </a:cubicBezTo>
                  <a:cubicBezTo>
                    <a:pt x="1427" y="1802"/>
                    <a:pt x="1420" y="1793"/>
                    <a:pt x="1413" y="1785"/>
                  </a:cubicBezTo>
                  <a:cubicBezTo>
                    <a:pt x="1367" y="1738"/>
                    <a:pt x="1363" y="1737"/>
                    <a:pt x="1359" y="1734"/>
                  </a:cubicBezTo>
                  <a:cubicBezTo>
                    <a:pt x="1354" y="1737"/>
                    <a:pt x="1364" y="1736"/>
                    <a:pt x="1360" y="1742"/>
                  </a:cubicBezTo>
                  <a:cubicBezTo>
                    <a:pt x="1397" y="1776"/>
                    <a:pt x="1401" y="1785"/>
                    <a:pt x="1407" y="1785"/>
                  </a:cubicBezTo>
                  <a:cubicBezTo>
                    <a:pt x="1423" y="1806"/>
                    <a:pt x="1419" y="1809"/>
                    <a:pt x="1425" y="1812"/>
                  </a:cubicBezTo>
                  <a:cubicBezTo>
                    <a:pt x="1406" y="1793"/>
                    <a:pt x="1402" y="1796"/>
                    <a:pt x="1399" y="1789"/>
                  </a:cubicBezTo>
                  <a:cubicBezTo>
                    <a:pt x="1348" y="1746"/>
                    <a:pt x="1344" y="1739"/>
                    <a:pt x="1339" y="1737"/>
                  </a:cubicBezTo>
                  <a:cubicBezTo>
                    <a:pt x="1363" y="1764"/>
                    <a:pt x="1373" y="1773"/>
                    <a:pt x="1384" y="1782"/>
                  </a:cubicBezTo>
                  <a:cubicBezTo>
                    <a:pt x="1426" y="1841"/>
                    <a:pt x="1439" y="1847"/>
                    <a:pt x="1436" y="1852"/>
                  </a:cubicBezTo>
                  <a:cubicBezTo>
                    <a:pt x="1387" y="1806"/>
                    <a:pt x="1370" y="1785"/>
                    <a:pt x="1346" y="1769"/>
                  </a:cubicBezTo>
                  <a:cubicBezTo>
                    <a:pt x="1360" y="1787"/>
                    <a:pt x="1371" y="1797"/>
                    <a:pt x="1382" y="1810"/>
                  </a:cubicBezTo>
                  <a:cubicBezTo>
                    <a:pt x="1406" y="1837"/>
                    <a:pt x="1399" y="1838"/>
                    <a:pt x="1397" y="1837"/>
                  </a:cubicBezTo>
                  <a:cubicBezTo>
                    <a:pt x="1375" y="1825"/>
                    <a:pt x="1370" y="1821"/>
                    <a:pt x="1364" y="1819"/>
                  </a:cubicBezTo>
                  <a:cubicBezTo>
                    <a:pt x="1320" y="1789"/>
                    <a:pt x="1322" y="1785"/>
                    <a:pt x="1315" y="1787"/>
                  </a:cubicBezTo>
                  <a:cubicBezTo>
                    <a:pt x="1340" y="1807"/>
                    <a:pt x="1342" y="1812"/>
                    <a:pt x="1345" y="1810"/>
                  </a:cubicBezTo>
                  <a:cubicBezTo>
                    <a:pt x="1368" y="1829"/>
                    <a:pt x="1363" y="1830"/>
                    <a:pt x="1362" y="1830"/>
                  </a:cubicBezTo>
                  <a:cubicBezTo>
                    <a:pt x="1356" y="1828"/>
                    <a:pt x="1352" y="1825"/>
                    <a:pt x="1351" y="1825"/>
                  </a:cubicBezTo>
                  <a:cubicBezTo>
                    <a:pt x="1327" y="1814"/>
                    <a:pt x="1316" y="1808"/>
                    <a:pt x="1305" y="1801"/>
                  </a:cubicBezTo>
                  <a:cubicBezTo>
                    <a:pt x="1262" y="1781"/>
                    <a:pt x="1259" y="1767"/>
                    <a:pt x="1256" y="1772"/>
                  </a:cubicBezTo>
                  <a:cubicBezTo>
                    <a:pt x="1310" y="1809"/>
                    <a:pt x="1312" y="1813"/>
                    <a:pt x="1315" y="1816"/>
                  </a:cubicBezTo>
                  <a:cubicBezTo>
                    <a:pt x="1348" y="1831"/>
                    <a:pt x="1354" y="1834"/>
                    <a:pt x="1360" y="1837"/>
                  </a:cubicBezTo>
                  <a:cubicBezTo>
                    <a:pt x="1335" y="1835"/>
                    <a:pt x="1324" y="1831"/>
                    <a:pt x="1313" y="1827"/>
                  </a:cubicBezTo>
                  <a:cubicBezTo>
                    <a:pt x="1261" y="1800"/>
                    <a:pt x="1258" y="1801"/>
                    <a:pt x="1256" y="1798"/>
                  </a:cubicBezTo>
                  <a:cubicBezTo>
                    <a:pt x="1273" y="1814"/>
                    <a:pt x="1277" y="1818"/>
                    <a:pt x="1281" y="1817"/>
                  </a:cubicBezTo>
                  <a:cubicBezTo>
                    <a:pt x="1357" y="1850"/>
                    <a:pt x="1373" y="1856"/>
                    <a:pt x="1389" y="1858"/>
                  </a:cubicBezTo>
                  <a:cubicBezTo>
                    <a:pt x="1405" y="1865"/>
                    <a:pt x="1410" y="1855"/>
                    <a:pt x="1414" y="1863"/>
                  </a:cubicBezTo>
                  <a:cubicBezTo>
                    <a:pt x="1444" y="1870"/>
                    <a:pt x="1451" y="1864"/>
                    <a:pt x="1456" y="1875"/>
                  </a:cubicBezTo>
                  <a:cubicBezTo>
                    <a:pt x="1436" y="1875"/>
                    <a:pt x="1434" y="1872"/>
                    <a:pt x="1432" y="1873"/>
                  </a:cubicBezTo>
                  <a:cubicBezTo>
                    <a:pt x="1374" y="1864"/>
                    <a:pt x="1366" y="1865"/>
                    <a:pt x="1358" y="1865"/>
                  </a:cubicBezTo>
                  <a:cubicBezTo>
                    <a:pt x="1291" y="1849"/>
                    <a:pt x="1274" y="1844"/>
                    <a:pt x="1258" y="1837"/>
                  </a:cubicBezTo>
                  <a:cubicBezTo>
                    <a:pt x="1235" y="1830"/>
                    <a:pt x="1245" y="1833"/>
                    <a:pt x="1254" y="1843"/>
                  </a:cubicBezTo>
                  <a:cubicBezTo>
                    <a:pt x="1297" y="1857"/>
                    <a:pt x="1302" y="1862"/>
                    <a:pt x="1309" y="1862"/>
                  </a:cubicBezTo>
                  <a:cubicBezTo>
                    <a:pt x="1370" y="1874"/>
                    <a:pt x="1373" y="1874"/>
                    <a:pt x="1376" y="1876"/>
                  </a:cubicBezTo>
                  <a:cubicBezTo>
                    <a:pt x="1408" y="1881"/>
                    <a:pt x="1411" y="1881"/>
                    <a:pt x="1414" y="1880"/>
                  </a:cubicBezTo>
                  <a:cubicBezTo>
                    <a:pt x="1453" y="1886"/>
                    <a:pt x="1460" y="1888"/>
                    <a:pt x="1468" y="1888"/>
                  </a:cubicBezTo>
                  <a:cubicBezTo>
                    <a:pt x="1485" y="1901"/>
                    <a:pt x="1482" y="1899"/>
                    <a:pt x="1480" y="1895"/>
                  </a:cubicBezTo>
                  <a:cubicBezTo>
                    <a:pt x="1446" y="1893"/>
                    <a:pt x="1439" y="1894"/>
                    <a:pt x="1433" y="1892"/>
                  </a:cubicBezTo>
                  <a:cubicBezTo>
                    <a:pt x="1389" y="1885"/>
                    <a:pt x="1383" y="1890"/>
                    <a:pt x="1377" y="1886"/>
                  </a:cubicBezTo>
                  <a:cubicBezTo>
                    <a:pt x="1312" y="1879"/>
                    <a:pt x="1305" y="1878"/>
                    <a:pt x="1298" y="1877"/>
                  </a:cubicBezTo>
                  <a:cubicBezTo>
                    <a:pt x="1251" y="1868"/>
                    <a:pt x="1244" y="1862"/>
                    <a:pt x="1238" y="1860"/>
                  </a:cubicBezTo>
                  <a:cubicBezTo>
                    <a:pt x="1194" y="1840"/>
                    <a:pt x="1191" y="1831"/>
                    <a:pt x="1187" y="1832"/>
                  </a:cubicBezTo>
                  <a:cubicBezTo>
                    <a:pt x="1191" y="1840"/>
                    <a:pt x="1193" y="1842"/>
                    <a:pt x="1196" y="1842"/>
                  </a:cubicBezTo>
                  <a:cubicBezTo>
                    <a:pt x="1235" y="1868"/>
                    <a:pt x="1231" y="1872"/>
                    <a:pt x="1237" y="1876"/>
                  </a:cubicBezTo>
                  <a:cubicBezTo>
                    <a:pt x="1277" y="1893"/>
                    <a:pt x="1287" y="1900"/>
                    <a:pt x="1297" y="1901"/>
                  </a:cubicBezTo>
                  <a:cubicBezTo>
                    <a:pt x="1344" y="1919"/>
                    <a:pt x="1345" y="1915"/>
                    <a:pt x="1347" y="1915"/>
                  </a:cubicBezTo>
                  <a:cubicBezTo>
                    <a:pt x="1368" y="1921"/>
                    <a:pt x="1378" y="1923"/>
                    <a:pt x="1388" y="1923"/>
                  </a:cubicBezTo>
                  <a:cubicBezTo>
                    <a:pt x="1424" y="1924"/>
                    <a:pt x="1429" y="1924"/>
                    <a:pt x="1434" y="1926"/>
                  </a:cubicBezTo>
                  <a:cubicBezTo>
                    <a:pt x="1471" y="1929"/>
                    <a:pt x="1476" y="1925"/>
                    <a:pt x="1482" y="1924"/>
                  </a:cubicBezTo>
                  <a:cubicBezTo>
                    <a:pt x="1534" y="1939"/>
                    <a:pt x="1537" y="1934"/>
                    <a:pt x="1540" y="1941"/>
                  </a:cubicBezTo>
                  <a:cubicBezTo>
                    <a:pt x="1500" y="1945"/>
                    <a:pt x="1498" y="1942"/>
                    <a:pt x="1495" y="1942"/>
                  </a:cubicBezTo>
                  <a:cubicBezTo>
                    <a:pt x="1459" y="1941"/>
                    <a:pt x="1454" y="1941"/>
                    <a:pt x="1449" y="1939"/>
                  </a:cubicBezTo>
                  <a:cubicBezTo>
                    <a:pt x="1431" y="1941"/>
                    <a:pt x="1428" y="1939"/>
                    <a:pt x="1426" y="1939"/>
                  </a:cubicBezTo>
                  <a:cubicBezTo>
                    <a:pt x="1378" y="1935"/>
                    <a:pt x="1368" y="1933"/>
                    <a:pt x="1358" y="1932"/>
                  </a:cubicBezTo>
                  <a:cubicBezTo>
                    <a:pt x="1308" y="1915"/>
                    <a:pt x="1302" y="1919"/>
                    <a:pt x="1298" y="1912"/>
                  </a:cubicBezTo>
                  <a:cubicBezTo>
                    <a:pt x="1255" y="1901"/>
                    <a:pt x="1252" y="1892"/>
                    <a:pt x="1248" y="1898"/>
                  </a:cubicBezTo>
                  <a:cubicBezTo>
                    <a:pt x="1315" y="1926"/>
                    <a:pt x="1322" y="1930"/>
                    <a:pt x="1329" y="1934"/>
                  </a:cubicBezTo>
                  <a:cubicBezTo>
                    <a:pt x="1363" y="1942"/>
                    <a:pt x="1366" y="1946"/>
                    <a:pt x="1370" y="1942"/>
                  </a:cubicBezTo>
                  <a:cubicBezTo>
                    <a:pt x="1405" y="1951"/>
                    <a:pt x="1409" y="1944"/>
                    <a:pt x="1412" y="1951"/>
                  </a:cubicBezTo>
                  <a:cubicBezTo>
                    <a:pt x="1436" y="1950"/>
                    <a:pt x="1440" y="1952"/>
                    <a:pt x="1443" y="1950"/>
                  </a:cubicBezTo>
                  <a:cubicBezTo>
                    <a:pt x="1503" y="1951"/>
                    <a:pt x="1509" y="1953"/>
                    <a:pt x="1516" y="1953"/>
                  </a:cubicBezTo>
                  <a:cubicBezTo>
                    <a:pt x="1533" y="1951"/>
                    <a:pt x="1535" y="1956"/>
                    <a:pt x="1538" y="1951"/>
                  </a:cubicBezTo>
                  <a:cubicBezTo>
                    <a:pt x="1563" y="1955"/>
                    <a:pt x="1566" y="1957"/>
                    <a:pt x="1570" y="1958"/>
                  </a:cubicBezTo>
                  <a:cubicBezTo>
                    <a:pt x="1559" y="1961"/>
                    <a:pt x="1554" y="1959"/>
                    <a:pt x="1548" y="1957"/>
                  </a:cubicBezTo>
                  <a:cubicBezTo>
                    <a:pt x="1508" y="1964"/>
                    <a:pt x="1503" y="1955"/>
                    <a:pt x="1497" y="1961"/>
                  </a:cubicBezTo>
                  <a:cubicBezTo>
                    <a:pt x="1474" y="1964"/>
                    <a:pt x="1469" y="1958"/>
                    <a:pt x="1463" y="1959"/>
                  </a:cubicBezTo>
                  <a:cubicBezTo>
                    <a:pt x="1409" y="1959"/>
                    <a:pt x="1407" y="1959"/>
                    <a:pt x="1404" y="1958"/>
                  </a:cubicBezTo>
                  <a:cubicBezTo>
                    <a:pt x="1376" y="1951"/>
                    <a:pt x="1373" y="1953"/>
                    <a:pt x="1371" y="1953"/>
                  </a:cubicBezTo>
                  <a:cubicBezTo>
                    <a:pt x="1342" y="1946"/>
                    <a:pt x="1340" y="1946"/>
                    <a:pt x="1337" y="1947"/>
                  </a:cubicBezTo>
                  <a:cubicBezTo>
                    <a:pt x="1306" y="1936"/>
                    <a:pt x="1300" y="1933"/>
                    <a:pt x="1295" y="1929"/>
                  </a:cubicBezTo>
                  <a:cubicBezTo>
                    <a:pt x="1311" y="1945"/>
                    <a:pt x="1321" y="1945"/>
                    <a:pt x="1330" y="1953"/>
                  </a:cubicBezTo>
                  <a:cubicBezTo>
                    <a:pt x="1406" y="1967"/>
                    <a:pt x="1412" y="1971"/>
                    <a:pt x="1417" y="1970"/>
                  </a:cubicBezTo>
                  <a:cubicBezTo>
                    <a:pt x="1439" y="1969"/>
                    <a:pt x="1441" y="1974"/>
                    <a:pt x="1444" y="1970"/>
                  </a:cubicBezTo>
                  <a:cubicBezTo>
                    <a:pt x="1465" y="1968"/>
                    <a:pt x="1468" y="1968"/>
                    <a:pt x="1471" y="1972"/>
                  </a:cubicBezTo>
                  <a:cubicBezTo>
                    <a:pt x="1495" y="1970"/>
                    <a:pt x="1501" y="1970"/>
                    <a:pt x="1507" y="1969"/>
                  </a:cubicBezTo>
                  <a:cubicBezTo>
                    <a:pt x="1590" y="1975"/>
                    <a:pt x="1601" y="1977"/>
                    <a:pt x="1613" y="1981"/>
                  </a:cubicBezTo>
                  <a:cubicBezTo>
                    <a:pt x="1550" y="1985"/>
                    <a:pt x="1546" y="1982"/>
                    <a:pt x="1542" y="1982"/>
                  </a:cubicBezTo>
                  <a:cubicBezTo>
                    <a:pt x="1459" y="1988"/>
                    <a:pt x="1455" y="1990"/>
                    <a:pt x="1452" y="1989"/>
                  </a:cubicBezTo>
                  <a:cubicBezTo>
                    <a:pt x="1436" y="1987"/>
                    <a:pt x="1432" y="1989"/>
                    <a:pt x="1428" y="1989"/>
                  </a:cubicBezTo>
                  <a:cubicBezTo>
                    <a:pt x="1385" y="1980"/>
                    <a:pt x="1377" y="1978"/>
                    <a:pt x="1369" y="1974"/>
                  </a:cubicBezTo>
                  <a:cubicBezTo>
                    <a:pt x="1327" y="1967"/>
                    <a:pt x="1332" y="1968"/>
                    <a:pt x="1337" y="1970"/>
                  </a:cubicBezTo>
                  <a:cubicBezTo>
                    <a:pt x="1394" y="1989"/>
                    <a:pt x="1400" y="1992"/>
                    <a:pt x="1407" y="1994"/>
                  </a:cubicBezTo>
                  <a:cubicBezTo>
                    <a:pt x="1442" y="2001"/>
                    <a:pt x="1447" y="1993"/>
                    <a:pt x="1451" y="1998"/>
                  </a:cubicBezTo>
                  <a:cubicBezTo>
                    <a:pt x="1487" y="1996"/>
                    <a:pt x="1495" y="1997"/>
                    <a:pt x="1504" y="1995"/>
                  </a:cubicBezTo>
                  <a:cubicBezTo>
                    <a:pt x="1559" y="1991"/>
                    <a:pt x="1563" y="1992"/>
                    <a:pt x="1568" y="1989"/>
                  </a:cubicBezTo>
                  <a:cubicBezTo>
                    <a:pt x="1606" y="1992"/>
                    <a:pt x="1610" y="1991"/>
                    <a:pt x="1613" y="1995"/>
                  </a:cubicBezTo>
                  <a:cubicBezTo>
                    <a:pt x="1597" y="1999"/>
                    <a:pt x="1593" y="1994"/>
                    <a:pt x="1589" y="1996"/>
                  </a:cubicBezTo>
                  <a:cubicBezTo>
                    <a:pt x="1540" y="1996"/>
                    <a:pt x="1530" y="2006"/>
                    <a:pt x="1522" y="2000"/>
                  </a:cubicBezTo>
                  <a:cubicBezTo>
                    <a:pt x="1435" y="2015"/>
                    <a:pt x="1427" y="2013"/>
                    <a:pt x="1419" y="2014"/>
                  </a:cubicBezTo>
                  <a:cubicBezTo>
                    <a:pt x="1387" y="2010"/>
                    <a:pt x="1380" y="2015"/>
                    <a:pt x="1373" y="2011"/>
                  </a:cubicBezTo>
                  <a:cubicBezTo>
                    <a:pt x="1321" y="2001"/>
                    <a:pt x="1314" y="1994"/>
                    <a:pt x="1306" y="1998"/>
                  </a:cubicBezTo>
                  <a:cubicBezTo>
                    <a:pt x="1360" y="2016"/>
                    <a:pt x="1363" y="2017"/>
                    <a:pt x="1366" y="2020"/>
                  </a:cubicBezTo>
                  <a:cubicBezTo>
                    <a:pt x="1460" y="2023"/>
                    <a:pt x="1472" y="2021"/>
                    <a:pt x="1484" y="2019"/>
                  </a:cubicBezTo>
                  <a:cubicBezTo>
                    <a:pt x="1525" y="2010"/>
                    <a:pt x="1531" y="2015"/>
                    <a:pt x="1537" y="2010"/>
                  </a:cubicBezTo>
                  <a:cubicBezTo>
                    <a:pt x="1568" y="2009"/>
                    <a:pt x="1580" y="2009"/>
                    <a:pt x="1593" y="2004"/>
                  </a:cubicBezTo>
                  <a:cubicBezTo>
                    <a:pt x="1659" y="2015"/>
                    <a:pt x="1655" y="2015"/>
                    <a:pt x="1652" y="2013"/>
                  </a:cubicBezTo>
                  <a:cubicBezTo>
                    <a:pt x="1627" y="2014"/>
                    <a:pt x="1624" y="2010"/>
                    <a:pt x="1620" y="2012"/>
                  </a:cubicBezTo>
                  <a:cubicBezTo>
                    <a:pt x="1560" y="2015"/>
                    <a:pt x="1558" y="2013"/>
                    <a:pt x="1555" y="2014"/>
                  </a:cubicBezTo>
                  <a:cubicBezTo>
                    <a:pt x="1496" y="2023"/>
                    <a:pt x="1475" y="2031"/>
                    <a:pt x="1455" y="2032"/>
                  </a:cubicBezTo>
                  <a:cubicBezTo>
                    <a:pt x="1436" y="2034"/>
                    <a:pt x="1431" y="2034"/>
                    <a:pt x="1425" y="2035"/>
                  </a:cubicBezTo>
                  <a:cubicBezTo>
                    <a:pt x="1408" y="2032"/>
                    <a:pt x="1405" y="2034"/>
                    <a:pt x="1402" y="2032"/>
                  </a:cubicBezTo>
                  <a:cubicBezTo>
                    <a:pt x="1354" y="2025"/>
                    <a:pt x="1344" y="2022"/>
                    <a:pt x="1334" y="2023"/>
                  </a:cubicBezTo>
                  <a:cubicBezTo>
                    <a:pt x="1379" y="2036"/>
                    <a:pt x="1386" y="2039"/>
                    <a:pt x="1393" y="2037"/>
                  </a:cubicBezTo>
                  <a:cubicBezTo>
                    <a:pt x="1421" y="2042"/>
                    <a:pt x="1429" y="2044"/>
                    <a:pt x="1437" y="2042"/>
                  </a:cubicBezTo>
                  <a:cubicBezTo>
                    <a:pt x="1470" y="2041"/>
                    <a:pt x="1479" y="2038"/>
                    <a:pt x="1487" y="2036"/>
                  </a:cubicBezTo>
                  <a:cubicBezTo>
                    <a:pt x="1527" y="2027"/>
                    <a:pt x="1530" y="2029"/>
                    <a:pt x="1534" y="2030"/>
                  </a:cubicBezTo>
                  <a:cubicBezTo>
                    <a:pt x="1579" y="2019"/>
                    <a:pt x="1581" y="2021"/>
                    <a:pt x="1584" y="2021"/>
                  </a:cubicBezTo>
                  <a:cubicBezTo>
                    <a:pt x="1624" y="2020"/>
                    <a:pt x="1628" y="2027"/>
                    <a:pt x="1633" y="2021"/>
                  </a:cubicBezTo>
                  <a:cubicBezTo>
                    <a:pt x="1660" y="2020"/>
                    <a:pt x="1662" y="2027"/>
                    <a:pt x="1666" y="2025"/>
                  </a:cubicBezTo>
                  <a:cubicBezTo>
                    <a:pt x="1674" y="2034"/>
                    <a:pt x="1666" y="2034"/>
                    <a:pt x="1659" y="2030"/>
                  </a:cubicBezTo>
                  <a:cubicBezTo>
                    <a:pt x="1620" y="2036"/>
                    <a:pt x="1616" y="2031"/>
                    <a:pt x="1612" y="2034"/>
                  </a:cubicBezTo>
                  <a:cubicBezTo>
                    <a:pt x="1572" y="2039"/>
                    <a:pt x="1567" y="2040"/>
                    <a:pt x="1563" y="2039"/>
                  </a:cubicBezTo>
                  <a:cubicBezTo>
                    <a:pt x="1523" y="2047"/>
                    <a:pt x="1514" y="2051"/>
                    <a:pt x="1505" y="2053"/>
                  </a:cubicBezTo>
                  <a:cubicBezTo>
                    <a:pt x="1459" y="2061"/>
                    <a:pt x="1457" y="2057"/>
                    <a:pt x="1455" y="2059"/>
                  </a:cubicBezTo>
                  <a:cubicBezTo>
                    <a:pt x="1413" y="2061"/>
                    <a:pt x="1408" y="2058"/>
                    <a:pt x="1404" y="2060"/>
                  </a:cubicBezTo>
                  <a:cubicBezTo>
                    <a:pt x="1384" y="2058"/>
                    <a:pt x="1379" y="2058"/>
                    <a:pt x="1375" y="2056"/>
                  </a:cubicBezTo>
                  <a:cubicBezTo>
                    <a:pt x="1369" y="2062"/>
                    <a:pt x="1374" y="2062"/>
                    <a:pt x="1379" y="2064"/>
                  </a:cubicBezTo>
                  <a:cubicBezTo>
                    <a:pt x="1401" y="2067"/>
                    <a:pt x="1404" y="2067"/>
                    <a:pt x="1406" y="2066"/>
                  </a:cubicBezTo>
                  <a:cubicBezTo>
                    <a:pt x="1450" y="2069"/>
                    <a:pt x="1452" y="2068"/>
                    <a:pt x="1454" y="2068"/>
                  </a:cubicBezTo>
                  <a:cubicBezTo>
                    <a:pt x="1479" y="2066"/>
                    <a:pt x="1481" y="2068"/>
                    <a:pt x="1484" y="2065"/>
                  </a:cubicBezTo>
                  <a:cubicBezTo>
                    <a:pt x="1510" y="2057"/>
                    <a:pt x="1515" y="2064"/>
                    <a:pt x="1520" y="2060"/>
                  </a:cubicBezTo>
                  <a:cubicBezTo>
                    <a:pt x="1573" y="2046"/>
                    <a:pt x="1583" y="2047"/>
                    <a:pt x="1593" y="2042"/>
                  </a:cubicBezTo>
                  <a:cubicBezTo>
                    <a:pt x="1612" y="2043"/>
                    <a:pt x="1614" y="2045"/>
                    <a:pt x="1617" y="2042"/>
                  </a:cubicBezTo>
                  <a:cubicBezTo>
                    <a:pt x="1655" y="2040"/>
                    <a:pt x="1659" y="2040"/>
                    <a:pt x="1663" y="2042"/>
                  </a:cubicBezTo>
                  <a:cubicBezTo>
                    <a:pt x="1683" y="2045"/>
                    <a:pt x="1686" y="2043"/>
                    <a:pt x="1684" y="2046"/>
                  </a:cubicBezTo>
                  <a:cubicBezTo>
                    <a:pt x="1632" y="2050"/>
                    <a:pt x="1619" y="2059"/>
                    <a:pt x="1606" y="2056"/>
                  </a:cubicBezTo>
                  <a:cubicBezTo>
                    <a:pt x="1581" y="2061"/>
                    <a:pt x="1574" y="2065"/>
                    <a:pt x="1567" y="2065"/>
                  </a:cubicBezTo>
                  <a:cubicBezTo>
                    <a:pt x="1520" y="2079"/>
                    <a:pt x="1514" y="2076"/>
                    <a:pt x="1507" y="2079"/>
                  </a:cubicBezTo>
                  <a:cubicBezTo>
                    <a:pt x="1442" y="2084"/>
                    <a:pt x="1436" y="2084"/>
                    <a:pt x="1430" y="2083"/>
                  </a:cubicBezTo>
                  <a:cubicBezTo>
                    <a:pt x="1403" y="2082"/>
                    <a:pt x="1396" y="2084"/>
                    <a:pt x="1390" y="2081"/>
                  </a:cubicBezTo>
                  <a:cubicBezTo>
                    <a:pt x="1375" y="2083"/>
                    <a:pt x="1378" y="2083"/>
                    <a:pt x="1380" y="2086"/>
                  </a:cubicBezTo>
                  <a:cubicBezTo>
                    <a:pt x="1410" y="2091"/>
                    <a:pt x="1416" y="2088"/>
                    <a:pt x="1422" y="2090"/>
                  </a:cubicBezTo>
                  <a:cubicBezTo>
                    <a:pt x="1444" y="2093"/>
                    <a:pt x="1449" y="2090"/>
                    <a:pt x="1454" y="2091"/>
                  </a:cubicBezTo>
                  <a:cubicBezTo>
                    <a:pt x="1474" y="2092"/>
                    <a:pt x="1476" y="2090"/>
                    <a:pt x="1479" y="2090"/>
                  </a:cubicBezTo>
                  <a:cubicBezTo>
                    <a:pt x="1499" y="2092"/>
                    <a:pt x="1502" y="2086"/>
                    <a:pt x="1505" y="2090"/>
                  </a:cubicBezTo>
                  <a:cubicBezTo>
                    <a:pt x="1530" y="2088"/>
                    <a:pt x="1523" y="2089"/>
                    <a:pt x="1519" y="2089"/>
                  </a:cubicBezTo>
                  <a:cubicBezTo>
                    <a:pt x="1499" y="2094"/>
                    <a:pt x="1496" y="2093"/>
                    <a:pt x="1494" y="2094"/>
                  </a:cubicBezTo>
                  <a:cubicBezTo>
                    <a:pt x="1424" y="2102"/>
                    <a:pt x="1408" y="2102"/>
                    <a:pt x="1392" y="2099"/>
                  </a:cubicBezTo>
                  <a:cubicBezTo>
                    <a:pt x="1350" y="2100"/>
                    <a:pt x="1347" y="2091"/>
                    <a:pt x="1342" y="2099"/>
                  </a:cubicBezTo>
                  <a:cubicBezTo>
                    <a:pt x="1393" y="2108"/>
                    <a:pt x="1398" y="2108"/>
                    <a:pt x="1403" y="2109"/>
                  </a:cubicBezTo>
                  <a:cubicBezTo>
                    <a:pt x="1445" y="2109"/>
                    <a:pt x="1447" y="2109"/>
                    <a:pt x="1450" y="2109"/>
                  </a:cubicBezTo>
                  <a:cubicBezTo>
                    <a:pt x="1483" y="2107"/>
                    <a:pt x="1486" y="2108"/>
                    <a:pt x="1489" y="2104"/>
                  </a:cubicBezTo>
                  <a:cubicBezTo>
                    <a:pt x="1507" y="2105"/>
                    <a:pt x="1510" y="2099"/>
                    <a:pt x="1512" y="2101"/>
                  </a:cubicBezTo>
                  <a:cubicBezTo>
                    <a:pt x="1571" y="2083"/>
                    <a:pt x="1581" y="2084"/>
                    <a:pt x="1593" y="2077"/>
                  </a:cubicBezTo>
                  <a:cubicBezTo>
                    <a:pt x="1647" y="2067"/>
                    <a:pt x="1652" y="2068"/>
                    <a:pt x="1658" y="2069"/>
                  </a:cubicBezTo>
                  <a:cubicBezTo>
                    <a:pt x="1693" y="2064"/>
                    <a:pt x="1696" y="2064"/>
                    <a:pt x="1698" y="2066"/>
                  </a:cubicBezTo>
                  <a:cubicBezTo>
                    <a:pt x="1717" y="2068"/>
                    <a:pt x="1725" y="2064"/>
                    <a:pt x="1721" y="2069"/>
                  </a:cubicBezTo>
                  <a:cubicBezTo>
                    <a:pt x="1669" y="2080"/>
                    <a:pt x="1665" y="2078"/>
                    <a:pt x="1660" y="2078"/>
                  </a:cubicBezTo>
                  <a:cubicBezTo>
                    <a:pt x="1614" y="2094"/>
                    <a:pt x="1604" y="2100"/>
                    <a:pt x="1596" y="2097"/>
                  </a:cubicBezTo>
                  <a:cubicBezTo>
                    <a:pt x="1557" y="2116"/>
                    <a:pt x="1553" y="2109"/>
                    <a:pt x="1548" y="2116"/>
                  </a:cubicBezTo>
                  <a:cubicBezTo>
                    <a:pt x="1445" y="2138"/>
                    <a:pt x="1438" y="2131"/>
                    <a:pt x="1429" y="2136"/>
                  </a:cubicBezTo>
                  <a:cubicBezTo>
                    <a:pt x="1420" y="2142"/>
                    <a:pt x="1430" y="2141"/>
                    <a:pt x="1440" y="2141"/>
                  </a:cubicBezTo>
                  <a:cubicBezTo>
                    <a:pt x="1461" y="2139"/>
                    <a:pt x="1466" y="2143"/>
                    <a:pt x="1471" y="2140"/>
                  </a:cubicBezTo>
                  <a:cubicBezTo>
                    <a:pt x="1507" y="2138"/>
                    <a:pt x="1513" y="2132"/>
                    <a:pt x="1518" y="2134"/>
                  </a:cubicBezTo>
                  <a:cubicBezTo>
                    <a:pt x="1553" y="2125"/>
                    <a:pt x="1558" y="2124"/>
                    <a:pt x="1563" y="2120"/>
                  </a:cubicBezTo>
                  <a:cubicBezTo>
                    <a:pt x="1600" y="2106"/>
                    <a:pt x="1607" y="2107"/>
                    <a:pt x="1614" y="2105"/>
                  </a:cubicBezTo>
                  <a:cubicBezTo>
                    <a:pt x="1634" y="2100"/>
                    <a:pt x="1638" y="2093"/>
                    <a:pt x="1641" y="2096"/>
                  </a:cubicBezTo>
                  <a:cubicBezTo>
                    <a:pt x="1680" y="2089"/>
                    <a:pt x="1688" y="2081"/>
                    <a:pt x="1694" y="2084"/>
                  </a:cubicBezTo>
                  <a:cubicBezTo>
                    <a:pt x="1728" y="2085"/>
                    <a:pt x="1733" y="2076"/>
                    <a:pt x="1736" y="2079"/>
                  </a:cubicBezTo>
                  <a:cubicBezTo>
                    <a:pt x="1753" y="2083"/>
                    <a:pt x="1748" y="2081"/>
                    <a:pt x="1744" y="2081"/>
                  </a:cubicBezTo>
                  <a:cubicBezTo>
                    <a:pt x="1711" y="2083"/>
                    <a:pt x="1705" y="2088"/>
                    <a:pt x="1700" y="2087"/>
                  </a:cubicBezTo>
                  <a:cubicBezTo>
                    <a:pt x="1635" y="2103"/>
                    <a:pt x="1629" y="2113"/>
                    <a:pt x="1624" y="2110"/>
                  </a:cubicBezTo>
                  <a:cubicBezTo>
                    <a:pt x="1587" y="2121"/>
                    <a:pt x="1585" y="2125"/>
                    <a:pt x="1585" y="2127"/>
                  </a:cubicBezTo>
                  <a:cubicBezTo>
                    <a:pt x="1565" y="2138"/>
                    <a:pt x="1558" y="2127"/>
                    <a:pt x="1561" y="2134"/>
                  </a:cubicBezTo>
                  <a:cubicBezTo>
                    <a:pt x="1521" y="2145"/>
                    <a:pt x="1515" y="2142"/>
                    <a:pt x="1509" y="2147"/>
                  </a:cubicBezTo>
                  <a:cubicBezTo>
                    <a:pt x="1471" y="2146"/>
                    <a:pt x="1465" y="2153"/>
                    <a:pt x="1459" y="2153"/>
                  </a:cubicBezTo>
                  <a:cubicBezTo>
                    <a:pt x="1437" y="2149"/>
                    <a:pt x="1431" y="2158"/>
                    <a:pt x="1425" y="2151"/>
                  </a:cubicBezTo>
                  <a:cubicBezTo>
                    <a:pt x="1386" y="2149"/>
                    <a:pt x="1381" y="2142"/>
                    <a:pt x="1375" y="2146"/>
                  </a:cubicBezTo>
                  <a:cubicBezTo>
                    <a:pt x="1415" y="2158"/>
                    <a:pt x="1423" y="2160"/>
                    <a:pt x="1431" y="2160"/>
                  </a:cubicBezTo>
                  <a:cubicBezTo>
                    <a:pt x="1439" y="2160"/>
                    <a:pt x="1439" y="2160"/>
                    <a:pt x="1439" y="2160"/>
                  </a:cubicBezTo>
                  <a:cubicBezTo>
                    <a:pt x="1511" y="2153"/>
                    <a:pt x="1516" y="2158"/>
                    <a:pt x="1521" y="2151"/>
                  </a:cubicBezTo>
                  <a:cubicBezTo>
                    <a:pt x="1584" y="2138"/>
                    <a:pt x="1595" y="2130"/>
                    <a:pt x="1606" y="2129"/>
                  </a:cubicBezTo>
                  <a:cubicBezTo>
                    <a:pt x="1656" y="2105"/>
                    <a:pt x="1669" y="2110"/>
                    <a:pt x="1684" y="2102"/>
                  </a:cubicBezTo>
                  <a:cubicBezTo>
                    <a:pt x="1733" y="2089"/>
                    <a:pt x="1739" y="2095"/>
                    <a:pt x="1746" y="2090"/>
                  </a:cubicBezTo>
                  <a:cubicBezTo>
                    <a:pt x="1782" y="2095"/>
                    <a:pt x="1786" y="2094"/>
                    <a:pt x="1789" y="2093"/>
                  </a:cubicBezTo>
                  <a:cubicBezTo>
                    <a:pt x="1806" y="2099"/>
                    <a:pt x="1809" y="2098"/>
                    <a:pt x="1807" y="2101"/>
                  </a:cubicBezTo>
                  <a:cubicBezTo>
                    <a:pt x="1749" y="2109"/>
                    <a:pt x="1745" y="2110"/>
                    <a:pt x="1742" y="2109"/>
                  </a:cubicBezTo>
                  <a:cubicBezTo>
                    <a:pt x="1689" y="2129"/>
                    <a:pt x="1681" y="2128"/>
                    <a:pt x="1674" y="2133"/>
                  </a:cubicBezTo>
                  <a:cubicBezTo>
                    <a:pt x="1644" y="2142"/>
                    <a:pt x="1636" y="2149"/>
                    <a:pt x="1628" y="2150"/>
                  </a:cubicBezTo>
                  <a:cubicBezTo>
                    <a:pt x="1608" y="2159"/>
                    <a:pt x="1608" y="2159"/>
                    <a:pt x="1607" y="2160"/>
                  </a:cubicBezTo>
                  <a:cubicBezTo>
                    <a:pt x="1648" y="2152"/>
                    <a:pt x="1658" y="2153"/>
                    <a:pt x="1668" y="2147"/>
                  </a:cubicBezTo>
                  <a:cubicBezTo>
                    <a:pt x="1748" y="2114"/>
                    <a:pt x="1753" y="2122"/>
                    <a:pt x="1759" y="2114"/>
                  </a:cubicBezTo>
                  <a:cubicBezTo>
                    <a:pt x="1784" y="2117"/>
                    <a:pt x="1781" y="2113"/>
                    <a:pt x="1777" y="2119"/>
                  </a:cubicBezTo>
                  <a:cubicBezTo>
                    <a:pt x="1751" y="2124"/>
                    <a:pt x="1748" y="2122"/>
                    <a:pt x="1744" y="2124"/>
                  </a:cubicBezTo>
                  <a:cubicBezTo>
                    <a:pt x="1696" y="2142"/>
                    <a:pt x="1692" y="2145"/>
                    <a:pt x="1688" y="2147"/>
                  </a:cubicBezTo>
                  <a:cubicBezTo>
                    <a:pt x="1681" y="2160"/>
                    <a:pt x="1681" y="2160"/>
                    <a:pt x="1681" y="2160"/>
                  </a:cubicBezTo>
                  <a:cubicBezTo>
                    <a:pt x="1723" y="2146"/>
                    <a:pt x="1728" y="2138"/>
                    <a:pt x="1732" y="2140"/>
                  </a:cubicBezTo>
                  <a:cubicBezTo>
                    <a:pt x="1800" y="2126"/>
                    <a:pt x="1805" y="2122"/>
                    <a:pt x="1809" y="2122"/>
                  </a:cubicBezTo>
                  <a:cubicBezTo>
                    <a:pt x="1859" y="2130"/>
                    <a:pt x="1849" y="2135"/>
                    <a:pt x="1839" y="2134"/>
                  </a:cubicBezTo>
                  <a:cubicBezTo>
                    <a:pt x="1796" y="2143"/>
                    <a:pt x="1782" y="2143"/>
                    <a:pt x="1769" y="2149"/>
                  </a:cubicBezTo>
                  <a:cubicBezTo>
                    <a:pt x="1776" y="2157"/>
                    <a:pt x="1784" y="2154"/>
                    <a:pt x="1792" y="2152"/>
                  </a:cubicBezTo>
                  <a:cubicBezTo>
                    <a:pt x="1836" y="2146"/>
                    <a:pt x="1848" y="2144"/>
                    <a:pt x="1860" y="2141"/>
                  </a:cubicBezTo>
                  <a:cubicBezTo>
                    <a:pt x="1890" y="2149"/>
                    <a:pt x="1883" y="2141"/>
                    <a:pt x="1875" y="2148"/>
                  </a:cubicBezTo>
                  <a:cubicBezTo>
                    <a:pt x="1809" y="2160"/>
                    <a:pt x="1809" y="2160"/>
                    <a:pt x="1809" y="2160"/>
                  </a:cubicBezTo>
                  <a:cubicBezTo>
                    <a:pt x="1855" y="2162"/>
                    <a:pt x="1860" y="2158"/>
                    <a:pt x="1864" y="2158"/>
                  </a:cubicBezTo>
                  <a:cubicBezTo>
                    <a:pt x="1880" y="2157"/>
                    <a:pt x="1882" y="2157"/>
                    <a:pt x="1884" y="2158"/>
                  </a:cubicBezTo>
                  <a:cubicBezTo>
                    <a:pt x="1900" y="2158"/>
                    <a:pt x="1895" y="2159"/>
                    <a:pt x="1890" y="2159"/>
                  </a:cubicBezTo>
                  <a:cubicBezTo>
                    <a:pt x="1969" y="2159"/>
                    <a:pt x="1968" y="2157"/>
                    <a:pt x="1966" y="2156"/>
                  </a:cubicBezTo>
                  <a:cubicBezTo>
                    <a:pt x="1951" y="2145"/>
                    <a:pt x="1947" y="2142"/>
                    <a:pt x="1942" y="2136"/>
                  </a:cubicBezTo>
                  <a:cubicBezTo>
                    <a:pt x="1928" y="2102"/>
                    <a:pt x="1921" y="2099"/>
                    <a:pt x="1919" y="2096"/>
                  </a:cubicBezTo>
                  <a:cubicBezTo>
                    <a:pt x="1906" y="2068"/>
                    <a:pt x="1903" y="2061"/>
                    <a:pt x="1900" y="2054"/>
                  </a:cubicBezTo>
                  <a:cubicBezTo>
                    <a:pt x="1884" y="2012"/>
                    <a:pt x="1880" y="2009"/>
                    <a:pt x="1880" y="2005"/>
                  </a:cubicBezTo>
                  <a:cubicBezTo>
                    <a:pt x="1870" y="1972"/>
                    <a:pt x="1863" y="1965"/>
                    <a:pt x="1863" y="1959"/>
                  </a:cubicBezTo>
                  <a:cubicBezTo>
                    <a:pt x="1799" y="1870"/>
                    <a:pt x="1800" y="1871"/>
                    <a:pt x="1801" y="1871"/>
                  </a:cubicBezTo>
                  <a:cubicBezTo>
                    <a:pt x="1846" y="1921"/>
                    <a:pt x="1856" y="1927"/>
                    <a:pt x="1867" y="1947"/>
                  </a:cubicBezTo>
                  <a:cubicBezTo>
                    <a:pt x="1895" y="2002"/>
                    <a:pt x="1899" y="2005"/>
                    <a:pt x="1901" y="2010"/>
                  </a:cubicBezTo>
                  <a:cubicBezTo>
                    <a:pt x="1908" y="2028"/>
                    <a:pt x="1914" y="2036"/>
                    <a:pt x="1916" y="2043"/>
                  </a:cubicBezTo>
                  <a:cubicBezTo>
                    <a:pt x="1949" y="2106"/>
                    <a:pt x="1957" y="2126"/>
                    <a:pt x="1968" y="2145"/>
                  </a:cubicBezTo>
                  <a:cubicBezTo>
                    <a:pt x="1993" y="2160"/>
                    <a:pt x="1993" y="2160"/>
                    <a:pt x="1993" y="2160"/>
                  </a:cubicBezTo>
                  <a:close/>
                  <a:moveTo>
                    <a:pt x="1432" y="1827"/>
                  </a:moveTo>
                  <a:cubicBezTo>
                    <a:pt x="1438" y="1821"/>
                    <a:pt x="1439" y="1838"/>
                    <a:pt x="1448" y="1842"/>
                  </a:cubicBezTo>
                  <a:cubicBezTo>
                    <a:pt x="1439" y="1846"/>
                    <a:pt x="1440" y="1832"/>
                    <a:pt x="1432" y="1827"/>
                  </a:cubicBezTo>
                  <a:close/>
                  <a:moveTo>
                    <a:pt x="1447" y="1848"/>
                  </a:moveTo>
                  <a:cubicBezTo>
                    <a:pt x="1453" y="1846"/>
                    <a:pt x="1456" y="1858"/>
                    <a:pt x="1459" y="1861"/>
                  </a:cubicBezTo>
                  <a:cubicBezTo>
                    <a:pt x="1452" y="1862"/>
                    <a:pt x="1449" y="1851"/>
                    <a:pt x="1447" y="1848"/>
                  </a:cubicBezTo>
                  <a:close/>
                  <a:moveTo>
                    <a:pt x="1239" y="1868"/>
                  </a:moveTo>
                  <a:cubicBezTo>
                    <a:pt x="1242" y="1867"/>
                    <a:pt x="1245" y="1869"/>
                    <a:pt x="1248" y="1872"/>
                  </a:cubicBezTo>
                  <a:cubicBezTo>
                    <a:pt x="1244" y="1878"/>
                    <a:pt x="1242" y="1871"/>
                    <a:pt x="1239" y="1868"/>
                  </a:cubicBezTo>
                  <a:close/>
                  <a:moveTo>
                    <a:pt x="1501" y="1919"/>
                  </a:moveTo>
                  <a:cubicBezTo>
                    <a:pt x="1497" y="1914"/>
                    <a:pt x="1493" y="1919"/>
                    <a:pt x="1489" y="1916"/>
                  </a:cubicBezTo>
                  <a:cubicBezTo>
                    <a:pt x="1435" y="1912"/>
                    <a:pt x="1432" y="1913"/>
                    <a:pt x="1430" y="1915"/>
                  </a:cubicBezTo>
                  <a:cubicBezTo>
                    <a:pt x="1404" y="1915"/>
                    <a:pt x="1397" y="1912"/>
                    <a:pt x="1389" y="1914"/>
                  </a:cubicBezTo>
                  <a:cubicBezTo>
                    <a:pt x="1360" y="1907"/>
                    <a:pt x="1356" y="1911"/>
                    <a:pt x="1352" y="1908"/>
                  </a:cubicBezTo>
                  <a:cubicBezTo>
                    <a:pt x="1313" y="1898"/>
                    <a:pt x="1309" y="1899"/>
                    <a:pt x="1305" y="1897"/>
                  </a:cubicBezTo>
                  <a:cubicBezTo>
                    <a:pt x="1253" y="1869"/>
                    <a:pt x="1256" y="1878"/>
                    <a:pt x="1260" y="1876"/>
                  </a:cubicBezTo>
                  <a:cubicBezTo>
                    <a:pt x="1307" y="1885"/>
                    <a:pt x="1326" y="1890"/>
                    <a:pt x="1345" y="1894"/>
                  </a:cubicBezTo>
                  <a:cubicBezTo>
                    <a:pt x="1379" y="1897"/>
                    <a:pt x="1384" y="1895"/>
                    <a:pt x="1388" y="1900"/>
                  </a:cubicBezTo>
                  <a:cubicBezTo>
                    <a:pt x="1422" y="1900"/>
                    <a:pt x="1426" y="1904"/>
                    <a:pt x="1431" y="1902"/>
                  </a:cubicBezTo>
                  <a:cubicBezTo>
                    <a:pt x="1464" y="1906"/>
                    <a:pt x="1469" y="1906"/>
                    <a:pt x="1474" y="1905"/>
                  </a:cubicBezTo>
                  <a:cubicBezTo>
                    <a:pt x="1493" y="1908"/>
                    <a:pt x="1497" y="1915"/>
                    <a:pt x="1501" y="1913"/>
                  </a:cubicBezTo>
                  <a:cubicBezTo>
                    <a:pt x="1510" y="1920"/>
                    <a:pt x="1506" y="1919"/>
                    <a:pt x="1501" y="1919"/>
                  </a:cubicBezTo>
                  <a:close/>
                  <a:moveTo>
                    <a:pt x="1546" y="1944"/>
                  </a:moveTo>
                  <a:cubicBezTo>
                    <a:pt x="1543" y="1939"/>
                    <a:pt x="1552" y="1938"/>
                    <a:pt x="1554" y="1943"/>
                  </a:cubicBezTo>
                  <a:cubicBezTo>
                    <a:pt x="1551" y="1944"/>
                    <a:pt x="1548" y="1942"/>
                    <a:pt x="1546" y="1944"/>
                  </a:cubicBezTo>
                  <a:close/>
                  <a:moveTo>
                    <a:pt x="1684" y="2032"/>
                  </a:moveTo>
                  <a:cubicBezTo>
                    <a:pt x="1688" y="2028"/>
                    <a:pt x="1691" y="2030"/>
                    <a:pt x="1694" y="2034"/>
                  </a:cubicBezTo>
                  <a:cubicBezTo>
                    <a:pt x="1691" y="2035"/>
                    <a:pt x="1687" y="2036"/>
                    <a:pt x="1684" y="2032"/>
                  </a:cubicBezTo>
                  <a:close/>
                  <a:moveTo>
                    <a:pt x="2011" y="2148"/>
                  </a:moveTo>
                  <a:cubicBezTo>
                    <a:pt x="2005" y="2140"/>
                    <a:pt x="2001" y="2132"/>
                    <a:pt x="1993" y="2124"/>
                  </a:cubicBezTo>
                  <a:cubicBezTo>
                    <a:pt x="1988" y="2113"/>
                    <a:pt x="1982" y="2101"/>
                    <a:pt x="1972" y="2090"/>
                  </a:cubicBezTo>
                  <a:cubicBezTo>
                    <a:pt x="1957" y="2060"/>
                    <a:pt x="1940" y="2030"/>
                    <a:pt x="1925" y="2000"/>
                  </a:cubicBezTo>
                  <a:cubicBezTo>
                    <a:pt x="1911" y="1971"/>
                    <a:pt x="1890" y="1940"/>
                    <a:pt x="1873" y="1910"/>
                  </a:cubicBezTo>
                  <a:cubicBezTo>
                    <a:pt x="1861" y="1900"/>
                    <a:pt x="1858" y="1893"/>
                    <a:pt x="1848" y="1885"/>
                  </a:cubicBezTo>
                  <a:cubicBezTo>
                    <a:pt x="1850" y="1882"/>
                    <a:pt x="1846" y="1884"/>
                    <a:pt x="1844" y="1881"/>
                  </a:cubicBezTo>
                  <a:cubicBezTo>
                    <a:pt x="1846" y="1878"/>
                    <a:pt x="1842" y="1876"/>
                    <a:pt x="1839" y="1876"/>
                  </a:cubicBezTo>
                  <a:cubicBezTo>
                    <a:pt x="1837" y="1871"/>
                    <a:pt x="1834" y="1864"/>
                    <a:pt x="1827" y="1869"/>
                  </a:cubicBezTo>
                  <a:cubicBezTo>
                    <a:pt x="1834" y="1873"/>
                    <a:pt x="1843" y="1891"/>
                    <a:pt x="1853" y="1895"/>
                  </a:cubicBezTo>
                  <a:cubicBezTo>
                    <a:pt x="1850" y="1899"/>
                    <a:pt x="1860" y="1904"/>
                    <a:pt x="1862" y="1908"/>
                  </a:cubicBezTo>
                  <a:cubicBezTo>
                    <a:pt x="1864" y="1913"/>
                    <a:pt x="1866" y="1918"/>
                    <a:pt x="1872" y="1923"/>
                  </a:cubicBezTo>
                  <a:cubicBezTo>
                    <a:pt x="1875" y="1932"/>
                    <a:pt x="1884" y="1941"/>
                    <a:pt x="1887" y="1950"/>
                  </a:cubicBezTo>
                  <a:cubicBezTo>
                    <a:pt x="1897" y="1968"/>
                    <a:pt x="1909" y="1986"/>
                    <a:pt x="1917" y="2004"/>
                  </a:cubicBezTo>
                  <a:cubicBezTo>
                    <a:pt x="1924" y="2014"/>
                    <a:pt x="1923" y="2022"/>
                    <a:pt x="1932" y="2032"/>
                  </a:cubicBezTo>
                  <a:cubicBezTo>
                    <a:pt x="1931" y="2040"/>
                    <a:pt x="1944" y="2050"/>
                    <a:pt x="1945" y="2059"/>
                  </a:cubicBezTo>
                  <a:cubicBezTo>
                    <a:pt x="1954" y="2068"/>
                    <a:pt x="1951" y="2077"/>
                    <a:pt x="1960" y="2086"/>
                  </a:cubicBezTo>
                  <a:cubicBezTo>
                    <a:pt x="1963" y="2095"/>
                    <a:pt x="1969" y="2104"/>
                    <a:pt x="1978" y="2114"/>
                  </a:cubicBezTo>
                  <a:cubicBezTo>
                    <a:pt x="1979" y="2119"/>
                    <a:pt x="1985" y="2124"/>
                    <a:pt x="1986" y="2130"/>
                  </a:cubicBezTo>
                  <a:cubicBezTo>
                    <a:pt x="1989" y="2132"/>
                    <a:pt x="1991" y="2135"/>
                    <a:pt x="1993" y="2138"/>
                  </a:cubicBezTo>
                  <a:cubicBezTo>
                    <a:pt x="1988" y="2140"/>
                    <a:pt x="2001" y="2144"/>
                    <a:pt x="1996" y="2147"/>
                  </a:cubicBezTo>
                  <a:cubicBezTo>
                    <a:pt x="2002" y="2150"/>
                    <a:pt x="2006" y="2155"/>
                    <a:pt x="2009" y="2160"/>
                  </a:cubicBezTo>
                  <a:cubicBezTo>
                    <a:pt x="2020" y="2160"/>
                    <a:pt x="2020" y="2160"/>
                    <a:pt x="2020" y="2160"/>
                  </a:cubicBezTo>
                  <a:cubicBezTo>
                    <a:pt x="2018" y="2157"/>
                    <a:pt x="2016" y="2153"/>
                    <a:pt x="2011" y="2148"/>
                  </a:cubicBezTo>
                  <a:close/>
                  <a:moveTo>
                    <a:pt x="2059" y="2103"/>
                  </a:moveTo>
                  <a:cubicBezTo>
                    <a:pt x="2045" y="2089"/>
                    <a:pt x="2040" y="2075"/>
                    <a:pt x="2028" y="2061"/>
                  </a:cubicBezTo>
                  <a:cubicBezTo>
                    <a:pt x="2030" y="2059"/>
                    <a:pt x="2026" y="2056"/>
                    <a:pt x="2024" y="2053"/>
                  </a:cubicBezTo>
                  <a:cubicBezTo>
                    <a:pt x="2025" y="2051"/>
                    <a:pt x="2025" y="2048"/>
                    <a:pt x="2023" y="2045"/>
                  </a:cubicBezTo>
                  <a:cubicBezTo>
                    <a:pt x="2012" y="2031"/>
                    <a:pt x="2008" y="2018"/>
                    <a:pt x="1998" y="2004"/>
                  </a:cubicBezTo>
                  <a:cubicBezTo>
                    <a:pt x="2003" y="2001"/>
                    <a:pt x="1990" y="1997"/>
                    <a:pt x="1995" y="1994"/>
                  </a:cubicBezTo>
                  <a:cubicBezTo>
                    <a:pt x="1994" y="1990"/>
                    <a:pt x="1985" y="1986"/>
                    <a:pt x="1988" y="1983"/>
                  </a:cubicBezTo>
                  <a:cubicBezTo>
                    <a:pt x="1981" y="1978"/>
                    <a:pt x="1982" y="1965"/>
                    <a:pt x="1972" y="1965"/>
                  </a:cubicBezTo>
                  <a:cubicBezTo>
                    <a:pt x="1974" y="1970"/>
                    <a:pt x="1977" y="1973"/>
                    <a:pt x="1984" y="1981"/>
                  </a:cubicBezTo>
                  <a:cubicBezTo>
                    <a:pt x="1985" y="1984"/>
                    <a:pt x="1980" y="1987"/>
                    <a:pt x="1986" y="1990"/>
                  </a:cubicBezTo>
                  <a:cubicBezTo>
                    <a:pt x="1986" y="1994"/>
                    <a:pt x="1988" y="1997"/>
                    <a:pt x="1992" y="2000"/>
                  </a:cubicBezTo>
                  <a:cubicBezTo>
                    <a:pt x="1991" y="2007"/>
                    <a:pt x="1999" y="2014"/>
                    <a:pt x="1998" y="2021"/>
                  </a:cubicBezTo>
                  <a:cubicBezTo>
                    <a:pt x="2003" y="2024"/>
                    <a:pt x="1999" y="2027"/>
                    <a:pt x="2004" y="2030"/>
                  </a:cubicBezTo>
                  <a:cubicBezTo>
                    <a:pt x="2005" y="2034"/>
                    <a:pt x="2009" y="2038"/>
                    <a:pt x="2008" y="2041"/>
                  </a:cubicBezTo>
                  <a:cubicBezTo>
                    <a:pt x="2013" y="2045"/>
                    <a:pt x="2009" y="2048"/>
                    <a:pt x="2013" y="2051"/>
                  </a:cubicBezTo>
                  <a:cubicBezTo>
                    <a:pt x="2011" y="2054"/>
                    <a:pt x="2020" y="2059"/>
                    <a:pt x="2017" y="2062"/>
                  </a:cubicBezTo>
                  <a:cubicBezTo>
                    <a:pt x="2030" y="2076"/>
                    <a:pt x="2030" y="2083"/>
                    <a:pt x="2044" y="2099"/>
                  </a:cubicBezTo>
                  <a:cubicBezTo>
                    <a:pt x="2052" y="2115"/>
                    <a:pt x="2060" y="2122"/>
                    <a:pt x="2069" y="2138"/>
                  </a:cubicBezTo>
                  <a:cubicBezTo>
                    <a:pt x="2077" y="2146"/>
                    <a:pt x="2081" y="2153"/>
                    <a:pt x="2086" y="2160"/>
                  </a:cubicBezTo>
                  <a:cubicBezTo>
                    <a:pt x="2099" y="2160"/>
                    <a:pt x="2099" y="2160"/>
                    <a:pt x="2099" y="2160"/>
                  </a:cubicBezTo>
                  <a:cubicBezTo>
                    <a:pt x="2091" y="2148"/>
                    <a:pt x="2081" y="2135"/>
                    <a:pt x="2070" y="2123"/>
                  </a:cubicBezTo>
                  <a:cubicBezTo>
                    <a:pt x="2066" y="2113"/>
                    <a:pt x="2063" y="2112"/>
                    <a:pt x="2059" y="2103"/>
                  </a:cubicBezTo>
                  <a:close/>
                  <a:moveTo>
                    <a:pt x="2096" y="2123"/>
                  </a:moveTo>
                  <a:cubicBezTo>
                    <a:pt x="2093" y="2118"/>
                    <a:pt x="2089" y="2113"/>
                    <a:pt x="2090" y="2109"/>
                  </a:cubicBezTo>
                  <a:cubicBezTo>
                    <a:pt x="2080" y="2105"/>
                    <a:pt x="2076" y="2091"/>
                    <a:pt x="2070" y="2083"/>
                  </a:cubicBezTo>
                  <a:cubicBezTo>
                    <a:pt x="2062" y="2079"/>
                    <a:pt x="2070" y="2069"/>
                    <a:pt x="2063" y="2071"/>
                  </a:cubicBezTo>
                  <a:cubicBezTo>
                    <a:pt x="2062" y="2067"/>
                    <a:pt x="2055" y="2061"/>
                    <a:pt x="2056" y="2057"/>
                  </a:cubicBezTo>
                  <a:cubicBezTo>
                    <a:pt x="2045" y="2047"/>
                    <a:pt x="2049" y="2038"/>
                    <a:pt x="2036" y="2028"/>
                  </a:cubicBezTo>
                  <a:cubicBezTo>
                    <a:pt x="2039" y="2023"/>
                    <a:pt x="2029" y="2017"/>
                    <a:pt x="2031" y="2012"/>
                  </a:cubicBezTo>
                  <a:cubicBezTo>
                    <a:pt x="2025" y="2006"/>
                    <a:pt x="2027" y="2001"/>
                    <a:pt x="2020" y="1996"/>
                  </a:cubicBezTo>
                  <a:cubicBezTo>
                    <a:pt x="2015" y="1985"/>
                    <a:pt x="2007" y="1973"/>
                    <a:pt x="2002" y="1962"/>
                  </a:cubicBezTo>
                  <a:cubicBezTo>
                    <a:pt x="1990" y="1948"/>
                    <a:pt x="1981" y="1934"/>
                    <a:pt x="1971" y="1920"/>
                  </a:cubicBezTo>
                  <a:cubicBezTo>
                    <a:pt x="1960" y="1914"/>
                    <a:pt x="1950" y="1898"/>
                    <a:pt x="1939" y="1887"/>
                  </a:cubicBezTo>
                  <a:cubicBezTo>
                    <a:pt x="1934" y="1882"/>
                    <a:pt x="1929" y="1881"/>
                    <a:pt x="1924" y="1874"/>
                  </a:cubicBezTo>
                  <a:cubicBezTo>
                    <a:pt x="1922" y="1871"/>
                    <a:pt x="1920" y="1868"/>
                    <a:pt x="1917" y="1865"/>
                  </a:cubicBezTo>
                  <a:cubicBezTo>
                    <a:pt x="1914" y="1869"/>
                    <a:pt x="1912" y="1857"/>
                    <a:pt x="1908" y="1865"/>
                  </a:cubicBezTo>
                  <a:cubicBezTo>
                    <a:pt x="1916" y="1870"/>
                    <a:pt x="1924" y="1882"/>
                    <a:pt x="1936" y="1890"/>
                  </a:cubicBezTo>
                  <a:cubicBezTo>
                    <a:pt x="1944" y="1902"/>
                    <a:pt x="1950" y="1909"/>
                    <a:pt x="1962" y="1919"/>
                  </a:cubicBezTo>
                  <a:cubicBezTo>
                    <a:pt x="1971" y="1936"/>
                    <a:pt x="1987" y="1953"/>
                    <a:pt x="1997" y="1970"/>
                  </a:cubicBezTo>
                  <a:cubicBezTo>
                    <a:pt x="2002" y="1978"/>
                    <a:pt x="2003" y="1986"/>
                    <a:pt x="2011" y="1995"/>
                  </a:cubicBezTo>
                  <a:cubicBezTo>
                    <a:pt x="2011" y="2003"/>
                    <a:pt x="2022" y="2012"/>
                    <a:pt x="2021" y="2021"/>
                  </a:cubicBezTo>
                  <a:cubicBezTo>
                    <a:pt x="2037" y="2038"/>
                    <a:pt x="2041" y="2055"/>
                    <a:pt x="2052" y="2072"/>
                  </a:cubicBezTo>
                  <a:cubicBezTo>
                    <a:pt x="2061" y="2082"/>
                    <a:pt x="2066" y="2093"/>
                    <a:pt x="2070" y="2103"/>
                  </a:cubicBezTo>
                  <a:cubicBezTo>
                    <a:pt x="2075" y="2104"/>
                    <a:pt x="2072" y="2105"/>
                    <a:pt x="2076" y="2109"/>
                  </a:cubicBezTo>
                  <a:cubicBezTo>
                    <a:pt x="2079" y="2113"/>
                    <a:pt x="2083" y="2117"/>
                    <a:pt x="2083" y="2121"/>
                  </a:cubicBezTo>
                  <a:cubicBezTo>
                    <a:pt x="2091" y="2124"/>
                    <a:pt x="2089" y="2132"/>
                    <a:pt x="2097" y="2140"/>
                  </a:cubicBezTo>
                  <a:cubicBezTo>
                    <a:pt x="2103" y="2148"/>
                    <a:pt x="2107" y="2154"/>
                    <a:pt x="2112" y="2160"/>
                  </a:cubicBezTo>
                  <a:cubicBezTo>
                    <a:pt x="2124" y="2160"/>
                    <a:pt x="2124" y="2160"/>
                    <a:pt x="2124" y="2160"/>
                  </a:cubicBezTo>
                  <a:cubicBezTo>
                    <a:pt x="2120" y="2153"/>
                    <a:pt x="2115" y="2147"/>
                    <a:pt x="2106" y="2137"/>
                  </a:cubicBezTo>
                  <a:cubicBezTo>
                    <a:pt x="2104" y="2133"/>
                    <a:pt x="2102" y="2128"/>
                    <a:pt x="2096" y="2123"/>
                  </a:cubicBezTo>
                  <a:close/>
                  <a:moveTo>
                    <a:pt x="190" y="2107"/>
                  </a:moveTo>
                  <a:cubicBezTo>
                    <a:pt x="192" y="2102"/>
                    <a:pt x="195" y="2098"/>
                    <a:pt x="198" y="2093"/>
                  </a:cubicBezTo>
                  <a:cubicBezTo>
                    <a:pt x="213" y="2079"/>
                    <a:pt x="212" y="2071"/>
                    <a:pt x="216" y="2068"/>
                  </a:cubicBezTo>
                  <a:cubicBezTo>
                    <a:pt x="254" y="2018"/>
                    <a:pt x="255" y="2017"/>
                    <a:pt x="256" y="2015"/>
                  </a:cubicBezTo>
                  <a:cubicBezTo>
                    <a:pt x="274" y="1993"/>
                    <a:pt x="270" y="1985"/>
                    <a:pt x="278" y="1985"/>
                  </a:cubicBezTo>
                  <a:cubicBezTo>
                    <a:pt x="293" y="1956"/>
                    <a:pt x="295" y="1954"/>
                    <a:pt x="297" y="1953"/>
                  </a:cubicBezTo>
                  <a:cubicBezTo>
                    <a:pt x="328" y="1902"/>
                    <a:pt x="338" y="1884"/>
                    <a:pt x="346" y="1864"/>
                  </a:cubicBezTo>
                  <a:cubicBezTo>
                    <a:pt x="359" y="1830"/>
                    <a:pt x="360" y="1824"/>
                    <a:pt x="362" y="1819"/>
                  </a:cubicBezTo>
                  <a:cubicBezTo>
                    <a:pt x="363" y="1817"/>
                    <a:pt x="354" y="1821"/>
                    <a:pt x="354" y="1835"/>
                  </a:cubicBezTo>
                  <a:cubicBezTo>
                    <a:pt x="322" y="1898"/>
                    <a:pt x="317" y="1907"/>
                    <a:pt x="312" y="1917"/>
                  </a:cubicBezTo>
                  <a:cubicBezTo>
                    <a:pt x="296" y="1935"/>
                    <a:pt x="296" y="1938"/>
                    <a:pt x="294" y="1940"/>
                  </a:cubicBezTo>
                  <a:cubicBezTo>
                    <a:pt x="270" y="1973"/>
                    <a:pt x="267" y="1983"/>
                    <a:pt x="260" y="1990"/>
                  </a:cubicBezTo>
                  <a:cubicBezTo>
                    <a:pt x="242" y="2018"/>
                    <a:pt x="240" y="2019"/>
                    <a:pt x="241" y="2022"/>
                  </a:cubicBezTo>
                  <a:cubicBezTo>
                    <a:pt x="227" y="2043"/>
                    <a:pt x="222" y="2045"/>
                    <a:pt x="219" y="2048"/>
                  </a:cubicBezTo>
                  <a:cubicBezTo>
                    <a:pt x="203" y="2075"/>
                    <a:pt x="198" y="2077"/>
                    <a:pt x="195" y="2080"/>
                  </a:cubicBezTo>
                  <a:cubicBezTo>
                    <a:pt x="170" y="2118"/>
                    <a:pt x="172" y="2126"/>
                    <a:pt x="165" y="2126"/>
                  </a:cubicBezTo>
                  <a:cubicBezTo>
                    <a:pt x="150" y="2154"/>
                    <a:pt x="148" y="2156"/>
                    <a:pt x="147" y="2160"/>
                  </a:cubicBezTo>
                  <a:cubicBezTo>
                    <a:pt x="159" y="2156"/>
                    <a:pt x="161" y="2155"/>
                    <a:pt x="160" y="2150"/>
                  </a:cubicBezTo>
                  <a:cubicBezTo>
                    <a:pt x="187" y="2116"/>
                    <a:pt x="184" y="2108"/>
                    <a:pt x="190" y="2107"/>
                  </a:cubicBezTo>
                  <a:close/>
                  <a:moveTo>
                    <a:pt x="44" y="2148"/>
                  </a:moveTo>
                  <a:cubicBezTo>
                    <a:pt x="37" y="2147"/>
                    <a:pt x="34" y="2141"/>
                    <a:pt x="26" y="2140"/>
                  </a:cubicBezTo>
                  <a:cubicBezTo>
                    <a:pt x="24" y="2133"/>
                    <a:pt x="15" y="2134"/>
                    <a:pt x="12" y="2128"/>
                  </a:cubicBezTo>
                  <a:cubicBezTo>
                    <a:pt x="6" y="2128"/>
                    <a:pt x="4" y="2123"/>
                    <a:pt x="0" y="2120"/>
                  </a:cubicBezTo>
                  <a:cubicBezTo>
                    <a:pt x="0" y="2132"/>
                    <a:pt x="0" y="2132"/>
                    <a:pt x="0" y="2132"/>
                  </a:cubicBezTo>
                  <a:cubicBezTo>
                    <a:pt x="4" y="2134"/>
                    <a:pt x="7" y="2136"/>
                    <a:pt x="9" y="2139"/>
                  </a:cubicBezTo>
                  <a:cubicBezTo>
                    <a:pt x="15" y="2138"/>
                    <a:pt x="15" y="2145"/>
                    <a:pt x="20" y="2145"/>
                  </a:cubicBezTo>
                  <a:cubicBezTo>
                    <a:pt x="20" y="2151"/>
                    <a:pt x="29" y="2146"/>
                    <a:pt x="27" y="2153"/>
                  </a:cubicBezTo>
                  <a:cubicBezTo>
                    <a:pt x="31" y="2154"/>
                    <a:pt x="38" y="2157"/>
                    <a:pt x="41" y="2160"/>
                  </a:cubicBezTo>
                  <a:cubicBezTo>
                    <a:pt x="54" y="2160"/>
                    <a:pt x="54" y="2160"/>
                    <a:pt x="54" y="2160"/>
                  </a:cubicBezTo>
                  <a:cubicBezTo>
                    <a:pt x="50" y="2156"/>
                    <a:pt x="46" y="2153"/>
                    <a:pt x="44" y="2148"/>
                  </a:cubicBezTo>
                  <a:close/>
                  <a:moveTo>
                    <a:pt x="2454" y="2137"/>
                  </a:moveTo>
                  <a:cubicBezTo>
                    <a:pt x="2454" y="2132"/>
                    <a:pt x="2448" y="2134"/>
                    <a:pt x="2448" y="2128"/>
                  </a:cubicBezTo>
                  <a:cubicBezTo>
                    <a:pt x="2439" y="2119"/>
                    <a:pt x="2438" y="2111"/>
                    <a:pt x="2431" y="2102"/>
                  </a:cubicBezTo>
                  <a:cubicBezTo>
                    <a:pt x="2422" y="2094"/>
                    <a:pt x="2422" y="2086"/>
                    <a:pt x="2413" y="2078"/>
                  </a:cubicBezTo>
                  <a:cubicBezTo>
                    <a:pt x="2412" y="2075"/>
                    <a:pt x="2409" y="2073"/>
                    <a:pt x="2410" y="2071"/>
                  </a:cubicBezTo>
                  <a:cubicBezTo>
                    <a:pt x="2409" y="2070"/>
                    <a:pt x="2410" y="2067"/>
                    <a:pt x="2407" y="2068"/>
                  </a:cubicBezTo>
                  <a:cubicBezTo>
                    <a:pt x="2401" y="2063"/>
                    <a:pt x="2404" y="2060"/>
                    <a:pt x="2399" y="2055"/>
                  </a:cubicBezTo>
                  <a:cubicBezTo>
                    <a:pt x="2390" y="2047"/>
                    <a:pt x="2391" y="2042"/>
                    <a:pt x="2383" y="2037"/>
                  </a:cubicBezTo>
                  <a:cubicBezTo>
                    <a:pt x="2383" y="2033"/>
                    <a:pt x="2379" y="2032"/>
                    <a:pt x="2376" y="2029"/>
                  </a:cubicBezTo>
                  <a:cubicBezTo>
                    <a:pt x="2370" y="2021"/>
                    <a:pt x="2367" y="2014"/>
                    <a:pt x="2359" y="2009"/>
                  </a:cubicBezTo>
                  <a:cubicBezTo>
                    <a:pt x="2356" y="2005"/>
                    <a:pt x="2356" y="2001"/>
                    <a:pt x="2350" y="1996"/>
                  </a:cubicBezTo>
                  <a:cubicBezTo>
                    <a:pt x="2342" y="1991"/>
                    <a:pt x="2334" y="1981"/>
                    <a:pt x="2326" y="1971"/>
                  </a:cubicBezTo>
                  <a:cubicBezTo>
                    <a:pt x="2315" y="1963"/>
                    <a:pt x="2303" y="1951"/>
                    <a:pt x="2292" y="1946"/>
                  </a:cubicBezTo>
                  <a:cubicBezTo>
                    <a:pt x="2287" y="1940"/>
                    <a:pt x="2281" y="1939"/>
                    <a:pt x="2276" y="1934"/>
                  </a:cubicBezTo>
                  <a:cubicBezTo>
                    <a:pt x="2270" y="1928"/>
                    <a:pt x="2264" y="1924"/>
                    <a:pt x="2258" y="1924"/>
                  </a:cubicBezTo>
                  <a:cubicBezTo>
                    <a:pt x="2279" y="1941"/>
                    <a:pt x="2300" y="1958"/>
                    <a:pt x="2321" y="1976"/>
                  </a:cubicBezTo>
                  <a:cubicBezTo>
                    <a:pt x="2338" y="1996"/>
                    <a:pt x="2359" y="2016"/>
                    <a:pt x="2371" y="2036"/>
                  </a:cubicBezTo>
                  <a:cubicBezTo>
                    <a:pt x="2375" y="2041"/>
                    <a:pt x="2379" y="2048"/>
                    <a:pt x="2384" y="2048"/>
                  </a:cubicBezTo>
                  <a:cubicBezTo>
                    <a:pt x="2379" y="2052"/>
                    <a:pt x="2394" y="2057"/>
                    <a:pt x="2389" y="2061"/>
                  </a:cubicBezTo>
                  <a:cubicBezTo>
                    <a:pt x="2391" y="2065"/>
                    <a:pt x="2401" y="2070"/>
                    <a:pt x="2398" y="2073"/>
                  </a:cubicBezTo>
                  <a:cubicBezTo>
                    <a:pt x="2409" y="2085"/>
                    <a:pt x="2407" y="2087"/>
                    <a:pt x="2416" y="2098"/>
                  </a:cubicBezTo>
                  <a:cubicBezTo>
                    <a:pt x="2419" y="2106"/>
                    <a:pt x="2429" y="2115"/>
                    <a:pt x="2433" y="2124"/>
                  </a:cubicBezTo>
                  <a:cubicBezTo>
                    <a:pt x="2439" y="2128"/>
                    <a:pt x="2436" y="2132"/>
                    <a:pt x="2442" y="2137"/>
                  </a:cubicBezTo>
                  <a:cubicBezTo>
                    <a:pt x="2449" y="2142"/>
                    <a:pt x="2444" y="2146"/>
                    <a:pt x="2448" y="2151"/>
                  </a:cubicBezTo>
                  <a:cubicBezTo>
                    <a:pt x="2451" y="2154"/>
                    <a:pt x="2453" y="2157"/>
                    <a:pt x="2455" y="2160"/>
                  </a:cubicBezTo>
                  <a:cubicBezTo>
                    <a:pt x="2467" y="2160"/>
                    <a:pt x="2467" y="2160"/>
                    <a:pt x="2467" y="2160"/>
                  </a:cubicBezTo>
                  <a:cubicBezTo>
                    <a:pt x="2464" y="2156"/>
                    <a:pt x="2461" y="2152"/>
                    <a:pt x="2458" y="2149"/>
                  </a:cubicBezTo>
                  <a:cubicBezTo>
                    <a:pt x="2461" y="2145"/>
                    <a:pt x="2452" y="2141"/>
                    <a:pt x="2454" y="2137"/>
                  </a:cubicBezTo>
                  <a:close/>
                  <a:moveTo>
                    <a:pt x="21" y="2156"/>
                  </a:moveTo>
                  <a:cubicBezTo>
                    <a:pt x="21" y="2149"/>
                    <a:pt x="15" y="2150"/>
                    <a:pt x="11" y="2148"/>
                  </a:cubicBezTo>
                  <a:cubicBezTo>
                    <a:pt x="8" y="2146"/>
                    <a:pt x="6" y="2143"/>
                    <a:pt x="0" y="2144"/>
                  </a:cubicBezTo>
                  <a:cubicBezTo>
                    <a:pt x="0" y="2153"/>
                    <a:pt x="0" y="2153"/>
                    <a:pt x="0" y="2153"/>
                  </a:cubicBezTo>
                  <a:cubicBezTo>
                    <a:pt x="2" y="2154"/>
                    <a:pt x="4" y="2154"/>
                    <a:pt x="5" y="2155"/>
                  </a:cubicBezTo>
                  <a:cubicBezTo>
                    <a:pt x="6" y="2155"/>
                    <a:pt x="7" y="2156"/>
                    <a:pt x="8" y="2157"/>
                  </a:cubicBezTo>
                  <a:cubicBezTo>
                    <a:pt x="9" y="2157"/>
                    <a:pt x="10" y="2157"/>
                    <a:pt x="10" y="2159"/>
                  </a:cubicBezTo>
                  <a:cubicBezTo>
                    <a:pt x="11" y="2159"/>
                    <a:pt x="12" y="2159"/>
                    <a:pt x="13" y="2160"/>
                  </a:cubicBezTo>
                  <a:cubicBezTo>
                    <a:pt x="32" y="2160"/>
                    <a:pt x="32" y="2160"/>
                    <a:pt x="32" y="2160"/>
                  </a:cubicBezTo>
                  <a:cubicBezTo>
                    <a:pt x="32" y="2160"/>
                    <a:pt x="32" y="2160"/>
                    <a:pt x="32" y="2159"/>
                  </a:cubicBezTo>
                  <a:cubicBezTo>
                    <a:pt x="30" y="2156"/>
                    <a:pt x="25" y="2157"/>
                    <a:pt x="21" y="2156"/>
                  </a:cubicBezTo>
                  <a:close/>
                  <a:moveTo>
                    <a:pt x="121" y="2118"/>
                  </a:moveTo>
                  <a:cubicBezTo>
                    <a:pt x="131" y="2110"/>
                    <a:pt x="131" y="2093"/>
                    <a:pt x="143" y="2086"/>
                  </a:cubicBezTo>
                  <a:cubicBezTo>
                    <a:pt x="156" y="2064"/>
                    <a:pt x="158" y="2057"/>
                    <a:pt x="164" y="2054"/>
                  </a:cubicBezTo>
                  <a:cubicBezTo>
                    <a:pt x="198" y="2015"/>
                    <a:pt x="199" y="2011"/>
                    <a:pt x="200" y="2008"/>
                  </a:cubicBezTo>
                  <a:cubicBezTo>
                    <a:pt x="215" y="1986"/>
                    <a:pt x="222" y="1985"/>
                    <a:pt x="222" y="1978"/>
                  </a:cubicBezTo>
                  <a:cubicBezTo>
                    <a:pt x="247" y="1947"/>
                    <a:pt x="251" y="1943"/>
                    <a:pt x="255" y="1938"/>
                  </a:cubicBezTo>
                  <a:cubicBezTo>
                    <a:pt x="277" y="1905"/>
                    <a:pt x="283" y="1903"/>
                    <a:pt x="287" y="1899"/>
                  </a:cubicBezTo>
                  <a:cubicBezTo>
                    <a:pt x="309" y="1866"/>
                    <a:pt x="307" y="1856"/>
                    <a:pt x="314" y="1855"/>
                  </a:cubicBezTo>
                  <a:cubicBezTo>
                    <a:pt x="332" y="1818"/>
                    <a:pt x="334" y="1813"/>
                    <a:pt x="337" y="1808"/>
                  </a:cubicBezTo>
                  <a:cubicBezTo>
                    <a:pt x="349" y="1769"/>
                    <a:pt x="354" y="1769"/>
                    <a:pt x="352" y="1763"/>
                  </a:cubicBezTo>
                  <a:cubicBezTo>
                    <a:pt x="342" y="1775"/>
                    <a:pt x="345" y="1782"/>
                    <a:pt x="342" y="1783"/>
                  </a:cubicBezTo>
                  <a:cubicBezTo>
                    <a:pt x="313" y="1836"/>
                    <a:pt x="310" y="1849"/>
                    <a:pt x="301" y="1858"/>
                  </a:cubicBezTo>
                  <a:cubicBezTo>
                    <a:pt x="275" y="1895"/>
                    <a:pt x="273" y="1901"/>
                    <a:pt x="270" y="1907"/>
                  </a:cubicBezTo>
                  <a:cubicBezTo>
                    <a:pt x="226" y="1957"/>
                    <a:pt x="224" y="1964"/>
                    <a:pt x="220" y="1969"/>
                  </a:cubicBezTo>
                  <a:cubicBezTo>
                    <a:pt x="197" y="1993"/>
                    <a:pt x="200" y="2001"/>
                    <a:pt x="193" y="1999"/>
                  </a:cubicBezTo>
                  <a:cubicBezTo>
                    <a:pt x="173" y="2025"/>
                    <a:pt x="171" y="2027"/>
                    <a:pt x="169" y="2030"/>
                  </a:cubicBezTo>
                  <a:cubicBezTo>
                    <a:pt x="135" y="2084"/>
                    <a:pt x="129" y="2083"/>
                    <a:pt x="130" y="2087"/>
                  </a:cubicBezTo>
                  <a:cubicBezTo>
                    <a:pt x="113" y="2122"/>
                    <a:pt x="109" y="2127"/>
                    <a:pt x="107" y="2134"/>
                  </a:cubicBezTo>
                  <a:cubicBezTo>
                    <a:pt x="99" y="2148"/>
                    <a:pt x="98" y="2151"/>
                    <a:pt x="97" y="2148"/>
                  </a:cubicBezTo>
                  <a:cubicBezTo>
                    <a:pt x="116" y="2072"/>
                    <a:pt x="125" y="2066"/>
                    <a:pt x="130" y="2056"/>
                  </a:cubicBezTo>
                  <a:cubicBezTo>
                    <a:pt x="151" y="2022"/>
                    <a:pt x="152" y="2020"/>
                    <a:pt x="153" y="2018"/>
                  </a:cubicBezTo>
                  <a:cubicBezTo>
                    <a:pt x="170" y="1989"/>
                    <a:pt x="174" y="1991"/>
                    <a:pt x="175" y="1990"/>
                  </a:cubicBezTo>
                  <a:cubicBezTo>
                    <a:pt x="188" y="1973"/>
                    <a:pt x="192" y="1963"/>
                    <a:pt x="201" y="1957"/>
                  </a:cubicBezTo>
                  <a:cubicBezTo>
                    <a:pt x="233" y="1919"/>
                    <a:pt x="237" y="1916"/>
                    <a:pt x="240" y="1911"/>
                  </a:cubicBezTo>
                  <a:cubicBezTo>
                    <a:pt x="265" y="1878"/>
                    <a:pt x="271" y="1870"/>
                    <a:pt x="278" y="1862"/>
                  </a:cubicBezTo>
                  <a:cubicBezTo>
                    <a:pt x="304" y="1820"/>
                    <a:pt x="305" y="1818"/>
                    <a:pt x="305" y="1814"/>
                  </a:cubicBezTo>
                  <a:cubicBezTo>
                    <a:pt x="315" y="1793"/>
                    <a:pt x="320" y="1787"/>
                    <a:pt x="322" y="1778"/>
                  </a:cubicBezTo>
                  <a:cubicBezTo>
                    <a:pt x="331" y="1759"/>
                    <a:pt x="334" y="1754"/>
                    <a:pt x="333" y="1747"/>
                  </a:cubicBezTo>
                  <a:cubicBezTo>
                    <a:pt x="343" y="1711"/>
                    <a:pt x="352" y="1704"/>
                    <a:pt x="345" y="1700"/>
                  </a:cubicBezTo>
                  <a:cubicBezTo>
                    <a:pt x="334" y="1737"/>
                    <a:pt x="333" y="1740"/>
                    <a:pt x="330" y="1743"/>
                  </a:cubicBezTo>
                  <a:cubicBezTo>
                    <a:pt x="317" y="1776"/>
                    <a:pt x="316" y="1780"/>
                    <a:pt x="314" y="1783"/>
                  </a:cubicBezTo>
                  <a:cubicBezTo>
                    <a:pt x="293" y="1811"/>
                    <a:pt x="298" y="1820"/>
                    <a:pt x="295" y="1822"/>
                  </a:cubicBezTo>
                  <a:cubicBezTo>
                    <a:pt x="277" y="1840"/>
                    <a:pt x="282" y="1849"/>
                    <a:pt x="274" y="1847"/>
                  </a:cubicBezTo>
                  <a:cubicBezTo>
                    <a:pt x="242" y="1892"/>
                    <a:pt x="240" y="1895"/>
                    <a:pt x="239" y="1898"/>
                  </a:cubicBezTo>
                  <a:cubicBezTo>
                    <a:pt x="214" y="1923"/>
                    <a:pt x="217" y="1930"/>
                    <a:pt x="213" y="1930"/>
                  </a:cubicBezTo>
                  <a:cubicBezTo>
                    <a:pt x="196" y="1949"/>
                    <a:pt x="190" y="1949"/>
                    <a:pt x="190" y="1954"/>
                  </a:cubicBezTo>
                  <a:cubicBezTo>
                    <a:pt x="170" y="1984"/>
                    <a:pt x="165" y="1984"/>
                    <a:pt x="162" y="1986"/>
                  </a:cubicBezTo>
                  <a:cubicBezTo>
                    <a:pt x="145" y="2020"/>
                    <a:pt x="138" y="2020"/>
                    <a:pt x="136" y="2023"/>
                  </a:cubicBezTo>
                  <a:cubicBezTo>
                    <a:pt x="126" y="2053"/>
                    <a:pt x="119" y="2052"/>
                    <a:pt x="119" y="2057"/>
                  </a:cubicBezTo>
                  <a:cubicBezTo>
                    <a:pt x="104" y="2091"/>
                    <a:pt x="100" y="2096"/>
                    <a:pt x="98" y="2102"/>
                  </a:cubicBezTo>
                  <a:cubicBezTo>
                    <a:pt x="88" y="2126"/>
                    <a:pt x="85" y="2119"/>
                    <a:pt x="89" y="2105"/>
                  </a:cubicBezTo>
                  <a:cubicBezTo>
                    <a:pt x="115" y="2035"/>
                    <a:pt x="115" y="2028"/>
                    <a:pt x="116" y="2022"/>
                  </a:cubicBezTo>
                  <a:cubicBezTo>
                    <a:pt x="136" y="1984"/>
                    <a:pt x="145" y="1987"/>
                    <a:pt x="142" y="1979"/>
                  </a:cubicBezTo>
                  <a:cubicBezTo>
                    <a:pt x="155" y="1957"/>
                    <a:pt x="159" y="1956"/>
                    <a:pt x="162" y="1954"/>
                  </a:cubicBezTo>
                  <a:cubicBezTo>
                    <a:pt x="182" y="1926"/>
                    <a:pt x="182" y="1924"/>
                    <a:pt x="184" y="1924"/>
                  </a:cubicBezTo>
                  <a:cubicBezTo>
                    <a:pt x="199" y="1910"/>
                    <a:pt x="195" y="1901"/>
                    <a:pt x="202" y="1903"/>
                  </a:cubicBezTo>
                  <a:cubicBezTo>
                    <a:pt x="220" y="1880"/>
                    <a:pt x="223" y="1872"/>
                    <a:pt x="228" y="1866"/>
                  </a:cubicBezTo>
                  <a:cubicBezTo>
                    <a:pt x="244" y="1842"/>
                    <a:pt x="248" y="1836"/>
                    <a:pt x="251" y="1829"/>
                  </a:cubicBezTo>
                  <a:cubicBezTo>
                    <a:pt x="274" y="1801"/>
                    <a:pt x="271" y="1793"/>
                    <a:pt x="275" y="1793"/>
                  </a:cubicBezTo>
                  <a:cubicBezTo>
                    <a:pt x="288" y="1770"/>
                    <a:pt x="287" y="1765"/>
                    <a:pt x="288" y="1761"/>
                  </a:cubicBezTo>
                  <a:cubicBezTo>
                    <a:pt x="301" y="1739"/>
                    <a:pt x="297" y="1730"/>
                    <a:pt x="301" y="1730"/>
                  </a:cubicBezTo>
                  <a:cubicBezTo>
                    <a:pt x="300" y="1725"/>
                    <a:pt x="291" y="1741"/>
                    <a:pt x="286" y="1759"/>
                  </a:cubicBezTo>
                  <a:cubicBezTo>
                    <a:pt x="272" y="1785"/>
                    <a:pt x="271" y="1787"/>
                    <a:pt x="270" y="1789"/>
                  </a:cubicBezTo>
                  <a:cubicBezTo>
                    <a:pt x="252" y="1813"/>
                    <a:pt x="248" y="1821"/>
                    <a:pt x="245" y="1830"/>
                  </a:cubicBezTo>
                  <a:cubicBezTo>
                    <a:pt x="192" y="1895"/>
                    <a:pt x="192" y="1901"/>
                    <a:pt x="189" y="1904"/>
                  </a:cubicBezTo>
                  <a:cubicBezTo>
                    <a:pt x="170" y="1925"/>
                    <a:pt x="170" y="1927"/>
                    <a:pt x="169" y="1929"/>
                  </a:cubicBezTo>
                  <a:cubicBezTo>
                    <a:pt x="128" y="1987"/>
                    <a:pt x="123" y="1994"/>
                    <a:pt x="119" y="2002"/>
                  </a:cubicBezTo>
                  <a:cubicBezTo>
                    <a:pt x="99" y="2042"/>
                    <a:pt x="97" y="2047"/>
                    <a:pt x="94" y="2050"/>
                  </a:cubicBezTo>
                  <a:cubicBezTo>
                    <a:pt x="85" y="2090"/>
                    <a:pt x="77" y="2095"/>
                    <a:pt x="79" y="2108"/>
                  </a:cubicBezTo>
                  <a:cubicBezTo>
                    <a:pt x="67" y="2124"/>
                    <a:pt x="66" y="2120"/>
                    <a:pt x="68" y="2120"/>
                  </a:cubicBezTo>
                  <a:cubicBezTo>
                    <a:pt x="71" y="2079"/>
                    <a:pt x="77" y="2074"/>
                    <a:pt x="78" y="2064"/>
                  </a:cubicBezTo>
                  <a:cubicBezTo>
                    <a:pt x="94" y="2021"/>
                    <a:pt x="91" y="2015"/>
                    <a:pt x="94" y="2013"/>
                  </a:cubicBezTo>
                  <a:cubicBezTo>
                    <a:pt x="118" y="1960"/>
                    <a:pt x="123" y="1957"/>
                    <a:pt x="122" y="1948"/>
                  </a:cubicBezTo>
                  <a:cubicBezTo>
                    <a:pt x="143" y="1923"/>
                    <a:pt x="136" y="1913"/>
                    <a:pt x="144" y="1915"/>
                  </a:cubicBezTo>
                  <a:cubicBezTo>
                    <a:pt x="160" y="1887"/>
                    <a:pt x="162" y="1885"/>
                    <a:pt x="163" y="1881"/>
                  </a:cubicBezTo>
                  <a:cubicBezTo>
                    <a:pt x="180" y="1853"/>
                    <a:pt x="181" y="1849"/>
                    <a:pt x="187" y="1849"/>
                  </a:cubicBezTo>
                  <a:cubicBezTo>
                    <a:pt x="227" y="1788"/>
                    <a:pt x="236" y="1779"/>
                    <a:pt x="243" y="1766"/>
                  </a:cubicBezTo>
                  <a:cubicBezTo>
                    <a:pt x="267" y="1728"/>
                    <a:pt x="276" y="1726"/>
                    <a:pt x="276" y="1718"/>
                  </a:cubicBezTo>
                  <a:cubicBezTo>
                    <a:pt x="297" y="1676"/>
                    <a:pt x="303" y="1672"/>
                    <a:pt x="303" y="1664"/>
                  </a:cubicBezTo>
                  <a:cubicBezTo>
                    <a:pt x="313" y="1642"/>
                    <a:pt x="310" y="1635"/>
                    <a:pt x="314" y="1635"/>
                  </a:cubicBezTo>
                  <a:cubicBezTo>
                    <a:pt x="306" y="1646"/>
                    <a:pt x="302" y="1649"/>
                    <a:pt x="303" y="1657"/>
                  </a:cubicBezTo>
                  <a:cubicBezTo>
                    <a:pt x="281" y="1698"/>
                    <a:pt x="276" y="1708"/>
                    <a:pt x="270" y="1716"/>
                  </a:cubicBezTo>
                  <a:cubicBezTo>
                    <a:pt x="246" y="1755"/>
                    <a:pt x="237" y="1761"/>
                    <a:pt x="232" y="1772"/>
                  </a:cubicBezTo>
                  <a:cubicBezTo>
                    <a:pt x="205" y="1808"/>
                    <a:pt x="198" y="1816"/>
                    <a:pt x="192" y="1825"/>
                  </a:cubicBezTo>
                  <a:cubicBezTo>
                    <a:pt x="164" y="1869"/>
                    <a:pt x="162" y="1871"/>
                    <a:pt x="158" y="1871"/>
                  </a:cubicBezTo>
                  <a:cubicBezTo>
                    <a:pt x="129" y="1917"/>
                    <a:pt x="127" y="1930"/>
                    <a:pt x="119" y="1937"/>
                  </a:cubicBezTo>
                  <a:cubicBezTo>
                    <a:pt x="96" y="1989"/>
                    <a:pt x="92" y="1993"/>
                    <a:pt x="88" y="1998"/>
                  </a:cubicBezTo>
                  <a:cubicBezTo>
                    <a:pt x="80" y="2028"/>
                    <a:pt x="76" y="2028"/>
                    <a:pt x="78" y="2034"/>
                  </a:cubicBezTo>
                  <a:cubicBezTo>
                    <a:pt x="63" y="2073"/>
                    <a:pt x="65" y="2083"/>
                    <a:pt x="62" y="2087"/>
                  </a:cubicBezTo>
                  <a:cubicBezTo>
                    <a:pt x="53" y="2088"/>
                    <a:pt x="53" y="2086"/>
                    <a:pt x="55" y="2086"/>
                  </a:cubicBezTo>
                  <a:cubicBezTo>
                    <a:pt x="63" y="2046"/>
                    <a:pt x="63" y="2034"/>
                    <a:pt x="64" y="2024"/>
                  </a:cubicBezTo>
                  <a:cubicBezTo>
                    <a:pt x="87" y="1972"/>
                    <a:pt x="90" y="1964"/>
                    <a:pt x="94" y="1958"/>
                  </a:cubicBezTo>
                  <a:cubicBezTo>
                    <a:pt x="131" y="1888"/>
                    <a:pt x="137" y="1883"/>
                    <a:pt x="141" y="1876"/>
                  </a:cubicBezTo>
                  <a:cubicBezTo>
                    <a:pt x="172" y="1836"/>
                    <a:pt x="178" y="1829"/>
                    <a:pt x="183" y="1821"/>
                  </a:cubicBezTo>
                  <a:cubicBezTo>
                    <a:pt x="201" y="1794"/>
                    <a:pt x="206" y="1792"/>
                    <a:pt x="209" y="1788"/>
                  </a:cubicBezTo>
                  <a:cubicBezTo>
                    <a:pt x="226" y="1760"/>
                    <a:pt x="227" y="1754"/>
                    <a:pt x="233" y="1752"/>
                  </a:cubicBezTo>
                  <a:cubicBezTo>
                    <a:pt x="273" y="1687"/>
                    <a:pt x="280" y="1687"/>
                    <a:pt x="278" y="1679"/>
                  </a:cubicBezTo>
                  <a:cubicBezTo>
                    <a:pt x="278" y="1668"/>
                    <a:pt x="278" y="1676"/>
                    <a:pt x="274" y="1679"/>
                  </a:cubicBezTo>
                  <a:cubicBezTo>
                    <a:pt x="231" y="1743"/>
                    <a:pt x="221" y="1749"/>
                    <a:pt x="218" y="1762"/>
                  </a:cubicBezTo>
                  <a:cubicBezTo>
                    <a:pt x="205" y="1778"/>
                    <a:pt x="204" y="1784"/>
                    <a:pt x="198" y="1787"/>
                  </a:cubicBezTo>
                  <a:cubicBezTo>
                    <a:pt x="177" y="1819"/>
                    <a:pt x="171" y="1820"/>
                    <a:pt x="170" y="1826"/>
                  </a:cubicBezTo>
                  <a:cubicBezTo>
                    <a:pt x="149" y="1860"/>
                    <a:pt x="139" y="1859"/>
                    <a:pt x="140" y="1868"/>
                  </a:cubicBezTo>
                  <a:cubicBezTo>
                    <a:pt x="113" y="1902"/>
                    <a:pt x="110" y="1911"/>
                    <a:pt x="102" y="1916"/>
                  </a:cubicBezTo>
                  <a:cubicBezTo>
                    <a:pt x="93" y="1947"/>
                    <a:pt x="82" y="1948"/>
                    <a:pt x="83" y="1959"/>
                  </a:cubicBezTo>
                  <a:cubicBezTo>
                    <a:pt x="69" y="1984"/>
                    <a:pt x="67" y="1985"/>
                    <a:pt x="68" y="1989"/>
                  </a:cubicBezTo>
                  <a:cubicBezTo>
                    <a:pt x="55" y="2020"/>
                    <a:pt x="55" y="2026"/>
                    <a:pt x="56" y="2031"/>
                  </a:cubicBezTo>
                  <a:cubicBezTo>
                    <a:pt x="39" y="2054"/>
                    <a:pt x="48" y="2048"/>
                    <a:pt x="43" y="2043"/>
                  </a:cubicBezTo>
                  <a:cubicBezTo>
                    <a:pt x="61" y="1957"/>
                    <a:pt x="62" y="1947"/>
                    <a:pt x="64" y="1939"/>
                  </a:cubicBezTo>
                  <a:cubicBezTo>
                    <a:pt x="79" y="1911"/>
                    <a:pt x="76" y="1903"/>
                    <a:pt x="79" y="1900"/>
                  </a:cubicBezTo>
                  <a:cubicBezTo>
                    <a:pt x="94" y="1872"/>
                    <a:pt x="95" y="1867"/>
                    <a:pt x="99" y="1864"/>
                  </a:cubicBezTo>
                  <a:cubicBezTo>
                    <a:pt x="115" y="1833"/>
                    <a:pt x="117" y="1831"/>
                    <a:pt x="118" y="1830"/>
                  </a:cubicBezTo>
                  <a:cubicBezTo>
                    <a:pt x="127" y="1814"/>
                    <a:pt x="130" y="1811"/>
                    <a:pt x="132" y="1807"/>
                  </a:cubicBezTo>
                  <a:cubicBezTo>
                    <a:pt x="162" y="1770"/>
                    <a:pt x="168" y="1763"/>
                    <a:pt x="174" y="1758"/>
                  </a:cubicBezTo>
                  <a:cubicBezTo>
                    <a:pt x="204" y="1726"/>
                    <a:pt x="216" y="1713"/>
                    <a:pt x="229" y="1702"/>
                  </a:cubicBezTo>
                  <a:cubicBezTo>
                    <a:pt x="260" y="1672"/>
                    <a:pt x="260" y="1665"/>
                    <a:pt x="266" y="1664"/>
                  </a:cubicBezTo>
                  <a:cubicBezTo>
                    <a:pt x="284" y="1639"/>
                    <a:pt x="287" y="1637"/>
                    <a:pt x="288" y="1632"/>
                  </a:cubicBezTo>
                  <a:cubicBezTo>
                    <a:pt x="289" y="1626"/>
                    <a:pt x="286" y="1630"/>
                    <a:pt x="281" y="1633"/>
                  </a:cubicBezTo>
                  <a:cubicBezTo>
                    <a:pt x="269" y="1651"/>
                    <a:pt x="266" y="1655"/>
                    <a:pt x="261" y="1658"/>
                  </a:cubicBezTo>
                  <a:cubicBezTo>
                    <a:pt x="220" y="1703"/>
                    <a:pt x="210" y="1709"/>
                    <a:pt x="202" y="1717"/>
                  </a:cubicBezTo>
                  <a:cubicBezTo>
                    <a:pt x="152" y="1773"/>
                    <a:pt x="142" y="1779"/>
                    <a:pt x="137" y="1789"/>
                  </a:cubicBezTo>
                  <a:cubicBezTo>
                    <a:pt x="121" y="1805"/>
                    <a:pt x="122" y="1813"/>
                    <a:pt x="115" y="1815"/>
                  </a:cubicBezTo>
                  <a:cubicBezTo>
                    <a:pt x="84" y="1869"/>
                    <a:pt x="84" y="1881"/>
                    <a:pt x="76" y="1885"/>
                  </a:cubicBezTo>
                  <a:cubicBezTo>
                    <a:pt x="59" y="1931"/>
                    <a:pt x="51" y="1948"/>
                    <a:pt x="47" y="1968"/>
                  </a:cubicBezTo>
                  <a:cubicBezTo>
                    <a:pt x="39" y="2002"/>
                    <a:pt x="36" y="2006"/>
                    <a:pt x="37" y="2013"/>
                  </a:cubicBezTo>
                  <a:cubicBezTo>
                    <a:pt x="36" y="1979"/>
                    <a:pt x="36" y="1977"/>
                    <a:pt x="38" y="1969"/>
                  </a:cubicBezTo>
                  <a:cubicBezTo>
                    <a:pt x="50" y="1929"/>
                    <a:pt x="53" y="1924"/>
                    <a:pt x="54" y="1917"/>
                  </a:cubicBezTo>
                  <a:cubicBezTo>
                    <a:pt x="62" y="1897"/>
                    <a:pt x="63" y="1894"/>
                    <a:pt x="66" y="1893"/>
                  </a:cubicBezTo>
                  <a:cubicBezTo>
                    <a:pt x="76" y="1863"/>
                    <a:pt x="80" y="1863"/>
                    <a:pt x="81" y="1861"/>
                  </a:cubicBezTo>
                  <a:cubicBezTo>
                    <a:pt x="107" y="1821"/>
                    <a:pt x="109" y="1819"/>
                    <a:pt x="108" y="1815"/>
                  </a:cubicBezTo>
                  <a:cubicBezTo>
                    <a:pt x="131" y="1785"/>
                    <a:pt x="137" y="1774"/>
                    <a:pt x="144" y="1765"/>
                  </a:cubicBezTo>
                  <a:cubicBezTo>
                    <a:pt x="157" y="1753"/>
                    <a:pt x="157" y="1748"/>
                    <a:pt x="162" y="1746"/>
                  </a:cubicBezTo>
                  <a:cubicBezTo>
                    <a:pt x="220" y="1678"/>
                    <a:pt x="229" y="1674"/>
                    <a:pt x="233" y="1667"/>
                  </a:cubicBezTo>
                  <a:cubicBezTo>
                    <a:pt x="246" y="1655"/>
                    <a:pt x="247" y="1650"/>
                    <a:pt x="252" y="1648"/>
                  </a:cubicBezTo>
                  <a:cubicBezTo>
                    <a:pt x="279" y="1612"/>
                    <a:pt x="284" y="1610"/>
                    <a:pt x="284" y="1604"/>
                  </a:cubicBezTo>
                  <a:cubicBezTo>
                    <a:pt x="260" y="1629"/>
                    <a:pt x="257" y="1632"/>
                    <a:pt x="255" y="1637"/>
                  </a:cubicBezTo>
                  <a:cubicBezTo>
                    <a:pt x="239" y="1654"/>
                    <a:pt x="236" y="1656"/>
                    <a:pt x="235" y="1658"/>
                  </a:cubicBezTo>
                  <a:cubicBezTo>
                    <a:pt x="217" y="1674"/>
                    <a:pt x="215" y="1676"/>
                    <a:pt x="215" y="1679"/>
                  </a:cubicBezTo>
                  <a:cubicBezTo>
                    <a:pt x="149" y="1746"/>
                    <a:pt x="136" y="1762"/>
                    <a:pt x="123" y="1777"/>
                  </a:cubicBezTo>
                  <a:cubicBezTo>
                    <a:pt x="74" y="1857"/>
                    <a:pt x="71" y="1860"/>
                    <a:pt x="68" y="1864"/>
                  </a:cubicBezTo>
                  <a:cubicBezTo>
                    <a:pt x="51" y="1891"/>
                    <a:pt x="54" y="1897"/>
                    <a:pt x="51" y="1898"/>
                  </a:cubicBezTo>
                  <a:cubicBezTo>
                    <a:pt x="42" y="1925"/>
                    <a:pt x="41" y="1931"/>
                    <a:pt x="38" y="1936"/>
                  </a:cubicBezTo>
                  <a:cubicBezTo>
                    <a:pt x="24" y="1990"/>
                    <a:pt x="27" y="2000"/>
                    <a:pt x="21" y="2001"/>
                  </a:cubicBezTo>
                  <a:cubicBezTo>
                    <a:pt x="22" y="1975"/>
                    <a:pt x="19" y="1968"/>
                    <a:pt x="23" y="1968"/>
                  </a:cubicBezTo>
                  <a:cubicBezTo>
                    <a:pt x="48" y="1873"/>
                    <a:pt x="51" y="1866"/>
                    <a:pt x="52" y="1859"/>
                  </a:cubicBezTo>
                  <a:cubicBezTo>
                    <a:pt x="97" y="1787"/>
                    <a:pt x="94" y="1780"/>
                    <a:pt x="97" y="1779"/>
                  </a:cubicBezTo>
                  <a:cubicBezTo>
                    <a:pt x="120" y="1747"/>
                    <a:pt x="125" y="1742"/>
                    <a:pt x="129" y="1737"/>
                  </a:cubicBezTo>
                  <a:cubicBezTo>
                    <a:pt x="154" y="1711"/>
                    <a:pt x="166" y="1702"/>
                    <a:pt x="174" y="1690"/>
                  </a:cubicBezTo>
                  <a:cubicBezTo>
                    <a:pt x="214" y="1659"/>
                    <a:pt x="214" y="1649"/>
                    <a:pt x="223" y="1648"/>
                  </a:cubicBezTo>
                  <a:cubicBezTo>
                    <a:pt x="237" y="1639"/>
                    <a:pt x="226" y="1633"/>
                    <a:pt x="227" y="1639"/>
                  </a:cubicBezTo>
                  <a:cubicBezTo>
                    <a:pt x="200" y="1658"/>
                    <a:pt x="202" y="1664"/>
                    <a:pt x="196" y="1663"/>
                  </a:cubicBezTo>
                  <a:cubicBezTo>
                    <a:pt x="165" y="1693"/>
                    <a:pt x="154" y="1701"/>
                    <a:pt x="147" y="1712"/>
                  </a:cubicBezTo>
                  <a:cubicBezTo>
                    <a:pt x="114" y="1748"/>
                    <a:pt x="104" y="1750"/>
                    <a:pt x="104" y="1761"/>
                  </a:cubicBezTo>
                  <a:cubicBezTo>
                    <a:pt x="84" y="1789"/>
                    <a:pt x="78" y="1794"/>
                    <a:pt x="75" y="1802"/>
                  </a:cubicBezTo>
                  <a:cubicBezTo>
                    <a:pt x="57" y="1828"/>
                    <a:pt x="57" y="1835"/>
                    <a:pt x="55" y="1841"/>
                  </a:cubicBezTo>
                  <a:cubicBezTo>
                    <a:pt x="31" y="1902"/>
                    <a:pt x="21" y="1910"/>
                    <a:pt x="22" y="1926"/>
                  </a:cubicBezTo>
                  <a:cubicBezTo>
                    <a:pt x="14" y="1948"/>
                    <a:pt x="12" y="1950"/>
                    <a:pt x="11" y="1953"/>
                  </a:cubicBezTo>
                  <a:cubicBezTo>
                    <a:pt x="14" y="1913"/>
                    <a:pt x="11" y="1906"/>
                    <a:pt x="14" y="1905"/>
                  </a:cubicBezTo>
                  <a:cubicBezTo>
                    <a:pt x="29" y="1846"/>
                    <a:pt x="30" y="1844"/>
                    <a:pt x="31" y="1840"/>
                  </a:cubicBezTo>
                  <a:cubicBezTo>
                    <a:pt x="50" y="1795"/>
                    <a:pt x="58" y="1783"/>
                    <a:pt x="64" y="1770"/>
                  </a:cubicBezTo>
                  <a:cubicBezTo>
                    <a:pt x="100" y="1720"/>
                    <a:pt x="103" y="1717"/>
                    <a:pt x="105" y="1713"/>
                  </a:cubicBezTo>
                  <a:cubicBezTo>
                    <a:pt x="115" y="1700"/>
                    <a:pt x="119" y="1702"/>
                    <a:pt x="120" y="1701"/>
                  </a:cubicBezTo>
                  <a:cubicBezTo>
                    <a:pt x="138" y="1677"/>
                    <a:pt x="153" y="1664"/>
                    <a:pt x="164" y="1647"/>
                  </a:cubicBezTo>
                  <a:cubicBezTo>
                    <a:pt x="200" y="1597"/>
                    <a:pt x="198" y="1589"/>
                    <a:pt x="204" y="1588"/>
                  </a:cubicBezTo>
                  <a:cubicBezTo>
                    <a:pt x="215" y="1556"/>
                    <a:pt x="218" y="1554"/>
                    <a:pt x="216" y="1550"/>
                  </a:cubicBezTo>
                  <a:cubicBezTo>
                    <a:pt x="204" y="1568"/>
                    <a:pt x="204" y="1577"/>
                    <a:pt x="199" y="1582"/>
                  </a:cubicBezTo>
                  <a:cubicBezTo>
                    <a:pt x="151" y="1649"/>
                    <a:pt x="147" y="1660"/>
                    <a:pt x="137" y="1665"/>
                  </a:cubicBezTo>
                  <a:cubicBezTo>
                    <a:pt x="106" y="1703"/>
                    <a:pt x="103" y="1703"/>
                    <a:pt x="103" y="1706"/>
                  </a:cubicBezTo>
                  <a:cubicBezTo>
                    <a:pt x="71" y="1744"/>
                    <a:pt x="63" y="1750"/>
                    <a:pt x="61" y="1762"/>
                  </a:cubicBezTo>
                  <a:cubicBezTo>
                    <a:pt x="37" y="1797"/>
                    <a:pt x="33" y="1807"/>
                    <a:pt x="32" y="1821"/>
                  </a:cubicBezTo>
                  <a:cubicBezTo>
                    <a:pt x="23" y="1846"/>
                    <a:pt x="17" y="1846"/>
                    <a:pt x="17" y="1850"/>
                  </a:cubicBezTo>
                  <a:cubicBezTo>
                    <a:pt x="3" y="1895"/>
                    <a:pt x="5" y="1907"/>
                    <a:pt x="0" y="1912"/>
                  </a:cubicBezTo>
                  <a:cubicBezTo>
                    <a:pt x="4" y="2002"/>
                    <a:pt x="10" y="2004"/>
                    <a:pt x="15" y="2008"/>
                  </a:cubicBezTo>
                  <a:cubicBezTo>
                    <a:pt x="13" y="2023"/>
                    <a:pt x="9" y="2018"/>
                    <a:pt x="6" y="2013"/>
                  </a:cubicBezTo>
                  <a:cubicBezTo>
                    <a:pt x="2" y="2039"/>
                    <a:pt x="5" y="2041"/>
                    <a:pt x="8" y="2043"/>
                  </a:cubicBezTo>
                  <a:cubicBezTo>
                    <a:pt x="21" y="2058"/>
                    <a:pt x="24" y="2059"/>
                    <a:pt x="25" y="2062"/>
                  </a:cubicBezTo>
                  <a:cubicBezTo>
                    <a:pt x="29" y="2076"/>
                    <a:pt x="19" y="2066"/>
                    <a:pt x="9" y="2056"/>
                  </a:cubicBezTo>
                  <a:cubicBezTo>
                    <a:pt x="9" y="2084"/>
                    <a:pt x="20" y="2091"/>
                    <a:pt x="30" y="2098"/>
                  </a:cubicBezTo>
                  <a:cubicBezTo>
                    <a:pt x="51" y="2120"/>
                    <a:pt x="53" y="2124"/>
                    <a:pt x="54" y="2129"/>
                  </a:cubicBezTo>
                  <a:cubicBezTo>
                    <a:pt x="56" y="2137"/>
                    <a:pt x="56" y="2132"/>
                    <a:pt x="54" y="2129"/>
                  </a:cubicBezTo>
                  <a:cubicBezTo>
                    <a:pt x="32" y="2111"/>
                    <a:pt x="26" y="2111"/>
                    <a:pt x="24" y="2107"/>
                  </a:cubicBezTo>
                  <a:cubicBezTo>
                    <a:pt x="0" y="2102"/>
                    <a:pt x="0" y="2102"/>
                    <a:pt x="0" y="2102"/>
                  </a:cubicBezTo>
                  <a:cubicBezTo>
                    <a:pt x="24" y="2124"/>
                    <a:pt x="29" y="2122"/>
                    <a:pt x="32" y="2124"/>
                  </a:cubicBezTo>
                  <a:cubicBezTo>
                    <a:pt x="58" y="2149"/>
                    <a:pt x="61" y="2156"/>
                    <a:pt x="67" y="2159"/>
                  </a:cubicBezTo>
                  <a:cubicBezTo>
                    <a:pt x="109" y="2158"/>
                    <a:pt x="108" y="2152"/>
                    <a:pt x="110" y="2150"/>
                  </a:cubicBezTo>
                  <a:close/>
                  <a:moveTo>
                    <a:pt x="0" y="1895"/>
                  </a:moveTo>
                  <a:cubicBezTo>
                    <a:pt x="1" y="1891"/>
                    <a:pt x="5" y="1889"/>
                    <a:pt x="4" y="1884"/>
                  </a:cubicBezTo>
                  <a:cubicBezTo>
                    <a:pt x="7" y="1863"/>
                    <a:pt x="8" y="1861"/>
                    <a:pt x="9" y="1859"/>
                  </a:cubicBezTo>
                  <a:cubicBezTo>
                    <a:pt x="31" y="1797"/>
                    <a:pt x="29" y="1794"/>
                    <a:pt x="30" y="1792"/>
                  </a:cubicBezTo>
                  <a:cubicBezTo>
                    <a:pt x="35" y="1779"/>
                    <a:pt x="39" y="1780"/>
                    <a:pt x="38" y="1774"/>
                  </a:cubicBezTo>
                  <a:cubicBezTo>
                    <a:pt x="61" y="1726"/>
                    <a:pt x="64" y="1723"/>
                    <a:pt x="67" y="1720"/>
                  </a:cubicBezTo>
                  <a:cubicBezTo>
                    <a:pt x="81" y="1696"/>
                    <a:pt x="84" y="1694"/>
                    <a:pt x="84" y="1688"/>
                  </a:cubicBezTo>
                  <a:cubicBezTo>
                    <a:pt x="108" y="1666"/>
                    <a:pt x="106" y="1654"/>
                    <a:pt x="114" y="1651"/>
                  </a:cubicBezTo>
                  <a:cubicBezTo>
                    <a:pt x="130" y="1622"/>
                    <a:pt x="138" y="1619"/>
                    <a:pt x="140" y="1610"/>
                  </a:cubicBezTo>
                  <a:cubicBezTo>
                    <a:pt x="158" y="1583"/>
                    <a:pt x="162" y="1576"/>
                    <a:pt x="165" y="1569"/>
                  </a:cubicBezTo>
                  <a:cubicBezTo>
                    <a:pt x="172" y="1533"/>
                    <a:pt x="176" y="1529"/>
                    <a:pt x="177" y="1522"/>
                  </a:cubicBezTo>
                  <a:cubicBezTo>
                    <a:pt x="174" y="1494"/>
                    <a:pt x="171" y="1507"/>
                    <a:pt x="173" y="1522"/>
                  </a:cubicBezTo>
                  <a:cubicBezTo>
                    <a:pt x="148" y="1581"/>
                    <a:pt x="148" y="1591"/>
                    <a:pt x="141" y="1594"/>
                  </a:cubicBezTo>
                  <a:cubicBezTo>
                    <a:pt x="122" y="1626"/>
                    <a:pt x="114" y="1638"/>
                    <a:pt x="103" y="1647"/>
                  </a:cubicBezTo>
                  <a:cubicBezTo>
                    <a:pt x="88" y="1672"/>
                    <a:pt x="81" y="1676"/>
                    <a:pt x="79" y="1684"/>
                  </a:cubicBezTo>
                  <a:cubicBezTo>
                    <a:pt x="59" y="1712"/>
                    <a:pt x="59" y="1713"/>
                    <a:pt x="57" y="1714"/>
                  </a:cubicBezTo>
                  <a:cubicBezTo>
                    <a:pt x="64" y="1702"/>
                    <a:pt x="63" y="1698"/>
                    <a:pt x="65" y="1696"/>
                  </a:cubicBezTo>
                  <a:cubicBezTo>
                    <a:pt x="81" y="1672"/>
                    <a:pt x="83" y="1668"/>
                    <a:pt x="84" y="1662"/>
                  </a:cubicBezTo>
                  <a:cubicBezTo>
                    <a:pt x="105" y="1627"/>
                    <a:pt x="109" y="1617"/>
                    <a:pt x="113" y="1607"/>
                  </a:cubicBezTo>
                  <a:cubicBezTo>
                    <a:pt x="144" y="1542"/>
                    <a:pt x="142" y="1527"/>
                    <a:pt x="146" y="1517"/>
                  </a:cubicBezTo>
                  <a:cubicBezTo>
                    <a:pt x="145" y="1431"/>
                    <a:pt x="146" y="1424"/>
                    <a:pt x="142" y="1422"/>
                  </a:cubicBezTo>
                  <a:cubicBezTo>
                    <a:pt x="141" y="1492"/>
                    <a:pt x="140" y="1506"/>
                    <a:pt x="140" y="1522"/>
                  </a:cubicBezTo>
                  <a:cubicBezTo>
                    <a:pt x="124" y="1563"/>
                    <a:pt x="127" y="1570"/>
                    <a:pt x="124" y="1572"/>
                  </a:cubicBezTo>
                  <a:cubicBezTo>
                    <a:pt x="110" y="1591"/>
                    <a:pt x="114" y="1599"/>
                    <a:pt x="108" y="1599"/>
                  </a:cubicBezTo>
                  <a:cubicBezTo>
                    <a:pt x="77" y="1660"/>
                    <a:pt x="75" y="1667"/>
                    <a:pt x="70" y="1671"/>
                  </a:cubicBezTo>
                  <a:cubicBezTo>
                    <a:pt x="49" y="1713"/>
                    <a:pt x="45" y="1719"/>
                    <a:pt x="41" y="1724"/>
                  </a:cubicBezTo>
                  <a:cubicBezTo>
                    <a:pt x="14" y="1785"/>
                    <a:pt x="8" y="1784"/>
                    <a:pt x="10" y="1789"/>
                  </a:cubicBezTo>
                  <a:cubicBezTo>
                    <a:pt x="0" y="1906"/>
                    <a:pt x="0" y="1906"/>
                    <a:pt x="0" y="1906"/>
                  </a:cubicBezTo>
                  <a:close/>
                  <a:moveTo>
                    <a:pt x="46" y="1732"/>
                  </a:moveTo>
                  <a:cubicBezTo>
                    <a:pt x="48" y="1730"/>
                    <a:pt x="50" y="1726"/>
                    <a:pt x="52" y="1723"/>
                  </a:cubicBezTo>
                  <a:cubicBezTo>
                    <a:pt x="59" y="1726"/>
                    <a:pt x="47" y="1729"/>
                    <a:pt x="50" y="1734"/>
                  </a:cubicBezTo>
                  <a:cubicBezTo>
                    <a:pt x="47" y="1736"/>
                    <a:pt x="46" y="1740"/>
                    <a:pt x="44" y="1743"/>
                  </a:cubicBezTo>
                  <a:cubicBezTo>
                    <a:pt x="37" y="1740"/>
                    <a:pt x="48" y="1738"/>
                    <a:pt x="46" y="1732"/>
                  </a:cubicBezTo>
                  <a:close/>
                  <a:moveTo>
                    <a:pt x="34" y="1759"/>
                  </a:moveTo>
                  <a:cubicBezTo>
                    <a:pt x="36" y="1755"/>
                    <a:pt x="38" y="1750"/>
                    <a:pt x="40" y="1746"/>
                  </a:cubicBezTo>
                  <a:cubicBezTo>
                    <a:pt x="45" y="1747"/>
                    <a:pt x="36" y="1752"/>
                    <a:pt x="39" y="1759"/>
                  </a:cubicBezTo>
                  <a:cubicBezTo>
                    <a:pt x="35" y="1762"/>
                    <a:pt x="32" y="1767"/>
                    <a:pt x="31" y="1773"/>
                  </a:cubicBezTo>
                  <a:cubicBezTo>
                    <a:pt x="26" y="1771"/>
                    <a:pt x="32" y="1762"/>
                    <a:pt x="34" y="1759"/>
                  </a:cubicBezTo>
                  <a:close/>
                  <a:moveTo>
                    <a:pt x="17" y="1798"/>
                  </a:moveTo>
                  <a:cubicBezTo>
                    <a:pt x="21" y="1792"/>
                    <a:pt x="18" y="1801"/>
                    <a:pt x="18" y="1804"/>
                  </a:cubicBezTo>
                  <a:cubicBezTo>
                    <a:pt x="14" y="1803"/>
                    <a:pt x="17" y="1800"/>
                    <a:pt x="17" y="1798"/>
                  </a:cubicBezTo>
                  <a:close/>
                  <a:moveTo>
                    <a:pt x="2519" y="2156"/>
                  </a:moveTo>
                  <a:cubicBezTo>
                    <a:pt x="2512" y="2155"/>
                    <a:pt x="2519" y="2151"/>
                    <a:pt x="2513" y="2146"/>
                  </a:cubicBezTo>
                  <a:cubicBezTo>
                    <a:pt x="2506" y="2135"/>
                    <a:pt x="2508" y="2133"/>
                    <a:pt x="2500" y="2124"/>
                  </a:cubicBezTo>
                  <a:cubicBezTo>
                    <a:pt x="2503" y="2120"/>
                    <a:pt x="2494" y="2116"/>
                    <a:pt x="2496" y="2112"/>
                  </a:cubicBezTo>
                  <a:cubicBezTo>
                    <a:pt x="2492" y="2108"/>
                    <a:pt x="2487" y="2104"/>
                    <a:pt x="2487" y="2100"/>
                  </a:cubicBezTo>
                  <a:cubicBezTo>
                    <a:pt x="2481" y="2091"/>
                    <a:pt x="2476" y="2082"/>
                    <a:pt x="2470" y="2074"/>
                  </a:cubicBezTo>
                  <a:cubicBezTo>
                    <a:pt x="2465" y="2068"/>
                    <a:pt x="2460" y="2062"/>
                    <a:pt x="2455" y="2056"/>
                  </a:cubicBezTo>
                  <a:cubicBezTo>
                    <a:pt x="2437" y="2043"/>
                    <a:pt x="2420" y="2021"/>
                    <a:pt x="2402" y="2009"/>
                  </a:cubicBezTo>
                  <a:cubicBezTo>
                    <a:pt x="2394" y="1999"/>
                    <a:pt x="2384" y="1996"/>
                    <a:pt x="2376" y="1986"/>
                  </a:cubicBezTo>
                  <a:cubicBezTo>
                    <a:pt x="2372" y="1980"/>
                    <a:pt x="2367" y="1984"/>
                    <a:pt x="2363" y="1977"/>
                  </a:cubicBezTo>
                  <a:cubicBezTo>
                    <a:pt x="2358" y="1972"/>
                    <a:pt x="2354" y="1968"/>
                    <a:pt x="2349" y="1968"/>
                  </a:cubicBezTo>
                  <a:cubicBezTo>
                    <a:pt x="2355" y="1975"/>
                    <a:pt x="2359" y="1974"/>
                    <a:pt x="2361" y="1981"/>
                  </a:cubicBezTo>
                  <a:cubicBezTo>
                    <a:pt x="2371" y="1984"/>
                    <a:pt x="2380" y="1998"/>
                    <a:pt x="2390" y="2005"/>
                  </a:cubicBezTo>
                  <a:cubicBezTo>
                    <a:pt x="2395" y="2013"/>
                    <a:pt x="2400" y="2013"/>
                    <a:pt x="2405" y="2018"/>
                  </a:cubicBezTo>
                  <a:cubicBezTo>
                    <a:pt x="2407" y="2021"/>
                    <a:pt x="2409" y="2025"/>
                    <a:pt x="2412" y="2023"/>
                  </a:cubicBezTo>
                  <a:cubicBezTo>
                    <a:pt x="2416" y="2025"/>
                    <a:pt x="2412" y="2033"/>
                    <a:pt x="2418" y="2030"/>
                  </a:cubicBezTo>
                  <a:cubicBezTo>
                    <a:pt x="2417" y="2035"/>
                    <a:pt x="2425" y="2036"/>
                    <a:pt x="2429" y="2043"/>
                  </a:cubicBezTo>
                  <a:cubicBezTo>
                    <a:pt x="2434" y="2050"/>
                    <a:pt x="2439" y="2054"/>
                    <a:pt x="2444" y="2056"/>
                  </a:cubicBezTo>
                  <a:cubicBezTo>
                    <a:pt x="2442" y="2059"/>
                    <a:pt x="2446" y="2061"/>
                    <a:pt x="2448" y="2061"/>
                  </a:cubicBezTo>
                  <a:cubicBezTo>
                    <a:pt x="2446" y="2064"/>
                    <a:pt x="2450" y="2066"/>
                    <a:pt x="2452" y="2066"/>
                  </a:cubicBezTo>
                  <a:cubicBezTo>
                    <a:pt x="2454" y="2072"/>
                    <a:pt x="2456" y="2073"/>
                    <a:pt x="2462" y="2078"/>
                  </a:cubicBezTo>
                  <a:cubicBezTo>
                    <a:pt x="2466" y="2087"/>
                    <a:pt x="2472" y="2096"/>
                    <a:pt x="2481" y="2105"/>
                  </a:cubicBezTo>
                  <a:cubicBezTo>
                    <a:pt x="2484" y="2111"/>
                    <a:pt x="2485" y="2117"/>
                    <a:pt x="2487" y="2123"/>
                  </a:cubicBezTo>
                  <a:cubicBezTo>
                    <a:pt x="2492" y="2119"/>
                    <a:pt x="2487" y="2128"/>
                    <a:pt x="2493" y="2129"/>
                  </a:cubicBezTo>
                  <a:cubicBezTo>
                    <a:pt x="2493" y="2135"/>
                    <a:pt x="2495" y="2131"/>
                    <a:pt x="2499" y="2136"/>
                  </a:cubicBezTo>
                  <a:cubicBezTo>
                    <a:pt x="2497" y="2141"/>
                    <a:pt x="2505" y="2148"/>
                    <a:pt x="2505" y="2153"/>
                  </a:cubicBezTo>
                  <a:cubicBezTo>
                    <a:pt x="2505" y="2159"/>
                    <a:pt x="2507" y="2155"/>
                    <a:pt x="2511" y="2160"/>
                  </a:cubicBezTo>
                  <a:cubicBezTo>
                    <a:pt x="2519" y="2160"/>
                    <a:pt x="2519" y="2160"/>
                    <a:pt x="2519" y="2160"/>
                  </a:cubicBezTo>
                  <a:cubicBezTo>
                    <a:pt x="2518" y="2158"/>
                    <a:pt x="2518" y="2157"/>
                    <a:pt x="2519" y="2156"/>
                  </a:cubicBezTo>
                  <a:close/>
                  <a:moveTo>
                    <a:pt x="2461" y="2096"/>
                  </a:moveTo>
                  <a:cubicBezTo>
                    <a:pt x="2439" y="2071"/>
                    <a:pt x="2416" y="2045"/>
                    <a:pt x="2394" y="2019"/>
                  </a:cubicBezTo>
                  <a:cubicBezTo>
                    <a:pt x="2381" y="2012"/>
                    <a:pt x="2375" y="1992"/>
                    <a:pt x="2360" y="1994"/>
                  </a:cubicBezTo>
                  <a:cubicBezTo>
                    <a:pt x="2367" y="1997"/>
                    <a:pt x="2374" y="2009"/>
                    <a:pt x="2382" y="2012"/>
                  </a:cubicBezTo>
                  <a:cubicBezTo>
                    <a:pt x="2390" y="2027"/>
                    <a:pt x="2398" y="2029"/>
                    <a:pt x="2406" y="2043"/>
                  </a:cubicBezTo>
                  <a:cubicBezTo>
                    <a:pt x="2412" y="2046"/>
                    <a:pt x="2412" y="2053"/>
                    <a:pt x="2420" y="2060"/>
                  </a:cubicBezTo>
                  <a:cubicBezTo>
                    <a:pt x="2428" y="2069"/>
                    <a:pt x="2425" y="2067"/>
                    <a:pt x="2432" y="2076"/>
                  </a:cubicBezTo>
                  <a:cubicBezTo>
                    <a:pt x="2442" y="2082"/>
                    <a:pt x="2445" y="2096"/>
                    <a:pt x="2455" y="2102"/>
                  </a:cubicBezTo>
                  <a:cubicBezTo>
                    <a:pt x="2454" y="2107"/>
                    <a:pt x="2457" y="2111"/>
                    <a:pt x="2461" y="2116"/>
                  </a:cubicBezTo>
                  <a:cubicBezTo>
                    <a:pt x="2460" y="2121"/>
                    <a:pt x="2469" y="2127"/>
                    <a:pt x="2467" y="2132"/>
                  </a:cubicBezTo>
                  <a:cubicBezTo>
                    <a:pt x="2474" y="2141"/>
                    <a:pt x="2480" y="2151"/>
                    <a:pt x="2485" y="2160"/>
                  </a:cubicBezTo>
                  <a:cubicBezTo>
                    <a:pt x="2496" y="2160"/>
                    <a:pt x="2496" y="2160"/>
                    <a:pt x="2496" y="2160"/>
                  </a:cubicBezTo>
                  <a:cubicBezTo>
                    <a:pt x="2494" y="2157"/>
                    <a:pt x="2493" y="2154"/>
                    <a:pt x="2492" y="2151"/>
                  </a:cubicBezTo>
                  <a:cubicBezTo>
                    <a:pt x="2476" y="2132"/>
                    <a:pt x="2472" y="2114"/>
                    <a:pt x="2461" y="2096"/>
                  </a:cubicBezTo>
                  <a:close/>
                  <a:moveTo>
                    <a:pt x="149" y="2121"/>
                  </a:moveTo>
                  <a:cubicBezTo>
                    <a:pt x="149" y="2115"/>
                    <a:pt x="153" y="2113"/>
                    <a:pt x="155" y="2109"/>
                  </a:cubicBezTo>
                  <a:cubicBezTo>
                    <a:pt x="179" y="2064"/>
                    <a:pt x="184" y="2064"/>
                    <a:pt x="184" y="2059"/>
                  </a:cubicBezTo>
                  <a:cubicBezTo>
                    <a:pt x="201" y="2038"/>
                    <a:pt x="201" y="2032"/>
                    <a:pt x="204" y="2029"/>
                  </a:cubicBezTo>
                  <a:cubicBezTo>
                    <a:pt x="232" y="2004"/>
                    <a:pt x="230" y="1993"/>
                    <a:pt x="239" y="1992"/>
                  </a:cubicBezTo>
                  <a:cubicBezTo>
                    <a:pt x="257" y="1965"/>
                    <a:pt x="261" y="1963"/>
                    <a:pt x="260" y="1958"/>
                  </a:cubicBezTo>
                  <a:cubicBezTo>
                    <a:pt x="276" y="1940"/>
                    <a:pt x="278" y="1938"/>
                    <a:pt x="281" y="1936"/>
                  </a:cubicBezTo>
                  <a:cubicBezTo>
                    <a:pt x="304" y="1898"/>
                    <a:pt x="315" y="1888"/>
                    <a:pt x="320" y="1875"/>
                  </a:cubicBezTo>
                  <a:cubicBezTo>
                    <a:pt x="343" y="1838"/>
                    <a:pt x="344" y="1834"/>
                    <a:pt x="343" y="1829"/>
                  </a:cubicBezTo>
                  <a:cubicBezTo>
                    <a:pt x="360" y="1792"/>
                    <a:pt x="356" y="1780"/>
                    <a:pt x="364" y="1778"/>
                  </a:cubicBezTo>
                  <a:cubicBezTo>
                    <a:pt x="368" y="1705"/>
                    <a:pt x="374" y="1716"/>
                    <a:pt x="370" y="1718"/>
                  </a:cubicBezTo>
                  <a:cubicBezTo>
                    <a:pt x="364" y="1756"/>
                    <a:pt x="362" y="1760"/>
                    <a:pt x="360" y="1765"/>
                  </a:cubicBezTo>
                  <a:cubicBezTo>
                    <a:pt x="344" y="1810"/>
                    <a:pt x="345" y="1817"/>
                    <a:pt x="340" y="1819"/>
                  </a:cubicBezTo>
                  <a:cubicBezTo>
                    <a:pt x="320" y="1860"/>
                    <a:pt x="317" y="1864"/>
                    <a:pt x="315" y="1868"/>
                  </a:cubicBezTo>
                  <a:cubicBezTo>
                    <a:pt x="280" y="1917"/>
                    <a:pt x="281" y="1913"/>
                    <a:pt x="277" y="1917"/>
                  </a:cubicBezTo>
                  <a:cubicBezTo>
                    <a:pt x="259" y="1943"/>
                    <a:pt x="260" y="1948"/>
                    <a:pt x="255" y="1949"/>
                  </a:cubicBezTo>
                  <a:cubicBezTo>
                    <a:pt x="243" y="1969"/>
                    <a:pt x="241" y="1971"/>
                    <a:pt x="240" y="1974"/>
                  </a:cubicBezTo>
                  <a:cubicBezTo>
                    <a:pt x="216" y="2003"/>
                    <a:pt x="214" y="2010"/>
                    <a:pt x="207" y="2014"/>
                  </a:cubicBezTo>
                  <a:cubicBezTo>
                    <a:pt x="189" y="2041"/>
                    <a:pt x="181" y="2039"/>
                    <a:pt x="184" y="2046"/>
                  </a:cubicBezTo>
                  <a:cubicBezTo>
                    <a:pt x="160" y="2087"/>
                    <a:pt x="152" y="2090"/>
                    <a:pt x="150" y="2096"/>
                  </a:cubicBezTo>
                  <a:cubicBezTo>
                    <a:pt x="129" y="2140"/>
                    <a:pt x="122" y="2143"/>
                    <a:pt x="121" y="2151"/>
                  </a:cubicBezTo>
                  <a:cubicBezTo>
                    <a:pt x="127" y="2156"/>
                    <a:pt x="129" y="2153"/>
                    <a:pt x="132" y="2150"/>
                  </a:cubicBezTo>
                  <a:cubicBezTo>
                    <a:pt x="143" y="2124"/>
                    <a:pt x="146" y="2123"/>
                    <a:pt x="149" y="2121"/>
                  </a:cubicBezTo>
                  <a:close/>
                  <a:moveTo>
                    <a:pt x="390" y="1968"/>
                  </a:moveTo>
                  <a:cubicBezTo>
                    <a:pt x="393" y="1994"/>
                    <a:pt x="387" y="2012"/>
                    <a:pt x="386" y="2034"/>
                  </a:cubicBezTo>
                  <a:cubicBezTo>
                    <a:pt x="382" y="2035"/>
                    <a:pt x="385" y="2041"/>
                    <a:pt x="382" y="2043"/>
                  </a:cubicBezTo>
                  <a:cubicBezTo>
                    <a:pt x="379" y="2045"/>
                    <a:pt x="378" y="2049"/>
                    <a:pt x="379" y="2054"/>
                  </a:cubicBezTo>
                  <a:cubicBezTo>
                    <a:pt x="375" y="2055"/>
                    <a:pt x="378" y="2062"/>
                    <a:pt x="375" y="2063"/>
                  </a:cubicBezTo>
                  <a:cubicBezTo>
                    <a:pt x="372" y="2065"/>
                    <a:pt x="372" y="2070"/>
                    <a:pt x="371" y="2074"/>
                  </a:cubicBezTo>
                  <a:cubicBezTo>
                    <a:pt x="361" y="2081"/>
                    <a:pt x="360" y="2096"/>
                    <a:pt x="349" y="2102"/>
                  </a:cubicBezTo>
                  <a:cubicBezTo>
                    <a:pt x="343" y="2125"/>
                    <a:pt x="331" y="2142"/>
                    <a:pt x="320" y="2160"/>
                  </a:cubicBezTo>
                  <a:cubicBezTo>
                    <a:pt x="332" y="2160"/>
                    <a:pt x="332" y="2160"/>
                    <a:pt x="332" y="2160"/>
                  </a:cubicBezTo>
                  <a:cubicBezTo>
                    <a:pt x="334" y="2157"/>
                    <a:pt x="335" y="2153"/>
                    <a:pt x="337" y="2151"/>
                  </a:cubicBezTo>
                  <a:cubicBezTo>
                    <a:pt x="340" y="2141"/>
                    <a:pt x="347" y="2136"/>
                    <a:pt x="349" y="2126"/>
                  </a:cubicBezTo>
                  <a:cubicBezTo>
                    <a:pt x="352" y="2124"/>
                    <a:pt x="352" y="2118"/>
                    <a:pt x="354" y="2115"/>
                  </a:cubicBezTo>
                  <a:cubicBezTo>
                    <a:pt x="358" y="2112"/>
                    <a:pt x="360" y="2107"/>
                    <a:pt x="360" y="2101"/>
                  </a:cubicBezTo>
                  <a:cubicBezTo>
                    <a:pt x="367" y="2099"/>
                    <a:pt x="367" y="2091"/>
                    <a:pt x="372" y="2087"/>
                  </a:cubicBezTo>
                  <a:cubicBezTo>
                    <a:pt x="377" y="2082"/>
                    <a:pt x="377" y="2074"/>
                    <a:pt x="382" y="2069"/>
                  </a:cubicBezTo>
                  <a:cubicBezTo>
                    <a:pt x="382" y="2061"/>
                    <a:pt x="386" y="2057"/>
                    <a:pt x="387" y="2049"/>
                  </a:cubicBezTo>
                  <a:cubicBezTo>
                    <a:pt x="392" y="2044"/>
                    <a:pt x="390" y="2034"/>
                    <a:pt x="394" y="2029"/>
                  </a:cubicBezTo>
                  <a:cubicBezTo>
                    <a:pt x="395" y="2016"/>
                    <a:pt x="395" y="2004"/>
                    <a:pt x="396" y="1992"/>
                  </a:cubicBezTo>
                  <a:cubicBezTo>
                    <a:pt x="396" y="1987"/>
                    <a:pt x="395" y="1983"/>
                    <a:pt x="395" y="1979"/>
                  </a:cubicBezTo>
                  <a:cubicBezTo>
                    <a:pt x="394" y="1975"/>
                    <a:pt x="397" y="1965"/>
                    <a:pt x="390" y="1968"/>
                  </a:cubicBezTo>
                  <a:close/>
                  <a:moveTo>
                    <a:pt x="323" y="2128"/>
                  </a:moveTo>
                  <a:cubicBezTo>
                    <a:pt x="323" y="2125"/>
                    <a:pt x="323" y="2123"/>
                    <a:pt x="327" y="2123"/>
                  </a:cubicBezTo>
                  <a:cubicBezTo>
                    <a:pt x="347" y="2067"/>
                    <a:pt x="355" y="2069"/>
                    <a:pt x="353" y="2062"/>
                  </a:cubicBezTo>
                  <a:cubicBezTo>
                    <a:pt x="367" y="2015"/>
                    <a:pt x="370" y="2008"/>
                    <a:pt x="373" y="2000"/>
                  </a:cubicBezTo>
                  <a:cubicBezTo>
                    <a:pt x="384" y="1955"/>
                    <a:pt x="386" y="1943"/>
                    <a:pt x="387" y="1920"/>
                  </a:cubicBezTo>
                  <a:cubicBezTo>
                    <a:pt x="390" y="1846"/>
                    <a:pt x="389" y="1840"/>
                    <a:pt x="392" y="1837"/>
                  </a:cubicBezTo>
                  <a:cubicBezTo>
                    <a:pt x="386" y="1793"/>
                    <a:pt x="390" y="1791"/>
                    <a:pt x="388" y="1785"/>
                  </a:cubicBezTo>
                  <a:cubicBezTo>
                    <a:pt x="378" y="1844"/>
                    <a:pt x="379" y="1849"/>
                    <a:pt x="378" y="1853"/>
                  </a:cubicBezTo>
                  <a:cubicBezTo>
                    <a:pt x="364" y="1895"/>
                    <a:pt x="367" y="1908"/>
                    <a:pt x="360" y="1913"/>
                  </a:cubicBezTo>
                  <a:cubicBezTo>
                    <a:pt x="342" y="1952"/>
                    <a:pt x="339" y="1955"/>
                    <a:pt x="337" y="1959"/>
                  </a:cubicBezTo>
                  <a:cubicBezTo>
                    <a:pt x="320" y="1982"/>
                    <a:pt x="325" y="1992"/>
                    <a:pt x="317" y="1991"/>
                  </a:cubicBezTo>
                  <a:cubicBezTo>
                    <a:pt x="303" y="2014"/>
                    <a:pt x="301" y="2014"/>
                    <a:pt x="302" y="2018"/>
                  </a:cubicBezTo>
                  <a:cubicBezTo>
                    <a:pt x="268" y="2075"/>
                    <a:pt x="259" y="2078"/>
                    <a:pt x="259" y="2089"/>
                  </a:cubicBezTo>
                  <a:cubicBezTo>
                    <a:pt x="241" y="2121"/>
                    <a:pt x="236" y="2121"/>
                    <a:pt x="235" y="2125"/>
                  </a:cubicBezTo>
                  <a:cubicBezTo>
                    <a:pt x="219" y="2148"/>
                    <a:pt x="218" y="2155"/>
                    <a:pt x="214" y="2160"/>
                  </a:cubicBezTo>
                  <a:cubicBezTo>
                    <a:pt x="237" y="2137"/>
                    <a:pt x="241" y="2133"/>
                    <a:pt x="244" y="2129"/>
                  </a:cubicBezTo>
                  <a:cubicBezTo>
                    <a:pt x="278" y="2075"/>
                    <a:pt x="275" y="2068"/>
                    <a:pt x="279" y="2068"/>
                  </a:cubicBezTo>
                  <a:cubicBezTo>
                    <a:pt x="291" y="2051"/>
                    <a:pt x="293" y="2049"/>
                    <a:pt x="293" y="2045"/>
                  </a:cubicBezTo>
                  <a:cubicBezTo>
                    <a:pt x="314" y="2010"/>
                    <a:pt x="321" y="2009"/>
                    <a:pt x="320" y="2001"/>
                  </a:cubicBezTo>
                  <a:cubicBezTo>
                    <a:pt x="351" y="1966"/>
                    <a:pt x="342" y="1970"/>
                    <a:pt x="345" y="1973"/>
                  </a:cubicBezTo>
                  <a:cubicBezTo>
                    <a:pt x="326" y="2008"/>
                    <a:pt x="325" y="2022"/>
                    <a:pt x="318" y="2032"/>
                  </a:cubicBezTo>
                  <a:cubicBezTo>
                    <a:pt x="303" y="2059"/>
                    <a:pt x="301" y="2061"/>
                    <a:pt x="298" y="2062"/>
                  </a:cubicBezTo>
                  <a:cubicBezTo>
                    <a:pt x="271" y="2114"/>
                    <a:pt x="265" y="2112"/>
                    <a:pt x="265" y="2117"/>
                  </a:cubicBezTo>
                  <a:cubicBezTo>
                    <a:pt x="246" y="2142"/>
                    <a:pt x="246" y="2150"/>
                    <a:pt x="241" y="2153"/>
                  </a:cubicBezTo>
                  <a:cubicBezTo>
                    <a:pt x="251" y="2156"/>
                    <a:pt x="253" y="2152"/>
                    <a:pt x="256" y="2148"/>
                  </a:cubicBezTo>
                  <a:cubicBezTo>
                    <a:pt x="269" y="2125"/>
                    <a:pt x="273" y="2125"/>
                    <a:pt x="272" y="2121"/>
                  </a:cubicBezTo>
                  <a:cubicBezTo>
                    <a:pt x="308" y="2065"/>
                    <a:pt x="311" y="2064"/>
                    <a:pt x="311" y="2061"/>
                  </a:cubicBezTo>
                  <a:cubicBezTo>
                    <a:pt x="322" y="2047"/>
                    <a:pt x="319" y="2041"/>
                    <a:pt x="323" y="2041"/>
                  </a:cubicBezTo>
                  <a:cubicBezTo>
                    <a:pt x="334" y="2002"/>
                    <a:pt x="344" y="2004"/>
                    <a:pt x="342" y="1996"/>
                  </a:cubicBezTo>
                  <a:cubicBezTo>
                    <a:pt x="358" y="1960"/>
                    <a:pt x="355" y="1950"/>
                    <a:pt x="358" y="1946"/>
                  </a:cubicBezTo>
                  <a:cubicBezTo>
                    <a:pt x="390" y="1848"/>
                    <a:pt x="384" y="1857"/>
                    <a:pt x="385" y="1861"/>
                  </a:cubicBezTo>
                  <a:cubicBezTo>
                    <a:pt x="380" y="1900"/>
                    <a:pt x="376" y="1903"/>
                    <a:pt x="375" y="1908"/>
                  </a:cubicBezTo>
                  <a:cubicBezTo>
                    <a:pt x="366" y="1961"/>
                    <a:pt x="359" y="1961"/>
                    <a:pt x="359" y="1968"/>
                  </a:cubicBezTo>
                  <a:cubicBezTo>
                    <a:pt x="340" y="2037"/>
                    <a:pt x="332" y="2042"/>
                    <a:pt x="330" y="2053"/>
                  </a:cubicBezTo>
                  <a:cubicBezTo>
                    <a:pt x="310" y="2096"/>
                    <a:pt x="307" y="2097"/>
                    <a:pt x="308" y="2101"/>
                  </a:cubicBezTo>
                  <a:cubicBezTo>
                    <a:pt x="291" y="2123"/>
                    <a:pt x="290" y="2128"/>
                    <a:pt x="288" y="2133"/>
                  </a:cubicBezTo>
                  <a:cubicBezTo>
                    <a:pt x="273" y="2146"/>
                    <a:pt x="275" y="2154"/>
                    <a:pt x="272" y="2158"/>
                  </a:cubicBezTo>
                  <a:cubicBezTo>
                    <a:pt x="282" y="2156"/>
                    <a:pt x="285" y="2152"/>
                    <a:pt x="287" y="2148"/>
                  </a:cubicBezTo>
                  <a:cubicBezTo>
                    <a:pt x="298" y="2139"/>
                    <a:pt x="291" y="2129"/>
                    <a:pt x="299" y="2132"/>
                  </a:cubicBezTo>
                  <a:cubicBezTo>
                    <a:pt x="314" y="2100"/>
                    <a:pt x="320" y="2101"/>
                    <a:pt x="318" y="2096"/>
                  </a:cubicBezTo>
                  <a:cubicBezTo>
                    <a:pt x="339" y="2051"/>
                    <a:pt x="342" y="2046"/>
                    <a:pt x="347" y="2041"/>
                  </a:cubicBezTo>
                  <a:cubicBezTo>
                    <a:pt x="369" y="1963"/>
                    <a:pt x="369" y="1958"/>
                    <a:pt x="369" y="1952"/>
                  </a:cubicBezTo>
                  <a:cubicBezTo>
                    <a:pt x="376" y="1921"/>
                    <a:pt x="382" y="1921"/>
                    <a:pt x="380" y="1914"/>
                  </a:cubicBezTo>
                  <a:cubicBezTo>
                    <a:pt x="378" y="1961"/>
                    <a:pt x="375" y="1971"/>
                    <a:pt x="374" y="1982"/>
                  </a:cubicBezTo>
                  <a:cubicBezTo>
                    <a:pt x="359" y="2021"/>
                    <a:pt x="355" y="2030"/>
                    <a:pt x="354" y="2041"/>
                  </a:cubicBezTo>
                  <a:cubicBezTo>
                    <a:pt x="335" y="2076"/>
                    <a:pt x="334" y="2088"/>
                    <a:pt x="329" y="2097"/>
                  </a:cubicBezTo>
                  <a:cubicBezTo>
                    <a:pt x="309" y="2131"/>
                    <a:pt x="305" y="2139"/>
                    <a:pt x="302" y="2149"/>
                  </a:cubicBezTo>
                  <a:cubicBezTo>
                    <a:pt x="305" y="2160"/>
                    <a:pt x="305" y="2160"/>
                    <a:pt x="305" y="2160"/>
                  </a:cubicBezTo>
                  <a:cubicBezTo>
                    <a:pt x="313" y="2141"/>
                    <a:pt x="316" y="2142"/>
                    <a:pt x="317" y="2139"/>
                  </a:cubicBezTo>
                  <a:close/>
                  <a:moveTo>
                    <a:pt x="2527" y="2111"/>
                  </a:moveTo>
                  <a:cubicBezTo>
                    <a:pt x="2506" y="2087"/>
                    <a:pt x="2489" y="2064"/>
                    <a:pt x="2464" y="2036"/>
                  </a:cubicBezTo>
                  <a:cubicBezTo>
                    <a:pt x="2445" y="2022"/>
                    <a:pt x="2427" y="2005"/>
                    <a:pt x="2408" y="1992"/>
                  </a:cubicBezTo>
                  <a:cubicBezTo>
                    <a:pt x="2404" y="1987"/>
                    <a:pt x="2399" y="1991"/>
                    <a:pt x="2395" y="1984"/>
                  </a:cubicBezTo>
                  <a:cubicBezTo>
                    <a:pt x="2389" y="1984"/>
                    <a:pt x="2385" y="1977"/>
                    <a:pt x="2380" y="1976"/>
                  </a:cubicBezTo>
                  <a:cubicBezTo>
                    <a:pt x="2378" y="1974"/>
                    <a:pt x="2376" y="1974"/>
                    <a:pt x="2374" y="1973"/>
                  </a:cubicBezTo>
                  <a:cubicBezTo>
                    <a:pt x="2371" y="1971"/>
                    <a:pt x="2369" y="1966"/>
                    <a:pt x="2366" y="1968"/>
                  </a:cubicBezTo>
                  <a:cubicBezTo>
                    <a:pt x="2364" y="1966"/>
                    <a:pt x="2362" y="1961"/>
                    <a:pt x="2359" y="1963"/>
                  </a:cubicBezTo>
                  <a:cubicBezTo>
                    <a:pt x="2357" y="1960"/>
                    <a:pt x="2353" y="1960"/>
                    <a:pt x="2354" y="1964"/>
                  </a:cubicBezTo>
                  <a:cubicBezTo>
                    <a:pt x="2358" y="1964"/>
                    <a:pt x="2362" y="1967"/>
                    <a:pt x="2366" y="1971"/>
                  </a:cubicBezTo>
                  <a:cubicBezTo>
                    <a:pt x="2370" y="1974"/>
                    <a:pt x="2375" y="1978"/>
                    <a:pt x="2379" y="1980"/>
                  </a:cubicBezTo>
                  <a:cubicBezTo>
                    <a:pt x="2388" y="1985"/>
                    <a:pt x="2396" y="1990"/>
                    <a:pt x="2404" y="1998"/>
                  </a:cubicBezTo>
                  <a:cubicBezTo>
                    <a:pt x="2412" y="2006"/>
                    <a:pt x="2423" y="2007"/>
                    <a:pt x="2426" y="2017"/>
                  </a:cubicBezTo>
                  <a:cubicBezTo>
                    <a:pt x="2431" y="2017"/>
                    <a:pt x="2435" y="2020"/>
                    <a:pt x="2440" y="2025"/>
                  </a:cubicBezTo>
                  <a:cubicBezTo>
                    <a:pt x="2444" y="2033"/>
                    <a:pt x="2449" y="2031"/>
                    <a:pt x="2453" y="2037"/>
                  </a:cubicBezTo>
                  <a:cubicBezTo>
                    <a:pt x="2463" y="2048"/>
                    <a:pt x="2473" y="2060"/>
                    <a:pt x="2483" y="2071"/>
                  </a:cubicBezTo>
                  <a:cubicBezTo>
                    <a:pt x="2488" y="2076"/>
                    <a:pt x="2485" y="2080"/>
                    <a:pt x="2491" y="2084"/>
                  </a:cubicBezTo>
                  <a:cubicBezTo>
                    <a:pt x="2496" y="2090"/>
                    <a:pt x="2501" y="2095"/>
                    <a:pt x="2506" y="2101"/>
                  </a:cubicBezTo>
                  <a:cubicBezTo>
                    <a:pt x="2513" y="2106"/>
                    <a:pt x="2512" y="2115"/>
                    <a:pt x="2519" y="2116"/>
                  </a:cubicBezTo>
                  <a:cubicBezTo>
                    <a:pt x="2522" y="2118"/>
                    <a:pt x="2520" y="2121"/>
                    <a:pt x="2523" y="2124"/>
                  </a:cubicBezTo>
                  <a:cubicBezTo>
                    <a:pt x="2525" y="2126"/>
                    <a:pt x="2529" y="2129"/>
                    <a:pt x="2527" y="2132"/>
                  </a:cubicBezTo>
                  <a:cubicBezTo>
                    <a:pt x="2531" y="2137"/>
                    <a:pt x="2541" y="2144"/>
                    <a:pt x="2536" y="2149"/>
                  </a:cubicBezTo>
                  <a:cubicBezTo>
                    <a:pt x="2542" y="2150"/>
                    <a:pt x="2541" y="2155"/>
                    <a:pt x="2545" y="2160"/>
                  </a:cubicBezTo>
                  <a:cubicBezTo>
                    <a:pt x="2556" y="2160"/>
                    <a:pt x="2556" y="2160"/>
                    <a:pt x="2556" y="2160"/>
                  </a:cubicBezTo>
                  <a:cubicBezTo>
                    <a:pt x="2555" y="2158"/>
                    <a:pt x="2554" y="2157"/>
                    <a:pt x="2553" y="2155"/>
                  </a:cubicBezTo>
                  <a:cubicBezTo>
                    <a:pt x="2547" y="2141"/>
                    <a:pt x="2535" y="2126"/>
                    <a:pt x="2527" y="2111"/>
                  </a:cubicBezTo>
                  <a:close/>
                  <a:moveTo>
                    <a:pt x="226" y="2085"/>
                  </a:moveTo>
                  <a:cubicBezTo>
                    <a:pt x="233" y="2081"/>
                    <a:pt x="235" y="2072"/>
                    <a:pt x="242" y="2068"/>
                  </a:cubicBezTo>
                  <a:cubicBezTo>
                    <a:pt x="273" y="2024"/>
                    <a:pt x="274" y="2014"/>
                    <a:pt x="282" y="2011"/>
                  </a:cubicBezTo>
                  <a:cubicBezTo>
                    <a:pt x="292" y="1994"/>
                    <a:pt x="294" y="1993"/>
                    <a:pt x="296" y="1992"/>
                  </a:cubicBezTo>
                  <a:cubicBezTo>
                    <a:pt x="302" y="1978"/>
                    <a:pt x="305" y="1975"/>
                    <a:pt x="310" y="1974"/>
                  </a:cubicBezTo>
                  <a:cubicBezTo>
                    <a:pt x="334" y="1927"/>
                    <a:pt x="334" y="1922"/>
                    <a:pt x="339" y="1921"/>
                  </a:cubicBezTo>
                  <a:cubicBezTo>
                    <a:pt x="358" y="1881"/>
                    <a:pt x="361" y="1874"/>
                    <a:pt x="363" y="1865"/>
                  </a:cubicBezTo>
                  <a:cubicBezTo>
                    <a:pt x="373" y="1829"/>
                    <a:pt x="372" y="1830"/>
                    <a:pt x="373" y="1821"/>
                  </a:cubicBezTo>
                  <a:cubicBezTo>
                    <a:pt x="374" y="1813"/>
                    <a:pt x="369" y="1822"/>
                    <a:pt x="368" y="1834"/>
                  </a:cubicBezTo>
                  <a:cubicBezTo>
                    <a:pt x="356" y="1874"/>
                    <a:pt x="351" y="1876"/>
                    <a:pt x="349" y="1881"/>
                  </a:cubicBezTo>
                  <a:cubicBezTo>
                    <a:pt x="322" y="1934"/>
                    <a:pt x="316" y="1944"/>
                    <a:pt x="310" y="1952"/>
                  </a:cubicBezTo>
                  <a:cubicBezTo>
                    <a:pt x="301" y="1972"/>
                    <a:pt x="293" y="1972"/>
                    <a:pt x="292" y="1979"/>
                  </a:cubicBezTo>
                  <a:cubicBezTo>
                    <a:pt x="250" y="2040"/>
                    <a:pt x="244" y="2048"/>
                    <a:pt x="237" y="2055"/>
                  </a:cubicBezTo>
                  <a:cubicBezTo>
                    <a:pt x="211" y="2090"/>
                    <a:pt x="214" y="2096"/>
                    <a:pt x="211" y="2096"/>
                  </a:cubicBezTo>
                  <a:cubicBezTo>
                    <a:pt x="190" y="2127"/>
                    <a:pt x="188" y="2132"/>
                    <a:pt x="186" y="2138"/>
                  </a:cubicBezTo>
                  <a:cubicBezTo>
                    <a:pt x="175" y="2154"/>
                    <a:pt x="171" y="2156"/>
                    <a:pt x="170" y="2160"/>
                  </a:cubicBezTo>
                  <a:cubicBezTo>
                    <a:pt x="186" y="2151"/>
                    <a:pt x="188" y="2148"/>
                    <a:pt x="191" y="214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sp>
      </p:grpSp>
      <p:grpSp>
        <p:nvGrpSpPr>
          <p:cNvPr id="84" name="Group 83" title="Text Container Shape"/>
          <p:cNvGrpSpPr/>
          <p:nvPr/>
        </p:nvGrpSpPr>
        <p:grpSpPr>
          <a:xfrm>
            <a:off x="5486400" y="466725"/>
            <a:ext cx="3662363" cy="5922963"/>
            <a:chOff x="5486400" y="466725"/>
            <a:chExt cx="3662363" cy="5922963"/>
          </a:xfrm>
        </p:grpSpPr>
        <p:sp>
          <p:nvSpPr>
            <p:cNvPr id="80" name="Freeform 53"/>
            <p:cNvSpPr/>
            <p:nvPr/>
          </p:nvSpPr>
          <p:spPr bwMode="auto">
            <a:xfrm>
              <a:off x="5486400" y="466725"/>
              <a:ext cx="3662363" cy="5922963"/>
            </a:xfrm>
            <a:custGeom>
              <a:avLst/>
              <a:gdLst/>
              <a:ahLst/>
              <a:cxnLst/>
              <a:rect l="0" t="0" r="r" b="b"/>
              <a:pathLst>
                <a:path w="1152" h="1865">
                  <a:moveTo>
                    <a:pt x="100" y="0"/>
                  </a:moveTo>
                  <a:cubicBezTo>
                    <a:pt x="45" y="0"/>
                    <a:pt x="0" y="45"/>
                    <a:pt x="0" y="100"/>
                  </a:cubicBezTo>
                  <a:cubicBezTo>
                    <a:pt x="0" y="1765"/>
                    <a:pt x="0" y="1765"/>
                    <a:pt x="0" y="1765"/>
                  </a:cubicBezTo>
                  <a:cubicBezTo>
                    <a:pt x="0" y="1820"/>
                    <a:pt x="45" y="1865"/>
                    <a:pt x="100" y="1865"/>
                  </a:cubicBezTo>
                  <a:cubicBezTo>
                    <a:pt x="1152" y="1865"/>
                    <a:pt x="1152" y="1865"/>
                    <a:pt x="1152" y="1865"/>
                  </a:cubicBezTo>
                  <a:cubicBezTo>
                    <a:pt x="1152" y="0"/>
                    <a:pt x="1152" y="0"/>
                    <a:pt x="1152" y="0"/>
                  </a:cubicBezTo>
                  <a:lnTo>
                    <a:pt x="100" y="0"/>
                  </a:lnTo>
                  <a:close/>
                </a:path>
              </a:pathLst>
            </a:custGeom>
            <a:solidFill>
              <a:schemeClr val="accent1">
                <a:lumMod val="75000"/>
              </a:schemeClr>
            </a:solidFill>
            <a:ln>
              <a:noFill/>
            </a:ln>
          </p:spPr>
        </p:sp>
        <p:cxnSp>
          <p:nvCxnSpPr>
            <p:cNvPr id="10" name="Straight Connector 9"/>
            <p:cNvCxnSpPr/>
            <p:nvPr/>
          </p:nvCxnSpPr>
          <p:spPr>
            <a:xfrm>
              <a:off x="6010049" y="4714230"/>
              <a:ext cx="521208"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83" name="Freeform 57"/>
            <p:cNvSpPr/>
            <p:nvPr/>
          </p:nvSpPr>
          <p:spPr bwMode="auto">
            <a:xfrm>
              <a:off x="5673747" y="658813"/>
              <a:ext cx="3473450" cy="5538787"/>
            </a:xfrm>
            <a:custGeom>
              <a:avLst/>
              <a:gdLst/>
              <a:ahLst/>
              <a:cxnLst/>
              <a:rect l="0" t="0" r="r" b="b"/>
              <a:pathLst>
                <a:path w="1093" h="1745">
                  <a:moveTo>
                    <a:pt x="40" y="0"/>
                  </a:moveTo>
                  <a:cubicBezTo>
                    <a:pt x="18" y="0"/>
                    <a:pt x="0" y="18"/>
                    <a:pt x="0" y="40"/>
                  </a:cubicBezTo>
                  <a:cubicBezTo>
                    <a:pt x="0" y="1705"/>
                    <a:pt x="0" y="1705"/>
                    <a:pt x="0" y="1705"/>
                  </a:cubicBezTo>
                  <a:cubicBezTo>
                    <a:pt x="0" y="1726"/>
                    <a:pt x="18" y="1745"/>
                    <a:pt x="40" y="1745"/>
                  </a:cubicBezTo>
                  <a:cubicBezTo>
                    <a:pt x="1092" y="1745"/>
                    <a:pt x="1092" y="1745"/>
                    <a:pt x="1092" y="1745"/>
                  </a:cubicBezTo>
                  <a:cubicBezTo>
                    <a:pt x="1092" y="1733"/>
                    <a:pt x="1092" y="1733"/>
                    <a:pt x="1092" y="1733"/>
                  </a:cubicBezTo>
                  <a:cubicBezTo>
                    <a:pt x="792" y="1733"/>
                    <a:pt x="792" y="1733"/>
                    <a:pt x="792" y="1733"/>
                  </a:cubicBezTo>
                  <a:cubicBezTo>
                    <a:pt x="40" y="1733"/>
                    <a:pt x="40" y="1733"/>
                    <a:pt x="40" y="1733"/>
                  </a:cubicBezTo>
                  <a:cubicBezTo>
                    <a:pt x="25" y="1733"/>
                    <a:pt x="12" y="1720"/>
                    <a:pt x="12" y="1705"/>
                  </a:cubicBezTo>
                  <a:cubicBezTo>
                    <a:pt x="12" y="40"/>
                    <a:pt x="12" y="40"/>
                    <a:pt x="12" y="40"/>
                  </a:cubicBezTo>
                  <a:cubicBezTo>
                    <a:pt x="12" y="24"/>
                    <a:pt x="25" y="12"/>
                    <a:pt x="40" y="12"/>
                  </a:cubicBezTo>
                  <a:cubicBezTo>
                    <a:pt x="792" y="12"/>
                    <a:pt x="792" y="12"/>
                    <a:pt x="792" y="12"/>
                  </a:cubicBezTo>
                  <a:cubicBezTo>
                    <a:pt x="1093" y="12"/>
                    <a:pt x="1093" y="12"/>
                    <a:pt x="1093" y="12"/>
                  </a:cubicBezTo>
                  <a:cubicBezTo>
                    <a:pt x="1093" y="0"/>
                    <a:pt x="1093" y="0"/>
                    <a:pt x="1093" y="0"/>
                  </a:cubicBezTo>
                  <a:lnTo>
                    <a:pt x="40" y="0"/>
                  </a:lnTo>
                  <a:close/>
                </a:path>
              </a:pathLst>
            </a:custGeom>
            <a:solidFill>
              <a:schemeClr val="bg2"/>
            </a:solidFill>
            <a:ln>
              <a:noFill/>
            </a:ln>
          </p:spPr>
        </p:sp>
      </p:grpSp>
      <p:sp>
        <p:nvSpPr>
          <p:cNvPr id="4" name="Date Placeholder 3"/>
          <p:cNvSpPr>
            <a:spLocks noGrp="1"/>
          </p:cNvSpPr>
          <p:nvPr>
            <p:ph type="dt" sz="half" idx="10"/>
          </p:nvPr>
        </p:nvSpPr>
        <p:spPr>
          <a:xfrm>
            <a:off x="6729989" y="6442525"/>
            <a:ext cx="2057400" cy="365125"/>
          </a:xfrm>
        </p:spPr>
        <p:txBody>
          <a:bodyPr/>
          <a:lstStyle/>
          <a:p>
            <a:fld id="{9469A228-33B4-4CED-961A-2E5271191344}" type="datetimeFigureOut">
              <a:rPr lang="en-US" smtClean="0"/>
              <a:t>3/15/2018</a:t>
            </a:fld>
            <a:endParaRPr lang="en-US"/>
          </a:p>
        </p:txBody>
      </p:sp>
      <p:sp>
        <p:nvSpPr>
          <p:cNvPr id="5" name="Footer Placeholder 4"/>
          <p:cNvSpPr>
            <a:spLocks noGrp="1"/>
          </p:cNvSpPr>
          <p:nvPr>
            <p:ph type="ftr" sz="quarter" idx="11"/>
          </p:nvPr>
        </p:nvSpPr>
        <p:spPr>
          <a:xfrm>
            <a:off x="3024158" y="6442525"/>
            <a:ext cx="3086100" cy="365125"/>
          </a:xfrm>
        </p:spPr>
        <p:txBody>
          <a:bodyPr/>
          <a:lstStyle>
            <a:lvl1pPr algn="ctr">
              <a:defRPr/>
            </a:lvl1pPr>
          </a:lstStyle>
          <a:p>
            <a:endParaRPr lang="en-US"/>
          </a:p>
        </p:txBody>
      </p:sp>
      <p:sp>
        <p:nvSpPr>
          <p:cNvPr id="6" name="Slide Number Placeholder 5"/>
          <p:cNvSpPr>
            <a:spLocks noGrp="1"/>
          </p:cNvSpPr>
          <p:nvPr>
            <p:ph type="sldNum" sz="quarter" idx="12"/>
          </p:nvPr>
        </p:nvSpPr>
        <p:spPr>
          <a:xfrm>
            <a:off x="349824" y="6442525"/>
            <a:ext cx="2066534" cy="365125"/>
          </a:xfrm>
        </p:spPr>
        <p:txBody>
          <a:bodyPr anchor="ctr"/>
          <a:lstStyle>
            <a:lvl1pPr algn="l">
              <a:defRPr sz="900"/>
            </a:lvl1pPr>
          </a:lstStyle>
          <a:p>
            <a:fld id="{F0D1252A-F65E-4DD8-B19E-A8036EA0CB02}" type="slidenum">
              <a:rPr lang="en-US" smtClean="0"/>
              <a:t>‹#›</a:t>
            </a:fld>
            <a:endParaRPr lang="en-US"/>
          </a:p>
        </p:txBody>
      </p:sp>
      <p:sp>
        <p:nvSpPr>
          <p:cNvPr id="68" name="Freeform 57"/>
          <p:cNvSpPr/>
          <p:nvPr/>
        </p:nvSpPr>
        <p:spPr bwMode="auto">
          <a:xfrm>
            <a:off x="3342085"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sp>
      <p:sp>
        <p:nvSpPr>
          <p:cNvPr id="216" name="Freeform 192"/>
          <p:cNvSpPr/>
          <p:nvPr/>
        </p:nvSpPr>
        <p:spPr bwMode="auto">
          <a:xfrm>
            <a:off x="3299222" y="-5000626"/>
            <a:ext cx="1191" cy="3175"/>
          </a:xfrm>
          <a:custGeom>
            <a:avLst/>
            <a:gdLst/>
            <a:ahLst/>
            <a:cxnLst/>
            <a:rect l="0" t="0" r="r" b="b"/>
            <a:pathLst>
              <a:path w="2" h="3">
                <a:moveTo>
                  <a:pt x="0" y="0"/>
                </a:moveTo>
                <a:lnTo>
                  <a:pt x="2" y="2"/>
                </a:lnTo>
                <a:lnTo>
                  <a:pt x="0" y="3"/>
                </a:lnTo>
                <a:lnTo>
                  <a:pt x="0" y="0"/>
                </a:lnTo>
                <a:close/>
              </a:path>
            </a:pathLst>
          </a:custGeom>
          <a:solidFill>
            <a:srgbClr val="ADBC87"/>
          </a:solidFill>
          <a:ln w="0">
            <a:solidFill>
              <a:srgbClr val="ADBC87"/>
            </a:solidFill>
            <a:prstDash val="solid"/>
            <a:round/>
            <a:headEnd/>
            <a:tailEnd/>
          </a:ln>
        </p:spPr>
      </p:sp>
      <p:sp>
        <p:nvSpPr>
          <p:cNvPr id="2" name="Title 1"/>
          <p:cNvSpPr>
            <a:spLocks noGrp="1"/>
          </p:cNvSpPr>
          <p:nvPr>
            <p:ph type="ctrTitle"/>
          </p:nvPr>
        </p:nvSpPr>
        <p:spPr>
          <a:xfrm>
            <a:off x="5940564" y="1023868"/>
            <a:ext cx="2845259" cy="3349641"/>
          </a:xfrm>
        </p:spPr>
        <p:txBody>
          <a:bodyPr anchor="t">
            <a:normAutofit/>
          </a:bodyPr>
          <a:lstStyle>
            <a:lvl1pPr algn="l">
              <a:lnSpc>
                <a:spcPct val="105000"/>
              </a:lnSpc>
              <a:defRPr sz="3300" baseline="0">
                <a:solidFill>
                  <a:schemeClr val="bg2"/>
                </a:solidFill>
              </a:defRPr>
            </a:lvl1pPr>
          </a:lstStyle>
          <a:p>
            <a:r>
              <a:rPr lang="en-US"/>
              <a:t>Click to edit Master title style</a:t>
            </a:r>
            <a:endParaRPr lang="en-US" dirty="0"/>
          </a:p>
        </p:txBody>
      </p:sp>
      <p:sp>
        <p:nvSpPr>
          <p:cNvPr id="3" name="Subtitle 2"/>
          <p:cNvSpPr>
            <a:spLocks noGrp="1"/>
          </p:cNvSpPr>
          <p:nvPr>
            <p:ph type="subTitle" idx="1"/>
          </p:nvPr>
        </p:nvSpPr>
        <p:spPr>
          <a:xfrm>
            <a:off x="5940564" y="4945377"/>
            <a:ext cx="2845259" cy="1037760"/>
          </a:xfrm>
        </p:spPr>
        <p:txBody>
          <a:bodyPr anchor="t">
            <a:normAutofit/>
          </a:bodyPr>
          <a:lstStyle>
            <a:lvl1pPr marL="0" indent="0" algn="l">
              <a:lnSpc>
                <a:spcPct val="130000"/>
              </a:lnSpc>
              <a:buNone/>
              <a:defRPr sz="1700" baseline="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9" name="Freeform 57"/>
          <p:cNvSpPr/>
          <p:nvPr/>
        </p:nvSpPr>
        <p:spPr bwMode="auto">
          <a:xfrm>
            <a:off x="3342085"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sp>
      <p:sp>
        <p:nvSpPr>
          <p:cNvPr id="21" name="Freeform 192"/>
          <p:cNvSpPr/>
          <p:nvPr/>
        </p:nvSpPr>
        <p:spPr bwMode="auto">
          <a:xfrm>
            <a:off x="3299222" y="-5000626"/>
            <a:ext cx="1191" cy="3175"/>
          </a:xfrm>
          <a:custGeom>
            <a:avLst/>
            <a:gdLst/>
            <a:ahLst/>
            <a:cxnLst/>
            <a:rect l="0" t="0" r="r" b="b"/>
            <a:pathLst>
              <a:path w="2" h="3">
                <a:moveTo>
                  <a:pt x="0" y="0"/>
                </a:moveTo>
                <a:lnTo>
                  <a:pt x="2" y="2"/>
                </a:lnTo>
                <a:lnTo>
                  <a:pt x="0" y="3"/>
                </a:lnTo>
                <a:lnTo>
                  <a:pt x="0" y="0"/>
                </a:lnTo>
                <a:close/>
              </a:path>
            </a:pathLst>
          </a:custGeom>
          <a:solidFill>
            <a:srgbClr val="ADBC87"/>
          </a:solidFill>
          <a:ln w="0">
            <a:solidFill>
              <a:srgbClr val="ADBC87"/>
            </a:solidFill>
            <a:prstDash val="solid"/>
            <a:round/>
            <a:headEnd/>
            <a:tailEnd/>
          </a:ln>
        </p:spPr>
      </p:sp>
    </p:spTree>
    <p:extLst>
      <p:ext uri="{BB962C8B-B14F-4D97-AF65-F5344CB8AC3E}">
        <p14:creationId xmlns:p14="http://schemas.microsoft.com/office/powerpoint/2010/main" val="2019540567"/>
      </p:ext>
    </p:extLst>
  </p:cSld>
  <p:clrMapOvr>
    <a:masterClrMapping/>
  </p:clrMapOvr>
  <p:extLst mod="1">
    <p:ext uri="{DCECCB84-F9BA-43D5-87BE-67443E8EF086}">
      <p15:sldGuideLst xmlns:p15="http://schemas.microsoft.com/office/powerpoint/2012/main">
        <p15:guide id="1" orient="horz" pos="405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69A228-33B4-4CED-961A-2E5271191344}" type="datetimeFigureOut">
              <a:rPr lang="en-US" smtClean="0"/>
              <a:t>3/15/2018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D1252A-F65E-4DD8-B19E-A8036EA0CB02}" type="slidenum">
              <a:rPr lang="en-US" smtClean="0"/>
              <a:t>‹#›</a:t>
            </a:fld>
            <a:endParaRPr lang="en-US"/>
          </a:p>
        </p:txBody>
      </p:sp>
    </p:spTree>
    <p:extLst>
      <p:ext uri="{BB962C8B-B14F-4D97-AF65-F5344CB8AC3E}">
        <p14:creationId xmlns:p14="http://schemas.microsoft.com/office/powerpoint/2010/main" val="169408168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52266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02369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608190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575444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838348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49162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414753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238233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22186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9972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13" name="Group 12" title="Feathers"/>
          <p:cNvGrpSpPr/>
          <p:nvPr/>
        </p:nvGrpSpPr>
        <p:grpSpPr>
          <a:xfrm>
            <a:off x="242422" y="723329"/>
            <a:ext cx="3173440" cy="5631971"/>
            <a:chOff x="400714" y="362425"/>
            <a:chExt cx="3495979" cy="6204388"/>
          </a:xfrm>
        </p:grpSpPr>
        <p:sp>
          <p:nvSpPr>
            <p:cNvPr id="14" name="Freeform 5"/>
            <p:cNvSpPr>
              <a:spLocks noEditPoints="1"/>
            </p:cNvSpPr>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3">
                <a:lumMod val="60000"/>
                <a:lumOff val="40000"/>
                <a:alpha val="75000"/>
              </a:schemeClr>
            </a:solidFill>
            <a:ln>
              <a:noFill/>
            </a:ln>
          </p:spPr>
        </p:sp>
        <p:sp>
          <p:nvSpPr>
            <p:cNvPr id="15" name="Freeform 14"/>
            <p:cNvSpPr>
              <a:spLocks noEditPoints="1"/>
            </p:cNvSpPr>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grpSp>
      <p:sp>
        <p:nvSpPr>
          <p:cNvPr id="2" name="Vertical Title 1"/>
          <p:cNvSpPr>
            <a:spLocks noGrp="1"/>
          </p:cNvSpPr>
          <p:nvPr>
            <p:ph type="title" orient="vert"/>
          </p:nvPr>
        </p:nvSpPr>
        <p:spPr>
          <a:xfrm>
            <a:off x="6573835" y="507037"/>
            <a:ext cx="1563624" cy="533993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00275" y="524373"/>
            <a:ext cx="4087379" cy="532259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958474" y="6296616"/>
            <a:ext cx="1879497" cy="365125"/>
          </a:xfrm>
        </p:spPr>
        <p:txBody>
          <a:bodyPr/>
          <a:lstStyle/>
          <a:p>
            <a:fld id="{9469A228-33B4-4CED-961A-2E5271191344}" type="datetimeFigureOut">
              <a:rPr lang="en-US" smtClean="0"/>
              <a:t>3/15/2018</a:t>
            </a:fld>
            <a:endParaRPr lang="en-US"/>
          </a:p>
        </p:txBody>
      </p:sp>
      <p:sp>
        <p:nvSpPr>
          <p:cNvPr id="5" name="Footer Placeholder 4"/>
          <p:cNvSpPr>
            <a:spLocks noGrp="1"/>
          </p:cNvSpPr>
          <p:nvPr>
            <p:ph type="ftr" sz="quarter" idx="11"/>
          </p:nvPr>
        </p:nvSpPr>
        <p:spPr>
          <a:xfrm>
            <a:off x="2200275" y="6296616"/>
            <a:ext cx="4469683" cy="365125"/>
          </a:xfrm>
        </p:spPr>
        <p:txBody>
          <a:bodyPr/>
          <a:lstStyle/>
          <a:p>
            <a:endParaRPr lang="en-US"/>
          </a:p>
        </p:txBody>
      </p:sp>
      <p:sp>
        <p:nvSpPr>
          <p:cNvPr id="6" name="Slide Number Placeholder 5"/>
          <p:cNvSpPr>
            <a:spLocks noGrp="1"/>
          </p:cNvSpPr>
          <p:nvPr>
            <p:ph type="sldNum" sz="quarter" idx="12"/>
          </p:nvPr>
        </p:nvSpPr>
        <p:spPr>
          <a:xfrm rot="5400000">
            <a:off x="5878074" y="2928735"/>
            <a:ext cx="5383267" cy="453202"/>
          </a:xfrm>
        </p:spPr>
        <p:txBody>
          <a:bodyPr/>
          <a:lstStyle>
            <a:lvl1pPr algn="l">
              <a:defRPr/>
            </a:lvl1pPr>
          </a:lstStyle>
          <a:p>
            <a:fld id="{F0D1252A-F65E-4DD8-B19E-A8036EA0CB02}" type="slidenum">
              <a:rPr lang="en-US" smtClean="0"/>
              <a:t>‹#›</a:t>
            </a:fld>
            <a:endParaRPr lang="en-US"/>
          </a:p>
        </p:txBody>
      </p:sp>
      <p:cxnSp>
        <p:nvCxnSpPr>
          <p:cNvPr id="12" name="Straight Connector 11" title="Rule Line"/>
          <p:cNvCxnSpPr/>
          <p:nvPr/>
        </p:nvCxnSpPr>
        <p:spPr>
          <a:xfrm>
            <a:off x="6476240" y="571503"/>
            <a:ext cx="0" cy="5275467"/>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9849362"/>
      </p:ext>
    </p:extLst>
  </p:cSld>
  <p:clrMapOvr>
    <a:masterClrMapping/>
  </p:clrMapOvr>
  <p:extLst mod="1">
    <p:ext uri="{DCECCB84-F9BA-43D5-87BE-67443E8EF086}">
      <p15:sldGuideLst xmlns:p15="http://schemas.microsoft.com/office/powerpoint/2012/main"/>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827214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39725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176366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009017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319266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51315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105860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864936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304068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48027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122283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13308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712276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458703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810749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162042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25309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436431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500159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386101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89370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342287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780530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554210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850328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63553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063346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810216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506864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642453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275330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72837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71394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794948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196848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429726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462998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733244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775610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605851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441572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174254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95040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31920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658982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161573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810930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064306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149243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104673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184303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356205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558580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02225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31427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894462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448180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61213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308635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406536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087684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759823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778193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252800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38379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926025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713519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345954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1213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589784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352096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346738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432648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434657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210591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23821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657470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095914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181975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642999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701396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281188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998432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553126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358081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473921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45544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05590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622522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404714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441071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074384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571550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946477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753384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031134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356373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33700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69A228-33B4-4CED-961A-2E5271191344}" type="datetimeFigureOut">
              <a:rPr lang="en-US" smtClean="0"/>
              <a:t>3/15/2018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D1252A-F65E-4DD8-B19E-A8036EA0CB02}" type="slidenum">
              <a:rPr lang="en-US" smtClean="0"/>
              <a:t>‹#›</a:t>
            </a:fld>
            <a:endParaRPr lang="en-US"/>
          </a:p>
        </p:txBody>
      </p:sp>
    </p:spTree>
    <p:extLst>
      <p:ext uri="{BB962C8B-B14F-4D97-AF65-F5344CB8AC3E}">
        <p14:creationId xmlns:p14="http://schemas.microsoft.com/office/powerpoint/2010/main" val="32819211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748995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737450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825819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893914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568477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874232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295161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966564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805303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967636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38525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680145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26421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047457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109590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419600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6818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6984068"/>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542984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527690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554811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53268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191310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851740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649180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811812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477874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479524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10068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765426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8656245"/>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894346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47092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9252380"/>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805042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7358166"/>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873847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710820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3096944"/>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9998627"/>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412091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2432363"/>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9022158"/>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93973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375209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120912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1330757"/>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4564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25584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87353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60010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46864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33431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19" name="Freeform 9"/>
          <p:cNvSpPr>
            <a:spLocks noEditPoints="1"/>
          </p:cNvSpPr>
          <p:nvPr/>
        </p:nvSpPr>
        <p:spPr bwMode="auto">
          <a:xfrm>
            <a:off x="1" y="1"/>
            <a:ext cx="9149366" cy="6858000"/>
          </a:xfrm>
          <a:custGeom>
            <a:avLst/>
            <a:gdLst/>
            <a:ahLst/>
            <a:cxnLst/>
            <a:rect l="0" t="0" r="r" b="b"/>
            <a:pathLst>
              <a:path w="2884" h="2161">
                <a:moveTo>
                  <a:pt x="80" y="1185"/>
                </a:moveTo>
                <a:cubicBezTo>
                  <a:pt x="85" y="1193"/>
                  <a:pt x="100" y="1190"/>
                  <a:pt x="106" y="1196"/>
                </a:cubicBezTo>
                <a:cubicBezTo>
                  <a:pt x="127" y="1200"/>
                  <a:pt x="141" y="1211"/>
                  <a:pt x="162" y="1215"/>
                </a:cubicBezTo>
                <a:cubicBezTo>
                  <a:pt x="166" y="1224"/>
                  <a:pt x="183" y="1219"/>
                  <a:pt x="188" y="1226"/>
                </a:cubicBezTo>
                <a:cubicBezTo>
                  <a:pt x="202" y="1225"/>
                  <a:pt x="212" y="1229"/>
                  <a:pt x="223" y="1231"/>
                </a:cubicBezTo>
                <a:cubicBezTo>
                  <a:pt x="242" y="1231"/>
                  <a:pt x="262" y="1230"/>
                  <a:pt x="281" y="1230"/>
                </a:cubicBezTo>
                <a:cubicBezTo>
                  <a:pt x="283" y="1225"/>
                  <a:pt x="295" y="1229"/>
                  <a:pt x="295" y="1223"/>
                </a:cubicBezTo>
                <a:cubicBezTo>
                  <a:pt x="267" y="1226"/>
                  <a:pt x="247" y="1221"/>
                  <a:pt x="220" y="1222"/>
                </a:cubicBezTo>
                <a:cubicBezTo>
                  <a:pt x="203" y="1220"/>
                  <a:pt x="191" y="1212"/>
                  <a:pt x="170" y="1212"/>
                </a:cubicBezTo>
                <a:cubicBezTo>
                  <a:pt x="166" y="1206"/>
                  <a:pt x="155" y="1207"/>
                  <a:pt x="150" y="1201"/>
                </a:cubicBezTo>
                <a:cubicBezTo>
                  <a:pt x="136" y="1204"/>
                  <a:pt x="137" y="1191"/>
                  <a:pt x="124" y="1193"/>
                </a:cubicBezTo>
                <a:cubicBezTo>
                  <a:pt x="119" y="1187"/>
                  <a:pt x="107" y="1189"/>
                  <a:pt x="103" y="1182"/>
                </a:cubicBezTo>
                <a:cubicBezTo>
                  <a:pt x="92" y="1182"/>
                  <a:pt x="85" y="1177"/>
                  <a:pt x="77" y="1174"/>
                </a:cubicBezTo>
                <a:cubicBezTo>
                  <a:pt x="63" y="1166"/>
                  <a:pt x="43" y="1164"/>
                  <a:pt x="30" y="1155"/>
                </a:cubicBezTo>
                <a:cubicBezTo>
                  <a:pt x="21" y="1154"/>
                  <a:pt x="17" y="1147"/>
                  <a:pt x="6" y="1147"/>
                </a:cubicBezTo>
                <a:cubicBezTo>
                  <a:pt x="5" y="1145"/>
                  <a:pt x="4" y="1144"/>
                  <a:pt x="2" y="1142"/>
                </a:cubicBezTo>
                <a:cubicBezTo>
                  <a:pt x="2" y="1154"/>
                  <a:pt x="2" y="1154"/>
                  <a:pt x="2" y="1154"/>
                </a:cubicBezTo>
                <a:cubicBezTo>
                  <a:pt x="16" y="1164"/>
                  <a:pt x="38" y="1166"/>
                  <a:pt x="51" y="1177"/>
                </a:cubicBezTo>
                <a:cubicBezTo>
                  <a:pt x="64" y="1176"/>
                  <a:pt x="66" y="1187"/>
                  <a:pt x="80" y="1185"/>
                </a:cubicBezTo>
                <a:close/>
                <a:moveTo>
                  <a:pt x="84" y="1223"/>
                </a:moveTo>
                <a:cubicBezTo>
                  <a:pt x="93" y="1227"/>
                  <a:pt x="105" y="1229"/>
                  <a:pt x="113" y="1234"/>
                </a:cubicBezTo>
                <a:cubicBezTo>
                  <a:pt x="114" y="1227"/>
                  <a:pt x="121" y="1237"/>
                  <a:pt x="125" y="1236"/>
                </a:cubicBezTo>
                <a:cubicBezTo>
                  <a:pt x="130" y="1238"/>
                  <a:pt x="137" y="1238"/>
                  <a:pt x="139" y="1242"/>
                </a:cubicBezTo>
                <a:cubicBezTo>
                  <a:pt x="144" y="1243"/>
                  <a:pt x="154" y="1238"/>
                  <a:pt x="154" y="1244"/>
                </a:cubicBezTo>
                <a:cubicBezTo>
                  <a:pt x="158" y="1246"/>
                  <a:pt x="169" y="1241"/>
                  <a:pt x="168" y="1247"/>
                </a:cubicBezTo>
                <a:cubicBezTo>
                  <a:pt x="173" y="1248"/>
                  <a:pt x="183" y="1243"/>
                  <a:pt x="183" y="1249"/>
                </a:cubicBezTo>
                <a:cubicBezTo>
                  <a:pt x="188" y="1251"/>
                  <a:pt x="200" y="1246"/>
                  <a:pt x="200" y="1252"/>
                </a:cubicBezTo>
                <a:cubicBezTo>
                  <a:pt x="214" y="1250"/>
                  <a:pt x="219" y="1257"/>
                  <a:pt x="232" y="1254"/>
                </a:cubicBezTo>
                <a:cubicBezTo>
                  <a:pt x="243" y="1256"/>
                  <a:pt x="255" y="1259"/>
                  <a:pt x="261" y="1250"/>
                </a:cubicBezTo>
                <a:cubicBezTo>
                  <a:pt x="215" y="1249"/>
                  <a:pt x="174" y="1241"/>
                  <a:pt x="136" y="1230"/>
                </a:cubicBezTo>
                <a:cubicBezTo>
                  <a:pt x="117" y="1225"/>
                  <a:pt x="97" y="1220"/>
                  <a:pt x="81" y="1211"/>
                </a:cubicBezTo>
                <a:cubicBezTo>
                  <a:pt x="62" y="1205"/>
                  <a:pt x="48" y="1194"/>
                  <a:pt x="25" y="1193"/>
                </a:cubicBezTo>
                <a:cubicBezTo>
                  <a:pt x="22" y="1187"/>
                  <a:pt x="14" y="1187"/>
                  <a:pt x="10" y="1181"/>
                </a:cubicBezTo>
                <a:cubicBezTo>
                  <a:pt x="7" y="1181"/>
                  <a:pt x="4" y="1182"/>
                  <a:pt x="2" y="1180"/>
                </a:cubicBezTo>
                <a:cubicBezTo>
                  <a:pt x="2" y="1191"/>
                  <a:pt x="2" y="1191"/>
                  <a:pt x="2" y="1191"/>
                </a:cubicBezTo>
                <a:cubicBezTo>
                  <a:pt x="9" y="1195"/>
                  <a:pt x="16" y="1199"/>
                  <a:pt x="22" y="1204"/>
                </a:cubicBezTo>
                <a:cubicBezTo>
                  <a:pt x="47" y="1206"/>
                  <a:pt x="66" y="1214"/>
                  <a:pt x="84" y="1223"/>
                </a:cubicBezTo>
                <a:close/>
                <a:moveTo>
                  <a:pt x="23" y="1132"/>
                </a:moveTo>
                <a:cubicBezTo>
                  <a:pt x="29" y="1136"/>
                  <a:pt x="39" y="1136"/>
                  <a:pt x="41" y="1143"/>
                </a:cubicBezTo>
                <a:cubicBezTo>
                  <a:pt x="56" y="1148"/>
                  <a:pt x="68" y="1157"/>
                  <a:pt x="82" y="1162"/>
                </a:cubicBezTo>
                <a:cubicBezTo>
                  <a:pt x="96" y="1168"/>
                  <a:pt x="109" y="1174"/>
                  <a:pt x="123" y="1179"/>
                </a:cubicBezTo>
                <a:cubicBezTo>
                  <a:pt x="130" y="1181"/>
                  <a:pt x="138" y="1183"/>
                  <a:pt x="147" y="1184"/>
                </a:cubicBezTo>
                <a:cubicBezTo>
                  <a:pt x="152" y="1185"/>
                  <a:pt x="165" y="1194"/>
                  <a:pt x="170" y="1186"/>
                </a:cubicBezTo>
                <a:cubicBezTo>
                  <a:pt x="159" y="1177"/>
                  <a:pt x="136" y="1182"/>
                  <a:pt x="129" y="1170"/>
                </a:cubicBezTo>
                <a:cubicBezTo>
                  <a:pt x="110" y="1170"/>
                  <a:pt x="103" y="1157"/>
                  <a:pt x="85" y="1156"/>
                </a:cubicBezTo>
                <a:cubicBezTo>
                  <a:pt x="76" y="1146"/>
                  <a:pt x="61" y="1141"/>
                  <a:pt x="50" y="1134"/>
                </a:cubicBezTo>
                <a:cubicBezTo>
                  <a:pt x="39" y="1125"/>
                  <a:pt x="22" y="1121"/>
                  <a:pt x="11" y="1112"/>
                </a:cubicBezTo>
                <a:cubicBezTo>
                  <a:pt x="8" y="1112"/>
                  <a:pt x="5" y="1110"/>
                  <a:pt x="2" y="1109"/>
                </a:cubicBezTo>
                <a:cubicBezTo>
                  <a:pt x="2" y="1123"/>
                  <a:pt x="2" y="1123"/>
                  <a:pt x="2" y="1123"/>
                </a:cubicBezTo>
                <a:cubicBezTo>
                  <a:pt x="2" y="1123"/>
                  <a:pt x="3" y="1123"/>
                  <a:pt x="3" y="1124"/>
                </a:cubicBezTo>
                <a:cubicBezTo>
                  <a:pt x="14" y="1122"/>
                  <a:pt x="17" y="1129"/>
                  <a:pt x="23" y="1132"/>
                </a:cubicBezTo>
                <a:close/>
                <a:moveTo>
                  <a:pt x="2" y="1589"/>
                </a:moveTo>
                <a:cubicBezTo>
                  <a:pt x="2" y="1601"/>
                  <a:pt x="2" y="1601"/>
                  <a:pt x="2" y="1601"/>
                </a:cubicBezTo>
                <a:cubicBezTo>
                  <a:pt x="3" y="1596"/>
                  <a:pt x="4" y="1592"/>
                  <a:pt x="5" y="1587"/>
                </a:cubicBezTo>
                <a:cubicBezTo>
                  <a:pt x="4" y="1588"/>
                  <a:pt x="3" y="1588"/>
                  <a:pt x="2" y="1589"/>
                </a:cubicBezTo>
                <a:close/>
                <a:moveTo>
                  <a:pt x="8" y="1094"/>
                </a:moveTo>
                <a:cubicBezTo>
                  <a:pt x="7" y="1103"/>
                  <a:pt x="24" y="1092"/>
                  <a:pt x="23" y="1100"/>
                </a:cubicBezTo>
                <a:cubicBezTo>
                  <a:pt x="30" y="1099"/>
                  <a:pt x="32" y="1104"/>
                  <a:pt x="37" y="1105"/>
                </a:cubicBezTo>
                <a:cubicBezTo>
                  <a:pt x="48" y="1107"/>
                  <a:pt x="54" y="1114"/>
                  <a:pt x="66" y="1113"/>
                </a:cubicBezTo>
                <a:cubicBezTo>
                  <a:pt x="73" y="1120"/>
                  <a:pt x="83" y="1124"/>
                  <a:pt x="93" y="1127"/>
                </a:cubicBezTo>
                <a:cubicBezTo>
                  <a:pt x="101" y="1133"/>
                  <a:pt x="117" y="1130"/>
                  <a:pt x="122" y="1138"/>
                </a:cubicBezTo>
                <a:cubicBezTo>
                  <a:pt x="135" y="1139"/>
                  <a:pt x="145" y="1141"/>
                  <a:pt x="151" y="1149"/>
                </a:cubicBezTo>
                <a:cubicBezTo>
                  <a:pt x="171" y="1149"/>
                  <a:pt x="185" y="1156"/>
                  <a:pt x="198" y="1156"/>
                </a:cubicBezTo>
                <a:cubicBezTo>
                  <a:pt x="215" y="1156"/>
                  <a:pt x="233" y="1155"/>
                  <a:pt x="250" y="1155"/>
                </a:cubicBezTo>
                <a:cubicBezTo>
                  <a:pt x="257" y="1153"/>
                  <a:pt x="263" y="1150"/>
                  <a:pt x="273" y="1151"/>
                </a:cubicBezTo>
                <a:cubicBezTo>
                  <a:pt x="276" y="1145"/>
                  <a:pt x="292" y="1152"/>
                  <a:pt x="293" y="1145"/>
                </a:cubicBezTo>
                <a:cubicBezTo>
                  <a:pt x="303" y="1146"/>
                  <a:pt x="306" y="1140"/>
                  <a:pt x="317" y="1142"/>
                </a:cubicBezTo>
                <a:cubicBezTo>
                  <a:pt x="319" y="1134"/>
                  <a:pt x="335" y="1141"/>
                  <a:pt x="334" y="1130"/>
                </a:cubicBezTo>
                <a:cubicBezTo>
                  <a:pt x="327" y="1123"/>
                  <a:pt x="324" y="1130"/>
                  <a:pt x="319" y="1133"/>
                </a:cubicBezTo>
                <a:cubicBezTo>
                  <a:pt x="309" y="1131"/>
                  <a:pt x="305" y="1137"/>
                  <a:pt x="299" y="1139"/>
                </a:cubicBezTo>
                <a:cubicBezTo>
                  <a:pt x="285" y="1141"/>
                  <a:pt x="270" y="1143"/>
                  <a:pt x="256" y="1146"/>
                </a:cubicBezTo>
                <a:cubicBezTo>
                  <a:pt x="236" y="1147"/>
                  <a:pt x="217" y="1147"/>
                  <a:pt x="198" y="1148"/>
                </a:cubicBezTo>
                <a:cubicBezTo>
                  <a:pt x="194" y="1144"/>
                  <a:pt x="188" y="1145"/>
                  <a:pt x="180" y="1145"/>
                </a:cubicBezTo>
                <a:cubicBezTo>
                  <a:pt x="180" y="1140"/>
                  <a:pt x="170" y="1144"/>
                  <a:pt x="169" y="1140"/>
                </a:cubicBezTo>
                <a:cubicBezTo>
                  <a:pt x="167" y="1135"/>
                  <a:pt x="155" y="1140"/>
                  <a:pt x="154" y="1134"/>
                </a:cubicBezTo>
                <a:cubicBezTo>
                  <a:pt x="141" y="1134"/>
                  <a:pt x="134" y="1127"/>
                  <a:pt x="122" y="1126"/>
                </a:cubicBezTo>
                <a:cubicBezTo>
                  <a:pt x="107" y="1114"/>
                  <a:pt x="78" y="1117"/>
                  <a:pt x="66" y="1102"/>
                </a:cubicBezTo>
                <a:cubicBezTo>
                  <a:pt x="52" y="1104"/>
                  <a:pt x="50" y="1093"/>
                  <a:pt x="37" y="1094"/>
                </a:cubicBezTo>
                <a:cubicBezTo>
                  <a:pt x="30" y="1088"/>
                  <a:pt x="17" y="1087"/>
                  <a:pt x="8" y="1083"/>
                </a:cubicBezTo>
                <a:cubicBezTo>
                  <a:pt x="6" y="1082"/>
                  <a:pt x="4" y="1080"/>
                  <a:pt x="2" y="1079"/>
                </a:cubicBezTo>
                <a:cubicBezTo>
                  <a:pt x="2" y="1093"/>
                  <a:pt x="2" y="1093"/>
                  <a:pt x="2" y="1093"/>
                </a:cubicBezTo>
                <a:cubicBezTo>
                  <a:pt x="4" y="1094"/>
                  <a:pt x="5" y="1095"/>
                  <a:pt x="8" y="1094"/>
                </a:cubicBezTo>
                <a:close/>
                <a:moveTo>
                  <a:pt x="33" y="1285"/>
                </a:moveTo>
                <a:cubicBezTo>
                  <a:pt x="39" y="1287"/>
                  <a:pt x="44" y="1290"/>
                  <a:pt x="51" y="1291"/>
                </a:cubicBezTo>
                <a:cubicBezTo>
                  <a:pt x="60" y="1289"/>
                  <a:pt x="57" y="1299"/>
                  <a:pt x="68" y="1296"/>
                </a:cubicBezTo>
                <a:cubicBezTo>
                  <a:pt x="69" y="1303"/>
                  <a:pt x="81" y="1298"/>
                  <a:pt x="83" y="1304"/>
                </a:cubicBezTo>
                <a:cubicBezTo>
                  <a:pt x="100" y="1303"/>
                  <a:pt x="111" y="1308"/>
                  <a:pt x="127" y="1309"/>
                </a:cubicBezTo>
                <a:cubicBezTo>
                  <a:pt x="138" y="1309"/>
                  <a:pt x="150" y="1308"/>
                  <a:pt x="161" y="1308"/>
                </a:cubicBezTo>
                <a:cubicBezTo>
                  <a:pt x="168" y="1309"/>
                  <a:pt x="167" y="1303"/>
                  <a:pt x="176" y="1305"/>
                </a:cubicBezTo>
                <a:cubicBezTo>
                  <a:pt x="181" y="1304"/>
                  <a:pt x="190" y="1307"/>
                  <a:pt x="187" y="1299"/>
                </a:cubicBezTo>
                <a:cubicBezTo>
                  <a:pt x="156" y="1304"/>
                  <a:pt x="122" y="1300"/>
                  <a:pt x="86" y="1295"/>
                </a:cubicBezTo>
                <a:cubicBezTo>
                  <a:pt x="81" y="1291"/>
                  <a:pt x="72" y="1290"/>
                  <a:pt x="68" y="1284"/>
                </a:cubicBezTo>
                <a:cubicBezTo>
                  <a:pt x="56" y="1287"/>
                  <a:pt x="54" y="1279"/>
                  <a:pt x="45" y="1279"/>
                </a:cubicBezTo>
                <a:cubicBezTo>
                  <a:pt x="41" y="1273"/>
                  <a:pt x="32" y="1273"/>
                  <a:pt x="24" y="1271"/>
                </a:cubicBezTo>
                <a:cubicBezTo>
                  <a:pt x="18" y="1268"/>
                  <a:pt x="13" y="1263"/>
                  <a:pt x="6" y="1260"/>
                </a:cubicBezTo>
                <a:cubicBezTo>
                  <a:pt x="5" y="1260"/>
                  <a:pt x="3" y="1260"/>
                  <a:pt x="2" y="1259"/>
                </a:cubicBezTo>
                <a:cubicBezTo>
                  <a:pt x="2" y="1272"/>
                  <a:pt x="2" y="1272"/>
                  <a:pt x="2" y="1272"/>
                </a:cubicBezTo>
                <a:cubicBezTo>
                  <a:pt x="7" y="1274"/>
                  <a:pt x="12" y="1276"/>
                  <a:pt x="18" y="1277"/>
                </a:cubicBezTo>
                <a:cubicBezTo>
                  <a:pt x="20" y="1283"/>
                  <a:pt x="32" y="1278"/>
                  <a:pt x="33" y="1285"/>
                </a:cubicBezTo>
                <a:close/>
                <a:moveTo>
                  <a:pt x="28" y="1439"/>
                </a:moveTo>
                <a:cubicBezTo>
                  <a:pt x="29" y="1442"/>
                  <a:pt x="33" y="1446"/>
                  <a:pt x="34" y="1442"/>
                </a:cubicBezTo>
                <a:cubicBezTo>
                  <a:pt x="29" y="1435"/>
                  <a:pt x="19" y="1432"/>
                  <a:pt x="11" y="1428"/>
                </a:cubicBezTo>
                <a:cubicBezTo>
                  <a:pt x="8" y="1426"/>
                  <a:pt x="5" y="1424"/>
                  <a:pt x="2" y="1423"/>
                </a:cubicBezTo>
                <a:cubicBezTo>
                  <a:pt x="2" y="1430"/>
                  <a:pt x="2" y="1430"/>
                  <a:pt x="2" y="1430"/>
                </a:cubicBezTo>
                <a:cubicBezTo>
                  <a:pt x="6" y="1433"/>
                  <a:pt x="9" y="1437"/>
                  <a:pt x="17" y="1436"/>
                </a:cubicBezTo>
                <a:cubicBezTo>
                  <a:pt x="21" y="1437"/>
                  <a:pt x="22" y="1440"/>
                  <a:pt x="28" y="1439"/>
                </a:cubicBezTo>
                <a:close/>
                <a:moveTo>
                  <a:pt x="27" y="1537"/>
                </a:moveTo>
                <a:cubicBezTo>
                  <a:pt x="26" y="1532"/>
                  <a:pt x="39" y="1530"/>
                  <a:pt x="36" y="1525"/>
                </a:cubicBezTo>
                <a:cubicBezTo>
                  <a:pt x="46" y="1518"/>
                  <a:pt x="49" y="1509"/>
                  <a:pt x="55" y="1501"/>
                </a:cubicBezTo>
                <a:cubicBezTo>
                  <a:pt x="64" y="1498"/>
                  <a:pt x="59" y="1492"/>
                  <a:pt x="68" y="1489"/>
                </a:cubicBezTo>
                <a:cubicBezTo>
                  <a:pt x="74" y="1485"/>
                  <a:pt x="78" y="1480"/>
                  <a:pt x="79" y="1475"/>
                </a:cubicBezTo>
                <a:cubicBezTo>
                  <a:pt x="61" y="1485"/>
                  <a:pt x="56" y="1498"/>
                  <a:pt x="43" y="1509"/>
                </a:cubicBezTo>
                <a:cubicBezTo>
                  <a:pt x="37" y="1515"/>
                  <a:pt x="33" y="1521"/>
                  <a:pt x="27" y="1527"/>
                </a:cubicBezTo>
                <a:cubicBezTo>
                  <a:pt x="22" y="1529"/>
                  <a:pt x="23" y="1533"/>
                  <a:pt x="19" y="1536"/>
                </a:cubicBezTo>
                <a:cubicBezTo>
                  <a:pt x="22" y="1540"/>
                  <a:pt x="13" y="1542"/>
                  <a:pt x="15" y="1546"/>
                </a:cubicBezTo>
                <a:cubicBezTo>
                  <a:pt x="9" y="1550"/>
                  <a:pt x="5" y="1556"/>
                  <a:pt x="2" y="1561"/>
                </a:cubicBezTo>
                <a:cubicBezTo>
                  <a:pt x="2" y="1571"/>
                  <a:pt x="2" y="1571"/>
                  <a:pt x="2" y="1571"/>
                </a:cubicBezTo>
                <a:cubicBezTo>
                  <a:pt x="8" y="1564"/>
                  <a:pt x="15" y="1556"/>
                  <a:pt x="21" y="1549"/>
                </a:cubicBezTo>
                <a:cubicBezTo>
                  <a:pt x="18" y="1544"/>
                  <a:pt x="28" y="1542"/>
                  <a:pt x="27" y="1537"/>
                </a:cubicBezTo>
                <a:close/>
                <a:moveTo>
                  <a:pt x="33" y="1071"/>
                </a:moveTo>
                <a:cubicBezTo>
                  <a:pt x="43" y="1068"/>
                  <a:pt x="45" y="1075"/>
                  <a:pt x="54" y="1073"/>
                </a:cubicBezTo>
                <a:cubicBezTo>
                  <a:pt x="58" y="1077"/>
                  <a:pt x="64" y="1078"/>
                  <a:pt x="71" y="1078"/>
                </a:cubicBezTo>
                <a:cubicBezTo>
                  <a:pt x="76" y="1082"/>
                  <a:pt x="79" y="1088"/>
                  <a:pt x="89" y="1087"/>
                </a:cubicBezTo>
                <a:cubicBezTo>
                  <a:pt x="93" y="1091"/>
                  <a:pt x="99" y="1092"/>
                  <a:pt x="106" y="1092"/>
                </a:cubicBezTo>
                <a:cubicBezTo>
                  <a:pt x="113" y="1093"/>
                  <a:pt x="115" y="1099"/>
                  <a:pt x="124" y="1097"/>
                </a:cubicBezTo>
                <a:cubicBezTo>
                  <a:pt x="127" y="1102"/>
                  <a:pt x="136" y="1100"/>
                  <a:pt x="142" y="1103"/>
                </a:cubicBezTo>
                <a:cubicBezTo>
                  <a:pt x="149" y="1104"/>
                  <a:pt x="158" y="1104"/>
                  <a:pt x="162" y="1108"/>
                </a:cubicBezTo>
                <a:cubicBezTo>
                  <a:pt x="192" y="1110"/>
                  <a:pt x="217" y="1118"/>
                  <a:pt x="246" y="1120"/>
                </a:cubicBezTo>
                <a:cubicBezTo>
                  <a:pt x="287" y="1119"/>
                  <a:pt x="299" y="1122"/>
                  <a:pt x="336" y="1118"/>
                </a:cubicBezTo>
                <a:cubicBezTo>
                  <a:pt x="340" y="1116"/>
                  <a:pt x="343" y="1115"/>
                  <a:pt x="345" y="1112"/>
                </a:cubicBezTo>
                <a:cubicBezTo>
                  <a:pt x="349" y="1110"/>
                  <a:pt x="360" y="1115"/>
                  <a:pt x="359" y="1109"/>
                </a:cubicBezTo>
                <a:cubicBezTo>
                  <a:pt x="369" y="1107"/>
                  <a:pt x="378" y="1106"/>
                  <a:pt x="379" y="1097"/>
                </a:cubicBezTo>
                <a:cubicBezTo>
                  <a:pt x="367" y="1096"/>
                  <a:pt x="365" y="1105"/>
                  <a:pt x="353" y="1106"/>
                </a:cubicBezTo>
                <a:cubicBezTo>
                  <a:pt x="334" y="1106"/>
                  <a:pt x="318" y="1110"/>
                  <a:pt x="301" y="1113"/>
                </a:cubicBezTo>
                <a:cubicBezTo>
                  <a:pt x="288" y="1110"/>
                  <a:pt x="269" y="1111"/>
                  <a:pt x="252" y="1111"/>
                </a:cubicBezTo>
                <a:cubicBezTo>
                  <a:pt x="245" y="1109"/>
                  <a:pt x="236" y="1108"/>
                  <a:pt x="226" y="1109"/>
                </a:cubicBezTo>
                <a:cubicBezTo>
                  <a:pt x="220" y="1107"/>
                  <a:pt x="215" y="1105"/>
                  <a:pt x="208" y="1104"/>
                </a:cubicBezTo>
                <a:cubicBezTo>
                  <a:pt x="201" y="1099"/>
                  <a:pt x="198" y="1107"/>
                  <a:pt x="194" y="1101"/>
                </a:cubicBezTo>
                <a:cubicBezTo>
                  <a:pt x="186" y="1101"/>
                  <a:pt x="180" y="1100"/>
                  <a:pt x="176" y="1096"/>
                </a:cubicBezTo>
                <a:cubicBezTo>
                  <a:pt x="170" y="1094"/>
                  <a:pt x="157" y="1100"/>
                  <a:pt x="156" y="1094"/>
                </a:cubicBezTo>
                <a:cubicBezTo>
                  <a:pt x="141" y="1093"/>
                  <a:pt x="132" y="1087"/>
                  <a:pt x="118" y="1086"/>
                </a:cubicBezTo>
                <a:cubicBezTo>
                  <a:pt x="110" y="1077"/>
                  <a:pt x="92" y="1079"/>
                  <a:pt x="83" y="1072"/>
                </a:cubicBezTo>
                <a:cubicBezTo>
                  <a:pt x="60" y="1064"/>
                  <a:pt x="34" y="1058"/>
                  <a:pt x="13" y="1048"/>
                </a:cubicBezTo>
                <a:cubicBezTo>
                  <a:pt x="9" y="1047"/>
                  <a:pt x="5" y="1046"/>
                  <a:pt x="2" y="1045"/>
                </a:cubicBezTo>
                <a:cubicBezTo>
                  <a:pt x="2" y="1057"/>
                  <a:pt x="2" y="1057"/>
                  <a:pt x="2" y="1057"/>
                </a:cubicBezTo>
                <a:cubicBezTo>
                  <a:pt x="8" y="1059"/>
                  <a:pt x="13" y="1061"/>
                  <a:pt x="19" y="1062"/>
                </a:cubicBezTo>
                <a:cubicBezTo>
                  <a:pt x="21" y="1068"/>
                  <a:pt x="32" y="1064"/>
                  <a:pt x="33" y="1071"/>
                </a:cubicBezTo>
                <a:close/>
                <a:moveTo>
                  <a:pt x="50" y="1253"/>
                </a:moveTo>
                <a:cubicBezTo>
                  <a:pt x="59" y="1254"/>
                  <a:pt x="66" y="1258"/>
                  <a:pt x="76" y="1258"/>
                </a:cubicBezTo>
                <a:cubicBezTo>
                  <a:pt x="90" y="1264"/>
                  <a:pt x="111" y="1263"/>
                  <a:pt x="126" y="1268"/>
                </a:cubicBezTo>
                <a:cubicBezTo>
                  <a:pt x="149" y="1267"/>
                  <a:pt x="151" y="1270"/>
                  <a:pt x="172" y="1270"/>
                </a:cubicBezTo>
                <a:cubicBezTo>
                  <a:pt x="180" y="1272"/>
                  <a:pt x="195" y="1266"/>
                  <a:pt x="198" y="1272"/>
                </a:cubicBezTo>
                <a:cubicBezTo>
                  <a:pt x="211" y="1272"/>
                  <a:pt x="209" y="1270"/>
                  <a:pt x="221" y="1272"/>
                </a:cubicBezTo>
                <a:cubicBezTo>
                  <a:pt x="234" y="1268"/>
                  <a:pt x="250" y="1267"/>
                  <a:pt x="265" y="1265"/>
                </a:cubicBezTo>
                <a:cubicBezTo>
                  <a:pt x="264" y="1257"/>
                  <a:pt x="283" y="1267"/>
                  <a:pt x="282" y="1259"/>
                </a:cubicBezTo>
                <a:cubicBezTo>
                  <a:pt x="291" y="1259"/>
                  <a:pt x="299" y="1258"/>
                  <a:pt x="302" y="1252"/>
                </a:cubicBezTo>
                <a:cubicBezTo>
                  <a:pt x="275" y="1252"/>
                  <a:pt x="256" y="1260"/>
                  <a:pt x="233" y="1263"/>
                </a:cubicBezTo>
                <a:cubicBezTo>
                  <a:pt x="216" y="1263"/>
                  <a:pt x="200" y="1264"/>
                  <a:pt x="183" y="1264"/>
                </a:cubicBezTo>
                <a:cubicBezTo>
                  <a:pt x="165" y="1259"/>
                  <a:pt x="139" y="1263"/>
                  <a:pt x="122" y="1257"/>
                </a:cubicBezTo>
                <a:cubicBezTo>
                  <a:pt x="115" y="1263"/>
                  <a:pt x="110" y="1250"/>
                  <a:pt x="96" y="1255"/>
                </a:cubicBezTo>
                <a:cubicBezTo>
                  <a:pt x="96" y="1248"/>
                  <a:pt x="86" y="1254"/>
                  <a:pt x="82" y="1252"/>
                </a:cubicBezTo>
                <a:cubicBezTo>
                  <a:pt x="80" y="1248"/>
                  <a:pt x="70" y="1252"/>
                  <a:pt x="70" y="1247"/>
                </a:cubicBezTo>
                <a:cubicBezTo>
                  <a:pt x="63" y="1248"/>
                  <a:pt x="59" y="1246"/>
                  <a:pt x="55" y="1244"/>
                </a:cubicBezTo>
                <a:cubicBezTo>
                  <a:pt x="53" y="1240"/>
                  <a:pt x="44" y="1244"/>
                  <a:pt x="44" y="1239"/>
                </a:cubicBezTo>
                <a:cubicBezTo>
                  <a:pt x="35" y="1236"/>
                  <a:pt x="24" y="1236"/>
                  <a:pt x="20" y="1228"/>
                </a:cubicBezTo>
                <a:cubicBezTo>
                  <a:pt x="14" y="1225"/>
                  <a:pt x="8" y="1223"/>
                  <a:pt x="2" y="1221"/>
                </a:cubicBezTo>
                <a:cubicBezTo>
                  <a:pt x="2" y="1233"/>
                  <a:pt x="2" y="1233"/>
                  <a:pt x="2" y="1233"/>
                </a:cubicBezTo>
                <a:cubicBezTo>
                  <a:pt x="11" y="1238"/>
                  <a:pt x="18" y="1243"/>
                  <a:pt x="29" y="1245"/>
                </a:cubicBezTo>
                <a:cubicBezTo>
                  <a:pt x="33" y="1250"/>
                  <a:pt x="43" y="1250"/>
                  <a:pt x="50" y="1253"/>
                </a:cubicBezTo>
                <a:close/>
                <a:moveTo>
                  <a:pt x="75" y="1348"/>
                </a:moveTo>
                <a:cubicBezTo>
                  <a:pt x="93" y="1350"/>
                  <a:pt x="111" y="1350"/>
                  <a:pt x="128" y="1352"/>
                </a:cubicBezTo>
                <a:cubicBezTo>
                  <a:pt x="147" y="1352"/>
                  <a:pt x="170" y="1352"/>
                  <a:pt x="186" y="1351"/>
                </a:cubicBezTo>
                <a:cubicBezTo>
                  <a:pt x="191" y="1351"/>
                  <a:pt x="200" y="1353"/>
                  <a:pt x="203" y="1348"/>
                </a:cubicBezTo>
                <a:cubicBezTo>
                  <a:pt x="190" y="1342"/>
                  <a:pt x="183" y="1348"/>
                  <a:pt x="171" y="1345"/>
                </a:cubicBezTo>
                <a:cubicBezTo>
                  <a:pt x="156" y="1346"/>
                  <a:pt x="142" y="1346"/>
                  <a:pt x="128" y="1347"/>
                </a:cubicBezTo>
                <a:cubicBezTo>
                  <a:pt x="109" y="1343"/>
                  <a:pt x="91" y="1340"/>
                  <a:pt x="69" y="1339"/>
                </a:cubicBezTo>
                <a:cubicBezTo>
                  <a:pt x="64" y="1333"/>
                  <a:pt x="53" y="1333"/>
                  <a:pt x="43" y="1331"/>
                </a:cubicBezTo>
                <a:cubicBezTo>
                  <a:pt x="38" y="1324"/>
                  <a:pt x="24" y="1325"/>
                  <a:pt x="17" y="1320"/>
                </a:cubicBezTo>
                <a:cubicBezTo>
                  <a:pt x="16" y="1315"/>
                  <a:pt x="7" y="1319"/>
                  <a:pt x="5" y="1315"/>
                </a:cubicBezTo>
                <a:cubicBezTo>
                  <a:pt x="5" y="1313"/>
                  <a:pt x="3" y="1312"/>
                  <a:pt x="2" y="1312"/>
                </a:cubicBezTo>
                <a:cubicBezTo>
                  <a:pt x="2" y="1323"/>
                  <a:pt x="2" y="1323"/>
                  <a:pt x="2" y="1323"/>
                </a:cubicBezTo>
                <a:cubicBezTo>
                  <a:pt x="12" y="1328"/>
                  <a:pt x="22" y="1332"/>
                  <a:pt x="34" y="1334"/>
                </a:cubicBezTo>
                <a:cubicBezTo>
                  <a:pt x="43" y="1344"/>
                  <a:pt x="63" y="1342"/>
                  <a:pt x="75" y="1348"/>
                </a:cubicBezTo>
                <a:close/>
                <a:moveTo>
                  <a:pt x="24" y="1375"/>
                </a:moveTo>
                <a:cubicBezTo>
                  <a:pt x="26" y="1381"/>
                  <a:pt x="37" y="1377"/>
                  <a:pt x="39" y="1384"/>
                </a:cubicBezTo>
                <a:cubicBezTo>
                  <a:pt x="53" y="1381"/>
                  <a:pt x="58" y="1387"/>
                  <a:pt x="68" y="1389"/>
                </a:cubicBezTo>
                <a:cubicBezTo>
                  <a:pt x="80" y="1387"/>
                  <a:pt x="87" y="1390"/>
                  <a:pt x="97" y="1391"/>
                </a:cubicBezTo>
                <a:cubicBezTo>
                  <a:pt x="107" y="1389"/>
                  <a:pt x="119" y="1400"/>
                  <a:pt x="123" y="1387"/>
                </a:cubicBezTo>
                <a:cubicBezTo>
                  <a:pt x="105" y="1386"/>
                  <a:pt x="88" y="1382"/>
                  <a:pt x="68" y="1383"/>
                </a:cubicBezTo>
                <a:cubicBezTo>
                  <a:pt x="59" y="1375"/>
                  <a:pt x="39" y="1379"/>
                  <a:pt x="32" y="1369"/>
                </a:cubicBezTo>
                <a:cubicBezTo>
                  <a:pt x="21" y="1367"/>
                  <a:pt x="13" y="1361"/>
                  <a:pt x="2" y="1358"/>
                </a:cubicBezTo>
                <a:cubicBezTo>
                  <a:pt x="2" y="1368"/>
                  <a:pt x="2" y="1368"/>
                  <a:pt x="2" y="1368"/>
                </a:cubicBezTo>
                <a:cubicBezTo>
                  <a:pt x="3" y="1369"/>
                  <a:pt x="5" y="1369"/>
                  <a:pt x="6" y="1370"/>
                </a:cubicBezTo>
                <a:cubicBezTo>
                  <a:pt x="15" y="1369"/>
                  <a:pt x="15" y="1376"/>
                  <a:pt x="24" y="1375"/>
                </a:cubicBezTo>
                <a:close/>
                <a:moveTo>
                  <a:pt x="2518" y="98"/>
                </a:moveTo>
                <a:cubicBezTo>
                  <a:pt x="2510" y="104"/>
                  <a:pt x="2508" y="114"/>
                  <a:pt x="2505" y="122"/>
                </a:cubicBezTo>
                <a:cubicBezTo>
                  <a:pt x="2478" y="174"/>
                  <a:pt x="2474" y="177"/>
                  <a:pt x="2476" y="184"/>
                </a:cubicBezTo>
                <a:cubicBezTo>
                  <a:pt x="2454" y="229"/>
                  <a:pt x="2446" y="235"/>
                  <a:pt x="2447" y="246"/>
                </a:cubicBezTo>
                <a:cubicBezTo>
                  <a:pt x="2422" y="307"/>
                  <a:pt x="2418" y="315"/>
                  <a:pt x="2418" y="325"/>
                </a:cubicBezTo>
                <a:cubicBezTo>
                  <a:pt x="2398" y="364"/>
                  <a:pt x="2399" y="371"/>
                  <a:pt x="2399" y="377"/>
                </a:cubicBezTo>
                <a:cubicBezTo>
                  <a:pt x="2383" y="421"/>
                  <a:pt x="2384" y="427"/>
                  <a:pt x="2380" y="431"/>
                </a:cubicBezTo>
                <a:cubicBezTo>
                  <a:pt x="2373" y="531"/>
                  <a:pt x="2375" y="535"/>
                  <a:pt x="2378" y="538"/>
                </a:cubicBezTo>
                <a:cubicBezTo>
                  <a:pt x="2382" y="543"/>
                  <a:pt x="2382" y="540"/>
                  <a:pt x="2381" y="537"/>
                </a:cubicBezTo>
                <a:cubicBezTo>
                  <a:pt x="2393" y="436"/>
                  <a:pt x="2388" y="424"/>
                  <a:pt x="2396" y="419"/>
                </a:cubicBezTo>
                <a:cubicBezTo>
                  <a:pt x="2413" y="381"/>
                  <a:pt x="2407" y="372"/>
                  <a:pt x="2413" y="371"/>
                </a:cubicBezTo>
                <a:cubicBezTo>
                  <a:pt x="2435" y="314"/>
                  <a:pt x="2434" y="304"/>
                  <a:pt x="2439" y="298"/>
                </a:cubicBezTo>
                <a:cubicBezTo>
                  <a:pt x="2453" y="257"/>
                  <a:pt x="2452" y="250"/>
                  <a:pt x="2452" y="245"/>
                </a:cubicBezTo>
                <a:cubicBezTo>
                  <a:pt x="2472" y="220"/>
                  <a:pt x="2470" y="209"/>
                  <a:pt x="2477" y="204"/>
                </a:cubicBezTo>
                <a:cubicBezTo>
                  <a:pt x="2488" y="162"/>
                  <a:pt x="2504" y="168"/>
                  <a:pt x="2497" y="159"/>
                </a:cubicBezTo>
                <a:cubicBezTo>
                  <a:pt x="2510" y="131"/>
                  <a:pt x="2518" y="126"/>
                  <a:pt x="2518" y="116"/>
                </a:cubicBezTo>
                <a:cubicBezTo>
                  <a:pt x="2550" y="61"/>
                  <a:pt x="2552" y="57"/>
                  <a:pt x="2553" y="53"/>
                </a:cubicBezTo>
                <a:cubicBezTo>
                  <a:pt x="2578" y="7"/>
                  <a:pt x="2580" y="4"/>
                  <a:pt x="2581" y="1"/>
                </a:cubicBezTo>
                <a:cubicBezTo>
                  <a:pt x="2545" y="29"/>
                  <a:pt x="2554" y="45"/>
                  <a:pt x="2540" y="47"/>
                </a:cubicBezTo>
                <a:close/>
                <a:moveTo>
                  <a:pt x="3" y="86"/>
                </a:moveTo>
                <a:cubicBezTo>
                  <a:pt x="6" y="83"/>
                  <a:pt x="0" y="75"/>
                  <a:pt x="5" y="73"/>
                </a:cubicBezTo>
                <a:cubicBezTo>
                  <a:pt x="4" y="69"/>
                  <a:pt x="3" y="66"/>
                  <a:pt x="2" y="62"/>
                </a:cubicBezTo>
                <a:cubicBezTo>
                  <a:pt x="2" y="89"/>
                  <a:pt x="2" y="89"/>
                  <a:pt x="2" y="89"/>
                </a:cubicBezTo>
                <a:cubicBezTo>
                  <a:pt x="3" y="89"/>
                  <a:pt x="3" y="88"/>
                  <a:pt x="3" y="86"/>
                </a:cubicBezTo>
                <a:close/>
                <a:moveTo>
                  <a:pt x="8" y="438"/>
                </a:moveTo>
                <a:cubicBezTo>
                  <a:pt x="15" y="437"/>
                  <a:pt x="21" y="438"/>
                  <a:pt x="27" y="441"/>
                </a:cubicBezTo>
                <a:cubicBezTo>
                  <a:pt x="85" y="460"/>
                  <a:pt x="89" y="457"/>
                  <a:pt x="91" y="460"/>
                </a:cubicBezTo>
                <a:cubicBezTo>
                  <a:pt x="122" y="470"/>
                  <a:pt x="126" y="473"/>
                  <a:pt x="132" y="474"/>
                </a:cubicBezTo>
                <a:cubicBezTo>
                  <a:pt x="172" y="489"/>
                  <a:pt x="175" y="491"/>
                  <a:pt x="180" y="489"/>
                </a:cubicBezTo>
                <a:cubicBezTo>
                  <a:pt x="227" y="509"/>
                  <a:pt x="238" y="506"/>
                  <a:pt x="244" y="511"/>
                </a:cubicBezTo>
                <a:cubicBezTo>
                  <a:pt x="264" y="518"/>
                  <a:pt x="264" y="525"/>
                  <a:pt x="269" y="521"/>
                </a:cubicBezTo>
                <a:cubicBezTo>
                  <a:pt x="307" y="539"/>
                  <a:pt x="315" y="533"/>
                  <a:pt x="316" y="542"/>
                </a:cubicBezTo>
                <a:cubicBezTo>
                  <a:pt x="246" y="536"/>
                  <a:pt x="240" y="540"/>
                  <a:pt x="236" y="541"/>
                </a:cubicBezTo>
                <a:cubicBezTo>
                  <a:pt x="265" y="553"/>
                  <a:pt x="276" y="552"/>
                  <a:pt x="285" y="552"/>
                </a:cubicBezTo>
                <a:cubicBezTo>
                  <a:pt x="327" y="563"/>
                  <a:pt x="319" y="560"/>
                  <a:pt x="305" y="567"/>
                </a:cubicBezTo>
                <a:cubicBezTo>
                  <a:pt x="354" y="572"/>
                  <a:pt x="358" y="576"/>
                  <a:pt x="361" y="579"/>
                </a:cubicBezTo>
                <a:cubicBezTo>
                  <a:pt x="335" y="589"/>
                  <a:pt x="328" y="590"/>
                  <a:pt x="325" y="591"/>
                </a:cubicBezTo>
                <a:cubicBezTo>
                  <a:pt x="351" y="604"/>
                  <a:pt x="362" y="595"/>
                  <a:pt x="366" y="602"/>
                </a:cubicBezTo>
                <a:cubicBezTo>
                  <a:pt x="403" y="608"/>
                  <a:pt x="411" y="611"/>
                  <a:pt x="421" y="612"/>
                </a:cubicBezTo>
                <a:cubicBezTo>
                  <a:pt x="456" y="636"/>
                  <a:pt x="463" y="631"/>
                  <a:pt x="464" y="634"/>
                </a:cubicBezTo>
                <a:cubicBezTo>
                  <a:pt x="444" y="583"/>
                  <a:pt x="453" y="578"/>
                  <a:pt x="448" y="566"/>
                </a:cubicBezTo>
                <a:cubicBezTo>
                  <a:pt x="463" y="533"/>
                  <a:pt x="475" y="529"/>
                  <a:pt x="475" y="518"/>
                </a:cubicBezTo>
                <a:cubicBezTo>
                  <a:pt x="494" y="478"/>
                  <a:pt x="488" y="490"/>
                  <a:pt x="476" y="500"/>
                </a:cubicBezTo>
                <a:cubicBezTo>
                  <a:pt x="444" y="536"/>
                  <a:pt x="444" y="543"/>
                  <a:pt x="436" y="546"/>
                </a:cubicBezTo>
                <a:cubicBezTo>
                  <a:pt x="409" y="558"/>
                  <a:pt x="406" y="553"/>
                  <a:pt x="399" y="527"/>
                </a:cubicBezTo>
                <a:cubicBezTo>
                  <a:pt x="402" y="496"/>
                  <a:pt x="401" y="485"/>
                  <a:pt x="401" y="475"/>
                </a:cubicBezTo>
                <a:cubicBezTo>
                  <a:pt x="402" y="438"/>
                  <a:pt x="400" y="432"/>
                  <a:pt x="407" y="430"/>
                </a:cubicBezTo>
                <a:cubicBezTo>
                  <a:pt x="413" y="364"/>
                  <a:pt x="423" y="348"/>
                  <a:pt x="426" y="330"/>
                </a:cubicBezTo>
                <a:cubicBezTo>
                  <a:pt x="450" y="264"/>
                  <a:pt x="452" y="252"/>
                  <a:pt x="459" y="243"/>
                </a:cubicBezTo>
                <a:cubicBezTo>
                  <a:pt x="469" y="196"/>
                  <a:pt x="478" y="187"/>
                  <a:pt x="476" y="173"/>
                </a:cubicBezTo>
                <a:cubicBezTo>
                  <a:pt x="492" y="133"/>
                  <a:pt x="489" y="122"/>
                  <a:pt x="494" y="116"/>
                </a:cubicBezTo>
                <a:cubicBezTo>
                  <a:pt x="506" y="54"/>
                  <a:pt x="499" y="41"/>
                  <a:pt x="504" y="33"/>
                </a:cubicBezTo>
                <a:cubicBezTo>
                  <a:pt x="491" y="14"/>
                  <a:pt x="492" y="28"/>
                  <a:pt x="495" y="42"/>
                </a:cubicBezTo>
                <a:cubicBezTo>
                  <a:pt x="487" y="73"/>
                  <a:pt x="493" y="81"/>
                  <a:pt x="490" y="83"/>
                </a:cubicBezTo>
                <a:cubicBezTo>
                  <a:pt x="468" y="189"/>
                  <a:pt x="447" y="226"/>
                  <a:pt x="437" y="268"/>
                </a:cubicBezTo>
                <a:cubicBezTo>
                  <a:pt x="425" y="291"/>
                  <a:pt x="423" y="293"/>
                  <a:pt x="421" y="295"/>
                </a:cubicBezTo>
                <a:cubicBezTo>
                  <a:pt x="401" y="393"/>
                  <a:pt x="397" y="397"/>
                  <a:pt x="395" y="401"/>
                </a:cubicBezTo>
                <a:cubicBezTo>
                  <a:pt x="392" y="471"/>
                  <a:pt x="384" y="486"/>
                  <a:pt x="387" y="507"/>
                </a:cubicBezTo>
                <a:cubicBezTo>
                  <a:pt x="389" y="552"/>
                  <a:pt x="390" y="555"/>
                  <a:pt x="391" y="558"/>
                </a:cubicBezTo>
                <a:cubicBezTo>
                  <a:pt x="385" y="547"/>
                  <a:pt x="382" y="545"/>
                  <a:pt x="380" y="543"/>
                </a:cubicBezTo>
                <a:cubicBezTo>
                  <a:pt x="372" y="462"/>
                  <a:pt x="377" y="448"/>
                  <a:pt x="381" y="433"/>
                </a:cubicBezTo>
                <a:cubicBezTo>
                  <a:pt x="386" y="394"/>
                  <a:pt x="384" y="370"/>
                  <a:pt x="394" y="352"/>
                </a:cubicBezTo>
                <a:cubicBezTo>
                  <a:pt x="406" y="318"/>
                  <a:pt x="404" y="310"/>
                  <a:pt x="406" y="306"/>
                </a:cubicBezTo>
                <a:cubicBezTo>
                  <a:pt x="424" y="256"/>
                  <a:pt x="422" y="250"/>
                  <a:pt x="423" y="245"/>
                </a:cubicBezTo>
                <a:cubicBezTo>
                  <a:pt x="426" y="223"/>
                  <a:pt x="437" y="223"/>
                  <a:pt x="432" y="215"/>
                </a:cubicBezTo>
                <a:cubicBezTo>
                  <a:pt x="441" y="195"/>
                  <a:pt x="439" y="188"/>
                  <a:pt x="443" y="184"/>
                </a:cubicBezTo>
                <a:cubicBezTo>
                  <a:pt x="451" y="147"/>
                  <a:pt x="455" y="125"/>
                  <a:pt x="460" y="105"/>
                </a:cubicBezTo>
                <a:cubicBezTo>
                  <a:pt x="461" y="59"/>
                  <a:pt x="466" y="49"/>
                  <a:pt x="465" y="37"/>
                </a:cubicBezTo>
                <a:cubicBezTo>
                  <a:pt x="460" y="1"/>
                  <a:pt x="460" y="1"/>
                  <a:pt x="460" y="1"/>
                </a:cubicBezTo>
                <a:cubicBezTo>
                  <a:pt x="456" y="34"/>
                  <a:pt x="454" y="47"/>
                  <a:pt x="455" y="61"/>
                </a:cubicBezTo>
                <a:cubicBezTo>
                  <a:pt x="443" y="113"/>
                  <a:pt x="445" y="129"/>
                  <a:pt x="442" y="142"/>
                </a:cubicBezTo>
                <a:cubicBezTo>
                  <a:pt x="426" y="192"/>
                  <a:pt x="424" y="204"/>
                  <a:pt x="424" y="218"/>
                </a:cubicBezTo>
                <a:cubicBezTo>
                  <a:pt x="411" y="259"/>
                  <a:pt x="404" y="259"/>
                  <a:pt x="405" y="263"/>
                </a:cubicBezTo>
                <a:cubicBezTo>
                  <a:pt x="396" y="299"/>
                  <a:pt x="396" y="306"/>
                  <a:pt x="390" y="311"/>
                </a:cubicBezTo>
                <a:cubicBezTo>
                  <a:pt x="378" y="382"/>
                  <a:pt x="363" y="389"/>
                  <a:pt x="369" y="406"/>
                </a:cubicBezTo>
                <a:cubicBezTo>
                  <a:pt x="358" y="452"/>
                  <a:pt x="365" y="463"/>
                  <a:pt x="362" y="469"/>
                </a:cubicBezTo>
                <a:cubicBezTo>
                  <a:pt x="363" y="518"/>
                  <a:pt x="359" y="523"/>
                  <a:pt x="364" y="533"/>
                </a:cubicBezTo>
                <a:cubicBezTo>
                  <a:pt x="349" y="476"/>
                  <a:pt x="347" y="469"/>
                  <a:pt x="345" y="463"/>
                </a:cubicBezTo>
                <a:cubicBezTo>
                  <a:pt x="357" y="387"/>
                  <a:pt x="360" y="369"/>
                  <a:pt x="363" y="350"/>
                </a:cubicBezTo>
                <a:cubicBezTo>
                  <a:pt x="381" y="309"/>
                  <a:pt x="375" y="301"/>
                  <a:pt x="380" y="299"/>
                </a:cubicBezTo>
                <a:cubicBezTo>
                  <a:pt x="396" y="257"/>
                  <a:pt x="390" y="249"/>
                  <a:pt x="397" y="248"/>
                </a:cubicBezTo>
                <a:cubicBezTo>
                  <a:pt x="410" y="213"/>
                  <a:pt x="408" y="210"/>
                  <a:pt x="408" y="208"/>
                </a:cubicBezTo>
                <a:cubicBezTo>
                  <a:pt x="428" y="169"/>
                  <a:pt x="420" y="159"/>
                  <a:pt x="425" y="156"/>
                </a:cubicBezTo>
                <a:cubicBezTo>
                  <a:pt x="437" y="109"/>
                  <a:pt x="437" y="99"/>
                  <a:pt x="440" y="90"/>
                </a:cubicBezTo>
                <a:cubicBezTo>
                  <a:pt x="448" y="23"/>
                  <a:pt x="447" y="12"/>
                  <a:pt x="447" y="1"/>
                </a:cubicBezTo>
                <a:cubicBezTo>
                  <a:pt x="440" y="21"/>
                  <a:pt x="436" y="33"/>
                  <a:pt x="435" y="46"/>
                </a:cubicBezTo>
                <a:cubicBezTo>
                  <a:pt x="420" y="129"/>
                  <a:pt x="420" y="137"/>
                  <a:pt x="414" y="142"/>
                </a:cubicBezTo>
                <a:cubicBezTo>
                  <a:pt x="408" y="169"/>
                  <a:pt x="410" y="178"/>
                  <a:pt x="406" y="184"/>
                </a:cubicBezTo>
                <a:cubicBezTo>
                  <a:pt x="392" y="212"/>
                  <a:pt x="393" y="216"/>
                  <a:pt x="394" y="221"/>
                </a:cubicBezTo>
                <a:cubicBezTo>
                  <a:pt x="382" y="251"/>
                  <a:pt x="380" y="254"/>
                  <a:pt x="382" y="259"/>
                </a:cubicBezTo>
                <a:cubicBezTo>
                  <a:pt x="360" y="327"/>
                  <a:pt x="353" y="337"/>
                  <a:pt x="351" y="351"/>
                </a:cubicBezTo>
                <a:cubicBezTo>
                  <a:pt x="335" y="417"/>
                  <a:pt x="341" y="427"/>
                  <a:pt x="334" y="430"/>
                </a:cubicBezTo>
                <a:cubicBezTo>
                  <a:pt x="331" y="482"/>
                  <a:pt x="340" y="492"/>
                  <a:pt x="330" y="492"/>
                </a:cubicBezTo>
                <a:cubicBezTo>
                  <a:pt x="326" y="461"/>
                  <a:pt x="324" y="453"/>
                  <a:pt x="327" y="447"/>
                </a:cubicBezTo>
                <a:cubicBezTo>
                  <a:pt x="326" y="408"/>
                  <a:pt x="330" y="406"/>
                  <a:pt x="328" y="401"/>
                </a:cubicBezTo>
                <a:cubicBezTo>
                  <a:pt x="336" y="342"/>
                  <a:pt x="337" y="327"/>
                  <a:pt x="342" y="314"/>
                </a:cubicBezTo>
                <a:cubicBezTo>
                  <a:pt x="356" y="258"/>
                  <a:pt x="358" y="243"/>
                  <a:pt x="364" y="231"/>
                </a:cubicBezTo>
                <a:cubicBezTo>
                  <a:pt x="373" y="197"/>
                  <a:pt x="378" y="196"/>
                  <a:pt x="375" y="191"/>
                </a:cubicBezTo>
                <a:cubicBezTo>
                  <a:pt x="404" y="107"/>
                  <a:pt x="408" y="105"/>
                  <a:pt x="407" y="101"/>
                </a:cubicBezTo>
                <a:cubicBezTo>
                  <a:pt x="417" y="79"/>
                  <a:pt x="411" y="73"/>
                  <a:pt x="416" y="71"/>
                </a:cubicBezTo>
                <a:cubicBezTo>
                  <a:pt x="417" y="18"/>
                  <a:pt x="431" y="17"/>
                  <a:pt x="425" y="7"/>
                </a:cubicBezTo>
                <a:cubicBezTo>
                  <a:pt x="418" y="5"/>
                  <a:pt x="417" y="9"/>
                  <a:pt x="419" y="15"/>
                </a:cubicBezTo>
                <a:cubicBezTo>
                  <a:pt x="397" y="89"/>
                  <a:pt x="401" y="96"/>
                  <a:pt x="393" y="96"/>
                </a:cubicBezTo>
                <a:cubicBezTo>
                  <a:pt x="370" y="158"/>
                  <a:pt x="375" y="170"/>
                  <a:pt x="367" y="175"/>
                </a:cubicBezTo>
                <a:cubicBezTo>
                  <a:pt x="363" y="208"/>
                  <a:pt x="356" y="213"/>
                  <a:pt x="355" y="222"/>
                </a:cubicBezTo>
                <a:cubicBezTo>
                  <a:pt x="334" y="273"/>
                  <a:pt x="340" y="284"/>
                  <a:pt x="331" y="288"/>
                </a:cubicBezTo>
                <a:cubicBezTo>
                  <a:pt x="315" y="398"/>
                  <a:pt x="315" y="403"/>
                  <a:pt x="311" y="407"/>
                </a:cubicBezTo>
                <a:cubicBezTo>
                  <a:pt x="313" y="429"/>
                  <a:pt x="314" y="439"/>
                  <a:pt x="309" y="447"/>
                </a:cubicBezTo>
                <a:cubicBezTo>
                  <a:pt x="318" y="493"/>
                  <a:pt x="315" y="493"/>
                  <a:pt x="314" y="491"/>
                </a:cubicBezTo>
                <a:cubicBezTo>
                  <a:pt x="304" y="428"/>
                  <a:pt x="297" y="418"/>
                  <a:pt x="301" y="413"/>
                </a:cubicBezTo>
                <a:cubicBezTo>
                  <a:pt x="303" y="384"/>
                  <a:pt x="294" y="373"/>
                  <a:pt x="302" y="370"/>
                </a:cubicBezTo>
                <a:cubicBezTo>
                  <a:pt x="313" y="318"/>
                  <a:pt x="308" y="301"/>
                  <a:pt x="320" y="294"/>
                </a:cubicBezTo>
                <a:cubicBezTo>
                  <a:pt x="342" y="203"/>
                  <a:pt x="346" y="197"/>
                  <a:pt x="344" y="189"/>
                </a:cubicBezTo>
                <a:cubicBezTo>
                  <a:pt x="372" y="118"/>
                  <a:pt x="372" y="113"/>
                  <a:pt x="369" y="107"/>
                </a:cubicBezTo>
                <a:cubicBezTo>
                  <a:pt x="382" y="79"/>
                  <a:pt x="386" y="72"/>
                  <a:pt x="385" y="63"/>
                </a:cubicBezTo>
                <a:cubicBezTo>
                  <a:pt x="407" y="18"/>
                  <a:pt x="400" y="8"/>
                  <a:pt x="410" y="6"/>
                </a:cubicBezTo>
                <a:cubicBezTo>
                  <a:pt x="398" y="4"/>
                  <a:pt x="398" y="8"/>
                  <a:pt x="392" y="8"/>
                </a:cubicBezTo>
                <a:cubicBezTo>
                  <a:pt x="381" y="43"/>
                  <a:pt x="378" y="44"/>
                  <a:pt x="381" y="49"/>
                </a:cubicBezTo>
                <a:cubicBezTo>
                  <a:pt x="355" y="133"/>
                  <a:pt x="346" y="140"/>
                  <a:pt x="348" y="154"/>
                </a:cubicBezTo>
                <a:cubicBezTo>
                  <a:pt x="336" y="201"/>
                  <a:pt x="329" y="203"/>
                  <a:pt x="329" y="209"/>
                </a:cubicBezTo>
                <a:cubicBezTo>
                  <a:pt x="315" y="244"/>
                  <a:pt x="317" y="256"/>
                  <a:pt x="311" y="264"/>
                </a:cubicBezTo>
                <a:cubicBezTo>
                  <a:pt x="298" y="327"/>
                  <a:pt x="294" y="330"/>
                  <a:pt x="294" y="336"/>
                </a:cubicBezTo>
                <a:cubicBezTo>
                  <a:pt x="290" y="391"/>
                  <a:pt x="284" y="395"/>
                  <a:pt x="289" y="405"/>
                </a:cubicBezTo>
                <a:cubicBezTo>
                  <a:pt x="288" y="453"/>
                  <a:pt x="291" y="461"/>
                  <a:pt x="288" y="466"/>
                </a:cubicBezTo>
                <a:cubicBezTo>
                  <a:pt x="255" y="421"/>
                  <a:pt x="257" y="410"/>
                  <a:pt x="253" y="395"/>
                </a:cubicBezTo>
                <a:cubicBezTo>
                  <a:pt x="261" y="336"/>
                  <a:pt x="259" y="327"/>
                  <a:pt x="261" y="319"/>
                </a:cubicBezTo>
                <a:cubicBezTo>
                  <a:pt x="269" y="268"/>
                  <a:pt x="277" y="267"/>
                  <a:pt x="273" y="261"/>
                </a:cubicBezTo>
                <a:cubicBezTo>
                  <a:pt x="313" y="152"/>
                  <a:pt x="312" y="140"/>
                  <a:pt x="320" y="133"/>
                </a:cubicBezTo>
                <a:cubicBezTo>
                  <a:pt x="346" y="65"/>
                  <a:pt x="344" y="53"/>
                  <a:pt x="353" y="46"/>
                </a:cubicBezTo>
                <a:cubicBezTo>
                  <a:pt x="361" y="21"/>
                  <a:pt x="363" y="19"/>
                  <a:pt x="365" y="17"/>
                </a:cubicBezTo>
                <a:cubicBezTo>
                  <a:pt x="369" y="3"/>
                  <a:pt x="369" y="2"/>
                  <a:pt x="370" y="1"/>
                </a:cubicBezTo>
                <a:cubicBezTo>
                  <a:pt x="349" y="13"/>
                  <a:pt x="349" y="29"/>
                  <a:pt x="342" y="40"/>
                </a:cubicBezTo>
                <a:cubicBezTo>
                  <a:pt x="306" y="132"/>
                  <a:pt x="303" y="147"/>
                  <a:pt x="295" y="159"/>
                </a:cubicBezTo>
                <a:cubicBezTo>
                  <a:pt x="285" y="185"/>
                  <a:pt x="283" y="191"/>
                  <a:pt x="284" y="199"/>
                </a:cubicBezTo>
                <a:cubicBezTo>
                  <a:pt x="266" y="242"/>
                  <a:pt x="268" y="247"/>
                  <a:pt x="267" y="250"/>
                </a:cubicBezTo>
                <a:cubicBezTo>
                  <a:pt x="255" y="287"/>
                  <a:pt x="253" y="294"/>
                  <a:pt x="252" y="301"/>
                </a:cubicBezTo>
                <a:cubicBezTo>
                  <a:pt x="240" y="376"/>
                  <a:pt x="242" y="385"/>
                  <a:pt x="243" y="392"/>
                </a:cubicBezTo>
                <a:cubicBezTo>
                  <a:pt x="233" y="402"/>
                  <a:pt x="221" y="401"/>
                  <a:pt x="229" y="397"/>
                </a:cubicBezTo>
                <a:cubicBezTo>
                  <a:pt x="227" y="371"/>
                  <a:pt x="222" y="361"/>
                  <a:pt x="225" y="356"/>
                </a:cubicBezTo>
                <a:cubicBezTo>
                  <a:pt x="235" y="287"/>
                  <a:pt x="240" y="283"/>
                  <a:pt x="242" y="277"/>
                </a:cubicBezTo>
                <a:cubicBezTo>
                  <a:pt x="250" y="243"/>
                  <a:pt x="254" y="229"/>
                  <a:pt x="259" y="216"/>
                </a:cubicBezTo>
                <a:cubicBezTo>
                  <a:pt x="274" y="177"/>
                  <a:pt x="272" y="172"/>
                  <a:pt x="274" y="169"/>
                </a:cubicBezTo>
                <a:cubicBezTo>
                  <a:pt x="295" y="131"/>
                  <a:pt x="296" y="117"/>
                  <a:pt x="302" y="105"/>
                </a:cubicBezTo>
                <a:cubicBezTo>
                  <a:pt x="319" y="55"/>
                  <a:pt x="327" y="55"/>
                  <a:pt x="323" y="49"/>
                </a:cubicBezTo>
                <a:cubicBezTo>
                  <a:pt x="338" y="9"/>
                  <a:pt x="338" y="4"/>
                  <a:pt x="340" y="1"/>
                </a:cubicBezTo>
                <a:cubicBezTo>
                  <a:pt x="321" y="35"/>
                  <a:pt x="311" y="38"/>
                  <a:pt x="313" y="46"/>
                </a:cubicBezTo>
                <a:cubicBezTo>
                  <a:pt x="300" y="75"/>
                  <a:pt x="297" y="77"/>
                  <a:pt x="300" y="81"/>
                </a:cubicBezTo>
                <a:cubicBezTo>
                  <a:pt x="284" y="121"/>
                  <a:pt x="286" y="129"/>
                  <a:pt x="277" y="131"/>
                </a:cubicBezTo>
                <a:cubicBezTo>
                  <a:pt x="260" y="176"/>
                  <a:pt x="256" y="188"/>
                  <a:pt x="250" y="198"/>
                </a:cubicBezTo>
                <a:cubicBezTo>
                  <a:pt x="242" y="240"/>
                  <a:pt x="235" y="244"/>
                  <a:pt x="236" y="251"/>
                </a:cubicBezTo>
                <a:cubicBezTo>
                  <a:pt x="219" y="290"/>
                  <a:pt x="229" y="302"/>
                  <a:pt x="220" y="305"/>
                </a:cubicBezTo>
                <a:cubicBezTo>
                  <a:pt x="215" y="336"/>
                  <a:pt x="214" y="339"/>
                  <a:pt x="211" y="342"/>
                </a:cubicBezTo>
                <a:cubicBezTo>
                  <a:pt x="208" y="370"/>
                  <a:pt x="208" y="375"/>
                  <a:pt x="205" y="371"/>
                </a:cubicBezTo>
                <a:cubicBezTo>
                  <a:pt x="201" y="267"/>
                  <a:pt x="206" y="264"/>
                  <a:pt x="209" y="260"/>
                </a:cubicBezTo>
                <a:cubicBezTo>
                  <a:pt x="215" y="223"/>
                  <a:pt x="219" y="219"/>
                  <a:pt x="221" y="213"/>
                </a:cubicBezTo>
                <a:cubicBezTo>
                  <a:pt x="237" y="147"/>
                  <a:pt x="244" y="145"/>
                  <a:pt x="243" y="139"/>
                </a:cubicBezTo>
                <a:cubicBezTo>
                  <a:pt x="258" y="106"/>
                  <a:pt x="256" y="99"/>
                  <a:pt x="259" y="95"/>
                </a:cubicBezTo>
                <a:cubicBezTo>
                  <a:pt x="286" y="53"/>
                  <a:pt x="280" y="39"/>
                  <a:pt x="291" y="35"/>
                </a:cubicBezTo>
                <a:cubicBezTo>
                  <a:pt x="289" y="1"/>
                  <a:pt x="289" y="1"/>
                  <a:pt x="289" y="1"/>
                </a:cubicBezTo>
                <a:cubicBezTo>
                  <a:pt x="281" y="35"/>
                  <a:pt x="270" y="40"/>
                  <a:pt x="272" y="51"/>
                </a:cubicBezTo>
                <a:cubicBezTo>
                  <a:pt x="244" y="101"/>
                  <a:pt x="242" y="105"/>
                  <a:pt x="242" y="109"/>
                </a:cubicBezTo>
                <a:cubicBezTo>
                  <a:pt x="223" y="155"/>
                  <a:pt x="225" y="166"/>
                  <a:pt x="217" y="172"/>
                </a:cubicBezTo>
                <a:cubicBezTo>
                  <a:pt x="202" y="234"/>
                  <a:pt x="201" y="244"/>
                  <a:pt x="193" y="250"/>
                </a:cubicBezTo>
                <a:cubicBezTo>
                  <a:pt x="178" y="312"/>
                  <a:pt x="188" y="327"/>
                  <a:pt x="177" y="331"/>
                </a:cubicBezTo>
                <a:cubicBezTo>
                  <a:pt x="181" y="274"/>
                  <a:pt x="173" y="266"/>
                  <a:pt x="182" y="263"/>
                </a:cubicBezTo>
                <a:cubicBezTo>
                  <a:pt x="191" y="180"/>
                  <a:pt x="206" y="183"/>
                  <a:pt x="199" y="175"/>
                </a:cubicBezTo>
                <a:cubicBezTo>
                  <a:pt x="218" y="121"/>
                  <a:pt x="228" y="107"/>
                  <a:pt x="237" y="93"/>
                </a:cubicBezTo>
                <a:cubicBezTo>
                  <a:pt x="244" y="62"/>
                  <a:pt x="254" y="62"/>
                  <a:pt x="253" y="57"/>
                </a:cubicBezTo>
                <a:cubicBezTo>
                  <a:pt x="269" y="16"/>
                  <a:pt x="273" y="9"/>
                  <a:pt x="274" y="1"/>
                </a:cubicBezTo>
                <a:cubicBezTo>
                  <a:pt x="262" y="4"/>
                  <a:pt x="261" y="8"/>
                  <a:pt x="259" y="12"/>
                </a:cubicBezTo>
                <a:cubicBezTo>
                  <a:pt x="238" y="51"/>
                  <a:pt x="245" y="59"/>
                  <a:pt x="235" y="60"/>
                </a:cubicBezTo>
                <a:cubicBezTo>
                  <a:pt x="217" y="99"/>
                  <a:pt x="216" y="102"/>
                  <a:pt x="214" y="106"/>
                </a:cubicBezTo>
                <a:cubicBezTo>
                  <a:pt x="187" y="187"/>
                  <a:pt x="179" y="187"/>
                  <a:pt x="181" y="193"/>
                </a:cubicBezTo>
                <a:cubicBezTo>
                  <a:pt x="171" y="244"/>
                  <a:pt x="167" y="252"/>
                  <a:pt x="167" y="262"/>
                </a:cubicBezTo>
                <a:cubicBezTo>
                  <a:pt x="161" y="282"/>
                  <a:pt x="161" y="286"/>
                  <a:pt x="158" y="283"/>
                </a:cubicBezTo>
                <a:cubicBezTo>
                  <a:pt x="159" y="178"/>
                  <a:pt x="168" y="167"/>
                  <a:pt x="171" y="153"/>
                </a:cubicBezTo>
                <a:cubicBezTo>
                  <a:pt x="187" y="103"/>
                  <a:pt x="189" y="100"/>
                  <a:pt x="189" y="96"/>
                </a:cubicBezTo>
                <a:cubicBezTo>
                  <a:pt x="202" y="54"/>
                  <a:pt x="207" y="55"/>
                  <a:pt x="209" y="53"/>
                </a:cubicBezTo>
                <a:cubicBezTo>
                  <a:pt x="220" y="27"/>
                  <a:pt x="221" y="13"/>
                  <a:pt x="232" y="3"/>
                </a:cubicBezTo>
                <a:cubicBezTo>
                  <a:pt x="216" y="1"/>
                  <a:pt x="216" y="1"/>
                  <a:pt x="216" y="2"/>
                </a:cubicBezTo>
                <a:cubicBezTo>
                  <a:pt x="200" y="47"/>
                  <a:pt x="193" y="49"/>
                  <a:pt x="190" y="53"/>
                </a:cubicBezTo>
                <a:cubicBezTo>
                  <a:pt x="179" y="102"/>
                  <a:pt x="171" y="103"/>
                  <a:pt x="169" y="109"/>
                </a:cubicBezTo>
                <a:cubicBezTo>
                  <a:pt x="165" y="150"/>
                  <a:pt x="156" y="151"/>
                  <a:pt x="157" y="158"/>
                </a:cubicBezTo>
                <a:cubicBezTo>
                  <a:pt x="149" y="207"/>
                  <a:pt x="146" y="214"/>
                  <a:pt x="145" y="223"/>
                </a:cubicBezTo>
                <a:cubicBezTo>
                  <a:pt x="140" y="256"/>
                  <a:pt x="134" y="248"/>
                  <a:pt x="135" y="229"/>
                </a:cubicBezTo>
                <a:cubicBezTo>
                  <a:pt x="145" y="130"/>
                  <a:pt x="143" y="122"/>
                  <a:pt x="143" y="114"/>
                </a:cubicBezTo>
                <a:cubicBezTo>
                  <a:pt x="156" y="58"/>
                  <a:pt x="169" y="59"/>
                  <a:pt x="162" y="50"/>
                </a:cubicBezTo>
                <a:cubicBezTo>
                  <a:pt x="172" y="17"/>
                  <a:pt x="176" y="14"/>
                  <a:pt x="180" y="10"/>
                </a:cubicBezTo>
                <a:cubicBezTo>
                  <a:pt x="161" y="17"/>
                  <a:pt x="155" y="35"/>
                  <a:pt x="151" y="53"/>
                </a:cubicBezTo>
                <a:cubicBezTo>
                  <a:pt x="132" y="128"/>
                  <a:pt x="128" y="132"/>
                  <a:pt x="126" y="138"/>
                </a:cubicBezTo>
                <a:cubicBezTo>
                  <a:pt x="122" y="183"/>
                  <a:pt x="121" y="190"/>
                  <a:pt x="118" y="195"/>
                </a:cubicBezTo>
                <a:cubicBezTo>
                  <a:pt x="119" y="272"/>
                  <a:pt x="117" y="265"/>
                  <a:pt x="112" y="264"/>
                </a:cubicBezTo>
                <a:cubicBezTo>
                  <a:pt x="111" y="242"/>
                  <a:pt x="102" y="226"/>
                  <a:pt x="109" y="216"/>
                </a:cubicBezTo>
                <a:cubicBezTo>
                  <a:pt x="110" y="141"/>
                  <a:pt x="107" y="130"/>
                  <a:pt x="109" y="122"/>
                </a:cubicBezTo>
                <a:cubicBezTo>
                  <a:pt x="119" y="78"/>
                  <a:pt x="121" y="60"/>
                  <a:pt x="122" y="41"/>
                </a:cubicBezTo>
                <a:cubicBezTo>
                  <a:pt x="120" y="1"/>
                  <a:pt x="120" y="1"/>
                  <a:pt x="120" y="1"/>
                </a:cubicBezTo>
                <a:cubicBezTo>
                  <a:pt x="103" y="53"/>
                  <a:pt x="112" y="65"/>
                  <a:pt x="104" y="69"/>
                </a:cubicBezTo>
                <a:cubicBezTo>
                  <a:pt x="93" y="118"/>
                  <a:pt x="99" y="124"/>
                  <a:pt x="95" y="126"/>
                </a:cubicBezTo>
                <a:cubicBezTo>
                  <a:pt x="92" y="171"/>
                  <a:pt x="90" y="180"/>
                  <a:pt x="95" y="190"/>
                </a:cubicBezTo>
                <a:cubicBezTo>
                  <a:pt x="91" y="228"/>
                  <a:pt x="82" y="231"/>
                  <a:pt x="80" y="220"/>
                </a:cubicBezTo>
                <a:cubicBezTo>
                  <a:pt x="77" y="207"/>
                  <a:pt x="82" y="189"/>
                  <a:pt x="77" y="172"/>
                </a:cubicBezTo>
                <a:cubicBezTo>
                  <a:pt x="77" y="87"/>
                  <a:pt x="91" y="83"/>
                  <a:pt x="86" y="68"/>
                </a:cubicBezTo>
                <a:cubicBezTo>
                  <a:pt x="100" y="4"/>
                  <a:pt x="100" y="2"/>
                  <a:pt x="101" y="1"/>
                </a:cubicBezTo>
                <a:cubicBezTo>
                  <a:pt x="88" y="24"/>
                  <a:pt x="75" y="29"/>
                  <a:pt x="80" y="43"/>
                </a:cubicBezTo>
                <a:cubicBezTo>
                  <a:pt x="70" y="80"/>
                  <a:pt x="67" y="81"/>
                  <a:pt x="70" y="86"/>
                </a:cubicBezTo>
                <a:cubicBezTo>
                  <a:pt x="63" y="131"/>
                  <a:pt x="65" y="138"/>
                  <a:pt x="68" y="144"/>
                </a:cubicBezTo>
                <a:cubicBezTo>
                  <a:pt x="53" y="179"/>
                  <a:pt x="63" y="169"/>
                  <a:pt x="56" y="164"/>
                </a:cubicBezTo>
                <a:cubicBezTo>
                  <a:pt x="50" y="47"/>
                  <a:pt x="49" y="34"/>
                  <a:pt x="49" y="22"/>
                </a:cubicBezTo>
                <a:cubicBezTo>
                  <a:pt x="40" y="1"/>
                  <a:pt x="40" y="1"/>
                  <a:pt x="40" y="1"/>
                </a:cubicBezTo>
                <a:cubicBezTo>
                  <a:pt x="42" y="95"/>
                  <a:pt x="30" y="96"/>
                  <a:pt x="37" y="106"/>
                </a:cubicBezTo>
                <a:cubicBezTo>
                  <a:pt x="34" y="129"/>
                  <a:pt x="25" y="107"/>
                  <a:pt x="26" y="91"/>
                </a:cubicBezTo>
                <a:cubicBezTo>
                  <a:pt x="30" y="41"/>
                  <a:pt x="22" y="28"/>
                  <a:pt x="28" y="23"/>
                </a:cubicBezTo>
                <a:cubicBezTo>
                  <a:pt x="17" y="2"/>
                  <a:pt x="17" y="4"/>
                  <a:pt x="16" y="6"/>
                </a:cubicBezTo>
                <a:cubicBezTo>
                  <a:pt x="10" y="77"/>
                  <a:pt x="15" y="87"/>
                  <a:pt x="11" y="93"/>
                </a:cubicBezTo>
                <a:cubicBezTo>
                  <a:pt x="2" y="126"/>
                  <a:pt x="2" y="126"/>
                  <a:pt x="2" y="126"/>
                </a:cubicBezTo>
                <a:cubicBezTo>
                  <a:pt x="12" y="145"/>
                  <a:pt x="24" y="146"/>
                  <a:pt x="17" y="149"/>
                </a:cubicBezTo>
                <a:cubicBezTo>
                  <a:pt x="5" y="173"/>
                  <a:pt x="8" y="174"/>
                  <a:pt x="10" y="175"/>
                </a:cubicBezTo>
                <a:cubicBezTo>
                  <a:pt x="32" y="191"/>
                  <a:pt x="36" y="190"/>
                  <a:pt x="38" y="194"/>
                </a:cubicBezTo>
                <a:cubicBezTo>
                  <a:pt x="48" y="211"/>
                  <a:pt x="32" y="201"/>
                  <a:pt x="16" y="192"/>
                </a:cubicBezTo>
                <a:cubicBezTo>
                  <a:pt x="19" y="226"/>
                  <a:pt x="38" y="232"/>
                  <a:pt x="56" y="240"/>
                </a:cubicBezTo>
                <a:cubicBezTo>
                  <a:pt x="90" y="261"/>
                  <a:pt x="94" y="266"/>
                  <a:pt x="97" y="272"/>
                </a:cubicBezTo>
                <a:cubicBezTo>
                  <a:pt x="103" y="281"/>
                  <a:pt x="101" y="275"/>
                  <a:pt x="97" y="272"/>
                </a:cubicBezTo>
                <a:cubicBezTo>
                  <a:pt x="63" y="255"/>
                  <a:pt x="55" y="257"/>
                  <a:pt x="51" y="253"/>
                </a:cubicBezTo>
                <a:cubicBezTo>
                  <a:pt x="2" y="248"/>
                  <a:pt x="2" y="248"/>
                  <a:pt x="2" y="248"/>
                </a:cubicBezTo>
                <a:cubicBezTo>
                  <a:pt x="40" y="258"/>
                  <a:pt x="45" y="269"/>
                  <a:pt x="56" y="267"/>
                </a:cubicBezTo>
                <a:cubicBezTo>
                  <a:pt x="84" y="285"/>
                  <a:pt x="94" y="285"/>
                  <a:pt x="100" y="292"/>
                </a:cubicBezTo>
                <a:cubicBezTo>
                  <a:pt x="134" y="317"/>
                  <a:pt x="134" y="321"/>
                  <a:pt x="137" y="320"/>
                </a:cubicBezTo>
                <a:cubicBezTo>
                  <a:pt x="110" y="311"/>
                  <a:pt x="97" y="310"/>
                  <a:pt x="90" y="299"/>
                </a:cubicBezTo>
                <a:cubicBezTo>
                  <a:pt x="32" y="287"/>
                  <a:pt x="28" y="276"/>
                  <a:pt x="19" y="276"/>
                </a:cubicBezTo>
                <a:cubicBezTo>
                  <a:pt x="6" y="287"/>
                  <a:pt x="11" y="287"/>
                  <a:pt x="14" y="290"/>
                </a:cubicBezTo>
                <a:cubicBezTo>
                  <a:pt x="60" y="310"/>
                  <a:pt x="70" y="302"/>
                  <a:pt x="70" y="311"/>
                </a:cubicBezTo>
                <a:cubicBezTo>
                  <a:pt x="74" y="314"/>
                  <a:pt x="68" y="317"/>
                  <a:pt x="63" y="317"/>
                </a:cubicBezTo>
                <a:cubicBezTo>
                  <a:pt x="27" y="300"/>
                  <a:pt x="17" y="307"/>
                  <a:pt x="14" y="299"/>
                </a:cubicBezTo>
                <a:cubicBezTo>
                  <a:pt x="6" y="311"/>
                  <a:pt x="10" y="315"/>
                  <a:pt x="14" y="317"/>
                </a:cubicBezTo>
                <a:cubicBezTo>
                  <a:pt x="37" y="321"/>
                  <a:pt x="39" y="319"/>
                  <a:pt x="42" y="320"/>
                </a:cubicBezTo>
                <a:cubicBezTo>
                  <a:pt x="62" y="325"/>
                  <a:pt x="72" y="331"/>
                  <a:pt x="84" y="334"/>
                </a:cubicBezTo>
                <a:cubicBezTo>
                  <a:pt x="121" y="352"/>
                  <a:pt x="125" y="357"/>
                  <a:pt x="133" y="355"/>
                </a:cubicBezTo>
                <a:cubicBezTo>
                  <a:pt x="188" y="388"/>
                  <a:pt x="192" y="395"/>
                  <a:pt x="199" y="398"/>
                </a:cubicBezTo>
                <a:cubicBezTo>
                  <a:pt x="215" y="420"/>
                  <a:pt x="207" y="410"/>
                  <a:pt x="203" y="411"/>
                </a:cubicBezTo>
                <a:cubicBezTo>
                  <a:pt x="183" y="401"/>
                  <a:pt x="184" y="396"/>
                  <a:pt x="180" y="397"/>
                </a:cubicBezTo>
                <a:cubicBezTo>
                  <a:pt x="156" y="377"/>
                  <a:pt x="148" y="383"/>
                  <a:pt x="146" y="378"/>
                </a:cubicBezTo>
                <a:cubicBezTo>
                  <a:pt x="79" y="350"/>
                  <a:pt x="69" y="355"/>
                  <a:pt x="66" y="346"/>
                </a:cubicBezTo>
                <a:cubicBezTo>
                  <a:pt x="21" y="335"/>
                  <a:pt x="16" y="331"/>
                  <a:pt x="9" y="331"/>
                </a:cubicBezTo>
                <a:cubicBezTo>
                  <a:pt x="6" y="343"/>
                  <a:pt x="10" y="344"/>
                  <a:pt x="14" y="345"/>
                </a:cubicBezTo>
                <a:cubicBezTo>
                  <a:pt x="44" y="355"/>
                  <a:pt x="47" y="356"/>
                  <a:pt x="50" y="354"/>
                </a:cubicBezTo>
                <a:cubicBezTo>
                  <a:pt x="88" y="365"/>
                  <a:pt x="88" y="372"/>
                  <a:pt x="92" y="371"/>
                </a:cubicBezTo>
                <a:cubicBezTo>
                  <a:pt x="126" y="379"/>
                  <a:pt x="126" y="384"/>
                  <a:pt x="130" y="383"/>
                </a:cubicBezTo>
                <a:cubicBezTo>
                  <a:pt x="173" y="409"/>
                  <a:pt x="178" y="409"/>
                  <a:pt x="180" y="416"/>
                </a:cubicBezTo>
                <a:cubicBezTo>
                  <a:pt x="227" y="438"/>
                  <a:pt x="228" y="443"/>
                  <a:pt x="231" y="442"/>
                </a:cubicBezTo>
                <a:cubicBezTo>
                  <a:pt x="219" y="443"/>
                  <a:pt x="212" y="439"/>
                  <a:pt x="206" y="438"/>
                </a:cubicBezTo>
                <a:cubicBezTo>
                  <a:pt x="155" y="417"/>
                  <a:pt x="153" y="413"/>
                  <a:pt x="149" y="414"/>
                </a:cubicBezTo>
                <a:cubicBezTo>
                  <a:pt x="77" y="386"/>
                  <a:pt x="58" y="388"/>
                  <a:pt x="46" y="377"/>
                </a:cubicBezTo>
                <a:cubicBezTo>
                  <a:pt x="2" y="380"/>
                  <a:pt x="2" y="380"/>
                  <a:pt x="2" y="380"/>
                </a:cubicBezTo>
                <a:cubicBezTo>
                  <a:pt x="64" y="395"/>
                  <a:pt x="68" y="406"/>
                  <a:pt x="78" y="403"/>
                </a:cubicBezTo>
                <a:cubicBezTo>
                  <a:pt x="108" y="413"/>
                  <a:pt x="117" y="413"/>
                  <a:pt x="123" y="419"/>
                </a:cubicBezTo>
                <a:cubicBezTo>
                  <a:pt x="154" y="430"/>
                  <a:pt x="160" y="437"/>
                  <a:pt x="171" y="434"/>
                </a:cubicBezTo>
                <a:cubicBezTo>
                  <a:pt x="195" y="451"/>
                  <a:pt x="205" y="447"/>
                  <a:pt x="208" y="455"/>
                </a:cubicBezTo>
                <a:cubicBezTo>
                  <a:pt x="267" y="487"/>
                  <a:pt x="271" y="498"/>
                  <a:pt x="280" y="499"/>
                </a:cubicBezTo>
                <a:cubicBezTo>
                  <a:pt x="294" y="516"/>
                  <a:pt x="292" y="514"/>
                  <a:pt x="288" y="515"/>
                </a:cubicBezTo>
                <a:cubicBezTo>
                  <a:pt x="255" y="506"/>
                  <a:pt x="255" y="495"/>
                  <a:pt x="247" y="501"/>
                </a:cubicBezTo>
                <a:cubicBezTo>
                  <a:pt x="170" y="478"/>
                  <a:pt x="155" y="464"/>
                  <a:pt x="134" y="461"/>
                </a:cubicBezTo>
                <a:cubicBezTo>
                  <a:pt x="96" y="448"/>
                  <a:pt x="85" y="447"/>
                  <a:pt x="78" y="440"/>
                </a:cubicBezTo>
                <a:cubicBezTo>
                  <a:pt x="2" y="433"/>
                  <a:pt x="2" y="433"/>
                  <a:pt x="2" y="433"/>
                </a:cubicBezTo>
                <a:close/>
                <a:moveTo>
                  <a:pt x="330" y="501"/>
                </a:moveTo>
                <a:cubicBezTo>
                  <a:pt x="334" y="501"/>
                  <a:pt x="334" y="507"/>
                  <a:pt x="336" y="511"/>
                </a:cubicBezTo>
                <a:cubicBezTo>
                  <a:pt x="329" y="513"/>
                  <a:pt x="327" y="506"/>
                  <a:pt x="330" y="501"/>
                </a:cubicBezTo>
                <a:close/>
                <a:moveTo>
                  <a:pt x="121" y="337"/>
                </a:moveTo>
                <a:cubicBezTo>
                  <a:pt x="118" y="332"/>
                  <a:pt x="110" y="339"/>
                  <a:pt x="109" y="329"/>
                </a:cubicBezTo>
                <a:cubicBezTo>
                  <a:pt x="119" y="327"/>
                  <a:pt x="121" y="339"/>
                  <a:pt x="130" y="337"/>
                </a:cubicBezTo>
                <a:cubicBezTo>
                  <a:pt x="132" y="344"/>
                  <a:pt x="121" y="341"/>
                  <a:pt x="121" y="337"/>
                </a:cubicBezTo>
                <a:close/>
                <a:moveTo>
                  <a:pt x="290" y="490"/>
                </a:moveTo>
                <a:cubicBezTo>
                  <a:pt x="288" y="484"/>
                  <a:pt x="281" y="489"/>
                  <a:pt x="280" y="481"/>
                </a:cubicBezTo>
                <a:cubicBezTo>
                  <a:pt x="287" y="485"/>
                  <a:pt x="297" y="485"/>
                  <a:pt x="300" y="495"/>
                </a:cubicBezTo>
                <a:cubicBezTo>
                  <a:pt x="294" y="500"/>
                  <a:pt x="293" y="492"/>
                  <a:pt x="290" y="490"/>
                </a:cubicBezTo>
                <a:close/>
                <a:moveTo>
                  <a:pt x="16" y="743"/>
                </a:moveTo>
                <a:cubicBezTo>
                  <a:pt x="25" y="732"/>
                  <a:pt x="39" y="725"/>
                  <a:pt x="48" y="714"/>
                </a:cubicBezTo>
                <a:cubicBezTo>
                  <a:pt x="61" y="705"/>
                  <a:pt x="74" y="698"/>
                  <a:pt x="85" y="686"/>
                </a:cubicBezTo>
                <a:cubicBezTo>
                  <a:pt x="90" y="687"/>
                  <a:pt x="92" y="684"/>
                  <a:pt x="93" y="680"/>
                </a:cubicBezTo>
                <a:cubicBezTo>
                  <a:pt x="98" y="680"/>
                  <a:pt x="103" y="678"/>
                  <a:pt x="105" y="674"/>
                </a:cubicBezTo>
                <a:cubicBezTo>
                  <a:pt x="113" y="672"/>
                  <a:pt x="119" y="667"/>
                  <a:pt x="125" y="662"/>
                </a:cubicBezTo>
                <a:cubicBezTo>
                  <a:pt x="135" y="661"/>
                  <a:pt x="135" y="652"/>
                  <a:pt x="144" y="650"/>
                </a:cubicBezTo>
                <a:cubicBezTo>
                  <a:pt x="152" y="647"/>
                  <a:pt x="157" y="641"/>
                  <a:pt x="164" y="638"/>
                </a:cubicBezTo>
                <a:cubicBezTo>
                  <a:pt x="171" y="635"/>
                  <a:pt x="179" y="633"/>
                  <a:pt x="185" y="629"/>
                </a:cubicBezTo>
                <a:cubicBezTo>
                  <a:pt x="190" y="629"/>
                  <a:pt x="192" y="626"/>
                  <a:pt x="193" y="623"/>
                </a:cubicBezTo>
                <a:cubicBezTo>
                  <a:pt x="198" y="622"/>
                  <a:pt x="208" y="625"/>
                  <a:pt x="205" y="617"/>
                </a:cubicBezTo>
                <a:cubicBezTo>
                  <a:pt x="197" y="618"/>
                  <a:pt x="189" y="619"/>
                  <a:pt x="184" y="623"/>
                </a:cubicBezTo>
                <a:cubicBezTo>
                  <a:pt x="178" y="627"/>
                  <a:pt x="168" y="627"/>
                  <a:pt x="164" y="632"/>
                </a:cubicBezTo>
                <a:cubicBezTo>
                  <a:pt x="150" y="637"/>
                  <a:pt x="138" y="643"/>
                  <a:pt x="130" y="653"/>
                </a:cubicBezTo>
                <a:cubicBezTo>
                  <a:pt x="114" y="656"/>
                  <a:pt x="107" y="668"/>
                  <a:pt x="93" y="672"/>
                </a:cubicBezTo>
                <a:cubicBezTo>
                  <a:pt x="82" y="681"/>
                  <a:pt x="69" y="687"/>
                  <a:pt x="59" y="696"/>
                </a:cubicBezTo>
                <a:cubicBezTo>
                  <a:pt x="46" y="702"/>
                  <a:pt x="39" y="713"/>
                  <a:pt x="24" y="717"/>
                </a:cubicBezTo>
                <a:cubicBezTo>
                  <a:pt x="23" y="725"/>
                  <a:pt x="16" y="728"/>
                  <a:pt x="10" y="732"/>
                </a:cubicBezTo>
                <a:cubicBezTo>
                  <a:pt x="6" y="732"/>
                  <a:pt x="8" y="739"/>
                  <a:pt x="2" y="738"/>
                </a:cubicBezTo>
                <a:cubicBezTo>
                  <a:pt x="2" y="755"/>
                  <a:pt x="2" y="755"/>
                  <a:pt x="2" y="755"/>
                </a:cubicBezTo>
                <a:cubicBezTo>
                  <a:pt x="6" y="751"/>
                  <a:pt x="11" y="747"/>
                  <a:pt x="16" y="743"/>
                </a:cubicBezTo>
                <a:close/>
                <a:moveTo>
                  <a:pt x="24" y="604"/>
                </a:moveTo>
                <a:cubicBezTo>
                  <a:pt x="24" y="596"/>
                  <a:pt x="32" y="596"/>
                  <a:pt x="36" y="592"/>
                </a:cubicBezTo>
                <a:cubicBezTo>
                  <a:pt x="39" y="587"/>
                  <a:pt x="44" y="585"/>
                  <a:pt x="47" y="580"/>
                </a:cubicBezTo>
                <a:cubicBezTo>
                  <a:pt x="54" y="579"/>
                  <a:pt x="52" y="570"/>
                  <a:pt x="61" y="571"/>
                </a:cubicBezTo>
                <a:cubicBezTo>
                  <a:pt x="64" y="566"/>
                  <a:pt x="68" y="562"/>
                  <a:pt x="73" y="559"/>
                </a:cubicBezTo>
                <a:cubicBezTo>
                  <a:pt x="73" y="552"/>
                  <a:pt x="85" y="556"/>
                  <a:pt x="87" y="550"/>
                </a:cubicBezTo>
                <a:cubicBezTo>
                  <a:pt x="76" y="549"/>
                  <a:pt x="69" y="552"/>
                  <a:pt x="67" y="559"/>
                </a:cubicBezTo>
                <a:cubicBezTo>
                  <a:pt x="63" y="565"/>
                  <a:pt x="52" y="564"/>
                  <a:pt x="50" y="571"/>
                </a:cubicBezTo>
                <a:cubicBezTo>
                  <a:pt x="37" y="579"/>
                  <a:pt x="28" y="590"/>
                  <a:pt x="16" y="598"/>
                </a:cubicBezTo>
                <a:cubicBezTo>
                  <a:pt x="12" y="603"/>
                  <a:pt x="5" y="606"/>
                  <a:pt x="2" y="612"/>
                </a:cubicBezTo>
                <a:cubicBezTo>
                  <a:pt x="2" y="623"/>
                  <a:pt x="2" y="623"/>
                  <a:pt x="2" y="623"/>
                </a:cubicBezTo>
                <a:cubicBezTo>
                  <a:pt x="5" y="620"/>
                  <a:pt x="8" y="617"/>
                  <a:pt x="10" y="613"/>
                </a:cubicBezTo>
                <a:cubicBezTo>
                  <a:pt x="16" y="611"/>
                  <a:pt x="19" y="607"/>
                  <a:pt x="24" y="604"/>
                </a:cubicBezTo>
                <a:close/>
                <a:moveTo>
                  <a:pt x="44" y="1722"/>
                </a:moveTo>
                <a:cubicBezTo>
                  <a:pt x="44" y="1720"/>
                  <a:pt x="45" y="1718"/>
                  <a:pt x="46" y="1717"/>
                </a:cubicBezTo>
                <a:cubicBezTo>
                  <a:pt x="91" y="1621"/>
                  <a:pt x="100" y="1610"/>
                  <a:pt x="103" y="1598"/>
                </a:cubicBezTo>
                <a:cubicBezTo>
                  <a:pt x="125" y="1559"/>
                  <a:pt x="129" y="1553"/>
                  <a:pt x="128" y="1547"/>
                </a:cubicBezTo>
                <a:cubicBezTo>
                  <a:pt x="157" y="1507"/>
                  <a:pt x="164" y="1502"/>
                  <a:pt x="167" y="1496"/>
                </a:cubicBezTo>
                <a:cubicBezTo>
                  <a:pt x="212" y="1442"/>
                  <a:pt x="214" y="1436"/>
                  <a:pt x="221" y="1431"/>
                </a:cubicBezTo>
                <a:cubicBezTo>
                  <a:pt x="226" y="1413"/>
                  <a:pt x="214" y="1432"/>
                  <a:pt x="195" y="1449"/>
                </a:cubicBezTo>
                <a:cubicBezTo>
                  <a:pt x="116" y="1530"/>
                  <a:pt x="102" y="1546"/>
                  <a:pt x="89" y="1562"/>
                </a:cubicBezTo>
                <a:cubicBezTo>
                  <a:pt x="71" y="1587"/>
                  <a:pt x="71" y="1588"/>
                  <a:pt x="71" y="1588"/>
                </a:cubicBezTo>
                <a:cubicBezTo>
                  <a:pt x="2" y="1718"/>
                  <a:pt x="2" y="1718"/>
                  <a:pt x="2" y="1718"/>
                </a:cubicBezTo>
                <a:cubicBezTo>
                  <a:pt x="24" y="1678"/>
                  <a:pt x="24" y="1671"/>
                  <a:pt x="29" y="1665"/>
                </a:cubicBezTo>
                <a:cubicBezTo>
                  <a:pt x="83" y="1581"/>
                  <a:pt x="89" y="1575"/>
                  <a:pt x="94" y="1569"/>
                </a:cubicBezTo>
                <a:cubicBezTo>
                  <a:pt x="135" y="1531"/>
                  <a:pt x="112" y="1544"/>
                  <a:pt x="112" y="1560"/>
                </a:cubicBezTo>
                <a:cubicBezTo>
                  <a:pt x="94" y="1592"/>
                  <a:pt x="93" y="1598"/>
                  <a:pt x="89" y="1604"/>
                </a:cubicBezTo>
                <a:cubicBezTo>
                  <a:pt x="59" y="1656"/>
                  <a:pt x="61" y="1665"/>
                  <a:pt x="55" y="1672"/>
                </a:cubicBezTo>
                <a:cubicBezTo>
                  <a:pt x="29" y="1728"/>
                  <a:pt x="26" y="1734"/>
                  <a:pt x="23" y="1739"/>
                </a:cubicBezTo>
                <a:cubicBezTo>
                  <a:pt x="10" y="1768"/>
                  <a:pt x="5" y="1773"/>
                  <a:pt x="2" y="1779"/>
                </a:cubicBezTo>
                <a:cubicBezTo>
                  <a:pt x="30" y="1752"/>
                  <a:pt x="36" y="1737"/>
                  <a:pt x="44" y="1722"/>
                </a:cubicBezTo>
                <a:close/>
                <a:moveTo>
                  <a:pt x="531" y="966"/>
                </a:moveTo>
                <a:cubicBezTo>
                  <a:pt x="537" y="972"/>
                  <a:pt x="543" y="978"/>
                  <a:pt x="555" y="983"/>
                </a:cubicBezTo>
                <a:cubicBezTo>
                  <a:pt x="582" y="1016"/>
                  <a:pt x="572" y="1012"/>
                  <a:pt x="567" y="1005"/>
                </a:cubicBezTo>
                <a:cubicBezTo>
                  <a:pt x="564" y="1014"/>
                  <a:pt x="565" y="1022"/>
                  <a:pt x="577" y="1025"/>
                </a:cubicBezTo>
                <a:cubicBezTo>
                  <a:pt x="602" y="1071"/>
                  <a:pt x="606" y="1077"/>
                  <a:pt x="604" y="1085"/>
                </a:cubicBezTo>
                <a:cubicBezTo>
                  <a:pt x="624" y="1121"/>
                  <a:pt x="614" y="1130"/>
                  <a:pt x="620" y="1134"/>
                </a:cubicBezTo>
                <a:cubicBezTo>
                  <a:pt x="636" y="1178"/>
                  <a:pt x="622" y="1188"/>
                  <a:pt x="633" y="1188"/>
                </a:cubicBezTo>
                <a:cubicBezTo>
                  <a:pt x="638" y="1154"/>
                  <a:pt x="637" y="1151"/>
                  <a:pt x="636" y="1147"/>
                </a:cubicBezTo>
                <a:cubicBezTo>
                  <a:pt x="643" y="1092"/>
                  <a:pt x="647" y="1092"/>
                  <a:pt x="648" y="1086"/>
                </a:cubicBezTo>
                <a:cubicBezTo>
                  <a:pt x="659" y="1040"/>
                  <a:pt x="666" y="1046"/>
                  <a:pt x="667" y="1037"/>
                </a:cubicBezTo>
                <a:cubicBezTo>
                  <a:pt x="711" y="998"/>
                  <a:pt x="721" y="987"/>
                  <a:pt x="733" y="985"/>
                </a:cubicBezTo>
                <a:cubicBezTo>
                  <a:pt x="785" y="965"/>
                  <a:pt x="796" y="982"/>
                  <a:pt x="797" y="969"/>
                </a:cubicBezTo>
                <a:cubicBezTo>
                  <a:pt x="738" y="970"/>
                  <a:pt x="734" y="971"/>
                  <a:pt x="730" y="970"/>
                </a:cubicBezTo>
                <a:cubicBezTo>
                  <a:pt x="733" y="964"/>
                  <a:pt x="734" y="961"/>
                  <a:pt x="733" y="956"/>
                </a:cubicBezTo>
                <a:cubicBezTo>
                  <a:pt x="828" y="882"/>
                  <a:pt x="842" y="872"/>
                  <a:pt x="854" y="858"/>
                </a:cubicBezTo>
                <a:cubicBezTo>
                  <a:pt x="887" y="830"/>
                  <a:pt x="888" y="820"/>
                  <a:pt x="893" y="822"/>
                </a:cubicBezTo>
                <a:cubicBezTo>
                  <a:pt x="938" y="742"/>
                  <a:pt x="939" y="732"/>
                  <a:pt x="944" y="718"/>
                </a:cubicBezTo>
                <a:cubicBezTo>
                  <a:pt x="976" y="667"/>
                  <a:pt x="982" y="668"/>
                  <a:pt x="985" y="663"/>
                </a:cubicBezTo>
                <a:cubicBezTo>
                  <a:pt x="1034" y="616"/>
                  <a:pt x="1037" y="612"/>
                  <a:pt x="1040" y="606"/>
                </a:cubicBezTo>
                <a:cubicBezTo>
                  <a:pt x="1002" y="631"/>
                  <a:pt x="993" y="650"/>
                  <a:pt x="979" y="654"/>
                </a:cubicBezTo>
                <a:cubicBezTo>
                  <a:pt x="987" y="629"/>
                  <a:pt x="984" y="633"/>
                  <a:pt x="985" y="628"/>
                </a:cubicBezTo>
                <a:cubicBezTo>
                  <a:pt x="1024" y="597"/>
                  <a:pt x="1030" y="597"/>
                  <a:pt x="1035" y="597"/>
                </a:cubicBezTo>
                <a:cubicBezTo>
                  <a:pt x="1096" y="544"/>
                  <a:pt x="1113" y="533"/>
                  <a:pt x="1128" y="518"/>
                </a:cubicBezTo>
                <a:cubicBezTo>
                  <a:pt x="1158" y="470"/>
                  <a:pt x="1172" y="471"/>
                  <a:pt x="1165" y="465"/>
                </a:cubicBezTo>
                <a:cubicBezTo>
                  <a:pt x="1112" y="520"/>
                  <a:pt x="1105" y="524"/>
                  <a:pt x="1101" y="535"/>
                </a:cubicBezTo>
                <a:cubicBezTo>
                  <a:pt x="1005" y="601"/>
                  <a:pt x="1001" y="608"/>
                  <a:pt x="995" y="607"/>
                </a:cubicBezTo>
                <a:cubicBezTo>
                  <a:pt x="910" y="672"/>
                  <a:pt x="899" y="679"/>
                  <a:pt x="890" y="690"/>
                </a:cubicBezTo>
                <a:cubicBezTo>
                  <a:pt x="855" y="718"/>
                  <a:pt x="851" y="724"/>
                  <a:pt x="848" y="732"/>
                </a:cubicBezTo>
                <a:cubicBezTo>
                  <a:pt x="816" y="766"/>
                  <a:pt x="808" y="763"/>
                  <a:pt x="804" y="772"/>
                </a:cubicBezTo>
                <a:cubicBezTo>
                  <a:pt x="759" y="821"/>
                  <a:pt x="753" y="821"/>
                  <a:pt x="749" y="830"/>
                </a:cubicBezTo>
                <a:cubicBezTo>
                  <a:pt x="712" y="864"/>
                  <a:pt x="703" y="877"/>
                  <a:pt x="694" y="887"/>
                </a:cubicBezTo>
                <a:cubicBezTo>
                  <a:pt x="653" y="942"/>
                  <a:pt x="652" y="947"/>
                  <a:pt x="648" y="946"/>
                </a:cubicBezTo>
                <a:cubicBezTo>
                  <a:pt x="682" y="890"/>
                  <a:pt x="690" y="875"/>
                  <a:pt x="706" y="848"/>
                </a:cubicBezTo>
                <a:cubicBezTo>
                  <a:pt x="741" y="810"/>
                  <a:pt x="742" y="801"/>
                  <a:pt x="746" y="803"/>
                </a:cubicBezTo>
                <a:cubicBezTo>
                  <a:pt x="786" y="756"/>
                  <a:pt x="798" y="744"/>
                  <a:pt x="811" y="730"/>
                </a:cubicBezTo>
                <a:cubicBezTo>
                  <a:pt x="871" y="676"/>
                  <a:pt x="875" y="672"/>
                  <a:pt x="879" y="672"/>
                </a:cubicBezTo>
                <a:cubicBezTo>
                  <a:pt x="933" y="625"/>
                  <a:pt x="940" y="619"/>
                  <a:pt x="948" y="618"/>
                </a:cubicBezTo>
                <a:cubicBezTo>
                  <a:pt x="982" y="592"/>
                  <a:pt x="994" y="581"/>
                  <a:pt x="1008" y="572"/>
                </a:cubicBezTo>
                <a:cubicBezTo>
                  <a:pt x="1037" y="532"/>
                  <a:pt x="1036" y="550"/>
                  <a:pt x="1028" y="549"/>
                </a:cubicBezTo>
                <a:cubicBezTo>
                  <a:pt x="1002" y="571"/>
                  <a:pt x="994" y="573"/>
                  <a:pt x="987" y="575"/>
                </a:cubicBezTo>
                <a:cubicBezTo>
                  <a:pt x="954" y="600"/>
                  <a:pt x="941" y="610"/>
                  <a:pt x="928" y="621"/>
                </a:cubicBezTo>
                <a:cubicBezTo>
                  <a:pt x="905" y="642"/>
                  <a:pt x="898" y="636"/>
                  <a:pt x="896" y="642"/>
                </a:cubicBezTo>
                <a:cubicBezTo>
                  <a:pt x="905" y="628"/>
                  <a:pt x="911" y="624"/>
                  <a:pt x="915" y="615"/>
                </a:cubicBezTo>
                <a:cubicBezTo>
                  <a:pt x="954" y="585"/>
                  <a:pt x="959" y="581"/>
                  <a:pt x="964" y="577"/>
                </a:cubicBezTo>
                <a:cubicBezTo>
                  <a:pt x="1004" y="547"/>
                  <a:pt x="1009" y="542"/>
                  <a:pt x="1016" y="540"/>
                </a:cubicBezTo>
                <a:cubicBezTo>
                  <a:pt x="1053" y="509"/>
                  <a:pt x="1059" y="504"/>
                  <a:pt x="1066" y="506"/>
                </a:cubicBezTo>
                <a:cubicBezTo>
                  <a:pt x="1120" y="459"/>
                  <a:pt x="1128" y="463"/>
                  <a:pt x="1132" y="453"/>
                </a:cubicBezTo>
                <a:cubicBezTo>
                  <a:pt x="1176" y="423"/>
                  <a:pt x="1172" y="419"/>
                  <a:pt x="1181" y="415"/>
                </a:cubicBezTo>
                <a:cubicBezTo>
                  <a:pt x="1232" y="363"/>
                  <a:pt x="1247" y="362"/>
                  <a:pt x="1242" y="353"/>
                </a:cubicBezTo>
                <a:cubicBezTo>
                  <a:pt x="1184" y="403"/>
                  <a:pt x="1181" y="404"/>
                  <a:pt x="1177" y="404"/>
                </a:cubicBezTo>
                <a:cubicBezTo>
                  <a:pt x="1122" y="438"/>
                  <a:pt x="1118" y="445"/>
                  <a:pt x="1111" y="444"/>
                </a:cubicBezTo>
                <a:cubicBezTo>
                  <a:pt x="1091" y="457"/>
                  <a:pt x="1093" y="454"/>
                  <a:pt x="1087" y="461"/>
                </a:cubicBezTo>
                <a:cubicBezTo>
                  <a:pt x="1070" y="457"/>
                  <a:pt x="1065" y="462"/>
                  <a:pt x="1060" y="465"/>
                </a:cubicBezTo>
                <a:cubicBezTo>
                  <a:pt x="1000" y="493"/>
                  <a:pt x="994" y="498"/>
                  <a:pt x="986" y="501"/>
                </a:cubicBezTo>
                <a:cubicBezTo>
                  <a:pt x="958" y="514"/>
                  <a:pt x="952" y="522"/>
                  <a:pt x="945" y="527"/>
                </a:cubicBezTo>
                <a:cubicBezTo>
                  <a:pt x="890" y="558"/>
                  <a:pt x="877" y="570"/>
                  <a:pt x="864" y="579"/>
                </a:cubicBezTo>
                <a:cubicBezTo>
                  <a:pt x="812" y="621"/>
                  <a:pt x="797" y="624"/>
                  <a:pt x="786" y="639"/>
                </a:cubicBezTo>
                <a:cubicBezTo>
                  <a:pt x="741" y="677"/>
                  <a:pt x="735" y="681"/>
                  <a:pt x="729" y="686"/>
                </a:cubicBezTo>
                <a:cubicBezTo>
                  <a:pt x="701" y="713"/>
                  <a:pt x="694" y="727"/>
                  <a:pt x="684" y="729"/>
                </a:cubicBezTo>
                <a:cubicBezTo>
                  <a:pt x="707" y="689"/>
                  <a:pt x="708" y="675"/>
                  <a:pt x="714" y="676"/>
                </a:cubicBezTo>
                <a:cubicBezTo>
                  <a:pt x="768" y="610"/>
                  <a:pt x="789" y="599"/>
                  <a:pt x="805" y="575"/>
                </a:cubicBezTo>
                <a:cubicBezTo>
                  <a:pt x="864" y="533"/>
                  <a:pt x="873" y="530"/>
                  <a:pt x="880" y="523"/>
                </a:cubicBezTo>
                <a:cubicBezTo>
                  <a:pt x="967" y="471"/>
                  <a:pt x="975" y="465"/>
                  <a:pt x="985" y="462"/>
                </a:cubicBezTo>
                <a:cubicBezTo>
                  <a:pt x="1047" y="431"/>
                  <a:pt x="1058" y="431"/>
                  <a:pt x="1066" y="423"/>
                </a:cubicBezTo>
                <a:cubicBezTo>
                  <a:pt x="1101" y="405"/>
                  <a:pt x="1111" y="402"/>
                  <a:pt x="1121" y="400"/>
                </a:cubicBezTo>
                <a:cubicBezTo>
                  <a:pt x="1203" y="349"/>
                  <a:pt x="1209" y="350"/>
                  <a:pt x="1211" y="343"/>
                </a:cubicBezTo>
                <a:cubicBezTo>
                  <a:pt x="1199" y="344"/>
                  <a:pt x="1193" y="349"/>
                  <a:pt x="1187" y="354"/>
                </a:cubicBezTo>
                <a:cubicBezTo>
                  <a:pt x="1126" y="392"/>
                  <a:pt x="1116" y="384"/>
                  <a:pt x="1112" y="393"/>
                </a:cubicBezTo>
                <a:cubicBezTo>
                  <a:pt x="1070" y="417"/>
                  <a:pt x="1059" y="407"/>
                  <a:pt x="1056" y="418"/>
                </a:cubicBezTo>
                <a:cubicBezTo>
                  <a:pt x="1023" y="430"/>
                  <a:pt x="1010" y="436"/>
                  <a:pt x="997" y="442"/>
                </a:cubicBezTo>
                <a:cubicBezTo>
                  <a:pt x="935" y="472"/>
                  <a:pt x="931" y="480"/>
                  <a:pt x="924" y="482"/>
                </a:cubicBezTo>
                <a:cubicBezTo>
                  <a:pt x="883" y="508"/>
                  <a:pt x="877" y="511"/>
                  <a:pt x="871" y="515"/>
                </a:cubicBezTo>
                <a:cubicBezTo>
                  <a:pt x="848" y="527"/>
                  <a:pt x="847" y="536"/>
                  <a:pt x="843" y="535"/>
                </a:cubicBezTo>
                <a:cubicBezTo>
                  <a:pt x="793" y="575"/>
                  <a:pt x="791" y="578"/>
                  <a:pt x="787" y="579"/>
                </a:cubicBezTo>
                <a:cubicBezTo>
                  <a:pt x="764" y="599"/>
                  <a:pt x="764" y="609"/>
                  <a:pt x="759" y="608"/>
                </a:cubicBezTo>
                <a:cubicBezTo>
                  <a:pt x="699" y="664"/>
                  <a:pt x="701" y="682"/>
                  <a:pt x="695" y="677"/>
                </a:cubicBezTo>
                <a:cubicBezTo>
                  <a:pt x="695" y="655"/>
                  <a:pt x="699" y="646"/>
                  <a:pt x="707" y="644"/>
                </a:cubicBezTo>
                <a:cubicBezTo>
                  <a:pt x="730" y="602"/>
                  <a:pt x="737" y="601"/>
                  <a:pt x="740" y="593"/>
                </a:cubicBezTo>
                <a:cubicBezTo>
                  <a:pt x="810" y="533"/>
                  <a:pt x="820" y="525"/>
                  <a:pt x="829" y="516"/>
                </a:cubicBezTo>
                <a:cubicBezTo>
                  <a:pt x="866" y="491"/>
                  <a:pt x="871" y="487"/>
                  <a:pt x="875" y="479"/>
                </a:cubicBezTo>
                <a:cubicBezTo>
                  <a:pt x="976" y="423"/>
                  <a:pt x="993" y="412"/>
                  <a:pt x="1012" y="408"/>
                </a:cubicBezTo>
                <a:cubicBezTo>
                  <a:pt x="1085" y="374"/>
                  <a:pt x="1104" y="371"/>
                  <a:pt x="1123" y="363"/>
                </a:cubicBezTo>
                <a:cubicBezTo>
                  <a:pt x="1170" y="352"/>
                  <a:pt x="1173" y="343"/>
                  <a:pt x="1180" y="348"/>
                </a:cubicBezTo>
                <a:cubicBezTo>
                  <a:pt x="1208" y="335"/>
                  <a:pt x="1213" y="328"/>
                  <a:pt x="1220" y="324"/>
                </a:cubicBezTo>
                <a:cubicBezTo>
                  <a:pt x="1249" y="318"/>
                  <a:pt x="1253" y="306"/>
                  <a:pt x="1262" y="309"/>
                </a:cubicBezTo>
                <a:cubicBezTo>
                  <a:pt x="1292" y="281"/>
                  <a:pt x="1298" y="284"/>
                  <a:pt x="1300" y="275"/>
                </a:cubicBezTo>
                <a:cubicBezTo>
                  <a:pt x="1261" y="290"/>
                  <a:pt x="1255" y="300"/>
                  <a:pt x="1246" y="301"/>
                </a:cubicBezTo>
                <a:cubicBezTo>
                  <a:pt x="1167" y="337"/>
                  <a:pt x="1163" y="340"/>
                  <a:pt x="1157" y="337"/>
                </a:cubicBezTo>
                <a:cubicBezTo>
                  <a:pt x="1110" y="362"/>
                  <a:pt x="1097" y="354"/>
                  <a:pt x="1090" y="364"/>
                </a:cubicBezTo>
                <a:cubicBezTo>
                  <a:pt x="947" y="426"/>
                  <a:pt x="940" y="424"/>
                  <a:pt x="935" y="430"/>
                </a:cubicBezTo>
                <a:cubicBezTo>
                  <a:pt x="882" y="462"/>
                  <a:pt x="875" y="461"/>
                  <a:pt x="872" y="471"/>
                </a:cubicBezTo>
                <a:cubicBezTo>
                  <a:pt x="846" y="491"/>
                  <a:pt x="834" y="497"/>
                  <a:pt x="824" y="507"/>
                </a:cubicBezTo>
                <a:cubicBezTo>
                  <a:pt x="757" y="555"/>
                  <a:pt x="755" y="568"/>
                  <a:pt x="748" y="568"/>
                </a:cubicBezTo>
                <a:cubicBezTo>
                  <a:pt x="713" y="600"/>
                  <a:pt x="713" y="617"/>
                  <a:pt x="703" y="611"/>
                </a:cubicBezTo>
                <a:cubicBezTo>
                  <a:pt x="726" y="580"/>
                  <a:pt x="733" y="572"/>
                  <a:pt x="740" y="564"/>
                </a:cubicBezTo>
                <a:cubicBezTo>
                  <a:pt x="791" y="510"/>
                  <a:pt x="802" y="510"/>
                  <a:pt x="807" y="496"/>
                </a:cubicBezTo>
                <a:cubicBezTo>
                  <a:pt x="856" y="451"/>
                  <a:pt x="865" y="461"/>
                  <a:pt x="866" y="449"/>
                </a:cubicBezTo>
                <a:cubicBezTo>
                  <a:pt x="935" y="412"/>
                  <a:pt x="946" y="395"/>
                  <a:pt x="963" y="392"/>
                </a:cubicBezTo>
                <a:cubicBezTo>
                  <a:pt x="1020" y="358"/>
                  <a:pt x="1027" y="365"/>
                  <a:pt x="1029" y="358"/>
                </a:cubicBezTo>
                <a:cubicBezTo>
                  <a:pt x="1068" y="345"/>
                  <a:pt x="1069" y="335"/>
                  <a:pt x="1074" y="337"/>
                </a:cubicBezTo>
                <a:cubicBezTo>
                  <a:pt x="1113" y="325"/>
                  <a:pt x="1117" y="324"/>
                  <a:pt x="1121" y="324"/>
                </a:cubicBezTo>
                <a:cubicBezTo>
                  <a:pt x="1151" y="323"/>
                  <a:pt x="1150" y="308"/>
                  <a:pt x="1157" y="315"/>
                </a:cubicBezTo>
                <a:cubicBezTo>
                  <a:pt x="1195" y="299"/>
                  <a:pt x="1199" y="297"/>
                  <a:pt x="1203" y="298"/>
                </a:cubicBezTo>
                <a:cubicBezTo>
                  <a:pt x="1226" y="284"/>
                  <a:pt x="1236" y="278"/>
                  <a:pt x="1230" y="275"/>
                </a:cubicBezTo>
                <a:cubicBezTo>
                  <a:pt x="1175" y="297"/>
                  <a:pt x="1169" y="300"/>
                  <a:pt x="1163" y="302"/>
                </a:cubicBezTo>
                <a:cubicBezTo>
                  <a:pt x="1081" y="325"/>
                  <a:pt x="1068" y="325"/>
                  <a:pt x="1059" y="334"/>
                </a:cubicBezTo>
                <a:cubicBezTo>
                  <a:pt x="983" y="359"/>
                  <a:pt x="981" y="370"/>
                  <a:pt x="975" y="372"/>
                </a:cubicBezTo>
                <a:cubicBezTo>
                  <a:pt x="916" y="403"/>
                  <a:pt x="907" y="411"/>
                  <a:pt x="896" y="419"/>
                </a:cubicBezTo>
                <a:cubicBezTo>
                  <a:pt x="843" y="453"/>
                  <a:pt x="838" y="457"/>
                  <a:pt x="834" y="464"/>
                </a:cubicBezTo>
                <a:cubicBezTo>
                  <a:pt x="754" y="525"/>
                  <a:pt x="753" y="539"/>
                  <a:pt x="747" y="542"/>
                </a:cubicBezTo>
                <a:cubicBezTo>
                  <a:pt x="731" y="554"/>
                  <a:pt x="732" y="540"/>
                  <a:pt x="738" y="541"/>
                </a:cubicBezTo>
                <a:cubicBezTo>
                  <a:pt x="773" y="492"/>
                  <a:pt x="778" y="492"/>
                  <a:pt x="780" y="484"/>
                </a:cubicBezTo>
                <a:cubicBezTo>
                  <a:pt x="802" y="476"/>
                  <a:pt x="803" y="462"/>
                  <a:pt x="809" y="462"/>
                </a:cubicBezTo>
                <a:cubicBezTo>
                  <a:pt x="835" y="445"/>
                  <a:pt x="836" y="436"/>
                  <a:pt x="840" y="437"/>
                </a:cubicBezTo>
                <a:cubicBezTo>
                  <a:pt x="879" y="403"/>
                  <a:pt x="892" y="403"/>
                  <a:pt x="902" y="392"/>
                </a:cubicBezTo>
                <a:cubicBezTo>
                  <a:pt x="921" y="373"/>
                  <a:pt x="929" y="378"/>
                  <a:pt x="933" y="372"/>
                </a:cubicBezTo>
                <a:cubicBezTo>
                  <a:pt x="1003" y="331"/>
                  <a:pt x="1008" y="325"/>
                  <a:pt x="1015" y="326"/>
                </a:cubicBezTo>
                <a:cubicBezTo>
                  <a:pt x="1042" y="308"/>
                  <a:pt x="1048" y="313"/>
                  <a:pt x="1049" y="307"/>
                </a:cubicBezTo>
                <a:cubicBezTo>
                  <a:pt x="1094" y="283"/>
                  <a:pt x="1105" y="291"/>
                  <a:pt x="1109" y="280"/>
                </a:cubicBezTo>
                <a:cubicBezTo>
                  <a:pt x="1158" y="265"/>
                  <a:pt x="1166" y="267"/>
                  <a:pt x="1172" y="261"/>
                </a:cubicBezTo>
                <a:cubicBezTo>
                  <a:pt x="1209" y="254"/>
                  <a:pt x="1223" y="250"/>
                  <a:pt x="1237" y="246"/>
                </a:cubicBezTo>
                <a:cubicBezTo>
                  <a:pt x="1290" y="220"/>
                  <a:pt x="1303" y="214"/>
                  <a:pt x="1316" y="206"/>
                </a:cubicBezTo>
                <a:cubicBezTo>
                  <a:pt x="1340" y="198"/>
                  <a:pt x="1341" y="189"/>
                  <a:pt x="1345" y="190"/>
                </a:cubicBezTo>
                <a:cubicBezTo>
                  <a:pt x="1325" y="186"/>
                  <a:pt x="1322" y="202"/>
                  <a:pt x="1312" y="201"/>
                </a:cubicBezTo>
                <a:cubicBezTo>
                  <a:pt x="1254" y="227"/>
                  <a:pt x="1246" y="234"/>
                  <a:pt x="1236" y="233"/>
                </a:cubicBezTo>
                <a:cubicBezTo>
                  <a:pt x="1112" y="267"/>
                  <a:pt x="1110" y="273"/>
                  <a:pt x="1104" y="271"/>
                </a:cubicBezTo>
                <a:cubicBezTo>
                  <a:pt x="1070" y="288"/>
                  <a:pt x="1060" y="287"/>
                  <a:pt x="1054" y="296"/>
                </a:cubicBezTo>
                <a:cubicBezTo>
                  <a:pt x="1036" y="302"/>
                  <a:pt x="1032" y="305"/>
                  <a:pt x="1027" y="306"/>
                </a:cubicBezTo>
                <a:cubicBezTo>
                  <a:pt x="971" y="341"/>
                  <a:pt x="962" y="341"/>
                  <a:pt x="955" y="346"/>
                </a:cubicBezTo>
                <a:cubicBezTo>
                  <a:pt x="908" y="369"/>
                  <a:pt x="906" y="381"/>
                  <a:pt x="899" y="378"/>
                </a:cubicBezTo>
                <a:cubicBezTo>
                  <a:pt x="866" y="403"/>
                  <a:pt x="863" y="406"/>
                  <a:pt x="858" y="404"/>
                </a:cubicBezTo>
                <a:cubicBezTo>
                  <a:pt x="833" y="425"/>
                  <a:pt x="831" y="427"/>
                  <a:pt x="830" y="430"/>
                </a:cubicBezTo>
                <a:cubicBezTo>
                  <a:pt x="784" y="469"/>
                  <a:pt x="775" y="480"/>
                  <a:pt x="763" y="485"/>
                </a:cubicBezTo>
                <a:cubicBezTo>
                  <a:pt x="743" y="510"/>
                  <a:pt x="739" y="518"/>
                  <a:pt x="732" y="519"/>
                </a:cubicBezTo>
                <a:cubicBezTo>
                  <a:pt x="787" y="441"/>
                  <a:pt x="800" y="433"/>
                  <a:pt x="812" y="421"/>
                </a:cubicBezTo>
                <a:cubicBezTo>
                  <a:pt x="835" y="407"/>
                  <a:pt x="835" y="391"/>
                  <a:pt x="843" y="394"/>
                </a:cubicBezTo>
                <a:cubicBezTo>
                  <a:pt x="904" y="351"/>
                  <a:pt x="914" y="340"/>
                  <a:pt x="926" y="333"/>
                </a:cubicBezTo>
                <a:cubicBezTo>
                  <a:pt x="964" y="306"/>
                  <a:pt x="968" y="301"/>
                  <a:pt x="975" y="302"/>
                </a:cubicBezTo>
                <a:cubicBezTo>
                  <a:pt x="1012" y="279"/>
                  <a:pt x="1016" y="280"/>
                  <a:pt x="1018" y="277"/>
                </a:cubicBezTo>
                <a:cubicBezTo>
                  <a:pt x="1068" y="253"/>
                  <a:pt x="1076" y="256"/>
                  <a:pt x="1081" y="251"/>
                </a:cubicBezTo>
                <a:cubicBezTo>
                  <a:pt x="1104" y="239"/>
                  <a:pt x="1112" y="244"/>
                  <a:pt x="1116" y="238"/>
                </a:cubicBezTo>
                <a:cubicBezTo>
                  <a:pt x="1153" y="221"/>
                  <a:pt x="1162" y="229"/>
                  <a:pt x="1167" y="224"/>
                </a:cubicBezTo>
                <a:cubicBezTo>
                  <a:pt x="1221" y="205"/>
                  <a:pt x="1230" y="212"/>
                  <a:pt x="1235" y="207"/>
                </a:cubicBezTo>
                <a:cubicBezTo>
                  <a:pt x="1271" y="188"/>
                  <a:pt x="1279" y="193"/>
                  <a:pt x="1283" y="187"/>
                </a:cubicBezTo>
                <a:cubicBezTo>
                  <a:pt x="1318" y="175"/>
                  <a:pt x="1321" y="175"/>
                  <a:pt x="1324" y="174"/>
                </a:cubicBezTo>
                <a:cubicBezTo>
                  <a:pt x="1354" y="164"/>
                  <a:pt x="1364" y="150"/>
                  <a:pt x="1359" y="146"/>
                </a:cubicBezTo>
                <a:cubicBezTo>
                  <a:pt x="1278" y="183"/>
                  <a:pt x="1273" y="183"/>
                  <a:pt x="1270" y="188"/>
                </a:cubicBezTo>
                <a:cubicBezTo>
                  <a:pt x="1251" y="191"/>
                  <a:pt x="1245" y="191"/>
                  <a:pt x="1243" y="198"/>
                </a:cubicBezTo>
                <a:cubicBezTo>
                  <a:pt x="1208" y="200"/>
                  <a:pt x="1204" y="204"/>
                  <a:pt x="1200" y="207"/>
                </a:cubicBezTo>
                <a:cubicBezTo>
                  <a:pt x="1163" y="214"/>
                  <a:pt x="1160" y="216"/>
                  <a:pt x="1158" y="216"/>
                </a:cubicBezTo>
                <a:cubicBezTo>
                  <a:pt x="1062" y="247"/>
                  <a:pt x="1050" y="251"/>
                  <a:pt x="1038" y="254"/>
                </a:cubicBezTo>
                <a:cubicBezTo>
                  <a:pt x="982" y="279"/>
                  <a:pt x="980" y="290"/>
                  <a:pt x="972" y="288"/>
                </a:cubicBezTo>
                <a:cubicBezTo>
                  <a:pt x="935" y="313"/>
                  <a:pt x="929" y="312"/>
                  <a:pt x="925" y="320"/>
                </a:cubicBezTo>
                <a:cubicBezTo>
                  <a:pt x="855" y="381"/>
                  <a:pt x="820" y="380"/>
                  <a:pt x="800" y="419"/>
                </a:cubicBezTo>
                <a:cubicBezTo>
                  <a:pt x="765" y="430"/>
                  <a:pt x="767" y="425"/>
                  <a:pt x="770" y="415"/>
                </a:cubicBezTo>
                <a:cubicBezTo>
                  <a:pt x="792" y="399"/>
                  <a:pt x="793" y="393"/>
                  <a:pt x="797" y="392"/>
                </a:cubicBezTo>
                <a:cubicBezTo>
                  <a:pt x="839" y="363"/>
                  <a:pt x="849" y="346"/>
                  <a:pt x="864" y="343"/>
                </a:cubicBezTo>
                <a:cubicBezTo>
                  <a:pt x="906" y="317"/>
                  <a:pt x="909" y="316"/>
                  <a:pt x="911" y="310"/>
                </a:cubicBezTo>
                <a:cubicBezTo>
                  <a:pt x="954" y="278"/>
                  <a:pt x="972" y="277"/>
                  <a:pt x="986" y="265"/>
                </a:cubicBezTo>
                <a:cubicBezTo>
                  <a:pt x="1086" y="216"/>
                  <a:pt x="1093" y="214"/>
                  <a:pt x="1100" y="209"/>
                </a:cubicBezTo>
                <a:cubicBezTo>
                  <a:pt x="1141" y="192"/>
                  <a:pt x="1155" y="181"/>
                  <a:pt x="1172" y="178"/>
                </a:cubicBezTo>
                <a:cubicBezTo>
                  <a:pt x="1210" y="160"/>
                  <a:pt x="1216" y="163"/>
                  <a:pt x="1219" y="158"/>
                </a:cubicBezTo>
                <a:cubicBezTo>
                  <a:pt x="1274" y="148"/>
                  <a:pt x="1276" y="139"/>
                  <a:pt x="1280" y="138"/>
                </a:cubicBezTo>
                <a:cubicBezTo>
                  <a:pt x="1305" y="130"/>
                  <a:pt x="1317" y="128"/>
                  <a:pt x="1312" y="124"/>
                </a:cubicBezTo>
                <a:cubicBezTo>
                  <a:pt x="1248" y="141"/>
                  <a:pt x="1246" y="144"/>
                  <a:pt x="1242" y="143"/>
                </a:cubicBezTo>
                <a:cubicBezTo>
                  <a:pt x="1205" y="159"/>
                  <a:pt x="1197" y="159"/>
                  <a:pt x="1190" y="161"/>
                </a:cubicBezTo>
                <a:cubicBezTo>
                  <a:pt x="1114" y="186"/>
                  <a:pt x="1108" y="197"/>
                  <a:pt x="1099" y="199"/>
                </a:cubicBezTo>
                <a:cubicBezTo>
                  <a:pt x="1079" y="206"/>
                  <a:pt x="1077" y="209"/>
                  <a:pt x="1073" y="206"/>
                </a:cubicBezTo>
                <a:cubicBezTo>
                  <a:pt x="1056" y="215"/>
                  <a:pt x="1052" y="219"/>
                  <a:pt x="1048" y="220"/>
                </a:cubicBezTo>
                <a:cubicBezTo>
                  <a:pt x="1015" y="235"/>
                  <a:pt x="1008" y="244"/>
                  <a:pt x="998" y="245"/>
                </a:cubicBezTo>
                <a:cubicBezTo>
                  <a:pt x="944" y="280"/>
                  <a:pt x="936" y="280"/>
                  <a:pt x="931" y="288"/>
                </a:cubicBezTo>
                <a:cubicBezTo>
                  <a:pt x="861" y="336"/>
                  <a:pt x="851" y="331"/>
                  <a:pt x="845" y="341"/>
                </a:cubicBezTo>
                <a:cubicBezTo>
                  <a:pt x="818" y="361"/>
                  <a:pt x="811" y="366"/>
                  <a:pt x="805" y="374"/>
                </a:cubicBezTo>
                <a:cubicBezTo>
                  <a:pt x="788" y="384"/>
                  <a:pt x="785" y="384"/>
                  <a:pt x="786" y="381"/>
                </a:cubicBezTo>
                <a:cubicBezTo>
                  <a:pt x="833" y="325"/>
                  <a:pt x="840" y="315"/>
                  <a:pt x="850" y="311"/>
                </a:cubicBezTo>
                <a:cubicBezTo>
                  <a:pt x="877" y="284"/>
                  <a:pt x="883" y="285"/>
                  <a:pt x="886" y="280"/>
                </a:cubicBezTo>
                <a:cubicBezTo>
                  <a:pt x="916" y="258"/>
                  <a:pt x="918" y="255"/>
                  <a:pt x="922" y="258"/>
                </a:cubicBezTo>
                <a:cubicBezTo>
                  <a:pt x="943" y="250"/>
                  <a:pt x="941" y="233"/>
                  <a:pt x="948" y="242"/>
                </a:cubicBezTo>
                <a:cubicBezTo>
                  <a:pt x="1021" y="204"/>
                  <a:pt x="1025" y="194"/>
                  <a:pt x="1034" y="195"/>
                </a:cubicBezTo>
                <a:cubicBezTo>
                  <a:pt x="1060" y="184"/>
                  <a:pt x="1061" y="174"/>
                  <a:pt x="1067" y="178"/>
                </a:cubicBezTo>
                <a:cubicBezTo>
                  <a:pt x="1104" y="160"/>
                  <a:pt x="1109" y="162"/>
                  <a:pt x="1113" y="161"/>
                </a:cubicBezTo>
                <a:cubicBezTo>
                  <a:pt x="1139" y="147"/>
                  <a:pt x="1146" y="154"/>
                  <a:pt x="1148" y="148"/>
                </a:cubicBezTo>
                <a:cubicBezTo>
                  <a:pt x="1179" y="136"/>
                  <a:pt x="1186" y="128"/>
                  <a:pt x="1195" y="128"/>
                </a:cubicBezTo>
                <a:cubicBezTo>
                  <a:pt x="1222" y="118"/>
                  <a:pt x="1226" y="117"/>
                  <a:pt x="1229" y="115"/>
                </a:cubicBezTo>
                <a:cubicBezTo>
                  <a:pt x="1259" y="107"/>
                  <a:pt x="1260" y="98"/>
                  <a:pt x="1267" y="104"/>
                </a:cubicBezTo>
                <a:cubicBezTo>
                  <a:pt x="1321" y="80"/>
                  <a:pt x="1325" y="66"/>
                  <a:pt x="1334" y="68"/>
                </a:cubicBezTo>
                <a:cubicBezTo>
                  <a:pt x="1369" y="42"/>
                  <a:pt x="1376" y="46"/>
                  <a:pt x="1377" y="36"/>
                </a:cubicBezTo>
                <a:cubicBezTo>
                  <a:pt x="1424" y="3"/>
                  <a:pt x="1433" y="14"/>
                  <a:pt x="1433" y="4"/>
                </a:cubicBezTo>
                <a:cubicBezTo>
                  <a:pt x="1432" y="1"/>
                  <a:pt x="1432" y="1"/>
                  <a:pt x="1432" y="1"/>
                </a:cubicBezTo>
                <a:cubicBezTo>
                  <a:pt x="1362" y="42"/>
                  <a:pt x="1356" y="44"/>
                  <a:pt x="1350" y="46"/>
                </a:cubicBezTo>
                <a:cubicBezTo>
                  <a:pt x="1314" y="66"/>
                  <a:pt x="1308" y="68"/>
                  <a:pt x="1303" y="72"/>
                </a:cubicBezTo>
                <a:cubicBezTo>
                  <a:pt x="1229" y="101"/>
                  <a:pt x="1224" y="108"/>
                  <a:pt x="1217" y="107"/>
                </a:cubicBezTo>
                <a:cubicBezTo>
                  <a:pt x="1140" y="138"/>
                  <a:pt x="1131" y="141"/>
                  <a:pt x="1121" y="142"/>
                </a:cubicBezTo>
                <a:cubicBezTo>
                  <a:pt x="1088" y="159"/>
                  <a:pt x="1078" y="160"/>
                  <a:pt x="1070" y="163"/>
                </a:cubicBezTo>
                <a:cubicBezTo>
                  <a:pt x="1026" y="183"/>
                  <a:pt x="1021" y="182"/>
                  <a:pt x="1018" y="187"/>
                </a:cubicBezTo>
                <a:cubicBezTo>
                  <a:pt x="960" y="218"/>
                  <a:pt x="953" y="226"/>
                  <a:pt x="943" y="226"/>
                </a:cubicBezTo>
                <a:cubicBezTo>
                  <a:pt x="886" y="265"/>
                  <a:pt x="877" y="270"/>
                  <a:pt x="871" y="279"/>
                </a:cubicBezTo>
                <a:cubicBezTo>
                  <a:pt x="830" y="308"/>
                  <a:pt x="827" y="312"/>
                  <a:pt x="824" y="319"/>
                </a:cubicBezTo>
                <a:cubicBezTo>
                  <a:pt x="819" y="303"/>
                  <a:pt x="825" y="293"/>
                  <a:pt x="832" y="287"/>
                </a:cubicBezTo>
                <a:cubicBezTo>
                  <a:pt x="864" y="265"/>
                  <a:pt x="873" y="260"/>
                  <a:pt x="880" y="252"/>
                </a:cubicBezTo>
                <a:cubicBezTo>
                  <a:pt x="936" y="215"/>
                  <a:pt x="943" y="209"/>
                  <a:pt x="951" y="201"/>
                </a:cubicBezTo>
                <a:cubicBezTo>
                  <a:pt x="1022" y="159"/>
                  <a:pt x="1026" y="160"/>
                  <a:pt x="1029" y="157"/>
                </a:cubicBezTo>
                <a:cubicBezTo>
                  <a:pt x="1089" y="134"/>
                  <a:pt x="1092" y="124"/>
                  <a:pt x="1100" y="126"/>
                </a:cubicBezTo>
                <a:cubicBezTo>
                  <a:pt x="1135" y="116"/>
                  <a:pt x="1136" y="109"/>
                  <a:pt x="1141" y="113"/>
                </a:cubicBezTo>
                <a:cubicBezTo>
                  <a:pt x="1189" y="94"/>
                  <a:pt x="1215" y="82"/>
                  <a:pt x="1242" y="73"/>
                </a:cubicBezTo>
                <a:cubicBezTo>
                  <a:pt x="1288" y="53"/>
                  <a:pt x="1296" y="55"/>
                  <a:pt x="1301" y="49"/>
                </a:cubicBezTo>
                <a:cubicBezTo>
                  <a:pt x="1366" y="14"/>
                  <a:pt x="1371" y="6"/>
                  <a:pt x="1377" y="1"/>
                </a:cubicBezTo>
                <a:cubicBezTo>
                  <a:pt x="1363" y="3"/>
                  <a:pt x="1361" y="5"/>
                  <a:pt x="1357" y="4"/>
                </a:cubicBezTo>
                <a:cubicBezTo>
                  <a:pt x="1273" y="51"/>
                  <a:pt x="1265" y="51"/>
                  <a:pt x="1258" y="52"/>
                </a:cubicBezTo>
                <a:cubicBezTo>
                  <a:pt x="1216" y="72"/>
                  <a:pt x="1212" y="69"/>
                  <a:pt x="1208" y="71"/>
                </a:cubicBezTo>
                <a:cubicBezTo>
                  <a:pt x="1174" y="93"/>
                  <a:pt x="1163" y="85"/>
                  <a:pt x="1157" y="92"/>
                </a:cubicBezTo>
                <a:cubicBezTo>
                  <a:pt x="1050" y="130"/>
                  <a:pt x="1044" y="136"/>
                  <a:pt x="1037" y="139"/>
                </a:cubicBezTo>
                <a:cubicBezTo>
                  <a:pt x="1010" y="152"/>
                  <a:pt x="1004" y="159"/>
                  <a:pt x="996" y="158"/>
                </a:cubicBezTo>
                <a:cubicBezTo>
                  <a:pt x="976" y="180"/>
                  <a:pt x="969" y="175"/>
                  <a:pt x="967" y="180"/>
                </a:cubicBezTo>
                <a:cubicBezTo>
                  <a:pt x="930" y="205"/>
                  <a:pt x="921" y="204"/>
                  <a:pt x="916" y="214"/>
                </a:cubicBezTo>
                <a:cubicBezTo>
                  <a:pt x="847" y="257"/>
                  <a:pt x="843" y="270"/>
                  <a:pt x="834" y="269"/>
                </a:cubicBezTo>
                <a:cubicBezTo>
                  <a:pt x="885" y="219"/>
                  <a:pt x="891" y="199"/>
                  <a:pt x="904" y="199"/>
                </a:cubicBezTo>
                <a:cubicBezTo>
                  <a:pt x="921" y="184"/>
                  <a:pt x="923" y="181"/>
                  <a:pt x="927" y="184"/>
                </a:cubicBezTo>
                <a:cubicBezTo>
                  <a:pt x="974" y="157"/>
                  <a:pt x="976" y="145"/>
                  <a:pt x="983" y="146"/>
                </a:cubicBezTo>
                <a:cubicBezTo>
                  <a:pt x="1036" y="112"/>
                  <a:pt x="1045" y="120"/>
                  <a:pt x="1049" y="112"/>
                </a:cubicBezTo>
                <a:cubicBezTo>
                  <a:pt x="1088" y="94"/>
                  <a:pt x="1096" y="96"/>
                  <a:pt x="1100" y="91"/>
                </a:cubicBezTo>
                <a:cubicBezTo>
                  <a:pt x="1163" y="78"/>
                  <a:pt x="1164" y="64"/>
                  <a:pt x="1172" y="67"/>
                </a:cubicBezTo>
                <a:cubicBezTo>
                  <a:pt x="1195" y="58"/>
                  <a:pt x="1202" y="59"/>
                  <a:pt x="1207" y="54"/>
                </a:cubicBezTo>
                <a:cubicBezTo>
                  <a:pt x="1227" y="47"/>
                  <a:pt x="1229" y="46"/>
                  <a:pt x="1232" y="46"/>
                </a:cubicBezTo>
                <a:cubicBezTo>
                  <a:pt x="1283" y="24"/>
                  <a:pt x="1290" y="26"/>
                  <a:pt x="1295" y="21"/>
                </a:cubicBezTo>
                <a:cubicBezTo>
                  <a:pt x="1318" y="11"/>
                  <a:pt x="1324" y="12"/>
                  <a:pt x="1328" y="4"/>
                </a:cubicBezTo>
                <a:cubicBezTo>
                  <a:pt x="1314" y="2"/>
                  <a:pt x="1311" y="4"/>
                  <a:pt x="1309" y="5"/>
                </a:cubicBezTo>
                <a:cubicBezTo>
                  <a:pt x="1270" y="16"/>
                  <a:pt x="1257" y="26"/>
                  <a:pt x="1242" y="32"/>
                </a:cubicBezTo>
                <a:cubicBezTo>
                  <a:pt x="1182" y="43"/>
                  <a:pt x="1182" y="56"/>
                  <a:pt x="1175" y="52"/>
                </a:cubicBezTo>
                <a:cubicBezTo>
                  <a:pt x="1144" y="65"/>
                  <a:pt x="1139" y="64"/>
                  <a:pt x="1134" y="65"/>
                </a:cubicBezTo>
                <a:cubicBezTo>
                  <a:pt x="1089" y="81"/>
                  <a:pt x="1086" y="87"/>
                  <a:pt x="1081" y="85"/>
                </a:cubicBezTo>
                <a:cubicBezTo>
                  <a:pt x="1045" y="100"/>
                  <a:pt x="1036" y="104"/>
                  <a:pt x="1027" y="105"/>
                </a:cubicBezTo>
                <a:cubicBezTo>
                  <a:pt x="982" y="133"/>
                  <a:pt x="979" y="133"/>
                  <a:pt x="976" y="133"/>
                </a:cubicBezTo>
                <a:cubicBezTo>
                  <a:pt x="986" y="122"/>
                  <a:pt x="990" y="115"/>
                  <a:pt x="995" y="113"/>
                </a:cubicBezTo>
                <a:cubicBezTo>
                  <a:pt x="1042" y="90"/>
                  <a:pt x="1045" y="83"/>
                  <a:pt x="1051" y="81"/>
                </a:cubicBezTo>
                <a:cubicBezTo>
                  <a:pt x="1117" y="43"/>
                  <a:pt x="1158" y="28"/>
                  <a:pt x="1199" y="15"/>
                </a:cubicBezTo>
                <a:cubicBezTo>
                  <a:pt x="1197" y="2"/>
                  <a:pt x="1194" y="2"/>
                  <a:pt x="1192" y="2"/>
                </a:cubicBezTo>
                <a:cubicBezTo>
                  <a:pt x="1151" y="21"/>
                  <a:pt x="1138" y="24"/>
                  <a:pt x="1125" y="29"/>
                </a:cubicBezTo>
                <a:cubicBezTo>
                  <a:pt x="1098" y="34"/>
                  <a:pt x="1096" y="48"/>
                  <a:pt x="1088" y="47"/>
                </a:cubicBezTo>
                <a:cubicBezTo>
                  <a:pt x="1038" y="79"/>
                  <a:pt x="1032" y="72"/>
                  <a:pt x="1031" y="69"/>
                </a:cubicBezTo>
                <a:cubicBezTo>
                  <a:pt x="988" y="106"/>
                  <a:pt x="976" y="115"/>
                  <a:pt x="962" y="120"/>
                </a:cubicBezTo>
                <a:cubicBezTo>
                  <a:pt x="931" y="144"/>
                  <a:pt x="925" y="157"/>
                  <a:pt x="916" y="160"/>
                </a:cubicBezTo>
                <a:cubicBezTo>
                  <a:pt x="872" y="194"/>
                  <a:pt x="876" y="184"/>
                  <a:pt x="881" y="179"/>
                </a:cubicBezTo>
                <a:cubicBezTo>
                  <a:pt x="930" y="118"/>
                  <a:pt x="941" y="114"/>
                  <a:pt x="949" y="101"/>
                </a:cubicBezTo>
                <a:cubicBezTo>
                  <a:pt x="983" y="77"/>
                  <a:pt x="990" y="77"/>
                  <a:pt x="993" y="68"/>
                </a:cubicBezTo>
                <a:cubicBezTo>
                  <a:pt x="1029" y="49"/>
                  <a:pt x="1030" y="41"/>
                  <a:pt x="1035" y="45"/>
                </a:cubicBezTo>
                <a:cubicBezTo>
                  <a:pt x="1080" y="18"/>
                  <a:pt x="1082" y="14"/>
                  <a:pt x="1083" y="10"/>
                </a:cubicBezTo>
                <a:cubicBezTo>
                  <a:pt x="1079" y="1"/>
                  <a:pt x="1079" y="1"/>
                  <a:pt x="1079" y="1"/>
                </a:cubicBezTo>
                <a:cubicBezTo>
                  <a:pt x="1054" y="15"/>
                  <a:pt x="1051" y="18"/>
                  <a:pt x="1049" y="23"/>
                </a:cubicBezTo>
                <a:cubicBezTo>
                  <a:pt x="988" y="54"/>
                  <a:pt x="984" y="67"/>
                  <a:pt x="975" y="66"/>
                </a:cubicBezTo>
                <a:cubicBezTo>
                  <a:pt x="961" y="68"/>
                  <a:pt x="967" y="69"/>
                  <a:pt x="972" y="64"/>
                </a:cubicBezTo>
                <a:cubicBezTo>
                  <a:pt x="1010" y="42"/>
                  <a:pt x="1013" y="30"/>
                  <a:pt x="1019" y="25"/>
                </a:cubicBezTo>
                <a:cubicBezTo>
                  <a:pt x="1037" y="1"/>
                  <a:pt x="1037" y="1"/>
                  <a:pt x="1037" y="1"/>
                </a:cubicBezTo>
                <a:cubicBezTo>
                  <a:pt x="1017" y="14"/>
                  <a:pt x="1016" y="19"/>
                  <a:pt x="1011" y="15"/>
                </a:cubicBezTo>
                <a:cubicBezTo>
                  <a:pt x="981" y="37"/>
                  <a:pt x="977" y="45"/>
                  <a:pt x="970" y="48"/>
                </a:cubicBezTo>
                <a:cubicBezTo>
                  <a:pt x="947" y="68"/>
                  <a:pt x="944" y="53"/>
                  <a:pt x="947" y="43"/>
                </a:cubicBezTo>
                <a:cubicBezTo>
                  <a:pt x="987" y="5"/>
                  <a:pt x="990" y="2"/>
                  <a:pt x="993" y="1"/>
                </a:cubicBezTo>
                <a:cubicBezTo>
                  <a:pt x="943" y="8"/>
                  <a:pt x="944" y="4"/>
                  <a:pt x="945" y="1"/>
                </a:cubicBezTo>
                <a:cubicBezTo>
                  <a:pt x="924" y="35"/>
                  <a:pt x="926" y="49"/>
                  <a:pt x="920" y="66"/>
                </a:cubicBezTo>
                <a:cubicBezTo>
                  <a:pt x="911" y="32"/>
                  <a:pt x="916" y="22"/>
                  <a:pt x="915" y="16"/>
                </a:cubicBezTo>
                <a:cubicBezTo>
                  <a:pt x="905" y="3"/>
                  <a:pt x="905" y="6"/>
                  <a:pt x="905" y="8"/>
                </a:cubicBezTo>
                <a:cubicBezTo>
                  <a:pt x="886" y="104"/>
                  <a:pt x="877" y="130"/>
                  <a:pt x="870" y="155"/>
                </a:cubicBezTo>
                <a:cubicBezTo>
                  <a:pt x="861" y="148"/>
                  <a:pt x="869" y="111"/>
                  <a:pt x="875" y="74"/>
                </a:cubicBezTo>
                <a:cubicBezTo>
                  <a:pt x="883" y="39"/>
                  <a:pt x="877" y="32"/>
                  <a:pt x="884" y="21"/>
                </a:cubicBezTo>
                <a:cubicBezTo>
                  <a:pt x="871" y="12"/>
                  <a:pt x="872" y="23"/>
                  <a:pt x="867" y="36"/>
                </a:cubicBezTo>
                <a:cubicBezTo>
                  <a:pt x="858" y="93"/>
                  <a:pt x="860" y="96"/>
                  <a:pt x="857" y="101"/>
                </a:cubicBezTo>
                <a:cubicBezTo>
                  <a:pt x="851" y="59"/>
                  <a:pt x="858" y="52"/>
                  <a:pt x="855" y="49"/>
                </a:cubicBezTo>
                <a:cubicBezTo>
                  <a:pt x="853" y="4"/>
                  <a:pt x="854" y="2"/>
                  <a:pt x="855" y="1"/>
                </a:cubicBezTo>
                <a:cubicBezTo>
                  <a:pt x="845" y="60"/>
                  <a:pt x="841" y="79"/>
                  <a:pt x="843" y="95"/>
                </a:cubicBezTo>
                <a:cubicBezTo>
                  <a:pt x="834" y="149"/>
                  <a:pt x="842" y="159"/>
                  <a:pt x="836" y="168"/>
                </a:cubicBezTo>
                <a:cubicBezTo>
                  <a:pt x="834" y="198"/>
                  <a:pt x="833" y="202"/>
                  <a:pt x="834" y="205"/>
                </a:cubicBezTo>
                <a:cubicBezTo>
                  <a:pt x="820" y="237"/>
                  <a:pt x="829" y="245"/>
                  <a:pt x="820" y="243"/>
                </a:cubicBezTo>
                <a:cubicBezTo>
                  <a:pt x="822" y="112"/>
                  <a:pt x="818" y="95"/>
                  <a:pt x="817" y="76"/>
                </a:cubicBezTo>
                <a:cubicBezTo>
                  <a:pt x="798" y="1"/>
                  <a:pt x="798" y="1"/>
                  <a:pt x="798" y="1"/>
                </a:cubicBezTo>
                <a:cubicBezTo>
                  <a:pt x="803" y="41"/>
                  <a:pt x="801" y="50"/>
                  <a:pt x="803" y="57"/>
                </a:cubicBezTo>
                <a:cubicBezTo>
                  <a:pt x="809" y="125"/>
                  <a:pt x="810" y="129"/>
                  <a:pt x="810" y="134"/>
                </a:cubicBezTo>
                <a:cubicBezTo>
                  <a:pt x="817" y="193"/>
                  <a:pt x="807" y="195"/>
                  <a:pt x="813" y="202"/>
                </a:cubicBezTo>
                <a:cubicBezTo>
                  <a:pt x="811" y="246"/>
                  <a:pt x="804" y="252"/>
                  <a:pt x="809" y="254"/>
                </a:cubicBezTo>
                <a:cubicBezTo>
                  <a:pt x="792" y="298"/>
                  <a:pt x="795" y="289"/>
                  <a:pt x="797" y="281"/>
                </a:cubicBezTo>
                <a:cubicBezTo>
                  <a:pt x="796" y="244"/>
                  <a:pt x="792" y="231"/>
                  <a:pt x="794" y="216"/>
                </a:cubicBezTo>
                <a:cubicBezTo>
                  <a:pt x="783" y="159"/>
                  <a:pt x="786" y="142"/>
                  <a:pt x="780" y="129"/>
                </a:cubicBezTo>
                <a:cubicBezTo>
                  <a:pt x="778" y="97"/>
                  <a:pt x="775" y="93"/>
                  <a:pt x="778" y="84"/>
                </a:cubicBezTo>
                <a:cubicBezTo>
                  <a:pt x="776" y="27"/>
                  <a:pt x="776" y="14"/>
                  <a:pt x="776" y="1"/>
                </a:cubicBezTo>
                <a:cubicBezTo>
                  <a:pt x="772" y="113"/>
                  <a:pt x="769" y="124"/>
                  <a:pt x="772" y="132"/>
                </a:cubicBezTo>
                <a:cubicBezTo>
                  <a:pt x="776" y="182"/>
                  <a:pt x="780" y="185"/>
                  <a:pt x="777" y="192"/>
                </a:cubicBezTo>
                <a:cubicBezTo>
                  <a:pt x="779" y="257"/>
                  <a:pt x="786" y="260"/>
                  <a:pt x="784" y="265"/>
                </a:cubicBezTo>
                <a:cubicBezTo>
                  <a:pt x="775" y="350"/>
                  <a:pt x="781" y="352"/>
                  <a:pt x="777" y="358"/>
                </a:cubicBezTo>
                <a:cubicBezTo>
                  <a:pt x="767" y="305"/>
                  <a:pt x="768" y="288"/>
                  <a:pt x="765" y="273"/>
                </a:cubicBezTo>
                <a:cubicBezTo>
                  <a:pt x="754" y="211"/>
                  <a:pt x="761" y="204"/>
                  <a:pt x="756" y="202"/>
                </a:cubicBezTo>
                <a:cubicBezTo>
                  <a:pt x="746" y="146"/>
                  <a:pt x="749" y="136"/>
                  <a:pt x="745" y="129"/>
                </a:cubicBezTo>
                <a:cubicBezTo>
                  <a:pt x="734" y="92"/>
                  <a:pt x="741" y="85"/>
                  <a:pt x="734" y="83"/>
                </a:cubicBezTo>
                <a:cubicBezTo>
                  <a:pt x="726" y="53"/>
                  <a:pt x="731" y="43"/>
                  <a:pt x="723" y="37"/>
                </a:cubicBezTo>
                <a:cubicBezTo>
                  <a:pt x="715" y="4"/>
                  <a:pt x="717" y="7"/>
                  <a:pt x="716" y="11"/>
                </a:cubicBezTo>
                <a:cubicBezTo>
                  <a:pt x="731" y="88"/>
                  <a:pt x="729" y="97"/>
                  <a:pt x="735" y="102"/>
                </a:cubicBezTo>
                <a:cubicBezTo>
                  <a:pt x="747" y="191"/>
                  <a:pt x="744" y="209"/>
                  <a:pt x="749" y="224"/>
                </a:cubicBezTo>
                <a:cubicBezTo>
                  <a:pt x="756" y="280"/>
                  <a:pt x="759" y="287"/>
                  <a:pt x="754" y="296"/>
                </a:cubicBezTo>
                <a:cubicBezTo>
                  <a:pt x="754" y="383"/>
                  <a:pt x="754" y="393"/>
                  <a:pt x="753" y="404"/>
                </a:cubicBezTo>
                <a:cubicBezTo>
                  <a:pt x="747" y="424"/>
                  <a:pt x="746" y="415"/>
                  <a:pt x="749" y="405"/>
                </a:cubicBezTo>
                <a:cubicBezTo>
                  <a:pt x="743" y="364"/>
                  <a:pt x="750" y="357"/>
                  <a:pt x="747" y="354"/>
                </a:cubicBezTo>
                <a:cubicBezTo>
                  <a:pt x="740" y="266"/>
                  <a:pt x="739" y="257"/>
                  <a:pt x="738" y="248"/>
                </a:cubicBezTo>
                <a:cubicBezTo>
                  <a:pt x="738" y="215"/>
                  <a:pt x="737" y="211"/>
                  <a:pt x="731" y="209"/>
                </a:cubicBezTo>
                <a:cubicBezTo>
                  <a:pt x="724" y="148"/>
                  <a:pt x="719" y="132"/>
                  <a:pt x="717" y="113"/>
                </a:cubicBezTo>
                <a:cubicBezTo>
                  <a:pt x="702" y="24"/>
                  <a:pt x="707" y="13"/>
                  <a:pt x="703" y="5"/>
                </a:cubicBezTo>
                <a:cubicBezTo>
                  <a:pt x="697" y="1"/>
                  <a:pt x="697" y="2"/>
                  <a:pt x="698" y="2"/>
                </a:cubicBezTo>
                <a:cubicBezTo>
                  <a:pt x="694" y="36"/>
                  <a:pt x="688" y="42"/>
                  <a:pt x="691" y="44"/>
                </a:cubicBezTo>
                <a:cubicBezTo>
                  <a:pt x="688" y="82"/>
                  <a:pt x="684" y="87"/>
                  <a:pt x="682" y="91"/>
                </a:cubicBezTo>
                <a:cubicBezTo>
                  <a:pt x="678" y="138"/>
                  <a:pt x="677" y="149"/>
                  <a:pt x="677" y="159"/>
                </a:cubicBezTo>
                <a:cubicBezTo>
                  <a:pt x="679" y="188"/>
                  <a:pt x="679" y="191"/>
                  <a:pt x="680" y="195"/>
                </a:cubicBezTo>
                <a:cubicBezTo>
                  <a:pt x="682" y="243"/>
                  <a:pt x="685" y="249"/>
                  <a:pt x="683" y="257"/>
                </a:cubicBezTo>
                <a:cubicBezTo>
                  <a:pt x="686" y="325"/>
                  <a:pt x="689" y="328"/>
                  <a:pt x="687" y="332"/>
                </a:cubicBezTo>
                <a:cubicBezTo>
                  <a:pt x="701" y="398"/>
                  <a:pt x="695" y="415"/>
                  <a:pt x="701" y="428"/>
                </a:cubicBezTo>
                <a:cubicBezTo>
                  <a:pt x="700" y="475"/>
                  <a:pt x="704" y="477"/>
                  <a:pt x="705" y="481"/>
                </a:cubicBezTo>
                <a:cubicBezTo>
                  <a:pt x="704" y="521"/>
                  <a:pt x="706" y="528"/>
                  <a:pt x="702" y="537"/>
                </a:cubicBezTo>
                <a:cubicBezTo>
                  <a:pt x="705" y="567"/>
                  <a:pt x="696" y="578"/>
                  <a:pt x="699" y="584"/>
                </a:cubicBezTo>
                <a:cubicBezTo>
                  <a:pt x="690" y="591"/>
                  <a:pt x="686" y="578"/>
                  <a:pt x="691" y="561"/>
                </a:cubicBezTo>
                <a:cubicBezTo>
                  <a:pt x="685" y="485"/>
                  <a:pt x="686" y="476"/>
                  <a:pt x="681" y="470"/>
                </a:cubicBezTo>
                <a:cubicBezTo>
                  <a:pt x="669" y="402"/>
                  <a:pt x="672" y="395"/>
                  <a:pt x="673" y="390"/>
                </a:cubicBezTo>
                <a:cubicBezTo>
                  <a:pt x="664" y="357"/>
                  <a:pt x="664" y="351"/>
                  <a:pt x="661" y="346"/>
                </a:cubicBezTo>
                <a:cubicBezTo>
                  <a:pt x="656" y="261"/>
                  <a:pt x="647" y="244"/>
                  <a:pt x="656" y="219"/>
                </a:cubicBezTo>
                <a:cubicBezTo>
                  <a:pt x="652" y="177"/>
                  <a:pt x="659" y="163"/>
                  <a:pt x="654" y="154"/>
                </a:cubicBezTo>
                <a:cubicBezTo>
                  <a:pt x="660" y="117"/>
                  <a:pt x="660" y="108"/>
                  <a:pt x="656" y="101"/>
                </a:cubicBezTo>
                <a:cubicBezTo>
                  <a:pt x="650" y="125"/>
                  <a:pt x="654" y="129"/>
                  <a:pt x="653" y="135"/>
                </a:cubicBezTo>
                <a:cubicBezTo>
                  <a:pt x="650" y="168"/>
                  <a:pt x="648" y="175"/>
                  <a:pt x="644" y="182"/>
                </a:cubicBezTo>
                <a:cubicBezTo>
                  <a:pt x="643" y="266"/>
                  <a:pt x="636" y="281"/>
                  <a:pt x="635" y="293"/>
                </a:cubicBezTo>
                <a:cubicBezTo>
                  <a:pt x="637" y="335"/>
                  <a:pt x="636" y="341"/>
                  <a:pt x="632" y="348"/>
                </a:cubicBezTo>
                <a:cubicBezTo>
                  <a:pt x="637" y="413"/>
                  <a:pt x="635" y="425"/>
                  <a:pt x="640" y="435"/>
                </a:cubicBezTo>
                <a:cubicBezTo>
                  <a:pt x="636" y="461"/>
                  <a:pt x="643" y="462"/>
                  <a:pt x="638" y="466"/>
                </a:cubicBezTo>
                <a:cubicBezTo>
                  <a:pt x="646" y="514"/>
                  <a:pt x="646" y="520"/>
                  <a:pt x="647" y="524"/>
                </a:cubicBezTo>
                <a:cubicBezTo>
                  <a:pt x="652" y="580"/>
                  <a:pt x="659" y="587"/>
                  <a:pt x="654" y="598"/>
                </a:cubicBezTo>
                <a:cubicBezTo>
                  <a:pt x="665" y="631"/>
                  <a:pt x="664" y="638"/>
                  <a:pt x="669" y="643"/>
                </a:cubicBezTo>
                <a:cubicBezTo>
                  <a:pt x="670" y="686"/>
                  <a:pt x="671" y="688"/>
                  <a:pt x="667" y="690"/>
                </a:cubicBezTo>
                <a:cubicBezTo>
                  <a:pt x="652" y="723"/>
                  <a:pt x="654" y="702"/>
                  <a:pt x="643" y="685"/>
                </a:cubicBezTo>
                <a:cubicBezTo>
                  <a:pt x="631" y="649"/>
                  <a:pt x="637" y="635"/>
                  <a:pt x="628" y="628"/>
                </a:cubicBezTo>
                <a:cubicBezTo>
                  <a:pt x="613" y="591"/>
                  <a:pt x="622" y="577"/>
                  <a:pt x="613" y="570"/>
                </a:cubicBezTo>
                <a:cubicBezTo>
                  <a:pt x="603" y="532"/>
                  <a:pt x="607" y="519"/>
                  <a:pt x="602" y="510"/>
                </a:cubicBezTo>
                <a:cubicBezTo>
                  <a:pt x="603" y="490"/>
                  <a:pt x="599" y="486"/>
                  <a:pt x="600" y="481"/>
                </a:cubicBezTo>
                <a:cubicBezTo>
                  <a:pt x="598" y="413"/>
                  <a:pt x="592" y="410"/>
                  <a:pt x="597" y="403"/>
                </a:cubicBezTo>
                <a:cubicBezTo>
                  <a:pt x="599" y="349"/>
                  <a:pt x="592" y="346"/>
                  <a:pt x="598" y="339"/>
                </a:cubicBezTo>
                <a:cubicBezTo>
                  <a:pt x="602" y="285"/>
                  <a:pt x="605" y="278"/>
                  <a:pt x="602" y="274"/>
                </a:cubicBezTo>
                <a:cubicBezTo>
                  <a:pt x="585" y="373"/>
                  <a:pt x="586" y="389"/>
                  <a:pt x="583" y="406"/>
                </a:cubicBezTo>
                <a:cubicBezTo>
                  <a:pt x="584" y="462"/>
                  <a:pt x="590" y="468"/>
                  <a:pt x="589" y="476"/>
                </a:cubicBezTo>
                <a:cubicBezTo>
                  <a:pt x="593" y="507"/>
                  <a:pt x="594" y="514"/>
                  <a:pt x="594" y="522"/>
                </a:cubicBezTo>
                <a:cubicBezTo>
                  <a:pt x="600" y="552"/>
                  <a:pt x="599" y="560"/>
                  <a:pt x="602" y="567"/>
                </a:cubicBezTo>
                <a:cubicBezTo>
                  <a:pt x="612" y="596"/>
                  <a:pt x="605" y="606"/>
                  <a:pt x="613" y="611"/>
                </a:cubicBezTo>
                <a:cubicBezTo>
                  <a:pt x="637" y="714"/>
                  <a:pt x="642" y="719"/>
                  <a:pt x="645" y="724"/>
                </a:cubicBezTo>
                <a:cubicBezTo>
                  <a:pt x="648" y="770"/>
                  <a:pt x="649" y="776"/>
                  <a:pt x="645" y="785"/>
                </a:cubicBezTo>
                <a:cubicBezTo>
                  <a:pt x="633" y="749"/>
                  <a:pt x="632" y="739"/>
                  <a:pt x="629" y="730"/>
                </a:cubicBezTo>
                <a:cubicBezTo>
                  <a:pt x="621" y="713"/>
                  <a:pt x="624" y="706"/>
                  <a:pt x="619" y="703"/>
                </a:cubicBezTo>
                <a:cubicBezTo>
                  <a:pt x="601" y="659"/>
                  <a:pt x="604" y="653"/>
                  <a:pt x="599" y="649"/>
                </a:cubicBezTo>
                <a:cubicBezTo>
                  <a:pt x="580" y="567"/>
                  <a:pt x="577" y="563"/>
                  <a:pt x="577" y="559"/>
                </a:cubicBezTo>
                <a:cubicBezTo>
                  <a:pt x="572" y="508"/>
                  <a:pt x="571" y="499"/>
                  <a:pt x="566" y="491"/>
                </a:cubicBezTo>
                <a:cubicBezTo>
                  <a:pt x="564" y="467"/>
                  <a:pt x="567" y="463"/>
                  <a:pt x="564" y="461"/>
                </a:cubicBezTo>
                <a:cubicBezTo>
                  <a:pt x="559" y="519"/>
                  <a:pt x="558" y="525"/>
                  <a:pt x="561" y="530"/>
                </a:cubicBezTo>
                <a:cubicBezTo>
                  <a:pt x="567" y="584"/>
                  <a:pt x="562" y="592"/>
                  <a:pt x="559" y="599"/>
                </a:cubicBezTo>
                <a:cubicBezTo>
                  <a:pt x="568" y="643"/>
                  <a:pt x="564" y="650"/>
                  <a:pt x="561" y="657"/>
                </a:cubicBezTo>
                <a:cubicBezTo>
                  <a:pt x="565" y="717"/>
                  <a:pt x="557" y="734"/>
                  <a:pt x="561" y="747"/>
                </a:cubicBezTo>
                <a:cubicBezTo>
                  <a:pt x="568" y="815"/>
                  <a:pt x="569" y="822"/>
                  <a:pt x="572" y="828"/>
                </a:cubicBezTo>
                <a:cubicBezTo>
                  <a:pt x="588" y="914"/>
                  <a:pt x="593" y="920"/>
                  <a:pt x="593" y="927"/>
                </a:cubicBezTo>
                <a:cubicBezTo>
                  <a:pt x="606" y="973"/>
                  <a:pt x="604" y="981"/>
                  <a:pt x="607" y="988"/>
                </a:cubicBezTo>
                <a:cubicBezTo>
                  <a:pt x="613" y="1021"/>
                  <a:pt x="617" y="1026"/>
                  <a:pt x="612" y="1025"/>
                </a:cubicBezTo>
                <a:cubicBezTo>
                  <a:pt x="538" y="958"/>
                  <a:pt x="535" y="955"/>
                  <a:pt x="530" y="953"/>
                </a:cubicBezTo>
                <a:close/>
                <a:moveTo>
                  <a:pt x="951" y="83"/>
                </a:moveTo>
                <a:cubicBezTo>
                  <a:pt x="955" y="79"/>
                  <a:pt x="954" y="88"/>
                  <a:pt x="950" y="86"/>
                </a:cubicBezTo>
                <a:cubicBezTo>
                  <a:pt x="948" y="91"/>
                  <a:pt x="944" y="90"/>
                  <a:pt x="942" y="95"/>
                </a:cubicBezTo>
                <a:cubicBezTo>
                  <a:pt x="933" y="99"/>
                  <a:pt x="947" y="84"/>
                  <a:pt x="951" y="83"/>
                </a:cubicBezTo>
                <a:close/>
                <a:moveTo>
                  <a:pt x="922" y="89"/>
                </a:moveTo>
                <a:cubicBezTo>
                  <a:pt x="928" y="97"/>
                  <a:pt x="912" y="96"/>
                  <a:pt x="911" y="107"/>
                </a:cubicBezTo>
                <a:cubicBezTo>
                  <a:pt x="906" y="99"/>
                  <a:pt x="918" y="91"/>
                  <a:pt x="922" y="89"/>
                </a:cubicBezTo>
                <a:close/>
                <a:moveTo>
                  <a:pt x="697" y="53"/>
                </a:moveTo>
                <a:cubicBezTo>
                  <a:pt x="698" y="56"/>
                  <a:pt x="699" y="60"/>
                  <a:pt x="698" y="63"/>
                </a:cubicBezTo>
                <a:cubicBezTo>
                  <a:pt x="694" y="69"/>
                  <a:pt x="695" y="56"/>
                  <a:pt x="697" y="53"/>
                </a:cubicBezTo>
                <a:close/>
                <a:moveTo>
                  <a:pt x="704" y="365"/>
                </a:moveTo>
                <a:cubicBezTo>
                  <a:pt x="699" y="363"/>
                  <a:pt x="700" y="358"/>
                  <a:pt x="703" y="353"/>
                </a:cubicBezTo>
                <a:cubicBezTo>
                  <a:pt x="693" y="294"/>
                  <a:pt x="703" y="286"/>
                  <a:pt x="693" y="284"/>
                </a:cubicBezTo>
                <a:cubicBezTo>
                  <a:pt x="695" y="248"/>
                  <a:pt x="694" y="245"/>
                  <a:pt x="694" y="240"/>
                </a:cubicBezTo>
                <a:cubicBezTo>
                  <a:pt x="686" y="148"/>
                  <a:pt x="689" y="138"/>
                  <a:pt x="688" y="129"/>
                </a:cubicBezTo>
                <a:cubicBezTo>
                  <a:pt x="702" y="85"/>
                  <a:pt x="698" y="89"/>
                  <a:pt x="702" y="91"/>
                </a:cubicBezTo>
                <a:cubicBezTo>
                  <a:pt x="705" y="116"/>
                  <a:pt x="706" y="119"/>
                  <a:pt x="710" y="123"/>
                </a:cubicBezTo>
                <a:cubicBezTo>
                  <a:pt x="712" y="157"/>
                  <a:pt x="716" y="166"/>
                  <a:pt x="718" y="174"/>
                </a:cubicBezTo>
                <a:cubicBezTo>
                  <a:pt x="731" y="233"/>
                  <a:pt x="722" y="242"/>
                  <a:pt x="727" y="245"/>
                </a:cubicBezTo>
                <a:cubicBezTo>
                  <a:pt x="725" y="298"/>
                  <a:pt x="737" y="303"/>
                  <a:pt x="733" y="315"/>
                </a:cubicBezTo>
                <a:cubicBezTo>
                  <a:pt x="739" y="361"/>
                  <a:pt x="732" y="368"/>
                  <a:pt x="736" y="371"/>
                </a:cubicBezTo>
                <a:cubicBezTo>
                  <a:pt x="731" y="412"/>
                  <a:pt x="734" y="421"/>
                  <a:pt x="731" y="432"/>
                </a:cubicBezTo>
                <a:cubicBezTo>
                  <a:pt x="723" y="501"/>
                  <a:pt x="718" y="512"/>
                  <a:pt x="718" y="522"/>
                </a:cubicBezTo>
                <a:cubicBezTo>
                  <a:pt x="722" y="478"/>
                  <a:pt x="711" y="473"/>
                  <a:pt x="713" y="462"/>
                </a:cubicBezTo>
                <a:cubicBezTo>
                  <a:pt x="712" y="425"/>
                  <a:pt x="708" y="417"/>
                  <a:pt x="710" y="407"/>
                </a:cubicBezTo>
                <a:close/>
                <a:moveTo>
                  <a:pt x="779" y="744"/>
                </a:moveTo>
                <a:cubicBezTo>
                  <a:pt x="776" y="750"/>
                  <a:pt x="774" y="755"/>
                  <a:pt x="772" y="760"/>
                </a:cubicBezTo>
                <a:cubicBezTo>
                  <a:pt x="764" y="759"/>
                  <a:pt x="762" y="772"/>
                  <a:pt x="755" y="775"/>
                </a:cubicBezTo>
                <a:cubicBezTo>
                  <a:pt x="748" y="776"/>
                  <a:pt x="744" y="784"/>
                  <a:pt x="739" y="790"/>
                </a:cubicBezTo>
                <a:cubicBezTo>
                  <a:pt x="733" y="795"/>
                  <a:pt x="730" y="805"/>
                  <a:pt x="724" y="808"/>
                </a:cubicBezTo>
                <a:cubicBezTo>
                  <a:pt x="723" y="814"/>
                  <a:pt x="719" y="815"/>
                  <a:pt x="717" y="818"/>
                </a:cubicBezTo>
                <a:cubicBezTo>
                  <a:pt x="715" y="822"/>
                  <a:pt x="714" y="825"/>
                  <a:pt x="710" y="825"/>
                </a:cubicBezTo>
                <a:cubicBezTo>
                  <a:pt x="704" y="838"/>
                  <a:pt x="687" y="849"/>
                  <a:pt x="687" y="862"/>
                </a:cubicBezTo>
                <a:cubicBezTo>
                  <a:pt x="683" y="861"/>
                  <a:pt x="682" y="867"/>
                  <a:pt x="679" y="871"/>
                </a:cubicBezTo>
                <a:cubicBezTo>
                  <a:pt x="678" y="876"/>
                  <a:pt x="674" y="875"/>
                  <a:pt x="672" y="880"/>
                </a:cubicBezTo>
                <a:cubicBezTo>
                  <a:pt x="666" y="883"/>
                  <a:pt x="665" y="898"/>
                  <a:pt x="657" y="892"/>
                </a:cubicBezTo>
                <a:cubicBezTo>
                  <a:pt x="673" y="850"/>
                  <a:pt x="699" y="834"/>
                  <a:pt x="718" y="800"/>
                </a:cubicBezTo>
                <a:cubicBezTo>
                  <a:pt x="725" y="797"/>
                  <a:pt x="731" y="794"/>
                  <a:pt x="735" y="785"/>
                </a:cubicBezTo>
                <a:cubicBezTo>
                  <a:pt x="741" y="784"/>
                  <a:pt x="744" y="774"/>
                  <a:pt x="750" y="773"/>
                </a:cubicBezTo>
                <a:cubicBezTo>
                  <a:pt x="755" y="769"/>
                  <a:pt x="759" y="762"/>
                  <a:pt x="764" y="757"/>
                </a:cubicBezTo>
                <a:cubicBezTo>
                  <a:pt x="770" y="756"/>
                  <a:pt x="773" y="746"/>
                  <a:pt x="779" y="744"/>
                </a:cubicBezTo>
                <a:cubicBezTo>
                  <a:pt x="781" y="732"/>
                  <a:pt x="787" y="747"/>
                  <a:pt x="779" y="744"/>
                </a:cubicBezTo>
                <a:close/>
                <a:moveTo>
                  <a:pt x="861" y="670"/>
                </a:moveTo>
                <a:cubicBezTo>
                  <a:pt x="860" y="673"/>
                  <a:pt x="858" y="675"/>
                  <a:pt x="856" y="674"/>
                </a:cubicBezTo>
                <a:cubicBezTo>
                  <a:pt x="854" y="681"/>
                  <a:pt x="848" y="678"/>
                  <a:pt x="847" y="686"/>
                </a:cubicBezTo>
                <a:cubicBezTo>
                  <a:pt x="839" y="684"/>
                  <a:pt x="837" y="695"/>
                  <a:pt x="830" y="695"/>
                </a:cubicBezTo>
                <a:cubicBezTo>
                  <a:pt x="834" y="689"/>
                  <a:pt x="838" y="684"/>
                  <a:pt x="844" y="685"/>
                </a:cubicBezTo>
                <a:cubicBezTo>
                  <a:pt x="849" y="675"/>
                  <a:pt x="856" y="671"/>
                  <a:pt x="863" y="665"/>
                </a:cubicBezTo>
                <a:cubicBezTo>
                  <a:pt x="866" y="668"/>
                  <a:pt x="862" y="667"/>
                  <a:pt x="861" y="670"/>
                </a:cubicBezTo>
                <a:close/>
                <a:moveTo>
                  <a:pt x="873" y="657"/>
                </a:moveTo>
                <a:cubicBezTo>
                  <a:pt x="874" y="652"/>
                  <a:pt x="877" y="654"/>
                  <a:pt x="878" y="653"/>
                </a:cubicBezTo>
                <a:cubicBezTo>
                  <a:pt x="887" y="645"/>
                  <a:pt x="871" y="668"/>
                  <a:pt x="873" y="657"/>
                </a:cubicBezTo>
                <a:close/>
                <a:moveTo>
                  <a:pt x="947" y="537"/>
                </a:moveTo>
                <a:cubicBezTo>
                  <a:pt x="952" y="543"/>
                  <a:pt x="943" y="540"/>
                  <a:pt x="941" y="544"/>
                </a:cubicBezTo>
                <a:cubicBezTo>
                  <a:pt x="937" y="552"/>
                  <a:pt x="936" y="540"/>
                  <a:pt x="947" y="537"/>
                </a:cubicBezTo>
                <a:close/>
                <a:moveTo>
                  <a:pt x="694" y="741"/>
                </a:moveTo>
                <a:cubicBezTo>
                  <a:pt x="700" y="737"/>
                  <a:pt x="704" y="727"/>
                  <a:pt x="709" y="722"/>
                </a:cubicBezTo>
                <a:cubicBezTo>
                  <a:pt x="716" y="720"/>
                  <a:pt x="719" y="710"/>
                  <a:pt x="726" y="707"/>
                </a:cubicBezTo>
                <a:cubicBezTo>
                  <a:pt x="728" y="703"/>
                  <a:pt x="731" y="701"/>
                  <a:pt x="735" y="702"/>
                </a:cubicBezTo>
                <a:cubicBezTo>
                  <a:pt x="733" y="697"/>
                  <a:pt x="735" y="697"/>
                  <a:pt x="738" y="694"/>
                </a:cubicBezTo>
                <a:cubicBezTo>
                  <a:pt x="749" y="680"/>
                  <a:pt x="761" y="674"/>
                  <a:pt x="772" y="662"/>
                </a:cubicBezTo>
                <a:cubicBezTo>
                  <a:pt x="779" y="659"/>
                  <a:pt x="783" y="652"/>
                  <a:pt x="790" y="651"/>
                </a:cubicBezTo>
                <a:cubicBezTo>
                  <a:pt x="794" y="642"/>
                  <a:pt x="802" y="643"/>
                  <a:pt x="808" y="640"/>
                </a:cubicBezTo>
                <a:cubicBezTo>
                  <a:pt x="825" y="620"/>
                  <a:pt x="845" y="606"/>
                  <a:pt x="864" y="592"/>
                </a:cubicBezTo>
                <a:cubicBezTo>
                  <a:pt x="875" y="589"/>
                  <a:pt x="883" y="576"/>
                  <a:pt x="895" y="574"/>
                </a:cubicBezTo>
                <a:cubicBezTo>
                  <a:pt x="902" y="561"/>
                  <a:pt x="916" y="563"/>
                  <a:pt x="924" y="553"/>
                </a:cubicBezTo>
                <a:cubicBezTo>
                  <a:pt x="930" y="556"/>
                  <a:pt x="918" y="558"/>
                  <a:pt x="917" y="562"/>
                </a:cubicBezTo>
                <a:cubicBezTo>
                  <a:pt x="912" y="564"/>
                  <a:pt x="909" y="568"/>
                  <a:pt x="904" y="569"/>
                </a:cubicBezTo>
                <a:cubicBezTo>
                  <a:pt x="897" y="575"/>
                  <a:pt x="890" y="582"/>
                  <a:pt x="881" y="584"/>
                </a:cubicBezTo>
                <a:cubicBezTo>
                  <a:pt x="874" y="592"/>
                  <a:pt x="866" y="599"/>
                  <a:pt x="858" y="605"/>
                </a:cubicBezTo>
                <a:cubicBezTo>
                  <a:pt x="853" y="606"/>
                  <a:pt x="851" y="612"/>
                  <a:pt x="847" y="616"/>
                </a:cubicBezTo>
                <a:cubicBezTo>
                  <a:pt x="841" y="613"/>
                  <a:pt x="841" y="622"/>
                  <a:pt x="836" y="620"/>
                </a:cubicBezTo>
                <a:cubicBezTo>
                  <a:pt x="830" y="630"/>
                  <a:pt x="824" y="637"/>
                  <a:pt x="817" y="641"/>
                </a:cubicBezTo>
                <a:cubicBezTo>
                  <a:pt x="814" y="644"/>
                  <a:pt x="810" y="645"/>
                  <a:pt x="807" y="649"/>
                </a:cubicBezTo>
                <a:cubicBezTo>
                  <a:pt x="802" y="649"/>
                  <a:pt x="802" y="659"/>
                  <a:pt x="797" y="657"/>
                </a:cubicBezTo>
                <a:cubicBezTo>
                  <a:pt x="784" y="668"/>
                  <a:pt x="770" y="677"/>
                  <a:pt x="759" y="691"/>
                </a:cubicBezTo>
                <a:cubicBezTo>
                  <a:pt x="731" y="708"/>
                  <a:pt x="711" y="747"/>
                  <a:pt x="684" y="764"/>
                </a:cubicBezTo>
                <a:cubicBezTo>
                  <a:pt x="679" y="757"/>
                  <a:pt x="691" y="746"/>
                  <a:pt x="694" y="741"/>
                </a:cubicBezTo>
                <a:close/>
                <a:moveTo>
                  <a:pt x="671" y="603"/>
                </a:moveTo>
                <a:cubicBezTo>
                  <a:pt x="670" y="597"/>
                  <a:pt x="668" y="591"/>
                  <a:pt x="667" y="585"/>
                </a:cubicBezTo>
                <a:cubicBezTo>
                  <a:pt x="668" y="572"/>
                  <a:pt x="662" y="562"/>
                  <a:pt x="664" y="548"/>
                </a:cubicBezTo>
                <a:cubicBezTo>
                  <a:pt x="662" y="543"/>
                  <a:pt x="661" y="537"/>
                  <a:pt x="660" y="530"/>
                </a:cubicBezTo>
                <a:cubicBezTo>
                  <a:pt x="659" y="525"/>
                  <a:pt x="661" y="518"/>
                  <a:pt x="658" y="514"/>
                </a:cubicBezTo>
                <a:cubicBezTo>
                  <a:pt x="654" y="503"/>
                  <a:pt x="654" y="490"/>
                  <a:pt x="652" y="479"/>
                </a:cubicBezTo>
                <a:cubicBezTo>
                  <a:pt x="651" y="454"/>
                  <a:pt x="643" y="433"/>
                  <a:pt x="647" y="406"/>
                </a:cubicBezTo>
                <a:cubicBezTo>
                  <a:pt x="645" y="400"/>
                  <a:pt x="641" y="395"/>
                  <a:pt x="646" y="387"/>
                </a:cubicBezTo>
                <a:cubicBezTo>
                  <a:pt x="637" y="384"/>
                  <a:pt x="650" y="374"/>
                  <a:pt x="644" y="370"/>
                </a:cubicBezTo>
                <a:cubicBezTo>
                  <a:pt x="644" y="358"/>
                  <a:pt x="645" y="345"/>
                  <a:pt x="642" y="334"/>
                </a:cubicBezTo>
                <a:cubicBezTo>
                  <a:pt x="644" y="327"/>
                  <a:pt x="646" y="321"/>
                  <a:pt x="643" y="316"/>
                </a:cubicBezTo>
                <a:cubicBezTo>
                  <a:pt x="646" y="312"/>
                  <a:pt x="646" y="317"/>
                  <a:pt x="649" y="318"/>
                </a:cubicBezTo>
                <a:cubicBezTo>
                  <a:pt x="649" y="321"/>
                  <a:pt x="650" y="324"/>
                  <a:pt x="648" y="327"/>
                </a:cubicBezTo>
                <a:cubicBezTo>
                  <a:pt x="657" y="330"/>
                  <a:pt x="643" y="341"/>
                  <a:pt x="654" y="343"/>
                </a:cubicBezTo>
                <a:cubicBezTo>
                  <a:pt x="649" y="355"/>
                  <a:pt x="658" y="363"/>
                  <a:pt x="655" y="375"/>
                </a:cubicBezTo>
                <a:cubicBezTo>
                  <a:pt x="654" y="378"/>
                  <a:pt x="659" y="379"/>
                  <a:pt x="657" y="383"/>
                </a:cubicBezTo>
                <a:cubicBezTo>
                  <a:pt x="654" y="387"/>
                  <a:pt x="657" y="389"/>
                  <a:pt x="660" y="390"/>
                </a:cubicBezTo>
                <a:cubicBezTo>
                  <a:pt x="655" y="398"/>
                  <a:pt x="665" y="399"/>
                  <a:pt x="660" y="406"/>
                </a:cubicBezTo>
                <a:cubicBezTo>
                  <a:pt x="665" y="415"/>
                  <a:pt x="664" y="426"/>
                  <a:pt x="665" y="437"/>
                </a:cubicBezTo>
                <a:cubicBezTo>
                  <a:pt x="670" y="446"/>
                  <a:pt x="669" y="459"/>
                  <a:pt x="668" y="470"/>
                </a:cubicBezTo>
                <a:cubicBezTo>
                  <a:pt x="674" y="479"/>
                  <a:pt x="673" y="490"/>
                  <a:pt x="673" y="501"/>
                </a:cubicBezTo>
                <a:cubicBezTo>
                  <a:pt x="676" y="506"/>
                  <a:pt x="673" y="513"/>
                  <a:pt x="675" y="518"/>
                </a:cubicBezTo>
                <a:cubicBezTo>
                  <a:pt x="674" y="524"/>
                  <a:pt x="680" y="526"/>
                  <a:pt x="674" y="534"/>
                </a:cubicBezTo>
                <a:cubicBezTo>
                  <a:pt x="678" y="543"/>
                  <a:pt x="674" y="556"/>
                  <a:pt x="679" y="565"/>
                </a:cubicBezTo>
                <a:cubicBezTo>
                  <a:pt x="678" y="567"/>
                  <a:pt x="677" y="570"/>
                  <a:pt x="676" y="573"/>
                </a:cubicBezTo>
                <a:cubicBezTo>
                  <a:pt x="676" y="580"/>
                  <a:pt x="676" y="587"/>
                  <a:pt x="679" y="593"/>
                </a:cubicBezTo>
                <a:cubicBezTo>
                  <a:pt x="678" y="601"/>
                  <a:pt x="675" y="610"/>
                  <a:pt x="678" y="615"/>
                </a:cubicBezTo>
                <a:cubicBezTo>
                  <a:pt x="669" y="622"/>
                  <a:pt x="676" y="605"/>
                  <a:pt x="671" y="603"/>
                </a:cubicBezTo>
                <a:close/>
                <a:moveTo>
                  <a:pt x="675" y="770"/>
                </a:moveTo>
                <a:cubicBezTo>
                  <a:pt x="680" y="776"/>
                  <a:pt x="668" y="784"/>
                  <a:pt x="666" y="788"/>
                </a:cubicBezTo>
                <a:cubicBezTo>
                  <a:pt x="661" y="782"/>
                  <a:pt x="673" y="775"/>
                  <a:pt x="675" y="770"/>
                </a:cubicBezTo>
                <a:close/>
                <a:moveTo>
                  <a:pt x="656" y="838"/>
                </a:moveTo>
                <a:cubicBezTo>
                  <a:pt x="661" y="827"/>
                  <a:pt x="666" y="817"/>
                  <a:pt x="671" y="806"/>
                </a:cubicBezTo>
                <a:cubicBezTo>
                  <a:pt x="701" y="766"/>
                  <a:pt x="707" y="766"/>
                  <a:pt x="709" y="757"/>
                </a:cubicBezTo>
                <a:cubicBezTo>
                  <a:pt x="766" y="705"/>
                  <a:pt x="767" y="693"/>
                  <a:pt x="773" y="694"/>
                </a:cubicBezTo>
                <a:cubicBezTo>
                  <a:pt x="812" y="655"/>
                  <a:pt x="816" y="660"/>
                  <a:pt x="820" y="655"/>
                </a:cubicBezTo>
                <a:cubicBezTo>
                  <a:pt x="832" y="645"/>
                  <a:pt x="832" y="641"/>
                  <a:pt x="835" y="642"/>
                </a:cubicBezTo>
                <a:cubicBezTo>
                  <a:pt x="894" y="589"/>
                  <a:pt x="903" y="585"/>
                  <a:pt x="912" y="579"/>
                </a:cubicBezTo>
                <a:cubicBezTo>
                  <a:pt x="1009" y="510"/>
                  <a:pt x="1028" y="502"/>
                  <a:pt x="1047" y="494"/>
                </a:cubicBezTo>
                <a:cubicBezTo>
                  <a:pt x="1093" y="464"/>
                  <a:pt x="1101" y="471"/>
                  <a:pt x="1103" y="462"/>
                </a:cubicBezTo>
                <a:cubicBezTo>
                  <a:pt x="1091" y="473"/>
                  <a:pt x="1090" y="478"/>
                  <a:pt x="1086" y="477"/>
                </a:cubicBezTo>
                <a:cubicBezTo>
                  <a:pt x="1072" y="488"/>
                  <a:pt x="1069" y="488"/>
                  <a:pt x="1067" y="491"/>
                </a:cubicBezTo>
                <a:cubicBezTo>
                  <a:pt x="1036" y="510"/>
                  <a:pt x="1032" y="516"/>
                  <a:pt x="1027" y="517"/>
                </a:cubicBezTo>
                <a:cubicBezTo>
                  <a:pt x="967" y="561"/>
                  <a:pt x="959" y="569"/>
                  <a:pt x="949" y="574"/>
                </a:cubicBezTo>
                <a:cubicBezTo>
                  <a:pt x="906" y="611"/>
                  <a:pt x="899" y="608"/>
                  <a:pt x="898" y="617"/>
                </a:cubicBezTo>
                <a:cubicBezTo>
                  <a:pt x="856" y="655"/>
                  <a:pt x="854" y="661"/>
                  <a:pt x="849" y="661"/>
                </a:cubicBezTo>
                <a:cubicBezTo>
                  <a:pt x="764" y="733"/>
                  <a:pt x="760" y="751"/>
                  <a:pt x="749" y="753"/>
                </a:cubicBezTo>
                <a:cubicBezTo>
                  <a:pt x="705" y="789"/>
                  <a:pt x="707" y="809"/>
                  <a:pt x="700" y="804"/>
                </a:cubicBezTo>
                <a:close/>
                <a:moveTo>
                  <a:pt x="658" y="1014"/>
                </a:moveTo>
                <a:cubicBezTo>
                  <a:pt x="653" y="1006"/>
                  <a:pt x="668" y="1002"/>
                  <a:pt x="671" y="995"/>
                </a:cubicBezTo>
                <a:cubicBezTo>
                  <a:pt x="675" y="1001"/>
                  <a:pt x="662" y="1009"/>
                  <a:pt x="658" y="1014"/>
                </a:cubicBezTo>
                <a:close/>
                <a:moveTo>
                  <a:pt x="920" y="764"/>
                </a:moveTo>
                <a:cubicBezTo>
                  <a:pt x="923" y="767"/>
                  <a:pt x="918" y="766"/>
                  <a:pt x="917" y="769"/>
                </a:cubicBezTo>
                <a:cubicBezTo>
                  <a:pt x="916" y="772"/>
                  <a:pt x="915" y="775"/>
                  <a:pt x="914" y="777"/>
                </a:cubicBezTo>
                <a:cubicBezTo>
                  <a:pt x="908" y="782"/>
                  <a:pt x="905" y="792"/>
                  <a:pt x="899" y="796"/>
                </a:cubicBezTo>
                <a:cubicBezTo>
                  <a:pt x="893" y="799"/>
                  <a:pt x="891" y="811"/>
                  <a:pt x="885" y="812"/>
                </a:cubicBezTo>
                <a:cubicBezTo>
                  <a:pt x="881" y="819"/>
                  <a:pt x="875" y="821"/>
                  <a:pt x="871" y="828"/>
                </a:cubicBezTo>
                <a:cubicBezTo>
                  <a:pt x="869" y="840"/>
                  <a:pt x="860" y="832"/>
                  <a:pt x="858" y="844"/>
                </a:cubicBezTo>
                <a:cubicBezTo>
                  <a:pt x="853" y="843"/>
                  <a:pt x="853" y="852"/>
                  <a:pt x="849" y="850"/>
                </a:cubicBezTo>
                <a:cubicBezTo>
                  <a:pt x="846" y="851"/>
                  <a:pt x="844" y="853"/>
                  <a:pt x="842" y="856"/>
                </a:cubicBezTo>
                <a:cubicBezTo>
                  <a:pt x="836" y="858"/>
                  <a:pt x="833" y="866"/>
                  <a:pt x="827" y="868"/>
                </a:cubicBezTo>
                <a:cubicBezTo>
                  <a:pt x="817" y="877"/>
                  <a:pt x="807" y="884"/>
                  <a:pt x="798" y="897"/>
                </a:cubicBezTo>
                <a:cubicBezTo>
                  <a:pt x="774" y="909"/>
                  <a:pt x="754" y="932"/>
                  <a:pt x="730" y="942"/>
                </a:cubicBezTo>
                <a:cubicBezTo>
                  <a:pt x="723" y="954"/>
                  <a:pt x="713" y="959"/>
                  <a:pt x="705" y="969"/>
                </a:cubicBezTo>
                <a:cubicBezTo>
                  <a:pt x="696" y="976"/>
                  <a:pt x="689" y="988"/>
                  <a:pt x="678" y="992"/>
                </a:cubicBezTo>
                <a:cubicBezTo>
                  <a:pt x="673" y="985"/>
                  <a:pt x="687" y="979"/>
                  <a:pt x="689" y="974"/>
                </a:cubicBezTo>
                <a:cubicBezTo>
                  <a:pt x="695" y="971"/>
                  <a:pt x="700" y="964"/>
                  <a:pt x="706" y="960"/>
                </a:cubicBezTo>
                <a:cubicBezTo>
                  <a:pt x="708" y="946"/>
                  <a:pt x="718" y="953"/>
                  <a:pt x="721" y="941"/>
                </a:cubicBezTo>
                <a:cubicBezTo>
                  <a:pt x="727" y="938"/>
                  <a:pt x="731" y="929"/>
                  <a:pt x="739" y="930"/>
                </a:cubicBezTo>
                <a:cubicBezTo>
                  <a:pt x="737" y="925"/>
                  <a:pt x="739" y="925"/>
                  <a:pt x="742" y="922"/>
                </a:cubicBezTo>
                <a:cubicBezTo>
                  <a:pt x="747" y="923"/>
                  <a:pt x="742" y="916"/>
                  <a:pt x="747" y="918"/>
                </a:cubicBezTo>
                <a:cubicBezTo>
                  <a:pt x="753" y="913"/>
                  <a:pt x="758" y="907"/>
                  <a:pt x="764" y="903"/>
                </a:cubicBezTo>
                <a:cubicBezTo>
                  <a:pt x="768" y="896"/>
                  <a:pt x="775" y="895"/>
                  <a:pt x="780" y="888"/>
                </a:cubicBezTo>
                <a:cubicBezTo>
                  <a:pt x="785" y="881"/>
                  <a:pt x="793" y="884"/>
                  <a:pt x="796" y="873"/>
                </a:cubicBezTo>
                <a:cubicBezTo>
                  <a:pt x="804" y="875"/>
                  <a:pt x="807" y="863"/>
                  <a:pt x="813" y="859"/>
                </a:cubicBezTo>
                <a:cubicBezTo>
                  <a:pt x="819" y="855"/>
                  <a:pt x="823" y="848"/>
                  <a:pt x="829" y="844"/>
                </a:cubicBezTo>
                <a:cubicBezTo>
                  <a:pt x="841" y="836"/>
                  <a:pt x="850" y="822"/>
                  <a:pt x="863" y="818"/>
                </a:cubicBezTo>
                <a:cubicBezTo>
                  <a:pt x="884" y="796"/>
                  <a:pt x="906" y="777"/>
                  <a:pt x="924" y="747"/>
                </a:cubicBezTo>
                <a:cubicBezTo>
                  <a:pt x="930" y="750"/>
                  <a:pt x="920" y="759"/>
                  <a:pt x="920" y="764"/>
                </a:cubicBezTo>
                <a:close/>
                <a:moveTo>
                  <a:pt x="744" y="849"/>
                </a:moveTo>
                <a:cubicBezTo>
                  <a:pt x="749" y="849"/>
                  <a:pt x="751" y="843"/>
                  <a:pt x="755" y="839"/>
                </a:cubicBezTo>
                <a:cubicBezTo>
                  <a:pt x="761" y="829"/>
                  <a:pt x="770" y="828"/>
                  <a:pt x="775" y="816"/>
                </a:cubicBezTo>
                <a:cubicBezTo>
                  <a:pt x="780" y="815"/>
                  <a:pt x="783" y="809"/>
                  <a:pt x="786" y="805"/>
                </a:cubicBezTo>
                <a:cubicBezTo>
                  <a:pt x="790" y="803"/>
                  <a:pt x="793" y="796"/>
                  <a:pt x="797" y="794"/>
                </a:cubicBezTo>
                <a:cubicBezTo>
                  <a:pt x="799" y="785"/>
                  <a:pt x="807" y="793"/>
                  <a:pt x="809" y="783"/>
                </a:cubicBezTo>
                <a:cubicBezTo>
                  <a:pt x="813" y="784"/>
                  <a:pt x="814" y="774"/>
                  <a:pt x="819" y="775"/>
                </a:cubicBezTo>
                <a:cubicBezTo>
                  <a:pt x="818" y="767"/>
                  <a:pt x="833" y="772"/>
                  <a:pt x="826" y="766"/>
                </a:cubicBezTo>
                <a:cubicBezTo>
                  <a:pt x="830" y="762"/>
                  <a:pt x="836" y="765"/>
                  <a:pt x="838" y="755"/>
                </a:cubicBezTo>
                <a:cubicBezTo>
                  <a:pt x="845" y="749"/>
                  <a:pt x="850" y="737"/>
                  <a:pt x="859" y="736"/>
                </a:cubicBezTo>
                <a:cubicBezTo>
                  <a:pt x="871" y="716"/>
                  <a:pt x="890" y="714"/>
                  <a:pt x="902" y="692"/>
                </a:cubicBezTo>
                <a:cubicBezTo>
                  <a:pt x="909" y="688"/>
                  <a:pt x="917" y="687"/>
                  <a:pt x="922" y="676"/>
                </a:cubicBezTo>
                <a:cubicBezTo>
                  <a:pt x="930" y="677"/>
                  <a:pt x="934" y="666"/>
                  <a:pt x="941" y="662"/>
                </a:cubicBezTo>
                <a:cubicBezTo>
                  <a:pt x="951" y="665"/>
                  <a:pt x="953" y="648"/>
                  <a:pt x="962" y="650"/>
                </a:cubicBezTo>
                <a:cubicBezTo>
                  <a:pt x="967" y="641"/>
                  <a:pt x="975" y="641"/>
                  <a:pt x="980" y="632"/>
                </a:cubicBezTo>
                <a:cubicBezTo>
                  <a:pt x="985" y="636"/>
                  <a:pt x="975" y="646"/>
                  <a:pt x="974" y="652"/>
                </a:cubicBezTo>
                <a:cubicBezTo>
                  <a:pt x="968" y="657"/>
                  <a:pt x="965" y="670"/>
                  <a:pt x="958" y="673"/>
                </a:cubicBezTo>
                <a:cubicBezTo>
                  <a:pt x="950" y="684"/>
                  <a:pt x="939" y="689"/>
                  <a:pt x="930" y="699"/>
                </a:cubicBezTo>
                <a:cubicBezTo>
                  <a:pt x="924" y="701"/>
                  <a:pt x="920" y="705"/>
                  <a:pt x="915" y="711"/>
                </a:cubicBezTo>
                <a:cubicBezTo>
                  <a:pt x="909" y="709"/>
                  <a:pt x="907" y="721"/>
                  <a:pt x="901" y="721"/>
                </a:cubicBezTo>
                <a:cubicBezTo>
                  <a:pt x="893" y="730"/>
                  <a:pt x="882" y="735"/>
                  <a:pt x="874" y="746"/>
                </a:cubicBezTo>
                <a:cubicBezTo>
                  <a:pt x="868" y="745"/>
                  <a:pt x="866" y="758"/>
                  <a:pt x="860" y="756"/>
                </a:cubicBezTo>
                <a:cubicBezTo>
                  <a:pt x="856" y="762"/>
                  <a:pt x="851" y="764"/>
                  <a:pt x="849" y="773"/>
                </a:cubicBezTo>
                <a:cubicBezTo>
                  <a:pt x="841" y="769"/>
                  <a:pt x="837" y="777"/>
                  <a:pt x="833" y="785"/>
                </a:cubicBezTo>
                <a:cubicBezTo>
                  <a:pt x="826" y="781"/>
                  <a:pt x="824" y="791"/>
                  <a:pt x="820" y="795"/>
                </a:cubicBezTo>
                <a:cubicBezTo>
                  <a:pt x="807" y="793"/>
                  <a:pt x="803" y="814"/>
                  <a:pt x="792" y="814"/>
                </a:cubicBezTo>
                <a:cubicBezTo>
                  <a:pt x="790" y="826"/>
                  <a:pt x="781" y="822"/>
                  <a:pt x="778" y="830"/>
                </a:cubicBezTo>
                <a:cubicBezTo>
                  <a:pt x="774" y="835"/>
                  <a:pt x="768" y="836"/>
                  <a:pt x="764" y="840"/>
                </a:cubicBezTo>
                <a:cubicBezTo>
                  <a:pt x="755" y="847"/>
                  <a:pt x="746" y="854"/>
                  <a:pt x="738" y="862"/>
                </a:cubicBezTo>
                <a:cubicBezTo>
                  <a:pt x="731" y="857"/>
                  <a:pt x="743" y="855"/>
                  <a:pt x="744" y="849"/>
                </a:cubicBezTo>
                <a:close/>
                <a:moveTo>
                  <a:pt x="690" y="911"/>
                </a:moveTo>
                <a:cubicBezTo>
                  <a:pt x="694" y="905"/>
                  <a:pt x="699" y="903"/>
                  <a:pt x="701" y="894"/>
                </a:cubicBezTo>
                <a:cubicBezTo>
                  <a:pt x="708" y="896"/>
                  <a:pt x="709" y="881"/>
                  <a:pt x="716" y="881"/>
                </a:cubicBezTo>
                <a:cubicBezTo>
                  <a:pt x="718" y="871"/>
                  <a:pt x="725" y="873"/>
                  <a:pt x="727" y="864"/>
                </a:cubicBezTo>
                <a:cubicBezTo>
                  <a:pt x="739" y="869"/>
                  <a:pt x="722" y="876"/>
                  <a:pt x="720" y="880"/>
                </a:cubicBezTo>
                <a:cubicBezTo>
                  <a:pt x="717" y="889"/>
                  <a:pt x="710" y="889"/>
                  <a:pt x="708" y="900"/>
                </a:cubicBezTo>
                <a:cubicBezTo>
                  <a:pt x="697" y="901"/>
                  <a:pt x="692" y="919"/>
                  <a:pt x="683" y="927"/>
                </a:cubicBezTo>
                <a:cubicBezTo>
                  <a:pt x="676" y="921"/>
                  <a:pt x="688" y="916"/>
                  <a:pt x="690" y="911"/>
                </a:cubicBezTo>
                <a:close/>
                <a:moveTo>
                  <a:pt x="664" y="975"/>
                </a:moveTo>
                <a:cubicBezTo>
                  <a:pt x="668" y="961"/>
                  <a:pt x="676" y="959"/>
                  <a:pt x="681" y="945"/>
                </a:cubicBezTo>
                <a:cubicBezTo>
                  <a:pt x="712" y="914"/>
                  <a:pt x="716" y="909"/>
                  <a:pt x="719" y="902"/>
                </a:cubicBezTo>
                <a:cubicBezTo>
                  <a:pt x="747" y="866"/>
                  <a:pt x="755" y="873"/>
                  <a:pt x="757" y="862"/>
                </a:cubicBezTo>
                <a:cubicBezTo>
                  <a:pt x="816" y="817"/>
                  <a:pt x="817" y="804"/>
                  <a:pt x="824" y="806"/>
                </a:cubicBezTo>
                <a:cubicBezTo>
                  <a:pt x="871" y="768"/>
                  <a:pt x="877" y="756"/>
                  <a:pt x="887" y="752"/>
                </a:cubicBezTo>
                <a:cubicBezTo>
                  <a:pt x="942" y="715"/>
                  <a:pt x="927" y="720"/>
                  <a:pt x="925" y="732"/>
                </a:cubicBezTo>
                <a:cubicBezTo>
                  <a:pt x="898" y="765"/>
                  <a:pt x="886" y="775"/>
                  <a:pt x="876" y="789"/>
                </a:cubicBezTo>
                <a:cubicBezTo>
                  <a:pt x="832" y="828"/>
                  <a:pt x="818" y="832"/>
                  <a:pt x="808" y="847"/>
                </a:cubicBezTo>
                <a:cubicBezTo>
                  <a:pt x="761" y="879"/>
                  <a:pt x="754" y="902"/>
                  <a:pt x="740" y="905"/>
                </a:cubicBezTo>
                <a:cubicBezTo>
                  <a:pt x="704" y="946"/>
                  <a:pt x="695" y="943"/>
                  <a:pt x="691" y="956"/>
                </a:cubicBezTo>
                <a:cubicBezTo>
                  <a:pt x="663" y="978"/>
                  <a:pt x="653" y="997"/>
                  <a:pt x="648" y="1003"/>
                </a:cubicBezTo>
                <a:close/>
                <a:moveTo>
                  <a:pt x="645" y="960"/>
                </a:moveTo>
                <a:cubicBezTo>
                  <a:pt x="648" y="962"/>
                  <a:pt x="650" y="963"/>
                  <a:pt x="653" y="964"/>
                </a:cubicBezTo>
                <a:cubicBezTo>
                  <a:pt x="651" y="968"/>
                  <a:pt x="650" y="971"/>
                  <a:pt x="648" y="975"/>
                </a:cubicBezTo>
                <a:cubicBezTo>
                  <a:pt x="641" y="972"/>
                  <a:pt x="644" y="966"/>
                  <a:pt x="645" y="960"/>
                </a:cubicBezTo>
                <a:close/>
                <a:moveTo>
                  <a:pt x="567" y="587"/>
                </a:moveTo>
                <a:cubicBezTo>
                  <a:pt x="572" y="580"/>
                  <a:pt x="569" y="593"/>
                  <a:pt x="574" y="593"/>
                </a:cubicBezTo>
                <a:cubicBezTo>
                  <a:pt x="573" y="597"/>
                  <a:pt x="577" y="599"/>
                  <a:pt x="576" y="603"/>
                </a:cubicBezTo>
                <a:cubicBezTo>
                  <a:pt x="576" y="611"/>
                  <a:pt x="582" y="617"/>
                  <a:pt x="578" y="627"/>
                </a:cubicBezTo>
                <a:cubicBezTo>
                  <a:pt x="584" y="638"/>
                  <a:pt x="589" y="650"/>
                  <a:pt x="593" y="662"/>
                </a:cubicBezTo>
                <a:cubicBezTo>
                  <a:pt x="594" y="670"/>
                  <a:pt x="596" y="676"/>
                  <a:pt x="600" y="682"/>
                </a:cubicBezTo>
                <a:cubicBezTo>
                  <a:pt x="599" y="689"/>
                  <a:pt x="603" y="694"/>
                  <a:pt x="605" y="700"/>
                </a:cubicBezTo>
                <a:cubicBezTo>
                  <a:pt x="610" y="705"/>
                  <a:pt x="609" y="713"/>
                  <a:pt x="612" y="719"/>
                </a:cubicBezTo>
                <a:cubicBezTo>
                  <a:pt x="614" y="725"/>
                  <a:pt x="616" y="730"/>
                  <a:pt x="616" y="737"/>
                </a:cubicBezTo>
                <a:cubicBezTo>
                  <a:pt x="622" y="748"/>
                  <a:pt x="622" y="761"/>
                  <a:pt x="629" y="771"/>
                </a:cubicBezTo>
                <a:cubicBezTo>
                  <a:pt x="627" y="790"/>
                  <a:pt x="636" y="804"/>
                  <a:pt x="635" y="822"/>
                </a:cubicBezTo>
                <a:cubicBezTo>
                  <a:pt x="638" y="825"/>
                  <a:pt x="639" y="829"/>
                  <a:pt x="639" y="833"/>
                </a:cubicBezTo>
                <a:cubicBezTo>
                  <a:pt x="632" y="840"/>
                  <a:pt x="647" y="839"/>
                  <a:pt x="640" y="846"/>
                </a:cubicBezTo>
                <a:cubicBezTo>
                  <a:pt x="647" y="852"/>
                  <a:pt x="637" y="863"/>
                  <a:pt x="646" y="868"/>
                </a:cubicBezTo>
                <a:cubicBezTo>
                  <a:pt x="644" y="872"/>
                  <a:pt x="642" y="876"/>
                  <a:pt x="645" y="877"/>
                </a:cubicBezTo>
                <a:cubicBezTo>
                  <a:pt x="642" y="879"/>
                  <a:pt x="639" y="881"/>
                  <a:pt x="642" y="883"/>
                </a:cubicBezTo>
                <a:cubicBezTo>
                  <a:pt x="644" y="887"/>
                  <a:pt x="641" y="893"/>
                  <a:pt x="638" y="900"/>
                </a:cubicBezTo>
                <a:cubicBezTo>
                  <a:pt x="630" y="894"/>
                  <a:pt x="635" y="883"/>
                  <a:pt x="629" y="877"/>
                </a:cubicBezTo>
                <a:cubicBezTo>
                  <a:pt x="631" y="867"/>
                  <a:pt x="625" y="861"/>
                  <a:pt x="628" y="851"/>
                </a:cubicBezTo>
                <a:cubicBezTo>
                  <a:pt x="626" y="845"/>
                  <a:pt x="622" y="840"/>
                  <a:pt x="624" y="833"/>
                </a:cubicBezTo>
                <a:cubicBezTo>
                  <a:pt x="621" y="828"/>
                  <a:pt x="619" y="823"/>
                  <a:pt x="618" y="817"/>
                </a:cubicBezTo>
                <a:cubicBezTo>
                  <a:pt x="614" y="807"/>
                  <a:pt x="613" y="796"/>
                  <a:pt x="610" y="785"/>
                </a:cubicBezTo>
                <a:cubicBezTo>
                  <a:pt x="607" y="774"/>
                  <a:pt x="603" y="763"/>
                  <a:pt x="600" y="752"/>
                </a:cubicBezTo>
                <a:cubicBezTo>
                  <a:pt x="596" y="741"/>
                  <a:pt x="593" y="731"/>
                  <a:pt x="592" y="720"/>
                </a:cubicBezTo>
                <a:cubicBezTo>
                  <a:pt x="592" y="716"/>
                  <a:pt x="588" y="714"/>
                  <a:pt x="591" y="709"/>
                </a:cubicBezTo>
                <a:cubicBezTo>
                  <a:pt x="588" y="707"/>
                  <a:pt x="591" y="703"/>
                  <a:pt x="588" y="702"/>
                </a:cubicBezTo>
                <a:cubicBezTo>
                  <a:pt x="590" y="695"/>
                  <a:pt x="581" y="692"/>
                  <a:pt x="586" y="685"/>
                </a:cubicBezTo>
                <a:cubicBezTo>
                  <a:pt x="581" y="675"/>
                  <a:pt x="581" y="663"/>
                  <a:pt x="579" y="653"/>
                </a:cubicBezTo>
                <a:cubicBezTo>
                  <a:pt x="579" y="641"/>
                  <a:pt x="573" y="631"/>
                  <a:pt x="575" y="619"/>
                </a:cubicBezTo>
                <a:cubicBezTo>
                  <a:pt x="568" y="610"/>
                  <a:pt x="574" y="596"/>
                  <a:pt x="567" y="587"/>
                </a:cubicBezTo>
                <a:close/>
                <a:moveTo>
                  <a:pt x="608" y="931"/>
                </a:moveTo>
                <a:cubicBezTo>
                  <a:pt x="603" y="917"/>
                  <a:pt x="602" y="902"/>
                  <a:pt x="594" y="889"/>
                </a:cubicBezTo>
                <a:cubicBezTo>
                  <a:pt x="600" y="879"/>
                  <a:pt x="587" y="876"/>
                  <a:pt x="592" y="866"/>
                </a:cubicBezTo>
                <a:cubicBezTo>
                  <a:pt x="585" y="862"/>
                  <a:pt x="591" y="852"/>
                  <a:pt x="585" y="847"/>
                </a:cubicBezTo>
                <a:cubicBezTo>
                  <a:pt x="588" y="830"/>
                  <a:pt x="577" y="818"/>
                  <a:pt x="577" y="802"/>
                </a:cubicBezTo>
                <a:cubicBezTo>
                  <a:pt x="579" y="793"/>
                  <a:pt x="570" y="788"/>
                  <a:pt x="575" y="779"/>
                </a:cubicBezTo>
                <a:cubicBezTo>
                  <a:pt x="571" y="773"/>
                  <a:pt x="570" y="766"/>
                  <a:pt x="572" y="758"/>
                </a:cubicBezTo>
                <a:cubicBezTo>
                  <a:pt x="568" y="744"/>
                  <a:pt x="567" y="729"/>
                  <a:pt x="566" y="714"/>
                </a:cubicBezTo>
                <a:cubicBezTo>
                  <a:pt x="572" y="704"/>
                  <a:pt x="561" y="700"/>
                  <a:pt x="568" y="689"/>
                </a:cubicBezTo>
                <a:cubicBezTo>
                  <a:pt x="564" y="684"/>
                  <a:pt x="569" y="674"/>
                  <a:pt x="565" y="669"/>
                </a:cubicBezTo>
                <a:cubicBezTo>
                  <a:pt x="566" y="666"/>
                  <a:pt x="567" y="663"/>
                  <a:pt x="568" y="661"/>
                </a:cubicBezTo>
                <a:cubicBezTo>
                  <a:pt x="575" y="672"/>
                  <a:pt x="574" y="686"/>
                  <a:pt x="576" y="699"/>
                </a:cubicBezTo>
                <a:cubicBezTo>
                  <a:pt x="578" y="712"/>
                  <a:pt x="581" y="725"/>
                  <a:pt x="584" y="738"/>
                </a:cubicBezTo>
                <a:cubicBezTo>
                  <a:pt x="583" y="746"/>
                  <a:pt x="587" y="752"/>
                  <a:pt x="587" y="759"/>
                </a:cubicBezTo>
                <a:cubicBezTo>
                  <a:pt x="590" y="761"/>
                  <a:pt x="591" y="765"/>
                  <a:pt x="589" y="769"/>
                </a:cubicBezTo>
                <a:cubicBezTo>
                  <a:pt x="594" y="770"/>
                  <a:pt x="593" y="773"/>
                  <a:pt x="592" y="777"/>
                </a:cubicBezTo>
                <a:cubicBezTo>
                  <a:pt x="601" y="780"/>
                  <a:pt x="593" y="789"/>
                  <a:pt x="600" y="793"/>
                </a:cubicBezTo>
                <a:cubicBezTo>
                  <a:pt x="596" y="798"/>
                  <a:pt x="604" y="799"/>
                  <a:pt x="602" y="804"/>
                </a:cubicBezTo>
                <a:cubicBezTo>
                  <a:pt x="602" y="806"/>
                  <a:pt x="603" y="809"/>
                  <a:pt x="601" y="813"/>
                </a:cubicBezTo>
                <a:cubicBezTo>
                  <a:pt x="603" y="819"/>
                  <a:pt x="609" y="824"/>
                  <a:pt x="608" y="832"/>
                </a:cubicBezTo>
                <a:cubicBezTo>
                  <a:pt x="612" y="837"/>
                  <a:pt x="607" y="845"/>
                  <a:pt x="616" y="848"/>
                </a:cubicBezTo>
                <a:cubicBezTo>
                  <a:pt x="612" y="865"/>
                  <a:pt x="619" y="877"/>
                  <a:pt x="619" y="891"/>
                </a:cubicBezTo>
                <a:cubicBezTo>
                  <a:pt x="626" y="902"/>
                  <a:pt x="621" y="918"/>
                  <a:pt x="627" y="930"/>
                </a:cubicBezTo>
                <a:cubicBezTo>
                  <a:pt x="623" y="945"/>
                  <a:pt x="633" y="955"/>
                  <a:pt x="631" y="970"/>
                </a:cubicBezTo>
                <a:cubicBezTo>
                  <a:pt x="630" y="984"/>
                  <a:pt x="627" y="999"/>
                  <a:pt x="631" y="1011"/>
                </a:cubicBezTo>
                <a:cubicBezTo>
                  <a:pt x="628" y="1018"/>
                  <a:pt x="622" y="1008"/>
                  <a:pt x="624" y="1005"/>
                </a:cubicBezTo>
                <a:cubicBezTo>
                  <a:pt x="622" y="1003"/>
                  <a:pt x="621" y="999"/>
                  <a:pt x="623" y="995"/>
                </a:cubicBezTo>
                <a:cubicBezTo>
                  <a:pt x="618" y="988"/>
                  <a:pt x="619" y="980"/>
                  <a:pt x="617" y="973"/>
                </a:cubicBezTo>
                <a:cubicBezTo>
                  <a:pt x="616" y="958"/>
                  <a:pt x="608" y="946"/>
                  <a:pt x="608" y="931"/>
                </a:cubicBezTo>
                <a:close/>
                <a:moveTo>
                  <a:pt x="35" y="891"/>
                </a:moveTo>
                <a:cubicBezTo>
                  <a:pt x="38" y="888"/>
                  <a:pt x="45" y="888"/>
                  <a:pt x="46" y="882"/>
                </a:cubicBezTo>
                <a:cubicBezTo>
                  <a:pt x="56" y="884"/>
                  <a:pt x="49" y="870"/>
                  <a:pt x="60" y="873"/>
                </a:cubicBezTo>
                <a:cubicBezTo>
                  <a:pt x="74" y="858"/>
                  <a:pt x="89" y="845"/>
                  <a:pt x="106" y="834"/>
                </a:cubicBezTo>
                <a:cubicBezTo>
                  <a:pt x="114" y="827"/>
                  <a:pt x="120" y="819"/>
                  <a:pt x="131" y="816"/>
                </a:cubicBezTo>
                <a:cubicBezTo>
                  <a:pt x="135" y="805"/>
                  <a:pt x="152" y="807"/>
                  <a:pt x="154" y="795"/>
                </a:cubicBezTo>
                <a:cubicBezTo>
                  <a:pt x="176" y="789"/>
                  <a:pt x="187" y="771"/>
                  <a:pt x="208" y="765"/>
                </a:cubicBezTo>
                <a:cubicBezTo>
                  <a:pt x="215" y="757"/>
                  <a:pt x="228" y="755"/>
                  <a:pt x="234" y="746"/>
                </a:cubicBezTo>
                <a:cubicBezTo>
                  <a:pt x="241" y="747"/>
                  <a:pt x="246" y="745"/>
                  <a:pt x="248" y="740"/>
                </a:cubicBezTo>
                <a:cubicBezTo>
                  <a:pt x="252" y="736"/>
                  <a:pt x="262" y="739"/>
                  <a:pt x="263" y="731"/>
                </a:cubicBezTo>
                <a:cubicBezTo>
                  <a:pt x="254" y="731"/>
                  <a:pt x="248" y="734"/>
                  <a:pt x="245" y="740"/>
                </a:cubicBezTo>
                <a:cubicBezTo>
                  <a:pt x="235" y="740"/>
                  <a:pt x="232" y="746"/>
                  <a:pt x="222" y="747"/>
                </a:cubicBezTo>
                <a:cubicBezTo>
                  <a:pt x="213" y="756"/>
                  <a:pt x="198" y="759"/>
                  <a:pt x="188" y="768"/>
                </a:cubicBezTo>
                <a:cubicBezTo>
                  <a:pt x="161" y="778"/>
                  <a:pt x="142" y="795"/>
                  <a:pt x="120" y="810"/>
                </a:cubicBezTo>
                <a:cubicBezTo>
                  <a:pt x="116" y="816"/>
                  <a:pt x="109" y="817"/>
                  <a:pt x="105" y="822"/>
                </a:cubicBezTo>
                <a:cubicBezTo>
                  <a:pt x="102" y="828"/>
                  <a:pt x="90" y="827"/>
                  <a:pt x="88" y="834"/>
                </a:cubicBezTo>
                <a:cubicBezTo>
                  <a:pt x="73" y="838"/>
                  <a:pt x="68" y="851"/>
                  <a:pt x="57" y="858"/>
                </a:cubicBezTo>
                <a:cubicBezTo>
                  <a:pt x="46" y="866"/>
                  <a:pt x="40" y="878"/>
                  <a:pt x="26" y="882"/>
                </a:cubicBezTo>
                <a:cubicBezTo>
                  <a:pt x="22" y="887"/>
                  <a:pt x="20" y="894"/>
                  <a:pt x="12" y="894"/>
                </a:cubicBezTo>
                <a:cubicBezTo>
                  <a:pt x="12" y="899"/>
                  <a:pt x="9" y="901"/>
                  <a:pt x="3" y="900"/>
                </a:cubicBezTo>
                <a:cubicBezTo>
                  <a:pt x="3" y="901"/>
                  <a:pt x="2" y="902"/>
                  <a:pt x="2" y="902"/>
                </a:cubicBezTo>
                <a:cubicBezTo>
                  <a:pt x="2" y="919"/>
                  <a:pt x="2" y="919"/>
                  <a:pt x="2" y="919"/>
                </a:cubicBezTo>
                <a:cubicBezTo>
                  <a:pt x="5" y="917"/>
                  <a:pt x="9" y="915"/>
                  <a:pt x="12" y="912"/>
                </a:cubicBezTo>
                <a:cubicBezTo>
                  <a:pt x="19" y="905"/>
                  <a:pt x="30" y="900"/>
                  <a:pt x="35" y="891"/>
                </a:cubicBezTo>
                <a:close/>
                <a:moveTo>
                  <a:pt x="18" y="804"/>
                </a:moveTo>
                <a:cubicBezTo>
                  <a:pt x="28" y="803"/>
                  <a:pt x="29" y="794"/>
                  <a:pt x="38" y="792"/>
                </a:cubicBezTo>
                <a:cubicBezTo>
                  <a:pt x="42" y="785"/>
                  <a:pt x="51" y="782"/>
                  <a:pt x="58" y="777"/>
                </a:cubicBezTo>
                <a:cubicBezTo>
                  <a:pt x="69" y="766"/>
                  <a:pt x="81" y="755"/>
                  <a:pt x="95" y="747"/>
                </a:cubicBezTo>
                <a:cubicBezTo>
                  <a:pt x="98" y="739"/>
                  <a:pt x="108" y="739"/>
                  <a:pt x="112" y="732"/>
                </a:cubicBezTo>
                <a:cubicBezTo>
                  <a:pt x="121" y="729"/>
                  <a:pt x="125" y="722"/>
                  <a:pt x="135" y="720"/>
                </a:cubicBezTo>
                <a:cubicBezTo>
                  <a:pt x="145" y="708"/>
                  <a:pt x="161" y="701"/>
                  <a:pt x="175" y="693"/>
                </a:cubicBezTo>
                <a:cubicBezTo>
                  <a:pt x="180" y="688"/>
                  <a:pt x="189" y="686"/>
                  <a:pt x="195" y="681"/>
                </a:cubicBezTo>
                <a:cubicBezTo>
                  <a:pt x="204" y="679"/>
                  <a:pt x="207" y="670"/>
                  <a:pt x="217" y="669"/>
                </a:cubicBezTo>
                <a:cubicBezTo>
                  <a:pt x="233" y="661"/>
                  <a:pt x="248" y="654"/>
                  <a:pt x="263" y="647"/>
                </a:cubicBezTo>
                <a:cubicBezTo>
                  <a:pt x="268" y="647"/>
                  <a:pt x="274" y="648"/>
                  <a:pt x="275" y="644"/>
                </a:cubicBezTo>
                <a:cubicBezTo>
                  <a:pt x="264" y="643"/>
                  <a:pt x="256" y="645"/>
                  <a:pt x="249" y="647"/>
                </a:cubicBezTo>
                <a:cubicBezTo>
                  <a:pt x="241" y="649"/>
                  <a:pt x="240" y="658"/>
                  <a:pt x="229" y="657"/>
                </a:cubicBezTo>
                <a:cubicBezTo>
                  <a:pt x="220" y="658"/>
                  <a:pt x="214" y="662"/>
                  <a:pt x="209" y="666"/>
                </a:cubicBezTo>
                <a:cubicBezTo>
                  <a:pt x="200" y="668"/>
                  <a:pt x="192" y="671"/>
                  <a:pt x="189" y="678"/>
                </a:cubicBezTo>
                <a:cubicBezTo>
                  <a:pt x="179" y="678"/>
                  <a:pt x="173" y="682"/>
                  <a:pt x="169" y="687"/>
                </a:cubicBezTo>
                <a:cubicBezTo>
                  <a:pt x="160" y="690"/>
                  <a:pt x="152" y="692"/>
                  <a:pt x="149" y="699"/>
                </a:cubicBezTo>
                <a:cubicBezTo>
                  <a:pt x="139" y="700"/>
                  <a:pt x="139" y="709"/>
                  <a:pt x="129" y="709"/>
                </a:cubicBezTo>
                <a:cubicBezTo>
                  <a:pt x="125" y="715"/>
                  <a:pt x="114" y="716"/>
                  <a:pt x="112" y="724"/>
                </a:cubicBezTo>
                <a:cubicBezTo>
                  <a:pt x="101" y="723"/>
                  <a:pt x="104" y="735"/>
                  <a:pt x="92" y="733"/>
                </a:cubicBezTo>
                <a:cubicBezTo>
                  <a:pt x="87" y="738"/>
                  <a:pt x="79" y="742"/>
                  <a:pt x="74" y="748"/>
                </a:cubicBezTo>
                <a:cubicBezTo>
                  <a:pt x="61" y="755"/>
                  <a:pt x="54" y="768"/>
                  <a:pt x="37" y="772"/>
                </a:cubicBezTo>
                <a:cubicBezTo>
                  <a:pt x="29" y="783"/>
                  <a:pt x="15" y="791"/>
                  <a:pt x="6" y="802"/>
                </a:cubicBezTo>
                <a:cubicBezTo>
                  <a:pt x="5" y="802"/>
                  <a:pt x="3" y="804"/>
                  <a:pt x="2" y="805"/>
                </a:cubicBezTo>
                <a:cubicBezTo>
                  <a:pt x="2" y="821"/>
                  <a:pt x="2" y="821"/>
                  <a:pt x="2" y="821"/>
                </a:cubicBezTo>
                <a:cubicBezTo>
                  <a:pt x="8" y="816"/>
                  <a:pt x="15" y="812"/>
                  <a:pt x="18" y="804"/>
                </a:cubicBezTo>
                <a:close/>
                <a:moveTo>
                  <a:pt x="33" y="955"/>
                </a:moveTo>
                <a:cubicBezTo>
                  <a:pt x="37" y="947"/>
                  <a:pt x="50" y="948"/>
                  <a:pt x="53" y="940"/>
                </a:cubicBezTo>
                <a:cubicBezTo>
                  <a:pt x="119" y="889"/>
                  <a:pt x="125" y="883"/>
                  <a:pt x="133" y="880"/>
                </a:cubicBezTo>
                <a:cubicBezTo>
                  <a:pt x="213" y="827"/>
                  <a:pt x="226" y="816"/>
                  <a:pt x="244" y="810"/>
                </a:cubicBezTo>
                <a:cubicBezTo>
                  <a:pt x="277" y="796"/>
                  <a:pt x="280" y="788"/>
                  <a:pt x="293" y="788"/>
                </a:cubicBezTo>
                <a:cubicBezTo>
                  <a:pt x="351" y="764"/>
                  <a:pt x="354" y="759"/>
                  <a:pt x="365" y="761"/>
                </a:cubicBezTo>
                <a:cubicBezTo>
                  <a:pt x="350" y="760"/>
                  <a:pt x="340" y="757"/>
                  <a:pt x="339" y="761"/>
                </a:cubicBezTo>
                <a:cubicBezTo>
                  <a:pt x="306" y="770"/>
                  <a:pt x="307" y="776"/>
                  <a:pt x="298" y="774"/>
                </a:cubicBezTo>
                <a:cubicBezTo>
                  <a:pt x="246" y="803"/>
                  <a:pt x="232" y="801"/>
                  <a:pt x="227" y="808"/>
                </a:cubicBezTo>
                <a:cubicBezTo>
                  <a:pt x="185" y="825"/>
                  <a:pt x="174" y="838"/>
                  <a:pt x="158" y="847"/>
                </a:cubicBezTo>
                <a:cubicBezTo>
                  <a:pt x="131" y="867"/>
                  <a:pt x="123" y="870"/>
                  <a:pt x="115" y="874"/>
                </a:cubicBezTo>
                <a:cubicBezTo>
                  <a:pt x="98" y="897"/>
                  <a:pt x="90" y="895"/>
                  <a:pt x="87" y="898"/>
                </a:cubicBezTo>
                <a:cubicBezTo>
                  <a:pt x="2" y="972"/>
                  <a:pt x="2" y="972"/>
                  <a:pt x="2" y="972"/>
                </a:cubicBezTo>
                <a:close/>
                <a:moveTo>
                  <a:pt x="2458" y="113"/>
                </a:moveTo>
                <a:cubicBezTo>
                  <a:pt x="2460" y="118"/>
                  <a:pt x="2458" y="121"/>
                  <a:pt x="2455" y="123"/>
                </a:cubicBezTo>
                <a:cubicBezTo>
                  <a:pt x="2435" y="161"/>
                  <a:pt x="2429" y="166"/>
                  <a:pt x="2430" y="175"/>
                </a:cubicBezTo>
                <a:cubicBezTo>
                  <a:pt x="2410" y="206"/>
                  <a:pt x="2415" y="215"/>
                  <a:pt x="2411" y="217"/>
                </a:cubicBezTo>
                <a:cubicBezTo>
                  <a:pt x="2393" y="268"/>
                  <a:pt x="2384" y="272"/>
                  <a:pt x="2389" y="284"/>
                </a:cubicBezTo>
                <a:cubicBezTo>
                  <a:pt x="2370" y="334"/>
                  <a:pt x="2373" y="346"/>
                  <a:pt x="2367" y="350"/>
                </a:cubicBezTo>
                <a:cubicBezTo>
                  <a:pt x="2365" y="381"/>
                  <a:pt x="2365" y="386"/>
                  <a:pt x="2363" y="390"/>
                </a:cubicBezTo>
                <a:cubicBezTo>
                  <a:pt x="2363" y="425"/>
                  <a:pt x="2360" y="437"/>
                  <a:pt x="2367" y="436"/>
                </a:cubicBezTo>
                <a:cubicBezTo>
                  <a:pt x="2377" y="364"/>
                  <a:pt x="2374" y="353"/>
                  <a:pt x="2379" y="348"/>
                </a:cubicBezTo>
                <a:cubicBezTo>
                  <a:pt x="2435" y="186"/>
                  <a:pt x="2435" y="179"/>
                  <a:pt x="2441" y="176"/>
                </a:cubicBezTo>
                <a:cubicBezTo>
                  <a:pt x="2469" y="113"/>
                  <a:pt x="2475" y="110"/>
                  <a:pt x="2474" y="101"/>
                </a:cubicBezTo>
                <a:cubicBezTo>
                  <a:pt x="2491" y="72"/>
                  <a:pt x="2493" y="69"/>
                  <a:pt x="2497" y="67"/>
                </a:cubicBezTo>
                <a:cubicBezTo>
                  <a:pt x="2521" y="1"/>
                  <a:pt x="2521" y="1"/>
                  <a:pt x="2521" y="1"/>
                </a:cubicBezTo>
                <a:cubicBezTo>
                  <a:pt x="2503" y="34"/>
                  <a:pt x="2499" y="45"/>
                  <a:pt x="2487" y="51"/>
                </a:cubicBezTo>
                <a:close/>
                <a:moveTo>
                  <a:pt x="27" y="929"/>
                </a:moveTo>
                <a:cubicBezTo>
                  <a:pt x="34" y="924"/>
                  <a:pt x="44" y="922"/>
                  <a:pt x="47" y="914"/>
                </a:cubicBezTo>
                <a:cubicBezTo>
                  <a:pt x="55" y="916"/>
                  <a:pt x="53" y="908"/>
                  <a:pt x="58" y="908"/>
                </a:cubicBezTo>
                <a:cubicBezTo>
                  <a:pt x="64" y="906"/>
                  <a:pt x="60" y="896"/>
                  <a:pt x="70" y="899"/>
                </a:cubicBezTo>
                <a:cubicBezTo>
                  <a:pt x="80" y="885"/>
                  <a:pt x="96" y="877"/>
                  <a:pt x="109" y="866"/>
                </a:cubicBezTo>
                <a:cubicBezTo>
                  <a:pt x="112" y="863"/>
                  <a:pt x="115" y="860"/>
                  <a:pt x="118" y="857"/>
                </a:cubicBezTo>
                <a:cubicBezTo>
                  <a:pt x="122" y="854"/>
                  <a:pt x="129" y="854"/>
                  <a:pt x="129" y="848"/>
                </a:cubicBezTo>
                <a:cubicBezTo>
                  <a:pt x="140" y="846"/>
                  <a:pt x="141" y="834"/>
                  <a:pt x="152" y="833"/>
                </a:cubicBezTo>
                <a:cubicBezTo>
                  <a:pt x="155" y="824"/>
                  <a:pt x="166" y="823"/>
                  <a:pt x="172" y="818"/>
                </a:cubicBezTo>
                <a:cubicBezTo>
                  <a:pt x="178" y="811"/>
                  <a:pt x="189" y="809"/>
                  <a:pt x="195" y="803"/>
                </a:cubicBezTo>
                <a:cubicBezTo>
                  <a:pt x="210" y="793"/>
                  <a:pt x="226" y="783"/>
                  <a:pt x="243" y="775"/>
                </a:cubicBezTo>
                <a:cubicBezTo>
                  <a:pt x="255" y="763"/>
                  <a:pt x="278" y="761"/>
                  <a:pt x="289" y="748"/>
                </a:cubicBezTo>
                <a:cubicBezTo>
                  <a:pt x="294" y="747"/>
                  <a:pt x="299" y="746"/>
                  <a:pt x="301" y="742"/>
                </a:cubicBezTo>
                <a:cubicBezTo>
                  <a:pt x="306" y="740"/>
                  <a:pt x="313" y="740"/>
                  <a:pt x="315" y="736"/>
                </a:cubicBezTo>
                <a:cubicBezTo>
                  <a:pt x="320" y="735"/>
                  <a:pt x="325" y="734"/>
                  <a:pt x="326" y="730"/>
                </a:cubicBezTo>
                <a:cubicBezTo>
                  <a:pt x="331" y="728"/>
                  <a:pt x="338" y="728"/>
                  <a:pt x="341" y="723"/>
                </a:cubicBezTo>
                <a:cubicBezTo>
                  <a:pt x="327" y="722"/>
                  <a:pt x="324" y="730"/>
                  <a:pt x="312" y="730"/>
                </a:cubicBezTo>
                <a:cubicBezTo>
                  <a:pt x="306" y="736"/>
                  <a:pt x="294" y="736"/>
                  <a:pt x="289" y="742"/>
                </a:cubicBezTo>
                <a:cubicBezTo>
                  <a:pt x="267" y="745"/>
                  <a:pt x="260" y="762"/>
                  <a:pt x="237" y="764"/>
                </a:cubicBezTo>
                <a:cubicBezTo>
                  <a:pt x="233" y="771"/>
                  <a:pt x="223" y="772"/>
                  <a:pt x="217" y="779"/>
                </a:cubicBezTo>
                <a:cubicBezTo>
                  <a:pt x="209" y="783"/>
                  <a:pt x="200" y="785"/>
                  <a:pt x="195" y="791"/>
                </a:cubicBezTo>
                <a:cubicBezTo>
                  <a:pt x="187" y="795"/>
                  <a:pt x="182" y="802"/>
                  <a:pt x="172" y="803"/>
                </a:cubicBezTo>
                <a:cubicBezTo>
                  <a:pt x="167" y="811"/>
                  <a:pt x="158" y="814"/>
                  <a:pt x="149" y="818"/>
                </a:cubicBezTo>
                <a:cubicBezTo>
                  <a:pt x="146" y="827"/>
                  <a:pt x="133" y="826"/>
                  <a:pt x="129" y="833"/>
                </a:cubicBezTo>
                <a:cubicBezTo>
                  <a:pt x="123" y="839"/>
                  <a:pt x="115" y="843"/>
                  <a:pt x="109" y="848"/>
                </a:cubicBezTo>
                <a:cubicBezTo>
                  <a:pt x="97" y="861"/>
                  <a:pt x="81" y="869"/>
                  <a:pt x="69" y="881"/>
                </a:cubicBezTo>
                <a:cubicBezTo>
                  <a:pt x="47" y="900"/>
                  <a:pt x="23" y="916"/>
                  <a:pt x="2" y="935"/>
                </a:cubicBezTo>
                <a:cubicBezTo>
                  <a:pt x="2" y="952"/>
                  <a:pt x="2" y="952"/>
                  <a:pt x="2" y="952"/>
                </a:cubicBezTo>
                <a:cubicBezTo>
                  <a:pt x="11" y="945"/>
                  <a:pt x="22" y="939"/>
                  <a:pt x="27" y="929"/>
                </a:cubicBezTo>
                <a:close/>
                <a:moveTo>
                  <a:pt x="8" y="886"/>
                </a:moveTo>
                <a:cubicBezTo>
                  <a:pt x="10" y="875"/>
                  <a:pt x="24" y="876"/>
                  <a:pt x="25" y="865"/>
                </a:cubicBezTo>
                <a:cubicBezTo>
                  <a:pt x="35" y="862"/>
                  <a:pt x="38" y="854"/>
                  <a:pt x="45" y="850"/>
                </a:cubicBezTo>
                <a:cubicBezTo>
                  <a:pt x="44" y="843"/>
                  <a:pt x="58" y="851"/>
                  <a:pt x="54" y="841"/>
                </a:cubicBezTo>
                <a:cubicBezTo>
                  <a:pt x="57" y="838"/>
                  <a:pt x="64" y="838"/>
                  <a:pt x="65" y="832"/>
                </a:cubicBezTo>
                <a:cubicBezTo>
                  <a:pt x="79" y="822"/>
                  <a:pt x="94" y="812"/>
                  <a:pt x="108" y="802"/>
                </a:cubicBezTo>
                <a:cubicBezTo>
                  <a:pt x="119" y="788"/>
                  <a:pt x="137" y="781"/>
                  <a:pt x="150" y="769"/>
                </a:cubicBezTo>
                <a:cubicBezTo>
                  <a:pt x="158" y="764"/>
                  <a:pt x="166" y="761"/>
                  <a:pt x="170" y="754"/>
                </a:cubicBezTo>
                <a:cubicBezTo>
                  <a:pt x="179" y="750"/>
                  <a:pt x="188" y="746"/>
                  <a:pt x="193" y="739"/>
                </a:cubicBezTo>
                <a:cubicBezTo>
                  <a:pt x="213" y="734"/>
                  <a:pt x="222" y="717"/>
                  <a:pt x="245" y="714"/>
                </a:cubicBezTo>
                <a:cubicBezTo>
                  <a:pt x="249" y="707"/>
                  <a:pt x="260" y="706"/>
                  <a:pt x="268" y="702"/>
                </a:cubicBezTo>
                <a:cubicBezTo>
                  <a:pt x="274" y="696"/>
                  <a:pt x="284" y="693"/>
                  <a:pt x="293" y="690"/>
                </a:cubicBezTo>
                <a:cubicBezTo>
                  <a:pt x="297" y="687"/>
                  <a:pt x="301" y="686"/>
                  <a:pt x="308" y="687"/>
                </a:cubicBezTo>
                <a:cubicBezTo>
                  <a:pt x="309" y="682"/>
                  <a:pt x="322" y="686"/>
                  <a:pt x="322" y="680"/>
                </a:cubicBezTo>
                <a:cubicBezTo>
                  <a:pt x="326" y="679"/>
                  <a:pt x="337" y="683"/>
                  <a:pt x="337" y="677"/>
                </a:cubicBezTo>
                <a:cubicBezTo>
                  <a:pt x="338" y="679"/>
                  <a:pt x="351" y="684"/>
                  <a:pt x="351" y="677"/>
                </a:cubicBezTo>
                <a:cubicBezTo>
                  <a:pt x="335" y="669"/>
                  <a:pt x="314" y="678"/>
                  <a:pt x="296" y="678"/>
                </a:cubicBezTo>
                <a:cubicBezTo>
                  <a:pt x="290" y="685"/>
                  <a:pt x="276" y="684"/>
                  <a:pt x="270" y="690"/>
                </a:cubicBezTo>
                <a:cubicBezTo>
                  <a:pt x="260" y="694"/>
                  <a:pt x="251" y="698"/>
                  <a:pt x="242" y="703"/>
                </a:cubicBezTo>
                <a:cubicBezTo>
                  <a:pt x="225" y="713"/>
                  <a:pt x="206" y="719"/>
                  <a:pt x="190" y="730"/>
                </a:cubicBezTo>
                <a:cubicBezTo>
                  <a:pt x="182" y="735"/>
                  <a:pt x="176" y="741"/>
                  <a:pt x="167" y="745"/>
                </a:cubicBezTo>
                <a:cubicBezTo>
                  <a:pt x="156" y="748"/>
                  <a:pt x="152" y="757"/>
                  <a:pt x="142" y="760"/>
                </a:cubicBezTo>
                <a:cubicBezTo>
                  <a:pt x="127" y="773"/>
                  <a:pt x="109" y="782"/>
                  <a:pt x="96" y="796"/>
                </a:cubicBezTo>
                <a:cubicBezTo>
                  <a:pt x="96" y="802"/>
                  <a:pt x="86" y="798"/>
                  <a:pt x="85" y="802"/>
                </a:cubicBezTo>
                <a:cubicBezTo>
                  <a:pt x="82" y="806"/>
                  <a:pt x="77" y="808"/>
                  <a:pt x="73" y="811"/>
                </a:cubicBezTo>
                <a:cubicBezTo>
                  <a:pt x="66" y="818"/>
                  <a:pt x="57" y="823"/>
                  <a:pt x="50" y="829"/>
                </a:cubicBezTo>
                <a:cubicBezTo>
                  <a:pt x="35" y="840"/>
                  <a:pt x="23" y="855"/>
                  <a:pt x="8" y="865"/>
                </a:cubicBezTo>
                <a:cubicBezTo>
                  <a:pt x="9" y="870"/>
                  <a:pt x="5" y="870"/>
                  <a:pt x="2" y="871"/>
                </a:cubicBezTo>
                <a:cubicBezTo>
                  <a:pt x="2" y="889"/>
                  <a:pt x="2" y="889"/>
                  <a:pt x="2" y="889"/>
                </a:cubicBezTo>
                <a:cubicBezTo>
                  <a:pt x="3" y="887"/>
                  <a:pt x="4" y="885"/>
                  <a:pt x="8" y="886"/>
                </a:cubicBezTo>
                <a:close/>
                <a:moveTo>
                  <a:pt x="120" y="1060"/>
                </a:moveTo>
                <a:cubicBezTo>
                  <a:pt x="123" y="1064"/>
                  <a:pt x="130" y="1064"/>
                  <a:pt x="135" y="1065"/>
                </a:cubicBezTo>
                <a:cubicBezTo>
                  <a:pt x="275" y="1075"/>
                  <a:pt x="299" y="1082"/>
                  <a:pt x="347" y="1071"/>
                </a:cubicBezTo>
                <a:cubicBezTo>
                  <a:pt x="396" y="1061"/>
                  <a:pt x="397" y="1055"/>
                  <a:pt x="404" y="1055"/>
                </a:cubicBezTo>
                <a:cubicBezTo>
                  <a:pt x="447" y="1036"/>
                  <a:pt x="454" y="1036"/>
                  <a:pt x="453" y="1028"/>
                </a:cubicBezTo>
                <a:cubicBezTo>
                  <a:pt x="372" y="1060"/>
                  <a:pt x="368" y="1059"/>
                  <a:pt x="367" y="1059"/>
                </a:cubicBezTo>
                <a:cubicBezTo>
                  <a:pt x="349" y="1064"/>
                  <a:pt x="346" y="1063"/>
                  <a:pt x="344" y="1066"/>
                </a:cubicBezTo>
                <a:cubicBezTo>
                  <a:pt x="215" y="1066"/>
                  <a:pt x="190" y="1061"/>
                  <a:pt x="161" y="1062"/>
                </a:cubicBezTo>
                <a:cubicBezTo>
                  <a:pt x="136" y="1046"/>
                  <a:pt x="121" y="1056"/>
                  <a:pt x="123" y="1048"/>
                </a:cubicBezTo>
                <a:cubicBezTo>
                  <a:pt x="91" y="1040"/>
                  <a:pt x="81" y="1045"/>
                  <a:pt x="76" y="1043"/>
                </a:cubicBezTo>
                <a:cubicBezTo>
                  <a:pt x="117" y="1049"/>
                  <a:pt x="127" y="1043"/>
                  <a:pt x="131" y="1045"/>
                </a:cubicBezTo>
                <a:cubicBezTo>
                  <a:pt x="210" y="1054"/>
                  <a:pt x="239" y="1054"/>
                  <a:pt x="268" y="1053"/>
                </a:cubicBezTo>
                <a:cubicBezTo>
                  <a:pt x="398" y="1031"/>
                  <a:pt x="398" y="1024"/>
                  <a:pt x="406" y="1026"/>
                </a:cubicBezTo>
                <a:cubicBezTo>
                  <a:pt x="470" y="995"/>
                  <a:pt x="483" y="993"/>
                  <a:pt x="487" y="984"/>
                </a:cubicBezTo>
                <a:cubicBezTo>
                  <a:pt x="411" y="1014"/>
                  <a:pt x="407" y="1015"/>
                  <a:pt x="406" y="1020"/>
                </a:cubicBezTo>
                <a:cubicBezTo>
                  <a:pt x="342" y="1033"/>
                  <a:pt x="339" y="1029"/>
                  <a:pt x="337" y="1034"/>
                </a:cubicBezTo>
                <a:cubicBezTo>
                  <a:pt x="281" y="1041"/>
                  <a:pt x="271" y="1041"/>
                  <a:pt x="262" y="1042"/>
                </a:cubicBezTo>
                <a:cubicBezTo>
                  <a:pt x="164" y="1039"/>
                  <a:pt x="156" y="1042"/>
                  <a:pt x="143" y="1036"/>
                </a:cubicBezTo>
                <a:cubicBezTo>
                  <a:pt x="109" y="1030"/>
                  <a:pt x="103" y="1032"/>
                  <a:pt x="102" y="1028"/>
                </a:cubicBezTo>
                <a:cubicBezTo>
                  <a:pt x="27" y="1013"/>
                  <a:pt x="18" y="1013"/>
                  <a:pt x="14" y="1007"/>
                </a:cubicBezTo>
                <a:cubicBezTo>
                  <a:pt x="201" y="1026"/>
                  <a:pt x="240" y="1025"/>
                  <a:pt x="279" y="1024"/>
                </a:cubicBezTo>
                <a:cubicBezTo>
                  <a:pt x="313" y="1016"/>
                  <a:pt x="321" y="1016"/>
                  <a:pt x="322" y="1020"/>
                </a:cubicBezTo>
                <a:cubicBezTo>
                  <a:pt x="426" y="991"/>
                  <a:pt x="430" y="984"/>
                  <a:pt x="440" y="985"/>
                </a:cubicBezTo>
                <a:cubicBezTo>
                  <a:pt x="391" y="990"/>
                  <a:pt x="379" y="999"/>
                  <a:pt x="359" y="1001"/>
                </a:cubicBezTo>
                <a:cubicBezTo>
                  <a:pt x="315" y="1013"/>
                  <a:pt x="304" y="1008"/>
                  <a:pt x="305" y="1014"/>
                </a:cubicBezTo>
                <a:cubicBezTo>
                  <a:pt x="170" y="1013"/>
                  <a:pt x="150" y="1016"/>
                  <a:pt x="139" y="1010"/>
                </a:cubicBezTo>
                <a:cubicBezTo>
                  <a:pt x="130" y="1003"/>
                  <a:pt x="158" y="1001"/>
                  <a:pt x="183" y="1003"/>
                </a:cubicBezTo>
                <a:cubicBezTo>
                  <a:pt x="214" y="1001"/>
                  <a:pt x="212" y="996"/>
                  <a:pt x="220" y="996"/>
                </a:cubicBezTo>
                <a:cubicBezTo>
                  <a:pt x="267" y="984"/>
                  <a:pt x="284" y="989"/>
                  <a:pt x="289" y="983"/>
                </a:cubicBezTo>
                <a:cubicBezTo>
                  <a:pt x="403" y="951"/>
                  <a:pt x="412" y="950"/>
                  <a:pt x="419" y="948"/>
                </a:cubicBezTo>
                <a:cubicBezTo>
                  <a:pt x="422" y="934"/>
                  <a:pt x="423" y="940"/>
                  <a:pt x="416" y="939"/>
                </a:cubicBezTo>
                <a:cubicBezTo>
                  <a:pt x="256" y="981"/>
                  <a:pt x="247" y="983"/>
                  <a:pt x="226" y="987"/>
                </a:cubicBezTo>
                <a:cubicBezTo>
                  <a:pt x="191" y="988"/>
                  <a:pt x="185" y="988"/>
                  <a:pt x="179" y="989"/>
                </a:cubicBezTo>
                <a:cubicBezTo>
                  <a:pt x="232" y="970"/>
                  <a:pt x="248" y="965"/>
                  <a:pt x="266" y="960"/>
                </a:cubicBezTo>
                <a:cubicBezTo>
                  <a:pt x="323" y="943"/>
                  <a:pt x="329" y="938"/>
                  <a:pt x="337" y="935"/>
                </a:cubicBezTo>
                <a:cubicBezTo>
                  <a:pt x="306" y="939"/>
                  <a:pt x="293" y="944"/>
                  <a:pt x="280" y="948"/>
                </a:cubicBezTo>
                <a:cubicBezTo>
                  <a:pt x="127" y="980"/>
                  <a:pt x="107" y="986"/>
                  <a:pt x="86" y="988"/>
                </a:cubicBezTo>
                <a:cubicBezTo>
                  <a:pt x="42" y="997"/>
                  <a:pt x="27" y="997"/>
                  <a:pt x="29" y="992"/>
                </a:cubicBezTo>
                <a:cubicBezTo>
                  <a:pt x="126" y="959"/>
                  <a:pt x="146" y="956"/>
                  <a:pt x="164" y="951"/>
                </a:cubicBezTo>
                <a:cubicBezTo>
                  <a:pt x="233" y="930"/>
                  <a:pt x="249" y="924"/>
                  <a:pt x="267" y="920"/>
                </a:cubicBezTo>
                <a:cubicBezTo>
                  <a:pt x="345" y="894"/>
                  <a:pt x="344" y="887"/>
                  <a:pt x="351" y="888"/>
                </a:cubicBezTo>
                <a:cubicBezTo>
                  <a:pt x="415" y="858"/>
                  <a:pt x="427" y="858"/>
                  <a:pt x="431" y="852"/>
                </a:cubicBezTo>
                <a:cubicBezTo>
                  <a:pt x="448" y="841"/>
                  <a:pt x="446" y="839"/>
                  <a:pt x="445" y="843"/>
                </a:cubicBezTo>
                <a:cubicBezTo>
                  <a:pt x="372" y="876"/>
                  <a:pt x="360" y="871"/>
                  <a:pt x="359" y="877"/>
                </a:cubicBezTo>
                <a:cubicBezTo>
                  <a:pt x="268" y="909"/>
                  <a:pt x="249" y="912"/>
                  <a:pt x="233" y="918"/>
                </a:cubicBezTo>
                <a:cubicBezTo>
                  <a:pt x="157" y="941"/>
                  <a:pt x="151" y="940"/>
                  <a:pt x="146" y="940"/>
                </a:cubicBezTo>
                <a:cubicBezTo>
                  <a:pt x="158" y="927"/>
                  <a:pt x="164" y="928"/>
                  <a:pt x="166" y="925"/>
                </a:cubicBezTo>
                <a:cubicBezTo>
                  <a:pt x="199" y="898"/>
                  <a:pt x="214" y="902"/>
                  <a:pt x="214" y="892"/>
                </a:cubicBezTo>
                <a:cubicBezTo>
                  <a:pt x="271" y="862"/>
                  <a:pt x="285" y="854"/>
                  <a:pt x="300" y="846"/>
                </a:cubicBezTo>
                <a:cubicBezTo>
                  <a:pt x="437" y="785"/>
                  <a:pt x="441" y="784"/>
                  <a:pt x="444" y="782"/>
                </a:cubicBezTo>
                <a:cubicBezTo>
                  <a:pt x="472" y="772"/>
                  <a:pt x="485" y="769"/>
                  <a:pt x="475" y="766"/>
                </a:cubicBezTo>
                <a:cubicBezTo>
                  <a:pt x="395" y="789"/>
                  <a:pt x="396" y="793"/>
                  <a:pt x="392" y="795"/>
                </a:cubicBezTo>
                <a:cubicBezTo>
                  <a:pt x="368" y="808"/>
                  <a:pt x="356" y="804"/>
                  <a:pt x="354" y="810"/>
                </a:cubicBezTo>
                <a:cubicBezTo>
                  <a:pt x="247" y="865"/>
                  <a:pt x="235" y="865"/>
                  <a:pt x="231" y="871"/>
                </a:cubicBezTo>
                <a:cubicBezTo>
                  <a:pt x="188" y="897"/>
                  <a:pt x="182" y="896"/>
                  <a:pt x="180" y="899"/>
                </a:cubicBezTo>
                <a:cubicBezTo>
                  <a:pt x="191" y="886"/>
                  <a:pt x="197" y="882"/>
                  <a:pt x="203" y="878"/>
                </a:cubicBezTo>
                <a:cubicBezTo>
                  <a:pt x="280" y="826"/>
                  <a:pt x="298" y="825"/>
                  <a:pt x="305" y="814"/>
                </a:cubicBezTo>
                <a:cubicBezTo>
                  <a:pt x="369" y="786"/>
                  <a:pt x="377" y="784"/>
                  <a:pt x="383" y="780"/>
                </a:cubicBezTo>
                <a:cubicBezTo>
                  <a:pt x="448" y="751"/>
                  <a:pt x="464" y="757"/>
                  <a:pt x="463" y="746"/>
                </a:cubicBezTo>
                <a:cubicBezTo>
                  <a:pt x="393" y="777"/>
                  <a:pt x="375" y="767"/>
                  <a:pt x="377" y="775"/>
                </a:cubicBezTo>
                <a:cubicBezTo>
                  <a:pt x="286" y="811"/>
                  <a:pt x="280" y="817"/>
                  <a:pt x="271" y="821"/>
                </a:cubicBezTo>
                <a:cubicBezTo>
                  <a:pt x="195" y="872"/>
                  <a:pt x="184" y="873"/>
                  <a:pt x="176" y="878"/>
                </a:cubicBezTo>
                <a:cubicBezTo>
                  <a:pt x="147" y="899"/>
                  <a:pt x="141" y="906"/>
                  <a:pt x="131" y="909"/>
                </a:cubicBezTo>
                <a:cubicBezTo>
                  <a:pt x="75" y="942"/>
                  <a:pt x="69" y="949"/>
                  <a:pt x="56" y="951"/>
                </a:cubicBezTo>
                <a:cubicBezTo>
                  <a:pt x="30" y="974"/>
                  <a:pt x="14" y="965"/>
                  <a:pt x="16" y="972"/>
                </a:cubicBezTo>
                <a:cubicBezTo>
                  <a:pt x="15" y="1020"/>
                  <a:pt x="22" y="1026"/>
                  <a:pt x="32" y="1027"/>
                </a:cubicBezTo>
                <a:cubicBezTo>
                  <a:pt x="2" y="1036"/>
                  <a:pt x="2" y="1036"/>
                  <a:pt x="2" y="1036"/>
                </a:cubicBezTo>
                <a:close/>
                <a:moveTo>
                  <a:pt x="160" y="905"/>
                </a:moveTo>
                <a:cubicBezTo>
                  <a:pt x="162" y="905"/>
                  <a:pt x="164" y="905"/>
                  <a:pt x="166" y="905"/>
                </a:cubicBezTo>
                <a:cubicBezTo>
                  <a:pt x="167" y="911"/>
                  <a:pt x="162" y="910"/>
                  <a:pt x="157" y="911"/>
                </a:cubicBezTo>
                <a:cubicBezTo>
                  <a:pt x="157" y="908"/>
                  <a:pt x="160" y="908"/>
                  <a:pt x="160" y="905"/>
                </a:cubicBezTo>
                <a:close/>
                <a:moveTo>
                  <a:pt x="128" y="926"/>
                </a:moveTo>
                <a:cubicBezTo>
                  <a:pt x="136" y="928"/>
                  <a:pt x="122" y="933"/>
                  <a:pt x="123" y="938"/>
                </a:cubicBezTo>
                <a:cubicBezTo>
                  <a:pt x="119" y="938"/>
                  <a:pt x="115" y="938"/>
                  <a:pt x="114" y="941"/>
                </a:cubicBezTo>
                <a:cubicBezTo>
                  <a:pt x="105" y="934"/>
                  <a:pt x="128" y="933"/>
                  <a:pt x="128" y="926"/>
                </a:cubicBezTo>
                <a:close/>
                <a:moveTo>
                  <a:pt x="2859" y="2158"/>
                </a:moveTo>
                <a:cubicBezTo>
                  <a:pt x="2857" y="2159"/>
                  <a:pt x="2856" y="2159"/>
                  <a:pt x="2854" y="2160"/>
                </a:cubicBezTo>
                <a:cubicBezTo>
                  <a:pt x="2877" y="2160"/>
                  <a:pt x="2877" y="2160"/>
                  <a:pt x="2877" y="2160"/>
                </a:cubicBezTo>
                <a:cubicBezTo>
                  <a:pt x="2879" y="2159"/>
                  <a:pt x="2881" y="2158"/>
                  <a:pt x="2882" y="2159"/>
                </a:cubicBezTo>
                <a:cubicBezTo>
                  <a:pt x="2882" y="2147"/>
                  <a:pt x="2882" y="2147"/>
                  <a:pt x="2882" y="2147"/>
                </a:cubicBezTo>
                <a:cubicBezTo>
                  <a:pt x="2880" y="2148"/>
                  <a:pt x="2878" y="2150"/>
                  <a:pt x="2875" y="2151"/>
                </a:cubicBezTo>
                <a:cubicBezTo>
                  <a:pt x="2870" y="2154"/>
                  <a:pt x="2864" y="2155"/>
                  <a:pt x="2859" y="2158"/>
                </a:cubicBezTo>
                <a:close/>
                <a:moveTo>
                  <a:pt x="2281" y="2042"/>
                </a:moveTo>
                <a:cubicBezTo>
                  <a:pt x="2282" y="2071"/>
                  <a:pt x="2273" y="2096"/>
                  <a:pt x="2277" y="2125"/>
                </a:cubicBezTo>
                <a:cubicBezTo>
                  <a:pt x="2273" y="2133"/>
                  <a:pt x="2270" y="2140"/>
                  <a:pt x="2269" y="2149"/>
                </a:cubicBezTo>
                <a:cubicBezTo>
                  <a:pt x="2263" y="2151"/>
                  <a:pt x="2270" y="2158"/>
                  <a:pt x="2265" y="2160"/>
                </a:cubicBezTo>
                <a:cubicBezTo>
                  <a:pt x="2280" y="2160"/>
                  <a:pt x="2280" y="2160"/>
                  <a:pt x="2280" y="2160"/>
                </a:cubicBezTo>
                <a:cubicBezTo>
                  <a:pt x="2279" y="2157"/>
                  <a:pt x="2278" y="2154"/>
                  <a:pt x="2277" y="2151"/>
                </a:cubicBezTo>
                <a:cubicBezTo>
                  <a:pt x="2286" y="2136"/>
                  <a:pt x="2279" y="2114"/>
                  <a:pt x="2286" y="2098"/>
                </a:cubicBezTo>
                <a:cubicBezTo>
                  <a:pt x="2281" y="2087"/>
                  <a:pt x="2290" y="2081"/>
                  <a:pt x="2285" y="2070"/>
                </a:cubicBezTo>
                <a:cubicBezTo>
                  <a:pt x="2287" y="2065"/>
                  <a:pt x="2287" y="2060"/>
                  <a:pt x="2288" y="2055"/>
                </a:cubicBezTo>
                <a:cubicBezTo>
                  <a:pt x="2284" y="2052"/>
                  <a:pt x="2290" y="2041"/>
                  <a:pt x="2281" y="2042"/>
                </a:cubicBezTo>
                <a:close/>
                <a:moveTo>
                  <a:pt x="2266" y="2037"/>
                </a:moveTo>
                <a:cubicBezTo>
                  <a:pt x="2265" y="2030"/>
                  <a:pt x="2264" y="2024"/>
                  <a:pt x="2266" y="2018"/>
                </a:cubicBezTo>
                <a:cubicBezTo>
                  <a:pt x="2268" y="2011"/>
                  <a:pt x="2266" y="2003"/>
                  <a:pt x="2269" y="1997"/>
                </a:cubicBezTo>
                <a:cubicBezTo>
                  <a:pt x="2269" y="1983"/>
                  <a:pt x="2269" y="1970"/>
                  <a:pt x="2268" y="1955"/>
                </a:cubicBezTo>
                <a:cubicBezTo>
                  <a:pt x="2263" y="1947"/>
                  <a:pt x="2270" y="1943"/>
                  <a:pt x="2264" y="1935"/>
                </a:cubicBezTo>
                <a:cubicBezTo>
                  <a:pt x="2268" y="1932"/>
                  <a:pt x="2262" y="1927"/>
                  <a:pt x="2265" y="1924"/>
                </a:cubicBezTo>
                <a:cubicBezTo>
                  <a:pt x="2263" y="1921"/>
                  <a:pt x="2262" y="1914"/>
                  <a:pt x="2258" y="1915"/>
                </a:cubicBezTo>
                <a:cubicBezTo>
                  <a:pt x="2259" y="1928"/>
                  <a:pt x="2262" y="1941"/>
                  <a:pt x="2260" y="1953"/>
                </a:cubicBezTo>
                <a:cubicBezTo>
                  <a:pt x="2262" y="1960"/>
                  <a:pt x="2262" y="1967"/>
                  <a:pt x="2260" y="1972"/>
                </a:cubicBezTo>
                <a:cubicBezTo>
                  <a:pt x="2262" y="1979"/>
                  <a:pt x="2262" y="1986"/>
                  <a:pt x="2260" y="1992"/>
                </a:cubicBezTo>
                <a:cubicBezTo>
                  <a:pt x="2261" y="2004"/>
                  <a:pt x="2260" y="2016"/>
                  <a:pt x="2258" y="2028"/>
                </a:cubicBezTo>
                <a:cubicBezTo>
                  <a:pt x="2251" y="2032"/>
                  <a:pt x="2259" y="2041"/>
                  <a:pt x="2254" y="2046"/>
                </a:cubicBezTo>
                <a:cubicBezTo>
                  <a:pt x="2251" y="2048"/>
                  <a:pt x="2251" y="2051"/>
                  <a:pt x="2251" y="2054"/>
                </a:cubicBezTo>
                <a:cubicBezTo>
                  <a:pt x="2255" y="2059"/>
                  <a:pt x="2250" y="2061"/>
                  <a:pt x="2250" y="2064"/>
                </a:cubicBezTo>
                <a:cubicBezTo>
                  <a:pt x="2244" y="2068"/>
                  <a:pt x="2251" y="2076"/>
                  <a:pt x="2245" y="2080"/>
                </a:cubicBezTo>
                <a:cubicBezTo>
                  <a:pt x="2247" y="2083"/>
                  <a:pt x="2246" y="2086"/>
                  <a:pt x="2246" y="2089"/>
                </a:cubicBezTo>
                <a:cubicBezTo>
                  <a:pt x="2241" y="2090"/>
                  <a:pt x="2243" y="2095"/>
                  <a:pt x="2241" y="2098"/>
                </a:cubicBezTo>
                <a:cubicBezTo>
                  <a:pt x="2239" y="2104"/>
                  <a:pt x="2241" y="2111"/>
                  <a:pt x="2237" y="2116"/>
                </a:cubicBezTo>
                <a:cubicBezTo>
                  <a:pt x="2235" y="2122"/>
                  <a:pt x="2233" y="2128"/>
                  <a:pt x="2233" y="2134"/>
                </a:cubicBezTo>
                <a:cubicBezTo>
                  <a:pt x="2229" y="2143"/>
                  <a:pt x="2225" y="2151"/>
                  <a:pt x="2221" y="2160"/>
                </a:cubicBezTo>
                <a:cubicBezTo>
                  <a:pt x="2245" y="2160"/>
                  <a:pt x="2245" y="2160"/>
                  <a:pt x="2245" y="2160"/>
                </a:cubicBezTo>
                <a:cubicBezTo>
                  <a:pt x="2245" y="2158"/>
                  <a:pt x="2246" y="2156"/>
                  <a:pt x="2246" y="2154"/>
                </a:cubicBezTo>
                <a:cubicBezTo>
                  <a:pt x="2254" y="2143"/>
                  <a:pt x="2255" y="2129"/>
                  <a:pt x="2256" y="2116"/>
                </a:cubicBezTo>
                <a:cubicBezTo>
                  <a:pt x="2264" y="2104"/>
                  <a:pt x="2259" y="2088"/>
                  <a:pt x="2266" y="2076"/>
                </a:cubicBezTo>
                <a:cubicBezTo>
                  <a:pt x="2263" y="2062"/>
                  <a:pt x="2260" y="2048"/>
                  <a:pt x="2266" y="2037"/>
                </a:cubicBezTo>
                <a:close/>
                <a:moveTo>
                  <a:pt x="2163" y="1971"/>
                </a:moveTo>
                <a:cubicBezTo>
                  <a:pt x="2157" y="1957"/>
                  <a:pt x="2162" y="1947"/>
                  <a:pt x="2160" y="1934"/>
                </a:cubicBezTo>
                <a:cubicBezTo>
                  <a:pt x="2157" y="1920"/>
                  <a:pt x="2157" y="1907"/>
                  <a:pt x="2157" y="1894"/>
                </a:cubicBezTo>
                <a:cubicBezTo>
                  <a:pt x="2155" y="1879"/>
                  <a:pt x="2153" y="1864"/>
                  <a:pt x="2150" y="1849"/>
                </a:cubicBezTo>
                <a:cubicBezTo>
                  <a:pt x="2147" y="1837"/>
                  <a:pt x="2144" y="1825"/>
                  <a:pt x="2139" y="1812"/>
                </a:cubicBezTo>
                <a:cubicBezTo>
                  <a:pt x="2135" y="1803"/>
                  <a:pt x="2131" y="1795"/>
                  <a:pt x="2126" y="1786"/>
                </a:cubicBezTo>
                <a:cubicBezTo>
                  <a:pt x="2113" y="1788"/>
                  <a:pt x="2135" y="1803"/>
                  <a:pt x="2128" y="1808"/>
                </a:cubicBezTo>
                <a:cubicBezTo>
                  <a:pt x="2137" y="1814"/>
                  <a:pt x="2133" y="1821"/>
                  <a:pt x="2139" y="1831"/>
                </a:cubicBezTo>
                <a:cubicBezTo>
                  <a:pt x="2139" y="1837"/>
                  <a:pt x="2140" y="1843"/>
                  <a:pt x="2141" y="1849"/>
                </a:cubicBezTo>
                <a:cubicBezTo>
                  <a:pt x="2141" y="1852"/>
                  <a:pt x="2142" y="1855"/>
                  <a:pt x="2143" y="1859"/>
                </a:cubicBezTo>
                <a:cubicBezTo>
                  <a:pt x="2147" y="1864"/>
                  <a:pt x="2141" y="1867"/>
                  <a:pt x="2146" y="1873"/>
                </a:cubicBezTo>
                <a:cubicBezTo>
                  <a:pt x="2138" y="1874"/>
                  <a:pt x="2154" y="1884"/>
                  <a:pt x="2146" y="1886"/>
                </a:cubicBezTo>
                <a:cubicBezTo>
                  <a:pt x="2147" y="1895"/>
                  <a:pt x="2148" y="1904"/>
                  <a:pt x="2150" y="1913"/>
                </a:cubicBezTo>
                <a:cubicBezTo>
                  <a:pt x="2151" y="1918"/>
                  <a:pt x="2149" y="1921"/>
                  <a:pt x="2150" y="1926"/>
                </a:cubicBezTo>
                <a:cubicBezTo>
                  <a:pt x="2147" y="1929"/>
                  <a:pt x="2154" y="1936"/>
                  <a:pt x="2150" y="1939"/>
                </a:cubicBezTo>
                <a:cubicBezTo>
                  <a:pt x="2154" y="1976"/>
                  <a:pt x="2153" y="2011"/>
                  <a:pt x="2150" y="2045"/>
                </a:cubicBezTo>
                <a:cubicBezTo>
                  <a:pt x="2144" y="2061"/>
                  <a:pt x="2145" y="2078"/>
                  <a:pt x="2138" y="2093"/>
                </a:cubicBezTo>
                <a:cubicBezTo>
                  <a:pt x="2141" y="2098"/>
                  <a:pt x="2133" y="2100"/>
                  <a:pt x="2138" y="2106"/>
                </a:cubicBezTo>
                <a:cubicBezTo>
                  <a:pt x="2137" y="2110"/>
                  <a:pt x="2136" y="2114"/>
                  <a:pt x="2134" y="2118"/>
                </a:cubicBezTo>
                <a:cubicBezTo>
                  <a:pt x="2132" y="2126"/>
                  <a:pt x="2133" y="2136"/>
                  <a:pt x="2128" y="2144"/>
                </a:cubicBezTo>
                <a:cubicBezTo>
                  <a:pt x="2127" y="2149"/>
                  <a:pt x="2126" y="2155"/>
                  <a:pt x="2124" y="2160"/>
                </a:cubicBezTo>
                <a:cubicBezTo>
                  <a:pt x="2136" y="2160"/>
                  <a:pt x="2136" y="2160"/>
                  <a:pt x="2136" y="2160"/>
                </a:cubicBezTo>
                <a:cubicBezTo>
                  <a:pt x="2137" y="2158"/>
                  <a:pt x="2138" y="2156"/>
                  <a:pt x="2139" y="2154"/>
                </a:cubicBezTo>
                <a:cubicBezTo>
                  <a:pt x="2139" y="2141"/>
                  <a:pt x="2144" y="2130"/>
                  <a:pt x="2147" y="2118"/>
                </a:cubicBezTo>
                <a:cubicBezTo>
                  <a:pt x="2149" y="2106"/>
                  <a:pt x="2148" y="2093"/>
                  <a:pt x="2153" y="2083"/>
                </a:cubicBezTo>
                <a:cubicBezTo>
                  <a:pt x="2156" y="2071"/>
                  <a:pt x="2156" y="2058"/>
                  <a:pt x="2161" y="2047"/>
                </a:cubicBezTo>
                <a:cubicBezTo>
                  <a:pt x="2160" y="2041"/>
                  <a:pt x="2162" y="2036"/>
                  <a:pt x="2162" y="2030"/>
                </a:cubicBezTo>
                <a:cubicBezTo>
                  <a:pt x="2165" y="2024"/>
                  <a:pt x="2161" y="2016"/>
                  <a:pt x="2162" y="2010"/>
                </a:cubicBezTo>
                <a:cubicBezTo>
                  <a:pt x="2166" y="1999"/>
                  <a:pt x="2162" y="1984"/>
                  <a:pt x="2163" y="1971"/>
                </a:cubicBezTo>
                <a:close/>
                <a:moveTo>
                  <a:pt x="2222" y="1981"/>
                </a:moveTo>
                <a:cubicBezTo>
                  <a:pt x="2224" y="1968"/>
                  <a:pt x="2226" y="1955"/>
                  <a:pt x="2225" y="1941"/>
                </a:cubicBezTo>
                <a:cubicBezTo>
                  <a:pt x="2224" y="1926"/>
                  <a:pt x="2229" y="1913"/>
                  <a:pt x="2223" y="1897"/>
                </a:cubicBezTo>
                <a:cubicBezTo>
                  <a:pt x="2225" y="1884"/>
                  <a:pt x="2218" y="1868"/>
                  <a:pt x="2218" y="1854"/>
                </a:cubicBezTo>
                <a:cubicBezTo>
                  <a:pt x="2217" y="1852"/>
                  <a:pt x="2217" y="1851"/>
                  <a:pt x="2217" y="1849"/>
                </a:cubicBezTo>
                <a:cubicBezTo>
                  <a:pt x="2216" y="1843"/>
                  <a:pt x="2219" y="1838"/>
                  <a:pt x="2213" y="1831"/>
                </a:cubicBezTo>
                <a:cubicBezTo>
                  <a:pt x="2217" y="1828"/>
                  <a:pt x="2212" y="1823"/>
                  <a:pt x="2210" y="1819"/>
                </a:cubicBezTo>
                <a:cubicBezTo>
                  <a:pt x="2214" y="1817"/>
                  <a:pt x="2210" y="1810"/>
                  <a:pt x="2207" y="1811"/>
                </a:cubicBezTo>
                <a:cubicBezTo>
                  <a:pt x="2209" y="1824"/>
                  <a:pt x="2211" y="1836"/>
                  <a:pt x="2213" y="1849"/>
                </a:cubicBezTo>
                <a:cubicBezTo>
                  <a:pt x="2214" y="1853"/>
                  <a:pt x="2214" y="1857"/>
                  <a:pt x="2215" y="1862"/>
                </a:cubicBezTo>
                <a:cubicBezTo>
                  <a:pt x="2209" y="1876"/>
                  <a:pt x="2223" y="1896"/>
                  <a:pt x="2216" y="1910"/>
                </a:cubicBezTo>
                <a:cubicBezTo>
                  <a:pt x="2220" y="1919"/>
                  <a:pt x="2214" y="1925"/>
                  <a:pt x="2219" y="1934"/>
                </a:cubicBezTo>
                <a:cubicBezTo>
                  <a:pt x="2217" y="1942"/>
                  <a:pt x="2215" y="1949"/>
                  <a:pt x="2217" y="1958"/>
                </a:cubicBezTo>
                <a:cubicBezTo>
                  <a:pt x="2219" y="1962"/>
                  <a:pt x="2212" y="1963"/>
                  <a:pt x="2216" y="1968"/>
                </a:cubicBezTo>
                <a:cubicBezTo>
                  <a:pt x="2211" y="1971"/>
                  <a:pt x="2218" y="1977"/>
                  <a:pt x="2212" y="1980"/>
                </a:cubicBezTo>
                <a:cubicBezTo>
                  <a:pt x="2216" y="1989"/>
                  <a:pt x="2207" y="1994"/>
                  <a:pt x="2214" y="2004"/>
                </a:cubicBezTo>
                <a:cubicBezTo>
                  <a:pt x="2205" y="2010"/>
                  <a:pt x="2207" y="2019"/>
                  <a:pt x="2206" y="2028"/>
                </a:cubicBezTo>
                <a:cubicBezTo>
                  <a:pt x="2206" y="2037"/>
                  <a:pt x="2199" y="2044"/>
                  <a:pt x="2200" y="2053"/>
                </a:cubicBezTo>
                <a:cubicBezTo>
                  <a:pt x="2200" y="2063"/>
                  <a:pt x="2194" y="2070"/>
                  <a:pt x="2197" y="2081"/>
                </a:cubicBezTo>
                <a:cubicBezTo>
                  <a:pt x="2188" y="2087"/>
                  <a:pt x="2191" y="2097"/>
                  <a:pt x="2186" y="2105"/>
                </a:cubicBezTo>
                <a:cubicBezTo>
                  <a:pt x="2184" y="2122"/>
                  <a:pt x="2174" y="2137"/>
                  <a:pt x="2168" y="2153"/>
                </a:cubicBezTo>
                <a:cubicBezTo>
                  <a:pt x="2166" y="2155"/>
                  <a:pt x="2165" y="2158"/>
                  <a:pt x="2164" y="2160"/>
                </a:cubicBezTo>
                <a:cubicBezTo>
                  <a:pt x="2176" y="2160"/>
                  <a:pt x="2176" y="2160"/>
                  <a:pt x="2176" y="2160"/>
                </a:cubicBezTo>
                <a:cubicBezTo>
                  <a:pt x="2180" y="2152"/>
                  <a:pt x="2184" y="2144"/>
                  <a:pt x="2189" y="2136"/>
                </a:cubicBezTo>
                <a:cubicBezTo>
                  <a:pt x="2196" y="2111"/>
                  <a:pt x="2201" y="2086"/>
                  <a:pt x="2210" y="2061"/>
                </a:cubicBezTo>
                <a:cubicBezTo>
                  <a:pt x="2214" y="2049"/>
                  <a:pt x="2211" y="2034"/>
                  <a:pt x="2217" y="2022"/>
                </a:cubicBezTo>
                <a:cubicBezTo>
                  <a:pt x="2217" y="2015"/>
                  <a:pt x="2219" y="2009"/>
                  <a:pt x="2219" y="2002"/>
                </a:cubicBezTo>
                <a:cubicBezTo>
                  <a:pt x="2223" y="1996"/>
                  <a:pt x="2220" y="1988"/>
                  <a:pt x="2222" y="1981"/>
                </a:cubicBezTo>
                <a:close/>
                <a:moveTo>
                  <a:pt x="2373" y="982"/>
                </a:moveTo>
                <a:cubicBezTo>
                  <a:pt x="2379" y="990"/>
                  <a:pt x="2390" y="991"/>
                  <a:pt x="2399" y="995"/>
                </a:cubicBezTo>
                <a:cubicBezTo>
                  <a:pt x="2455" y="1039"/>
                  <a:pt x="2465" y="1041"/>
                  <a:pt x="2470" y="1051"/>
                </a:cubicBezTo>
                <a:cubicBezTo>
                  <a:pt x="2504" y="1086"/>
                  <a:pt x="2511" y="1084"/>
                  <a:pt x="2510" y="1093"/>
                </a:cubicBezTo>
                <a:cubicBezTo>
                  <a:pt x="2550" y="1157"/>
                  <a:pt x="2543" y="1156"/>
                  <a:pt x="2537" y="1153"/>
                </a:cubicBezTo>
                <a:cubicBezTo>
                  <a:pt x="2512" y="1114"/>
                  <a:pt x="2509" y="1107"/>
                  <a:pt x="2499" y="1111"/>
                </a:cubicBezTo>
                <a:cubicBezTo>
                  <a:pt x="2515" y="1138"/>
                  <a:pt x="2515" y="1144"/>
                  <a:pt x="2516" y="1149"/>
                </a:cubicBezTo>
                <a:cubicBezTo>
                  <a:pt x="2441" y="1159"/>
                  <a:pt x="2455" y="1161"/>
                  <a:pt x="2473" y="1157"/>
                </a:cubicBezTo>
                <a:cubicBezTo>
                  <a:pt x="2491" y="1165"/>
                  <a:pt x="2496" y="1165"/>
                  <a:pt x="2497" y="1173"/>
                </a:cubicBezTo>
                <a:cubicBezTo>
                  <a:pt x="2529" y="1189"/>
                  <a:pt x="2539" y="1186"/>
                  <a:pt x="2542" y="1194"/>
                </a:cubicBezTo>
                <a:cubicBezTo>
                  <a:pt x="2610" y="1309"/>
                  <a:pt x="2609" y="1320"/>
                  <a:pt x="2620" y="1314"/>
                </a:cubicBezTo>
                <a:cubicBezTo>
                  <a:pt x="2623" y="1283"/>
                  <a:pt x="2627" y="1279"/>
                  <a:pt x="2622" y="1278"/>
                </a:cubicBezTo>
                <a:cubicBezTo>
                  <a:pt x="2615" y="1252"/>
                  <a:pt x="2615" y="1246"/>
                  <a:pt x="2614" y="1241"/>
                </a:cubicBezTo>
                <a:cubicBezTo>
                  <a:pt x="2612" y="1169"/>
                  <a:pt x="2607" y="1155"/>
                  <a:pt x="2613" y="1150"/>
                </a:cubicBezTo>
                <a:cubicBezTo>
                  <a:pt x="2635" y="1094"/>
                  <a:pt x="2646" y="1091"/>
                  <a:pt x="2644" y="1079"/>
                </a:cubicBezTo>
                <a:cubicBezTo>
                  <a:pt x="2614" y="1116"/>
                  <a:pt x="2607" y="1118"/>
                  <a:pt x="2609" y="1127"/>
                </a:cubicBezTo>
                <a:cubicBezTo>
                  <a:pt x="2592" y="1168"/>
                  <a:pt x="2599" y="1181"/>
                  <a:pt x="2591" y="1184"/>
                </a:cubicBezTo>
                <a:cubicBezTo>
                  <a:pt x="2582" y="1131"/>
                  <a:pt x="2586" y="1123"/>
                  <a:pt x="2585" y="1111"/>
                </a:cubicBezTo>
                <a:cubicBezTo>
                  <a:pt x="2594" y="1077"/>
                  <a:pt x="2593" y="1070"/>
                  <a:pt x="2593" y="1065"/>
                </a:cubicBezTo>
                <a:cubicBezTo>
                  <a:pt x="2609" y="1010"/>
                  <a:pt x="2608" y="995"/>
                  <a:pt x="2616" y="986"/>
                </a:cubicBezTo>
                <a:cubicBezTo>
                  <a:pt x="2647" y="911"/>
                  <a:pt x="2655" y="909"/>
                  <a:pt x="2655" y="902"/>
                </a:cubicBezTo>
                <a:cubicBezTo>
                  <a:pt x="2688" y="842"/>
                  <a:pt x="2698" y="834"/>
                  <a:pt x="2701" y="822"/>
                </a:cubicBezTo>
                <a:cubicBezTo>
                  <a:pt x="2726" y="779"/>
                  <a:pt x="2733" y="780"/>
                  <a:pt x="2730" y="774"/>
                </a:cubicBezTo>
                <a:cubicBezTo>
                  <a:pt x="2754" y="741"/>
                  <a:pt x="2751" y="732"/>
                  <a:pt x="2756" y="728"/>
                </a:cubicBezTo>
                <a:cubicBezTo>
                  <a:pt x="2769" y="708"/>
                  <a:pt x="2752" y="704"/>
                  <a:pt x="2757" y="716"/>
                </a:cubicBezTo>
                <a:cubicBezTo>
                  <a:pt x="2740" y="740"/>
                  <a:pt x="2738" y="746"/>
                  <a:pt x="2738" y="755"/>
                </a:cubicBezTo>
                <a:cubicBezTo>
                  <a:pt x="2694" y="813"/>
                  <a:pt x="2698" y="823"/>
                  <a:pt x="2691" y="827"/>
                </a:cubicBezTo>
                <a:cubicBezTo>
                  <a:pt x="2663" y="869"/>
                  <a:pt x="2658" y="875"/>
                  <a:pt x="2654" y="881"/>
                </a:cubicBezTo>
                <a:cubicBezTo>
                  <a:pt x="2644" y="903"/>
                  <a:pt x="2642" y="906"/>
                  <a:pt x="2639" y="908"/>
                </a:cubicBezTo>
                <a:cubicBezTo>
                  <a:pt x="2610" y="974"/>
                  <a:pt x="2603" y="987"/>
                  <a:pt x="2595" y="1000"/>
                </a:cubicBezTo>
                <a:cubicBezTo>
                  <a:pt x="2581" y="1076"/>
                  <a:pt x="2580" y="1081"/>
                  <a:pt x="2576" y="1083"/>
                </a:cubicBezTo>
                <a:cubicBezTo>
                  <a:pt x="2578" y="1039"/>
                  <a:pt x="2575" y="1027"/>
                  <a:pt x="2581" y="1020"/>
                </a:cubicBezTo>
                <a:cubicBezTo>
                  <a:pt x="2589" y="985"/>
                  <a:pt x="2593" y="982"/>
                  <a:pt x="2593" y="976"/>
                </a:cubicBezTo>
                <a:cubicBezTo>
                  <a:pt x="2608" y="929"/>
                  <a:pt x="2615" y="928"/>
                  <a:pt x="2615" y="922"/>
                </a:cubicBezTo>
                <a:cubicBezTo>
                  <a:pt x="2645" y="867"/>
                  <a:pt x="2659" y="853"/>
                  <a:pt x="2669" y="837"/>
                </a:cubicBezTo>
                <a:cubicBezTo>
                  <a:pt x="2691" y="814"/>
                  <a:pt x="2689" y="807"/>
                  <a:pt x="2695" y="805"/>
                </a:cubicBezTo>
                <a:cubicBezTo>
                  <a:pt x="2722" y="760"/>
                  <a:pt x="2731" y="754"/>
                  <a:pt x="2733" y="744"/>
                </a:cubicBezTo>
                <a:cubicBezTo>
                  <a:pt x="2777" y="664"/>
                  <a:pt x="2778" y="659"/>
                  <a:pt x="2780" y="655"/>
                </a:cubicBezTo>
                <a:cubicBezTo>
                  <a:pt x="2760" y="678"/>
                  <a:pt x="2758" y="691"/>
                  <a:pt x="2751" y="699"/>
                </a:cubicBezTo>
                <a:cubicBezTo>
                  <a:pt x="2734" y="736"/>
                  <a:pt x="2724" y="737"/>
                  <a:pt x="2727" y="745"/>
                </a:cubicBezTo>
                <a:cubicBezTo>
                  <a:pt x="2711" y="770"/>
                  <a:pt x="2709" y="771"/>
                  <a:pt x="2706" y="773"/>
                </a:cubicBezTo>
                <a:cubicBezTo>
                  <a:pt x="2684" y="808"/>
                  <a:pt x="2677" y="810"/>
                  <a:pt x="2673" y="815"/>
                </a:cubicBezTo>
                <a:cubicBezTo>
                  <a:pt x="2621" y="881"/>
                  <a:pt x="2626" y="890"/>
                  <a:pt x="2621" y="891"/>
                </a:cubicBezTo>
                <a:cubicBezTo>
                  <a:pt x="2598" y="929"/>
                  <a:pt x="2600" y="932"/>
                  <a:pt x="2600" y="934"/>
                </a:cubicBezTo>
                <a:cubicBezTo>
                  <a:pt x="2591" y="962"/>
                  <a:pt x="2587" y="963"/>
                  <a:pt x="2585" y="966"/>
                </a:cubicBezTo>
                <a:cubicBezTo>
                  <a:pt x="2568" y="1004"/>
                  <a:pt x="2579" y="1016"/>
                  <a:pt x="2568" y="1014"/>
                </a:cubicBezTo>
                <a:cubicBezTo>
                  <a:pt x="2559" y="1044"/>
                  <a:pt x="2559" y="1035"/>
                  <a:pt x="2556" y="1025"/>
                </a:cubicBezTo>
                <a:cubicBezTo>
                  <a:pt x="2579" y="948"/>
                  <a:pt x="2578" y="935"/>
                  <a:pt x="2587" y="927"/>
                </a:cubicBezTo>
                <a:cubicBezTo>
                  <a:pt x="2611" y="865"/>
                  <a:pt x="2616" y="858"/>
                  <a:pt x="2622" y="852"/>
                </a:cubicBezTo>
                <a:cubicBezTo>
                  <a:pt x="2639" y="814"/>
                  <a:pt x="2649" y="815"/>
                  <a:pt x="2645" y="806"/>
                </a:cubicBezTo>
                <a:cubicBezTo>
                  <a:pt x="2672" y="757"/>
                  <a:pt x="2680" y="758"/>
                  <a:pt x="2682" y="754"/>
                </a:cubicBezTo>
                <a:cubicBezTo>
                  <a:pt x="2712" y="708"/>
                  <a:pt x="2721" y="694"/>
                  <a:pt x="2732" y="682"/>
                </a:cubicBezTo>
                <a:cubicBezTo>
                  <a:pt x="2755" y="647"/>
                  <a:pt x="2754" y="640"/>
                  <a:pt x="2759" y="638"/>
                </a:cubicBezTo>
                <a:cubicBezTo>
                  <a:pt x="2824" y="509"/>
                  <a:pt x="2832" y="507"/>
                  <a:pt x="2835" y="502"/>
                </a:cubicBezTo>
                <a:cubicBezTo>
                  <a:pt x="2813" y="511"/>
                  <a:pt x="2815" y="528"/>
                  <a:pt x="2801" y="524"/>
                </a:cubicBezTo>
                <a:cubicBezTo>
                  <a:pt x="2775" y="561"/>
                  <a:pt x="2774" y="566"/>
                  <a:pt x="2769" y="568"/>
                </a:cubicBezTo>
                <a:cubicBezTo>
                  <a:pt x="2692" y="656"/>
                  <a:pt x="2693" y="663"/>
                  <a:pt x="2688" y="665"/>
                </a:cubicBezTo>
                <a:cubicBezTo>
                  <a:pt x="2678" y="681"/>
                  <a:pt x="2671" y="683"/>
                  <a:pt x="2668" y="686"/>
                </a:cubicBezTo>
                <a:cubicBezTo>
                  <a:pt x="2617" y="758"/>
                  <a:pt x="2607" y="774"/>
                  <a:pt x="2597" y="789"/>
                </a:cubicBezTo>
                <a:cubicBezTo>
                  <a:pt x="2582" y="814"/>
                  <a:pt x="2581" y="816"/>
                  <a:pt x="2582" y="819"/>
                </a:cubicBezTo>
                <a:cubicBezTo>
                  <a:pt x="2565" y="846"/>
                  <a:pt x="2564" y="857"/>
                  <a:pt x="2559" y="865"/>
                </a:cubicBezTo>
                <a:cubicBezTo>
                  <a:pt x="2548" y="877"/>
                  <a:pt x="2552" y="870"/>
                  <a:pt x="2552" y="860"/>
                </a:cubicBezTo>
                <a:cubicBezTo>
                  <a:pt x="2565" y="832"/>
                  <a:pt x="2565" y="824"/>
                  <a:pt x="2571" y="821"/>
                </a:cubicBezTo>
                <a:cubicBezTo>
                  <a:pt x="2587" y="791"/>
                  <a:pt x="2592" y="779"/>
                  <a:pt x="2599" y="768"/>
                </a:cubicBezTo>
                <a:cubicBezTo>
                  <a:pt x="2621" y="729"/>
                  <a:pt x="2624" y="724"/>
                  <a:pt x="2627" y="718"/>
                </a:cubicBezTo>
                <a:cubicBezTo>
                  <a:pt x="2657" y="683"/>
                  <a:pt x="2649" y="669"/>
                  <a:pt x="2659" y="667"/>
                </a:cubicBezTo>
                <a:cubicBezTo>
                  <a:pt x="2686" y="609"/>
                  <a:pt x="2689" y="602"/>
                  <a:pt x="2695" y="598"/>
                </a:cubicBezTo>
                <a:cubicBezTo>
                  <a:pt x="2743" y="482"/>
                  <a:pt x="2750" y="479"/>
                  <a:pt x="2749" y="472"/>
                </a:cubicBezTo>
                <a:cubicBezTo>
                  <a:pt x="2767" y="433"/>
                  <a:pt x="2762" y="426"/>
                  <a:pt x="2766" y="424"/>
                </a:cubicBezTo>
                <a:cubicBezTo>
                  <a:pt x="2774" y="386"/>
                  <a:pt x="2783" y="384"/>
                  <a:pt x="2780" y="374"/>
                </a:cubicBezTo>
                <a:cubicBezTo>
                  <a:pt x="2795" y="330"/>
                  <a:pt x="2789" y="318"/>
                  <a:pt x="2795" y="315"/>
                </a:cubicBezTo>
                <a:cubicBezTo>
                  <a:pt x="2798" y="244"/>
                  <a:pt x="2796" y="243"/>
                  <a:pt x="2792" y="244"/>
                </a:cubicBezTo>
                <a:cubicBezTo>
                  <a:pt x="2787" y="225"/>
                  <a:pt x="2786" y="231"/>
                  <a:pt x="2784" y="234"/>
                </a:cubicBezTo>
                <a:cubicBezTo>
                  <a:pt x="2785" y="280"/>
                  <a:pt x="2785" y="290"/>
                  <a:pt x="2782" y="297"/>
                </a:cubicBezTo>
                <a:cubicBezTo>
                  <a:pt x="2767" y="353"/>
                  <a:pt x="2761" y="359"/>
                  <a:pt x="2761" y="369"/>
                </a:cubicBezTo>
                <a:cubicBezTo>
                  <a:pt x="2738" y="420"/>
                  <a:pt x="2740" y="431"/>
                  <a:pt x="2733" y="437"/>
                </a:cubicBezTo>
                <a:cubicBezTo>
                  <a:pt x="2723" y="477"/>
                  <a:pt x="2714" y="475"/>
                  <a:pt x="2716" y="482"/>
                </a:cubicBezTo>
                <a:cubicBezTo>
                  <a:pt x="2696" y="532"/>
                  <a:pt x="2695" y="537"/>
                  <a:pt x="2692" y="540"/>
                </a:cubicBezTo>
                <a:cubicBezTo>
                  <a:pt x="2676" y="561"/>
                  <a:pt x="2681" y="569"/>
                  <a:pt x="2674" y="570"/>
                </a:cubicBezTo>
                <a:cubicBezTo>
                  <a:pt x="2653" y="604"/>
                  <a:pt x="2656" y="612"/>
                  <a:pt x="2651" y="613"/>
                </a:cubicBezTo>
                <a:cubicBezTo>
                  <a:pt x="2635" y="649"/>
                  <a:pt x="2626" y="661"/>
                  <a:pt x="2622" y="675"/>
                </a:cubicBezTo>
                <a:cubicBezTo>
                  <a:pt x="2604" y="697"/>
                  <a:pt x="2606" y="707"/>
                  <a:pt x="2599" y="712"/>
                </a:cubicBezTo>
                <a:cubicBezTo>
                  <a:pt x="2580" y="733"/>
                  <a:pt x="2586" y="746"/>
                  <a:pt x="2577" y="749"/>
                </a:cubicBezTo>
                <a:cubicBezTo>
                  <a:pt x="2545" y="813"/>
                  <a:pt x="2545" y="822"/>
                  <a:pt x="2543" y="830"/>
                </a:cubicBezTo>
                <a:cubicBezTo>
                  <a:pt x="2512" y="921"/>
                  <a:pt x="2510" y="929"/>
                  <a:pt x="2505" y="935"/>
                </a:cubicBezTo>
                <a:cubicBezTo>
                  <a:pt x="2486" y="944"/>
                  <a:pt x="2501" y="940"/>
                  <a:pt x="2498" y="930"/>
                </a:cubicBezTo>
                <a:cubicBezTo>
                  <a:pt x="2544" y="763"/>
                  <a:pt x="2545" y="752"/>
                  <a:pt x="2549" y="743"/>
                </a:cubicBezTo>
                <a:cubicBezTo>
                  <a:pt x="2569" y="690"/>
                  <a:pt x="2579" y="690"/>
                  <a:pt x="2576" y="681"/>
                </a:cubicBezTo>
                <a:cubicBezTo>
                  <a:pt x="2637" y="580"/>
                  <a:pt x="2647" y="561"/>
                  <a:pt x="2657" y="541"/>
                </a:cubicBezTo>
                <a:cubicBezTo>
                  <a:pt x="2688" y="479"/>
                  <a:pt x="2687" y="471"/>
                  <a:pt x="2689" y="466"/>
                </a:cubicBezTo>
                <a:cubicBezTo>
                  <a:pt x="2699" y="430"/>
                  <a:pt x="2714" y="424"/>
                  <a:pt x="2704" y="422"/>
                </a:cubicBezTo>
                <a:cubicBezTo>
                  <a:pt x="2685" y="463"/>
                  <a:pt x="2682" y="474"/>
                  <a:pt x="2675" y="484"/>
                </a:cubicBezTo>
                <a:cubicBezTo>
                  <a:pt x="2655" y="540"/>
                  <a:pt x="2643" y="539"/>
                  <a:pt x="2646" y="549"/>
                </a:cubicBezTo>
                <a:cubicBezTo>
                  <a:pt x="2609" y="601"/>
                  <a:pt x="2607" y="608"/>
                  <a:pt x="2600" y="611"/>
                </a:cubicBezTo>
                <a:cubicBezTo>
                  <a:pt x="2568" y="670"/>
                  <a:pt x="2569" y="678"/>
                  <a:pt x="2561" y="681"/>
                </a:cubicBezTo>
                <a:cubicBezTo>
                  <a:pt x="2572" y="650"/>
                  <a:pt x="2574" y="647"/>
                  <a:pt x="2577" y="645"/>
                </a:cubicBezTo>
                <a:cubicBezTo>
                  <a:pt x="2610" y="566"/>
                  <a:pt x="2616" y="561"/>
                  <a:pt x="2618" y="554"/>
                </a:cubicBezTo>
                <a:cubicBezTo>
                  <a:pt x="2630" y="530"/>
                  <a:pt x="2637" y="528"/>
                  <a:pt x="2638" y="521"/>
                </a:cubicBezTo>
                <a:cubicBezTo>
                  <a:pt x="2648" y="495"/>
                  <a:pt x="2659" y="494"/>
                  <a:pt x="2657" y="484"/>
                </a:cubicBezTo>
                <a:cubicBezTo>
                  <a:pt x="2694" y="429"/>
                  <a:pt x="2697" y="423"/>
                  <a:pt x="2700" y="417"/>
                </a:cubicBezTo>
                <a:cubicBezTo>
                  <a:pt x="2710" y="407"/>
                  <a:pt x="2705" y="418"/>
                  <a:pt x="2712" y="417"/>
                </a:cubicBezTo>
                <a:cubicBezTo>
                  <a:pt x="2716" y="392"/>
                  <a:pt x="2719" y="391"/>
                  <a:pt x="2717" y="387"/>
                </a:cubicBezTo>
                <a:cubicBezTo>
                  <a:pt x="2762" y="293"/>
                  <a:pt x="2772" y="286"/>
                  <a:pt x="2771" y="272"/>
                </a:cubicBezTo>
                <a:cubicBezTo>
                  <a:pt x="2753" y="298"/>
                  <a:pt x="2758" y="307"/>
                  <a:pt x="2752" y="309"/>
                </a:cubicBezTo>
                <a:cubicBezTo>
                  <a:pt x="2732" y="362"/>
                  <a:pt x="2720" y="366"/>
                  <a:pt x="2719" y="377"/>
                </a:cubicBezTo>
                <a:cubicBezTo>
                  <a:pt x="2690" y="416"/>
                  <a:pt x="2692" y="421"/>
                  <a:pt x="2689" y="422"/>
                </a:cubicBezTo>
                <a:cubicBezTo>
                  <a:pt x="2675" y="446"/>
                  <a:pt x="2667" y="448"/>
                  <a:pt x="2666" y="453"/>
                </a:cubicBezTo>
                <a:cubicBezTo>
                  <a:pt x="2645" y="497"/>
                  <a:pt x="2640" y="497"/>
                  <a:pt x="2640" y="500"/>
                </a:cubicBezTo>
                <a:cubicBezTo>
                  <a:pt x="2618" y="540"/>
                  <a:pt x="2611" y="542"/>
                  <a:pt x="2611" y="550"/>
                </a:cubicBezTo>
                <a:cubicBezTo>
                  <a:pt x="2599" y="571"/>
                  <a:pt x="2597" y="573"/>
                  <a:pt x="2593" y="574"/>
                </a:cubicBezTo>
                <a:cubicBezTo>
                  <a:pt x="2580" y="618"/>
                  <a:pt x="2567" y="624"/>
                  <a:pt x="2567" y="639"/>
                </a:cubicBezTo>
                <a:cubicBezTo>
                  <a:pt x="2543" y="697"/>
                  <a:pt x="2536" y="699"/>
                  <a:pt x="2536" y="707"/>
                </a:cubicBezTo>
                <a:cubicBezTo>
                  <a:pt x="2504" y="791"/>
                  <a:pt x="2503" y="805"/>
                  <a:pt x="2496" y="815"/>
                </a:cubicBezTo>
                <a:cubicBezTo>
                  <a:pt x="2480" y="865"/>
                  <a:pt x="2480" y="880"/>
                  <a:pt x="2480" y="896"/>
                </a:cubicBezTo>
                <a:cubicBezTo>
                  <a:pt x="2501" y="855"/>
                  <a:pt x="2496" y="846"/>
                  <a:pt x="2502" y="844"/>
                </a:cubicBezTo>
                <a:cubicBezTo>
                  <a:pt x="2510" y="806"/>
                  <a:pt x="2517" y="799"/>
                  <a:pt x="2514" y="785"/>
                </a:cubicBezTo>
                <a:cubicBezTo>
                  <a:pt x="2550" y="703"/>
                  <a:pt x="2549" y="696"/>
                  <a:pt x="2554" y="694"/>
                </a:cubicBezTo>
                <a:cubicBezTo>
                  <a:pt x="2555" y="687"/>
                  <a:pt x="2566" y="700"/>
                  <a:pt x="2555" y="697"/>
                </a:cubicBezTo>
                <a:cubicBezTo>
                  <a:pt x="2535" y="738"/>
                  <a:pt x="2539" y="751"/>
                  <a:pt x="2531" y="755"/>
                </a:cubicBezTo>
                <a:cubicBezTo>
                  <a:pt x="2519" y="782"/>
                  <a:pt x="2525" y="790"/>
                  <a:pt x="2521" y="793"/>
                </a:cubicBezTo>
                <a:cubicBezTo>
                  <a:pt x="2506" y="832"/>
                  <a:pt x="2511" y="840"/>
                  <a:pt x="2507" y="843"/>
                </a:cubicBezTo>
                <a:cubicBezTo>
                  <a:pt x="2504" y="876"/>
                  <a:pt x="2500" y="879"/>
                  <a:pt x="2501" y="885"/>
                </a:cubicBezTo>
                <a:cubicBezTo>
                  <a:pt x="2491" y="916"/>
                  <a:pt x="2493" y="927"/>
                  <a:pt x="2487" y="933"/>
                </a:cubicBezTo>
                <a:cubicBezTo>
                  <a:pt x="2470" y="884"/>
                  <a:pt x="2478" y="885"/>
                  <a:pt x="2473" y="876"/>
                </a:cubicBezTo>
                <a:cubicBezTo>
                  <a:pt x="2472" y="830"/>
                  <a:pt x="2471" y="822"/>
                  <a:pt x="2469" y="815"/>
                </a:cubicBezTo>
                <a:cubicBezTo>
                  <a:pt x="2474" y="777"/>
                  <a:pt x="2478" y="763"/>
                  <a:pt x="2481" y="753"/>
                </a:cubicBezTo>
                <a:cubicBezTo>
                  <a:pt x="2491" y="726"/>
                  <a:pt x="2486" y="717"/>
                  <a:pt x="2491" y="716"/>
                </a:cubicBezTo>
                <a:cubicBezTo>
                  <a:pt x="2517" y="642"/>
                  <a:pt x="2512" y="634"/>
                  <a:pt x="2519" y="634"/>
                </a:cubicBezTo>
                <a:cubicBezTo>
                  <a:pt x="2530" y="609"/>
                  <a:pt x="2524" y="600"/>
                  <a:pt x="2529" y="599"/>
                </a:cubicBezTo>
                <a:cubicBezTo>
                  <a:pt x="2548" y="573"/>
                  <a:pt x="2545" y="562"/>
                  <a:pt x="2550" y="556"/>
                </a:cubicBezTo>
                <a:cubicBezTo>
                  <a:pt x="2576" y="507"/>
                  <a:pt x="2578" y="498"/>
                  <a:pt x="2585" y="493"/>
                </a:cubicBezTo>
                <a:cubicBezTo>
                  <a:pt x="2606" y="458"/>
                  <a:pt x="2608" y="454"/>
                  <a:pt x="2609" y="450"/>
                </a:cubicBezTo>
                <a:cubicBezTo>
                  <a:pt x="2651" y="384"/>
                  <a:pt x="2655" y="377"/>
                  <a:pt x="2661" y="371"/>
                </a:cubicBezTo>
                <a:cubicBezTo>
                  <a:pt x="2682" y="339"/>
                  <a:pt x="2685" y="335"/>
                  <a:pt x="2686" y="331"/>
                </a:cubicBezTo>
                <a:cubicBezTo>
                  <a:pt x="2744" y="235"/>
                  <a:pt x="2746" y="218"/>
                  <a:pt x="2758" y="207"/>
                </a:cubicBezTo>
                <a:cubicBezTo>
                  <a:pt x="2770" y="168"/>
                  <a:pt x="2785" y="173"/>
                  <a:pt x="2779" y="164"/>
                </a:cubicBezTo>
                <a:cubicBezTo>
                  <a:pt x="2796" y="136"/>
                  <a:pt x="2800" y="129"/>
                  <a:pt x="2806" y="123"/>
                </a:cubicBezTo>
                <a:cubicBezTo>
                  <a:pt x="2828" y="48"/>
                  <a:pt x="2840" y="39"/>
                  <a:pt x="2836" y="20"/>
                </a:cubicBezTo>
                <a:cubicBezTo>
                  <a:pt x="2834" y="5"/>
                  <a:pt x="2831" y="10"/>
                  <a:pt x="2829" y="15"/>
                </a:cubicBezTo>
                <a:cubicBezTo>
                  <a:pt x="2809" y="39"/>
                  <a:pt x="2815" y="47"/>
                  <a:pt x="2809" y="49"/>
                </a:cubicBezTo>
                <a:cubicBezTo>
                  <a:pt x="2772" y="83"/>
                  <a:pt x="2778" y="97"/>
                  <a:pt x="2769" y="101"/>
                </a:cubicBezTo>
                <a:cubicBezTo>
                  <a:pt x="2709" y="177"/>
                  <a:pt x="2696" y="189"/>
                  <a:pt x="2683" y="201"/>
                </a:cubicBezTo>
                <a:cubicBezTo>
                  <a:pt x="2648" y="253"/>
                  <a:pt x="2640" y="258"/>
                  <a:pt x="2634" y="264"/>
                </a:cubicBezTo>
                <a:cubicBezTo>
                  <a:pt x="2614" y="294"/>
                  <a:pt x="2609" y="301"/>
                  <a:pt x="2601" y="307"/>
                </a:cubicBezTo>
                <a:cubicBezTo>
                  <a:pt x="2584" y="332"/>
                  <a:pt x="2582" y="336"/>
                  <a:pt x="2581" y="340"/>
                </a:cubicBezTo>
                <a:cubicBezTo>
                  <a:pt x="2548" y="375"/>
                  <a:pt x="2553" y="389"/>
                  <a:pt x="2541" y="392"/>
                </a:cubicBezTo>
                <a:cubicBezTo>
                  <a:pt x="2493" y="467"/>
                  <a:pt x="2494" y="478"/>
                  <a:pt x="2489" y="486"/>
                </a:cubicBezTo>
                <a:cubicBezTo>
                  <a:pt x="2442" y="623"/>
                  <a:pt x="2440" y="632"/>
                  <a:pt x="2437" y="641"/>
                </a:cubicBezTo>
                <a:cubicBezTo>
                  <a:pt x="2428" y="687"/>
                  <a:pt x="2423" y="690"/>
                  <a:pt x="2425" y="697"/>
                </a:cubicBezTo>
                <a:cubicBezTo>
                  <a:pt x="2413" y="699"/>
                  <a:pt x="2411" y="700"/>
                  <a:pt x="2411" y="700"/>
                </a:cubicBezTo>
                <a:cubicBezTo>
                  <a:pt x="2415" y="682"/>
                  <a:pt x="2411" y="668"/>
                  <a:pt x="2411" y="658"/>
                </a:cubicBezTo>
                <a:cubicBezTo>
                  <a:pt x="2429" y="595"/>
                  <a:pt x="2427" y="588"/>
                  <a:pt x="2425" y="581"/>
                </a:cubicBezTo>
                <a:cubicBezTo>
                  <a:pt x="2437" y="526"/>
                  <a:pt x="2449" y="523"/>
                  <a:pt x="2446" y="509"/>
                </a:cubicBezTo>
                <a:cubicBezTo>
                  <a:pt x="2465" y="464"/>
                  <a:pt x="2470" y="461"/>
                  <a:pt x="2468" y="454"/>
                </a:cubicBezTo>
                <a:cubicBezTo>
                  <a:pt x="2513" y="375"/>
                  <a:pt x="2523" y="367"/>
                  <a:pt x="2531" y="356"/>
                </a:cubicBezTo>
                <a:cubicBezTo>
                  <a:pt x="2557" y="322"/>
                  <a:pt x="2557" y="317"/>
                  <a:pt x="2559" y="321"/>
                </a:cubicBezTo>
                <a:cubicBezTo>
                  <a:pt x="2585" y="285"/>
                  <a:pt x="2597" y="276"/>
                  <a:pt x="2604" y="264"/>
                </a:cubicBezTo>
                <a:cubicBezTo>
                  <a:pt x="2667" y="195"/>
                  <a:pt x="2677" y="185"/>
                  <a:pt x="2684" y="175"/>
                </a:cubicBezTo>
                <a:cubicBezTo>
                  <a:pt x="2698" y="155"/>
                  <a:pt x="2706" y="157"/>
                  <a:pt x="2706" y="152"/>
                </a:cubicBezTo>
                <a:cubicBezTo>
                  <a:pt x="2764" y="76"/>
                  <a:pt x="2774" y="75"/>
                  <a:pt x="2771" y="65"/>
                </a:cubicBezTo>
                <a:cubicBezTo>
                  <a:pt x="2810" y="10"/>
                  <a:pt x="2814" y="6"/>
                  <a:pt x="2817" y="1"/>
                </a:cubicBezTo>
                <a:cubicBezTo>
                  <a:pt x="2744" y="55"/>
                  <a:pt x="2742" y="65"/>
                  <a:pt x="2734" y="70"/>
                </a:cubicBezTo>
                <a:cubicBezTo>
                  <a:pt x="2717" y="82"/>
                  <a:pt x="2720" y="87"/>
                  <a:pt x="2717" y="88"/>
                </a:cubicBezTo>
                <a:cubicBezTo>
                  <a:pt x="2680" y="135"/>
                  <a:pt x="2670" y="133"/>
                  <a:pt x="2671" y="139"/>
                </a:cubicBezTo>
                <a:cubicBezTo>
                  <a:pt x="2633" y="177"/>
                  <a:pt x="2634" y="189"/>
                  <a:pt x="2622" y="193"/>
                </a:cubicBezTo>
                <a:cubicBezTo>
                  <a:pt x="2607" y="211"/>
                  <a:pt x="2609" y="215"/>
                  <a:pt x="2606" y="217"/>
                </a:cubicBezTo>
                <a:cubicBezTo>
                  <a:pt x="2570" y="246"/>
                  <a:pt x="2573" y="262"/>
                  <a:pt x="2557" y="265"/>
                </a:cubicBezTo>
                <a:cubicBezTo>
                  <a:pt x="2526" y="311"/>
                  <a:pt x="2518" y="313"/>
                  <a:pt x="2518" y="320"/>
                </a:cubicBezTo>
                <a:cubicBezTo>
                  <a:pt x="2491" y="355"/>
                  <a:pt x="2486" y="366"/>
                  <a:pt x="2479" y="375"/>
                </a:cubicBezTo>
                <a:cubicBezTo>
                  <a:pt x="2446" y="422"/>
                  <a:pt x="2446" y="430"/>
                  <a:pt x="2440" y="433"/>
                </a:cubicBezTo>
                <a:cubicBezTo>
                  <a:pt x="2425" y="467"/>
                  <a:pt x="2425" y="481"/>
                  <a:pt x="2421" y="473"/>
                </a:cubicBezTo>
                <a:cubicBezTo>
                  <a:pt x="2444" y="421"/>
                  <a:pt x="2445" y="415"/>
                  <a:pt x="2443" y="406"/>
                </a:cubicBezTo>
                <a:cubicBezTo>
                  <a:pt x="2477" y="339"/>
                  <a:pt x="2476" y="332"/>
                  <a:pt x="2483" y="336"/>
                </a:cubicBezTo>
                <a:cubicBezTo>
                  <a:pt x="2500" y="303"/>
                  <a:pt x="2506" y="300"/>
                  <a:pt x="2510" y="295"/>
                </a:cubicBezTo>
                <a:cubicBezTo>
                  <a:pt x="2536" y="254"/>
                  <a:pt x="2548" y="249"/>
                  <a:pt x="2551" y="237"/>
                </a:cubicBezTo>
                <a:cubicBezTo>
                  <a:pt x="2586" y="188"/>
                  <a:pt x="2592" y="185"/>
                  <a:pt x="2596" y="180"/>
                </a:cubicBezTo>
                <a:cubicBezTo>
                  <a:pt x="2631" y="132"/>
                  <a:pt x="2632" y="126"/>
                  <a:pt x="2641" y="124"/>
                </a:cubicBezTo>
                <a:cubicBezTo>
                  <a:pt x="2670" y="85"/>
                  <a:pt x="2679" y="77"/>
                  <a:pt x="2686" y="68"/>
                </a:cubicBezTo>
                <a:cubicBezTo>
                  <a:pt x="2720" y="27"/>
                  <a:pt x="2728" y="13"/>
                  <a:pt x="2738" y="1"/>
                </a:cubicBezTo>
                <a:cubicBezTo>
                  <a:pt x="2707" y="15"/>
                  <a:pt x="2712" y="24"/>
                  <a:pt x="2707" y="25"/>
                </a:cubicBezTo>
                <a:cubicBezTo>
                  <a:pt x="2656" y="91"/>
                  <a:pt x="2636" y="99"/>
                  <a:pt x="2631" y="117"/>
                </a:cubicBezTo>
                <a:cubicBezTo>
                  <a:pt x="2595" y="168"/>
                  <a:pt x="2587" y="173"/>
                  <a:pt x="2581" y="180"/>
                </a:cubicBezTo>
                <a:cubicBezTo>
                  <a:pt x="2570" y="197"/>
                  <a:pt x="2569" y="202"/>
                  <a:pt x="2567" y="198"/>
                </a:cubicBezTo>
                <a:cubicBezTo>
                  <a:pt x="2659" y="58"/>
                  <a:pt x="2669" y="36"/>
                  <a:pt x="2685" y="18"/>
                </a:cubicBezTo>
                <a:cubicBezTo>
                  <a:pt x="2680" y="1"/>
                  <a:pt x="2680" y="1"/>
                  <a:pt x="2680" y="1"/>
                </a:cubicBezTo>
                <a:cubicBezTo>
                  <a:pt x="2656" y="28"/>
                  <a:pt x="2662" y="37"/>
                  <a:pt x="2656" y="38"/>
                </a:cubicBezTo>
                <a:cubicBezTo>
                  <a:pt x="2626" y="90"/>
                  <a:pt x="2624" y="100"/>
                  <a:pt x="2617" y="105"/>
                </a:cubicBezTo>
                <a:cubicBezTo>
                  <a:pt x="2586" y="154"/>
                  <a:pt x="2581" y="157"/>
                  <a:pt x="2577" y="160"/>
                </a:cubicBezTo>
                <a:cubicBezTo>
                  <a:pt x="2558" y="193"/>
                  <a:pt x="2555" y="198"/>
                  <a:pt x="2550" y="201"/>
                </a:cubicBezTo>
                <a:cubicBezTo>
                  <a:pt x="2519" y="246"/>
                  <a:pt x="2517" y="252"/>
                  <a:pt x="2514" y="256"/>
                </a:cubicBezTo>
                <a:cubicBezTo>
                  <a:pt x="2488" y="289"/>
                  <a:pt x="2482" y="298"/>
                  <a:pt x="2480" y="310"/>
                </a:cubicBezTo>
                <a:cubicBezTo>
                  <a:pt x="2454" y="355"/>
                  <a:pt x="2453" y="357"/>
                  <a:pt x="2452" y="360"/>
                </a:cubicBezTo>
                <a:cubicBezTo>
                  <a:pt x="2463" y="311"/>
                  <a:pt x="2464" y="305"/>
                  <a:pt x="2463" y="299"/>
                </a:cubicBezTo>
                <a:cubicBezTo>
                  <a:pt x="2488" y="253"/>
                  <a:pt x="2491" y="247"/>
                  <a:pt x="2496" y="242"/>
                </a:cubicBezTo>
                <a:cubicBezTo>
                  <a:pt x="2522" y="199"/>
                  <a:pt x="2522" y="191"/>
                  <a:pt x="2526" y="185"/>
                </a:cubicBezTo>
                <a:cubicBezTo>
                  <a:pt x="2560" y="128"/>
                  <a:pt x="2562" y="125"/>
                  <a:pt x="2567" y="124"/>
                </a:cubicBezTo>
                <a:cubicBezTo>
                  <a:pt x="2588" y="84"/>
                  <a:pt x="2599" y="74"/>
                  <a:pt x="2605" y="60"/>
                </a:cubicBezTo>
                <a:cubicBezTo>
                  <a:pt x="2631" y="12"/>
                  <a:pt x="2635" y="11"/>
                  <a:pt x="2635" y="7"/>
                </a:cubicBezTo>
                <a:cubicBezTo>
                  <a:pt x="2623" y="17"/>
                  <a:pt x="2608" y="25"/>
                  <a:pt x="2607" y="42"/>
                </a:cubicBezTo>
                <a:cubicBezTo>
                  <a:pt x="2589" y="66"/>
                  <a:pt x="2582" y="71"/>
                  <a:pt x="2582" y="80"/>
                </a:cubicBezTo>
                <a:cubicBezTo>
                  <a:pt x="2544" y="140"/>
                  <a:pt x="2542" y="143"/>
                  <a:pt x="2539" y="145"/>
                </a:cubicBezTo>
                <a:cubicBezTo>
                  <a:pt x="2521" y="179"/>
                  <a:pt x="2515" y="179"/>
                  <a:pt x="2514" y="182"/>
                </a:cubicBezTo>
                <a:cubicBezTo>
                  <a:pt x="2496" y="221"/>
                  <a:pt x="2487" y="224"/>
                  <a:pt x="2489" y="234"/>
                </a:cubicBezTo>
                <a:cubicBezTo>
                  <a:pt x="2464" y="289"/>
                  <a:pt x="2454" y="288"/>
                  <a:pt x="2456" y="294"/>
                </a:cubicBezTo>
                <a:cubicBezTo>
                  <a:pt x="2439" y="339"/>
                  <a:pt x="2439" y="349"/>
                  <a:pt x="2437" y="357"/>
                </a:cubicBezTo>
                <a:cubicBezTo>
                  <a:pt x="2410" y="436"/>
                  <a:pt x="2409" y="440"/>
                  <a:pt x="2410" y="445"/>
                </a:cubicBezTo>
                <a:cubicBezTo>
                  <a:pt x="2399" y="473"/>
                  <a:pt x="2405" y="481"/>
                  <a:pt x="2400" y="483"/>
                </a:cubicBezTo>
                <a:cubicBezTo>
                  <a:pt x="2394" y="520"/>
                  <a:pt x="2385" y="524"/>
                  <a:pt x="2390" y="538"/>
                </a:cubicBezTo>
                <a:cubicBezTo>
                  <a:pt x="2378" y="556"/>
                  <a:pt x="2378" y="552"/>
                  <a:pt x="2375" y="553"/>
                </a:cubicBezTo>
                <a:cubicBezTo>
                  <a:pt x="2347" y="465"/>
                  <a:pt x="2356" y="442"/>
                  <a:pt x="2349" y="437"/>
                </a:cubicBezTo>
                <a:cubicBezTo>
                  <a:pt x="2363" y="353"/>
                  <a:pt x="2357" y="339"/>
                  <a:pt x="2360" y="331"/>
                </a:cubicBezTo>
                <a:cubicBezTo>
                  <a:pt x="2371" y="269"/>
                  <a:pt x="2368" y="258"/>
                  <a:pt x="2374" y="252"/>
                </a:cubicBezTo>
                <a:cubicBezTo>
                  <a:pt x="2404" y="173"/>
                  <a:pt x="2405" y="164"/>
                  <a:pt x="2411" y="158"/>
                </a:cubicBezTo>
                <a:cubicBezTo>
                  <a:pt x="2433" y="104"/>
                  <a:pt x="2431" y="93"/>
                  <a:pt x="2439" y="88"/>
                </a:cubicBezTo>
                <a:cubicBezTo>
                  <a:pt x="2454" y="64"/>
                  <a:pt x="2449" y="55"/>
                  <a:pt x="2452" y="52"/>
                </a:cubicBezTo>
                <a:cubicBezTo>
                  <a:pt x="2469" y="12"/>
                  <a:pt x="2473" y="7"/>
                  <a:pt x="2475" y="1"/>
                </a:cubicBezTo>
                <a:cubicBezTo>
                  <a:pt x="2455" y="26"/>
                  <a:pt x="2446" y="35"/>
                  <a:pt x="2445" y="48"/>
                </a:cubicBezTo>
                <a:cubicBezTo>
                  <a:pt x="2423" y="82"/>
                  <a:pt x="2426" y="90"/>
                  <a:pt x="2422" y="94"/>
                </a:cubicBezTo>
                <a:cubicBezTo>
                  <a:pt x="2409" y="132"/>
                  <a:pt x="2404" y="136"/>
                  <a:pt x="2406" y="145"/>
                </a:cubicBezTo>
                <a:cubicBezTo>
                  <a:pt x="2386" y="196"/>
                  <a:pt x="2384" y="198"/>
                  <a:pt x="2381" y="200"/>
                </a:cubicBezTo>
                <a:cubicBezTo>
                  <a:pt x="2400" y="115"/>
                  <a:pt x="2409" y="113"/>
                  <a:pt x="2406" y="103"/>
                </a:cubicBezTo>
                <a:cubicBezTo>
                  <a:pt x="2420" y="55"/>
                  <a:pt x="2420" y="47"/>
                  <a:pt x="2423" y="41"/>
                </a:cubicBezTo>
                <a:cubicBezTo>
                  <a:pt x="2432" y="14"/>
                  <a:pt x="2432" y="6"/>
                  <a:pt x="2435" y="1"/>
                </a:cubicBezTo>
                <a:cubicBezTo>
                  <a:pt x="2411" y="32"/>
                  <a:pt x="2415" y="48"/>
                  <a:pt x="2406" y="56"/>
                </a:cubicBezTo>
                <a:cubicBezTo>
                  <a:pt x="2380" y="139"/>
                  <a:pt x="2379" y="152"/>
                  <a:pt x="2377" y="165"/>
                </a:cubicBezTo>
                <a:cubicBezTo>
                  <a:pt x="2373" y="198"/>
                  <a:pt x="2362" y="206"/>
                  <a:pt x="2366" y="212"/>
                </a:cubicBezTo>
                <a:cubicBezTo>
                  <a:pt x="2350" y="253"/>
                  <a:pt x="2359" y="266"/>
                  <a:pt x="2351" y="268"/>
                </a:cubicBezTo>
                <a:cubicBezTo>
                  <a:pt x="2354" y="217"/>
                  <a:pt x="2354" y="212"/>
                  <a:pt x="2352" y="203"/>
                </a:cubicBezTo>
                <a:cubicBezTo>
                  <a:pt x="2363" y="162"/>
                  <a:pt x="2363" y="149"/>
                  <a:pt x="2369" y="140"/>
                </a:cubicBezTo>
                <a:cubicBezTo>
                  <a:pt x="2385" y="84"/>
                  <a:pt x="2377" y="72"/>
                  <a:pt x="2385" y="69"/>
                </a:cubicBezTo>
                <a:cubicBezTo>
                  <a:pt x="2388" y="1"/>
                  <a:pt x="2388" y="1"/>
                  <a:pt x="2388" y="1"/>
                </a:cubicBezTo>
                <a:cubicBezTo>
                  <a:pt x="2366" y="90"/>
                  <a:pt x="2365" y="107"/>
                  <a:pt x="2360" y="121"/>
                </a:cubicBezTo>
                <a:cubicBezTo>
                  <a:pt x="2340" y="203"/>
                  <a:pt x="2342" y="242"/>
                  <a:pt x="2338" y="277"/>
                </a:cubicBezTo>
                <a:cubicBezTo>
                  <a:pt x="2334" y="339"/>
                  <a:pt x="2347" y="354"/>
                  <a:pt x="2335" y="354"/>
                </a:cubicBezTo>
                <a:cubicBezTo>
                  <a:pt x="2320" y="214"/>
                  <a:pt x="2323" y="210"/>
                  <a:pt x="2323" y="203"/>
                </a:cubicBezTo>
                <a:cubicBezTo>
                  <a:pt x="2331" y="116"/>
                  <a:pt x="2328" y="100"/>
                  <a:pt x="2336" y="91"/>
                </a:cubicBezTo>
                <a:cubicBezTo>
                  <a:pt x="2346" y="20"/>
                  <a:pt x="2349" y="11"/>
                  <a:pt x="2350" y="1"/>
                </a:cubicBezTo>
                <a:cubicBezTo>
                  <a:pt x="2335" y="6"/>
                  <a:pt x="2340" y="13"/>
                  <a:pt x="2335" y="14"/>
                </a:cubicBezTo>
                <a:cubicBezTo>
                  <a:pt x="2326" y="57"/>
                  <a:pt x="2322" y="69"/>
                  <a:pt x="2323" y="84"/>
                </a:cubicBezTo>
                <a:cubicBezTo>
                  <a:pt x="2320" y="22"/>
                  <a:pt x="2318" y="11"/>
                  <a:pt x="2321" y="5"/>
                </a:cubicBezTo>
                <a:cubicBezTo>
                  <a:pt x="2310" y="6"/>
                  <a:pt x="2310" y="12"/>
                  <a:pt x="2309" y="16"/>
                </a:cubicBezTo>
                <a:cubicBezTo>
                  <a:pt x="2303" y="36"/>
                  <a:pt x="2299" y="24"/>
                  <a:pt x="2303" y="17"/>
                </a:cubicBezTo>
                <a:cubicBezTo>
                  <a:pt x="2291" y="5"/>
                  <a:pt x="2289" y="10"/>
                  <a:pt x="2291" y="17"/>
                </a:cubicBezTo>
                <a:cubicBezTo>
                  <a:pt x="2288" y="49"/>
                  <a:pt x="2286" y="58"/>
                  <a:pt x="2290" y="70"/>
                </a:cubicBezTo>
                <a:cubicBezTo>
                  <a:pt x="2284" y="84"/>
                  <a:pt x="2281" y="71"/>
                  <a:pt x="2279" y="58"/>
                </a:cubicBezTo>
                <a:cubicBezTo>
                  <a:pt x="2281" y="11"/>
                  <a:pt x="2280" y="6"/>
                  <a:pt x="2280" y="1"/>
                </a:cubicBezTo>
                <a:cubicBezTo>
                  <a:pt x="2270" y="73"/>
                  <a:pt x="2270" y="78"/>
                  <a:pt x="2269" y="81"/>
                </a:cubicBezTo>
                <a:cubicBezTo>
                  <a:pt x="2273" y="111"/>
                  <a:pt x="2280" y="120"/>
                  <a:pt x="2274" y="121"/>
                </a:cubicBezTo>
                <a:cubicBezTo>
                  <a:pt x="2243" y="31"/>
                  <a:pt x="2245" y="24"/>
                  <a:pt x="2237" y="10"/>
                </a:cubicBezTo>
                <a:cubicBezTo>
                  <a:pt x="2225" y="2"/>
                  <a:pt x="2228" y="0"/>
                  <a:pt x="2224" y="7"/>
                </a:cubicBezTo>
                <a:cubicBezTo>
                  <a:pt x="2245" y="72"/>
                  <a:pt x="2257" y="98"/>
                  <a:pt x="2266" y="128"/>
                </a:cubicBezTo>
                <a:cubicBezTo>
                  <a:pt x="2290" y="228"/>
                  <a:pt x="2290" y="233"/>
                  <a:pt x="2288" y="236"/>
                </a:cubicBezTo>
                <a:cubicBezTo>
                  <a:pt x="2304" y="286"/>
                  <a:pt x="2308" y="306"/>
                  <a:pt x="2312" y="326"/>
                </a:cubicBezTo>
                <a:cubicBezTo>
                  <a:pt x="2306" y="350"/>
                  <a:pt x="2298" y="341"/>
                  <a:pt x="2302" y="334"/>
                </a:cubicBezTo>
                <a:cubicBezTo>
                  <a:pt x="2269" y="216"/>
                  <a:pt x="2259" y="206"/>
                  <a:pt x="2257" y="183"/>
                </a:cubicBezTo>
                <a:cubicBezTo>
                  <a:pt x="2234" y="140"/>
                  <a:pt x="2232" y="132"/>
                  <a:pt x="2228" y="127"/>
                </a:cubicBezTo>
                <a:cubicBezTo>
                  <a:pt x="2197" y="62"/>
                  <a:pt x="2192" y="58"/>
                  <a:pt x="2189" y="52"/>
                </a:cubicBezTo>
                <a:cubicBezTo>
                  <a:pt x="2150" y="1"/>
                  <a:pt x="2150" y="1"/>
                  <a:pt x="2150" y="1"/>
                </a:cubicBezTo>
                <a:cubicBezTo>
                  <a:pt x="2167" y="28"/>
                  <a:pt x="2167" y="32"/>
                  <a:pt x="2170" y="32"/>
                </a:cubicBezTo>
                <a:cubicBezTo>
                  <a:pt x="2181" y="73"/>
                  <a:pt x="2194" y="76"/>
                  <a:pt x="2197" y="92"/>
                </a:cubicBezTo>
                <a:cubicBezTo>
                  <a:pt x="2230" y="145"/>
                  <a:pt x="2229" y="158"/>
                  <a:pt x="2235" y="161"/>
                </a:cubicBezTo>
                <a:cubicBezTo>
                  <a:pt x="2280" y="284"/>
                  <a:pt x="2281" y="292"/>
                  <a:pt x="2283" y="299"/>
                </a:cubicBezTo>
                <a:cubicBezTo>
                  <a:pt x="2280" y="295"/>
                  <a:pt x="2270" y="302"/>
                  <a:pt x="2270" y="293"/>
                </a:cubicBezTo>
                <a:cubicBezTo>
                  <a:pt x="2257" y="245"/>
                  <a:pt x="2256" y="240"/>
                  <a:pt x="2255" y="234"/>
                </a:cubicBezTo>
                <a:cubicBezTo>
                  <a:pt x="2226" y="167"/>
                  <a:pt x="2227" y="161"/>
                  <a:pt x="2223" y="161"/>
                </a:cubicBezTo>
                <a:cubicBezTo>
                  <a:pt x="2192" y="94"/>
                  <a:pt x="2184" y="84"/>
                  <a:pt x="2178" y="69"/>
                </a:cubicBezTo>
                <a:cubicBezTo>
                  <a:pt x="2156" y="44"/>
                  <a:pt x="2157" y="35"/>
                  <a:pt x="2153" y="36"/>
                </a:cubicBezTo>
                <a:cubicBezTo>
                  <a:pt x="2114" y="1"/>
                  <a:pt x="2114" y="1"/>
                  <a:pt x="2114" y="1"/>
                </a:cubicBezTo>
                <a:cubicBezTo>
                  <a:pt x="2130" y="21"/>
                  <a:pt x="2133" y="23"/>
                  <a:pt x="2134" y="28"/>
                </a:cubicBezTo>
                <a:cubicBezTo>
                  <a:pt x="2176" y="82"/>
                  <a:pt x="2178" y="91"/>
                  <a:pt x="2183" y="95"/>
                </a:cubicBezTo>
                <a:cubicBezTo>
                  <a:pt x="2229" y="181"/>
                  <a:pt x="2238" y="215"/>
                  <a:pt x="2251" y="244"/>
                </a:cubicBezTo>
                <a:cubicBezTo>
                  <a:pt x="2252" y="262"/>
                  <a:pt x="2236" y="257"/>
                  <a:pt x="2232" y="236"/>
                </a:cubicBezTo>
                <a:cubicBezTo>
                  <a:pt x="2208" y="214"/>
                  <a:pt x="2207" y="207"/>
                  <a:pt x="2200" y="210"/>
                </a:cubicBezTo>
                <a:cubicBezTo>
                  <a:pt x="2152" y="144"/>
                  <a:pt x="2149" y="139"/>
                  <a:pt x="2146" y="132"/>
                </a:cubicBezTo>
                <a:cubicBezTo>
                  <a:pt x="2103" y="81"/>
                  <a:pt x="2101" y="77"/>
                  <a:pt x="2101" y="70"/>
                </a:cubicBezTo>
                <a:cubicBezTo>
                  <a:pt x="2077" y="45"/>
                  <a:pt x="2077" y="40"/>
                  <a:pt x="2074" y="40"/>
                </a:cubicBezTo>
                <a:cubicBezTo>
                  <a:pt x="2057" y="10"/>
                  <a:pt x="2052" y="7"/>
                  <a:pt x="2049" y="1"/>
                </a:cubicBezTo>
                <a:cubicBezTo>
                  <a:pt x="2052" y="19"/>
                  <a:pt x="2059" y="37"/>
                  <a:pt x="2070" y="49"/>
                </a:cubicBezTo>
                <a:cubicBezTo>
                  <a:pt x="2103" y="94"/>
                  <a:pt x="2108" y="100"/>
                  <a:pt x="2112" y="109"/>
                </a:cubicBezTo>
                <a:cubicBezTo>
                  <a:pt x="2118" y="120"/>
                  <a:pt x="2112" y="113"/>
                  <a:pt x="2105" y="107"/>
                </a:cubicBezTo>
                <a:cubicBezTo>
                  <a:pt x="2062" y="59"/>
                  <a:pt x="2054" y="54"/>
                  <a:pt x="2046" y="48"/>
                </a:cubicBezTo>
                <a:cubicBezTo>
                  <a:pt x="1986" y="1"/>
                  <a:pt x="1986" y="1"/>
                  <a:pt x="1986" y="1"/>
                </a:cubicBezTo>
                <a:cubicBezTo>
                  <a:pt x="2063" y="74"/>
                  <a:pt x="2064" y="82"/>
                  <a:pt x="2068" y="85"/>
                </a:cubicBezTo>
                <a:cubicBezTo>
                  <a:pt x="2121" y="136"/>
                  <a:pt x="2134" y="157"/>
                  <a:pt x="2153" y="169"/>
                </a:cubicBezTo>
                <a:cubicBezTo>
                  <a:pt x="2231" y="257"/>
                  <a:pt x="2233" y="269"/>
                  <a:pt x="2239" y="273"/>
                </a:cubicBezTo>
                <a:cubicBezTo>
                  <a:pt x="2273" y="325"/>
                  <a:pt x="2274" y="320"/>
                  <a:pt x="2276" y="324"/>
                </a:cubicBezTo>
                <a:cubicBezTo>
                  <a:pt x="2294" y="363"/>
                  <a:pt x="2304" y="358"/>
                  <a:pt x="2303" y="369"/>
                </a:cubicBezTo>
                <a:cubicBezTo>
                  <a:pt x="2287" y="355"/>
                  <a:pt x="2280" y="357"/>
                  <a:pt x="2281" y="347"/>
                </a:cubicBezTo>
                <a:cubicBezTo>
                  <a:pt x="2269" y="332"/>
                  <a:pt x="2266" y="332"/>
                  <a:pt x="2265" y="330"/>
                </a:cubicBezTo>
                <a:cubicBezTo>
                  <a:pt x="2234" y="295"/>
                  <a:pt x="2230" y="287"/>
                  <a:pt x="2226" y="278"/>
                </a:cubicBezTo>
                <a:cubicBezTo>
                  <a:pt x="2149" y="198"/>
                  <a:pt x="2139" y="191"/>
                  <a:pt x="2129" y="182"/>
                </a:cubicBezTo>
                <a:cubicBezTo>
                  <a:pt x="2082" y="145"/>
                  <a:pt x="2068" y="122"/>
                  <a:pt x="2047" y="110"/>
                </a:cubicBezTo>
                <a:cubicBezTo>
                  <a:pt x="2011" y="75"/>
                  <a:pt x="2000" y="69"/>
                  <a:pt x="1992" y="59"/>
                </a:cubicBezTo>
                <a:cubicBezTo>
                  <a:pt x="1974" y="46"/>
                  <a:pt x="1971" y="40"/>
                  <a:pt x="1967" y="35"/>
                </a:cubicBezTo>
                <a:cubicBezTo>
                  <a:pt x="1938" y="6"/>
                  <a:pt x="1936" y="3"/>
                  <a:pt x="1934" y="1"/>
                </a:cubicBezTo>
                <a:cubicBezTo>
                  <a:pt x="1928" y="10"/>
                  <a:pt x="1937" y="17"/>
                  <a:pt x="1944" y="27"/>
                </a:cubicBezTo>
                <a:cubicBezTo>
                  <a:pt x="2033" y="111"/>
                  <a:pt x="2041" y="120"/>
                  <a:pt x="2050" y="127"/>
                </a:cubicBezTo>
                <a:cubicBezTo>
                  <a:pt x="2070" y="143"/>
                  <a:pt x="2072" y="150"/>
                  <a:pt x="2079" y="151"/>
                </a:cubicBezTo>
                <a:cubicBezTo>
                  <a:pt x="2122" y="194"/>
                  <a:pt x="2128" y="196"/>
                  <a:pt x="2133" y="199"/>
                </a:cubicBezTo>
                <a:cubicBezTo>
                  <a:pt x="2195" y="257"/>
                  <a:pt x="2197" y="274"/>
                  <a:pt x="2210" y="276"/>
                </a:cubicBezTo>
                <a:cubicBezTo>
                  <a:pt x="2224" y="301"/>
                  <a:pt x="2231" y="297"/>
                  <a:pt x="2231" y="304"/>
                </a:cubicBezTo>
                <a:cubicBezTo>
                  <a:pt x="2270" y="352"/>
                  <a:pt x="2274" y="357"/>
                  <a:pt x="2276" y="366"/>
                </a:cubicBezTo>
                <a:cubicBezTo>
                  <a:pt x="2303" y="409"/>
                  <a:pt x="2317" y="413"/>
                  <a:pt x="2315" y="429"/>
                </a:cubicBezTo>
                <a:cubicBezTo>
                  <a:pt x="2330" y="444"/>
                  <a:pt x="2336" y="461"/>
                  <a:pt x="2331" y="464"/>
                </a:cubicBezTo>
                <a:cubicBezTo>
                  <a:pt x="2306" y="425"/>
                  <a:pt x="2305" y="417"/>
                  <a:pt x="2298" y="418"/>
                </a:cubicBezTo>
                <a:cubicBezTo>
                  <a:pt x="2272" y="393"/>
                  <a:pt x="2271" y="389"/>
                  <a:pt x="2271" y="385"/>
                </a:cubicBezTo>
                <a:cubicBezTo>
                  <a:pt x="2232" y="349"/>
                  <a:pt x="2223" y="342"/>
                  <a:pt x="2218" y="330"/>
                </a:cubicBezTo>
                <a:cubicBezTo>
                  <a:pt x="2135" y="264"/>
                  <a:pt x="2134" y="254"/>
                  <a:pt x="2128" y="251"/>
                </a:cubicBezTo>
                <a:cubicBezTo>
                  <a:pt x="2084" y="208"/>
                  <a:pt x="2074" y="213"/>
                  <a:pt x="2072" y="206"/>
                </a:cubicBezTo>
                <a:cubicBezTo>
                  <a:pt x="2039" y="182"/>
                  <a:pt x="2034" y="170"/>
                  <a:pt x="2023" y="168"/>
                </a:cubicBezTo>
                <a:cubicBezTo>
                  <a:pt x="1977" y="118"/>
                  <a:pt x="1967" y="123"/>
                  <a:pt x="1968" y="114"/>
                </a:cubicBezTo>
                <a:cubicBezTo>
                  <a:pt x="1930" y="77"/>
                  <a:pt x="1925" y="77"/>
                  <a:pt x="1921" y="73"/>
                </a:cubicBezTo>
                <a:cubicBezTo>
                  <a:pt x="1915" y="66"/>
                  <a:pt x="1915" y="71"/>
                  <a:pt x="1918" y="71"/>
                </a:cubicBezTo>
                <a:cubicBezTo>
                  <a:pt x="1948" y="98"/>
                  <a:pt x="1940" y="104"/>
                  <a:pt x="1946" y="110"/>
                </a:cubicBezTo>
                <a:cubicBezTo>
                  <a:pt x="2006" y="162"/>
                  <a:pt x="2013" y="170"/>
                  <a:pt x="2022" y="177"/>
                </a:cubicBezTo>
                <a:cubicBezTo>
                  <a:pt x="2051" y="206"/>
                  <a:pt x="2056" y="209"/>
                  <a:pt x="2061" y="211"/>
                </a:cubicBezTo>
                <a:cubicBezTo>
                  <a:pt x="2091" y="237"/>
                  <a:pt x="2099" y="235"/>
                  <a:pt x="2103" y="241"/>
                </a:cubicBezTo>
                <a:cubicBezTo>
                  <a:pt x="2126" y="264"/>
                  <a:pt x="2129" y="266"/>
                  <a:pt x="2129" y="271"/>
                </a:cubicBezTo>
                <a:cubicBezTo>
                  <a:pt x="2165" y="305"/>
                  <a:pt x="2175" y="302"/>
                  <a:pt x="2176" y="312"/>
                </a:cubicBezTo>
                <a:cubicBezTo>
                  <a:pt x="2210" y="348"/>
                  <a:pt x="2219" y="346"/>
                  <a:pt x="2220" y="356"/>
                </a:cubicBezTo>
                <a:cubicBezTo>
                  <a:pt x="2266" y="405"/>
                  <a:pt x="2273" y="401"/>
                  <a:pt x="2272" y="408"/>
                </a:cubicBezTo>
                <a:cubicBezTo>
                  <a:pt x="2299" y="429"/>
                  <a:pt x="2298" y="438"/>
                  <a:pt x="2302" y="438"/>
                </a:cubicBezTo>
                <a:cubicBezTo>
                  <a:pt x="2332" y="495"/>
                  <a:pt x="2338" y="495"/>
                  <a:pt x="2339" y="504"/>
                </a:cubicBezTo>
                <a:cubicBezTo>
                  <a:pt x="2361" y="570"/>
                  <a:pt x="2362" y="577"/>
                  <a:pt x="2367" y="584"/>
                </a:cubicBezTo>
                <a:cubicBezTo>
                  <a:pt x="2375" y="624"/>
                  <a:pt x="2378" y="623"/>
                  <a:pt x="2380" y="638"/>
                </a:cubicBezTo>
                <a:cubicBezTo>
                  <a:pt x="2358" y="602"/>
                  <a:pt x="2346" y="596"/>
                  <a:pt x="2342" y="577"/>
                </a:cubicBezTo>
                <a:cubicBezTo>
                  <a:pt x="2306" y="532"/>
                  <a:pt x="2296" y="522"/>
                  <a:pt x="2287" y="511"/>
                </a:cubicBezTo>
                <a:cubicBezTo>
                  <a:pt x="2218" y="422"/>
                  <a:pt x="2212" y="419"/>
                  <a:pt x="2208" y="412"/>
                </a:cubicBezTo>
                <a:cubicBezTo>
                  <a:pt x="2191" y="388"/>
                  <a:pt x="2184" y="386"/>
                  <a:pt x="2178" y="382"/>
                </a:cubicBezTo>
                <a:cubicBezTo>
                  <a:pt x="2147" y="342"/>
                  <a:pt x="2140" y="343"/>
                  <a:pt x="2139" y="334"/>
                </a:cubicBezTo>
                <a:cubicBezTo>
                  <a:pt x="2102" y="303"/>
                  <a:pt x="2101" y="294"/>
                  <a:pt x="2093" y="296"/>
                </a:cubicBezTo>
                <a:cubicBezTo>
                  <a:pt x="2070" y="270"/>
                  <a:pt x="2065" y="269"/>
                  <a:pt x="2061" y="267"/>
                </a:cubicBezTo>
                <a:cubicBezTo>
                  <a:pt x="2036" y="239"/>
                  <a:pt x="2031" y="237"/>
                  <a:pt x="2027" y="233"/>
                </a:cubicBezTo>
                <a:cubicBezTo>
                  <a:pt x="1972" y="189"/>
                  <a:pt x="1967" y="179"/>
                  <a:pt x="1959" y="172"/>
                </a:cubicBezTo>
                <a:cubicBezTo>
                  <a:pt x="1905" y="125"/>
                  <a:pt x="1899" y="116"/>
                  <a:pt x="1893" y="109"/>
                </a:cubicBezTo>
                <a:cubicBezTo>
                  <a:pt x="1863" y="80"/>
                  <a:pt x="1854" y="74"/>
                  <a:pt x="1851" y="61"/>
                </a:cubicBezTo>
                <a:cubicBezTo>
                  <a:pt x="1838" y="42"/>
                  <a:pt x="1833" y="44"/>
                  <a:pt x="1832" y="41"/>
                </a:cubicBezTo>
                <a:cubicBezTo>
                  <a:pt x="1811" y="5"/>
                  <a:pt x="1813" y="10"/>
                  <a:pt x="1815" y="15"/>
                </a:cubicBezTo>
                <a:cubicBezTo>
                  <a:pt x="1832" y="41"/>
                  <a:pt x="1821" y="47"/>
                  <a:pt x="1830" y="47"/>
                </a:cubicBezTo>
                <a:cubicBezTo>
                  <a:pt x="1846" y="72"/>
                  <a:pt x="1853" y="76"/>
                  <a:pt x="1852" y="84"/>
                </a:cubicBezTo>
                <a:cubicBezTo>
                  <a:pt x="1903" y="147"/>
                  <a:pt x="1907" y="161"/>
                  <a:pt x="1916" y="166"/>
                </a:cubicBezTo>
                <a:cubicBezTo>
                  <a:pt x="1940" y="195"/>
                  <a:pt x="1944" y="193"/>
                  <a:pt x="1946" y="196"/>
                </a:cubicBezTo>
                <a:cubicBezTo>
                  <a:pt x="1969" y="215"/>
                  <a:pt x="1968" y="226"/>
                  <a:pt x="1975" y="225"/>
                </a:cubicBezTo>
                <a:cubicBezTo>
                  <a:pt x="1994" y="246"/>
                  <a:pt x="2002" y="254"/>
                  <a:pt x="2009" y="263"/>
                </a:cubicBezTo>
                <a:cubicBezTo>
                  <a:pt x="2043" y="292"/>
                  <a:pt x="2047" y="305"/>
                  <a:pt x="2055" y="313"/>
                </a:cubicBezTo>
                <a:cubicBezTo>
                  <a:pt x="2084" y="347"/>
                  <a:pt x="2088" y="348"/>
                  <a:pt x="2089" y="350"/>
                </a:cubicBezTo>
                <a:cubicBezTo>
                  <a:pt x="2114" y="381"/>
                  <a:pt x="2114" y="392"/>
                  <a:pt x="2121" y="391"/>
                </a:cubicBezTo>
                <a:cubicBezTo>
                  <a:pt x="2152" y="424"/>
                  <a:pt x="2156" y="437"/>
                  <a:pt x="2167" y="441"/>
                </a:cubicBezTo>
                <a:cubicBezTo>
                  <a:pt x="2176" y="455"/>
                  <a:pt x="2177" y="457"/>
                  <a:pt x="2179" y="459"/>
                </a:cubicBezTo>
                <a:cubicBezTo>
                  <a:pt x="2147" y="435"/>
                  <a:pt x="2143" y="434"/>
                  <a:pt x="2143" y="428"/>
                </a:cubicBezTo>
                <a:cubicBezTo>
                  <a:pt x="2099" y="389"/>
                  <a:pt x="2078" y="370"/>
                  <a:pt x="2057" y="351"/>
                </a:cubicBezTo>
                <a:cubicBezTo>
                  <a:pt x="1952" y="270"/>
                  <a:pt x="1951" y="259"/>
                  <a:pt x="1943" y="258"/>
                </a:cubicBezTo>
                <a:cubicBezTo>
                  <a:pt x="1909" y="218"/>
                  <a:pt x="1887" y="202"/>
                  <a:pt x="1866" y="182"/>
                </a:cubicBezTo>
                <a:cubicBezTo>
                  <a:pt x="1819" y="136"/>
                  <a:pt x="1816" y="134"/>
                  <a:pt x="1812" y="134"/>
                </a:cubicBezTo>
                <a:cubicBezTo>
                  <a:pt x="1742" y="59"/>
                  <a:pt x="1743" y="51"/>
                  <a:pt x="1739" y="51"/>
                </a:cubicBezTo>
                <a:cubicBezTo>
                  <a:pt x="1717" y="16"/>
                  <a:pt x="1708" y="17"/>
                  <a:pt x="1707" y="7"/>
                </a:cubicBezTo>
                <a:cubicBezTo>
                  <a:pt x="1699" y="3"/>
                  <a:pt x="1701" y="6"/>
                  <a:pt x="1702" y="11"/>
                </a:cubicBezTo>
                <a:cubicBezTo>
                  <a:pt x="1725" y="37"/>
                  <a:pt x="1731" y="53"/>
                  <a:pt x="1741" y="62"/>
                </a:cubicBezTo>
                <a:cubicBezTo>
                  <a:pt x="1809" y="137"/>
                  <a:pt x="1816" y="151"/>
                  <a:pt x="1829" y="157"/>
                </a:cubicBezTo>
                <a:cubicBezTo>
                  <a:pt x="1867" y="197"/>
                  <a:pt x="1879" y="204"/>
                  <a:pt x="1888" y="216"/>
                </a:cubicBezTo>
                <a:cubicBezTo>
                  <a:pt x="1902" y="223"/>
                  <a:pt x="1902" y="229"/>
                  <a:pt x="1905" y="227"/>
                </a:cubicBezTo>
                <a:cubicBezTo>
                  <a:pt x="1988" y="304"/>
                  <a:pt x="1991" y="312"/>
                  <a:pt x="1996" y="316"/>
                </a:cubicBezTo>
                <a:cubicBezTo>
                  <a:pt x="2022" y="338"/>
                  <a:pt x="2026" y="339"/>
                  <a:pt x="2028" y="342"/>
                </a:cubicBezTo>
                <a:cubicBezTo>
                  <a:pt x="2087" y="393"/>
                  <a:pt x="2097" y="405"/>
                  <a:pt x="2108" y="414"/>
                </a:cubicBezTo>
                <a:cubicBezTo>
                  <a:pt x="2148" y="454"/>
                  <a:pt x="2160" y="461"/>
                  <a:pt x="2172" y="469"/>
                </a:cubicBezTo>
                <a:cubicBezTo>
                  <a:pt x="2212" y="514"/>
                  <a:pt x="2217" y="517"/>
                  <a:pt x="2221" y="522"/>
                </a:cubicBezTo>
                <a:cubicBezTo>
                  <a:pt x="2248" y="556"/>
                  <a:pt x="2250" y="559"/>
                  <a:pt x="2251" y="566"/>
                </a:cubicBezTo>
                <a:cubicBezTo>
                  <a:pt x="2280" y="592"/>
                  <a:pt x="2280" y="595"/>
                  <a:pt x="2283" y="595"/>
                </a:cubicBezTo>
                <a:cubicBezTo>
                  <a:pt x="2262" y="580"/>
                  <a:pt x="2254" y="579"/>
                  <a:pt x="2249" y="572"/>
                </a:cubicBezTo>
                <a:cubicBezTo>
                  <a:pt x="2227" y="558"/>
                  <a:pt x="2226" y="554"/>
                  <a:pt x="2222" y="554"/>
                </a:cubicBezTo>
                <a:cubicBezTo>
                  <a:pt x="2212" y="535"/>
                  <a:pt x="2208" y="535"/>
                  <a:pt x="2208" y="530"/>
                </a:cubicBezTo>
                <a:cubicBezTo>
                  <a:pt x="2182" y="511"/>
                  <a:pt x="2175" y="506"/>
                  <a:pt x="2167" y="503"/>
                </a:cubicBezTo>
                <a:cubicBezTo>
                  <a:pt x="2143" y="480"/>
                  <a:pt x="2137" y="474"/>
                  <a:pt x="2133" y="466"/>
                </a:cubicBezTo>
                <a:cubicBezTo>
                  <a:pt x="2056" y="411"/>
                  <a:pt x="2054" y="404"/>
                  <a:pt x="2047" y="403"/>
                </a:cubicBezTo>
                <a:cubicBezTo>
                  <a:pt x="2003" y="358"/>
                  <a:pt x="1984" y="344"/>
                  <a:pt x="1966" y="328"/>
                </a:cubicBezTo>
                <a:cubicBezTo>
                  <a:pt x="1935" y="300"/>
                  <a:pt x="1931" y="295"/>
                  <a:pt x="1929" y="288"/>
                </a:cubicBezTo>
                <a:cubicBezTo>
                  <a:pt x="1884" y="247"/>
                  <a:pt x="1881" y="241"/>
                  <a:pt x="1877" y="236"/>
                </a:cubicBezTo>
                <a:cubicBezTo>
                  <a:pt x="1833" y="184"/>
                  <a:pt x="1822" y="178"/>
                  <a:pt x="1815" y="166"/>
                </a:cubicBezTo>
                <a:cubicBezTo>
                  <a:pt x="1782" y="131"/>
                  <a:pt x="1773" y="123"/>
                  <a:pt x="1766" y="110"/>
                </a:cubicBezTo>
                <a:cubicBezTo>
                  <a:pt x="1735" y="80"/>
                  <a:pt x="1733" y="71"/>
                  <a:pt x="1728" y="68"/>
                </a:cubicBezTo>
                <a:cubicBezTo>
                  <a:pt x="1728" y="78"/>
                  <a:pt x="1732" y="84"/>
                  <a:pt x="1738" y="87"/>
                </a:cubicBezTo>
                <a:cubicBezTo>
                  <a:pt x="1763" y="126"/>
                  <a:pt x="1770" y="127"/>
                  <a:pt x="1773" y="133"/>
                </a:cubicBezTo>
                <a:cubicBezTo>
                  <a:pt x="1804" y="166"/>
                  <a:pt x="1809" y="171"/>
                  <a:pt x="1812" y="178"/>
                </a:cubicBezTo>
                <a:cubicBezTo>
                  <a:pt x="1830" y="196"/>
                  <a:pt x="1832" y="203"/>
                  <a:pt x="1838" y="205"/>
                </a:cubicBezTo>
                <a:cubicBezTo>
                  <a:pt x="1854" y="225"/>
                  <a:pt x="1858" y="234"/>
                  <a:pt x="1865" y="235"/>
                </a:cubicBezTo>
                <a:cubicBezTo>
                  <a:pt x="1901" y="271"/>
                  <a:pt x="1908" y="285"/>
                  <a:pt x="1918" y="293"/>
                </a:cubicBezTo>
                <a:cubicBezTo>
                  <a:pt x="1983" y="354"/>
                  <a:pt x="1992" y="363"/>
                  <a:pt x="2002" y="371"/>
                </a:cubicBezTo>
                <a:cubicBezTo>
                  <a:pt x="2047" y="418"/>
                  <a:pt x="2053" y="419"/>
                  <a:pt x="2059" y="421"/>
                </a:cubicBezTo>
                <a:cubicBezTo>
                  <a:pt x="2101" y="451"/>
                  <a:pt x="2106" y="466"/>
                  <a:pt x="2119" y="468"/>
                </a:cubicBezTo>
                <a:cubicBezTo>
                  <a:pt x="2111" y="477"/>
                  <a:pt x="2103" y="470"/>
                  <a:pt x="2094" y="464"/>
                </a:cubicBezTo>
                <a:cubicBezTo>
                  <a:pt x="2052" y="437"/>
                  <a:pt x="2051" y="428"/>
                  <a:pt x="2043" y="430"/>
                </a:cubicBezTo>
                <a:cubicBezTo>
                  <a:pt x="2013" y="412"/>
                  <a:pt x="2011" y="405"/>
                  <a:pt x="2008" y="402"/>
                </a:cubicBezTo>
                <a:cubicBezTo>
                  <a:pt x="1968" y="367"/>
                  <a:pt x="1963" y="367"/>
                  <a:pt x="1961" y="361"/>
                </a:cubicBezTo>
                <a:cubicBezTo>
                  <a:pt x="1932" y="345"/>
                  <a:pt x="1935" y="332"/>
                  <a:pt x="1929" y="332"/>
                </a:cubicBezTo>
                <a:cubicBezTo>
                  <a:pt x="1885" y="290"/>
                  <a:pt x="1882" y="285"/>
                  <a:pt x="1878" y="283"/>
                </a:cubicBezTo>
                <a:cubicBezTo>
                  <a:pt x="1820" y="228"/>
                  <a:pt x="1816" y="219"/>
                  <a:pt x="1808" y="215"/>
                </a:cubicBezTo>
                <a:cubicBezTo>
                  <a:pt x="1796" y="213"/>
                  <a:pt x="1808" y="226"/>
                  <a:pt x="1821" y="238"/>
                </a:cubicBezTo>
                <a:cubicBezTo>
                  <a:pt x="1861" y="286"/>
                  <a:pt x="1868" y="282"/>
                  <a:pt x="1870" y="288"/>
                </a:cubicBezTo>
                <a:cubicBezTo>
                  <a:pt x="1887" y="303"/>
                  <a:pt x="1892" y="311"/>
                  <a:pt x="1899" y="317"/>
                </a:cubicBezTo>
                <a:cubicBezTo>
                  <a:pt x="1927" y="342"/>
                  <a:pt x="1931" y="353"/>
                  <a:pt x="1940" y="357"/>
                </a:cubicBezTo>
                <a:cubicBezTo>
                  <a:pt x="1970" y="400"/>
                  <a:pt x="1979" y="406"/>
                  <a:pt x="1987" y="415"/>
                </a:cubicBezTo>
                <a:cubicBezTo>
                  <a:pt x="2048" y="469"/>
                  <a:pt x="2056" y="480"/>
                  <a:pt x="2069" y="484"/>
                </a:cubicBezTo>
                <a:cubicBezTo>
                  <a:pt x="2095" y="507"/>
                  <a:pt x="2099" y="507"/>
                  <a:pt x="2101" y="510"/>
                </a:cubicBezTo>
                <a:cubicBezTo>
                  <a:pt x="2136" y="543"/>
                  <a:pt x="2146" y="541"/>
                  <a:pt x="2150" y="548"/>
                </a:cubicBezTo>
                <a:cubicBezTo>
                  <a:pt x="2174" y="563"/>
                  <a:pt x="2174" y="578"/>
                  <a:pt x="2185" y="576"/>
                </a:cubicBezTo>
                <a:cubicBezTo>
                  <a:pt x="2252" y="631"/>
                  <a:pt x="2255" y="642"/>
                  <a:pt x="2266" y="640"/>
                </a:cubicBezTo>
                <a:cubicBezTo>
                  <a:pt x="2289" y="666"/>
                  <a:pt x="2297" y="668"/>
                  <a:pt x="2300" y="677"/>
                </a:cubicBezTo>
                <a:cubicBezTo>
                  <a:pt x="2344" y="723"/>
                  <a:pt x="2350" y="730"/>
                  <a:pt x="2356" y="737"/>
                </a:cubicBezTo>
                <a:cubicBezTo>
                  <a:pt x="2417" y="805"/>
                  <a:pt x="2415" y="815"/>
                  <a:pt x="2422" y="813"/>
                </a:cubicBezTo>
                <a:cubicBezTo>
                  <a:pt x="2445" y="849"/>
                  <a:pt x="2426" y="842"/>
                  <a:pt x="2432" y="852"/>
                </a:cubicBezTo>
                <a:cubicBezTo>
                  <a:pt x="2411" y="828"/>
                  <a:pt x="2405" y="822"/>
                  <a:pt x="2401" y="814"/>
                </a:cubicBezTo>
                <a:cubicBezTo>
                  <a:pt x="2288" y="715"/>
                  <a:pt x="2285" y="705"/>
                  <a:pt x="2278" y="702"/>
                </a:cubicBezTo>
                <a:cubicBezTo>
                  <a:pt x="2249" y="676"/>
                  <a:pt x="2242" y="679"/>
                  <a:pt x="2242" y="671"/>
                </a:cubicBezTo>
                <a:cubicBezTo>
                  <a:pt x="2217" y="659"/>
                  <a:pt x="2214" y="657"/>
                  <a:pt x="2212" y="654"/>
                </a:cubicBezTo>
                <a:cubicBezTo>
                  <a:pt x="2180" y="629"/>
                  <a:pt x="2175" y="631"/>
                  <a:pt x="2172" y="629"/>
                </a:cubicBezTo>
                <a:cubicBezTo>
                  <a:pt x="2138" y="596"/>
                  <a:pt x="2125" y="599"/>
                  <a:pt x="2122" y="586"/>
                </a:cubicBezTo>
                <a:cubicBezTo>
                  <a:pt x="2087" y="565"/>
                  <a:pt x="2081" y="555"/>
                  <a:pt x="2071" y="552"/>
                </a:cubicBezTo>
                <a:cubicBezTo>
                  <a:pt x="2033" y="518"/>
                  <a:pt x="2030" y="514"/>
                  <a:pt x="2027" y="511"/>
                </a:cubicBezTo>
                <a:cubicBezTo>
                  <a:pt x="1950" y="442"/>
                  <a:pt x="1945" y="433"/>
                  <a:pt x="1936" y="428"/>
                </a:cubicBezTo>
                <a:cubicBezTo>
                  <a:pt x="1888" y="371"/>
                  <a:pt x="1882" y="362"/>
                  <a:pt x="1874" y="355"/>
                </a:cubicBezTo>
                <a:cubicBezTo>
                  <a:pt x="1823" y="288"/>
                  <a:pt x="1821" y="282"/>
                  <a:pt x="1820" y="274"/>
                </a:cubicBezTo>
                <a:cubicBezTo>
                  <a:pt x="1815" y="280"/>
                  <a:pt x="1816" y="292"/>
                  <a:pt x="1824" y="294"/>
                </a:cubicBezTo>
                <a:cubicBezTo>
                  <a:pt x="1871" y="364"/>
                  <a:pt x="1891" y="388"/>
                  <a:pt x="1912" y="412"/>
                </a:cubicBezTo>
                <a:cubicBezTo>
                  <a:pt x="1948" y="454"/>
                  <a:pt x="1955" y="456"/>
                  <a:pt x="1958" y="465"/>
                </a:cubicBezTo>
                <a:cubicBezTo>
                  <a:pt x="2055" y="554"/>
                  <a:pt x="2068" y="559"/>
                  <a:pt x="2075" y="572"/>
                </a:cubicBezTo>
                <a:cubicBezTo>
                  <a:pt x="2139" y="620"/>
                  <a:pt x="2147" y="622"/>
                  <a:pt x="2151" y="630"/>
                </a:cubicBezTo>
                <a:cubicBezTo>
                  <a:pt x="2220" y="678"/>
                  <a:pt x="2227" y="679"/>
                  <a:pt x="2233" y="682"/>
                </a:cubicBezTo>
                <a:cubicBezTo>
                  <a:pt x="2259" y="704"/>
                  <a:pt x="2272" y="710"/>
                  <a:pt x="2279" y="723"/>
                </a:cubicBezTo>
                <a:cubicBezTo>
                  <a:pt x="2323" y="759"/>
                  <a:pt x="2329" y="758"/>
                  <a:pt x="2332" y="763"/>
                </a:cubicBezTo>
                <a:cubicBezTo>
                  <a:pt x="2355" y="785"/>
                  <a:pt x="2355" y="790"/>
                  <a:pt x="2358" y="790"/>
                </a:cubicBezTo>
                <a:cubicBezTo>
                  <a:pt x="2400" y="838"/>
                  <a:pt x="2395" y="831"/>
                  <a:pt x="2389" y="825"/>
                </a:cubicBezTo>
                <a:cubicBezTo>
                  <a:pt x="2359" y="800"/>
                  <a:pt x="2349" y="795"/>
                  <a:pt x="2342" y="784"/>
                </a:cubicBezTo>
                <a:cubicBezTo>
                  <a:pt x="2319" y="775"/>
                  <a:pt x="2317" y="766"/>
                  <a:pt x="2309" y="767"/>
                </a:cubicBezTo>
                <a:cubicBezTo>
                  <a:pt x="2256" y="739"/>
                  <a:pt x="2258" y="725"/>
                  <a:pt x="2248" y="729"/>
                </a:cubicBezTo>
                <a:cubicBezTo>
                  <a:pt x="2179" y="693"/>
                  <a:pt x="2174" y="690"/>
                  <a:pt x="2168" y="686"/>
                </a:cubicBezTo>
                <a:cubicBezTo>
                  <a:pt x="2111" y="663"/>
                  <a:pt x="2111" y="653"/>
                  <a:pt x="2103" y="655"/>
                </a:cubicBezTo>
                <a:cubicBezTo>
                  <a:pt x="2067" y="632"/>
                  <a:pt x="2060" y="631"/>
                  <a:pt x="2054" y="629"/>
                </a:cubicBezTo>
                <a:cubicBezTo>
                  <a:pt x="1990" y="575"/>
                  <a:pt x="1981" y="567"/>
                  <a:pt x="1972" y="560"/>
                </a:cubicBezTo>
                <a:cubicBezTo>
                  <a:pt x="1936" y="524"/>
                  <a:pt x="1928" y="514"/>
                  <a:pt x="1919" y="505"/>
                </a:cubicBezTo>
                <a:cubicBezTo>
                  <a:pt x="1936" y="530"/>
                  <a:pt x="1941" y="538"/>
                  <a:pt x="1945" y="548"/>
                </a:cubicBezTo>
                <a:cubicBezTo>
                  <a:pt x="1994" y="593"/>
                  <a:pt x="2002" y="596"/>
                  <a:pt x="2007" y="606"/>
                </a:cubicBezTo>
                <a:cubicBezTo>
                  <a:pt x="2110" y="672"/>
                  <a:pt x="2119" y="674"/>
                  <a:pt x="2128" y="676"/>
                </a:cubicBezTo>
                <a:cubicBezTo>
                  <a:pt x="2158" y="691"/>
                  <a:pt x="2157" y="699"/>
                  <a:pt x="2164" y="696"/>
                </a:cubicBezTo>
                <a:cubicBezTo>
                  <a:pt x="2210" y="722"/>
                  <a:pt x="2219" y="727"/>
                  <a:pt x="2228" y="730"/>
                </a:cubicBezTo>
                <a:cubicBezTo>
                  <a:pt x="2271" y="761"/>
                  <a:pt x="2279" y="761"/>
                  <a:pt x="2282" y="767"/>
                </a:cubicBezTo>
                <a:cubicBezTo>
                  <a:pt x="2359" y="817"/>
                  <a:pt x="2363" y="823"/>
                  <a:pt x="2370" y="823"/>
                </a:cubicBezTo>
                <a:cubicBezTo>
                  <a:pt x="2410" y="866"/>
                  <a:pt x="2420" y="864"/>
                  <a:pt x="2419" y="875"/>
                </a:cubicBezTo>
                <a:cubicBezTo>
                  <a:pt x="2461" y="917"/>
                  <a:pt x="2461" y="927"/>
                  <a:pt x="2466" y="931"/>
                </a:cubicBezTo>
                <a:cubicBezTo>
                  <a:pt x="2475" y="946"/>
                  <a:pt x="2460" y="941"/>
                  <a:pt x="2453" y="925"/>
                </a:cubicBezTo>
                <a:cubicBezTo>
                  <a:pt x="2402" y="880"/>
                  <a:pt x="2395" y="874"/>
                  <a:pt x="2386" y="870"/>
                </a:cubicBezTo>
                <a:cubicBezTo>
                  <a:pt x="2349" y="840"/>
                  <a:pt x="2349" y="836"/>
                  <a:pt x="2347" y="837"/>
                </a:cubicBezTo>
                <a:cubicBezTo>
                  <a:pt x="2324" y="820"/>
                  <a:pt x="2323" y="811"/>
                  <a:pt x="2315" y="813"/>
                </a:cubicBezTo>
                <a:cubicBezTo>
                  <a:pt x="2250" y="769"/>
                  <a:pt x="2245" y="768"/>
                  <a:pt x="2241" y="766"/>
                </a:cubicBezTo>
                <a:cubicBezTo>
                  <a:pt x="2205" y="747"/>
                  <a:pt x="2197" y="742"/>
                  <a:pt x="2188" y="738"/>
                </a:cubicBezTo>
                <a:cubicBezTo>
                  <a:pt x="2170" y="730"/>
                  <a:pt x="2166" y="725"/>
                  <a:pt x="2159" y="726"/>
                </a:cubicBezTo>
                <a:cubicBezTo>
                  <a:pt x="2089" y="689"/>
                  <a:pt x="2087" y="684"/>
                  <a:pt x="2080" y="686"/>
                </a:cubicBezTo>
                <a:cubicBezTo>
                  <a:pt x="2035" y="659"/>
                  <a:pt x="2033" y="651"/>
                  <a:pt x="2028" y="649"/>
                </a:cubicBezTo>
                <a:cubicBezTo>
                  <a:pt x="1943" y="554"/>
                  <a:pt x="1930" y="550"/>
                  <a:pt x="1925" y="534"/>
                </a:cubicBezTo>
                <a:cubicBezTo>
                  <a:pt x="1914" y="536"/>
                  <a:pt x="1921" y="540"/>
                  <a:pt x="1925" y="549"/>
                </a:cubicBezTo>
                <a:cubicBezTo>
                  <a:pt x="1948" y="574"/>
                  <a:pt x="1952" y="582"/>
                  <a:pt x="1957" y="590"/>
                </a:cubicBezTo>
                <a:cubicBezTo>
                  <a:pt x="2033" y="664"/>
                  <a:pt x="2038" y="671"/>
                  <a:pt x="2045" y="675"/>
                </a:cubicBezTo>
                <a:cubicBezTo>
                  <a:pt x="2081" y="696"/>
                  <a:pt x="2097" y="704"/>
                  <a:pt x="2109" y="716"/>
                </a:cubicBezTo>
                <a:cubicBezTo>
                  <a:pt x="2172" y="745"/>
                  <a:pt x="2188" y="752"/>
                  <a:pt x="2204" y="759"/>
                </a:cubicBezTo>
                <a:cubicBezTo>
                  <a:pt x="2234" y="774"/>
                  <a:pt x="2241" y="779"/>
                  <a:pt x="2248" y="786"/>
                </a:cubicBezTo>
                <a:cubicBezTo>
                  <a:pt x="2276" y="803"/>
                  <a:pt x="2286" y="805"/>
                  <a:pt x="2291" y="812"/>
                </a:cubicBezTo>
                <a:cubicBezTo>
                  <a:pt x="2321" y="828"/>
                  <a:pt x="2326" y="837"/>
                  <a:pt x="2333" y="842"/>
                </a:cubicBezTo>
                <a:cubicBezTo>
                  <a:pt x="2364" y="866"/>
                  <a:pt x="2367" y="865"/>
                  <a:pt x="2368" y="868"/>
                </a:cubicBezTo>
                <a:cubicBezTo>
                  <a:pt x="2355" y="870"/>
                  <a:pt x="2355" y="864"/>
                  <a:pt x="2352" y="862"/>
                </a:cubicBezTo>
                <a:cubicBezTo>
                  <a:pt x="2278" y="837"/>
                  <a:pt x="2273" y="831"/>
                  <a:pt x="2263" y="833"/>
                </a:cubicBezTo>
                <a:cubicBezTo>
                  <a:pt x="2191" y="804"/>
                  <a:pt x="2183" y="801"/>
                  <a:pt x="2174" y="800"/>
                </a:cubicBezTo>
                <a:cubicBezTo>
                  <a:pt x="2102" y="757"/>
                  <a:pt x="2093" y="755"/>
                  <a:pt x="2089" y="746"/>
                </a:cubicBezTo>
                <a:cubicBezTo>
                  <a:pt x="2013" y="696"/>
                  <a:pt x="2008" y="681"/>
                  <a:pt x="1995" y="677"/>
                </a:cubicBezTo>
                <a:cubicBezTo>
                  <a:pt x="2038" y="721"/>
                  <a:pt x="2049" y="733"/>
                  <a:pt x="2062" y="743"/>
                </a:cubicBezTo>
                <a:cubicBezTo>
                  <a:pt x="2107" y="774"/>
                  <a:pt x="2113" y="778"/>
                  <a:pt x="2120" y="782"/>
                </a:cubicBezTo>
                <a:cubicBezTo>
                  <a:pt x="2149" y="790"/>
                  <a:pt x="2144" y="804"/>
                  <a:pt x="2153" y="799"/>
                </a:cubicBezTo>
                <a:cubicBezTo>
                  <a:pt x="2192" y="819"/>
                  <a:pt x="2201" y="820"/>
                  <a:pt x="2206" y="827"/>
                </a:cubicBezTo>
                <a:cubicBezTo>
                  <a:pt x="2263" y="844"/>
                  <a:pt x="2271" y="847"/>
                  <a:pt x="2281" y="847"/>
                </a:cubicBezTo>
                <a:cubicBezTo>
                  <a:pt x="2328" y="875"/>
                  <a:pt x="2342" y="870"/>
                  <a:pt x="2346" y="878"/>
                </a:cubicBezTo>
                <a:cubicBezTo>
                  <a:pt x="2359" y="886"/>
                  <a:pt x="2354" y="885"/>
                  <a:pt x="2350" y="883"/>
                </a:cubicBezTo>
                <a:cubicBezTo>
                  <a:pt x="2292" y="866"/>
                  <a:pt x="2282" y="863"/>
                  <a:pt x="2271" y="861"/>
                </a:cubicBezTo>
                <a:cubicBezTo>
                  <a:pt x="2169" y="829"/>
                  <a:pt x="2160" y="824"/>
                  <a:pt x="2151" y="820"/>
                </a:cubicBezTo>
                <a:cubicBezTo>
                  <a:pt x="2124" y="815"/>
                  <a:pt x="2135" y="811"/>
                  <a:pt x="2139" y="819"/>
                </a:cubicBezTo>
                <a:cubicBezTo>
                  <a:pt x="2186" y="845"/>
                  <a:pt x="2191" y="852"/>
                  <a:pt x="2202" y="851"/>
                </a:cubicBezTo>
                <a:cubicBezTo>
                  <a:pt x="2304" y="921"/>
                  <a:pt x="2316" y="924"/>
                  <a:pt x="2327" y="929"/>
                </a:cubicBezTo>
                <a:cubicBezTo>
                  <a:pt x="2354" y="939"/>
                  <a:pt x="2355" y="943"/>
                  <a:pt x="2359" y="943"/>
                </a:cubicBezTo>
                <a:cubicBezTo>
                  <a:pt x="2402" y="953"/>
                  <a:pt x="2398" y="967"/>
                  <a:pt x="2407" y="963"/>
                </a:cubicBezTo>
                <a:cubicBezTo>
                  <a:pt x="2461" y="1000"/>
                  <a:pt x="2471" y="1006"/>
                  <a:pt x="2480" y="1014"/>
                </a:cubicBezTo>
                <a:cubicBezTo>
                  <a:pt x="2501" y="1045"/>
                  <a:pt x="2508" y="1051"/>
                  <a:pt x="2515" y="1057"/>
                </a:cubicBezTo>
                <a:cubicBezTo>
                  <a:pt x="2542" y="1092"/>
                  <a:pt x="2545" y="1109"/>
                  <a:pt x="2540" y="1108"/>
                </a:cubicBezTo>
                <a:cubicBezTo>
                  <a:pt x="2507" y="1073"/>
                  <a:pt x="2509" y="1065"/>
                  <a:pt x="2505" y="1065"/>
                </a:cubicBezTo>
                <a:cubicBezTo>
                  <a:pt x="2468" y="1030"/>
                  <a:pt x="2458" y="1018"/>
                  <a:pt x="2444" y="1012"/>
                </a:cubicBezTo>
                <a:cubicBezTo>
                  <a:pt x="2372" y="969"/>
                  <a:pt x="2359" y="970"/>
                  <a:pt x="2351" y="963"/>
                </a:cubicBezTo>
                <a:cubicBezTo>
                  <a:pt x="2306" y="945"/>
                  <a:pt x="2296" y="935"/>
                  <a:pt x="2294" y="945"/>
                </a:cubicBezTo>
                <a:cubicBezTo>
                  <a:pt x="2326" y="966"/>
                  <a:pt x="2338" y="966"/>
                  <a:pt x="2344" y="973"/>
                </a:cubicBezTo>
                <a:close/>
                <a:moveTo>
                  <a:pt x="2568" y="1103"/>
                </a:moveTo>
                <a:cubicBezTo>
                  <a:pt x="2580" y="1099"/>
                  <a:pt x="2571" y="1115"/>
                  <a:pt x="2572" y="1120"/>
                </a:cubicBezTo>
                <a:cubicBezTo>
                  <a:pt x="2563" y="1118"/>
                  <a:pt x="2570" y="1107"/>
                  <a:pt x="2568" y="1103"/>
                </a:cubicBezTo>
                <a:close/>
                <a:moveTo>
                  <a:pt x="2571" y="1205"/>
                </a:moveTo>
                <a:cubicBezTo>
                  <a:pt x="2575" y="1209"/>
                  <a:pt x="2578" y="1213"/>
                  <a:pt x="2582" y="1215"/>
                </a:cubicBezTo>
                <a:cubicBezTo>
                  <a:pt x="2584" y="1223"/>
                  <a:pt x="2585" y="1230"/>
                  <a:pt x="2587" y="1238"/>
                </a:cubicBezTo>
                <a:cubicBezTo>
                  <a:pt x="2587" y="1243"/>
                  <a:pt x="2590" y="1242"/>
                  <a:pt x="2591" y="1246"/>
                </a:cubicBezTo>
                <a:cubicBezTo>
                  <a:pt x="2592" y="1249"/>
                  <a:pt x="2592" y="1251"/>
                  <a:pt x="2593" y="1254"/>
                </a:cubicBezTo>
                <a:cubicBezTo>
                  <a:pt x="2594" y="1257"/>
                  <a:pt x="2594" y="1260"/>
                  <a:pt x="2595" y="1263"/>
                </a:cubicBezTo>
                <a:cubicBezTo>
                  <a:pt x="2591" y="1263"/>
                  <a:pt x="2591" y="1256"/>
                  <a:pt x="2590" y="1252"/>
                </a:cubicBezTo>
                <a:cubicBezTo>
                  <a:pt x="2587" y="1245"/>
                  <a:pt x="2583" y="1240"/>
                  <a:pt x="2578" y="1237"/>
                </a:cubicBezTo>
                <a:cubicBezTo>
                  <a:pt x="2578" y="1228"/>
                  <a:pt x="2573" y="1227"/>
                  <a:pt x="2571" y="1220"/>
                </a:cubicBezTo>
                <a:cubicBezTo>
                  <a:pt x="2569" y="1215"/>
                  <a:pt x="2568" y="1209"/>
                  <a:pt x="2563" y="1207"/>
                </a:cubicBezTo>
                <a:cubicBezTo>
                  <a:pt x="2564" y="1202"/>
                  <a:pt x="2568" y="1206"/>
                  <a:pt x="2571" y="1205"/>
                </a:cubicBezTo>
                <a:close/>
                <a:moveTo>
                  <a:pt x="2594" y="743"/>
                </a:moveTo>
                <a:cubicBezTo>
                  <a:pt x="2598" y="739"/>
                  <a:pt x="2601" y="734"/>
                  <a:pt x="2603" y="729"/>
                </a:cubicBezTo>
                <a:cubicBezTo>
                  <a:pt x="2615" y="704"/>
                  <a:pt x="2626" y="698"/>
                  <a:pt x="2627" y="686"/>
                </a:cubicBezTo>
                <a:cubicBezTo>
                  <a:pt x="2674" y="586"/>
                  <a:pt x="2682" y="578"/>
                  <a:pt x="2689" y="570"/>
                </a:cubicBezTo>
                <a:cubicBezTo>
                  <a:pt x="2716" y="496"/>
                  <a:pt x="2723" y="487"/>
                  <a:pt x="2727" y="476"/>
                </a:cubicBezTo>
                <a:cubicBezTo>
                  <a:pt x="2744" y="436"/>
                  <a:pt x="2748" y="425"/>
                  <a:pt x="2749" y="413"/>
                </a:cubicBezTo>
                <a:cubicBezTo>
                  <a:pt x="2776" y="345"/>
                  <a:pt x="2775" y="338"/>
                  <a:pt x="2778" y="333"/>
                </a:cubicBezTo>
                <a:cubicBezTo>
                  <a:pt x="2784" y="320"/>
                  <a:pt x="2785" y="323"/>
                  <a:pt x="2785" y="326"/>
                </a:cubicBezTo>
                <a:cubicBezTo>
                  <a:pt x="2774" y="383"/>
                  <a:pt x="2763" y="395"/>
                  <a:pt x="2761" y="413"/>
                </a:cubicBezTo>
                <a:cubicBezTo>
                  <a:pt x="2749" y="447"/>
                  <a:pt x="2744" y="454"/>
                  <a:pt x="2745" y="464"/>
                </a:cubicBezTo>
                <a:cubicBezTo>
                  <a:pt x="2716" y="521"/>
                  <a:pt x="2712" y="536"/>
                  <a:pt x="2709" y="551"/>
                </a:cubicBezTo>
                <a:cubicBezTo>
                  <a:pt x="2669" y="627"/>
                  <a:pt x="2668" y="630"/>
                  <a:pt x="2663" y="631"/>
                </a:cubicBezTo>
                <a:cubicBezTo>
                  <a:pt x="2653" y="653"/>
                  <a:pt x="2651" y="656"/>
                  <a:pt x="2648" y="658"/>
                </a:cubicBezTo>
                <a:cubicBezTo>
                  <a:pt x="2614" y="720"/>
                  <a:pt x="2610" y="726"/>
                  <a:pt x="2606" y="731"/>
                </a:cubicBezTo>
                <a:cubicBezTo>
                  <a:pt x="2571" y="790"/>
                  <a:pt x="2574" y="800"/>
                  <a:pt x="2564" y="802"/>
                </a:cubicBezTo>
                <a:close/>
                <a:moveTo>
                  <a:pt x="2430" y="412"/>
                </a:moveTo>
                <a:cubicBezTo>
                  <a:pt x="2426" y="404"/>
                  <a:pt x="2434" y="405"/>
                  <a:pt x="2433" y="399"/>
                </a:cubicBezTo>
                <a:cubicBezTo>
                  <a:pt x="2435" y="390"/>
                  <a:pt x="2440" y="382"/>
                  <a:pt x="2443" y="374"/>
                </a:cubicBezTo>
                <a:cubicBezTo>
                  <a:pt x="2447" y="374"/>
                  <a:pt x="2444" y="379"/>
                  <a:pt x="2441" y="380"/>
                </a:cubicBezTo>
                <a:cubicBezTo>
                  <a:pt x="2441" y="397"/>
                  <a:pt x="2431" y="408"/>
                  <a:pt x="2429" y="424"/>
                </a:cubicBezTo>
                <a:cubicBezTo>
                  <a:pt x="2422" y="424"/>
                  <a:pt x="2427" y="413"/>
                  <a:pt x="2430" y="412"/>
                </a:cubicBezTo>
                <a:close/>
                <a:moveTo>
                  <a:pt x="2310" y="226"/>
                </a:moveTo>
                <a:cubicBezTo>
                  <a:pt x="2310" y="231"/>
                  <a:pt x="2315" y="240"/>
                  <a:pt x="2306" y="239"/>
                </a:cubicBezTo>
                <a:cubicBezTo>
                  <a:pt x="2311" y="232"/>
                  <a:pt x="2302" y="232"/>
                  <a:pt x="2303" y="221"/>
                </a:cubicBezTo>
                <a:cubicBezTo>
                  <a:pt x="2299" y="213"/>
                  <a:pt x="2306" y="212"/>
                  <a:pt x="2302" y="204"/>
                </a:cubicBezTo>
                <a:cubicBezTo>
                  <a:pt x="2300" y="193"/>
                  <a:pt x="2298" y="183"/>
                  <a:pt x="2296" y="173"/>
                </a:cubicBezTo>
                <a:cubicBezTo>
                  <a:pt x="2296" y="137"/>
                  <a:pt x="2301" y="105"/>
                  <a:pt x="2302" y="71"/>
                </a:cubicBezTo>
                <a:cubicBezTo>
                  <a:pt x="2305" y="70"/>
                  <a:pt x="2305" y="74"/>
                  <a:pt x="2306" y="76"/>
                </a:cubicBezTo>
                <a:cubicBezTo>
                  <a:pt x="2308" y="101"/>
                  <a:pt x="2305" y="123"/>
                  <a:pt x="2312" y="152"/>
                </a:cubicBezTo>
                <a:cubicBezTo>
                  <a:pt x="2313" y="162"/>
                  <a:pt x="2309" y="169"/>
                  <a:pt x="2312" y="181"/>
                </a:cubicBezTo>
                <a:cubicBezTo>
                  <a:pt x="2318" y="187"/>
                  <a:pt x="2301" y="191"/>
                  <a:pt x="2312" y="193"/>
                </a:cubicBezTo>
                <a:cubicBezTo>
                  <a:pt x="2310" y="197"/>
                  <a:pt x="2311" y="204"/>
                  <a:pt x="2309" y="208"/>
                </a:cubicBezTo>
                <a:cubicBezTo>
                  <a:pt x="2308" y="214"/>
                  <a:pt x="2316" y="224"/>
                  <a:pt x="2310" y="226"/>
                </a:cubicBezTo>
                <a:close/>
                <a:moveTo>
                  <a:pt x="2315" y="281"/>
                </a:moveTo>
                <a:cubicBezTo>
                  <a:pt x="2314" y="277"/>
                  <a:pt x="2313" y="274"/>
                  <a:pt x="2312" y="270"/>
                </a:cubicBezTo>
                <a:cubicBezTo>
                  <a:pt x="2313" y="265"/>
                  <a:pt x="2315" y="269"/>
                  <a:pt x="2316" y="272"/>
                </a:cubicBezTo>
                <a:cubicBezTo>
                  <a:pt x="2317" y="276"/>
                  <a:pt x="2317" y="280"/>
                  <a:pt x="2318" y="283"/>
                </a:cubicBezTo>
                <a:cubicBezTo>
                  <a:pt x="2318" y="288"/>
                  <a:pt x="2315" y="284"/>
                  <a:pt x="2315" y="281"/>
                </a:cubicBezTo>
                <a:close/>
                <a:moveTo>
                  <a:pt x="2320" y="100"/>
                </a:moveTo>
                <a:cubicBezTo>
                  <a:pt x="2314" y="99"/>
                  <a:pt x="2318" y="95"/>
                  <a:pt x="2318" y="91"/>
                </a:cubicBezTo>
                <a:cubicBezTo>
                  <a:pt x="2322" y="83"/>
                  <a:pt x="2319" y="96"/>
                  <a:pt x="2320" y="100"/>
                </a:cubicBezTo>
                <a:close/>
                <a:moveTo>
                  <a:pt x="2315" y="385"/>
                </a:moveTo>
                <a:cubicBezTo>
                  <a:pt x="2321" y="373"/>
                  <a:pt x="2327" y="393"/>
                  <a:pt x="2327" y="403"/>
                </a:cubicBezTo>
                <a:cubicBezTo>
                  <a:pt x="2320" y="401"/>
                  <a:pt x="2322" y="387"/>
                  <a:pt x="2315" y="385"/>
                </a:cubicBezTo>
                <a:close/>
                <a:moveTo>
                  <a:pt x="2328" y="420"/>
                </a:moveTo>
                <a:cubicBezTo>
                  <a:pt x="2327" y="417"/>
                  <a:pt x="2326" y="413"/>
                  <a:pt x="2326" y="409"/>
                </a:cubicBezTo>
                <a:cubicBezTo>
                  <a:pt x="2326" y="404"/>
                  <a:pt x="2329" y="408"/>
                  <a:pt x="2329" y="411"/>
                </a:cubicBezTo>
                <a:cubicBezTo>
                  <a:pt x="2330" y="415"/>
                  <a:pt x="2331" y="419"/>
                  <a:pt x="2331" y="423"/>
                </a:cubicBezTo>
                <a:cubicBezTo>
                  <a:pt x="2331" y="427"/>
                  <a:pt x="2328" y="423"/>
                  <a:pt x="2328" y="420"/>
                </a:cubicBezTo>
                <a:close/>
                <a:moveTo>
                  <a:pt x="1944" y="365"/>
                </a:moveTo>
                <a:cubicBezTo>
                  <a:pt x="1950" y="367"/>
                  <a:pt x="1957" y="368"/>
                  <a:pt x="1958" y="376"/>
                </a:cubicBezTo>
                <a:cubicBezTo>
                  <a:pt x="1953" y="374"/>
                  <a:pt x="1946" y="373"/>
                  <a:pt x="1944" y="365"/>
                </a:cubicBezTo>
                <a:close/>
                <a:moveTo>
                  <a:pt x="1973" y="391"/>
                </a:moveTo>
                <a:cubicBezTo>
                  <a:pt x="1968" y="390"/>
                  <a:pt x="1966" y="382"/>
                  <a:pt x="1960" y="382"/>
                </a:cubicBezTo>
                <a:cubicBezTo>
                  <a:pt x="1961" y="374"/>
                  <a:pt x="1967" y="387"/>
                  <a:pt x="1972" y="385"/>
                </a:cubicBezTo>
                <a:cubicBezTo>
                  <a:pt x="1976" y="390"/>
                  <a:pt x="1980" y="393"/>
                  <a:pt x="1986" y="395"/>
                </a:cubicBezTo>
                <a:cubicBezTo>
                  <a:pt x="1985" y="403"/>
                  <a:pt x="1975" y="394"/>
                  <a:pt x="1973" y="391"/>
                </a:cubicBezTo>
                <a:close/>
                <a:moveTo>
                  <a:pt x="2396" y="596"/>
                </a:moveTo>
                <a:cubicBezTo>
                  <a:pt x="2404" y="592"/>
                  <a:pt x="2394" y="577"/>
                  <a:pt x="2403" y="574"/>
                </a:cubicBezTo>
                <a:cubicBezTo>
                  <a:pt x="2416" y="518"/>
                  <a:pt x="2424" y="514"/>
                  <a:pt x="2422" y="505"/>
                </a:cubicBezTo>
                <a:cubicBezTo>
                  <a:pt x="2471" y="414"/>
                  <a:pt x="2479" y="391"/>
                  <a:pt x="2493" y="373"/>
                </a:cubicBezTo>
                <a:cubicBezTo>
                  <a:pt x="2545" y="298"/>
                  <a:pt x="2559" y="280"/>
                  <a:pt x="2577" y="264"/>
                </a:cubicBezTo>
                <a:cubicBezTo>
                  <a:pt x="2604" y="233"/>
                  <a:pt x="2607" y="229"/>
                  <a:pt x="2611" y="225"/>
                </a:cubicBezTo>
                <a:cubicBezTo>
                  <a:pt x="2635" y="198"/>
                  <a:pt x="2633" y="194"/>
                  <a:pt x="2637" y="193"/>
                </a:cubicBezTo>
                <a:cubicBezTo>
                  <a:pt x="2685" y="139"/>
                  <a:pt x="2692" y="132"/>
                  <a:pt x="2697" y="124"/>
                </a:cubicBezTo>
                <a:cubicBezTo>
                  <a:pt x="2720" y="96"/>
                  <a:pt x="2732" y="92"/>
                  <a:pt x="2736" y="84"/>
                </a:cubicBezTo>
                <a:cubicBezTo>
                  <a:pt x="2770" y="51"/>
                  <a:pt x="2771" y="46"/>
                  <a:pt x="2772" y="41"/>
                </a:cubicBezTo>
                <a:cubicBezTo>
                  <a:pt x="2784" y="32"/>
                  <a:pt x="2782" y="35"/>
                  <a:pt x="2781" y="40"/>
                </a:cubicBezTo>
                <a:cubicBezTo>
                  <a:pt x="2726" y="106"/>
                  <a:pt x="2717" y="119"/>
                  <a:pt x="2708" y="131"/>
                </a:cubicBezTo>
                <a:cubicBezTo>
                  <a:pt x="2689" y="150"/>
                  <a:pt x="2683" y="164"/>
                  <a:pt x="2676" y="167"/>
                </a:cubicBezTo>
                <a:cubicBezTo>
                  <a:pt x="2607" y="244"/>
                  <a:pt x="2603" y="251"/>
                  <a:pt x="2597" y="257"/>
                </a:cubicBezTo>
                <a:cubicBezTo>
                  <a:pt x="2585" y="268"/>
                  <a:pt x="2583" y="271"/>
                  <a:pt x="2583" y="275"/>
                </a:cubicBezTo>
                <a:cubicBezTo>
                  <a:pt x="2546" y="324"/>
                  <a:pt x="2536" y="323"/>
                  <a:pt x="2537" y="328"/>
                </a:cubicBezTo>
                <a:cubicBezTo>
                  <a:pt x="2507" y="370"/>
                  <a:pt x="2505" y="373"/>
                  <a:pt x="2502" y="377"/>
                </a:cubicBezTo>
                <a:cubicBezTo>
                  <a:pt x="2480" y="408"/>
                  <a:pt x="2485" y="416"/>
                  <a:pt x="2478" y="417"/>
                </a:cubicBezTo>
                <a:cubicBezTo>
                  <a:pt x="2461" y="457"/>
                  <a:pt x="2455" y="461"/>
                  <a:pt x="2453" y="469"/>
                </a:cubicBezTo>
                <a:cubicBezTo>
                  <a:pt x="2436" y="524"/>
                  <a:pt x="2425" y="527"/>
                  <a:pt x="2429" y="539"/>
                </a:cubicBezTo>
                <a:cubicBezTo>
                  <a:pt x="2409" y="628"/>
                  <a:pt x="2403" y="642"/>
                  <a:pt x="2403" y="660"/>
                </a:cubicBezTo>
                <a:cubicBezTo>
                  <a:pt x="2384" y="608"/>
                  <a:pt x="2399" y="608"/>
                  <a:pt x="2396" y="596"/>
                </a:cubicBezTo>
                <a:close/>
                <a:moveTo>
                  <a:pt x="2398" y="693"/>
                </a:moveTo>
                <a:cubicBezTo>
                  <a:pt x="2396" y="699"/>
                  <a:pt x="2394" y="692"/>
                  <a:pt x="2394" y="688"/>
                </a:cubicBezTo>
                <a:cubicBezTo>
                  <a:pt x="2395" y="683"/>
                  <a:pt x="2397" y="689"/>
                  <a:pt x="2398" y="693"/>
                </a:cubicBezTo>
                <a:close/>
                <a:moveTo>
                  <a:pt x="1893" y="123"/>
                </a:moveTo>
                <a:cubicBezTo>
                  <a:pt x="1901" y="123"/>
                  <a:pt x="1900" y="134"/>
                  <a:pt x="1907" y="135"/>
                </a:cubicBezTo>
                <a:cubicBezTo>
                  <a:pt x="1905" y="142"/>
                  <a:pt x="1894" y="130"/>
                  <a:pt x="1893" y="123"/>
                </a:cubicBezTo>
                <a:close/>
                <a:moveTo>
                  <a:pt x="2222" y="513"/>
                </a:moveTo>
                <a:cubicBezTo>
                  <a:pt x="2220" y="511"/>
                  <a:pt x="2218" y="509"/>
                  <a:pt x="2218" y="505"/>
                </a:cubicBezTo>
                <a:cubicBezTo>
                  <a:pt x="2210" y="506"/>
                  <a:pt x="2211" y="494"/>
                  <a:pt x="2204" y="496"/>
                </a:cubicBezTo>
                <a:cubicBezTo>
                  <a:pt x="2198" y="485"/>
                  <a:pt x="2190" y="477"/>
                  <a:pt x="2181" y="471"/>
                </a:cubicBezTo>
                <a:cubicBezTo>
                  <a:pt x="2182" y="465"/>
                  <a:pt x="2187" y="468"/>
                  <a:pt x="2188" y="472"/>
                </a:cubicBezTo>
                <a:cubicBezTo>
                  <a:pt x="2192" y="473"/>
                  <a:pt x="2193" y="476"/>
                  <a:pt x="2197" y="476"/>
                </a:cubicBezTo>
                <a:cubicBezTo>
                  <a:pt x="2206" y="492"/>
                  <a:pt x="2219" y="500"/>
                  <a:pt x="2229" y="514"/>
                </a:cubicBezTo>
                <a:cubicBezTo>
                  <a:pt x="2227" y="520"/>
                  <a:pt x="2226" y="512"/>
                  <a:pt x="2222" y="513"/>
                </a:cubicBezTo>
                <a:close/>
                <a:moveTo>
                  <a:pt x="2255" y="556"/>
                </a:moveTo>
                <a:cubicBezTo>
                  <a:pt x="2254" y="542"/>
                  <a:pt x="2242" y="546"/>
                  <a:pt x="2241" y="533"/>
                </a:cubicBezTo>
                <a:cubicBezTo>
                  <a:pt x="2249" y="536"/>
                  <a:pt x="2252" y="549"/>
                  <a:pt x="2260" y="552"/>
                </a:cubicBezTo>
                <a:cubicBezTo>
                  <a:pt x="2264" y="561"/>
                  <a:pt x="2272" y="564"/>
                  <a:pt x="2276" y="573"/>
                </a:cubicBezTo>
                <a:cubicBezTo>
                  <a:pt x="2266" y="571"/>
                  <a:pt x="2265" y="557"/>
                  <a:pt x="2255" y="556"/>
                </a:cubicBezTo>
                <a:close/>
                <a:moveTo>
                  <a:pt x="2244" y="517"/>
                </a:moveTo>
                <a:cubicBezTo>
                  <a:pt x="2234" y="499"/>
                  <a:pt x="2217" y="490"/>
                  <a:pt x="2208" y="471"/>
                </a:cubicBezTo>
                <a:cubicBezTo>
                  <a:pt x="2161" y="429"/>
                  <a:pt x="2161" y="413"/>
                  <a:pt x="2152" y="412"/>
                </a:cubicBezTo>
                <a:cubicBezTo>
                  <a:pt x="2109" y="364"/>
                  <a:pt x="2107" y="351"/>
                  <a:pt x="2100" y="345"/>
                </a:cubicBezTo>
                <a:cubicBezTo>
                  <a:pt x="2049" y="284"/>
                  <a:pt x="2039" y="279"/>
                  <a:pt x="2032" y="270"/>
                </a:cubicBezTo>
                <a:cubicBezTo>
                  <a:pt x="1983" y="214"/>
                  <a:pt x="1975" y="217"/>
                  <a:pt x="1972" y="211"/>
                </a:cubicBezTo>
                <a:cubicBezTo>
                  <a:pt x="1943" y="186"/>
                  <a:pt x="1942" y="178"/>
                  <a:pt x="1936" y="177"/>
                </a:cubicBezTo>
                <a:cubicBezTo>
                  <a:pt x="1912" y="148"/>
                  <a:pt x="1909" y="146"/>
                  <a:pt x="1908" y="141"/>
                </a:cubicBezTo>
                <a:cubicBezTo>
                  <a:pt x="1957" y="177"/>
                  <a:pt x="1957" y="192"/>
                  <a:pt x="1966" y="192"/>
                </a:cubicBezTo>
                <a:cubicBezTo>
                  <a:pt x="2024" y="244"/>
                  <a:pt x="2033" y="256"/>
                  <a:pt x="2045" y="264"/>
                </a:cubicBezTo>
                <a:cubicBezTo>
                  <a:pt x="2067" y="286"/>
                  <a:pt x="2073" y="291"/>
                  <a:pt x="2078" y="296"/>
                </a:cubicBezTo>
                <a:cubicBezTo>
                  <a:pt x="2174" y="397"/>
                  <a:pt x="2182" y="399"/>
                  <a:pt x="2188" y="401"/>
                </a:cubicBezTo>
                <a:cubicBezTo>
                  <a:pt x="2229" y="460"/>
                  <a:pt x="2238" y="458"/>
                  <a:pt x="2240" y="468"/>
                </a:cubicBezTo>
                <a:cubicBezTo>
                  <a:pt x="2284" y="528"/>
                  <a:pt x="2293" y="532"/>
                  <a:pt x="2299" y="542"/>
                </a:cubicBezTo>
                <a:cubicBezTo>
                  <a:pt x="2346" y="605"/>
                  <a:pt x="2348" y="613"/>
                  <a:pt x="2350" y="620"/>
                </a:cubicBezTo>
                <a:cubicBezTo>
                  <a:pt x="2377" y="697"/>
                  <a:pt x="2379" y="686"/>
                  <a:pt x="2373" y="686"/>
                </a:cubicBezTo>
                <a:cubicBezTo>
                  <a:pt x="2354" y="655"/>
                  <a:pt x="2352" y="651"/>
                  <a:pt x="2348" y="650"/>
                </a:cubicBezTo>
                <a:cubicBezTo>
                  <a:pt x="2327" y="617"/>
                  <a:pt x="2318" y="615"/>
                  <a:pt x="2314" y="604"/>
                </a:cubicBezTo>
                <a:close/>
                <a:moveTo>
                  <a:pt x="2284" y="583"/>
                </a:moveTo>
                <a:cubicBezTo>
                  <a:pt x="2296" y="588"/>
                  <a:pt x="2297" y="610"/>
                  <a:pt x="2311" y="613"/>
                </a:cubicBezTo>
                <a:cubicBezTo>
                  <a:pt x="2311" y="624"/>
                  <a:pt x="2319" y="623"/>
                  <a:pt x="2320" y="632"/>
                </a:cubicBezTo>
                <a:cubicBezTo>
                  <a:pt x="2309" y="627"/>
                  <a:pt x="2302" y="615"/>
                  <a:pt x="2292" y="608"/>
                </a:cubicBezTo>
                <a:cubicBezTo>
                  <a:pt x="2293" y="596"/>
                  <a:pt x="2289" y="594"/>
                  <a:pt x="2284" y="583"/>
                </a:cubicBezTo>
                <a:close/>
                <a:moveTo>
                  <a:pt x="2405" y="775"/>
                </a:moveTo>
                <a:cubicBezTo>
                  <a:pt x="2397" y="766"/>
                  <a:pt x="2390" y="755"/>
                  <a:pt x="2384" y="743"/>
                </a:cubicBezTo>
                <a:cubicBezTo>
                  <a:pt x="2329" y="688"/>
                  <a:pt x="2320" y="677"/>
                  <a:pt x="2310" y="669"/>
                </a:cubicBezTo>
                <a:cubicBezTo>
                  <a:pt x="2274" y="634"/>
                  <a:pt x="2264" y="627"/>
                  <a:pt x="2253" y="622"/>
                </a:cubicBezTo>
                <a:cubicBezTo>
                  <a:pt x="2221" y="588"/>
                  <a:pt x="2218" y="586"/>
                  <a:pt x="2213" y="585"/>
                </a:cubicBezTo>
                <a:cubicBezTo>
                  <a:pt x="2168" y="546"/>
                  <a:pt x="2160" y="543"/>
                  <a:pt x="2156" y="535"/>
                </a:cubicBezTo>
                <a:cubicBezTo>
                  <a:pt x="2103" y="491"/>
                  <a:pt x="2083" y="490"/>
                  <a:pt x="2075" y="471"/>
                </a:cubicBezTo>
                <a:cubicBezTo>
                  <a:pt x="2018" y="433"/>
                  <a:pt x="2017" y="422"/>
                  <a:pt x="2009" y="422"/>
                </a:cubicBezTo>
                <a:cubicBezTo>
                  <a:pt x="2026" y="431"/>
                  <a:pt x="2032" y="435"/>
                  <a:pt x="2039" y="437"/>
                </a:cubicBezTo>
                <a:cubicBezTo>
                  <a:pt x="2092" y="477"/>
                  <a:pt x="2097" y="481"/>
                  <a:pt x="2104" y="483"/>
                </a:cubicBezTo>
                <a:cubicBezTo>
                  <a:pt x="2173" y="528"/>
                  <a:pt x="2172" y="534"/>
                  <a:pt x="2173" y="534"/>
                </a:cubicBezTo>
                <a:cubicBezTo>
                  <a:pt x="2205" y="559"/>
                  <a:pt x="2213" y="559"/>
                  <a:pt x="2218" y="564"/>
                </a:cubicBezTo>
                <a:cubicBezTo>
                  <a:pt x="2273" y="608"/>
                  <a:pt x="2282" y="618"/>
                  <a:pt x="2295" y="622"/>
                </a:cubicBezTo>
                <a:cubicBezTo>
                  <a:pt x="2356" y="681"/>
                  <a:pt x="2361" y="694"/>
                  <a:pt x="2372" y="698"/>
                </a:cubicBezTo>
                <a:cubicBezTo>
                  <a:pt x="2404" y="751"/>
                  <a:pt x="2411" y="750"/>
                  <a:pt x="2411" y="759"/>
                </a:cubicBezTo>
                <a:cubicBezTo>
                  <a:pt x="2419" y="798"/>
                  <a:pt x="2412" y="786"/>
                  <a:pt x="2405" y="775"/>
                </a:cubicBezTo>
                <a:close/>
                <a:moveTo>
                  <a:pt x="2433" y="769"/>
                </a:moveTo>
                <a:cubicBezTo>
                  <a:pt x="2433" y="759"/>
                  <a:pt x="2429" y="756"/>
                  <a:pt x="2427" y="750"/>
                </a:cubicBezTo>
                <a:cubicBezTo>
                  <a:pt x="2434" y="682"/>
                  <a:pt x="2445" y="671"/>
                  <a:pt x="2442" y="652"/>
                </a:cubicBezTo>
                <a:cubicBezTo>
                  <a:pt x="2455" y="614"/>
                  <a:pt x="2455" y="610"/>
                  <a:pt x="2454" y="605"/>
                </a:cubicBezTo>
                <a:cubicBezTo>
                  <a:pt x="2465" y="566"/>
                  <a:pt x="2469" y="565"/>
                  <a:pt x="2469" y="561"/>
                </a:cubicBezTo>
                <a:cubicBezTo>
                  <a:pt x="2515" y="452"/>
                  <a:pt x="2524" y="452"/>
                  <a:pt x="2522" y="446"/>
                </a:cubicBezTo>
                <a:cubicBezTo>
                  <a:pt x="2557" y="387"/>
                  <a:pt x="2568" y="376"/>
                  <a:pt x="2577" y="365"/>
                </a:cubicBezTo>
                <a:cubicBezTo>
                  <a:pt x="2603" y="318"/>
                  <a:pt x="2613" y="317"/>
                  <a:pt x="2613" y="307"/>
                </a:cubicBezTo>
                <a:cubicBezTo>
                  <a:pt x="2647" y="267"/>
                  <a:pt x="2651" y="262"/>
                  <a:pt x="2656" y="257"/>
                </a:cubicBezTo>
                <a:cubicBezTo>
                  <a:pt x="2732" y="164"/>
                  <a:pt x="2748" y="139"/>
                  <a:pt x="2770" y="119"/>
                </a:cubicBezTo>
                <a:cubicBezTo>
                  <a:pt x="2774" y="130"/>
                  <a:pt x="2764" y="131"/>
                  <a:pt x="2765" y="137"/>
                </a:cubicBezTo>
                <a:cubicBezTo>
                  <a:pt x="2754" y="157"/>
                  <a:pt x="2751" y="161"/>
                  <a:pt x="2747" y="165"/>
                </a:cubicBezTo>
                <a:cubicBezTo>
                  <a:pt x="2698" y="241"/>
                  <a:pt x="2696" y="247"/>
                  <a:pt x="2690" y="250"/>
                </a:cubicBezTo>
                <a:cubicBezTo>
                  <a:pt x="2664" y="288"/>
                  <a:pt x="2661" y="294"/>
                  <a:pt x="2655" y="299"/>
                </a:cubicBezTo>
                <a:cubicBezTo>
                  <a:pt x="2627" y="357"/>
                  <a:pt x="2621" y="361"/>
                  <a:pt x="2616" y="366"/>
                </a:cubicBezTo>
                <a:cubicBezTo>
                  <a:pt x="2583" y="417"/>
                  <a:pt x="2581" y="420"/>
                  <a:pt x="2576" y="421"/>
                </a:cubicBezTo>
                <a:cubicBezTo>
                  <a:pt x="2560" y="447"/>
                  <a:pt x="2564" y="452"/>
                  <a:pt x="2562" y="453"/>
                </a:cubicBezTo>
                <a:cubicBezTo>
                  <a:pt x="2554" y="472"/>
                  <a:pt x="2540" y="470"/>
                  <a:pt x="2544" y="481"/>
                </a:cubicBezTo>
                <a:cubicBezTo>
                  <a:pt x="2516" y="524"/>
                  <a:pt x="2510" y="536"/>
                  <a:pt x="2508" y="550"/>
                </a:cubicBezTo>
                <a:cubicBezTo>
                  <a:pt x="2462" y="644"/>
                  <a:pt x="2456" y="671"/>
                  <a:pt x="2452" y="700"/>
                </a:cubicBezTo>
                <a:cubicBezTo>
                  <a:pt x="2444" y="756"/>
                  <a:pt x="2443" y="770"/>
                  <a:pt x="2443" y="785"/>
                </a:cubicBezTo>
                <a:close/>
                <a:moveTo>
                  <a:pt x="2440" y="862"/>
                </a:moveTo>
                <a:cubicBezTo>
                  <a:pt x="2443" y="862"/>
                  <a:pt x="2446" y="861"/>
                  <a:pt x="2449" y="860"/>
                </a:cubicBezTo>
                <a:cubicBezTo>
                  <a:pt x="2453" y="863"/>
                  <a:pt x="2454" y="870"/>
                  <a:pt x="2455" y="877"/>
                </a:cubicBezTo>
                <a:cubicBezTo>
                  <a:pt x="2449" y="874"/>
                  <a:pt x="2444" y="869"/>
                  <a:pt x="2440" y="862"/>
                </a:cubicBezTo>
                <a:close/>
                <a:moveTo>
                  <a:pt x="2463" y="855"/>
                </a:moveTo>
                <a:cubicBezTo>
                  <a:pt x="2452" y="849"/>
                  <a:pt x="2458" y="839"/>
                  <a:pt x="2452" y="830"/>
                </a:cubicBezTo>
                <a:cubicBezTo>
                  <a:pt x="2455" y="830"/>
                  <a:pt x="2457" y="829"/>
                  <a:pt x="2457" y="826"/>
                </a:cubicBezTo>
                <a:cubicBezTo>
                  <a:pt x="2465" y="830"/>
                  <a:pt x="2463" y="848"/>
                  <a:pt x="2463" y="855"/>
                </a:cubicBezTo>
                <a:close/>
                <a:moveTo>
                  <a:pt x="2461" y="819"/>
                </a:moveTo>
                <a:cubicBezTo>
                  <a:pt x="2451" y="819"/>
                  <a:pt x="2460" y="813"/>
                  <a:pt x="2455" y="803"/>
                </a:cubicBezTo>
                <a:cubicBezTo>
                  <a:pt x="2458" y="736"/>
                  <a:pt x="2456" y="727"/>
                  <a:pt x="2460" y="722"/>
                </a:cubicBezTo>
                <a:cubicBezTo>
                  <a:pt x="2467" y="691"/>
                  <a:pt x="2468" y="689"/>
                  <a:pt x="2465" y="689"/>
                </a:cubicBezTo>
                <a:cubicBezTo>
                  <a:pt x="2477" y="646"/>
                  <a:pt x="2478" y="642"/>
                  <a:pt x="2478" y="639"/>
                </a:cubicBezTo>
                <a:cubicBezTo>
                  <a:pt x="2492" y="607"/>
                  <a:pt x="2493" y="604"/>
                  <a:pt x="2494" y="600"/>
                </a:cubicBezTo>
                <a:cubicBezTo>
                  <a:pt x="2525" y="540"/>
                  <a:pt x="2526" y="524"/>
                  <a:pt x="2536" y="515"/>
                </a:cubicBezTo>
                <a:cubicBezTo>
                  <a:pt x="2593" y="420"/>
                  <a:pt x="2598" y="419"/>
                  <a:pt x="2596" y="414"/>
                </a:cubicBezTo>
                <a:cubicBezTo>
                  <a:pt x="2637" y="346"/>
                  <a:pt x="2655" y="324"/>
                  <a:pt x="2667" y="299"/>
                </a:cubicBezTo>
                <a:cubicBezTo>
                  <a:pt x="2747" y="183"/>
                  <a:pt x="2754" y="171"/>
                  <a:pt x="2760" y="159"/>
                </a:cubicBezTo>
                <a:cubicBezTo>
                  <a:pt x="2770" y="136"/>
                  <a:pt x="2776" y="137"/>
                  <a:pt x="2776" y="135"/>
                </a:cubicBezTo>
                <a:cubicBezTo>
                  <a:pt x="2792" y="96"/>
                  <a:pt x="2792" y="88"/>
                  <a:pt x="2795" y="81"/>
                </a:cubicBezTo>
                <a:cubicBezTo>
                  <a:pt x="2831" y="54"/>
                  <a:pt x="2824" y="55"/>
                  <a:pt x="2823" y="61"/>
                </a:cubicBezTo>
                <a:cubicBezTo>
                  <a:pt x="2798" y="112"/>
                  <a:pt x="2795" y="131"/>
                  <a:pt x="2781" y="143"/>
                </a:cubicBezTo>
                <a:cubicBezTo>
                  <a:pt x="2755" y="180"/>
                  <a:pt x="2765" y="191"/>
                  <a:pt x="2755" y="190"/>
                </a:cubicBezTo>
                <a:cubicBezTo>
                  <a:pt x="2741" y="235"/>
                  <a:pt x="2727" y="230"/>
                  <a:pt x="2732" y="239"/>
                </a:cubicBezTo>
                <a:cubicBezTo>
                  <a:pt x="2696" y="300"/>
                  <a:pt x="2684" y="314"/>
                  <a:pt x="2676" y="330"/>
                </a:cubicBezTo>
                <a:cubicBezTo>
                  <a:pt x="2652" y="367"/>
                  <a:pt x="2642" y="381"/>
                  <a:pt x="2630" y="395"/>
                </a:cubicBezTo>
                <a:cubicBezTo>
                  <a:pt x="2602" y="443"/>
                  <a:pt x="2597" y="446"/>
                  <a:pt x="2598" y="452"/>
                </a:cubicBezTo>
                <a:cubicBezTo>
                  <a:pt x="2574" y="489"/>
                  <a:pt x="2569" y="492"/>
                  <a:pt x="2571" y="499"/>
                </a:cubicBezTo>
                <a:cubicBezTo>
                  <a:pt x="2539" y="562"/>
                  <a:pt x="2532" y="563"/>
                  <a:pt x="2532" y="569"/>
                </a:cubicBezTo>
                <a:cubicBezTo>
                  <a:pt x="2512" y="621"/>
                  <a:pt x="2501" y="635"/>
                  <a:pt x="2499" y="655"/>
                </a:cubicBezTo>
                <a:cubicBezTo>
                  <a:pt x="2474" y="740"/>
                  <a:pt x="2469" y="743"/>
                  <a:pt x="2471" y="750"/>
                </a:cubicBezTo>
                <a:close/>
                <a:moveTo>
                  <a:pt x="2417" y="953"/>
                </a:moveTo>
                <a:cubicBezTo>
                  <a:pt x="2411" y="951"/>
                  <a:pt x="2404" y="950"/>
                  <a:pt x="2401" y="944"/>
                </a:cubicBezTo>
                <a:cubicBezTo>
                  <a:pt x="2394" y="944"/>
                  <a:pt x="2387" y="943"/>
                  <a:pt x="2384" y="936"/>
                </a:cubicBezTo>
                <a:cubicBezTo>
                  <a:pt x="2374" y="939"/>
                  <a:pt x="2371" y="933"/>
                  <a:pt x="2365" y="930"/>
                </a:cubicBezTo>
                <a:cubicBezTo>
                  <a:pt x="2357" y="934"/>
                  <a:pt x="2356" y="924"/>
                  <a:pt x="2349" y="925"/>
                </a:cubicBezTo>
                <a:cubicBezTo>
                  <a:pt x="2349" y="922"/>
                  <a:pt x="2345" y="923"/>
                  <a:pt x="2343" y="923"/>
                </a:cubicBezTo>
                <a:cubicBezTo>
                  <a:pt x="2341" y="923"/>
                  <a:pt x="2341" y="921"/>
                  <a:pt x="2340" y="921"/>
                </a:cubicBezTo>
                <a:cubicBezTo>
                  <a:pt x="2337" y="920"/>
                  <a:pt x="2332" y="917"/>
                  <a:pt x="2327" y="917"/>
                </a:cubicBezTo>
                <a:cubicBezTo>
                  <a:pt x="2324" y="918"/>
                  <a:pt x="2317" y="916"/>
                  <a:pt x="2314" y="911"/>
                </a:cubicBezTo>
                <a:cubicBezTo>
                  <a:pt x="2301" y="910"/>
                  <a:pt x="2291" y="903"/>
                  <a:pt x="2282" y="897"/>
                </a:cubicBezTo>
                <a:cubicBezTo>
                  <a:pt x="2276" y="900"/>
                  <a:pt x="2277" y="892"/>
                  <a:pt x="2272" y="893"/>
                </a:cubicBezTo>
                <a:cubicBezTo>
                  <a:pt x="2269" y="892"/>
                  <a:pt x="2267" y="892"/>
                  <a:pt x="2265" y="888"/>
                </a:cubicBezTo>
                <a:cubicBezTo>
                  <a:pt x="2260" y="885"/>
                  <a:pt x="2252" y="886"/>
                  <a:pt x="2249" y="880"/>
                </a:cubicBezTo>
                <a:cubicBezTo>
                  <a:pt x="2242" y="879"/>
                  <a:pt x="2239" y="872"/>
                  <a:pt x="2232" y="871"/>
                </a:cubicBezTo>
                <a:cubicBezTo>
                  <a:pt x="2231" y="868"/>
                  <a:pt x="2226" y="871"/>
                  <a:pt x="2225" y="867"/>
                </a:cubicBezTo>
                <a:cubicBezTo>
                  <a:pt x="2224" y="865"/>
                  <a:pt x="2222" y="862"/>
                  <a:pt x="2219" y="862"/>
                </a:cubicBezTo>
                <a:cubicBezTo>
                  <a:pt x="2220" y="854"/>
                  <a:pt x="2230" y="864"/>
                  <a:pt x="2234" y="865"/>
                </a:cubicBezTo>
                <a:cubicBezTo>
                  <a:pt x="2239" y="867"/>
                  <a:pt x="2249" y="862"/>
                  <a:pt x="2250" y="871"/>
                </a:cubicBezTo>
                <a:cubicBezTo>
                  <a:pt x="2259" y="867"/>
                  <a:pt x="2263" y="872"/>
                  <a:pt x="2268" y="873"/>
                </a:cubicBezTo>
                <a:cubicBezTo>
                  <a:pt x="2276" y="871"/>
                  <a:pt x="2278" y="878"/>
                  <a:pt x="2286" y="875"/>
                </a:cubicBezTo>
                <a:cubicBezTo>
                  <a:pt x="2294" y="883"/>
                  <a:pt x="2308" y="882"/>
                  <a:pt x="2318" y="887"/>
                </a:cubicBezTo>
                <a:cubicBezTo>
                  <a:pt x="2331" y="888"/>
                  <a:pt x="2338" y="896"/>
                  <a:pt x="2352" y="895"/>
                </a:cubicBezTo>
                <a:cubicBezTo>
                  <a:pt x="2364" y="905"/>
                  <a:pt x="2378" y="910"/>
                  <a:pt x="2392" y="916"/>
                </a:cubicBezTo>
                <a:cubicBezTo>
                  <a:pt x="2396" y="921"/>
                  <a:pt x="2400" y="924"/>
                  <a:pt x="2406" y="925"/>
                </a:cubicBezTo>
                <a:cubicBezTo>
                  <a:pt x="2405" y="936"/>
                  <a:pt x="2417" y="928"/>
                  <a:pt x="2417" y="938"/>
                </a:cubicBezTo>
                <a:cubicBezTo>
                  <a:pt x="2428" y="941"/>
                  <a:pt x="2437" y="948"/>
                  <a:pt x="2447" y="953"/>
                </a:cubicBezTo>
                <a:cubicBezTo>
                  <a:pt x="2455" y="969"/>
                  <a:pt x="2470" y="977"/>
                  <a:pt x="2479" y="993"/>
                </a:cubicBezTo>
                <a:cubicBezTo>
                  <a:pt x="2458" y="979"/>
                  <a:pt x="2437" y="967"/>
                  <a:pt x="2417" y="953"/>
                </a:cubicBezTo>
                <a:close/>
                <a:moveTo>
                  <a:pt x="2482" y="996"/>
                </a:moveTo>
                <a:cubicBezTo>
                  <a:pt x="2485" y="997"/>
                  <a:pt x="2487" y="1000"/>
                  <a:pt x="2489" y="1003"/>
                </a:cubicBezTo>
                <a:cubicBezTo>
                  <a:pt x="2490" y="1010"/>
                  <a:pt x="2482" y="1000"/>
                  <a:pt x="2482" y="996"/>
                </a:cubicBezTo>
                <a:close/>
                <a:moveTo>
                  <a:pt x="2542" y="895"/>
                </a:moveTo>
                <a:cubicBezTo>
                  <a:pt x="2544" y="884"/>
                  <a:pt x="2548" y="899"/>
                  <a:pt x="2546" y="900"/>
                </a:cubicBezTo>
                <a:cubicBezTo>
                  <a:pt x="2544" y="901"/>
                  <a:pt x="2541" y="897"/>
                  <a:pt x="2542" y="895"/>
                </a:cubicBezTo>
                <a:close/>
                <a:moveTo>
                  <a:pt x="2510" y="987"/>
                </a:moveTo>
                <a:cubicBezTo>
                  <a:pt x="2506" y="987"/>
                  <a:pt x="2506" y="982"/>
                  <a:pt x="2505" y="979"/>
                </a:cubicBezTo>
                <a:cubicBezTo>
                  <a:pt x="2510" y="977"/>
                  <a:pt x="2511" y="980"/>
                  <a:pt x="2512" y="984"/>
                </a:cubicBezTo>
                <a:cubicBezTo>
                  <a:pt x="2510" y="984"/>
                  <a:pt x="2510" y="985"/>
                  <a:pt x="2510" y="987"/>
                </a:cubicBezTo>
                <a:close/>
                <a:moveTo>
                  <a:pt x="2522" y="1017"/>
                </a:moveTo>
                <a:cubicBezTo>
                  <a:pt x="2520" y="1018"/>
                  <a:pt x="2517" y="1014"/>
                  <a:pt x="2518" y="1012"/>
                </a:cubicBezTo>
                <a:cubicBezTo>
                  <a:pt x="2520" y="1001"/>
                  <a:pt x="2524" y="1016"/>
                  <a:pt x="2522" y="1017"/>
                </a:cubicBezTo>
                <a:close/>
                <a:moveTo>
                  <a:pt x="2525" y="928"/>
                </a:moveTo>
                <a:cubicBezTo>
                  <a:pt x="2526" y="935"/>
                  <a:pt x="2522" y="938"/>
                  <a:pt x="2522" y="943"/>
                </a:cubicBezTo>
                <a:cubicBezTo>
                  <a:pt x="2523" y="947"/>
                  <a:pt x="2518" y="948"/>
                  <a:pt x="2517" y="950"/>
                </a:cubicBezTo>
                <a:cubicBezTo>
                  <a:pt x="2517" y="951"/>
                  <a:pt x="2519" y="955"/>
                  <a:pt x="2518" y="956"/>
                </a:cubicBezTo>
                <a:cubicBezTo>
                  <a:pt x="2518" y="956"/>
                  <a:pt x="2516" y="956"/>
                  <a:pt x="2515" y="956"/>
                </a:cubicBezTo>
                <a:cubicBezTo>
                  <a:pt x="2514" y="960"/>
                  <a:pt x="2518" y="970"/>
                  <a:pt x="2509" y="970"/>
                </a:cubicBezTo>
                <a:cubicBezTo>
                  <a:pt x="2505" y="961"/>
                  <a:pt x="2512" y="960"/>
                  <a:pt x="2512" y="954"/>
                </a:cubicBezTo>
                <a:cubicBezTo>
                  <a:pt x="2514" y="950"/>
                  <a:pt x="2515" y="945"/>
                  <a:pt x="2518" y="941"/>
                </a:cubicBezTo>
                <a:cubicBezTo>
                  <a:pt x="2518" y="930"/>
                  <a:pt x="2526" y="925"/>
                  <a:pt x="2525" y="913"/>
                </a:cubicBezTo>
                <a:cubicBezTo>
                  <a:pt x="2532" y="914"/>
                  <a:pt x="2528" y="926"/>
                  <a:pt x="2525" y="928"/>
                </a:cubicBezTo>
                <a:close/>
                <a:moveTo>
                  <a:pt x="2530" y="1045"/>
                </a:moveTo>
                <a:cubicBezTo>
                  <a:pt x="2527" y="1038"/>
                  <a:pt x="2535" y="1038"/>
                  <a:pt x="2534" y="1033"/>
                </a:cubicBezTo>
                <a:cubicBezTo>
                  <a:pt x="2537" y="972"/>
                  <a:pt x="2534" y="960"/>
                  <a:pt x="2535" y="952"/>
                </a:cubicBezTo>
                <a:cubicBezTo>
                  <a:pt x="2553" y="912"/>
                  <a:pt x="2557" y="903"/>
                  <a:pt x="2559" y="892"/>
                </a:cubicBezTo>
                <a:cubicBezTo>
                  <a:pt x="2592" y="831"/>
                  <a:pt x="2590" y="821"/>
                  <a:pt x="2597" y="816"/>
                </a:cubicBezTo>
                <a:cubicBezTo>
                  <a:pt x="2618" y="787"/>
                  <a:pt x="2614" y="780"/>
                  <a:pt x="2619" y="779"/>
                </a:cubicBezTo>
                <a:cubicBezTo>
                  <a:pt x="2646" y="737"/>
                  <a:pt x="2650" y="732"/>
                  <a:pt x="2652" y="725"/>
                </a:cubicBezTo>
                <a:cubicBezTo>
                  <a:pt x="2732" y="618"/>
                  <a:pt x="2741" y="619"/>
                  <a:pt x="2739" y="613"/>
                </a:cubicBezTo>
                <a:cubicBezTo>
                  <a:pt x="2768" y="578"/>
                  <a:pt x="2782" y="570"/>
                  <a:pt x="2787" y="556"/>
                </a:cubicBezTo>
                <a:cubicBezTo>
                  <a:pt x="2774" y="583"/>
                  <a:pt x="2776" y="590"/>
                  <a:pt x="2774" y="594"/>
                </a:cubicBezTo>
                <a:cubicBezTo>
                  <a:pt x="2752" y="632"/>
                  <a:pt x="2751" y="637"/>
                  <a:pt x="2748" y="641"/>
                </a:cubicBezTo>
                <a:cubicBezTo>
                  <a:pt x="2731" y="668"/>
                  <a:pt x="2725" y="669"/>
                  <a:pt x="2725" y="675"/>
                </a:cubicBezTo>
                <a:cubicBezTo>
                  <a:pt x="2705" y="699"/>
                  <a:pt x="2704" y="705"/>
                  <a:pt x="2702" y="709"/>
                </a:cubicBezTo>
                <a:cubicBezTo>
                  <a:pt x="2670" y="743"/>
                  <a:pt x="2676" y="756"/>
                  <a:pt x="2665" y="758"/>
                </a:cubicBezTo>
                <a:cubicBezTo>
                  <a:pt x="2639" y="799"/>
                  <a:pt x="2637" y="802"/>
                  <a:pt x="2632" y="803"/>
                </a:cubicBezTo>
                <a:cubicBezTo>
                  <a:pt x="2614" y="838"/>
                  <a:pt x="2614" y="847"/>
                  <a:pt x="2606" y="849"/>
                </a:cubicBezTo>
                <a:cubicBezTo>
                  <a:pt x="2589" y="873"/>
                  <a:pt x="2596" y="886"/>
                  <a:pt x="2584" y="886"/>
                </a:cubicBezTo>
                <a:cubicBezTo>
                  <a:pt x="2574" y="932"/>
                  <a:pt x="2564" y="937"/>
                  <a:pt x="2564" y="950"/>
                </a:cubicBezTo>
                <a:cubicBezTo>
                  <a:pt x="2537" y="1075"/>
                  <a:pt x="2538" y="1053"/>
                  <a:pt x="2530" y="1045"/>
                </a:cubicBezTo>
                <a:close/>
                <a:moveTo>
                  <a:pt x="2858" y="2117"/>
                </a:moveTo>
                <a:cubicBezTo>
                  <a:pt x="2852" y="2119"/>
                  <a:pt x="2847" y="2123"/>
                  <a:pt x="2841" y="2124"/>
                </a:cubicBezTo>
                <a:cubicBezTo>
                  <a:pt x="2781" y="2132"/>
                  <a:pt x="2773" y="2127"/>
                  <a:pt x="2765" y="2127"/>
                </a:cubicBezTo>
                <a:cubicBezTo>
                  <a:pt x="2684" y="2121"/>
                  <a:pt x="2674" y="2127"/>
                  <a:pt x="2667" y="2123"/>
                </a:cubicBezTo>
                <a:cubicBezTo>
                  <a:pt x="2625" y="2122"/>
                  <a:pt x="2619" y="2130"/>
                  <a:pt x="2615" y="2128"/>
                </a:cubicBezTo>
                <a:cubicBezTo>
                  <a:pt x="2583" y="2131"/>
                  <a:pt x="2575" y="2128"/>
                  <a:pt x="2566" y="2131"/>
                </a:cubicBezTo>
                <a:cubicBezTo>
                  <a:pt x="2524" y="2132"/>
                  <a:pt x="2518" y="2140"/>
                  <a:pt x="2514" y="2136"/>
                </a:cubicBezTo>
                <a:cubicBezTo>
                  <a:pt x="2477" y="2156"/>
                  <a:pt x="2490" y="2152"/>
                  <a:pt x="2503" y="2150"/>
                </a:cubicBezTo>
                <a:cubicBezTo>
                  <a:pt x="2588" y="2142"/>
                  <a:pt x="2595" y="2138"/>
                  <a:pt x="2600" y="2141"/>
                </a:cubicBezTo>
                <a:cubicBezTo>
                  <a:pt x="2669" y="2134"/>
                  <a:pt x="2686" y="2137"/>
                  <a:pt x="2703" y="2138"/>
                </a:cubicBezTo>
                <a:cubicBezTo>
                  <a:pt x="2743" y="2140"/>
                  <a:pt x="2745" y="2140"/>
                  <a:pt x="2748" y="2138"/>
                </a:cubicBezTo>
                <a:cubicBezTo>
                  <a:pt x="2679" y="2149"/>
                  <a:pt x="2659" y="2161"/>
                  <a:pt x="2643" y="2151"/>
                </a:cubicBezTo>
                <a:cubicBezTo>
                  <a:pt x="2607" y="2160"/>
                  <a:pt x="2604" y="2156"/>
                  <a:pt x="2602" y="2156"/>
                </a:cubicBezTo>
                <a:cubicBezTo>
                  <a:pt x="2733" y="2160"/>
                  <a:pt x="2733" y="2160"/>
                  <a:pt x="2733" y="2160"/>
                </a:cubicBezTo>
                <a:cubicBezTo>
                  <a:pt x="2765" y="2154"/>
                  <a:pt x="2776" y="2155"/>
                  <a:pt x="2772" y="2150"/>
                </a:cubicBezTo>
                <a:cubicBezTo>
                  <a:pt x="2799" y="2160"/>
                  <a:pt x="2799" y="2160"/>
                  <a:pt x="2799" y="2160"/>
                </a:cubicBezTo>
                <a:cubicBezTo>
                  <a:pt x="2827" y="2160"/>
                  <a:pt x="2827" y="2160"/>
                  <a:pt x="2827" y="2160"/>
                </a:cubicBezTo>
                <a:cubicBezTo>
                  <a:pt x="2866" y="2140"/>
                  <a:pt x="2872" y="2136"/>
                  <a:pt x="2877" y="2133"/>
                </a:cubicBezTo>
                <a:cubicBezTo>
                  <a:pt x="2882" y="2114"/>
                  <a:pt x="2882" y="2114"/>
                  <a:pt x="2882" y="2114"/>
                </a:cubicBezTo>
                <a:close/>
                <a:moveTo>
                  <a:pt x="2307" y="1491"/>
                </a:moveTo>
                <a:cubicBezTo>
                  <a:pt x="2296" y="1501"/>
                  <a:pt x="2292" y="1512"/>
                  <a:pt x="2283" y="1522"/>
                </a:cubicBezTo>
                <a:cubicBezTo>
                  <a:pt x="2262" y="1560"/>
                  <a:pt x="2263" y="1566"/>
                  <a:pt x="2257" y="1569"/>
                </a:cubicBezTo>
                <a:cubicBezTo>
                  <a:pt x="2249" y="1593"/>
                  <a:pt x="2255" y="1602"/>
                  <a:pt x="2248" y="1607"/>
                </a:cubicBezTo>
                <a:cubicBezTo>
                  <a:pt x="2220" y="1556"/>
                  <a:pt x="2226" y="1554"/>
                  <a:pt x="2222" y="1550"/>
                </a:cubicBezTo>
                <a:cubicBezTo>
                  <a:pt x="2208" y="1508"/>
                  <a:pt x="2218" y="1506"/>
                  <a:pt x="2212" y="1500"/>
                </a:cubicBezTo>
                <a:cubicBezTo>
                  <a:pt x="2209" y="1468"/>
                  <a:pt x="2208" y="1464"/>
                  <a:pt x="2210" y="1460"/>
                </a:cubicBezTo>
                <a:cubicBezTo>
                  <a:pt x="2212" y="1374"/>
                  <a:pt x="2212" y="1365"/>
                  <a:pt x="2215" y="1357"/>
                </a:cubicBezTo>
                <a:cubicBezTo>
                  <a:pt x="2220" y="1295"/>
                  <a:pt x="2228" y="1292"/>
                  <a:pt x="2226" y="1287"/>
                </a:cubicBezTo>
                <a:cubicBezTo>
                  <a:pt x="2231" y="1234"/>
                  <a:pt x="2228" y="1228"/>
                  <a:pt x="2229" y="1223"/>
                </a:cubicBezTo>
                <a:cubicBezTo>
                  <a:pt x="2236" y="1177"/>
                  <a:pt x="2233" y="1168"/>
                  <a:pt x="2235" y="1161"/>
                </a:cubicBezTo>
                <a:cubicBezTo>
                  <a:pt x="2222" y="1098"/>
                  <a:pt x="2216" y="1084"/>
                  <a:pt x="2212" y="1071"/>
                </a:cubicBezTo>
                <a:cubicBezTo>
                  <a:pt x="2210" y="1075"/>
                  <a:pt x="2212" y="1097"/>
                  <a:pt x="2222" y="1121"/>
                </a:cubicBezTo>
                <a:cubicBezTo>
                  <a:pt x="2220" y="1149"/>
                  <a:pt x="2227" y="1155"/>
                  <a:pt x="2225" y="1158"/>
                </a:cubicBezTo>
                <a:cubicBezTo>
                  <a:pt x="2224" y="1253"/>
                  <a:pt x="2211" y="1289"/>
                  <a:pt x="2210" y="1328"/>
                </a:cubicBezTo>
                <a:cubicBezTo>
                  <a:pt x="2204" y="1349"/>
                  <a:pt x="2203" y="1351"/>
                  <a:pt x="2201" y="1353"/>
                </a:cubicBezTo>
                <a:cubicBezTo>
                  <a:pt x="2200" y="1442"/>
                  <a:pt x="2197" y="1446"/>
                  <a:pt x="2196" y="1450"/>
                </a:cubicBezTo>
                <a:cubicBezTo>
                  <a:pt x="2206" y="1512"/>
                  <a:pt x="2201" y="1526"/>
                  <a:pt x="2207" y="1544"/>
                </a:cubicBezTo>
                <a:cubicBezTo>
                  <a:pt x="2217" y="1582"/>
                  <a:pt x="2218" y="1585"/>
                  <a:pt x="2219" y="1587"/>
                </a:cubicBezTo>
                <a:cubicBezTo>
                  <a:pt x="2219" y="1591"/>
                  <a:pt x="2217" y="1589"/>
                  <a:pt x="2214" y="1587"/>
                </a:cubicBezTo>
                <a:cubicBezTo>
                  <a:pt x="2205" y="1572"/>
                  <a:pt x="2203" y="1569"/>
                  <a:pt x="2201" y="1565"/>
                </a:cubicBezTo>
                <a:cubicBezTo>
                  <a:pt x="2185" y="1482"/>
                  <a:pt x="2188" y="1477"/>
                  <a:pt x="2186" y="1474"/>
                </a:cubicBezTo>
                <a:cubicBezTo>
                  <a:pt x="2184" y="1403"/>
                  <a:pt x="2187" y="1399"/>
                  <a:pt x="2189" y="1395"/>
                </a:cubicBezTo>
                <a:cubicBezTo>
                  <a:pt x="2193" y="1361"/>
                  <a:pt x="2190" y="1355"/>
                  <a:pt x="2191" y="1350"/>
                </a:cubicBezTo>
                <a:cubicBezTo>
                  <a:pt x="2193" y="1307"/>
                  <a:pt x="2197" y="1306"/>
                  <a:pt x="2197" y="1303"/>
                </a:cubicBezTo>
                <a:cubicBezTo>
                  <a:pt x="2199" y="1280"/>
                  <a:pt x="2199" y="1278"/>
                  <a:pt x="2199" y="1275"/>
                </a:cubicBezTo>
                <a:cubicBezTo>
                  <a:pt x="2200" y="1250"/>
                  <a:pt x="2199" y="1248"/>
                  <a:pt x="2203" y="1246"/>
                </a:cubicBezTo>
                <a:cubicBezTo>
                  <a:pt x="2197" y="1176"/>
                  <a:pt x="2207" y="1174"/>
                  <a:pt x="2201" y="1168"/>
                </a:cubicBezTo>
                <a:cubicBezTo>
                  <a:pt x="2192" y="1111"/>
                  <a:pt x="2193" y="1101"/>
                  <a:pt x="2191" y="1091"/>
                </a:cubicBezTo>
                <a:cubicBezTo>
                  <a:pt x="2180" y="1038"/>
                  <a:pt x="2176" y="1025"/>
                  <a:pt x="2166" y="999"/>
                </a:cubicBezTo>
                <a:cubicBezTo>
                  <a:pt x="2133" y="919"/>
                  <a:pt x="2128" y="912"/>
                  <a:pt x="2130" y="908"/>
                </a:cubicBezTo>
                <a:cubicBezTo>
                  <a:pt x="2102" y="863"/>
                  <a:pt x="2105" y="860"/>
                  <a:pt x="2100" y="854"/>
                </a:cubicBezTo>
                <a:cubicBezTo>
                  <a:pt x="2119" y="922"/>
                  <a:pt x="2122" y="928"/>
                  <a:pt x="2123" y="932"/>
                </a:cubicBezTo>
                <a:cubicBezTo>
                  <a:pt x="2129" y="984"/>
                  <a:pt x="2139" y="997"/>
                  <a:pt x="2134" y="1005"/>
                </a:cubicBezTo>
                <a:cubicBezTo>
                  <a:pt x="2134" y="1056"/>
                  <a:pt x="2133" y="1060"/>
                  <a:pt x="2132" y="1065"/>
                </a:cubicBezTo>
                <a:cubicBezTo>
                  <a:pt x="2126" y="1099"/>
                  <a:pt x="2136" y="1107"/>
                  <a:pt x="2127" y="1109"/>
                </a:cubicBezTo>
                <a:cubicBezTo>
                  <a:pt x="2124" y="1141"/>
                  <a:pt x="2121" y="1143"/>
                  <a:pt x="2124" y="1146"/>
                </a:cubicBezTo>
                <a:cubicBezTo>
                  <a:pt x="2116" y="1224"/>
                  <a:pt x="2109" y="1232"/>
                  <a:pt x="2113" y="1243"/>
                </a:cubicBezTo>
                <a:cubicBezTo>
                  <a:pt x="2111" y="1287"/>
                  <a:pt x="2105" y="1289"/>
                  <a:pt x="2106" y="1294"/>
                </a:cubicBezTo>
                <a:cubicBezTo>
                  <a:pt x="2100" y="1328"/>
                  <a:pt x="2104" y="1337"/>
                  <a:pt x="2100" y="1345"/>
                </a:cubicBezTo>
                <a:cubicBezTo>
                  <a:pt x="2099" y="1402"/>
                  <a:pt x="2096" y="1406"/>
                  <a:pt x="2098" y="1411"/>
                </a:cubicBezTo>
                <a:cubicBezTo>
                  <a:pt x="2104" y="1460"/>
                  <a:pt x="2099" y="1464"/>
                  <a:pt x="2105" y="1471"/>
                </a:cubicBezTo>
                <a:cubicBezTo>
                  <a:pt x="2112" y="1513"/>
                  <a:pt x="2116" y="1520"/>
                  <a:pt x="2114" y="1525"/>
                </a:cubicBezTo>
                <a:cubicBezTo>
                  <a:pt x="2078" y="1491"/>
                  <a:pt x="2078" y="1481"/>
                  <a:pt x="2072" y="1469"/>
                </a:cubicBezTo>
                <a:cubicBezTo>
                  <a:pt x="2069" y="1416"/>
                  <a:pt x="2066" y="1408"/>
                  <a:pt x="2066" y="1402"/>
                </a:cubicBezTo>
                <a:cubicBezTo>
                  <a:pt x="2064" y="1356"/>
                  <a:pt x="2071" y="1354"/>
                  <a:pt x="2066" y="1349"/>
                </a:cubicBezTo>
                <a:cubicBezTo>
                  <a:pt x="2083" y="1248"/>
                  <a:pt x="2080" y="1237"/>
                  <a:pt x="2085" y="1230"/>
                </a:cubicBezTo>
                <a:cubicBezTo>
                  <a:pt x="2096" y="1167"/>
                  <a:pt x="2093" y="1156"/>
                  <a:pt x="2099" y="1148"/>
                </a:cubicBezTo>
                <a:cubicBezTo>
                  <a:pt x="2102" y="1126"/>
                  <a:pt x="2103" y="1124"/>
                  <a:pt x="2105" y="1122"/>
                </a:cubicBezTo>
                <a:cubicBezTo>
                  <a:pt x="2105" y="1104"/>
                  <a:pt x="2106" y="1099"/>
                  <a:pt x="2110" y="1095"/>
                </a:cubicBezTo>
                <a:cubicBezTo>
                  <a:pt x="2114" y="1033"/>
                  <a:pt x="2111" y="1028"/>
                  <a:pt x="2115" y="1025"/>
                </a:cubicBezTo>
                <a:cubicBezTo>
                  <a:pt x="2116" y="972"/>
                  <a:pt x="2116" y="962"/>
                  <a:pt x="2113" y="952"/>
                </a:cubicBezTo>
                <a:cubicBezTo>
                  <a:pt x="2106" y="909"/>
                  <a:pt x="2105" y="910"/>
                  <a:pt x="2102" y="900"/>
                </a:cubicBezTo>
                <a:cubicBezTo>
                  <a:pt x="2099" y="891"/>
                  <a:pt x="2098" y="903"/>
                  <a:pt x="2103" y="917"/>
                </a:cubicBezTo>
                <a:cubicBezTo>
                  <a:pt x="2110" y="965"/>
                  <a:pt x="2106" y="970"/>
                  <a:pt x="2106" y="977"/>
                </a:cubicBezTo>
                <a:cubicBezTo>
                  <a:pt x="2104" y="1047"/>
                  <a:pt x="2103" y="1059"/>
                  <a:pt x="2100" y="1071"/>
                </a:cubicBezTo>
                <a:cubicBezTo>
                  <a:pt x="2100" y="1097"/>
                  <a:pt x="2092" y="1102"/>
                  <a:pt x="2095" y="1109"/>
                </a:cubicBezTo>
                <a:cubicBezTo>
                  <a:pt x="2080" y="1195"/>
                  <a:pt x="2077" y="1207"/>
                  <a:pt x="2073" y="1219"/>
                </a:cubicBezTo>
                <a:cubicBezTo>
                  <a:pt x="2064" y="1268"/>
                  <a:pt x="2070" y="1273"/>
                  <a:pt x="2067" y="1275"/>
                </a:cubicBezTo>
                <a:cubicBezTo>
                  <a:pt x="2060" y="1318"/>
                  <a:pt x="2059" y="1325"/>
                  <a:pt x="2060" y="1332"/>
                </a:cubicBezTo>
                <a:cubicBezTo>
                  <a:pt x="2056" y="1356"/>
                  <a:pt x="2051" y="1361"/>
                  <a:pt x="2057" y="1369"/>
                </a:cubicBezTo>
                <a:cubicBezTo>
                  <a:pt x="2061" y="1423"/>
                  <a:pt x="2056" y="1435"/>
                  <a:pt x="2060" y="1449"/>
                </a:cubicBezTo>
                <a:cubicBezTo>
                  <a:pt x="2062" y="1491"/>
                  <a:pt x="2060" y="1482"/>
                  <a:pt x="2056" y="1484"/>
                </a:cubicBezTo>
                <a:cubicBezTo>
                  <a:pt x="2048" y="1459"/>
                  <a:pt x="2043" y="1464"/>
                  <a:pt x="2041" y="1457"/>
                </a:cubicBezTo>
                <a:cubicBezTo>
                  <a:pt x="2042" y="1409"/>
                  <a:pt x="2039" y="1396"/>
                  <a:pt x="2043" y="1386"/>
                </a:cubicBezTo>
                <a:cubicBezTo>
                  <a:pt x="2044" y="1356"/>
                  <a:pt x="2042" y="1353"/>
                  <a:pt x="2043" y="1350"/>
                </a:cubicBezTo>
                <a:cubicBezTo>
                  <a:pt x="2049" y="1290"/>
                  <a:pt x="2050" y="1284"/>
                  <a:pt x="2051" y="1278"/>
                </a:cubicBezTo>
                <a:cubicBezTo>
                  <a:pt x="2060" y="1256"/>
                  <a:pt x="2055" y="1248"/>
                  <a:pt x="2057" y="1242"/>
                </a:cubicBezTo>
                <a:cubicBezTo>
                  <a:pt x="2073" y="1171"/>
                  <a:pt x="2073" y="1168"/>
                  <a:pt x="2073" y="1166"/>
                </a:cubicBezTo>
                <a:cubicBezTo>
                  <a:pt x="2082" y="1134"/>
                  <a:pt x="2074" y="1126"/>
                  <a:pt x="2082" y="1123"/>
                </a:cubicBezTo>
                <a:cubicBezTo>
                  <a:pt x="2084" y="1084"/>
                  <a:pt x="2084" y="1081"/>
                  <a:pt x="2087" y="1079"/>
                </a:cubicBezTo>
                <a:cubicBezTo>
                  <a:pt x="2095" y="1009"/>
                  <a:pt x="2095" y="985"/>
                  <a:pt x="2094" y="960"/>
                </a:cubicBezTo>
                <a:cubicBezTo>
                  <a:pt x="2092" y="917"/>
                  <a:pt x="2090" y="910"/>
                  <a:pt x="2089" y="904"/>
                </a:cubicBezTo>
                <a:cubicBezTo>
                  <a:pt x="2089" y="901"/>
                  <a:pt x="2082" y="910"/>
                  <a:pt x="2089" y="925"/>
                </a:cubicBezTo>
                <a:cubicBezTo>
                  <a:pt x="2085" y="1008"/>
                  <a:pt x="2085" y="1020"/>
                  <a:pt x="2085" y="1033"/>
                </a:cubicBezTo>
                <a:cubicBezTo>
                  <a:pt x="2076" y="1060"/>
                  <a:pt x="2078" y="1064"/>
                  <a:pt x="2077" y="1067"/>
                </a:cubicBezTo>
                <a:cubicBezTo>
                  <a:pt x="2068" y="1114"/>
                  <a:pt x="2070" y="1126"/>
                  <a:pt x="2066" y="1137"/>
                </a:cubicBezTo>
                <a:cubicBezTo>
                  <a:pt x="2061" y="1176"/>
                  <a:pt x="2058" y="1178"/>
                  <a:pt x="2061" y="1181"/>
                </a:cubicBezTo>
                <a:cubicBezTo>
                  <a:pt x="2057" y="1210"/>
                  <a:pt x="2053" y="1215"/>
                  <a:pt x="2050" y="1220"/>
                </a:cubicBezTo>
                <a:cubicBezTo>
                  <a:pt x="2047" y="1256"/>
                  <a:pt x="2043" y="1261"/>
                  <a:pt x="2041" y="1266"/>
                </a:cubicBezTo>
                <a:cubicBezTo>
                  <a:pt x="2033" y="1319"/>
                  <a:pt x="2040" y="1326"/>
                  <a:pt x="2032" y="1330"/>
                </a:cubicBezTo>
                <a:cubicBezTo>
                  <a:pt x="2031" y="1369"/>
                  <a:pt x="2027" y="1373"/>
                  <a:pt x="2031" y="1380"/>
                </a:cubicBezTo>
                <a:cubicBezTo>
                  <a:pt x="2030" y="1417"/>
                  <a:pt x="2031" y="1419"/>
                  <a:pt x="2027" y="1421"/>
                </a:cubicBezTo>
                <a:cubicBezTo>
                  <a:pt x="2031" y="1449"/>
                  <a:pt x="2031" y="1451"/>
                  <a:pt x="2031" y="1454"/>
                </a:cubicBezTo>
                <a:cubicBezTo>
                  <a:pt x="2013" y="1410"/>
                  <a:pt x="2003" y="1389"/>
                  <a:pt x="2009" y="1372"/>
                </a:cubicBezTo>
                <a:cubicBezTo>
                  <a:pt x="2007" y="1339"/>
                  <a:pt x="2010" y="1335"/>
                  <a:pt x="2013" y="1332"/>
                </a:cubicBezTo>
                <a:cubicBezTo>
                  <a:pt x="2014" y="1279"/>
                  <a:pt x="2017" y="1270"/>
                  <a:pt x="2018" y="1261"/>
                </a:cubicBezTo>
                <a:cubicBezTo>
                  <a:pt x="2024" y="1230"/>
                  <a:pt x="2021" y="1225"/>
                  <a:pt x="2025" y="1222"/>
                </a:cubicBezTo>
                <a:cubicBezTo>
                  <a:pt x="2036" y="1185"/>
                  <a:pt x="2036" y="1178"/>
                  <a:pt x="2039" y="1173"/>
                </a:cubicBezTo>
                <a:cubicBezTo>
                  <a:pt x="2052" y="1124"/>
                  <a:pt x="2047" y="1118"/>
                  <a:pt x="2048" y="1115"/>
                </a:cubicBezTo>
                <a:cubicBezTo>
                  <a:pt x="2061" y="1090"/>
                  <a:pt x="2052" y="1083"/>
                  <a:pt x="2058" y="1080"/>
                </a:cubicBezTo>
                <a:cubicBezTo>
                  <a:pt x="2066" y="1050"/>
                  <a:pt x="2066" y="1041"/>
                  <a:pt x="2067" y="1034"/>
                </a:cubicBezTo>
                <a:cubicBezTo>
                  <a:pt x="2076" y="952"/>
                  <a:pt x="2077" y="945"/>
                  <a:pt x="2075" y="936"/>
                </a:cubicBezTo>
                <a:cubicBezTo>
                  <a:pt x="2075" y="902"/>
                  <a:pt x="2070" y="892"/>
                  <a:pt x="2072" y="884"/>
                </a:cubicBezTo>
                <a:cubicBezTo>
                  <a:pt x="2058" y="814"/>
                  <a:pt x="2053" y="795"/>
                  <a:pt x="2048" y="777"/>
                </a:cubicBezTo>
                <a:cubicBezTo>
                  <a:pt x="2052" y="816"/>
                  <a:pt x="2060" y="824"/>
                  <a:pt x="2056" y="828"/>
                </a:cubicBezTo>
                <a:cubicBezTo>
                  <a:pt x="2062" y="885"/>
                  <a:pt x="2072" y="893"/>
                  <a:pt x="2065" y="897"/>
                </a:cubicBezTo>
                <a:cubicBezTo>
                  <a:pt x="2068" y="953"/>
                  <a:pt x="2063" y="957"/>
                  <a:pt x="2067" y="964"/>
                </a:cubicBezTo>
                <a:cubicBezTo>
                  <a:pt x="2061" y="1024"/>
                  <a:pt x="2053" y="1033"/>
                  <a:pt x="2056" y="1046"/>
                </a:cubicBezTo>
                <a:cubicBezTo>
                  <a:pt x="2043" y="1076"/>
                  <a:pt x="2050" y="1081"/>
                  <a:pt x="2046" y="1084"/>
                </a:cubicBezTo>
                <a:cubicBezTo>
                  <a:pt x="2037" y="1110"/>
                  <a:pt x="2040" y="1116"/>
                  <a:pt x="2036" y="1119"/>
                </a:cubicBezTo>
                <a:cubicBezTo>
                  <a:pt x="2035" y="1152"/>
                  <a:pt x="2026" y="1157"/>
                  <a:pt x="2030" y="1166"/>
                </a:cubicBezTo>
                <a:cubicBezTo>
                  <a:pt x="2014" y="1215"/>
                  <a:pt x="2013" y="1218"/>
                  <a:pt x="2014" y="1222"/>
                </a:cubicBezTo>
                <a:cubicBezTo>
                  <a:pt x="2005" y="1266"/>
                  <a:pt x="2008" y="1275"/>
                  <a:pt x="2002" y="1281"/>
                </a:cubicBezTo>
                <a:cubicBezTo>
                  <a:pt x="2000" y="1338"/>
                  <a:pt x="2001" y="1347"/>
                  <a:pt x="1995" y="1353"/>
                </a:cubicBezTo>
                <a:cubicBezTo>
                  <a:pt x="1993" y="1410"/>
                  <a:pt x="2004" y="1421"/>
                  <a:pt x="1995" y="1427"/>
                </a:cubicBezTo>
                <a:cubicBezTo>
                  <a:pt x="1989" y="1376"/>
                  <a:pt x="1980" y="1370"/>
                  <a:pt x="1988" y="1366"/>
                </a:cubicBezTo>
                <a:cubicBezTo>
                  <a:pt x="1981" y="1292"/>
                  <a:pt x="1994" y="1292"/>
                  <a:pt x="1988" y="1287"/>
                </a:cubicBezTo>
                <a:cubicBezTo>
                  <a:pt x="1995" y="1237"/>
                  <a:pt x="2001" y="1223"/>
                  <a:pt x="2006" y="1209"/>
                </a:cubicBezTo>
                <a:cubicBezTo>
                  <a:pt x="2007" y="1181"/>
                  <a:pt x="2016" y="1180"/>
                  <a:pt x="2014" y="1175"/>
                </a:cubicBezTo>
                <a:cubicBezTo>
                  <a:pt x="2021" y="1136"/>
                  <a:pt x="2023" y="1130"/>
                  <a:pt x="2023" y="1123"/>
                </a:cubicBezTo>
                <a:cubicBezTo>
                  <a:pt x="2037" y="1079"/>
                  <a:pt x="2036" y="1071"/>
                  <a:pt x="2038" y="1065"/>
                </a:cubicBezTo>
                <a:cubicBezTo>
                  <a:pt x="2046" y="1019"/>
                  <a:pt x="2050" y="1013"/>
                  <a:pt x="2049" y="1006"/>
                </a:cubicBezTo>
                <a:cubicBezTo>
                  <a:pt x="2052" y="958"/>
                  <a:pt x="2054" y="952"/>
                  <a:pt x="2057" y="946"/>
                </a:cubicBezTo>
                <a:cubicBezTo>
                  <a:pt x="2053" y="896"/>
                  <a:pt x="2061" y="891"/>
                  <a:pt x="2054" y="882"/>
                </a:cubicBezTo>
                <a:cubicBezTo>
                  <a:pt x="2046" y="846"/>
                  <a:pt x="2053" y="838"/>
                  <a:pt x="2045" y="840"/>
                </a:cubicBezTo>
                <a:cubicBezTo>
                  <a:pt x="2053" y="880"/>
                  <a:pt x="2046" y="882"/>
                  <a:pt x="2051" y="887"/>
                </a:cubicBezTo>
                <a:cubicBezTo>
                  <a:pt x="2042" y="984"/>
                  <a:pt x="2043" y="991"/>
                  <a:pt x="2042" y="998"/>
                </a:cubicBezTo>
                <a:cubicBezTo>
                  <a:pt x="2031" y="1050"/>
                  <a:pt x="2029" y="1058"/>
                  <a:pt x="2030" y="1066"/>
                </a:cubicBezTo>
                <a:cubicBezTo>
                  <a:pt x="2008" y="1142"/>
                  <a:pt x="2012" y="1151"/>
                  <a:pt x="2004" y="1157"/>
                </a:cubicBezTo>
                <a:cubicBezTo>
                  <a:pt x="2005" y="1190"/>
                  <a:pt x="1992" y="1195"/>
                  <a:pt x="1994" y="1204"/>
                </a:cubicBezTo>
                <a:cubicBezTo>
                  <a:pt x="1989" y="1233"/>
                  <a:pt x="1983" y="1239"/>
                  <a:pt x="1984" y="1248"/>
                </a:cubicBezTo>
                <a:cubicBezTo>
                  <a:pt x="1970" y="1309"/>
                  <a:pt x="1980" y="1316"/>
                  <a:pt x="1973" y="1318"/>
                </a:cubicBezTo>
                <a:cubicBezTo>
                  <a:pt x="1970" y="1370"/>
                  <a:pt x="1977" y="1376"/>
                  <a:pt x="1974" y="1379"/>
                </a:cubicBezTo>
                <a:cubicBezTo>
                  <a:pt x="1961" y="1373"/>
                  <a:pt x="1965" y="1362"/>
                  <a:pt x="1961" y="1349"/>
                </a:cubicBezTo>
                <a:cubicBezTo>
                  <a:pt x="1960" y="1260"/>
                  <a:pt x="1963" y="1249"/>
                  <a:pt x="1962" y="1236"/>
                </a:cubicBezTo>
                <a:cubicBezTo>
                  <a:pt x="1965" y="1214"/>
                  <a:pt x="1967" y="1208"/>
                  <a:pt x="1967" y="1201"/>
                </a:cubicBezTo>
                <a:cubicBezTo>
                  <a:pt x="1975" y="1178"/>
                  <a:pt x="1972" y="1176"/>
                  <a:pt x="1972" y="1175"/>
                </a:cubicBezTo>
                <a:cubicBezTo>
                  <a:pt x="1989" y="1120"/>
                  <a:pt x="1991" y="1108"/>
                  <a:pt x="1997" y="1097"/>
                </a:cubicBezTo>
                <a:cubicBezTo>
                  <a:pt x="2011" y="1058"/>
                  <a:pt x="2007" y="1051"/>
                  <a:pt x="2009" y="1045"/>
                </a:cubicBezTo>
                <a:cubicBezTo>
                  <a:pt x="2022" y="980"/>
                  <a:pt x="2023" y="967"/>
                  <a:pt x="2027" y="956"/>
                </a:cubicBezTo>
                <a:cubicBezTo>
                  <a:pt x="2024" y="924"/>
                  <a:pt x="2031" y="922"/>
                  <a:pt x="2027" y="918"/>
                </a:cubicBezTo>
                <a:cubicBezTo>
                  <a:pt x="2030" y="878"/>
                  <a:pt x="2024" y="873"/>
                  <a:pt x="2027" y="871"/>
                </a:cubicBezTo>
                <a:cubicBezTo>
                  <a:pt x="2027" y="836"/>
                  <a:pt x="2023" y="829"/>
                  <a:pt x="2020" y="822"/>
                </a:cubicBezTo>
                <a:cubicBezTo>
                  <a:pt x="2017" y="795"/>
                  <a:pt x="2013" y="802"/>
                  <a:pt x="2017" y="812"/>
                </a:cubicBezTo>
                <a:cubicBezTo>
                  <a:pt x="2022" y="847"/>
                  <a:pt x="2019" y="855"/>
                  <a:pt x="2020" y="863"/>
                </a:cubicBezTo>
                <a:cubicBezTo>
                  <a:pt x="2020" y="898"/>
                  <a:pt x="2020" y="906"/>
                  <a:pt x="2019" y="914"/>
                </a:cubicBezTo>
                <a:cubicBezTo>
                  <a:pt x="2010" y="942"/>
                  <a:pt x="2019" y="949"/>
                  <a:pt x="2017" y="953"/>
                </a:cubicBezTo>
                <a:cubicBezTo>
                  <a:pt x="2009" y="982"/>
                  <a:pt x="2012" y="987"/>
                  <a:pt x="2008" y="990"/>
                </a:cubicBezTo>
                <a:cubicBezTo>
                  <a:pt x="1996" y="1054"/>
                  <a:pt x="1993" y="1057"/>
                  <a:pt x="1992" y="1061"/>
                </a:cubicBezTo>
                <a:cubicBezTo>
                  <a:pt x="1981" y="1100"/>
                  <a:pt x="1984" y="1106"/>
                  <a:pt x="1980" y="1109"/>
                </a:cubicBezTo>
                <a:cubicBezTo>
                  <a:pt x="1971" y="1142"/>
                  <a:pt x="1975" y="1151"/>
                  <a:pt x="1966" y="1158"/>
                </a:cubicBezTo>
                <a:cubicBezTo>
                  <a:pt x="1960" y="1191"/>
                  <a:pt x="1958" y="1200"/>
                  <a:pt x="1959" y="1209"/>
                </a:cubicBezTo>
                <a:cubicBezTo>
                  <a:pt x="1953" y="1240"/>
                  <a:pt x="1950" y="1244"/>
                  <a:pt x="1949" y="1249"/>
                </a:cubicBezTo>
                <a:cubicBezTo>
                  <a:pt x="1946" y="1284"/>
                  <a:pt x="1951" y="1290"/>
                  <a:pt x="1944" y="1293"/>
                </a:cubicBezTo>
                <a:cubicBezTo>
                  <a:pt x="1949" y="1346"/>
                  <a:pt x="1949" y="1353"/>
                  <a:pt x="1950" y="1361"/>
                </a:cubicBezTo>
                <a:cubicBezTo>
                  <a:pt x="1936" y="1331"/>
                  <a:pt x="1932" y="1316"/>
                  <a:pt x="1932" y="1303"/>
                </a:cubicBezTo>
                <a:cubicBezTo>
                  <a:pt x="1933" y="1238"/>
                  <a:pt x="1931" y="1230"/>
                  <a:pt x="1929" y="1223"/>
                </a:cubicBezTo>
                <a:cubicBezTo>
                  <a:pt x="1938" y="1181"/>
                  <a:pt x="1935" y="1176"/>
                  <a:pt x="1939" y="1173"/>
                </a:cubicBezTo>
                <a:cubicBezTo>
                  <a:pt x="1944" y="1139"/>
                  <a:pt x="1942" y="1130"/>
                  <a:pt x="1949" y="1123"/>
                </a:cubicBezTo>
                <a:cubicBezTo>
                  <a:pt x="1954" y="1103"/>
                  <a:pt x="1951" y="1099"/>
                  <a:pt x="1953" y="1097"/>
                </a:cubicBezTo>
                <a:cubicBezTo>
                  <a:pt x="1958" y="1068"/>
                  <a:pt x="1964" y="1065"/>
                  <a:pt x="1962" y="1060"/>
                </a:cubicBezTo>
                <a:cubicBezTo>
                  <a:pt x="1968" y="1016"/>
                  <a:pt x="1977" y="1014"/>
                  <a:pt x="1971" y="1008"/>
                </a:cubicBezTo>
                <a:cubicBezTo>
                  <a:pt x="1978" y="962"/>
                  <a:pt x="1978" y="953"/>
                  <a:pt x="1980" y="944"/>
                </a:cubicBezTo>
                <a:cubicBezTo>
                  <a:pt x="1978" y="913"/>
                  <a:pt x="1989" y="912"/>
                  <a:pt x="1981" y="905"/>
                </a:cubicBezTo>
                <a:cubicBezTo>
                  <a:pt x="1986" y="876"/>
                  <a:pt x="1979" y="869"/>
                  <a:pt x="1983" y="866"/>
                </a:cubicBezTo>
                <a:cubicBezTo>
                  <a:pt x="1977" y="833"/>
                  <a:pt x="1980" y="830"/>
                  <a:pt x="1974" y="824"/>
                </a:cubicBezTo>
                <a:cubicBezTo>
                  <a:pt x="1975" y="882"/>
                  <a:pt x="1978" y="888"/>
                  <a:pt x="1977" y="893"/>
                </a:cubicBezTo>
                <a:cubicBezTo>
                  <a:pt x="1978" y="921"/>
                  <a:pt x="1971" y="922"/>
                  <a:pt x="1975" y="926"/>
                </a:cubicBezTo>
                <a:cubicBezTo>
                  <a:pt x="1965" y="983"/>
                  <a:pt x="1961" y="993"/>
                  <a:pt x="1963" y="1004"/>
                </a:cubicBezTo>
                <a:cubicBezTo>
                  <a:pt x="1950" y="1087"/>
                  <a:pt x="1939" y="1090"/>
                  <a:pt x="1944" y="1097"/>
                </a:cubicBezTo>
                <a:cubicBezTo>
                  <a:pt x="1939" y="1121"/>
                  <a:pt x="1933" y="1122"/>
                  <a:pt x="1937" y="1127"/>
                </a:cubicBezTo>
                <a:cubicBezTo>
                  <a:pt x="1916" y="1230"/>
                  <a:pt x="1923" y="1242"/>
                  <a:pt x="1918" y="1252"/>
                </a:cubicBezTo>
                <a:cubicBezTo>
                  <a:pt x="1921" y="1290"/>
                  <a:pt x="1921" y="1296"/>
                  <a:pt x="1919" y="1301"/>
                </a:cubicBezTo>
                <a:cubicBezTo>
                  <a:pt x="1930" y="1364"/>
                  <a:pt x="1944" y="1379"/>
                  <a:pt x="1938" y="1388"/>
                </a:cubicBezTo>
                <a:cubicBezTo>
                  <a:pt x="1925" y="1368"/>
                  <a:pt x="1921" y="1369"/>
                  <a:pt x="1923" y="1367"/>
                </a:cubicBezTo>
                <a:cubicBezTo>
                  <a:pt x="1904" y="1295"/>
                  <a:pt x="1906" y="1288"/>
                  <a:pt x="1901" y="1279"/>
                </a:cubicBezTo>
                <a:cubicBezTo>
                  <a:pt x="1898" y="1240"/>
                  <a:pt x="1901" y="1236"/>
                  <a:pt x="1898" y="1231"/>
                </a:cubicBezTo>
                <a:cubicBezTo>
                  <a:pt x="1904" y="1155"/>
                  <a:pt x="1896" y="1144"/>
                  <a:pt x="1902" y="1138"/>
                </a:cubicBezTo>
                <a:cubicBezTo>
                  <a:pt x="1901" y="1106"/>
                  <a:pt x="1907" y="1100"/>
                  <a:pt x="1902" y="1090"/>
                </a:cubicBezTo>
                <a:cubicBezTo>
                  <a:pt x="1907" y="1061"/>
                  <a:pt x="1909" y="1053"/>
                  <a:pt x="1913" y="1046"/>
                </a:cubicBezTo>
                <a:cubicBezTo>
                  <a:pt x="1913" y="1014"/>
                  <a:pt x="1921" y="1008"/>
                  <a:pt x="1919" y="999"/>
                </a:cubicBezTo>
                <a:cubicBezTo>
                  <a:pt x="1940" y="901"/>
                  <a:pt x="1935" y="892"/>
                  <a:pt x="1941" y="886"/>
                </a:cubicBezTo>
                <a:cubicBezTo>
                  <a:pt x="1947" y="831"/>
                  <a:pt x="1952" y="824"/>
                  <a:pt x="1949" y="815"/>
                </a:cubicBezTo>
                <a:cubicBezTo>
                  <a:pt x="1953" y="765"/>
                  <a:pt x="1946" y="759"/>
                  <a:pt x="1948" y="756"/>
                </a:cubicBezTo>
                <a:cubicBezTo>
                  <a:pt x="1943" y="727"/>
                  <a:pt x="1947" y="718"/>
                  <a:pt x="1940" y="720"/>
                </a:cubicBezTo>
                <a:cubicBezTo>
                  <a:pt x="1940" y="766"/>
                  <a:pt x="1947" y="775"/>
                  <a:pt x="1945" y="781"/>
                </a:cubicBezTo>
                <a:cubicBezTo>
                  <a:pt x="1938" y="847"/>
                  <a:pt x="1940" y="854"/>
                  <a:pt x="1936" y="860"/>
                </a:cubicBezTo>
                <a:cubicBezTo>
                  <a:pt x="1923" y="924"/>
                  <a:pt x="1925" y="931"/>
                  <a:pt x="1923" y="938"/>
                </a:cubicBezTo>
                <a:cubicBezTo>
                  <a:pt x="1906" y="1007"/>
                  <a:pt x="1910" y="1022"/>
                  <a:pt x="1903" y="1034"/>
                </a:cubicBezTo>
                <a:cubicBezTo>
                  <a:pt x="1899" y="1065"/>
                  <a:pt x="1900" y="1069"/>
                  <a:pt x="1898" y="1072"/>
                </a:cubicBezTo>
                <a:cubicBezTo>
                  <a:pt x="1893" y="1166"/>
                  <a:pt x="1885" y="1178"/>
                  <a:pt x="1892" y="1193"/>
                </a:cubicBezTo>
                <a:cubicBezTo>
                  <a:pt x="1893" y="1240"/>
                  <a:pt x="1884" y="1245"/>
                  <a:pt x="1890" y="1253"/>
                </a:cubicBezTo>
                <a:cubicBezTo>
                  <a:pt x="1891" y="1282"/>
                  <a:pt x="1892" y="1288"/>
                  <a:pt x="1893" y="1295"/>
                </a:cubicBezTo>
                <a:cubicBezTo>
                  <a:pt x="1908" y="1348"/>
                  <a:pt x="1908" y="1355"/>
                  <a:pt x="1906" y="1362"/>
                </a:cubicBezTo>
                <a:cubicBezTo>
                  <a:pt x="1896" y="1343"/>
                  <a:pt x="1897" y="1346"/>
                  <a:pt x="1899" y="1345"/>
                </a:cubicBezTo>
                <a:cubicBezTo>
                  <a:pt x="1875" y="1262"/>
                  <a:pt x="1871" y="1251"/>
                  <a:pt x="1875" y="1243"/>
                </a:cubicBezTo>
                <a:cubicBezTo>
                  <a:pt x="1871" y="1176"/>
                  <a:pt x="1873" y="1167"/>
                  <a:pt x="1872" y="1157"/>
                </a:cubicBezTo>
                <a:cubicBezTo>
                  <a:pt x="1887" y="1067"/>
                  <a:pt x="1882" y="1056"/>
                  <a:pt x="1891" y="1049"/>
                </a:cubicBezTo>
                <a:cubicBezTo>
                  <a:pt x="1898" y="989"/>
                  <a:pt x="1903" y="985"/>
                  <a:pt x="1902" y="979"/>
                </a:cubicBezTo>
                <a:cubicBezTo>
                  <a:pt x="1911" y="942"/>
                  <a:pt x="1909" y="936"/>
                  <a:pt x="1913" y="931"/>
                </a:cubicBezTo>
                <a:cubicBezTo>
                  <a:pt x="1918" y="873"/>
                  <a:pt x="1928" y="853"/>
                  <a:pt x="1927" y="829"/>
                </a:cubicBezTo>
                <a:cubicBezTo>
                  <a:pt x="1936" y="786"/>
                  <a:pt x="1931" y="773"/>
                  <a:pt x="1934" y="761"/>
                </a:cubicBezTo>
                <a:cubicBezTo>
                  <a:pt x="1924" y="811"/>
                  <a:pt x="1922" y="824"/>
                  <a:pt x="1920" y="837"/>
                </a:cubicBezTo>
                <a:cubicBezTo>
                  <a:pt x="1905" y="917"/>
                  <a:pt x="1904" y="920"/>
                  <a:pt x="1906" y="923"/>
                </a:cubicBezTo>
                <a:cubicBezTo>
                  <a:pt x="1903" y="959"/>
                  <a:pt x="1890" y="962"/>
                  <a:pt x="1897" y="970"/>
                </a:cubicBezTo>
                <a:cubicBezTo>
                  <a:pt x="1883" y="1013"/>
                  <a:pt x="1885" y="1020"/>
                  <a:pt x="1881" y="1026"/>
                </a:cubicBezTo>
                <a:cubicBezTo>
                  <a:pt x="1873" y="1069"/>
                  <a:pt x="1868" y="1072"/>
                  <a:pt x="1872" y="1078"/>
                </a:cubicBezTo>
                <a:cubicBezTo>
                  <a:pt x="1864" y="1142"/>
                  <a:pt x="1861" y="1146"/>
                  <a:pt x="1862" y="1151"/>
                </a:cubicBezTo>
                <a:cubicBezTo>
                  <a:pt x="1859" y="1200"/>
                  <a:pt x="1858" y="1209"/>
                  <a:pt x="1862" y="1219"/>
                </a:cubicBezTo>
                <a:cubicBezTo>
                  <a:pt x="1867" y="1230"/>
                  <a:pt x="1856" y="1239"/>
                  <a:pt x="1864" y="1244"/>
                </a:cubicBezTo>
                <a:cubicBezTo>
                  <a:pt x="1863" y="1286"/>
                  <a:pt x="1866" y="1291"/>
                  <a:pt x="1870" y="1296"/>
                </a:cubicBezTo>
                <a:cubicBezTo>
                  <a:pt x="1860" y="1293"/>
                  <a:pt x="1853" y="1283"/>
                  <a:pt x="1848" y="1273"/>
                </a:cubicBezTo>
                <a:cubicBezTo>
                  <a:pt x="1833" y="1175"/>
                  <a:pt x="1831" y="1170"/>
                  <a:pt x="1828" y="1164"/>
                </a:cubicBezTo>
                <a:cubicBezTo>
                  <a:pt x="1831" y="1127"/>
                  <a:pt x="1828" y="1120"/>
                  <a:pt x="1831" y="1115"/>
                </a:cubicBezTo>
                <a:cubicBezTo>
                  <a:pt x="1826" y="1071"/>
                  <a:pt x="1832" y="1062"/>
                  <a:pt x="1830" y="1051"/>
                </a:cubicBezTo>
                <a:cubicBezTo>
                  <a:pt x="1836" y="1035"/>
                  <a:pt x="1836" y="1033"/>
                  <a:pt x="1836" y="1030"/>
                </a:cubicBezTo>
                <a:cubicBezTo>
                  <a:pt x="1844" y="1002"/>
                  <a:pt x="1836" y="994"/>
                  <a:pt x="1844" y="991"/>
                </a:cubicBezTo>
                <a:cubicBezTo>
                  <a:pt x="1856" y="927"/>
                  <a:pt x="1862" y="924"/>
                  <a:pt x="1862" y="918"/>
                </a:cubicBezTo>
                <a:cubicBezTo>
                  <a:pt x="1890" y="834"/>
                  <a:pt x="1896" y="825"/>
                  <a:pt x="1899" y="816"/>
                </a:cubicBezTo>
                <a:cubicBezTo>
                  <a:pt x="1908" y="781"/>
                  <a:pt x="1910" y="777"/>
                  <a:pt x="1910" y="771"/>
                </a:cubicBezTo>
                <a:cubicBezTo>
                  <a:pt x="1919" y="739"/>
                  <a:pt x="1919" y="737"/>
                  <a:pt x="1919" y="734"/>
                </a:cubicBezTo>
                <a:cubicBezTo>
                  <a:pt x="1913" y="749"/>
                  <a:pt x="1909" y="751"/>
                  <a:pt x="1909" y="754"/>
                </a:cubicBezTo>
                <a:cubicBezTo>
                  <a:pt x="1904" y="790"/>
                  <a:pt x="1894" y="794"/>
                  <a:pt x="1897" y="802"/>
                </a:cubicBezTo>
                <a:cubicBezTo>
                  <a:pt x="1861" y="886"/>
                  <a:pt x="1861" y="899"/>
                  <a:pt x="1855" y="911"/>
                </a:cubicBezTo>
                <a:cubicBezTo>
                  <a:pt x="1835" y="988"/>
                  <a:pt x="1831" y="989"/>
                  <a:pt x="1830" y="992"/>
                </a:cubicBezTo>
                <a:cubicBezTo>
                  <a:pt x="1828" y="1035"/>
                  <a:pt x="1822" y="1044"/>
                  <a:pt x="1823" y="1055"/>
                </a:cubicBezTo>
                <a:cubicBezTo>
                  <a:pt x="1821" y="1124"/>
                  <a:pt x="1815" y="1128"/>
                  <a:pt x="1818" y="1134"/>
                </a:cubicBezTo>
                <a:cubicBezTo>
                  <a:pt x="1826" y="1225"/>
                  <a:pt x="1832" y="1231"/>
                  <a:pt x="1830" y="1236"/>
                </a:cubicBezTo>
                <a:cubicBezTo>
                  <a:pt x="1838" y="1278"/>
                  <a:pt x="1847" y="1286"/>
                  <a:pt x="1839" y="1290"/>
                </a:cubicBezTo>
                <a:cubicBezTo>
                  <a:pt x="1816" y="1218"/>
                  <a:pt x="1819" y="1207"/>
                  <a:pt x="1813" y="1205"/>
                </a:cubicBezTo>
                <a:cubicBezTo>
                  <a:pt x="1807" y="1158"/>
                  <a:pt x="1808" y="1156"/>
                  <a:pt x="1810" y="1153"/>
                </a:cubicBezTo>
                <a:cubicBezTo>
                  <a:pt x="1812" y="1127"/>
                  <a:pt x="1805" y="1121"/>
                  <a:pt x="1809" y="1119"/>
                </a:cubicBezTo>
                <a:cubicBezTo>
                  <a:pt x="1809" y="1085"/>
                  <a:pt x="1810" y="1081"/>
                  <a:pt x="1813" y="1078"/>
                </a:cubicBezTo>
                <a:cubicBezTo>
                  <a:pt x="1826" y="1025"/>
                  <a:pt x="1814" y="1018"/>
                  <a:pt x="1819" y="1016"/>
                </a:cubicBezTo>
                <a:cubicBezTo>
                  <a:pt x="1832" y="953"/>
                  <a:pt x="1829" y="949"/>
                  <a:pt x="1831" y="947"/>
                </a:cubicBezTo>
                <a:cubicBezTo>
                  <a:pt x="1837" y="914"/>
                  <a:pt x="1844" y="905"/>
                  <a:pt x="1846" y="895"/>
                </a:cubicBezTo>
                <a:cubicBezTo>
                  <a:pt x="1879" y="803"/>
                  <a:pt x="1876" y="800"/>
                  <a:pt x="1878" y="798"/>
                </a:cubicBezTo>
                <a:cubicBezTo>
                  <a:pt x="1886" y="765"/>
                  <a:pt x="1893" y="756"/>
                  <a:pt x="1893" y="746"/>
                </a:cubicBezTo>
                <a:cubicBezTo>
                  <a:pt x="1892" y="717"/>
                  <a:pt x="1893" y="723"/>
                  <a:pt x="1892" y="728"/>
                </a:cubicBezTo>
                <a:cubicBezTo>
                  <a:pt x="1881" y="768"/>
                  <a:pt x="1879" y="773"/>
                  <a:pt x="1879" y="780"/>
                </a:cubicBezTo>
                <a:cubicBezTo>
                  <a:pt x="1870" y="800"/>
                  <a:pt x="1868" y="806"/>
                  <a:pt x="1868" y="812"/>
                </a:cubicBezTo>
                <a:cubicBezTo>
                  <a:pt x="1854" y="832"/>
                  <a:pt x="1859" y="839"/>
                  <a:pt x="1853" y="844"/>
                </a:cubicBezTo>
                <a:cubicBezTo>
                  <a:pt x="1814" y="1002"/>
                  <a:pt x="1805" y="1024"/>
                  <a:pt x="1805" y="1047"/>
                </a:cubicBezTo>
                <a:cubicBezTo>
                  <a:pt x="1796" y="1104"/>
                  <a:pt x="1798" y="1111"/>
                  <a:pt x="1796" y="1117"/>
                </a:cubicBezTo>
                <a:cubicBezTo>
                  <a:pt x="1799" y="1147"/>
                  <a:pt x="1796" y="1150"/>
                  <a:pt x="1799" y="1154"/>
                </a:cubicBezTo>
                <a:cubicBezTo>
                  <a:pt x="1804" y="1203"/>
                  <a:pt x="1802" y="1214"/>
                  <a:pt x="1808" y="1228"/>
                </a:cubicBezTo>
                <a:cubicBezTo>
                  <a:pt x="1810" y="1264"/>
                  <a:pt x="1805" y="1257"/>
                  <a:pt x="1799" y="1254"/>
                </a:cubicBezTo>
                <a:cubicBezTo>
                  <a:pt x="1785" y="1202"/>
                  <a:pt x="1794" y="1179"/>
                  <a:pt x="1779" y="1150"/>
                </a:cubicBezTo>
                <a:cubicBezTo>
                  <a:pt x="1781" y="1085"/>
                  <a:pt x="1780" y="1068"/>
                  <a:pt x="1781" y="1052"/>
                </a:cubicBezTo>
                <a:cubicBezTo>
                  <a:pt x="1793" y="990"/>
                  <a:pt x="1789" y="985"/>
                  <a:pt x="1788" y="980"/>
                </a:cubicBezTo>
                <a:cubicBezTo>
                  <a:pt x="1802" y="929"/>
                  <a:pt x="1805" y="925"/>
                  <a:pt x="1801" y="920"/>
                </a:cubicBezTo>
                <a:cubicBezTo>
                  <a:pt x="1827" y="852"/>
                  <a:pt x="1832" y="845"/>
                  <a:pt x="1835" y="837"/>
                </a:cubicBezTo>
                <a:cubicBezTo>
                  <a:pt x="1856" y="786"/>
                  <a:pt x="1855" y="781"/>
                  <a:pt x="1861" y="778"/>
                </a:cubicBezTo>
                <a:cubicBezTo>
                  <a:pt x="1852" y="781"/>
                  <a:pt x="1851" y="785"/>
                  <a:pt x="1849" y="788"/>
                </a:cubicBezTo>
                <a:cubicBezTo>
                  <a:pt x="1840" y="826"/>
                  <a:pt x="1828" y="827"/>
                  <a:pt x="1832" y="832"/>
                </a:cubicBezTo>
                <a:cubicBezTo>
                  <a:pt x="1799" y="903"/>
                  <a:pt x="1800" y="911"/>
                  <a:pt x="1798" y="919"/>
                </a:cubicBezTo>
                <a:cubicBezTo>
                  <a:pt x="1779" y="973"/>
                  <a:pt x="1783" y="980"/>
                  <a:pt x="1781" y="984"/>
                </a:cubicBezTo>
                <a:cubicBezTo>
                  <a:pt x="1771" y="1033"/>
                  <a:pt x="1775" y="1040"/>
                  <a:pt x="1770" y="1043"/>
                </a:cubicBezTo>
                <a:cubicBezTo>
                  <a:pt x="1769" y="1086"/>
                  <a:pt x="1771" y="1093"/>
                  <a:pt x="1769" y="1100"/>
                </a:cubicBezTo>
                <a:cubicBezTo>
                  <a:pt x="1776" y="1190"/>
                  <a:pt x="1783" y="1196"/>
                  <a:pt x="1780" y="1199"/>
                </a:cubicBezTo>
                <a:cubicBezTo>
                  <a:pt x="1784" y="1223"/>
                  <a:pt x="1791" y="1228"/>
                  <a:pt x="1783" y="1230"/>
                </a:cubicBezTo>
                <a:cubicBezTo>
                  <a:pt x="1758" y="1164"/>
                  <a:pt x="1765" y="1163"/>
                  <a:pt x="1760" y="1158"/>
                </a:cubicBezTo>
                <a:cubicBezTo>
                  <a:pt x="1749" y="1088"/>
                  <a:pt x="1740" y="1081"/>
                  <a:pt x="1749" y="1079"/>
                </a:cubicBezTo>
                <a:cubicBezTo>
                  <a:pt x="1751" y="984"/>
                  <a:pt x="1753" y="967"/>
                  <a:pt x="1753" y="950"/>
                </a:cubicBezTo>
                <a:cubicBezTo>
                  <a:pt x="1765" y="916"/>
                  <a:pt x="1767" y="915"/>
                  <a:pt x="1764" y="911"/>
                </a:cubicBezTo>
                <a:cubicBezTo>
                  <a:pt x="1772" y="897"/>
                  <a:pt x="1769" y="895"/>
                  <a:pt x="1769" y="894"/>
                </a:cubicBezTo>
                <a:cubicBezTo>
                  <a:pt x="1801" y="810"/>
                  <a:pt x="1791" y="796"/>
                  <a:pt x="1801" y="788"/>
                </a:cubicBezTo>
                <a:cubicBezTo>
                  <a:pt x="1801" y="728"/>
                  <a:pt x="1808" y="724"/>
                  <a:pt x="1803" y="716"/>
                </a:cubicBezTo>
                <a:cubicBezTo>
                  <a:pt x="1802" y="687"/>
                  <a:pt x="1803" y="682"/>
                  <a:pt x="1799" y="683"/>
                </a:cubicBezTo>
                <a:cubicBezTo>
                  <a:pt x="1799" y="749"/>
                  <a:pt x="1793" y="764"/>
                  <a:pt x="1795" y="782"/>
                </a:cubicBezTo>
                <a:cubicBezTo>
                  <a:pt x="1770" y="863"/>
                  <a:pt x="1767" y="875"/>
                  <a:pt x="1762" y="886"/>
                </a:cubicBezTo>
                <a:cubicBezTo>
                  <a:pt x="1751" y="914"/>
                  <a:pt x="1753" y="918"/>
                  <a:pt x="1752" y="921"/>
                </a:cubicBezTo>
                <a:cubicBezTo>
                  <a:pt x="1735" y="998"/>
                  <a:pt x="1735" y="1004"/>
                  <a:pt x="1738" y="1011"/>
                </a:cubicBezTo>
                <a:cubicBezTo>
                  <a:pt x="1729" y="1072"/>
                  <a:pt x="1739" y="1079"/>
                  <a:pt x="1736" y="1083"/>
                </a:cubicBezTo>
                <a:cubicBezTo>
                  <a:pt x="1740" y="1115"/>
                  <a:pt x="1742" y="1121"/>
                  <a:pt x="1739" y="1125"/>
                </a:cubicBezTo>
                <a:cubicBezTo>
                  <a:pt x="1742" y="1175"/>
                  <a:pt x="1750" y="1171"/>
                  <a:pt x="1741" y="1165"/>
                </a:cubicBezTo>
                <a:cubicBezTo>
                  <a:pt x="1733" y="1137"/>
                  <a:pt x="1733" y="1134"/>
                  <a:pt x="1734" y="1131"/>
                </a:cubicBezTo>
                <a:cubicBezTo>
                  <a:pt x="1725" y="1087"/>
                  <a:pt x="1725" y="1067"/>
                  <a:pt x="1722" y="1046"/>
                </a:cubicBezTo>
                <a:cubicBezTo>
                  <a:pt x="1723" y="1032"/>
                  <a:pt x="1721" y="1031"/>
                  <a:pt x="1721" y="1029"/>
                </a:cubicBezTo>
                <a:cubicBezTo>
                  <a:pt x="1724" y="979"/>
                  <a:pt x="1719" y="968"/>
                  <a:pt x="1724" y="960"/>
                </a:cubicBezTo>
                <a:cubicBezTo>
                  <a:pt x="1727" y="926"/>
                  <a:pt x="1726" y="922"/>
                  <a:pt x="1727" y="917"/>
                </a:cubicBezTo>
                <a:cubicBezTo>
                  <a:pt x="1732" y="884"/>
                  <a:pt x="1734" y="879"/>
                  <a:pt x="1732" y="874"/>
                </a:cubicBezTo>
                <a:cubicBezTo>
                  <a:pt x="1746" y="829"/>
                  <a:pt x="1742" y="823"/>
                  <a:pt x="1745" y="819"/>
                </a:cubicBezTo>
                <a:cubicBezTo>
                  <a:pt x="1749" y="772"/>
                  <a:pt x="1757" y="769"/>
                  <a:pt x="1752" y="762"/>
                </a:cubicBezTo>
                <a:cubicBezTo>
                  <a:pt x="1755" y="715"/>
                  <a:pt x="1747" y="707"/>
                  <a:pt x="1752" y="704"/>
                </a:cubicBezTo>
                <a:cubicBezTo>
                  <a:pt x="1727" y="648"/>
                  <a:pt x="1731" y="634"/>
                  <a:pt x="1720" y="636"/>
                </a:cubicBezTo>
                <a:cubicBezTo>
                  <a:pt x="1746" y="727"/>
                  <a:pt x="1744" y="737"/>
                  <a:pt x="1748" y="750"/>
                </a:cubicBezTo>
                <a:cubicBezTo>
                  <a:pt x="1741" y="792"/>
                  <a:pt x="1744" y="797"/>
                  <a:pt x="1738" y="800"/>
                </a:cubicBezTo>
                <a:cubicBezTo>
                  <a:pt x="1727" y="867"/>
                  <a:pt x="1724" y="871"/>
                  <a:pt x="1724" y="875"/>
                </a:cubicBezTo>
                <a:cubicBezTo>
                  <a:pt x="1715" y="930"/>
                  <a:pt x="1715" y="934"/>
                  <a:pt x="1715" y="939"/>
                </a:cubicBezTo>
                <a:cubicBezTo>
                  <a:pt x="1708" y="941"/>
                  <a:pt x="1714" y="936"/>
                  <a:pt x="1710" y="930"/>
                </a:cubicBezTo>
                <a:cubicBezTo>
                  <a:pt x="1715" y="906"/>
                  <a:pt x="1716" y="900"/>
                  <a:pt x="1713" y="893"/>
                </a:cubicBezTo>
                <a:cubicBezTo>
                  <a:pt x="1716" y="852"/>
                  <a:pt x="1717" y="845"/>
                  <a:pt x="1715" y="839"/>
                </a:cubicBezTo>
                <a:cubicBezTo>
                  <a:pt x="1719" y="754"/>
                  <a:pt x="1719" y="741"/>
                  <a:pt x="1715" y="727"/>
                </a:cubicBezTo>
                <a:cubicBezTo>
                  <a:pt x="1682" y="632"/>
                  <a:pt x="1673" y="613"/>
                  <a:pt x="1666" y="602"/>
                </a:cubicBezTo>
                <a:cubicBezTo>
                  <a:pt x="1674" y="627"/>
                  <a:pt x="1680" y="638"/>
                  <a:pt x="1686" y="649"/>
                </a:cubicBezTo>
                <a:cubicBezTo>
                  <a:pt x="1705" y="729"/>
                  <a:pt x="1712" y="739"/>
                  <a:pt x="1711" y="747"/>
                </a:cubicBezTo>
                <a:cubicBezTo>
                  <a:pt x="1712" y="775"/>
                  <a:pt x="1712" y="779"/>
                  <a:pt x="1710" y="782"/>
                </a:cubicBezTo>
                <a:cubicBezTo>
                  <a:pt x="1707" y="852"/>
                  <a:pt x="1709" y="861"/>
                  <a:pt x="1705" y="868"/>
                </a:cubicBezTo>
                <a:cubicBezTo>
                  <a:pt x="1700" y="922"/>
                  <a:pt x="1705" y="931"/>
                  <a:pt x="1700" y="938"/>
                </a:cubicBezTo>
                <a:cubicBezTo>
                  <a:pt x="1698" y="1003"/>
                  <a:pt x="1700" y="1020"/>
                  <a:pt x="1698" y="1036"/>
                </a:cubicBezTo>
                <a:cubicBezTo>
                  <a:pt x="1698" y="1069"/>
                  <a:pt x="1705" y="1079"/>
                  <a:pt x="1699" y="1085"/>
                </a:cubicBezTo>
                <a:cubicBezTo>
                  <a:pt x="1711" y="1143"/>
                  <a:pt x="1719" y="1150"/>
                  <a:pt x="1720" y="1154"/>
                </a:cubicBezTo>
                <a:cubicBezTo>
                  <a:pt x="1713" y="1173"/>
                  <a:pt x="1719" y="1161"/>
                  <a:pt x="1713" y="1152"/>
                </a:cubicBezTo>
                <a:cubicBezTo>
                  <a:pt x="1689" y="1079"/>
                  <a:pt x="1683" y="1073"/>
                  <a:pt x="1685" y="1070"/>
                </a:cubicBezTo>
                <a:cubicBezTo>
                  <a:pt x="1679" y="1019"/>
                  <a:pt x="1675" y="1003"/>
                  <a:pt x="1678" y="989"/>
                </a:cubicBezTo>
                <a:cubicBezTo>
                  <a:pt x="1679" y="939"/>
                  <a:pt x="1676" y="934"/>
                  <a:pt x="1674" y="929"/>
                </a:cubicBezTo>
                <a:cubicBezTo>
                  <a:pt x="1678" y="875"/>
                  <a:pt x="1678" y="865"/>
                  <a:pt x="1677" y="854"/>
                </a:cubicBezTo>
                <a:cubicBezTo>
                  <a:pt x="1682" y="815"/>
                  <a:pt x="1678" y="804"/>
                  <a:pt x="1679" y="794"/>
                </a:cubicBezTo>
                <a:cubicBezTo>
                  <a:pt x="1676" y="743"/>
                  <a:pt x="1676" y="738"/>
                  <a:pt x="1674" y="732"/>
                </a:cubicBezTo>
                <a:cubicBezTo>
                  <a:pt x="1663" y="688"/>
                  <a:pt x="1662" y="677"/>
                  <a:pt x="1657" y="665"/>
                </a:cubicBezTo>
                <a:cubicBezTo>
                  <a:pt x="1631" y="625"/>
                  <a:pt x="1629" y="616"/>
                  <a:pt x="1624" y="622"/>
                </a:cubicBezTo>
                <a:cubicBezTo>
                  <a:pt x="1669" y="730"/>
                  <a:pt x="1663" y="734"/>
                  <a:pt x="1667" y="742"/>
                </a:cubicBezTo>
                <a:cubicBezTo>
                  <a:pt x="1671" y="784"/>
                  <a:pt x="1668" y="786"/>
                  <a:pt x="1670" y="790"/>
                </a:cubicBezTo>
                <a:cubicBezTo>
                  <a:pt x="1673" y="832"/>
                  <a:pt x="1666" y="844"/>
                  <a:pt x="1670" y="858"/>
                </a:cubicBezTo>
                <a:cubicBezTo>
                  <a:pt x="1664" y="946"/>
                  <a:pt x="1666" y="959"/>
                  <a:pt x="1666" y="972"/>
                </a:cubicBezTo>
                <a:cubicBezTo>
                  <a:pt x="1660" y="983"/>
                  <a:pt x="1658" y="956"/>
                  <a:pt x="1657" y="930"/>
                </a:cubicBezTo>
                <a:cubicBezTo>
                  <a:pt x="1656" y="883"/>
                  <a:pt x="1654" y="876"/>
                  <a:pt x="1653" y="870"/>
                </a:cubicBezTo>
                <a:cubicBezTo>
                  <a:pt x="1654" y="824"/>
                  <a:pt x="1648" y="815"/>
                  <a:pt x="1652" y="809"/>
                </a:cubicBezTo>
                <a:cubicBezTo>
                  <a:pt x="1641" y="741"/>
                  <a:pt x="1642" y="734"/>
                  <a:pt x="1638" y="726"/>
                </a:cubicBezTo>
                <a:cubicBezTo>
                  <a:pt x="1606" y="639"/>
                  <a:pt x="1595" y="629"/>
                  <a:pt x="1599" y="624"/>
                </a:cubicBezTo>
                <a:cubicBezTo>
                  <a:pt x="1559" y="579"/>
                  <a:pt x="1560" y="560"/>
                  <a:pt x="1554" y="564"/>
                </a:cubicBezTo>
                <a:cubicBezTo>
                  <a:pt x="1584" y="614"/>
                  <a:pt x="1591" y="626"/>
                  <a:pt x="1598" y="639"/>
                </a:cubicBezTo>
                <a:cubicBezTo>
                  <a:pt x="1622" y="714"/>
                  <a:pt x="1630" y="720"/>
                  <a:pt x="1631" y="724"/>
                </a:cubicBezTo>
                <a:cubicBezTo>
                  <a:pt x="1633" y="751"/>
                  <a:pt x="1640" y="757"/>
                  <a:pt x="1636" y="759"/>
                </a:cubicBezTo>
                <a:cubicBezTo>
                  <a:pt x="1645" y="839"/>
                  <a:pt x="1642" y="846"/>
                  <a:pt x="1644" y="854"/>
                </a:cubicBezTo>
                <a:cubicBezTo>
                  <a:pt x="1640" y="907"/>
                  <a:pt x="1650" y="918"/>
                  <a:pt x="1645" y="924"/>
                </a:cubicBezTo>
                <a:cubicBezTo>
                  <a:pt x="1644" y="962"/>
                  <a:pt x="1651" y="968"/>
                  <a:pt x="1647" y="970"/>
                </a:cubicBezTo>
                <a:cubicBezTo>
                  <a:pt x="1657" y="1063"/>
                  <a:pt x="1665" y="1076"/>
                  <a:pt x="1661" y="1086"/>
                </a:cubicBezTo>
                <a:cubicBezTo>
                  <a:pt x="1668" y="1110"/>
                  <a:pt x="1657" y="1109"/>
                  <a:pt x="1660" y="1099"/>
                </a:cubicBezTo>
                <a:cubicBezTo>
                  <a:pt x="1631" y="1019"/>
                  <a:pt x="1628" y="1011"/>
                  <a:pt x="1628" y="1005"/>
                </a:cubicBezTo>
                <a:cubicBezTo>
                  <a:pt x="1619" y="967"/>
                  <a:pt x="1628" y="955"/>
                  <a:pt x="1617" y="937"/>
                </a:cubicBezTo>
                <a:cubicBezTo>
                  <a:pt x="1619" y="889"/>
                  <a:pt x="1617" y="876"/>
                  <a:pt x="1617" y="864"/>
                </a:cubicBezTo>
                <a:cubicBezTo>
                  <a:pt x="1615" y="814"/>
                  <a:pt x="1615" y="802"/>
                  <a:pt x="1617" y="790"/>
                </a:cubicBezTo>
                <a:cubicBezTo>
                  <a:pt x="1598" y="709"/>
                  <a:pt x="1603" y="699"/>
                  <a:pt x="1601" y="696"/>
                </a:cubicBezTo>
                <a:cubicBezTo>
                  <a:pt x="1594" y="666"/>
                  <a:pt x="1586" y="660"/>
                  <a:pt x="1591" y="658"/>
                </a:cubicBezTo>
                <a:cubicBezTo>
                  <a:pt x="1575" y="621"/>
                  <a:pt x="1578" y="614"/>
                  <a:pt x="1570" y="605"/>
                </a:cubicBezTo>
                <a:cubicBezTo>
                  <a:pt x="1595" y="707"/>
                  <a:pt x="1599" y="725"/>
                  <a:pt x="1599" y="741"/>
                </a:cubicBezTo>
                <a:cubicBezTo>
                  <a:pt x="1606" y="813"/>
                  <a:pt x="1609" y="817"/>
                  <a:pt x="1604" y="818"/>
                </a:cubicBezTo>
                <a:cubicBezTo>
                  <a:pt x="1605" y="866"/>
                  <a:pt x="1610" y="878"/>
                  <a:pt x="1607" y="887"/>
                </a:cubicBezTo>
                <a:cubicBezTo>
                  <a:pt x="1611" y="956"/>
                  <a:pt x="1612" y="966"/>
                  <a:pt x="1612" y="975"/>
                </a:cubicBezTo>
                <a:cubicBezTo>
                  <a:pt x="1620" y="1014"/>
                  <a:pt x="1621" y="1021"/>
                  <a:pt x="1621" y="1029"/>
                </a:cubicBezTo>
                <a:cubicBezTo>
                  <a:pt x="1618" y="1044"/>
                  <a:pt x="1622" y="1037"/>
                  <a:pt x="1616" y="1035"/>
                </a:cubicBezTo>
                <a:cubicBezTo>
                  <a:pt x="1590" y="901"/>
                  <a:pt x="1595" y="899"/>
                  <a:pt x="1590" y="894"/>
                </a:cubicBezTo>
                <a:cubicBezTo>
                  <a:pt x="1589" y="813"/>
                  <a:pt x="1581" y="794"/>
                  <a:pt x="1585" y="779"/>
                </a:cubicBezTo>
                <a:cubicBezTo>
                  <a:pt x="1572" y="710"/>
                  <a:pt x="1574" y="694"/>
                  <a:pt x="1569" y="676"/>
                </a:cubicBezTo>
                <a:cubicBezTo>
                  <a:pt x="1548" y="606"/>
                  <a:pt x="1539" y="591"/>
                  <a:pt x="1531" y="576"/>
                </a:cubicBezTo>
                <a:cubicBezTo>
                  <a:pt x="1556" y="642"/>
                  <a:pt x="1554" y="655"/>
                  <a:pt x="1563" y="670"/>
                </a:cubicBezTo>
                <a:cubicBezTo>
                  <a:pt x="1565" y="721"/>
                  <a:pt x="1571" y="730"/>
                  <a:pt x="1567" y="736"/>
                </a:cubicBezTo>
                <a:cubicBezTo>
                  <a:pt x="1578" y="812"/>
                  <a:pt x="1574" y="818"/>
                  <a:pt x="1579" y="826"/>
                </a:cubicBezTo>
                <a:cubicBezTo>
                  <a:pt x="1576" y="872"/>
                  <a:pt x="1582" y="878"/>
                  <a:pt x="1580" y="881"/>
                </a:cubicBezTo>
                <a:cubicBezTo>
                  <a:pt x="1582" y="922"/>
                  <a:pt x="1588" y="931"/>
                  <a:pt x="1585" y="937"/>
                </a:cubicBezTo>
                <a:cubicBezTo>
                  <a:pt x="1597" y="1000"/>
                  <a:pt x="1592" y="1002"/>
                  <a:pt x="1597" y="1007"/>
                </a:cubicBezTo>
                <a:cubicBezTo>
                  <a:pt x="1580" y="986"/>
                  <a:pt x="1581" y="973"/>
                  <a:pt x="1573" y="959"/>
                </a:cubicBezTo>
                <a:cubicBezTo>
                  <a:pt x="1574" y="937"/>
                  <a:pt x="1570" y="933"/>
                  <a:pt x="1568" y="929"/>
                </a:cubicBezTo>
                <a:cubicBezTo>
                  <a:pt x="1566" y="904"/>
                  <a:pt x="1568" y="902"/>
                  <a:pt x="1566" y="898"/>
                </a:cubicBezTo>
                <a:cubicBezTo>
                  <a:pt x="1565" y="866"/>
                  <a:pt x="1560" y="851"/>
                  <a:pt x="1562" y="838"/>
                </a:cubicBezTo>
                <a:cubicBezTo>
                  <a:pt x="1559" y="787"/>
                  <a:pt x="1561" y="774"/>
                  <a:pt x="1560" y="760"/>
                </a:cubicBezTo>
                <a:cubicBezTo>
                  <a:pt x="1549" y="696"/>
                  <a:pt x="1551" y="682"/>
                  <a:pt x="1543" y="682"/>
                </a:cubicBezTo>
                <a:cubicBezTo>
                  <a:pt x="1550" y="772"/>
                  <a:pt x="1552" y="785"/>
                  <a:pt x="1551" y="797"/>
                </a:cubicBezTo>
                <a:cubicBezTo>
                  <a:pt x="1548" y="858"/>
                  <a:pt x="1552" y="863"/>
                  <a:pt x="1554" y="866"/>
                </a:cubicBezTo>
                <a:cubicBezTo>
                  <a:pt x="1558" y="923"/>
                  <a:pt x="1561" y="930"/>
                  <a:pt x="1557" y="935"/>
                </a:cubicBezTo>
                <a:cubicBezTo>
                  <a:pt x="1566" y="982"/>
                  <a:pt x="1577" y="993"/>
                  <a:pt x="1568" y="997"/>
                </a:cubicBezTo>
                <a:cubicBezTo>
                  <a:pt x="1548" y="919"/>
                  <a:pt x="1542" y="909"/>
                  <a:pt x="1544" y="901"/>
                </a:cubicBezTo>
                <a:cubicBezTo>
                  <a:pt x="1537" y="855"/>
                  <a:pt x="1541" y="852"/>
                  <a:pt x="1537" y="846"/>
                </a:cubicBezTo>
                <a:cubicBezTo>
                  <a:pt x="1530" y="810"/>
                  <a:pt x="1534" y="803"/>
                  <a:pt x="1528" y="793"/>
                </a:cubicBezTo>
                <a:cubicBezTo>
                  <a:pt x="1520" y="729"/>
                  <a:pt x="1518" y="719"/>
                  <a:pt x="1521" y="711"/>
                </a:cubicBezTo>
                <a:cubicBezTo>
                  <a:pt x="1481" y="627"/>
                  <a:pt x="1476" y="623"/>
                  <a:pt x="1473" y="615"/>
                </a:cubicBezTo>
                <a:cubicBezTo>
                  <a:pt x="1441" y="586"/>
                  <a:pt x="1439" y="570"/>
                  <a:pt x="1431" y="576"/>
                </a:cubicBezTo>
                <a:cubicBezTo>
                  <a:pt x="1460" y="610"/>
                  <a:pt x="1468" y="621"/>
                  <a:pt x="1476" y="631"/>
                </a:cubicBezTo>
                <a:cubicBezTo>
                  <a:pt x="1502" y="693"/>
                  <a:pt x="1509" y="699"/>
                  <a:pt x="1507" y="702"/>
                </a:cubicBezTo>
                <a:cubicBezTo>
                  <a:pt x="1512" y="760"/>
                  <a:pt x="1526" y="782"/>
                  <a:pt x="1519" y="798"/>
                </a:cubicBezTo>
                <a:cubicBezTo>
                  <a:pt x="1527" y="860"/>
                  <a:pt x="1529" y="869"/>
                  <a:pt x="1532" y="879"/>
                </a:cubicBezTo>
                <a:cubicBezTo>
                  <a:pt x="1533" y="927"/>
                  <a:pt x="1537" y="933"/>
                  <a:pt x="1535" y="938"/>
                </a:cubicBezTo>
                <a:cubicBezTo>
                  <a:pt x="1525" y="951"/>
                  <a:pt x="1527" y="935"/>
                  <a:pt x="1517" y="916"/>
                </a:cubicBezTo>
                <a:cubicBezTo>
                  <a:pt x="1511" y="847"/>
                  <a:pt x="1503" y="840"/>
                  <a:pt x="1508" y="836"/>
                </a:cubicBezTo>
                <a:cubicBezTo>
                  <a:pt x="1499" y="798"/>
                  <a:pt x="1503" y="793"/>
                  <a:pt x="1498" y="786"/>
                </a:cubicBezTo>
                <a:cubicBezTo>
                  <a:pt x="1494" y="750"/>
                  <a:pt x="1489" y="743"/>
                  <a:pt x="1489" y="738"/>
                </a:cubicBezTo>
                <a:cubicBezTo>
                  <a:pt x="1442" y="617"/>
                  <a:pt x="1439" y="606"/>
                  <a:pt x="1421" y="579"/>
                </a:cubicBezTo>
                <a:cubicBezTo>
                  <a:pt x="1399" y="558"/>
                  <a:pt x="1394" y="551"/>
                  <a:pt x="1386" y="554"/>
                </a:cubicBezTo>
                <a:cubicBezTo>
                  <a:pt x="1434" y="621"/>
                  <a:pt x="1443" y="634"/>
                  <a:pt x="1450" y="648"/>
                </a:cubicBezTo>
                <a:cubicBezTo>
                  <a:pt x="1462" y="693"/>
                  <a:pt x="1469" y="692"/>
                  <a:pt x="1466" y="698"/>
                </a:cubicBezTo>
                <a:cubicBezTo>
                  <a:pt x="1482" y="742"/>
                  <a:pt x="1480" y="752"/>
                  <a:pt x="1485" y="764"/>
                </a:cubicBezTo>
                <a:cubicBezTo>
                  <a:pt x="1501" y="873"/>
                  <a:pt x="1501" y="883"/>
                  <a:pt x="1505" y="894"/>
                </a:cubicBezTo>
                <a:cubicBezTo>
                  <a:pt x="1506" y="915"/>
                  <a:pt x="1500" y="915"/>
                  <a:pt x="1503" y="912"/>
                </a:cubicBezTo>
                <a:cubicBezTo>
                  <a:pt x="1480" y="826"/>
                  <a:pt x="1481" y="802"/>
                  <a:pt x="1464" y="773"/>
                </a:cubicBezTo>
                <a:cubicBezTo>
                  <a:pt x="1449" y="724"/>
                  <a:pt x="1444" y="706"/>
                  <a:pt x="1437" y="687"/>
                </a:cubicBezTo>
                <a:cubicBezTo>
                  <a:pt x="1361" y="563"/>
                  <a:pt x="1356" y="568"/>
                  <a:pt x="1353" y="563"/>
                </a:cubicBezTo>
                <a:cubicBezTo>
                  <a:pt x="1321" y="532"/>
                  <a:pt x="1318" y="529"/>
                  <a:pt x="1314" y="530"/>
                </a:cubicBezTo>
                <a:cubicBezTo>
                  <a:pt x="1345" y="563"/>
                  <a:pt x="1354" y="574"/>
                  <a:pt x="1360" y="575"/>
                </a:cubicBezTo>
                <a:cubicBezTo>
                  <a:pt x="1369" y="585"/>
                  <a:pt x="1370" y="589"/>
                  <a:pt x="1371" y="589"/>
                </a:cubicBezTo>
                <a:cubicBezTo>
                  <a:pt x="1402" y="640"/>
                  <a:pt x="1411" y="657"/>
                  <a:pt x="1420" y="673"/>
                </a:cubicBezTo>
                <a:cubicBezTo>
                  <a:pt x="1449" y="755"/>
                  <a:pt x="1449" y="759"/>
                  <a:pt x="1453" y="764"/>
                </a:cubicBezTo>
                <a:cubicBezTo>
                  <a:pt x="1456" y="791"/>
                  <a:pt x="1464" y="797"/>
                  <a:pt x="1465" y="801"/>
                </a:cubicBezTo>
                <a:cubicBezTo>
                  <a:pt x="1462" y="819"/>
                  <a:pt x="1462" y="802"/>
                  <a:pt x="1452" y="782"/>
                </a:cubicBezTo>
                <a:cubicBezTo>
                  <a:pt x="1442" y="746"/>
                  <a:pt x="1439" y="737"/>
                  <a:pt x="1435" y="727"/>
                </a:cubicBezTo>
                <a:cubicBezTo>
                  <a:pt x="1335" y="582"/>
                  <a:pt x="1334" y="573"/>
                  <a:pt x="1330" y="574"/>
                </a:cubicBezTo>
                <a:cubicBezTo>
                  <a:pt x="1292" y="535"/>
                  <a:pt x="1284" y="534"/>
                  <a:pt x="1277" y="527"/>
                </a:cubicBezTo>
                <a:cubicBezTo>
                  <a:pt x="1295" y="547"/>
                  <a:pt x="1301" y="551"/>
                  <a:pt x="1306" y="558"/>
                </a:cubicBezTo>
                <a:cubicBezTo>
                  <a:pt x="1331" y="590"/>
                  <a:pt x="1341" y="597"/>
                  <a:pt x="1351" y="606"/>
                </a:cubicBezTo>
                <a:cubicBezTo>
                  <a:pt x="1367" y="634"/>
                  <a:pt x="1373" y="639"/>
                  <a:pt x="1379" y="646"/>
                </a:cubicBezTo>
                <a:cubicBezTo>
                  <a:pt x="1409" y="699"/>
                  <a:pt x="1416" y="715"/>
                  <a:pt x="1426" y="732"/>
                </a:cubicBezTo>
                <a:cubicBezTo>
                  <a:pt x="1443" y="783"/>
                  <a:pt x="1444" y="787"/>
                  <a:pt x="1444" y="790"/>
                </a:cubicBezTo>
                <a:cubicBezTo>
                  <a:pt x="1464" y="846"/>
                  <a:pt x="1463" y="852"/>
                  <a:pt x="1464" y="858"/>
                </a:cubicBezTo>
                <a:cubicBezTo>
                  <a:pt x="1435" y="796"/>
                  <a:pt x="1428" y="774"/>
                  <a:pt x="1420" y="753"/>
                </a:cubicBezTo>
                <a:cubicBezTo>
                  <a:pt x="1353" y="645"/>
                  <a:pt x="1356" y="641"/>
                  <a:pt x="1353" y="637"/>
                </a:cubicBezTo>
                <a:cubicBezTo>
                  <a:pt x="1309" y="587"/>
                  <a:pt x="1299" y="576"/>
                  <a:pt x="1288" y="567"/>
                </a:cubicBezTo>
                <a:cubicBezTo>
                  <a:pt x="1266" y="558"/>
                  <a:pt x="1278" y="564"/>
                  <a:pt x="1288" y="573"/>
                </a:cubicBezTo>
                <a:cubicBezTo>
                  <a:pt x="1338" y="632"/>
                  <a:pt x="1341" y="635"/>
                  <a:pt x="1344" y="636"/>
                </a:cubicBezTo>
                <a:cubicBezTo>
                  <a:pt x="1386" y="706"/>
                  <a:pt x="1396" y="725"/>
                  <a:pt x="1405" y="741"/>
                </a:cubicBezTo>
                <a:cubicBezTo>
                  <a:pt x="1420" y="802"/>
                  <a:pt x="1437" y="813"/>
                  <a:pt x="1427" y="817"/>
                </a:cubicBezTo>
                <a:cubicBezTo>
                  <a:pt x="1383" y="737"/>
                  <a:pt x="1383" y="726"/>
                  <a:pt x="1378" y="729"/>
                </a:cubicBezTo>
                <a:cubicBezTo>
                  <a:pt x="1363" y="702"/>
                  <a:pt x="1356" y="699"/>
                  <a:pt x="1352" y="688"/>
                </a:cubicBezTo>
                <a:cubicBezTo>
                  <a:pt x="1287" y="617"/>
                  <a:pt x="1278" y="613"/>
                  <a:pt x="1269" y="596"/>
                </a:cubicBezTo>
                <a:cubicBezTo>
                  <a:pt x="1231" y="579"/>
                  <a:pt x="1236" y="581"/>
                  <a:pt x="1239" y="580"/>
                </a:cubicBezTo>
                <a:cubicBezTo>
                  <a:pt x="1287" y="628"/>
                  <a:pt x="1309" y="654"/>
                  <a:pt x="1333" y="681"/>
                </a:cubicBezTo>
                <a:cubicBezTo>
                  <a:pt x="1371" y="733"/>
                  <a:pt x="1374" y="737"/>
                  <a:pt x="1376" y="742"/>
                </a:cubicBezTo>
                <a:cubicBezTo>
                  <a:pt x="1379" y="756"/>
                  <a:pt x="1368" y="746"/>
                  <a:pt x="1357" y="735"/>
                </a:cubicBezTo>
                <a:cubicBezTo>
                  <a:pt x="1305" y="677"/>
                  <a:pt x="1299" y="674"/>
                  <a:pt x="1294" y="667"/>
                </a:cubicBezTo>
                <a:cubicBezTo>
                  <a:pt x="1267" y="654"/>
                  <a:pt x="1276" y="658"/>
                  <a:pt x="1284" y="667"/>
                </a:cubicBezTo>
                <a:cubicBezTo>
                  <a:pt x="1373" y="768"/>
                  <a:pt x="1384" y="779"/>
                  <a:pt x="1397" y="789"/>
                </a:cubicBezTo>
                <a:cubicBezTo>
                  <a:pt x="1439" y="854"/>
                  <a:pt x="1441" y="859"/>
                  <a:pt x="1444" y="863"/>
                </a:cubicBezTo>
                <a:cubicBezTo>
                  <a:pt x="1415" y="842"/>
                  <a:pt x="1406" y="827"/>
                  <a:pt x="1394" y="817"/>
                </a:cubicBezTo>
                <a:cubicBezTo>
                  <a:pt x="1340" y="757"/>
                  <a:pt x="1332" y="756"/>
                  <a:pt x="1327" y="749"/>
                </a:cubicBezTo>
                <a:cubicBezTo>
                  <a:pt x="1254" y="683"/>
                  <a:pt x="1250" y="671"/>
                  <a:pt x="1243" y="672"/>
                </a:cubicBezTo>
                <a:cubicBezTo>
                  <a:pt x="1214" y="642"/>
                  <a:pt x="1201" y="637"/>
                  <a:pt x="1190" y="625"/>
                </a:cubicBezTo>
                <a:cubicBezTo>
                  <a:pt x="1162" y="606"/>
                  <a:pt x="1161" y="603"/>
                  <a:pt x="1159" y="604"/>
                </a:cubicBezTo>
                <a:cubicBezTo>
                  <a:pt x="1202" y="651"/>
                  <a:pt x="1208" y="648"/>
                  <a:pt x="1211" y="651"/>
                </a:cubicBezTo>
                <a:cubicBezTo>
                  <a:pt x="1252" y="693"/>
                  <a:pt x="1264" y="697"/>
                  <a:pt x="1274" y="711"/>
                </a:cubicBezTo>
                <a:cubicBezTo>
                  <a:pt x="1341" y="783"/>
                  <a:pt x="1347" y="786"/>
                  <a:pt x="1352" y="794"/>
                </a:cubicBezTo>
                <a:cubicBezTo>
                  <a:pt x="1359" y="804"/>
                  <a:pt x="1353" y="801"/>
                  <a:pt x="1347" y="796"/>
                </a:cubicBezTo>
                <a:cubicBezTo>
                  <a:pt x="1323" y="786"/>
                  <a:pt x="1317" y="780"/>
                  <a:pt x="1312" y="775"/>
                </a:cubicBezTo>
                <a:cubicBezTo>
                  <a:pt x="1271" y="748"/>
                  <a:pt x="1265" y="746"/>
                  <a:pt x="1259" y="742"/>
                </a:cubicBezTo>
                <a:cubicBezTo>
                  <a:pt x="1142" y="660"/>
                  <a:pt x="1131" y="648"/>
                  <a:pt x="1120" y="640"/>
                </a:cubicBezTo>
                <a:cubicBezTo>
                  <a:pt x="1101" y="622"/>
                  <a:pt x="1098" y="617"/>
                  <a:pt x="1096" y="613"/>
                </a:cubicBezTo>
                <a:cubicBezTo>
                  <a:pt x="1118" y="650"/>
                  <a:pt x="1127" y="653"/>
                  <a:pt x="1135" y="662"/>
                </a:cubicBezTo>
                <a:cubicBezTo>
                  <a:pt x="1150" y="676"/>
                  <a:pt x="1157" y="677"/>
                  <a:pt x="1159" y="684"/>
                </a:cubicBezTo>
                <a:cubicBezTo>
                  <a:pt x="1206" y="725"/>
                  <a:pt x="1230" y="734"/>
                  <a:pt x="1252" y="752"/>
                </a:cubicBezTo>
                <a:cubicBezTo>
                  <a:pt x="1293" y="780"/>
                  <a:pt x="1299" y="782"/>
                  <a:pt x="1305" y="788"/>
                </a:cubicBezTo>
                <a:cubicBezTo>
                  <a:pt x="1312" y="800"/>
                  <a:pt x="1308" y="796"/>
                  <a:pt x="1304" y="791"/>
                </a:cubicBezTo>
                <a:cubicBezTo>
                  <a:pt x="1247" y="755"/>
                  <a:pt x="1235" y="755"/>
                  <a:pt x="1226" y="746"/>
                </a:cubicBezTo>
                <a:cubicBezTo>
                  <a:pt x="1161" y="702"/>
                  <a:pt x="1157" y="695"/>
                  <a:pt x="1152" y="693"/>
                </a:cubicBezTo>
                <a:cubicBezTo>
                  <a:pt x="1102" y="654"/>
                  <a:pt x="1099" y="643"/>
                  <a:pt x="1092" y="644"/>
                </a:cubicBezTo>
                <a:cubicBezTo>
                  <a:pt x="1119" y="671"/>
                  <a:pt x="1120" y="680"/>
                  <a:pt x="1124" y="679"/>
                </a:cubicBezTo>
                <a:cubicBezTo>
                  <a:pt x="1168" y="716"/>
                  <a:pt x="1181" y="726"/>
                  <a:pt x="1194" y="737"/>
                </a:cubicBezTo>
                <a:cubicBezTo>
                  <a:pt x="1249" y="776"/>
                  <a:pt x="1264" y="780"/>
                  <a:pt x="1277" y="791"/>
                </a:cubicBezTo>
                <a:cubicBezTo>
                  <a:pt x="1312" y="809"/>
                  <a:pt x="1317" y="809"/>
                  <a:pt x="1320" y="815"/>
                </a:cubicBezTo>
                <a:cubicBezTo>
                  <a:pt x="1369" y="841"/>
                  <a:pt x="1376" y="845"/>
                  <a:pt x="1383" y="850"/>
                </a:cubicBezTo>
                <a:cubicBezTo>
                  <a:pt x="1422" y="879"/>
                  <a:pt x="1427" y="876"/>
                  <a:pt x="1428" y="883"/>
                </a:cubicBezTo>
                <a:cubicBezTo>
                  <a:pt x="1448" y="907"/>
                  <a:pt x="1443" y="898"/>
                  <a:pt x="1436" y="897"/>
                </a:cubicBezTo>
                <a:cubicBezTo>
                  <a:pt x="1391" y="869"/>
                  <a:pt x="1384" y="868"/>
                  <a:pt x="1377" y="865"/>
                </a:cubicBezTo>
                <a:cubicBezTo>
                  <a:pt x="1310" y="833"/>
                  <a:pt x="1302" y="831"/>
                  <a:pt x="1296" y="825"/>
                </a:cubicBezTo>
                <a:cubicBezTo>
                  <a:pt x="1212" y="780"/>
                  <a:pt x="1211" y="771"/>
                  <a:pt x="1207" y="771"/>
                </a:cubicBezTo>
                <a:cubicBezTo>
                  <a:pt x="1172" y="749"/>
                  <a:pt x="1168" y="736"/>
                  <a:pt x="1161" y="735"/>
                </a:cubicBezTo>
                <a:cubicBezTo>
                  <a:pt x="1123" y="703"/>
                  <a:pt x="1121" y="690"/>
                  <a:pt x="1114" y="694"/>
                </a:cubicBezTo>
                <a:cubicBezTo>
                  <a:pt x="1142" y="729"/>
                  <a:pt x="1146" y="726"/>
                  <a:pt x="1148" y="733"/>
                </a:cubicBezTo>
                <a:cubicBezTo>
                  <a:pt x="1173" y="751"/>
                  <a:pt x="1177" y="763"/>
                  <a:pt x="1185" y="763"/>
                </a:cubicBezTo>
                <a:cubicBezTo>
                  <a:pt x="1224" y="799"/>
                  <a:pt x="1229" y="794"/>
                  <a:pt x="1231" y="799"/>
                </a:cubicBezTo>
                <a:cubicBezTo>
                  <a:pt x="1285" y="828"/>
                  <a:pt x="1287" y="837"/>
                  <a:pt x="1291" y="836"/>
                </a:cubicBezTo>
                <a:cubicBezTo>
                  <a:pt x="1324" y="852"/>
                  <a:pt x="1327" y="853"/>
                  <a:pt x="1331" y="855"/>
                </a:cubicBezTo>
                <a:cubicBezTo>
                  <a:pt x="1354" y="869"/>
                  <a:pt x="1359" y="866"/>
                  <a:pt x="1362" y="870"/>
                </a:cubicBezTo>
                <a:cubicBezTo>
                  <a:pt x="1393" y="896"/>
                  <a:pt x="1387" y="889"/>
                  <a:pt x="1379" y="890"/>
                </a:cubicBezTo>
                <a:cubicBezTo>
                  <a:pt x="1343" y="876"/>
                  <a:pt x="1330" y="867"/>
                  <a:pt x="1316" y="861"/>
                </a:cubicBezTo>
                <a:cubicBezTo>
                  <a:pt x="1288" y="845"/>
                  <a:pt x="1278" y="849"/>
                  <a:pt x="1272" y="841"/>
                </a:cubicBezTo>
                <a:cubicBezTo>
                  <a:pt x="1217" y="811"/>
                  <a:pt x="1203" y="803"/>
                  <a:pt x="1190" y="793"/>
                </a:cubicBezTo>
                <a:cubicBezTo>
                  <a:pt x="1137" y="758"/>
                  <a:pt x="1134" y="753"/>
                  <a:pt x="1129" y="753"/>
                </a:cubicBezTo>
                <a:cubicBezTo>
                  <a:pt x="1114" y="749"/>
                  <a:pt x="1121" y="748"/>
                  <a:pt x="1126" y="757"/>
                </a:cubicBezTo>
                <a:cubicBezTo>
                  <a:pt x="1191" y="803"/>
                  <a:pt x="1196" y="810"/>
                  <a:pt x="1203" y="812"/>
                </a:cubicBezTo>
                <a:cubicBezTo>
                  <a:pt x="1249" y="838"/>
                  <a:pt x="1256" y="844"/>
                  <a:pt x="1262" y="849"/>
                </a:cubicBezTo>
                <a:cubicBezTo>
                  <a:pt x="1317" y="872"/>
                  <a:pt x="1330" y="881"/>
                  <a:pt x="1345" y="886"/>
                </a:cubicBezTo>
                <a:cubicBezTo>
                  <a:pt x="1466" y="941"/>
                  <a:pt x="1476" y="944"/>
                  <a:pt x="1484" y="952"/>
                </a:cubicBezTo>
                <a:cubicBezTo>
                  <a:pt x="1517" y="968"/>
                  <a:pt x="1520" y="978"/>
                  <a:pt x="1527" y="976"/>
                </a:cubicBezTo>
                <a:cubicBezTo>
                  <a:pt x="1531" y="990"/>
                  <a:pt x="1530" y="981"/>
                  <a:pt x="1525" y="983"/>
                </a:cubicBezTo>
                <a:cubicBezTo>
                  <a:pt x="1481" y="961"/>
                  <a:pt x="1474" y="952"/>
                  <a:pt x="1466" y="951"/>
                </a:cubicBezTo>
                <a:cubicBezTo>
                  <a:pt x="1425" y="931"/>
                  <a:pt x="1421" y="932"/>
                  <a:pt x="1418" y="928"/>
                </a:cubicBezTo>
                <a:cubicBezTo>
                  <a:pt x="1362" y="907"/>
                  <a:pt x="1359" y="902"/>
                  <a:pt x="1354" y="904"/>
                </a:cubicBezTo>
                <a:cubicBezTo>
                  <a:pt x="1284" y="873"/>
                  <a:pt x="1275" y="872"/>
                  <a:pt x="1268" y="864"/>
                </a:cubicBezTo>
                <a:cubicBezTo>
                  <a:pt x="1187" y="822"/>
                  <a:pt x="1180" y="813"/>
                  <a:pt x="1171" y="812"/>
                </a:cubicBezTo>
                <a:cubicBezTo>
                  <a:pt x="1151" y="802"/>
                  <a:pt x="1156" y="806"/>
                  <a:pt x="1162" y="805"/>
                </a:cubicBezTo>
                <a:cubicBezTo>
                  <a:pt x="1226" y="856"/>
                  <a:pt x="1247" y="864"/>
                  <a:pt x="1268" y="875"/>
                </a:cubicBezTo>
                <a:cubicBezTo>
                  <a:pt x="1309" y="900"/>
                  <a:pt x="1321" y="899"/>
                  <a:pt x="1332" y="905"/>
                </a:cubicBezTo>
                <a:cubicBezTo>
                  <a:pt x="1382" y="923"/>
                  <a:pt x="1385" y="925"/>
                  <a:pt x="1387" y="930"/>
                </a:cubicBezTo>
                <a:cubicBezTo>
                  <a:pt x="1411" y="942"/>
                  <a:pt x="1417" y="937"/>
                  <a:pt x="1421" y="944"/>
                </a:cubicBezTo>
                <a:cubicBezTo>
                  <a:pt x="1476" y="965"/>
                  <a:pt x="1480" y="968"/>
                  <a:pt x="1484" y="973"/>
                </a:cubicBezTo>
                <a:cubicBezTo>
                  <a:pt x="1489" y="979"/>
                  <a:pt x="1486" y="976"/>
                  <a:pt x="1482" y="974"/>
                </a:cubicBezTo>
                <a:cubicBezTo>
                  <a:pt x="1457" y="961"/>
                  <a:pt x="1453" y="964"/>
                  <a:pt x="1451" y="962"/>
                </a:cubicBezTo>
                <a:cubicBezTo>
                  <a:pt x="1390" y="938"/>
                  <a:pt x="1386" y="937"/>
                  <a:pt x="1383" y="935"/>
                </a:cubicBezTo>
                <a:cubicBezTo>
                  <a:pt x="1344" y="921"/>
                  <a:pt x="1336" y="922"/>
                  <a:pt x="1330" y="918"/>
                </a:cubicBezTo>
                <a:cubicBezTo>
                  <a:pt x="1294" y="902"/>
                  <a:pt x="1280" y="895"/>
                  <a:pt x="1266" y="888"/>
                </a:cubicBezTo>
                <a:cubicBezTo>
                  <a:pt x="1196" y="853"/>
                  <a:pt x="1190" y="848"/>
                  <a:pt x="1182" y="847"/>
                </a:cubicBezTo>
                <a:cubicBezTo>
                  <a:pt x="1115" y="801"/>
                  <a:pt x="1109" y="794"/>
                  <a:pt x="1102" y="788"/>
                </a:cubicBezTo>
                <a:cubicBezTo>
                  <a:pt x="1080" y="767"/>
                  <a:pt x="1079" y="757"/>
                  <a:pt x="1074" y="760"/>
                </a:cubicBezTo>
                <a:cubicBezTo>
                  <a:pt x="1100" y="793"/>
                  <a:pt x="1104" y="805"/>
                  <a:pt x="1112" y="806"/>
                </a:cubicBezTo>
                <a:cubicBezTo>
                  <a:pt x="1183" y="857"/>
                  <a:pt x="1191" y="859"/>
                  <a:pt x="1198" y="865"/>
                </a:cubicBezTo>
                <a:cubicBezTo>
                  <a:pt x="1271" y="898"/>
                  <a:pt x="1273" y="906"/>
                  <a:pt x="1276" y="906"/>
                </a:cubicBezTo>
                <a:cubicBezTo>
                  <a:pt x="1326" y="930"/>
                  <a:pt x="1342" y="933"/>
                  <a:pt x="1357" y="941"/>
                </a:cubicBezTo>
                <a:cubicBezTo>
                  <a:pt x="1388" y="948"/>
                  <a:pt x="1396" y="954"/>
                  <a:pt x="1404" y="956"/>
                </a:cubicBezTo>
                <a:cubicBezTo>
                  <a:pt x="1473" y="984"/>
                  <a:pt x="1495" y="994"/>
                  <a:pt x="1517" y="1001"/>
                </a:cubicBezTo>
                <a:cubicBezTo>
                  <a:pt x="1577" y="1034"/>
                  <a:pt x="1579" y="1040"/>
                  <a:pt x="1582" y="1039"/>
                </a:cubicBezTo>
                <a:cubicBezTo>
                  <a:pt x="1572" y="1045"/>
                  <a:pt x="1565" y="1043"/>
                  <a:pt x="1559" y="1040"/>
                </a:cubicBezTo>
                <a:cubicBezTo>
                  <a:pt x="1511" y="1020"/>
                  <a:pt x="1499" y="1017"/>
                  <a:pt x="1488" y="1012"/>
                </a:cubicBezTo>
                <a:cubicBezTo>
                  <a:pt x="1445" y="1007"/>
                  <a:pt x="1443" y="994"/>
                  <a:pt x="1435" y="1000"/>
                </a:cubicBezTo>
                <a:cubicBezTo>
                  <a:pt x="1406" y="991"/>
                  <a:pt x="1394" y="987"/>
                  <a:pt x="1382" y="985"/>
                </a:cubicBezTo>
                <a:cubicBezTo>
                  <a:pt x="1338" y="968"/>
                  <a:pt x="1330" y="966"/>
                  <a:pt x="1326" y="964"/>
                </a:cubicBezTo>
                <a:cubicBezTo>
                  <a:pt x="1280" y="947"/>
                  <a:pt x="1274" y="941"/>
                  <a:pt x="1267" y="938"/>
                </a:cubicBezTo>
                <a:cubicBezTo>
                  <a:pt x="1204" y="908"/>
                  <a:pt x="1197" y="907"/>
                  <a:pt x="1191" y="901"/>
                </a:cubicBezTo>
                <a:cubicBezTo>
                  <a:pt x="1130" y="863"/>
                  <a:pt x="1122" y="864"/>
                  <a:pt x="1117" y="857"/>
                </a:cubicBezTo>
                <a:cubicBezTo>
                  <a:pt x="1078" y="830"/>
                  <a:pt x="1082" y="836"/>
                  <a:pt x="1087" y="841"/>
                </a:cubicBezTo>
                <a:cubicBezTo>
                  <a:pt x="1123" y="870"/>
                  <a:pt x="1129" y="876"/>
                  <a:pt x="1136" y="875"/>
                </a:cubicBezTo>
                <a:cubicBezTo>
                  <a:pt x="1173" y="906"/>
                  <a:pt x="1181" y="902"/>
                  <a:pt x="1185" y="910"/>
                </a:cubicBezTo>
                <a:cubicBezTo>
                  <a:pt x="1225" y="931"/>
                  <a:pt x="1231" y="935"/>
                  <a:pt x="1237" y="937"/>
                </a:cubicBezTo>
                <a:cubicBezTo>
                  <a:pt x="1313" y="971"/>
                  <a:pt x="1319" y="971"/>
                  <a:pt x="1324" y="976"/>
                </a:cubicBezTo>
                <a:cubicBezTo>
                  <a:pt x="1349" y="983"/>
                  <a:pt x="1355" y="985"/>
                  <a:pt x="1361" y="985"/>
                </a:cubicBezTo>
                <a:cubicBezTo>
                  <a:pt x="1400" y="1000"/>
                  <a:pt x="1403" y="1002"/>
                  <a:pt x="1406" y="1002"/>
                </a:cubicBezTo>
                <a:cubicBezTo>
                  <a:pt x="1458" y="1018"/>
                  <a:pt x="1466" y="1012"/>
                  <a:pt x="1471" y="1018"/>
                </a:cubicBezTo>
                <a:cubicBezTo>
                  <a:pt x="1573" y="1058"/>
                  <a:pt x="1585" y="1062"/>
                  <a:pt x="1596" y="1069"/>
                </a:cubicBezTo>
                <a:cubicBezTo>
                  <a:pt x="1615" y="1086"/>
                  <a:pt x="1602" y="1079"/>
                  <a:pt x="1588" y="1071"/>
                </a:cubicBezTo>
                <a:cubicBezTo>
                  <a:pt x="1450" y="1038"/>
                  <a:pt x="1447" y="1037"/>
                  <a:pt x="1442" y="1040"/>
                </a:cubicBezTo>
                <a:cubicBezTo>
                  <a:pt x="1415" y="1033"/>
                  <a:pt x="1412" y="1030"/>
                  <a:pt x="1406" y="1034"/>
                </a:cubicBezTo>
                <a:cubicBezTo>
                  <a:pt x="1362" y="1025"/>
                  <a:pt x="1359" y="1013"/>
                  <a:pt x="1350" y="1018"/>
                </a:cubicBezTo>
                <a:cubicBezTo>
                  <a:pt x="1320" y="1009"/>
                  <a:pt x="1317" y="1008"/>
                  <a:pt x="1314" y="1006"/>
                </a:cubicBezTo>
                <a:cubicBezTo>
                  <a:pt x="1270" y="990"/>
                  <a:pt x="1264" y="988"/>
                  <a:pt x="1258" y="984"/>
                </a:cubicBezTo>
                <a:cubicBezTo>
                  <a:pt x="1183" y="950"/>
                  <a:pt x="1180" y="949"/>
                  <a:pt x="1177" y="950"/>
                </a:cubicBezTo>
                <a:cubicBezTo>
                  <a:pt x="1145" y="925"/>
                  <a:pt x="1137" y="928"/>
                  <a:pt x="1132" y="922"/>
                </a:cubicBezTo>
                <a:cubicBezTo>
                  <a:pt x="1097" y="895"/>
                  <a:pt x="1094" y="894"/>
                  <a:pt x="1091" y="895"/>
                </a:cubicBezTo>
                <a:cubicBezTo>
                  <a:pt x="1100" y="905"/>
                  <a:pt x="1104" y="913"/>
                  <a:pt x="1110" y="913"/>
                </a:cubicBezTo>
                <a:cubicBezTo>
                  <a:pt x="1182" y="958"/>
                  <a:pt x="1192" y="966"/>
                  <a:pt x="1203" y="970"/>
                </a:cubicBezTo>
                <a:cubicBezTo>
                  <a:pt x="1254" y="997"/>
                  <a:pt x="1258" y="992"/>
                  <a:pt x="1260" y="998"/>
                </a:cubicBezTo>
                <a:cubicBezTo>
                  <a:pt x="1307" y="1012"/>
                  <a:pt x="1312" y="1017"/>
                  <a:pt x="1318" y="1018"/>
                </a:cubicBezTo>
                <a:cubicBezTo>
                  <a:pt x="1341" y="1024"/>
                  <a:pt x="1347" y="1023"/>
                  <a:pt x="1351" y="1029"/>
                </a:cubicBezTo>
                <a:cubicBezTo>
                  <a:pt x="1393" y="1035"/>
                  <a:pt x="1397" y="1043"/>
                  <a:pt x="1404" y="1041"/>
                </a:cubicBezTo>
                <a:cubicBezTo>
                  <a:pt x="1425" y="1048"/>
                  <a:pt x="1431" y="1050"/>
                  <a:pt x="1438" y="1049"/>
                </a:cubicBezTo>
                <a:cubicBezTo>
                  <a:pt x="1449" y="1054"/>
                  <a:pt x="1452" y="1053"/>
                  <a:pt x="1455" y="1054"/>
                </a:cubicBezTo>
                <a:cubicBezTo>
                  <a:pt x="1497" y="1056"/>
                  <a:pt x="1501" y="1065"/>
                  <a:pt x="1508" y="1063"/>
                </a:cubicBezTo>
                <a:cubicBezTo>
                  <a:pt x="1548" y="1073"/>
                  <a:pt x="1554" y="1071"/>
                  <a:pt x="1559" y="1075"/>
                </a:cubicBezTo>
                <a:cubicBezTo>
                  <a:pt x="1619" y="1097"/>
                  <a:pt x="1625" y="1107"/>
                  <a:pt x="1635" y="1107"/>
                </a:cubicBezTo>
                <a:cubicBezTo>
                  <a:pt x="1638" y="1114"/>
                  <a:pt x="1631" y="1117"/>
                  <a:pt x="1625" y="1115"/>
                </a:cubicBezTo>
                <a:cubicBezTo>
                  <a:pt x="1588" y="1102"/>
                  <a:pt x="1583" y="1100"/>
                  <a:pt x="1578" y="1100"/>
                </a:cubicBezTo>
                <a:cubicBezTo>
                  <a:pt x="1556" y="1091"/>
                  <a:pt x="1552" y="1094"/>
                  <a:pt x="1550" y="1092"/>
                </a:cubicBezTo>
                <a:cubicBezTo>
                  <a:pt x="1504" y="1083"/>
                  <a:pt x="1498" y="1087"/>
                  <a:pt x="1494" y="1085"/>
                </a:cubicBezTo>
                <a:cubicBezTo>
                  <a:pt x="1474" y="1084"/>
                  <a:pt x="1472" y="1083"/>
                  <a:pt x="1472" y="1083"/>
                </a:cubicBezTo>
                <a:cubicBezTo>
                  <a:pt x="1445" y="1080"/>
                  <a:pt x="1440" y="1080"/>
                  <a:pt x="1435" y="1080"/>
                </a:cubicBezTo>
                <a:cubicBezTo>
                  <a:pt x="1386" y="1073"/>
                  <a:pt x="1380" y="1077"/>
                  <a:pt x="1376" y="1074"/>
                </a:cubicBezTo>
                <a:cubicBezTo>
                  <a:pt x="1341" y="1074"/>
                  <a:pt x="1321" y="1073"/>
                  <a:pt x="1301" y="1072"/>
                </a:cubicBezTo>
                <a:cubicBezTo>
                  <a:pt x="1232" y="1067"/>
                  <a:pt x="1224" y="1057"/>
                  <a:pt x="1214" y="1058"/>
                </a:cubicBezTo>
                <a:cubicBezTo>
                  <a:pt x="1154" y="1038"/>
                  <a:pt x="1149" y="1038"/>
                  <a:pt x="1145" y="1035"/>
                </a:cubicBezTo>
                <a:cubicBezTo>
                  <a:pt x="1114" y="1022"/>
                  <a:pt x="1107" y="1027"/>
                  <a:pt x="1104" y="1019"/>
                </a:cubicBezTo>
                <a:cubicBezTo>
                  <a:pt x="1081" y="1017"/>
                  <a:pt x="1086" y="1021"/>
                  <a:pt x="1093" y="1020"/>
                </a:cubicBezTo>
                <a:cubicBezTo>
                  <a:pt x="1150" y="1045"/>
                  <a:pt x="1155" y="1050"/>
                  <a:pt x="1162" y="1049"/>
                </a:cubicBezTo>
                <a:cubicBezTo>
                  <a:pt x="1192" y="1061"/>
                  <a:pt x="1195" y="1062"/>
                  <a:pt x="1198" y="1061"/>
                </a:cubicBezTo>
                <a:cubicBezTo>
                  <a:pt x="1229" y="1070"/>
                  <a:pt x="1232" y="1069"/>
                  <a:pt x="1235" y="1070"/>
                </a:cubicBezTo>
                <a:cubicBezTo>
                  <a:pt x="1280" y="1076"/>
                  <a:pt x="1285" y="1083"/>
                  <a:pt x="1293" y="1079"/>
                </a:cubicBezTo>
                <a:cubicBezTo>
                  <a:pt x="1377" y="1091"/>
                  <a:pt x="1387" y="1081"/>
                  <a:pt x="1392" y="1088"/>
                </a:cubicBezTo>
                <a:cubicBezTo>
                  <a:pt x="1443" y="1092"/>
                  <a:pt x="1446" y="1092"/>
                  <a:pt x="1450" y="1092"/>
                </a:cubicBezTo>
                <a:cubicBezTo>
                  <a:pt x="1490" y="1092"/>
                  <a:pt x="1491" y="1101"/>
                  <a:pt x="1495" y="1099"/>
                </a:cubicBezTo>
                <a:cubicBezTo>
                  <a:pt x="1533" y="1104"/>
                  <a:pt x="1539" y="1099"/>
                  <a:pt x="1540" y="1106"/>
                </a:cubicBezTo>
                <a:cubicBezTo>
                  <a:pt x="1601" y="1119"/>
                  <a:pt x="1607" y="1122"/>
                  <a:pt x="1614" y="1121"/>
                </a:cubicBezTo>
                <a:cubicBezTo>
                  <a:pt x="1636" y="1136"/>
                  <a:pt x="1643" y="1125"/>
                  <a:pt x="1644" y="1134"/>
                </a:cubicBezTo>
                <a:cubicBezTo>
                  <a:pt x="1667" y="1150"/>
                  <a:pt x="1662" y="1146"/>
                  <a:pt x="1655" y="1148"/>
                </a:cubicBezTo>
                <a:cubicBezTo>
                  <a:pt x="1643" y="1147"/>
                  <a:pt x="1640" y="1144"/>
                  <a:pt x="1638" y="1143"/>
                </a:cubicBezTo>
                <a:cubicBezTo>
                  <a:pt x="1567" y="1136"/>
                  <a:pt x="1559" y="1135"/>
                  <a:pt x="1552" y="1132"/>
                </a:cubicBezTo>
                <a:cubicBezTo>
                  <a:pt x="1521" y="1127"/>
                  <a:pt x="1511" y="1132"/>
                  <a:pt x="1505" y="1126"/>
                </a:cubicBezTo>
                <a:cubicBezTo>
                  <a:pt x="1434" y="1129"/>
                  <a:pt x="1417" y="1126"/>
                  <a:pt x="1399" y="1126"/>
                </a:cubicBezTo>
                <a:cubicBezTo>
                  <a:pt x="1351" y="1129"/>
                  <a:pt x="1347" y="1126"/>
                  <a:pt x="1342" y="1125"/>
                </a:cubicBezTo>
                <a:cubicBezTo>
                  <a:pt x="1278" y="1119"/>
                  <a:pt x="1268" y="1120"/>
                  <a:pt x="1260" y="1115"/>
                </a:cubicBezTo>
                <a:cubicBezTo>
                  <a:pt x="1216" y="1104"/>
                  <a:pt x="1198" y="1103"/>
                  <a:pt x="1181" y="1094"/>
                </a:cubicBezTo>
                <a:cubicBezTo>
                  <a:pt x="1146" y="1085"/>
                  <a:pt x="1140" y="1074"/>
                  <a:pt x="1130" y="1076"/>
                </a:cubicBezTo>
                <a:cubicBezTo>
                  <a:pt x="1181" y="1097"/>
                  <a:pt x="1182" y="1102"/>
                  <a:pt x="1185" y="1101"/>
                </a:cubicBezTo>
                <a:cubicBezTo>
                  <a:pt x="1215" y="1110"/>
                  <a:pt x="1220" y="1115"/>
                  <a:pt x="1226" y="1116"/>
                </a:cubicBezTo>
                <a:cubicBezTo>
                  <a:pt x="1260" y="1124"/>
                  <a:pt x="1263" y="1123"/>
                  <a:pt x="1264" y="1127"/>
                </a:cubicBezTo>
                <a:cubicBezTo>
                  <a:pt x="1306" y="1128"/>
                  <a:pt x="1319" y="1133"/>
                  <a:pt x="1332" y="1134"/>
                </a:cubicBezTo>
                <a:cubicBezTo>
                  <a:pt x="1380" y="1136"/>
                  <a:pt x="1388" y="1134"/>
                  <a:pt x="1393" y="1138"/>
                </a:cubicBezTo>
                <a:cubicBezTo>
                  <a:pt x="1428" y="1139"/>
                  <a:pt x="1442" y="1138"/>
                  <a:pt x="1457" y="1135"/>
                </a:cubicBezTo>
                <a:cubicBezTo>
                  <a:pt x="1563" y="1142"/>
                  <a:pt x="1573" y="1148"/>
                  <a:pt x="1586" y="1146"/>
                </a:cubicBezTo>
                <a:cubicBezTo>
                  <a:pt x="1614" y="1151"/>
                  <a:pt x="1617" y="1152"/>
                  <a:pt x="1621" y="1150"/>
                </a:cubicBezTo>
                <a:cubicBezTo>
                  <a:pt x="1696" y="1171"/>
                  <a:pt x="1702" y="1175"/>
                  <a:pt x="1708" y="1180"/>
                </a:cubicBezTo>
                <a:cubicBezTo>
                  <a:pt x="1661" y="1168"/>
                  <a:pt x="1655" y="1167"/>
                  <a:pt x="1650" y="1166"/>
                </a:cubicBezTo>
                <a:cubicBezTo>
                  <a:pt x="1610" y="1156"/>
                  <a:pt x="1599" y="1159"/>
                  <a:pt x="1589" y="1156"/>
                </a:cubicBezTo>
                <a:cubicBezTo>
                  <a:pt x="1517" y="1149"/>
                  <a:pt x="1506" y="1151"/>
                  <a:pt x="1496" y="1148"/>
                </a:cubicBezTo>
                <a:cubicBezTo>
                  <a:pt x="1443" y="1153"/>
                  <a:pt x="1436" y="1152"/>
                  <a:pt x="1429" y="1154"/>
                </a:cubicBezTo>
                <a:cubicBezTo>
                  <a:pt x="1392" y="1158"/>
                  <a:pt x="1377" y="1159"/>
                  <a:pt x="1362" y="1161"/>
                </a:cubicBezTo>
                <a:cubicBezTo>
                  <a:pt x="1306" y="1163"/>
                  <a:pt x="1291" y="1163"/>
                  <a:pt x="1277" y="1161"/>
                </a:cubicBezTo>
                <a:cubicBezTo>
                  <a:pt x="1225" y="1153"/>
                  <a:pt x="1219" y="1158"/>
                  <a:pt x="1216" y="1157"/>
                </a:cubicBezTo>
                <a:cubicBezTo>
                  <a:pt x="1188" y="1152"/>
                  <a:pt x="1183" y="1146"/>
                  <a:pt x="1175" y="1147"/>
                </a:cubicBezTo>
                <a:cubicBezTo>
                  <a:pt x="1130" y="1135"/>
                  <a:pt x="1125" y="1127"/>
                  <a:pt x="1116" y="1131"/>
                </a:cubicBezTo>
                <a:cubicBezTo>
                  <a:pt x="1206" y="1168"/>
                  <a:pt x="1219" y="1158"/>
                  <a:pt x="1226" y="1169"/>
                </a:cubicBezTo>
                <a:cubicBezTo>
                  <a:pt x="1252" y="1170"/>
                  <a:pt x="1256" y="1169"/>
                  <a:pt x="1259" y="1171"/>
                </a:cubicBezTo>
                <a:cubicBezTo>
                  <a:pt x="1310" y="1175"/>
                  <a:pt x="1321" y="1171"/>
                  <a:pt x="1331" y="1173"/>
                </a:cubicBezTo>
                <a:cubicBezTo>
                  <a:pt x="1405" y="1164"/>
                  <a:pt x="1415" y="1166"/>
                  <a:pt x="1426" y="1164"/>
                </a:cubicBezTo>
                <a:cubicBezTo>
                  <a:pt x="1526" y="1166"/>
                  <a:pt x="1535" y="1160"/>
                  <a:pt x="1542" y="1161"/>
                </a:cubicBezTo>
                <a:cubicBezTo>
                  <a:pt x="1577" y="1165"/>
                  <a:pt x="1581" y="1168"/>
                  <a:pt x="1585" y="1170"/>
                </a:cubicBezTo>
                <a:cubicBezTo>
                  <a:pt x="1640" y="1173"/>
                  <a:pt x="1645" y="1176"/>
                  <a:pt x="1651" y="1177"/>
                </a:cubicBezTo>
                <a:cubicBezTo>
                  <a:pt x="1702" y="1194"/>
                  <a:pt x="1709" y="1191"/>
                  <a:pt x="1713" y="1195"/>
                </a:cubicBezTo>
                <a:cubicBezTo>
                  <a:pt x="1740" y="1207"/>
                  <a:pt x="1742" y="1208"/>
                  <a:pt x="1744" y="1213"/>
                </a:cubicBezTo>
                <a:cubicBezTo>
                  <a:pt x="1714" y="1202"/>
                  <a:pt x="1711" y="1206"/>
                  <a:pt x="1709" y="1203"/>
                </a:cubicBezTo>
                <a:cubicBezTo>
                  <a:pt x="1643" y="1193"/>
                  <a:pt x="1639" y="1194"/>
                  <a:pt x="1635" y="1192"/>
                </a:cubicBezTo>
                <a:cubicBezTo>
                  <a:pt x="1590" y="1187"/>
                  <a:pt x="1583" y="1196"/>
                  <a:pt x="1581" y="1190"/>
                </a:cubicBezTo>
                <a:cubicBezTo>
                  <a:pt x="1529" y="1195"/>
                  <a:pt x="1521" y="1191"/>
                  <a:pt x="1512" y="1193"/>
                </a:cubicBezTo>
                <a:cubicBezTo>
                  <a:pt x="1423" y="1194"/>
                  <a:pt x="1417" y="1196"/>
                  <a:pt x="1411" y="1196"/>
                </a:cubicBezTo>
                <a:cubicBezTo>
                  <a:pt x="1348" y="1191"/>
                  <a:pt x="1337" y="1192"/>
                  <a:pt x="1325" y="1194"/>
                </a:cubicBezTo>
                <a:cubicBezTo>
                  <a:pt x="1279" y="1189"/>
                  <a:pt x="1267" y="1191"/>
                  <a:pt x="1256" y="1188"/>
                </a:cubicBezTo>
                <a:cubicBezTo>
                  <a:pt x="1237" y="1186"/>
                  <a:pt x="1234" y="1183"/>
                  <a:pt x="1231" y="1184"/>
                </a:cubicBezTo>
                <a:cubicBezTo>
                  <a:pt x="1184" y="1176"/>
                  <a:pt x="1180" y="1170"/>
                  <a:pt x="1174" y="1172"/>
                </a:cubicBezTo>
                <a:cubicBezTo>
                  <a:pt x="1132" y="1155"/>
                  <a:pt x="1128" y="1154"/>
                  <a:pt x="1125" y="1152"/>
                </a:cubicBezTo>
                <a:cubicBezTo>
                  <a:pt x="1128" y="1162"/>
                  <a:pt x="1132" y="1165"/>
                  <a:pt x="1137" y="1163"/>
                </a:cubicBezTo>
                <a:cubicBezTo>
                  <a:pt x="1183" y="1183"/>
                  <a:pt x="1190" y="1181"/>
                  <a:pt x="1195" y="1183"/>
                </a:cubicBezTo>
                <a:cubicBezTo>
                  <a:pt x="1310" y="1202"/>
                  <a:pt x="1315" y="1207"/>
                  <a:pt x="1323" y="1201"/>
                </a:cubicBezTo>
                <a:cubicBezTo>
                  <a:pt x="1390" y="1208"/>
                  <a:pt x="1403" y="1205"/>
                  <a:pt x="1415" y="1208"/>
                </a:cubicBezTo>
                <a:cubicBezTo>
                  <a:pt x="1498" y="1205"/>
                  <a:pt x="1504" y="1206"/>
                  <a:pt x="1511" y="1202"/>
                </a:cubicBezTo>
                <a:cubicBezTo>
                  <a:pt x="1580" y="1203"/>
                  <a:pt x="1593" y="1203"/>
                  <a:pt x="1606" y="1202"/>
                </a:cubicBezTo>
                <a:cubicBezTo>
                  <a:pt x="1652" y="1208"/>
                  <a:pt x="1665" y="1207"/>
                  <a:pt x="1677" y="1209"/>
                </a:cubicBezTo>
                <a:cubicBezTo>
                  <a:pt x="1706" y="1220"/>
                  <a:pt x="1709" y="1218"/>
                  <a:pt x="1712" y="1219"/>
                </a:cubicBezTo>
                <a:cubicBezTo>
                  <a:pt x="1741" y="1228"/>
                  <a:pt x="1745" y="1229"/>
                  <a:pt x="1743" y="1232"/>
                </a:cubicBezTo>
                <a:cubicBezTo>
                  <a:pt x="1711" y="1227"/>
                  <a:pt x="1701" y="1228"/>
                  <a:pt x="1694" y="1224"/>
                </a:cubicBezTo>
                <a:cubicBezTo>
                  <a:pt x="1654" y="1216"/>
                  <a:pt x="1647" y="1223"/>
                  <a:pt x="1644" y="1219"/>
                </a:cubicBezTo>
                <a:cubicBezTo>
                  <a:pt x="1585" y="1219"/>
                  <a:pt x="1577" y="1220"/>
                  <a:pt x="1569" y="1216"/>
                </a:cubicBezTo>
                <a:cubicBezTo>
                  <a:pt x="1486" y="1230"/>
                  <a:pt x="1479" y="1227"/>
                  <a:pt x="1471" y="1230"/>
                </a:cubicBezTo>
                <a:cubicBezTo>
                  <a:pt x="1385" y="1240"/>
                  <a:pt x="1370" y="1240"/>
                  <a:pt x="1353" y="1245"/>
                </a:cubicBezTo>
                <a:cubicBezTo>
                  <a:pt x="1318" y="1242"/>
                  <a:pt x="1314" y="1243"/>
                  <a:pt x="1310" y="1246"/>
                </a:cubicBezTo>
                <a:cubicBezTo>
                  <a:pt x="1239" y="1242"/>
                  <a:pt x="1231" y="1242"/>
                  <a:pt x="1224" y="1241"/>
                </a:cubicBezTo>
                <a:cubicBezTo>
                  <a:pt x="1187" y="1241"/>
                  <a:pt x="1185" y="1232"/>
                  <a:pt x="1180" y="1236"/>
                </a:cubicBezTo>
                <a:cubicBezTo>
                  <a:pt x="1231" y="1254"/>
                  <a:pt x="1246" y="1250"/>
                  <a:pt x="1258" y="1254"/>
                </a:cubicBezTo>
                <a:cubicBezTo>
                  <a:pt x="1315" y="1251"/>
                  <a:pt x="1327" y="1257"/>
                  <a:pt x="1342" y="1252"/>
                </a:cubicBezTo>
                <a:cubicBezTo>
                  <a:pt x="1369" y="1255"/>
                  <a:pt x="1377" y="1251"/>
                  <a:pt x="1385" y="1249"/>
                </a:cubicBezTo>
                <a:cubicBezTo>
                  <a:pt x="1444" y="1247"/>
                  <a:pt x="1455" y="1238"/>
                  <a:pt x="1462" y="1241"/>
                </a:cubicBezTo>
                <a:cubicBezTo>
                  <a:pt x="1520" y="1236"/>
                  <a:pt x="1534" y="1230"/>
                  <a:pt x="1545" y="1236"/>
                </a:cubicBezTo>
                <a:cubicBezTo>
                  <a:pt x="1627" y="1230"/>
                  <a:pt x="1646" y="1234"/>
                  <a:pt x="1668" y="1229"/>
                </a:cubicBezTo>
                <a:cubicBezTo>
                  <a:pt x="1698" y="1239"/>
                  <a:pt x="1703" y="1236"/>
                  <a:pt x="1707" y="1237"/>
                </a:cubicBezTo>
                <a:cubicBezTo>
                  <a:pt x="1732" y="1236"/>
                  <a:pt x="1739" y="1245"/>
                  <a:pt x="1749" y="1243"/>
                </a:cubicBezTo>
                <a:cubicBezTo>
                  <a:pt x="1755" y="1249"/>
                  <a:pt x="1748" y="1253"/>
                  <a:pt x="1743" y="1249"/>
                </a:cubicBezTo>
                <a:cubicBezTo>
                  <a:pt x="1719" y="1244"/>
                  <a:pt x="1716" y="1244"/>
                  <a:pt x="1712" y="1246"/>
                </a:cubicBezTo>
                <a:cubicBezTo>
                  <a:pt x="1670" y="1240"/>
                  <a:pt x="1660" y="1238"/>
                  <a:pt x="1648" y="1241"/>
                </a:cubicBezTo>
                <a:cubicBezTo>
                  <a:pt x="1604" y="1240"/>
                  <a:pt x="1594" y="1235"/>
                  <a:pt x="1582" y="1239"/>
                </a:cubicBezTo>
                <a:cubicBezTo>
                  <a:pt x="1544" y="1240"/>
                  <a:pt x="1537" y="1245"/>
                  <a:pt x="1533" y="1240"/>
                </a:cubicBezTo>
                <a:cubicBezTo>
                  <a:pt x="1467" y="1257"/>
                  <a:pt x="1457" y="1253"/>
                  <a:pt x="1445" y="1256"/>
                </a:cubicBezTo>
                <a:cubicBezTo>
                  <a:pt x="1403" y="1264"/>
                  <a:pt x="1390" y="1268"/>
                  <a:pt x="1379" y="1270"/>
                </a:cubicBezTo>
                <a:cubicBezTo>
                  <a:pt x="1323" y="1272"/>
                  <a:pt x="1317" y="1273"/>
                  <a:pt x="1311" y="1275"/>
                </a:cubicBezTo>
                <a:cubicBezTo>
                  <a:pt x="1261" y="1270"/>
                  <a:pt x="1258" y="1270"/>
                  <a:pt x="1256" y="1270"/>
                </a:cubicBezTo>
                <a:cubicBezTo>
                  <a:pt x="1281" y="1283"/>
                  <a:pt x="1291" y="1277"/>
                  <a:pt x="1297" y="1282"/>
                </a:cubicBezTo>
                <a:cubicBezTo>
                  <a:pt x="1350" y="1284"/>
                  <a:pt x="1354" y="1283"/>
                  <a:pt x="1358" y="1281"/>
                </a:cubicBezTo>
                <a:cubicBezTo>
                  <a:pt x="1412" y="1275"/>
                  <a:pt x="1429" y="1273"/>
                  <a:pt x="1448" y="1263"/>
                </a:cubicBezTo>
                <a:cubicBezTo>
                  <a:pt x="1496" y="1259"/>
                  <a:pt x="1504" y="1261"/>
                  <a:pt x="1506" y="1255"/>
                </a:cubicBezTo>
                <a:cubicBezTo>
                  <a:pt x="1604" y="1249"/>
                  <a:pt x="1618" y="1249"/>
                  <a:pt x="1632" y="1249"/>
                </a:cubicBezTo>
                <a:cubicBezTo>
                  <a:pt x="1718" y="1255"/>
                  <a:pt x="1721" y="1258"/>
                  <a:pt x="1724" y="1257"/>
                </a:cubicBezTo>
                <a:cubicBezTo>
                  <a:pt x="1760" y="1268"/>
                  <a:pt x="1767" y="1268"/>
                  <a:pt x="1774" y="1267"/>
                </a:cubicBezTo>
                <a:cubicBezTo>
                  <a:pt x="1815" y="1281"/>
                  <a:pt x="1816" y="1287"/>
                  <a:pt x="1820" y="1286"/>
                </a:cubicBezTo>
                <a:cubicBezTo>
                  <a:pt x="1802" y="1291"/>
                  <a:pt x="1800" y="1287"/>
                  <a:pt x="1797" y="1287"/>
                </a:cubicBezTo>
                <a:cubicBezTo>
                  <a:pt x="1773" y="1285"/>
                  <a:pt x="1771" y="1278"/>
                  <a:pt x="1767" y="1280"/>
                </a:cubicBezTo>
                <a:cubicBezTo>
                  <a:pt x="1735" y="1274"/>
                  <a:pt x="1731" y="1277"/>
                  <a:pt x="1729" y="1272"/>
                </a:cubicBezTo>
                <a:cubicBezTo>
                  <a:pt x="1681" y="1271"/>
                  <a:pt x="1675" y="1267"/>
                  <a:pt x="1668" y="1267"/>
                </a:cubicBezTo>
                <a:cubicBezTo>
                  <a:pt x="1609" y="1270"/>
                  <a:pt x="1598" y="1261"/>
                  <a:pt x="1581" y="1269"/>
                </a:cubicBezTo>
                <a:cubicBezTo>
                  <a:pt x="1526" y="1273"/>
                  <a:pt x="1513" y="1281"/>
                  <a:pt x="1503" y="1277"/>
                </a:cubicBezTo>
                <a:cubicBezTo>
                  <a:pt x="1403" y="1314"/>
                  <a:pt x="1407" y="1320"/>
                  <a:pt x="1413" y="1315"/>
                </a:cubicBezTo>
                <a:cubicBezTo>
                  <a:pt x="1514" y="1312"/>
                  <a:pt x="1537" y="1321"/>
                  <a:pt x="1566" y="1306"/>
                </a:cubicBezTo>
                <a:cubicBezTo>
                  <a:pt x="1652" y="1306"/>
                  <a:pt x="1660" y="1299"/>
                  <a:pt x="1665" y="1304"/>
                </a:cubicBezTo>
                <a:cubicBezTo>
                  <a:pt x="1741" y="1305"/>
                  <a:pt x="1754" y="1305"/>
                  <a:pt x="1766" y="1310"/>
                </a:cubicBezTo>
                <a:cubicBezTo>
                  <a:pt x="1789" y="1312"/>
                  <a:pt x="1793" y="1309"/>
                  <a:pt x="1795" y="1315"/>
                </a:cubicBezTo>
                <a:cubicBezTo>
                  <a:pt x="1826" y="1322"/>
                  <a:pt x="1829" y="1321"/>
                  <a:pt x="1832" y="1323"/>
                </a:cubicBezTo>
                <a:cubicBezTo>
                  <a:pt x="1855" y="1327"/>
                  <a:pt x="1857" y="1336"/>
                  <a:pt x="1861" y="1334"/>
                </a:cubicBezTo>
                <a:cubicBezTo>
                  <a:pt x="1813" y="1332"/>
                  <a:pt x="1798" y="1323"/>
                  <a:pt x="1782" y="1319"/>
                </a:cubicBezTo>
                <a:cubicBezTo>
                  <a:pt x="1738" y="1312"/>
                  <a:pt x="1731" y="1314"/>
                  <a:pt x="1725" y="1312"/>
                </a:cubicBezTo>
                <a:cubicBezTo>
                  <a:pt x="1650" y="1315"/>
                  <a:pt x="1635" y="1320"/>
                  <a:pt x="1623" y="1313"/>
                </a:cubicBezTo>
                <a:cubicBezTo>
                  <a:pt x="1561" y="1319"/>
                  <a:pt x="1555" y="1325"/>
                  <a:pt x="1552" y="1323"/>
                </a:cubicBezTo>
                <a:cubicBezTo>
                  <a:pt x="1487" y="1328"/>
                  <a:pt x="1479" y="1328"/>
                  <a:pt x="1472" y="1327"/>
                </a:cubicBezTo>
                <a:cubicBezTo>
                  <a:pt x="1417" y="1334"/>
                  <a:pt x="1410" y="1330"/>
                  <a:pt x="1402" y="1333"/>
                </a:cubicBezTo>
                <a:cubicBezTo>
                  <a:pt x="1358" y="1323"/>
                  <a:pt x="1352" y="1329"/>
                  <a:pt x="1349" y="1327"/>
                </a:cubicBezTo>
                <a:cubicBezTo>
                  <a:pt x="1303" y="1318"/>
                  <a:pt x="1290" y="1309"/>
                  <a:pt x="1276" y="1306"/>
                </a:cubicBezTo>
                <a:cubicBezTo>
                  <a:pt x="1243" y="1288"/>
                  <a:pt x="1240" y="1286"/>
                  <a:pt x="1236" y="1287"/>
                </a:cubicBezTo>
                <a:cubicBezTo>
                  <a:pt x="1278" y="1315"/>
                  <a:pt x="1282" y="1314"/>
                  <a:pt x="1284" y="1316"/>
                </a:cubicBezTo>
                <a:cubicBezTo>
                  <a:pt x="1315" y="1323"/>
                  <a:pt x="1318" y="1333"/>
                  <a:pt x="1326" y="1328"/>
                </a:cubicBezTo>
                <a:cubicBezTo>
                  <a:pt x="1371" y="1337"/>
                  <a:pt x="1380" y="1344"/>
                  <a:pt x="1392" y="1342"/>
                </a:cubicBezTo>
                <a:cubicBezTo>
                  <a:pt x="1440" y="1342"/>
                  <a:pt x="1453" y="1339"/>
                  <a:pt x="1464" y="1340"/>
                </a:cubicBezTo>
                <a:cubicBezTo>
                  <a:pt x="1510" y="1335"/>
                  <a:pt x="1519" y="1337"/>
                  <a:pt x="1529" y="1333"/>
                </a:cubicBezTo>
                <a:cubicBezTo>
                  <a:pt x="1595" y="1331"/>
                  <a:pt x="1604" y="1333"/>
                  <a:pt x="1616" y="1326"/>
                </a:cubicBezTo>
                <a:cubicBezTo>
                  <a:pt x="1671" y="1323"/>
                  <a:pt x="1674" y="1328"/>
                  <a:pt x="1681" y="1322"/>
                </a:cubicBezTo>
                <a:cubicBezTo>
                  <a:pt x="1750" y="1328"/>
                  <a:pt x="1752" y="1328"/>
                  <a:pt x="1755" y="1328"/>
                </a:cubicBezTo>
                <a:cubicBezTo>
                  <a:pt x="1786" y="1333"/>
                  <a:pt x="1791" y="1334"/>
                  <a:pt x="1797" y="1334"/>
                </a:cubicBezTo>
                <a:cubicBezTo>
                  <a:pt x="1793" y="1340"/>
                  <a:pt x="1775" y="1343"/>
                  <a:pt x="1760" y="1337"/>
                </a:cubicBezTo>
                <a:cubicBezTo>
                  <a:pt x="1713" y="1347"/>
                  <a:pt x="1712" y="1335"/>
                  <a:pt x="1706" y="1340"/>
                </a:cubicBezTo>
                <a:cubicBezTo>
                  <a:pt x="1657" y="1348"/>
                  <a:pt x="1655" y="1344"/>
                  <a:pt x="1652" y="1344"/>
                </a:cubicBezTo>
                <a:cubicBezTo>
                  <a:pt x="1614" y="1354"/>
                  <a:pt x="1612" y="1351"/>
                  <a:pt x="1608" y="1354"/>
                </a:cubicBezTo>
                <a:cubicBezTo>
                  <a:pt x="1575" y="1355"/>
                  <a:pt x="1566" y="1364"/>
                  <a:pt x="1562" y="1356"/>
                </a:cubicBezTo>
                <a:cubicBezTo>
                  <a:pt x="1481" y="1370"/>
                  <a:pt x="1471" y="1377"/>
                  <a:pt x="1464" y="1375"/>
                </a:cubicBezTo>
                <a:cubicBezTo>
                  <a:pt x="1439" y="1370"/>
                  <a:pt x="1431" y="1383"/>
                  <a:pt x="1430" y="1373"/>
                </a:cubicBezTo>
                <a:cubicBezTo>
                  <a:pt x="1377" y="1382"/>
                  <a:pt x="1387" y="1378"/>
                  <a:pt x="1396" y="1380"/>
                </a:cubicBezTo>
                <a:cubicBezTo>
                  <a:pt x="1419" y="1383"/>
                  <a:pt x="1421" y="1385"/>
                  <a:pt x="1423" y="1386"/>
                </a:cubicBezTo>
                <a:cubicBezTo>
                  <a:pt x="1479" y="1383"/>
                  <a:pt x="1486" y="1384"/>
                  <a:pt x="1494" y="1382"/>
                </a:cubicBezTo>
                <a:cubicBezTo>
                  <a:pt x="1547" y="1375"/>
                  <a:pt x="1553" y="1366"/>
                  <a:pt x="1556" y="1371"/>
                </a:cubicBezTo>
                <a:cubicBezTo>
                  <a:pt x="1627" y="1364"/>
                  <a:pt x="1637" y="1358"/>
                  <a:pt x="1645" y="1357"/>
                </a:cubicBezTo>
                <a:cubicBezTo>
                  <a:pt x="1703" y="1351"/>
                  <a:pt x="1712" y="1350"/>
                  <a:pt x="1719" y="1354"/>
                </a:cubicBezTo>
                <a:cubicBezTo>
                  <a:pt x="1782" y="1354"/>
                  <a:pt x="1787" y="1351"/>
                  <a:pt x="1792" y="1352"/>
                </a:cubicBezTo>
                <a:cubicBezTo>
                  <a:pt x="1878" y="1372"/>
                  <a:pt x="1884" y="1367"/>
                  <a:pt x="1887" y="1375"/>
                </a:cubicBezTo>
                <a:cubicBezTo>
                  <a:pt x="1918" y="1388"/>
                  <a:pt x="1920" y="1389"/>
                  <a:pt x="1922" y="1391"/>
                </a:cubicBezTo>
                <a:cubicBezTo>
                  <a:pt x="1911" y="1387"/>
                  <a:pt x="1904" y="1391"/>
                  <a:pt x="1901" y="1385"/>
                </a:cubicBezTo>
                <a:cubicBezTo>
                  <a:pt x="1862" y="1379"/>
                  <a:pt x="1853" y="1376"/>
                  <a:pt x="1844" y="1372"/>
                </a:cubicBezTo>
                <a:cubicBezTo>
                  <a:pt x="1776" y="1364"/>
                  <a:pt x="1765" y="1369"/>
                  <a:pt x="1755" y="1366"/>
                </a:cubicBezTo>
                <a:cubicBezTo>
                  <a:pt x="1680" y="1369"/>
                  <a:pt x="1666" y="1371"/>
                  <a:pt x="1652" y="1370"/>
                </a:cubicBezTo>
                <a:cubicBezTo>
                  <a:pt x="1608" y="1372"/>
                  <a:pt x="1608" y="1377"/>
                  <a:pt x="1604" y="1374"/>
                </a:cubicBezTo>
                <a:cubicBezTo>
                  <a:pt x="1563" y="1380"/>
                  <a:pt x="1556" y="1380"/>
                  <a:pt x="1549" y="1381"/>
                </a:cubicBezTo>
                <a:cubicBezTo>
                  <a:pt x="1459" y="1394"/>
                  <a:pt x="1444" y="1388"/>
                  <a:pt x="1426" y="1393"/>
                </a:cubicBezTo>
                <a:cubicBezTo>
                  <a:pt x="1350" y="1390"/>
                  <a:pt x="1346" y="1389"/>
                  <a:pt x="1342" y="1390"/>
                </a:cubicBezTo>
                <a:cubicBezTo>
                  <a:pt x="1375" y="1402"/>
                  <a:pt x="1383" y="1395"/>
                  <a:pt x="1387" y="1400"/>
                </a:cubicBezTo>
                <a:cubicBezTo>
                  <a:pt x="1455" y="1397"/>
                  <a:pt x="1466" y="1401"/>
                  <a:pt x="1480" y="1399"/>
                </a:cubicBezTo>
                <a:cubicBezTo>
                  <a:pt x="1566" y="1388"/>
                  <a:pt x="1578" y="1390"/>
                  <a:pt x="1591" y="1387"/>
                </a:cubicBezTo>
                <a:cubicBezTo>
                  <a:pt x="1655" y="1382"/>
                  <a:pt x="1663" y="1378"/>
                  <a:pt x="1668" y="1382"/>
                </a:cubicBezTo>
                <a:cubicBezTo>
                  <a:pt x="1721" y="1380"/>
                  <a:pt x="1735" y="1377"/>
                  <a:pt x="1748" y="1379"/>
                </a:cubicBezTo>
                <a:cubicBezTo>
                  <a:pt x="1840" y="1389"/>
                  <a:pt x="1848" y="1384"/>
                  <a:pt x="1854" y="1390"/>
                </a:cubicBezTo>
                <a:cubicBezTo>
                  <a:pt x="1892" y="1397"/>
                  <a:pt x="1895" y="1398"/>
                  <a:pt x="1899" y="1398"/>
                </a:cubicBezTo>
                <a:cubicBezTo>
                  <a:pt x="1946" y="1421"/>
                  <a:pt x="1951" y="1416"/>
                  <a:pt x="1953" y="1420"/>
                </a:cubicBezTo>
                <a:cubicBezTo>
                  <a:pt x="1953" y="1432"/>
                  <a:pt x="1951" y="1419"/>
                  <a:pt x="1942" y="1427"/>
                </a:cubicBezTo>
                <a:cubicBezTo>
                  <a:pt x="1885" y="1408"/>
                  <a:pt x="1876" y="1413"/>
                  <a:pt x="1870" y="1408"/>
                </a:cubicBezTo>
                <a:cubicBezTo>
                  <a:pt x="1811" y="1402"/>
                  <a:pt x="1795" y="1405"/>
                  <a:pt x="1782" y="1398"/>
                </a:cubicBezTo>
                <a:cubicBezTo>
                  <a:pt x="1708" y="1398"/>
                  <a:pt x="1705" y="1400"/>
                  <a:pt x="1704" y="1400"/>
                </a:cubicBezTo>
                <a:cubicBezTo>
                  <a:pt x="1691" y="1404"/>
                  <a:pt x="1689" y="1402"/>
                  <a:pt x="1686" y="1405"/>
                </a:cubicBezTo>
                <a:cubicBezTo>
                  <a:pt x="1611" y="1410"/>
                  <a:pt x="1594" y="1408"/>
                  <a:pt x="1574" y="1411"/>
                </a:cubicBezTo>
                <a:cubicBezTo>
                  <a:pt x="1488" y="1407"/>
                  <a:pt x="1484" y="1404"/>
                  <a:pt x="1479" y="1408"/>
                </a:cubicBezTo>
                <a:cubicBezTo>
                  <a:pt x="1480" y="1412"/>
                  <a:pt x="1489" y="1413"/>
                  <a:pt x="1498" y="1415"/>
                </a:cubicBezTo>
                <a:cubicBezTo>
                  <a:pt x="1519" y="1429"/>
                  <a:pt x="1504" y="1422"/>
                  <a:pt x="1510" y="1432"/>
                </a:cubicBezTo>
                <a:cubicBezTo>
                  <a:pt x="1534" y="1436"/>
                  <a:pt x="1540" y="1438"/>
                  <a:pt x="1546" y="1438"/>
                </a:cubicBezTo>
                <a:cubicBezTo>
                  <a:pt x="1611" y="1467"/>
                  <a:pt x="1627" y="1474"/>
                  <a:pt x="1645" y="1474"/>
                </a:cubicBezTo>
                <a:cubicBezTo>
                  <a:pt x="1717" y="1506"/>
                  <a:pt x="1734" y="1516"/>
                  <a:pt x="1753" y="1520"/>
                </a:cubicBezTo>
                <a:cubicBezTo>
                  <a:pt x="1785" y="1533"/>
                  <a:pt x="1791" y="1529"/>
                  <a:pt x="1795" y="1532"/>
                </a:cubicBezTo>
                <a:cubicBezTo>
                  <a:pt x="1826" y="1539"/>
                  <a:pt x="1828" y="1539"/>
                  <a:pt x="1831" y="1539"/>
                </a:cubicBezTo>
                <a:cubicBezTo>
                  <a:pt x="1856" y="1547"/>
                  <a:pt x="1863" y="1542"/>
                  <a:pt x="1866" y="1549"/>
                </a:cubicBezTo>
                <a:cubicBezTo>
                  <a:pt x="1911" y="1551"/>
                  <a:pt x="1923" y="1552"/>
                  <a:pt x="1935" y="1551"/>
                </a:cubicBezTo>
                <a:cubicBezTo>
                  <a:pt x="1953" y="1559"/>
                  <a:pt x="1961" y="1552"/>
                  <a:pt x="1965" y="1558"/>
                </a:cubicBezTo>
                <a:cubicBezTo>
                  <a:pt x="2003" y="1561"/>
                  <a:pt x="2008" y="1563"/>
                  <a:pt x="2015" y="1563"/>
                </a:cubicBezTo>
                <a:cubicBezTo>
                  <a:pt x="2044" y="1565"/>
                  <a:pt x="2053" y="1569"/>
                  <a:pt x="2063" y="1565"/>
                </a:cubicBezTo>
                <a:cubicBezTo>
                  <a:pt x="2096" y="1577"/>
                  <a:pt x="2098" y="1573"/>
                  <a:pt x="2100" y="1574"/>
                </a:cubicBezTo>
                <a:cubicBezTo>
                  <a:pt x="2133" y="1580"/>
                  <a:pt x="2137" y="1579"/>
                  <a:pt x="2140" y="1581"/>
                </a:cubicBezTo>
                <a:cubicBezTo>
                  <a:pt x="2138" y="1589"/>
                  <a:pt x="2126" y="1587"/>
                  <a:pt x="2113" y="1591"/>
                </a:cubicBezTo>
                <a:cubicBezTo>
                  <a:pt x="2084" y="1603"/>
                  <a:pt x="2083" y="1605"/>
                  <a:pt x="2078" y="1607"/>
                </a:cubicBezTo>
                <a:cubicBezTo>
                  <a:pt x="2136" y="1595"/>
                  <a:pt x="2142" y="1601"/>
                  <a:pt x="2151" y="1596"/>
                </a:cubicBezTo>
                <a:cubicBezTo>
                  <a:pt x="2152" y="1620"/>
                  <a:pt x="2163" y="1609"/>
                  <a:pt x="2171" y="1611"/>
                </a:cubicBezTo>
                <a:cubicBezTo>
                  <a:pt x="2190" y="1615"/>
                  <a:pt x="2185" y="1609"/>
                  <a:pt x="2177" y="1617"/>
                </a:cubicBezTo>
                <a:cubicBezTo>
                  <a:pt x="2163" y="1631"/>
                  <a:pt x="2155" y="1629"/>
                  <a:pt x="2155" y="1635"/>
                </a:cubicBezTo>
                <a:cubicBezTo>
                  <a:pt x="2213" y="1625"/>
                  <a:pt x="2218" y="1628"/>
                  <a:pt x="2226" y="1625"/>
                </a:cubicBezTo>
                <a:cubicBezTo>
                  <a:pt x="2260" y="1628"/>
                  <a:pt x="2261" y="1643"/>
                  <a:pt x="2268" y="1637"/>
                </a:cubicBezTo>
                <a:cubicBezTo>
                  <a:pt x="2303" y="1642"/>
                  <a:pt x="2299" y="1639"/>
                  <a:pt x="2305" y="1636"/>
                </a:cubicBezTo>
                <a:cubicBezTo>
                  <a:pt x="2272" y="1586"/>
                  <a:pt x="2271" y="1585"/>
                  <a:pt x="2271" y="1585"/>
                </a:cubicBezTo>
                <a:cubicBezTo>
                  <a:pt x="2278" y="1553"/>
                  <a:pt x="2288" y="1547"/>
                  <a:pt x="2286" y="1538"/>
                </a:cubicBezTo>
                <a:close/>
                <a:moveTo>
                  <a:pt x="1708" y="969"/>
                </a:moveTo>
                <a:cubicBezTo>
                  <a:pt x="1710" y="965"/>
                  <a:pt x="1709" y="960"/>
                  <a:pt x="1710" y="956"/>
                </a:cubicBezTo>
                <a:cubicBezTo>
                  <a:pt x="1719" y="955"/>
                  <a:pt x="1708" y="964"/>
                  <a:pt x="1714" y="969"/>
                </a:cubicBezTo>
                <a:cubicBezTo>
                  <a:pt x="1712" y="973"/>
                  <a:pt x="1713" y="977"/>
                  <a:pt x="1712" y="981"/>
                </a:cubicBezTo>
                <a:cubicBezTo>
                  <a:pt x="1703" y="982"/>
                  <a:pt x="1714" y="973"/>
                  <a:pt x="1708" y="969"/>
                </a:cubicBezTo>
                <a:close/>
                <a:moveTo>
                  <a:pt x="1710" y="1003"/>
                </a:moveTo>
                <a:cubicBezTo>
                  <a:pt x="1709" y="998"/>
                  <a:pt x="1709" y="992"/>
                  <a:pt x="1709" y="986"/>
                </a:cubicBezTo>
                <a:cubicBezTo>
                  <a:pt x="1715" y="985"/>
                  <a:pt x="1707" y="996"/>
                  <a:pt x="1714" y="1001"/>
                </a:cubicBezTo>
                <a:cubicBezTo>
                  <a:pt x="1711" y="1006"/>
                  <a:pt x="1711" y="1012"/>
                  <a:pt x="1713" y="1019"/>
                </a:cubicBezTo>
                <a:cubicBezTo>
                  <a:pt x="1706" y="1020"/>
                  <a:pt x="1709" y="1007"/>
                  <a:pt x="1710" y="1003"/>
                </a:cubicBezTo>
                <a:close/>
                <a:moveTo>
                  <a:pt x="1711" y="1053"/>
                </a:moveTo>
                <a:cubicBezTo>
                  <a:pt x="1712" y="1045"/>
                  <a:pt x="1713" y="1056"/>
                  <a:pt x="1714" y="1059"/>
                </a:cubicBezTo>
                <a:cubicBezTo>
                  <a:pt x="1709" y="1060"/>
                  <a:pt x="1712" y="1056"/>
                  <a:pt x="1711" y="1053"/>
                </a:cubicBezTo>
                <a:close/>
                <a:moveTo>
                  <a:pt x="1662" y="1018"/>
                </a:moveTo>
                <a:cubicBezTo>
                  <a:pt x="1668" y="1015"/>
                  <a:pt x="1667" y="1025"/>
                  <a:pt x="1667" y="1027"/>
                </a:cubicBezTo>
                <a:cubicBezTo>
                  <a:pt x="1659" y="1029"/>
                  <a:pt x="1666" y="1021"/>
                  <a:pt x="1662" y="1018"/>
                </a:cubicBezTo>
                <a:close/>
                <a:moveTo>
                  <a:pt x="1669" y="1058"/>
                </a:moveTo>
                <a:cubicBezTo>
                  <a:pt x="1671" y="1050"/>
                  <a:pt x="1672" y="1062"/>
                  <a:pt x="1673" y="1065"/>
                </a:cubicBezTo>
                <a:cubicBezTo>
                  <a:pt x="1668" y="1065"/>
                  <a:pt x="1671" y="1061"/>
                  <a:pt x="1669" y="1058"/>
                </a:cubicBezTo>
                <a:close/>
                <a:moveTo>
                  <a:pt x="1326" y="805"/>
                </a:moveTo>
                <a:cubicBezTo>
                  <a:pt x="1325" y="804"/>
                  <a:pt x="1324" y="802"/>
                  <a:pt x="1324" y="801"/>
                </a:cubicBezTo>
                <a:cubicBezTo>
                  <a:pt x="1328" y="797"/>
                  <a:pt x="1330" y="801"/>
                  <a:pt x="1332" y="805"/>
                </a:cubicBezTo>
                <a:cubicBezTo>
                  <a:pt x="1330" y="805"/>
                  <a:pt x="1328" y="804"/>
                  <a:pt x="1326" y="805"/>
                </a:cubicBezTo>
                <a:close/>
                <a:moveTo>
                  <a:pt x="1355" y="821"/>
                </a:moveTo>
                <a:cubicBezTo>
                  <a:pt x="1354" y="814"/>
                  <a:pt x="1363" y="823"/>
                  <a:pt x="1367" y="820"/>
                </a:cubicBezTo>
                <a:cubicBezTo>
                  <a:pt x="1369" y="824"/>
                  <a:pt x="1370" y="827"/>
                  <a:pt x="1373" y="826"/>
                </a:cubicBezTo>
                <a:cubicBezTo>
                  <a:pt x="1371" y="836"/>
                  <a:pt x="1361" y="819"/>
                  <a:pt x="1355" y="821"/>
                </a:cubicBezTo>
                <a:close/>
                <a:moveTo>
                  <a:pt x="1471" y="918"/>
                </a:moveTo>
                <a:cubicBezTo>
                  <a:pt x="1477" y="917"/>
                  <a:pt x="1481" y="921"/>
                  <a:pt x="1484" y="926"/>
                </a:cubicBezTo>
                <a:cubicBezTo>
                  <a:pt x="1479" y="927"/>
                  <a:pt x="1475" y="923"/>
                  <a:pt x="1471" y="918"/>
                </a:cubicBezTo>
                <a:close/>
                <a:moveTo>
                  <a:pt x="1475" y="887"/>
                </a:moveTo>
                <a:cubicBezTo>
                  <a:pt x="1479" y="888"/>
                  <a:pt x="1482" y="887"/>
                  <a:pt x="1483" y="882"/>
                </a:cubicBezTo>
                <a:cubicBezTo>
                  <a:pt x="1476" y="872"/>
                  <a:pt x="1477" y="864"/>
                  <a:pt x="1474" y="855"/>
                </a:cubicBezTo>
                <a:cubicBezTo>
                  <a:pt x="1470" y="846"/>
                  <a:pt x="1484" y="858"/>
                  <a:pt x="1477" y="859"/>
                </a:cubicBezTo>
                <a:cubicBezTo>
                  <a:pt x="1487" y="876"/>
                  <a:pt x="1483" y="889"/>
                  <a:pt x="1490" y="905"/>
                </a:cubicBezTo>
                <a:cubicBezTo>
                  <a:pt x="1484" y="904"/>
                  <a:pt x="1481" y="890"/>
                  <a:pt x="1475" y="887"/>
                </a:cubicBezTo>
                <a:close/>
                <a:moveTo>
                  <a:pt x="1626" y="1053"/>
                </a:moveTo>
                <a:cubicBezTo>
                  <a:pt x="1634" y="1053"/>
                  <a:pt x="1627" y="1063"/>
                  <a:pt x="1634" y="1069"/>
                </a:cubicBezTo>
                <a:cubicBezTo>
                  <a:pt x="1625" y="1072"/>
                  <a:pt x="1626" y="1058"/>
                  <a:pt x="1626" y="1053"/>
                </a:cubicBezTo>
                <a:close/>
                <a:moveTo>
                  <a:pt x="1779" y="1297"/>
                </a:moveTo>
                <a:cubicBezTo>
                  <a:pt x="1775" y="1301"/>
                  <a:pt x="1772" y="1299"/>
                  <a:pt x="1769" y="1300"/>
                </a:cubicBezTo>
                <a:cubicBezTo>
                  <a:pt x="1763" y="1297"/>
                  <a:pt x="1757" y="1295"/>
                  <a:pt x="1751" y="1295"/>
                </a:cubicBezTo>
                <a:cubicBezTo>
                  <a:pt x="1744" y="1297"/>
                  <a:pt x="1739" y="1293"/>
                  <a:pt x="1733" y="1293"/>
                </a:cubicBezTo>
                <a:cubicBezTo>
                  <a:pt x="1727" y="1292"/>
                  <a:pt x="1720" y="1294"/>
                  <a:pt x="1714" y="1292"/>
                </a:cubicBezTo>
                <a:cubicBezTo>
                  <a:pt x="1701" y="1293"/>
                  <a:pt x="1690" y="1288"/>
                  <a:pt x="1676" y="1292"/>
                </a:cubicBezTo>
                <a:cubicBezTo>
                  <a:pt x="1665" y="1288"/>
                  <a:pt x="1650" y="1295"/>
                  <a:pt x="1639" y="1289"/>
                </a:cubicBezTo>
                <a:cubicBezTo>
                  <a:pt x="1612" y="1297"/>
                  <a:pt x="1587" y="1300"/>
                  <a:pt x="1564" y="1296"/>
                </a:cubicBezTo>
                <a:cubicBezTo>
                  <a:pt x="1551" y="1302"/>
                  <a:pt x="1540" y="1300"/>
                  <a:pt x="1527" y="1305"/>
                </a:cubicBezTo>
                <a:cubicBezTo>
                  <a:pt x="1517" y="1301"/>
                  <a:pt x="1505" y="1308"/>
                  <a:pt x="1495" y="1305"/>
                </a:cubicBezTo>
                <a:cubicBezTo>
                  <a:pt x="1483" y="1308"/>
                  <a:pt x="1472" y="1307"/>
                  <a:pt x="1460" y="1310"/>
                </a:cubicBezTo>
                <a:cubicBezTo>
                  <a:pt x="1448" y="1312"/>
                  <a:pt x="1439" y="1308"/>
                  <a:pt x="1426" y="1314"/>
                </a:cubicBezTo>
                <a:cubicBezTo>
                  <a:pt x="1430" y="1301"/>
                  <a:pt x="1443" y="1312"/>
                  <a:pt x="1452" y="1302"/>
                </a:cubicBezTo>
                <a:cubicBezTo>
                  <a:pt x="1462" y="1300"/>
                  <a:pt x="1471" y="1298"/>
                  <a:pt x="1482" y="1292"/>
                </a:cubicBezTo>
                <a:cubicBezTo>
                  <a:pt x="1487" y="1294"/>
                  <a:pt x="1495" y="1288"/>
                  <a:pt x="1501" y="1290"/>
                </a:cubicBezTo>
                <a:cubicBezTo>
                  <a:pt x="1508" y="1287"/>
                  <a:pt x="1513" y="1287"/>
                  <a:pt x="1519" y="1289"/>
                </a:cubicBezTo>
                <a:cubicBezTo>
                  <a:pt x="1532" y="1283"/>
                  <a:pt x="1542" y="1287"/>
                  <a:pt x="1555" y="1280"/>
                </a:cubicBezTo>
                <a:cubicBezTo>
                  <a:pt x="1566" y="1283"/>
                  <a:pt x="1580" y="1277"/>
                  <a:pt x="1592" y="1278"/>
                </a:cubicBezTo>
                <a:cubicBezTo>
                  <a:pt x="1603" y="1278"/>
                  <a:pt x="1614" y="1279"/>
                  <a:pt x="1626" y="1276"/>
                </a:cubicBezTo>
                <a:cubicBezTo>
                  <a:pt x="1632" y="1278"/>
                  <a:pt x="1639" y="1276"/>
                  <a:pt x="1645" y="1278"/>
                </a:cubicBezTo>
                <a:cubicBezTo>
                  <a:pt x="1648" y="1278"/>
                  <a:pt x="1651" y="1277"/>
                  <a:pt x="1655" y="1275"/>
                </a:cubicBezTo>
                <a:cubicBezTo>
                  <a:pt x="1656" y="1279"/>
                  <a:pt x="1659" y="1278"/>
                  <a:pt x="1662" y="1277"/>
                </a:cubicBezTo>
                <a:cubicBezTo>
                  <a:pt x="1672" y="1279"/>
                  <a:pt x="1684" y="1277"/>
                  <a:pt x="1694" y="1282"/>
                </a:cubicBezTo>
                <a:cubicBezTo>
                  <a:pt x="1701" y="1279"/>
                  <a:pt x="1705" y="1283"/>
                  <a:pt x="1710" y="1285"/>
                </a:cubicBezTo>
                <a:cubicBezTo>
                  <a:pt x="1714" y="1283"/>
                  <a:pt x="1717" y="1285"/>
                  <a:pt x="1721" y="1282"/>
                </a:cubicBezTo>
                <a:cubicBezTo>
                  <a:pt x="1722" y="1287"/>
                  <a:pt x="1725" y="1286"/>
                  <a:pt x="1728" y="1284"/>
                </a:cubicBezTo>
                <a:cubicBezTo>
                  <a:pt x="1732" y="1290"/>
                  <a:pt x="1739" y="1283"/>
                  <a:pt x="1744" y="1287"/>
                </a:cubicBezTo>
                <a:cubicBezTo>
                  <a:pt x="1750" y="1285"/>
                  <a:pt x="1754" y="1290"/>
                  <a:pt x="1761" y="1286"/>
                </a:cubicBezTo>
                <a:cubicBezTo>
                  <a:pt x="1769" y="1292"/>
                  <a:pt x="1778" y="1295"/>
                  <a:pt x="1787" y="1296"/>
                </a:cubicBezTo>
                <a:cubicBezTo>
                  <a:pt x="1790" y="1301"/>
                  <a:pt x="1780" y="1300"/>
                  <a:pt x="1779" y="1297"/>
                </a:cubicBezTo>
                <a:close/>
                <a:moveTo>
                  <a:pt x="2130" y="1548"/>
                </a:moveTo>
                <a:cubicBezTo>
                  <a:pt x="2125" y="1553"/>
                  <a:pt x="2123" y="1546"/>
                  <a:pt x="2120" y="1545"/>
                </a:cubicBezTo>
                <a:cubicBezTo>
                  <a:pt x="2117" y="1541"/>
                  <a:pt x="2112" y="1546"/>
                  <a:pt x="2110" y="1539"/>
                </a:cubicBezTo>
                <a:cubicBezTo>
                  <a:pt x="2117" y="1542"/>
                  <a:pt x="2125" y="1540"/>
                  <a:pt x="2130" y="1548"/>
                </a:cubicBezTo>
                <a:close/>
                <a:moveTo>
                  <a:pt x="1955" y="1440"/>
                </a:moveTo>
                <a:cubicBezTo>
                  <a:pt x="1958" y="1446"/>
                  <a:pt x="1948" y="1445"/>
                  <a:pt x="1947" y="1441"/>
                </a:cubicBezTo>
                <a:cubicBezTo>
                  <a:pt x="1944" y="1438"/>
                  <a:pt x="1938" y="1445"/>
                  <a:pt x="1936" y="1436"/>
                </a:cubicBezTo>
                <a:cubicBezTo>
                  <a:pt x="1944" y="1433"/>
                  <a:pt x="1948" y="1443"/>
                  <a:pt x="1955" y="1440"/>
                </a:cubicBezTo>
                <a:close/>
                <a:moveTo>
                  <a:pt x="1944" y="1452"/>
                </a:moveTo>
                <a:cubicBezTo>
                  <a:pt x="1949" y="1454"/>
                  <a:pt x="1954" y="1458"/>
                  <a:pt x="1961" y="1455"/>
                </a:cubicBezTo>
                <a:cubicBezTo>
                  <a:pt x="2014" y="1474"/>
                  <a:pt x="2019" y="1480"/>
                  <a:pt x="2025" y="1481"/>
                </a:cubicBezTo>
                <a:cubicBezTo>
                  <a:pt x="2043" y="1497"/>
                  <a:pt x="2034" y="1490"/>
                  <a:pt x="2031" y="1492"/>
                </a:cubicBezTo>
                <a:cubicBezTo>
                  <a:pt x="2012" y="1486"/>
                  <a:pt x="2012" y="1481"/>
                  <a:pt x="2009" y="1484"/>
                </a:cubicBezTo>
                <a:cubicBezTo>
                  <a:pt x="1985" y="1470"/>
                  <a:pt x="1979" y="1476"/>
                  <a:pt x="1976" y="1472"/>
                </a:cubicBezTo>
                <a:cubicBezTo>
                  <a:pt x="1913" y="1459"/>
                  <a:pt x="1905" y="1466"/>
                  <a:pt x="1901" y="1458"/>
                </a:cubicBezTo>
                <a:cubicBezTo>
                  <a:pt x="1860" y="1456"/>
                  <a:pt x="1855" y="1454"/>
                  <a:pt x="1849" y="1455"/>
                </a:cubicBezTo>
                <a:cubicBezTo>
                  <a:pt x="1799" y="1453"/>
                  <a:pt x="1784" y="1457"/>
                  <a:pt x="1771" y="1451"/>
                </a:cubicBezTo>
                <a:cubicBezTo>
                  <a:pt x="1745" y="1456"/>
                  <a:pt x="1743" y="1449"/>
                  <a:pt x="1738" y="1452"/>
                </a:cubicBezTo>
                <a:cubicBezTo>
                  <a:pt x="1675" y="1445"/>
                  <a:pt x="1661" y="1447"/>
                  <a:pt x="1648" y="1443"/>
                </a:cubicBezTo>
                <a:cubicBezTo>
                  <a:pt x="1662" y="1439"/>
                  <a:pt x="1667" y="1438"/>
                  <a:pt x="1671" y="1442"/>
                </a:cubicBezTo>
                <a:cubicBezTo>
                  <a:pt x="1712" y="1440"/>
                  <a:pt x="1723" y="1437"/>
                  <a:pt x="1733" y="1437"/>
                </a:cubicBezTo>
                <a:cubicBezTo>
                  <a:pt x="1795" y="1434"/>
                  <a:pt x="1803" y="1432"/>
                  <a:pt x="1809" y="1436"/>
                </a:cubicBezTo>
                <a:cubicBezTo>
                  <a:pt x="1839" y="1435"/>
                  <a:pt x="1844" y="1440"/>
                  <a:pt x="1851" y="1442"/>
                </a:cubicBezTo>
                <a:cubicBezTo>
                  <a:pt x="1871" y="1442"/>
                  <a:pt x="1873" y="1440"/>
                  <a:pt x="1876" y="1440"/>
                </a:cubicBezTo>
                <a:cubicBezTo>
                  <a:pt x="1894" y="1441"/>
                  <a:pt x="1904" y="1445"/>
                  <a:pt x="1914" y="1445"/>
                </a:cubicBezTo>
                <a:close/>
                <a:moveTo>
                  <a:pt x="1563" y="1432"/>
                </a:moveTo>
                <a:cubicBezTo>
                  <a:pt x="1560" y="1428"/>
                  <a:pt x="1553" y="1434"/>
                  <a:pt x="1550" y="1430"/>
                </a:cubicBezTo>
                <a:cubicBezTo>
                  <a:pt x="1526" y="1417"/>
                  <a:pt x="1540" y="1418"/>
                  <a:pt x="1554" y="1416"/>
                </a:cubicBezTo>
                <a:cubicBezTo>
                  <a:pt x="1581" y="1416"/>
                  <a:pt x="1586" y="1420"/>
                  <a:pt x="1593" y="1418"/>
                </a:cubicBezTo>
                <a:cubicBezTo>
                  <a:pt x="1715" y="1414"/>
                  <a:pt x="1722" y="1407"/>
                  <a:pt x="1726" y="1409"/>
                </a:cubicBezTo>
                <a:cubicBezTo>
                  <a:pt x="1772" y="1405"/>
                  <a:pt x="1775" y="1413"/>
                  <a:pt x="1780" y="1411"/>
                </a:cubicBezTo>
                <a:cubicBezTo>
                  <a:pt x="1822" y="1413"/>
                  <a:pt x="1824" y="1415"/>
                  <a:pt x="1826" y="1418"/>
                </a:cubicBezTo>
                <a:cubicBezTo>
                  <a:pt x="1854" y="1421"/>
                  <a:pt x="1865" y="1416"/>
                  <a:pt x="1872" y="1422"/>
                </a:cubicBezTo>
                <a:cubicBezTo>
                  <a:pt x="1906" y="1426"/>
                  <a:pt x="1921" y="1424"/>
                  <a:pt x="1919" y="1433"/>
                </a:cubicBezTo>
                <a:cubicBezTo>
                  <a:pt x="1890" y="1426"/>
                  <a:pt x="1884" y="1430"/>
                  <a:pt x="1879" y="1429"/>
                </a:cubicBezTo>
                <a:cubicBezTo>
                  <a:pt x="1842" y="1429"/>
                  <a:pt x="1838" y="1427"/>
                  <a:pt x="1833" y="1426"/>
                </a:cubicBezTo>
                <a:cubicBezTo>
                  <a:pt x="1768" y="1426"/>
                  <a:pt x="1761" y="1425"/>
                  <a:pt x="1753" y="1426"/>
                </a:cubicBezTo>
                <a:cubicBezTo>
                  <a:pt x="1725" y="1427"/>
                  <a:pt x="1719" y="1426"/>
                  <a:pt x="1711" y="1429"/>
                </a:cubicBezTo>
                <a:cubicBezTo>
                  <a:pt x="1676" y="1425"/>
                  <a:pt x="1670" y="1432"/>
                  <a:pt x="1667" y="1430"/>
                </a:cubicBezTo>
                <a:cubicBezTo>
                  <a:pt x="1598" y="1429"/>
                  <a:pt x="1591" y="1430"/>
                  <a:pt x="1584" y="1429"/>
                </a:cubicBezTo>
                <a:cubicBezTo>
                  <a:pt x="1575" y="1435"/>
                  <a:pt x="1566" y="1430"/>
                  <a:pt x="1563" y="1432"/>
                </a:cubicBezTo>
                <a:close/>
                <a:moveTo>
                  <a:pt x="1666" y="1469"/>
                </a:moveTo>
                <a:cubicBezTo>
                  <a:pt x="1661" y="1466"/>
                  <a:pt x="1654" y="1469"/>
                  <a:pt x="1649" y="1466"/>
                </a:cubicBezTo>
                <a:cubicBezTo>
                  <a:pt x="1610" y="1450"/>
                  <a:pt x="1614" y="1455"/>
                  <a:pt x="1616" y="1458"/>
                </a:cubicBezTo>
                <a:cubicBezTo>
                  <a:pt x="1584" y="1437"/>
                  <a:pt x="1593" y="1444"/>
                  <a:pt x="1606" y="1440"/>
                </a:cubicBezTo>
                <a:cubicBezTo>
                  <a:pt x="1659" y="1451"/>
                  <a:pt x="1663" y="1458"/>
                  <a:pt x="1670" y="1455"/>
                </a:cubicBezTo>
                <a:cubicBezTo>
                  <a:pt x="1725" y="1461"/>
                  <a:pt x="1730" y="1460"/>
                  <a:pt x="1735" y="1462"/>
                </a:cubicBezTo>
                <a:cubicBezTo>
                  <a:pt x="1773" y="1466"/>
                  <a:pt x="1778" y="1460"/>
                  <a:pt x="1780" y="1464"/>
                </a:cubicBezTo>
                <a:cubicBezTo>
                  <a:pt x="1809" y="1468"/>
                  <a:pt x="1816" y="1465"/>
                  <a:pt x="1821" y="1468"/>
                </a:cubicBezTo>
                <a:cubicBezTo>
                  <a:pt x="1874" y="1472"/>
                  <a:pt x="1879" y="1466"/>
                  <a:pt x="1881" y="1470"/>
                </a:cubicBezTo>
                <a:cubicBezTo>
                  <a:pt x="1913" y="1470"/>
                  <a:pt x="1914" y="1477"/>
                  <a:pt x="1919" y="1475"/>
                </a:cubicBezTo>
                <a:cubicBezTo>
                  <a:pt x="1951" y="1477"/>
                  <a:pt x="1953" y="1479"/>
                  <a:pt x="1956" y="1478"/>
                </a:cubicBezTo>
                <a:cubicBezTo>
                  <a:pt x="1984" y="1485"/>
                  <a:pt x="1992" y="1491"/>
                  <a:pt x="2001" y="1491"/>
                </a:cubicBezTo>
                <a:cubicBezTo>
                  <a:pt x="2048" y="1511"/>
                  <a:pt x="2051" y="1512"/>
                  <a:pt x="2054" y="1512"/>
                </a:cubicBezTo>
                <a:cubicBezTo>
                  <a:pt x="2066" y="1530"/>
                  <a:pt x="2063" y="1519"/>
                  <a:pt x="2055" y="1519"/>
                </a:cubicBezTo>
                <a:cubicBezTo>
                  <a:pt x="2001" y="1502"/>
                  <a:pt x="1996" y="1507"/>
                  <a:pt x="1994" y="1504"/>
                </a:cubicBezTo>
                <a:cubicBezTo>
                  <a:pt x="1954" y="1501"/>
                  <a:pt x="1943" y="1493"/>
                  <a:pt x="1929" y="1499"/>
                </a:cubicBezTo>
                <a:cubicBezTo>
                  <a:pt x="1849" y="1485"/>
                  <a:pt x="1838" y="1487"/>
                  <a:pt x="1830" y="1483"/>
                </a:cubicBezTo>
                <a:cubicBezTo>
                  <a:pt x="1765" y="1475"/>
                  <a:pt x="1758" y="1478"/>
                  <a:pt x="1752" y="1476"/>
                </a:cubicBezTo>
                <a:cubicBezTo>
                  <a:pt x="1724" y="1472"/>
                  <a:pt x="1720" y="1475"/>
                  <a:pt x="1717" y="1472"/>
                </a:cubicBezTo>
                <a:cubicBezTo>
                  <a:pt x="1677" y="1467"/>
                  <a:pt x="1671" y="1469"/>
                  <a:pt x="1666" y="1469"/>
                </a:cubicBezTo>
                <a:close/>
                <a:moveTo>
                  <a:pt x="2130" y="1569"/>
                </a:moveTo>
                <a:cubicBezTo>
                  <a:pt x="2128" y="1568"/>
                  <a:pt x="2126" y="1566"/>
                  <a:pt x="2123" y="1567"/>
                </a:cubicBezTo>
                <a:cubicBezTo>
                  <a:pt x="2093" y="1565"/>
                  <a:pt x="2091" y="1556"/>
                  <a:pt x="2085" y="1562"/>
                </a:cubicBezTo>
                <a:cubicBezTo>
                  <a:pt x="2014" y="1556"/>
                  <a:pt x="1998" y="1546"/>
                  <a:pt x="1980" y="1547"/>
                </a:cubicBezTo>
                <a:cubicBezTo>
                  <a:pt x="1944" y="1542"/>
                  <a:pt x="1935" y="1543"/>
                  <a:pt x="1927" y="1538"/>
                </a:cubicBezTo>
                <a:cubicBezTo>
                  <a:pt x="1827" y="1527"/>
                  <a:pt x="1822" y="1523"/>
                  <a:pt x="1815" y="1527"/>
                </a:cubicBezTo>
                <a:cubicBezTo>
                  <a:pt x="1768" y="1515"/>
                  <a:pt x="1765" y="1515"/>
                  <a:pt x="1762" y="1515"/>
                </a:cubicBezTo>
                <a:cubicBezTo>
                  <a:pt x="1732" y="1502"/>
                  <a:pt x="1722" y="1500"/>
                  <a:pt x="1712" y="1499"/>
                </a:cubicBezTo>
                <a:cubicBezTo>
                  <a:pt x="1681" y="1480"/>
                  <a:pt x="1691" y="1481"/>
                  <a:pt x="1692" y="1484"/>
                </a:cubicBezTo>
                <a:cubicBezTo>
                  <a:pt x="1731" y="1491"/>
                  <a:pt x="1741" y="1484"/>
                  <a:pt x="1747" y="1488"/>
                </a:cubicBezTo>
                <a:cubicBezTo>
                  <a:pt x="1798" y="1496"/>
                  <a:pt x="1807" y="1489"/>
                  <a:pt x="1813" y="1496"/>
                </a:cubicBezTo>
                <a:cubicBezTo>
                  <a:pt x="1907" y="1502"/>
                  <a:pt x="1913" y="1510"/>
                  <a:pt x="1921" y="1506"/>
                </a:cubicBezTo>
                <a:cubicBezTo>
                  <a:pt x="1949" y="1510"/>
                  <a:pt x="1957" y="1508"/>
                  <a:pt x="1963" y="1512"/>
                </a:cubicBezTo>
                <a:cubicBezTo>
                  <a:pt x="1992" y="1517"/>
                  <a:pt x="1998" y="1522"/>
                  <a:pt x="2007" y="1517"/>
                </a:cubicBezTo>
                <a:cubicBezTo>
                  <a:pt x="2031" y="1528"/>
                  <a:pt x="2039" y="1523"/>
                  <a:pt x="2043" y="1529"/>
                </a:cubicBezTo>
                <a:cubicBezTo>
                  <a:pt x="2099" y="1547"/>
                  <a:pt x="2105" y="1555"/>
                  <a:pt x="2113" y="1555"/>
                </a:cubicBezTo>
                <a:close/>
                <a:moveTo>
                  <a:pt x="2141" y="1542"/>
                </a:moveTo>
                <a:cubicBezTo>
                  <a:pt x="2130" y="1540"/>
                  <a:pt x="2132" y="1521"/>
                  <a:pt x="2123" y="1514"/>
                </a:cubicBezTo>
                <a:cubicBezTo>
                  <a:pt x="2113" y="1472"/>
                  <a:pt x="2115" y="1470"/>
                  <a:pt x="2114" y="1466"/>
                </a:cubicBezTo>
                <a:cubicBezTo>
                  <a:pt x="2103" y="1430"/>
                  <a:pt x="2109" y="1426"/>
                  <a:pt x="2108" y="1419"/>
                </a:cubicBezTo>
                <a:cubicBezTo>
                  <a:pt x="2106" y="1348"/>
                  <a:pt x="2116" y="1332"/>
                  <a:pt x="2113" y="1311"/>
                </a:cubicBezTo>
                <a:cubicBezTo>
                  <a:pt x="2122" y="1258"/>
                  <a:pt x="2125" y="1240"/>
                  <a:pt x="2122" y="1221"/>
                </a:cubicBezTo>
                <a:cubicBezTo>
                  <a:pt x="2131" y="1197"/>
                  <a:pt x="2126" y="1192"/>
                  <a:pt x="2127" y="1189"/>
                </a:cubicBezTo>
                <a:cubicBezTo>
                  <a:pt x="2136" y="1152"/>
                  <a:pt x="2131" y="1144"/>
                  <a:pt x="2138" y="1139"/>
                </a:cubicBezTo>
                <a:cubicBezTo>
                  <a:pt x="2136" y="1090"/>
                  <a:pt x="2145" y="1081"/>
                  <a:pt x="2143" y="1068"/>
                </a:cubicBezTo>
                <a:cubicBezTo>
                  <a:pt x="2151" y="1097"/>
                  <a:pt x="2147" y="1102"/>
                  <a:pt x="2151" y="1110"/>
                </a:cubicBezTo>
                <a:cubicBezTo>
                  <a:pt x="2145" y="1179"/>
                  <a:pt x="2150" y="1184"/>
                  <a:pt x="2143" y="1186"/>
                </a:cubicBezTo>
                <a:cubicBezTo>
                  <a:pt x="2134" y="1243"/>
                  <a:pt x="2140" y="1253"/>
                  <a:pt x="2134" y="1258"/>
                </a:cubicBezTo>
                <a:cubicBezTo>
                  <a:pt x="2136" y="1287"/>
                  <a:pt x="2131" y="1294"/>
                  <a:pt x="2131" y="1301"/>
                </a:cubicBezTo>
                <a:cubicBezTo>
                  <a:pt x="2122" y="1349"/>
                  <a:pt x="2128" y="1358"/>
                  <a:pt x="2121" y="1363"/>
                </a:cubicBezTo>
                <a:cubicBezTo>
                  <a:pt x="2126" y="1461"/>
                  <a:pt x="2127" y="1466"/>
                  <a:pt x="2124" y="1469"/>
                </a:cubicBezTo>
                <a:cubicBezTo>
                  <a:pt x="2130" y="1488"/>
                  <a:pt x="2132" y="1497"/>
                  <a:pt x="2129" y="1505"/>
                </a:cubicBezTo>
                <a:cubicBezTo>
                  <a:pt x="2145" y="1544"/>
                  <a:pt x="2142" y="1543"/>
                  <a:pt x="2141" y="1542"/>
                </a:cubicBezTo>
                <a:close/>
                <a:moveTo>
                  <a:pt x="2151" y="1528"/>
                </a:moveTo>
                <a:cubicBezTo>
                  <a:pt x="2154" y="1525"/>
                  <a:pt x="2147" y="1525"/>
                  <a:pt x="2151" y="1522"/>
                </a:cubicBezTo>
                <a:cubicBezTo>
                  <a:pt x="2143" y="1479"/>
                  <a:pt x="2139" y="1475"/>
                  <a:pt x="2137" y="1471"/>
                </a:cubicBezTo>
                <a:cubicBezTo>
                  <a:pt x="2134" y="1434"/>
                  <a:pt x="2135" y="1428"/>
                  <a:pt x="2136" y="1422"/>
                </a:cubicBezTo>
                <a:cubicBezTo>
                  <a:pt x="2136" y="1357"/>
                  <a:pt x="2137" y="1351"/>
                  <a:pt x="2134" y="1344"/>
                </a:cubicBezTo>
                <a:cubicBezTo>
                  <a:pt x="2143" y="1286"/>
                  <a:pt x="2143" y="1283"/>
                  <a:pt x="2143" y="1280"/>
                </a:cubicBezTo>
                <a:cubicBezTo>
                  <a:pt x="2152" y="1222"/>
                  <a:pt x="2155" y="1210"/>
                  <a:pt x="2155" y="1197"/>
                </a:cubicBezTo>
                <a:cubicBezTo>
                  <a:pt x="2156" y="1175"/>
                  <a:pt x="2159" y="1172"/>
                  <a:pt x="2157" y="1169"/>
                </a:cubicBezTo>
                <a:cubicBezTo>
                  <a:pt x="2159" y="1135"/>
                  <a:pt x="2156" y="1128"/>
                  <a:pt x="2158" y="1122"/>
                </a:cubicBezTo>
                <a:cubicBezTo>
                  <a:pt x="2155" y="1076"/>
                  <a:pt x="2152" y="1068"/>
                  <a:pt x="2150" y="1061"/>
                </a:cubicBezTo>
                <a:cubicBezTo>
                  <a:pt x="2141" y="977"/>
                  <a:pt x="2136" y="950"/>
                  <a:pt x="2126" y="922"/>
                </a:cubicBezTo>
                <a:cubicBezTo>
                  <a:pt x="2139" y="961"/>
                  <a:pt x="2147" y="969"/>
                  <a:pt x="2143" y="974"/>
                </a:cubicBezTo>
                <a:cubicBezTo>
                  <a:pt x="2154" y="1034"/>
                  <a:pt x="2159" y="1041"/>
                  <a:pt x="2157" y="1046"/>
                </a:cubicBezTo>
                <a:cubicBezTo>
                  <a:pt x="2171" y="1112"/>
                  <a:pt x="2169" y="1123"/>
                  <a:pt x="2171" y="1135"/>
                </a:cubicBezTo>
                <a:cubicBezTo>
                  <a:pt x="2172" y="1209"/>
                  <a:pt x="2173" y="1216"/>
                  <a:pt x="2169" y="1221"/>
                </a:cubicBezTo>
                <a:cubicBezTo>
                  <a:pt x="2169" y="1246"/>
                  <a:pt x="2171" y="1253"/>
                  <a:pt x="2169" y="1259"/>
                </a:cubicBezTo>
                <a:cubicBezTo>
                  <a:pt x="2162" y="1287"/>
                  <a:pt x="2163" y="1290"/>
                  <a:pt x="2165" y="1294"/>
                </a:cubicBezTo>
                <a:cubicBezTo>
                  <a:pt x="2159" y="1322"/>
                  <a:pt x="2159" y="1325"/>
                  <a:pt x="2161" y="1329"/>
                </a:cubicBezTo>
                <a:cubicBezTo>
                  <a:pt x="2154" y="1391"/>
                  <a:pt x="2149" y="1402"/>
                  <a:pt x="2150" y="1414"/>
                </a:cubicBezTo>
                <a:cubicBezTo>
                  <a:pt x="2147" y="1474"/>
                  <a:pt x="2154" y="1482"/>
                  <a:pt x="2148" y="1486"/>
                </a:cubicBezTo>
                <a:cubicBezTo>
                  <a:pt x="2154" y="1531"/>
                  <a:pt x="2164" y="1538"/>
                  <a:pt x="2155" y="1540"/>
                </a:cubicBezTo>
                <a:close/>
                <a:moveTo>
                  <a:pt x="2157" y="1548"/>
                </a:moveTo>
                <a:cubicBezTo>
                  <a:pt x="2160" y="1547"/>
                  <a:pt x="2162" y="1553"/>
                  <a:pt x="2164" y="1556"/>
                </a:cubicBezTo>
                <a:cubicBezTo>
                  <a:pt x="2158" y="1558"/>
                  <a:pt x="2155" y="1553"/>
                  <a:pt x="2157" y="1548"/>
                </a:cubicBezTo>
                <a:close/>
                <a:moveTo>
                  <a:pt x="2171" y="1543"/>
                </a:moveTo>
                <a:cubicBezTo>
                  <a:pt x="2167" y="1537"/>
                  <a:pt x="2171" y="1533"/>
                  <a:pt x="2172" y="1528"/>
                </a:cubicBezTo>
                <a:cubicBezTo>
                  <a:pt x="2160" y="1477"/>
                  <a:pt x="2162" y="1469"/>
                  <a:pt x="2161" y="1461"/>
                </a:cubicBezTo>
                <a:cubicBezTo>
                  <a:pt x="2157" y="1382"/>
                  <a:pt x="2168" y="1380"/>
                  <a:pt x="2163" y="1375"/>
                </a:cubicBezTo>
                <a:cubicBezTo>
                  <a:pt x="2168" y="1336"/>
                  <a:pt x="2171" y="1332"/>
                  <a:pt x="2169" y="1327"/>
                </a:cubicBezTo>
                <a:cubicBezTo>
                  <a:pt x="2175" y="1290"/>
                  <a:pt x="2172" y="1287"/>
                  <a:pt x="2175" y="1285"/>
                </a:cubicBezTo>
                <a:cubicBezTo>
                  <a:pt x="2178" y="1261"/>
                  <a:pt x="2180" y="1253"/>
                  <a:pt x="2179" y="1245"/>
                </a:cubicBezTo>
                <a:cubicBezTo>
                  <a:pt x="2185" y="1214"/>
                  <a:pt x="2178" y="1204"/>
                  <a:pt x="2182" y="1197"/>
                </a:cubicBezTo>
                <a:cubicBezTo>
                  <a:pt x="2179" y="1139"/>
                  <a:pt x="2181" y="1131"/>
                  <a:pt x="2182" y="1123"/>
                </a:cubicBezTo>
                <a:cubicBezTo>
                  <a:pt x="2165" y="1038"/>
                  <a:pt x="2163" y="1032"/>
                  <a:pt x="2160" y="1026"/>
                </a:cubicBezTo>
                <a:cubicBezTo>
                  <a:pt x="2165" y="997"/>
                  <a:pt x="2159" y="1009"/>
                  <a:pt x="2166" y="1014"/>
                </a:cubicBezTo>
                <a:cubicBezTo>
                  <a:pt x="2182" y="1078"/>
                  <a:pt x="2181" y="1084"/>
                  <a:pt x="2185" y="1092"/>
                </a:cubicBezTo>
                <a:cubicBezTo>
                  <a:pt x="2190" y="1151"/>
                  <a:pt x="2192" y="1157"/>
                  <a:pt x="2193" y="1164"/>
                </a:cubicBezTo>
                <a:cubicBezTo>
                  <a:pt x="2191" y="1222"/>
                  <a:pt x="2193" y="1229"/>
                  <a:pt x="2191" y="1235"/>
                </a:cubicBezTo>
                <a:cubicBezTo>
                  <a:pt x="2185" y="1291"/>
                  <a:pt x="2187" y="1298"/>
                  <a:pt x="2185" y="1303"/>
                </a:cubicBezTo>
                <a:cubicBezTo>
                  <a:pt x="2184" y="1333"/>
                  <a:pt x="2183" y="1336"/>
                  <a:pt x="2181" y="1338"/>
                </a:cubicBezTo>
                <a:cubicBezTo>
                  <a:pt x="2177" y="1379"/>
                  <a:pt x="2179" y="1385"/>
                  <a:pt x="2177" y="1390"/>
                </a:cubicBezTo>
                <a:cubicBezTo>
                  <a:pt x="2170" y="1464"/>
                  <a:pt x="2174" y="1471"/>
                  <a:pt x="2177" y="1479"/>
                </a:cubicBezTo>
                <a:cubicBezTo>
                  <a:pt x="2180" y="1521"/>
                  <a:pt x="2178" y="1526"/>
                  <a:pt x="2184" y="1533"/>
                </a:cubicBezTo>
                <a:cubicBezTo>
                  <a:pt x="2179" y="1571"/>
                  <a:pt x="2178" y="1555"/>
                  <a:pt x="2171" y="1543"/>
                </a:cubicBezTo>
                <a:close/>
                <a:moveTo>
                  <a:pt x="1887" y="2081"/>
                </a:moveTo>
                <a:cubicBezTo>
                  <a:pt x="1884" y="2077"/>
                  <a:pt x="1884" y="2073"/>
                  <a:pt x="1884" y="2069"/>
                </a:cubicBezTo>
                <a:cubicBezTo>
                  <a:pt x="1880" y="1989"/>
                  <a:pt x="1883" y="1974"/>
                  <a:pt x="1877" y="1956"/>
                </a:cubicBezTo>
                <a:cubicBezTo>
                  <a:pt x="1870" y="1854"/>
                  <a:pt x="1869" y="1852"/>
                  <a:pt x="1868" y="1849"/>
                </a:cubicBezTo>
                <a:cubicBezTo>
                  <a:pt x="1848" y="1784"/>
                  <a:pt x="1854" y="1782"/>
                  <a:pt x="1850" y="1776"/>
                </a:cubicBezTo>
                <a:cubicBezTo>
                  <a:pt x="1826" y="1714"/>
                  <a:pt x="1823" y="1705"/>
                  <a:pt x="1821" y="1697"/>
                </a:cubicBezTo>
                <a:cubicBezTo>
                  <a:pt x="1828" y="1723"/>
                  <a:pt x="1828" y="1724"/>
                  <a:pt x="1829" y="1725"/>
                </a:cubicBezTo>
                <a:cubicBezTo>
                  <a:pt x="1855" y="1819"/>
                  <a:pt x="1853" y="1827"/>
                  <a:pt x="1858" y="1837"/>
                </a:cubicBezTo>
                <a:cubicBezTo>
                  <a:pt x="1858" y="1854"/>
                  <a:pt x="1867" y="1862"/>
                  <a:pt x="1861" y="1864"/>
                </a:cubicBezTo>
                <a:cubicBezTo>
                  <a:pt x="1864" y="1931"/>
                  <a:pt x="1866" y="1935"/>
                  <a:pt x="1869" y="1938"/>
                </a:cubicBezTo>
                <a:cubicBezTo>
                  <a:pt x="1876" y="2010"/>
                  <a:pt x="1872" y="2020"/>
                  <a:pt x="1873" y="2033"/>
                </a:cubicBezTo>
                <a:cubicBezTo>
                  <a:pt x="1875" y="2122"/>
                  <a:pt x="1876" y="2136"/>
                  <a:pt x="1875" y="2148"/>
                </a:cubicBezTo>
                <a:cubicBezTo>
                  <a:pt x="1886" y="2156"/>
                  <a:pt x="1887" y="2152"/>
                  <a:pt x="1888" y="2148"/>
                </a:cubicBezTo>
                <a:cubicBezTo>
                  <a:pt x="1885" y="2096"/>
                  <a:pt x="1882" y="2087"/>
                  <a:pt x="1887" y="2081"/>
                </a:cubicBezTo>
                <a:close/>
                <a:moveTo>
                  <a:pt x="1928" y="1935"/>
                </a:moveTo>
                <a:cubicBezTo>
                  <a:pt x="1932" y="1927"/>
                  <a:pt x="1923" y="1916"/>
                  <a:pt x="1928" y="1909"/>
                </a:cubicBezTo>
                <a:cubicBezTo>
                  <a:pt x="1921" y="1870"/>
                  <a:pt x="1921" y="1860"/>
                  <a:pt x="1919" y="1849"/>
                </a:cubicBezTo>
                <a:cubicBezTo>
                  <a:pt x="1907" y="1800"/>
                  <a:pt x="1907" y="1795"/>
                  <a:pt x="1905" y="1788"/>
                </a:cubicBezTo>
                <a:cubicBezTo>
                  <a:pt x="1878" y="1703"/>
                  <a:pt x="1872" y="1685"/>
                  <a:pt x="1868" y="1667"/>
                </a:cubicBezTo>
                <a:cubicBezTo>
                  <a:pt x="1840" y="1648"/>
                  <a:pt x="1847" y="1654"/>
                  <a:pt x="1843" y="1657"/>
                </a:cubicBezTo>
                <a:cubicBezTo>
                  <a:pt x="1850" y="1680"/>
                  <a:pt x="1862" y="1679"/>
                  <a:pt x="1861" y="1687"/>
                </a:cubicBezTo>
                <a:cubicBezTo>
                  <a:pt x="1877" y="1739"/>
                  <a:pt x="1887" y="1757"/>
                  <a:pt x="1891" y="1772"/>
                </a:cubicBezTo>
                <a:cubicBezTo>
                  <a:pt x="1904" y="1830"/>
                  <a:pt x="1905" y="1839"/>
                  <a:pt x="1907" y="1849"/>
                </a:cubicBezTo>
                <a:cubicBezTo>
                  <a:pt x="1913" y="1917"/>
                  <a:pt x="1923" y="1928"/>
                  <a:pt x="1918" y="1933"/>
                </a:cubicBezTo>
                <a:cubicBezTo>
                  <a:pt x="1922" y="1971"/>
                  <a:pt x="1920" y="1974"/>
                  <a:pt x="1924" y="1979"/>
                </a:cubicBezTo>
                <a:cubicBezTo>
                  <a:pt x="1923" y="2029"/>
                  <a:pt x="1918" y="2034"/>
                  <a:pt x="1924" y="2044"/>
                </a:cubicBezTo>
                <a:cubicBezTo>
                  <a:pt x="1916" y="2092"/>
                  <a:pt x="1921" y="2100"/>
                  <a:pt x="1919" y="2107"/>
                </a:cubicBezTo>
                <a:cubicBezTo>
                  <a:pt x="1914" y="2152"/>
                  <a:pt x="1917" y="2156"/>
                  <a:pt x="1919" y="2160"/>
                </a:cubicBezTo>
                <a:cubicBezTo>
                  <a:pt x="1928" y="2125"/>
                  <a:pt x="1932" y="2109"/>
                  <a:pt x="1931" y="2092"/>
                </a:cubicBezTo>
                <a:cubicBezTo>
                  <a:pt x="1934" y="2023"/>
                  <a:pt x="1934" y="2019"/>
                  <a:pt x="1932" y="2014"/>
                </a:cubicBezTo>
                <a:close/>
                <a:moveTo>
                  <a:pt x="1845" y="2101"/>
                </a:moveTo>
                <a:cubicBezTo>
                  <a:pt x="1851" y="2098"/>
                  <a:pt x="1842" y="2089"/>
                  <a:pt x="1847" y="2085"/>
                </a:cubicBezTo>
                <a:cubicBezTo>
                  <a:pt x="1841" y="2005"/>
                  <a:pt x="1846" y="1984"/>
                  <a:pt x="1840" y="1959"/>
                </a:cubicBezTo>
                <a:cubicBezTo>
                  <a:pt x="1845" y="1920"/>
                  <a:pt x="1838" y="1912"/>
                  <a:pt x="1840" y="1907"/>
                </a:cubicBezTo>
                <a:cubicBezTo>
                  <a:pt x="1836" y="1877"/>
                  <a:pt x="1837" y="1869"/>
                  <a:pt x="1837" y="1860"/>
                </a:cubicBezTo>
                <a:cubicBezTo>
                  <a:pt x="1830" y="1825"/>
                  <a:pt x="1836" y="1823"/>
                  <a:pt x="1832" y="1817"/>
                </a:cubicBezTo>
                <a:cubicBezTo>
                  <a:pt x="1827" y="1785"/>
                  <a:pt x="1824" y="1779"/>
                  <a:pt x="1827" y="1775"/>
                </a:cubicBezTo>
                <a:cubicBezTo>
                  <a:pt x="1816" y="1738"/>
                  <a:pt x="1813" y="1733"/>
                  <a:pt x="1810" y="1728"/>
                </a:cubicBezTo>
                <a:cubicBezTo>
                  <a:pt x="1796" y="1693"/>
                  <a:pt x="1785" y="1669"/>
                  <a:pt x="1773" y="1646"/>
                </a:cubicBezTo>
                <a:cubicBezTo>
                  <a:pt x="1751" y="1605"/>
                  <a:pt x="1740" y="1601"/>
                  <a:pt x="1743" y="1609"/>
                </a:cubicBezTo>
                <a:cubicBezTo>
                  <a:pt x="1766" y="1651"/>
                  <a:pt x="1769" y="1651"/>
                  <a:pt x="1773" y="1665"/>
                </a:cubicBezTo>
                <a:cubicBezTo>
                  <a:pt x="1790" y="1692"/>
                  <a:pt x="1791" y="1707"/>
                  <a:pt x="1799" y="1717"/>
                </a:cubicBezTo>
                <a:cubicBezTo>
                  <a:pt x="1827" y="1832"/>
                  <a:pt x="1822" y="1839"/>
                  <a:pt x="1824" y="1847"/>
                </a:cubicBezTo>
                <a:cubicBezTo>
                  <a:pt x="1828" y="1891"/>
                  <a:pt x="1828" y="1908"/>
                  <a:pt x="1830" y="1925"/>
                </a:cubicBezTo>
                <a:cubicBezTo>
                  <a:pt x="1828" y="2000"/>
                  <a:pt x="1836" y="2007"/>
                  <a:pt x="1833" y="2011"/>
                </a:cubicBezTo>
                <a:cubicBezTo>
                  <a:pt x="1832" y="2090"/>
                  <a:pt x="1836" y="2107"/>
                  <a:pt x="1837" y="2125"/>
                </a:cubicBezTo>
                <a:cubicBezTo>
                  <a:pt x="1846" y="2160"/>
                  <a:pt x="1846" y="2160"/>
                  <a:pt x="1846" y="2160"/>
                </a:cubicBezTo>
                <a:cubicBezTo>
                  <a:pt x="1843" y="2124"/>
                  <a:pt x="1851" y="2115"/>
                  <a:pt x="1845" y="2101"/>
                </a:cubicBezTo>
                <a:close/>
                <a:moveTo>
                  <a:pt x="2127" y="2005"/>
                </a:moveTo>
                <a:cubicBezTo>
                  <a:pt x="2134" y="1993"/>
                  <a:pt x="2129" y="1976"/>
                  <a:pt x="2137" y="1965"/>
                </a:cubicBezTo>
                <a:cubicBezTo>
                  <a:pt x="2135" y="1949"/>
                  <a:pt x="2141" y="1936"/>
                  <a:pt x="2141" y="1921"/>
                </a:cubicBezTo>
                <a:cubicBezTo>
                  <a:pt x="2145" y="1915"/>
                  <a:pt x="2138" y="1905"/>
                  <a:pt x="2144" y="1900"/>
                </a:cubicBezTo>
                <a:cubicBezTo>
                  <a:pt x="2141" y="1891"/>
                  <a:pt x="2146" y="1885"/>
                  <a:pt x="2141" y="1875"/>
                </a:cubicBezTo>
                <a:cubicBezTo>
                  <a:pt x="2145" y="1869"/>
                  <a:pt x="2135" y="1859"/>
                  <a:pt x="2140" y="1853"/>
                </a:cubicBezTo>
                <a:cubicBezTo>
                  <a:pt x="2139" y="1852"/>
                  <a:pt x="2138" y="1850"/>
                  <a:pt x="2138" y="1849"/>
                </a:cubicBezTo>
                <a:cubicBezTo>
                  <a:pt x="2134" y="1841"/>
                  <a:pt x="2137" y="1835"/>
                  <a:pt x="2134" y="1827"/>
                </a:cubicBezTo>
                <a:cubicBezTo>
                  <a:pt x="2129" y="1829"/>
                  <a:pt x="2133" y="1822"/>
                  <a:pt x="2129" y="1823"/>
                </a:cubicBezTo>
                <a:cubicBezTo>
                  <a:pt x="2124" y="1820"/>
                  <a:pt x="2132" y="1811"/>
                  <a:pt x="2124" y="1813"/>
                </a:cubicBezTo>
                <a:cubicBezTo>
                  <a:pt x="2126" y="1825"/>
                  <a:pt x="2128" y="1837"/>
                  <a:pt x="2130" y="1849"/>
                </a:cubicBezTo>
                <a:cubicBezTo>
                  <a:pt x="2134" y="1872"/>
                  <a:pt x="2135" y="1893"/>
                  <a:pt x="2131" y="1913"/>
                </a:cubicBezTo>
                <a:cubicBezTo>
                  <a:pt x="2134" y="1930"/>
                  <a:pt x="2124" y="1942"/>
                  <a:pt x="2128" y="1960"/>
                </a:cubicBezTo>
                <a:cubicBezTo>
                  <a:pt x="2125" y="1967"/>
                  <a:pt x="2125" y="1975"/>
                  <a:pt x="2122" y="1982"/>
                </a:cubicBezTo>
                <a:cubicBezTo>
                  <a:pt x="2125" y="1987"/>
                  <a:pt x="2117" y="1988"/>
                  <a:pt x="2122" y="1995"/>
                </a:cubicBezTo>
                <a:cubicBezTo>
                  <a:pt x="2111" y="1995"/>
                  <a:pt x="2125" y="2004"/>
                  <a:pt x="2118" y="2006"/>
                </a:cubicBezTo>
                <a:cubicBezTo>
                  <a:pt x="2114" y="2013"/>
                  <a:pt x="2120" y="2023"/>
                  <a:pt x="2113" y="2028"/>
                </a:cubicBezTo>
                <a:cubicBezTo>
                  <a:pt x="2116" y="2037"/>
                  <a:pt x="2111" y="2043"/>
                  <a:pt x="2111" y="2052"/>
                </a:cubicBezTo>
                <a:cubicBezTo>
                  <a:pt x="2109" y="2054"/>
                  <a:pt x="2108" y="2057"/>
                  <a:pt x="2110" y="2062"/>
                </a:cubicBezTo>
                <a:cubicBezTo>
                  <a:pt x="2102" y="2064"/>
                  <a:pt x="2108" y="2070"/>
                  <a:pt x="2106" y="2073"/>
                </a:cubicBezTo>
                <a:cubicBezTo>
                  <a:pt x="2103" y="2081"/>
                  <a:pt x="2101" y="2089"/>
                  <a:pt x="2098" y="2097"/>
                </a:cubicBezTo>
                <a:cubicBezTo>
                  <a:pt x="2097" y="2104"/>
                  <a:pt x="2095" y="2112"/>
                  <a:pt x="2093" y="2119"/>
                </a:cubicBezTo>
                <a:cubicBezTo>
                  <a:pt x="2097" y="2124"/>
                  <a:pt x="2087" y="2125"/>
                  <a:pt x="2089" y="2130"/>
                </a:cubicBezTo>
                <a:cubicBezTo>
                  <a:pt x="2089" y="2135"/>
                  <a:pt x="2088" y="2139"/>
                  <a:pt x="2085" y="2142"/>
                </a:cubicBezTo>
                <a:cubicBezTo>
                  <a:pt x="2088" y="2150"/>
                  <a:pt x="2080" y="2154"/>
                  <a:pt x="2079" y="2160"/>
                </a:cubicBezTo>
                <a:cubicBezTo>
                  <a:pt x="2091" y="2160"/>
                  <a:pt x="2091" y="2160"/>
                  <a:pt x="2091" y="2160"/>
                </a:cubicBezTo>
                <a:cubicBezTo>
                  <a:pt x="2095" y="2150"/>
                  <a:pt x="2099" y="2141"/>
                  <a:pt x="2102" y="2131"/>
                </a:cubicBezTo>
                <a:cubicBezTo>
                  <a:pt x="2104" y="2116"/>
                  <a:pt x="2110" y="2103"/>
                  <a:pt x="2110" y="2088"/>
                </a:cubicBezTo>
                <a:cubicBezTo>
                  <a:pt x="2117" y="2076"/>
                  <a:pt x="2118" y="2062"/>
                  <a:pt x="2123" y="2049"/>
                </a:cubicBezTo>
                <a:cubicBezTo>
                  <a:pt x="2124" y="2034"/>
                  <a:pt x="2129" y="2021"/>
                  <a:pt x="2127" y="2005"/>
                </a:cubicBezTo>
                <a:close/>
                <a:moveTo>
                  <a:pt x="2018" y="1939"/>
                </a:moveTo>
                <a:cubicBezTo>
                  <a:pt x="2022" y="1926"/>
                  <a:pt x="2018" y="1909"/>
                  <a:pt x="2022" y="1895"/>
                </a:cubicBezTo>
                <a:cubicBezTo>
                  <a:pt x="2021" y="1835"/>
                  <a:pt x="2020" y="1820"/>
                  <a:pt x="2020" y="1806"/>
                </a:cubicBezTo>
                <a:cubicBezTo>
                  <a:pt x="2012" y="1743"/>
                  <a:pt x="2008" y="1738"/>
                  <a:pt x="2011" y="1736"/>
                </a:cubicBezTo>
                <a:cubicBezTo>
                  <a:pt x="1999" y="1705"/>
                  <a:pt x="1995" y="1696"/>
                  <a:pt x="1991" y="1688"/>
                </a:cubicBezTo>
                <a:cubicBezTo>
                  <a:pt x="1972" y="1682"/>
                  <a:pt x="1974" y="1683"/>
                  <a:pt x="1977" y="1685"/>
                </a:cubicBezTo>
                <a:cubicBezTo>
                  <a:pt x="1992" y="1715"/>
                  <a:pt x="1992" y="1718"/>
                  <a:pt x="1993" y="1722"/>
                </a:cubicBezTo>
                <a:cubicBezTo>
                  <a:pt x="2009" y="1791"/>
                  <a:pt x="2007" y="1800"/>
                  <a:pt x="2009" y="1811"/>
                </a:cubicBezTo>
                <a:cubicBezTo>
                  <a:pt x="2012" y="1853"/>
                  <a:pt x="2012" y="1856"/>
                  <a:pt x="2010" y="1859"/>
                </a:cubicBezTo>
                <a:cubicBezTo>
                  <a:pt x="2014" y="1886"/>
                  <a:pt x="2003" y="1893"/>
                  <a:pt x="2011" y="1907"/>
                </a:cubicBezTo>
                <a:cubicBezTo>
                  <a:pt x="2001" y="1945"/>
                  <a:pt x="2014" y="1960"/>
                  <a:pt x="2006" y="1968"/>
                </a:cubicBezTo>
                <a:cubicBezTo>
                  <a:pt x="1999" y="2038"/>
                  <a:pt x="1997" y="2048"/>
                  <a:pt x="1995" y="2057"/>
                </a:cubicBezTo>
                <a:cubicBezTo>
                  <a:pt x="1989" y="2109"/>
                  <a:pt x="1985" y="2128"/>
                  <a:pt x="1981" y="2148"/>
                </a:cubicBezTo>
                <a:cubicBezTo>
                  <a:pt x="1989" y="2156"/>
                  <a:pt x="1990" y="2151"/>
                  <a:pt x="1990" y="2147"/>
                </a:cubicBezTo>
                <a:cubicBezTo>
                  <a:pt x="1995" y="2119"/>
                  <a:pt x="1999" y="2114"/>
                  <a:pt x="2000" y="2106"/>
                </a:cubicBezTo>
                <a:cubicBezTo>
                  <a:pt x="2008" y="2054"/>
                  <a:pt x="2009" y="2051"/>
                  <a:pt x="2009" y="2047"/>
                </a:cubicBezTo>
                <a:cubicBezTo>
                  <a:pt x="2014" y="1998"/>
                  <a:pt x="2015" y="1991"/>
                  <a:pt x="2017" y="1985"/>
                </a:cubicBezTo>
                <a:close/>
                <a:moveTo>
                  <a:pt x="2080" y="1889"/>
                </a:moveTo>
                <a:cubicBezTo>
                  <a:pt x="2088" y="1882"/>
                  <a:pt x="2078" y="1868"/>
                  <a:pt x="2086" y="1861"/>
                </a:cubicBezTo>
                <a:cubicBezTo>
                  <a:pt x="2090" y="1829"/>
                  <a:pt x="2082" y="1821"/>
                  <a:pt x="2087" y="1818"/>
                </a:cubicBezTo>
                <a:cubicBezTo>
                  <a:pt x="2088" y="1794"/>
                  <a:pt x="2085" y="1795"/>
                  <a:pt x="2084" y="1791"/>
                </a:cubicBezTo>
                <a:cubicBezTo>
                  <a:pt x="2063" y="1749"/>
                  <a:pt x="2067" y="1757"/>
                  <a:pt x="2071" y="1765"/>
                </a:cubicBezTo>
                <a:cubicBezTo>
                  <a:pt x="2080" y="1819"/>
                  <a:pt x="2070" y="1824"/>
                  <a:pt x="2075" y="1833"/>
                </a:cubicBezTo>
                <a:cubicBezTo>
                  <a:pt x="2070" y="1886"/>
                  <a:pt x="2068" y="1895"/>
                  <a:pt x="2068" y="1905"/>
                </a:cubicBezTo>
                <a:cubicBezTo>
                  <a:pt x="2057" y="1967"/>
                  <a:pt x="2058" y="1978"/>
                  <a:pt x="2057" y="1988"/>
                </a:cubicBezTo>
                <a:cubicBezTo>
                  <a:pt x="2040" y="2076"/>
                  <a:pt x="2039" y="2086"/>
                  <a:pt x="2036" y="2095"/>
                </a:cubicBezTo>
                <a:cubicBezTo>
                  <a:pt x="2033" y="2160"/>
                  <a:pt x="2033" y="2160"/>
                  <a:pt x="2033" y="2160"/>
                </a:cubicBezTo>
                <a:cubicBezTo>
                  <a:pt x="2048" y="2084"/>
                  <a:pt x="2050" y="2080"/>
                  <a:pt x="2053" y="2077"/>
                </a:cubicBezTo>
                <a:cubicBezTo>
                  <a:pt x="2063" y="2036"/>
                  <a:pt x="2058" y="2026"/>
                  <a:pt x="2064" y="2020"/>
                </a:cubicBezTo>
                <a:cubicBezTo>
                  <a:pt x="2078" y="1937"/>
                  <a:pt x="2074" y="1925"/>
                  <a:pt x="2077" y="1916"/>
                </a:cubicBezTo>
                <a:close/>
                <a:moveTo>
                  <a:pt x="2870" y="2011"/>
                </a:moveTo>
                <a:cubicBezTo>
                  <a:pt x="2867" y="2008"/>
                  <a:pt x="2863" y="2011"/>
                  <a:pt x="2860" y="2011"/>
                </a:cubicBezTo>
                <a:cubicBezTo>
                  <a:pt x="2824" y="2005"/>
                  <a:pt x="2818" y="2001"/>
                  <a:pt x="2811" y="2003"/>
                </a:cubicBezTo>
                <a:cubicBezTo>
                  <a:pt x="2766" y="1994"/>
                  <a:pt x="2758" y="1998"/>
                  <a:pt x="2752" y="1996"/>
                </a:cubicBezTo>
                <a:cubicBezTo>
                  <a:pt x="2725" y="1992"/>
                  <a:pt x="2718" y="1996"/>
                  <a:pt x="2712" y="1993"/>
                </a:cubicBezTo>
                <a:cubicBezTo>
                  <a:pt x="2637" y="1998"/>
                  <a:pt x="2622" y="2003"/>
                  <a:pt x="2609" y="2002"/>
                </a:cubicBezTo>
                <a:cubicBezTo>
                  <a:pt x="2539" y="2017"/>
                  <a:pt x="2532" y="2019"/>
                  <a:pt x="2525" y="2020"/>
                </a:cubicBezTo>
                <a:cubicBezTo>
                  <a:pt x="2429" y="2058"/>
                  <a:pt x="2419" y="2071"/>
                  <a:pt x="2411" y="2074"/>
                </a:cubicBezTo>
                <a:cubicBezTo>
                  <a:pt x="2494" y="2046"/>
                  <a:pt x="2493" y="2038"/>
                  <a:pt x="2497" y="2041"/>
                </a:cubicBezTo>
                <a:cubicBezTo>
                  <a:pt x="2550" y="2021"/>
                  <a:pt x="2565" y="2023"/>
                  <a:pt x="2583" y="2015"/>
                </a:cubicBezTo>
                <a:cubicBezTo>
                  <a:pt x="2633" y="2014"/>
                  <a:pt x="2639" y="2010"/>
                  <a:pt x="2645" y="2011"/>
                </a:cubicBezTo>
                <a:cubicBezTo>
                  <a:pt x="2741" y="2009"/>
                  <a:pt x="2746" y="2005"/>
                  <a:pt x="2750" y="2010"/>
                </a:cubicBezTo>
                <a:cubicBezTo>
                  <a:pt x="2804" y="2008"/>
                  <a:pt x="2806" y="2021"/>
                  <a:pt x="2812" y="2016"/>
                </a:cubicBezTo>
                <a:cubicBezTo>
                  <a:pt x="2866" y="2021"/>
                  <a:pt x="2874" y="2026"/>
                  <a:pt x="2882" y="2027"/>
                </a:cubicBezTo>
                <a:close/>
                <a:moveTo>
                  <a:pt x="2855" y="1877"/>
                </a:moveTo>
                <a:cubicBezTo>
                  <a:pt x="2842" y="1872"/>
                  <a:pt x="2829" y="1870"/>
                  <a:pt x="2815" y="1867"/>
                </a:cubicBezTo>
                <a:cubicBezTo>
                  <a:pt x="2729" y="1862"/>
                  <a:pt x="2725" y="1865"/>
                  <a:pt x="2721" y="1864"/>
                </a:cubicBezTo>
                <a:cubicBezTo>
                  <a:pt x="2695" y="1863"/>
                  <a:pt x="2692" y="1865"/>
                  <a:pt x="2691" y="1870"/>
                </a:cubicBezTo>
                <a:cubicBezTo>
                  <a:pt x="2635" y="1863"/>
                  <a:pt x="2626" y="1865"/>
                  <a:pt x="2618" y="1863"/>
                </a:cubicBezTo>
                <a:cubicBezTo>
                  <a:pt x="2557" y="1872"/>
                  <a:pt x="2550" y="1866"/>
                  <a:pt x="2540" y="1874"/>
                </a:cubicBezTo>
                <a:cubicBezTo>
                  <a:pt x="2499" y="1881"/>
                  <a:pt x="2485" y="1889"/>
                  <a:pt x="2489" y="1892"/>
                </a:cubicBezTo>
                <a:cubicBezTo>
                  <a:pt x="2558" y="1880"/>
                  <a:pt x="2569" y="1874"/>
                  <a:pt x="2578" y="1875"/>
                </a:cubicBezTo>
                <a:cubicBezTo>
                  <a:pt x="2670" y="1870"/>
                  <a:pt x="2677" y="1880"/>
                  <a:pt x="2687" y="1875"/>
                </a:cubicBezTo>
                <a:cubicBezTo>
                  <a:pt x="2718" y="1880"/>
                  <a:pt x="2720" y="1888"/>
                  <a:pt x="2726" y="1882"/>
                </a:cubicBezTo>
                <a:cubicBezTo>
                  <a:pt x="2774" y="1896"/>
                  <a:pt x="2781" y="1903"/>
                  <a:pt x="2790" y="1904"/>
                </a:cubicBezTo>
                <a:cubicBezTo>
                  <a:pt x="2833" y="1917"/>
                  <a:pt x="2849" y="1925"/>
                  <a:pt x="2866" y="1928"/>
                </a:cubicBezTo>
                <a:cubicBezTo>
                  <a:pt x="2865" y="1918"/>
                  <a:pt x="2848" y="1912"/>
                  <a:pt x="2832" y="1905"/>
                </a:cubicBezTo>
                <a:cubicBezTo>
                  <a:pt x="2755" y="1881"/>
                  <a:pt x="2749" y="1882"/>
                  <a:pt x="2745" y="1880"/>
                </a:cubicBezTo>
                <a:cubicBezTo>
                  <a:pt x="2713" y="1875"/>
                  <a:pt x="2710" y="1872"/>
                  <a:pt x="2707" y="1874"/>
                </a:cubicBezTo>
                <a:cubicBezTo>
                  <a:pt x="2724" y="1876"/>
                  <a:pt x="2731" y="1865"/>
                  <a:pt x="2735" y="1870"/>
                </a:cubicBezTo>
                <a:cubicBezTo>
                  <a:pt x="2774" y="1872"/>
                  <a:pt x="2776" y="1872"/>
                  <a:pt x="2778" y="1873"/>
                </a:cubicBezTo>
                <a:cubicBezTo>
                  <a:pt x="2825" y="1881"/>
                  <a:pt x="2832" y="1873"/>
                  <a:pt x="2835" y="1883"/>
                </a:cubicBezTo>
                <a:cubicBezTo>
                  <a:pt x="2879" y="1891"/>
                  <a:pt x="2880" y="1891"/>
                  <a:pt x="2882" y="1892"/>
                </a:cubicBezTo>
                <a:cubicBezTo>
                  <a:pt x="2868" y="1883"/>
                  <a:pt x="2863" y="1874"/>
                  <a:pt x="2855" y="1877"/>
                </a:cubicBezTo>
                <a:close/>
                <a:moveTo>
                  <a:pt x="2871" y="1775"/>
                </a:moveTo>
                <a:cubicBezTo>
                  <a:pt x="2875" y="1774"/>
                  <a:pt x="2878" y="1773"/>
                  <a:pt x="2882" y="1773"/>
                </a:cubicBezTo>
                <a:cubicBezTo>
                  <a:pt x="2882" y="1769"/>
                  <a:pt x="2882" y="1769"/>
                  <a:pt x="2882" y="1769"/>
                </a:cubicBezTo>
                <a:cubicBezTo>
                  <a:pt x="2877" y="1771"/>
                  <a:pt x="2869" y="1768"/>
                  <a:pt x="2871" y="1775"/>
                </a:cubicBezTo>
                <a:close/>
                <a:moveTo>
                  <a:pt x="2865" y="1849"/>
                </a:moveTo>
                <a:cubicBezTo>
                  <a:pt x="2859" y="1848"/>
                  <a:pt x="2852" y="1848"/>
                  <a:pt x="2845" y="1849"/>
                </a:cubicBezTo>
                <a:cubicBezTo>
                  <a:pt x="2845" y="1849"/>
                  <a:pt x="2845" y="1849"/>
                  <a:pt x="2845" y="1849"/>
                </a:cubicBezTo>
                <a:cubicBezTo>
                  <a:pt x="2842" y="1852"/>
                  <a:pt x="2845" y="1853"/>
                  <a:pt x="2848" y="1854"/>
                </a:cubicBezTo>
                <a:cubicBezTo>
                  <a:pt x="2852" y="1852"/>
                  <a:pt x="2855" y="1856"/>
                  <a:pt x="2858" y="1854"/>
                </a:cubicBezTo>
                <a:cubicBezTo>
                  <a:pt x="2865" y="1858"/>
                  <a:pt x="2871" y="1859"/>
                  <a:pt x="2878" y="1859"/>
                </a:cubicBezTo>
                <a:cubicBezTo>
                  <a:pt x="2880" y="1859"/>
                  <a:pt x="2881" y="1860"/>
                  <a:pt x="2882" y="1860"/>
                </a:cubicBezTo>
                <a:cubicBezTo>
                  <a:pt x="2882" y="1852"/>
                  <a:pt x="2882" y="1852"/>
                  <a:pt x="2882" y="1852"/>
                </a:cubicBezTo>
                <a:cubicBezTo>
                  <a:pt x="2879" y="1852"/>
                  <a:pt x="2876" y="1852"/>
                  <a:pt x="2874" y="1852"/>
                </a:cubicBezTo>
                <a:cubicBezTo>
                  <a:pt x="2871" y="1851"/>
                  <a:pt x="2868" y="1850"/>
                  <a:pt x="2865" y="1849"/>
                </a:cubicBezTo>
                <a:close/>
                <a:moveTo>
                  <a:pt x="2833" y="2099"/>
                </a:moveTo>
                <a:cubicBezTo>
                  <a:pt x="2821" y="2099"/>
                  <a:pt x="2807" y="2105"/>
                  <a:pt x="2796" y="2101"/>
                </a:cubicBezTo>
                <a:cubicBezTo>
                  <a:pt x="2712" y="2106"/>
                  <a:pt x="2701" y="2100"/>
                  <a:pt x="2688" y="2103"/>
                </a:cubicBezTo>
                <a:cubicBezTo>
                  <a:pt x="2631" y="2097"/>
                  <a:pt x="2624" y="2100"/>
                  <a:pt x="2618" y="2099"/>
                </a:cubicBezTo>
                <a:cubicBezTo>
                  <a:pt x="2596" y="2095"/>
                  <a:pt x="2589" y="2097"/>
                  <a:pt x="2582" y="2097"/>
                </a:cubicBezTo>
                <a:cubicBezTo>
                  <a:pt x="2521" y="2104"/>
                  <a:pt x="2497" y="2104"/>
                  <a:pt x="2471" y="2115"/>
                </a:cubicBezTo>
                <a:cubicBezTo>
                  <a:pt x="2420" y="2130"/>
                  <a:pt x="2407" y="2134"/>
                  <a:pt x="2394" y="2139"/>
                </a:cubicBezTo>
                <a:cubicBezTo>
                  <a:pt x="2366" y="2160"/>
                  <a:pt x="2368" y="2159"/>
                  <a:pt x="2369" y="2160"/>
                </a:cubicBezTo>
                <a:cubicBezTo>
                  <a:pt x="2370" y="2161"/>
                  <a:pt x="2370" y="2161"/>
                  <a:pt x="2370" y="2161"/>
                </a:cubicBezTo>
                <a:cubicBezTo>
                  <a:pt x="2391" y="2145"/>
                  <a:pt x="2397" y="2146"/>
                  <a:pt x="2403" y="2143"/>
                </a:cubicBezTo>
                <a:cubicBezTo>
                  <a:pt x="2516" y="2116"/>
                  <a:pt x="2524" y="2108"/>
                  <a:pt x="2529" y="2110"/>
                </a:cubicBezTo>
                <a:cubicBezTo>
                  <a:pt x="2569" y="2108"/>
                  <a:pt x="2575" y="2104"/>
                  <a:pt x="2580" y="2109"/>
                </a:cubicBezTo>
                <a:cubicBezTo>
                  <a:pt x="2655" y="2109"/>
                  <a:pt x="2660" y="2111"/>
                  <a:pt x="2665" y="2114"/>
                </a:cubicBezTo>
                <a:cubicBezTo>
                  <a:pt x="2718" y="2116"/>
                  <a:pt x="2721" y="2113"/>
                  <a:pt x="2723" y="2115"/>
                </a:cubicBezTo>
                <a:cubicBezTo>
                  <a:pt x="2762" y="2117"/>
                  <a:pt x="2773" y="2116"/>
                  <a:pt x="2785" y="2115"/>
                </a:cubicBezTo>
                <a:cubicBezTo>
                  <a:pt x="2861" y="2116"/>
                  <a:pt x="2872" y="2111"/>
                  <a:pt x="2882" y="2111"/>
                </a:cubicBezTo>
                <a:cubicBezTo>
                  <a:pt x="2857" y="2096"/>
                  <a:pt x="2843" y="2104"/>
                  <a:pt x="2833" y="2099"/>
                </a:cubicBezTo>
                <a:close/>
                <a:moveTo>
                  <a:pt x="2880" y="1089"/>
                </a:moveTo>
                <a:cubicBezTo>
                  <a:pt x="2876" y="1077"/>
                  <a:pt x="2874" y="1065"/>
                  <a:pt x="2871" y="1053"/>
                </a:cubicBezTo>
                <a:cubicBezTo>
                  <a:pt x="2861" y="1004"/>
                  <a:pt x="2852" y="993"/>
                  <a:pt x="2853" y="981"/>
                </a:cubicBezTo>
                <a:cubicBezTo>
                  <a:pt x="2841" y="941"/>
                  <a:pt x="2840" y="935"/>
                  <a:pt x="2837" y="929"/>
                </a:cubicBezTo>
                <a:cubicBezTo>
                  <a:pt x="2828" y="864"/>
                  <a:pt x="2834" y="851"/>
                  <a:pt x="2829" y="839"/>
                </a:cubicBezTo>
                <a:cubicBezTo>
                  <a:pt x="2835" y="778"/>
                  <a:pt x="2830" y="773"/>
                  <a:pt x="2834" y="766"/>
                </a:cubicBezTo>
                <a:cubicBezTo>
                  <a:pt x="2828" y="711"/>
                  <a:pt x="2833" y="729"/>
                  <a:pt x="2825" y="748"/>
                </a:cubicBezTo>
                <a:cubicBezTo>
                  <a:pt x="2823" y="814"/>
                  <a:pt x="2821" y="823"/>
                  <a:pt x="2820" y="832"/>
                </a:cubicBezTo>
                <a:cubicBezTo>
                  <a:pt x="2827" y="937"/>
                  <a:pt x="2834" y="954"/>
                  <a:pt x="2837" y="972"/>
                </a:cubicBezTo>
                <a:cubicBezTo>
                  <a:pt x="2843" y="1018"/>
                  <a:pt x="2856" y="1021"/>
                  <a:pt x="2851" y="1026"/>
                </a:cubicBezTo>
                <a:cubicBezTo>
                  <a:pt x="2858" y="1062"/>
                  <a:pt x="2868" y="1070"/>
                  <a:pt x="2864" y="1080"/>
                </a:cubicBezTo>
                <a:cubicBezTo>
                  <a:pt x="2876" y="1143"/>
                  <a:pt x="2883" y="1148"/>
                  <a:pt x="2881" y="1155"/>
                </a:cubicBezTo>
                <a:cubicBezTo>
                  <a:pt x="2882" y="1097"/>
                  <a:pt x="2882" y="1097"/>
                  <a:pt x="2882" y="1097"/>
                </a:cubicBezTo>
                <a:close/>
                <a:moveTo>
                  <a:pt x="2874" y="1437"/>
                </a:moveTo>
                <a:cubicBezTo>
                  <a:pt x="2872" y="1441"/>
                  <a:pt x="2873" y="1455"/>
                  <a:pt x="2866" y="1453"/>
                </a:cubicBezTo>
                <a:cubicBezTo>
                  <a:pt x="2876" y="1367"/>
                  <a:pt x="2877" y="1357"/>
                  <a:pt x="2872" y="1348"/>
                </a:cubicBezTo>
                <a:cubicBezTo>
                  <a:pt x="2866" y="1284"/>
                  <a:pt x="2877" y="1278"/>
                  <a:pt x="2871" y="1274"/>
                </a:cubicBezTo>
                <a:cubicBezTo>
                  <a:pt x="2871" y="1255"/>
                  <a:pt x="2875" y="1249"/>
                  <a:pt x="2871" y="1245"/>
                </a:cubicBezTo>
                <a:cubicBezTo>
                  <a:pt x="2856" y="1166"/>
                  <a:pt x="2858" y="1161"/>
                  <a:pt x="2858" y="1156"/>
                </a:cubicBezTo>
                <a:cubicBezTo>
                  <a:pt x="2848" y="1123"/>
                  <a:pt x="2853" y="1116"/>
                  <a:pt x="2848" y="1112"/>
                </a:cubicBezTo>
                <a:cubicBezTo>
                  <a:pt x="2834" y="1076"/>
                  <a:pt x="2838" y="1072"/>
                  <a:pt x="2836" y="1070"/>
                </a:cubicBezTo>
                <a:cubicBezTo>
                  <a:pt x="2816" y="991"/>
                  <a:pt x="2813" y="987"/>
                  <a:pt x="2812" y="982"/>
                </a:cubicBezTo>
                <a:cubicBezTo>
                  <a:pt x="2804" y="932"/>
                  <a:pt x="2802" y="927"/>
                  <a:pt x="2803" y="921"/>
                </a:cubicBezTo>
                <a:cubicBezTo>
                  <a:pt x="2805" y="845"/>
                  <a:pt x="2807" y="819"/>
                  <a:pt x="2810" y="792"/>
                </a:cubicBezTo>
                <a:cubicBezTo>
                  <a:pt x="2816" y="720"/>
                  <a:pt x="2813" y="728"/>
                  <a:pt x="2817" y="735"/>
                </a:cubicBezTo>
                <a:cubicBezTo>
                  <a:pt x="2804" y="778"/>
                  <a:pt x="2805" y="782"/>
                  <a:pt x="2803" y="787"/>
                </a:cubicBezTo>
                <a:cubicBezTo>
                  <a:pt x="2791" y="877"/>
                  <a:pt x="2795" y="893"/>
                  <a:pt x="2789" y="911"/>
                </a:cubicBezTo>
                <a:cubicBezTo>
                  <a:pt x="2795" y="951"/>
                  <a:pt x="2795" y="955"/>
                  <a:pt x="2796" y="959"/>
                </a:cubicBezTo>
                <a:cubicBezTo>
                  <a:pt x="2815" y="1042"/>
                  <a:pt x="2818" y="1051"/>
                  <a:pt x="2822" y="1059"/>
                </a:cubicBezTo>
                <a:cubicBezTo>
                  <a:pt x="2834" y="1126"/>
                  <a:pt x="2843" y="1129"/>
                  <a:pt x="2839" y="1134"/>
                </a:cubicBezTo>
                <a:cubicBezTo>
                  <a:pt x="2854" y="1175"/>
                  <a:pt x="2847" y="1180"/>
                  <a:pt x="2852" y="1184"/>
                </a:cubicBezTo>
                <a:cubicBezTo>
                  <a:pt x="2863" y="1225"/>
                  <a:pt x="2856" y="1231"/>
                  <a:pt x="2857" y="1235"/>
                </a:cubicBezTo>
                <a:cubicBezTo>
                  <a:pt x="2860" y="1290"/>
                  <a:pt x="2861" y="1294"/>
                  <a:pt x="2859" y="1298"/>
                </a:cubicBezTo>
                <a:cubicBezTo>
                  <a:pt x="2855" y="1306"/>
                  <a:pt x="2861" y="1302"/>
                  <a:pt x="2855" y="1299"/>
                </a:cubicBezTo>
                <a:cubicBezTo>
                  <a:pt x="2845" y="1252"/>
                  <a:pt x="2835" y="1238"/>
                  <a:pt x="2832" y="1223"/>
                </a:cubicBezTo>
                <a:cubicBezTo>
                  <a:pt x="2804" y="1167"/>
                  <a:pt x="2804" y="1151"/>
                  <a:pt x="2792" y="1138"/>
                </a:cubicBezTo>
                <a:cubicBezTo>
                  <a:pt x="2776" y="1073"/>
                  <a:pt x="2772" y="1057"/>
                  <a:pt x="2772" y="1039"/>
                </a:cubicBezTo>
                <a:cubicBezTo>
                  <a:pt x="2762" y="972"/>
                  <a:pt x="2760" y="955"/>
                  <a:pt x="2758" y="938"/>
                </a:cubicBezTo>
                <a:cubicBezTo>
                  <a:pt x="2752" y="930"/>
                  <a:pt x="2753" y="937"/>
                  <a:pt x="2749" y="945"/>
                </a:cubicBezTo>
                <a:cubicBezTo>
                  <a:pt x="2759" y="1022"/>
                  <a:pt x="2757" y="1031"/>
                  <a:pt x="2757" y="1039"/>
                </a:cubicBezTo>
                <a:cubicBezTo>
                  <a:pt x="2761" y="1078"/>
                  <a:pt x="2771" y="1081"/>
                  <a:pt x="2766" y="1086"/>
                </a:cubicBezTo>
                <a:cubicBezTo>
                  <a:pt x="2775" y="1118"/>
                  <a:pt x="2779" y="1125"/>
                  <a:pt x="2781" y="1133"/>
                </a:cubicBezTo>
                <a:cubicBezTo>
                  <a:pt x="2806" y="1186"/>
                  <a:pt x="2801" y="1195"/>
                  <a:pt x="2809" y="1202"/>
                </a:cubicBezTo>
                <a:cubicBezTo>
                  <a:pt x="2835" y="1254"/>
                  <a:pt x="2828" y="1263"/>
                  <a:pt x="2837" y="1270"/>
                </a:cubicBezTo>
                <a:cubicBezTo>
                  <a:pt x="2842" y="1309"/>
                  <a:pt x="2851" y="1319"/>
                  <a:pt x="2843" y="1315"/>
                </a:cubicBezTo>
                <a:cubicBezTo>
                  <a:pt x="2829" y="1276"/>
                  <a:pt x="2821" y="1266"/>
                  <a:pt x="2818" y="1256"/>
                </a:cubicBezTo>
                <a:cubicBezTo>
                  <a:pt x="2783" y="1179"/>
                  <a:pt x="2764" y="1160"/>
                  <a:pt x="2765" y="1140"/>
                </a:cubicBezTo>
                <a:cubicBezTo>
                  <a:pt x="2751" y="1088"/>
                  <a:pt x="2757" y="1082"/>
                  <a:pt x="2750" y="1077"/>
                </a:cubicBezTo>
                <a:cubicBezTo>
                  <a:pt x="2751" y="1131"/>
                  <a:pt x="2753" y="1138"/>
                  <a:pt x="2757" y="1145"/>
                </a:cubicBezTo>
                <a:cubicBezTo>
                  <a:pt x="2771" y="1236"/>
                  <a:pt x="2771" y="1259"/>
                  <a:pt x="2778" y="1281"/>
                </a:cubicBezTo>
                <a:cubicBezTo>
                  <a:pt x="2793" y="1333"/>
                  <a:pt x="2798" y="1335"/>
                  <a:pt x="2797" y="1338"/>
                </a:cubicBezTo>
                <a:cubicBezTo>
                  <a:pt x="2811" y="1369"/>
                  <a:pt x="2810" y="1376"/>
                  <a:pt x="2811" y="1382"/>
                </a:cubicBezTo>
                <a:cubicBezTo>
                  <a:pt x="2825" y="1427"/>
                  <a:pt x="2823" y="1439"/>
                  <a:pt x="2824" y="1450"/>
                </a:cubicBezTo>
                <a:cubicBezTo>
                  <a:pt x="2829" y="1502"/>
                  <a:pt x="2818" y="1508"/>
                  <a:pt x="2825" y="1512"/>
                </a:cubicBezTo>
                <a:cubicBezTo>
                  <a:pt x="2812" y="1572"/>
                  <a:pt x="2810" y="1576"/>
                  <a:pt x="2805" y="1581"/>
                </a:cubicBezTo>
                <a:cubicBezTo>
                  <a:pt x="2798" y="1591"/>
                  <a:pt x="2799" y="1589"/>
                  <a:pt x="2799" y="1587"/>
                </a:cubicBezTo>
                <a:cubicBezTo>
                  <a:pt x="2801" y="1545"/>
                  <a:pt x="2808" y="1541"/>
                  <a:pt x="2805" y="1538"/>
                </a:cubicBezTo>
                <a:cubicBezTo>
                  <a:pt x="2807" y="1487"/>
                  <a:pt x="2810" y="1471"/>
                  <a:pt x="2805" y="1457"/>
                </a:cubicBezTo>
                <a:cubicBezTo>
                  <a:pt x="2789" y="1374"/>
                  <a:pt x="2780" y="1365"/>
                  <a:pt x="2780" y="1355"/>
                </a:cubicBezTo>
                <a:cubicBezTo>
                  <a:pt x="2764" y="1308"/>
                  <a:pt x="2764" y="1295"/>
                  <a:pt x="2756" y="1300"/>
                </a:cubicBezTo>
                <a:cubicBezTo>
                  <a:pt x="2761" y="1338"/>
                  <a:pt x="2769" y="1347"/>
                  <a:pt x="2768" y="1356"/>
                </a:cubicBezTo>
                <a:cubicBezTo>
                  <a:pt x="2786" y="1422"/>
                  <a:pt x="2792" y="1432"/>
                  <a:pt x="2790" y="1442"/>
                </a:cubicBezTo>
                <a:cubicBezTo>
                  <a:pt x="2796" y="1511"/>
                  <a:pt x="2792" y="1522"/>
                  <a:pt x="2792" y="1531"/>
                </a:cubicBezTo>
                <a:cubicBezTo>
                  <a:pt x="2787" y="1569"/>
                  <a:pt x="2787" y="1578"/>
                  <a:pt x="2786" y="1587"/>
                </a:cubicBezTo>
                <a:cubicBezTo>
                  <a:pt x="2766" y="1632"/>
                  <a:pt x="2762" y="1626"/>
                  <a:pt x="2761" y="1620"/>
                </a:cubicBezTo>
                <a:cubicBezTo>
                  <a:pt x="2769" y="1585"/>
                  <a:pt x="2769" y="1584"/>
                  <a:pt x="2768" y="1582"/>
                </a:cubicBezTo>
                <a:cubicBezTo>
                  <a:pt x="2762" y="1581"/>
                  <a:pt x="2760" y="1584"/>
                  <a:pt x="2757" y="1587"/>
                </a:cubicBezTo>
                <a:cubicBezTo>
                  <a:pt x="2749" y="1596"/>
                  <a:pt x="2746" y="1591"/>
                  <a:pt x="2742" y="1587"/>
                </a:cubicBezTo>
                <a:cubicBezTo>
                  <a:pt x="2693" y="1552"/>
                  <a:pt x="2700" y="1564"/>
                  <a:pt x="2715" y="1575"/>
                </a:cubicBezTo>
                <a:cubicBezTo>
                  <a:pt x="2716" y="1588"/>
                  <a:pt x="2716" y="1588"/>
                  <a:pt x="2715" y="1589"/>
                </a:cubicBezTo>
                <a:cubicBezTo>
                  <a:pt x="2729" y="1621"/>
                  <a:pt x="2731" y="1626"/>
                  <a:pt x="2731" y="1631"/>
                </a:cubicBezTo>
                <a:cubicBezTo>
                  <a:pt x="2704" y="1731"/>
                  <a:pt x="2699" y="1740"/>
                  <a:pt x="2692" y="1750"/>
                </a:cubicBezTo>
                <a:cubicBezTo>
                  <a:pt x="2702" y="1791"/>
                  <a:pt x="2707" y="1771"/>
                  <a:pt x="2715" y="1782"/>
                </a:cubicBezTo>
                <a:cubicBezTo>
                  <a:pt x="2728" y="1754"/>
                  <a:pt x="2736" y="1759"/>
                  <a:pt x="2742" y="1755"/>
                </a:cubicBezTo>
                <a:cubicBezTo>
                  <a:pt x="2750" y="1730"/>
                  <a:pt x="2755" y="1727"/>
                  <a:pt x="2760" y="1722"/>
                </a:cubicBezTo>
                <a:cubicBezTo>
                  <a:pt x="2799" y="1687"/>
                  <a:pt x="2806" y="1673"/>
                  <a:pt x="2814" y="1675"/>
                </a:cubicBezTo>
                <a:cubicBezTo>
                  <a:pt x="2868" y="1654"/>
                  <a:pt x="2875" y="1658"/>
                  <a:pt x="2882" y="1655"/>
                </a:cubicBezTo>
                <a:cubicBezTo>
                  <a:pt x="2859" y="1646"/>
                  <a:pt x="2853" y="1651"/>
                  <a:pt x="2846" y="1648"/>
                </a:cubicBezTo>
                <a:cubicBezTo>
                  <a:pt x="2805" y="1669"/>
                  <a:pt x="2798" y="1664"/>
                  <a:pt x="2793" y="1674"/>
                </a:cubicBezTo>
                <a:cubicBezTo>
                  <a:pt x="2789" y="1661"/>
                  <a:pt x="2793" y="1654"/>
                  <a:pt x="2800" y="1646"/>
                </a:cubicBezTo>
                <a:cubicBezTo>
                  <a:pt x="2842" y="1616"/>
                  <a:pt x="2847" y="1620"/>
                  <a:pt x="2851" y="1612"/>
                </a:cubicBezTo>
                <a:cubicBezTo>
                  <a:pt x="2879" y="1599"/>
                  <a:pt x="2881" y="1597"/>
                  <a:pt x="2882" y="1596"/>
                </a:cubicBezTo>
                <a:cubicBezTo>
                  <a:pt x="2877" y="1588"/>
                  <a:pt x="2876" y="1589"/>
                  <a:pt x="2875" y="1590"/>
                </a:cubicBezTo>
                <a:cubicBezTo>
                  <a:pt x="2835" y="1606"/>
                  <a:pt x="2831" y="1612"/>
                  <a:pt x="2826" y="1611"/>
                </a:cubicBezTo>
                <a:cubicBezTo>
                  <a:pt x="2871" y="1575"/>
                  <a:pt x="2876" y="1570"/>
                  <a:pt x="2882" y="1567"/>
                </a:cubicBezTo>
                <a:cubicBezTo>
                  <a:pt x="2867" y="1560"/>
                  <a:pt x="2859" y="1569"/>
                  <a:pt x="2851" y="1569"/>
                </a:cubicBezTo>
                <a:cubicBezTo>
                  <a:pt x="2882" y="1527"/>
                  <a:pt x="2882" y="1527"/>
                  <a:pt x="2882" y="1527"/>
                </a:cubicBezTo>
                <a:cubicBezTo>
                  <a:pt x="2820" y="1568"/>
                  <a:pt x="2837" y="1555"/>
                  <a:pt x="2837" y="1544"/>
                </a:cubicBezTo>
                <a:cubicBezTo>
                  <a:pt x="2862" y="1523"/>
                  <a:pt x="2873" y="1516"/>
                  <a:pt x="2882" y="1508"/>
                </a:cubicBezTo>
                <a:cubicBezTo>
                  <a:pt x="2881" y="1476"/>
                  <a:pt x="2881" y="1475"/>
                  <a:pt x="2882" y="1474"/>
                </a:cubicBezTo>
                <a:cubicBezTo>
                  <a:pt x="2879" y="1425"/>
                  <a:pt x="2878" y="1431"/>
                  <a:pt x="2874" y="1437"/>
                </a:cubicBezTo>
                <a:close/>
                <a:moveTo>
                  <a:pt x="2744" y="1695"/>
                </a:moveTo>
                <a:cubicBezTo>
                  <a:pt x="2740" y="1701"/>
                  <a:pt x="2735" y="1707"/>
                  <a:pt x="2730" y="1713"/>
                </a:cubicBezTo>
                <a:cubicBezTo>
                  <a:pt x="2727" y="1717"/>
                  <a:pt x="2730" y="1719"/>
                  <a:pt x="2727" y="1722"/>
                </a:cubicBezTo>
                <a:cubicBezTo>
                  <a:pt x="2727" y="1722"/>
                  <a:pt x="2727" y="1722"/>
                  <a:pt x="2727" y="1722"/>
                </a:cubicBezTo>
                <a:cubicBezTo>
                  <a:pt x="2726" y="1724"/>
                  <a:pt x="2724" y="1727"/>
                  <a:pt x="2722" y="1729"/>
                </a:cubicBezTo>
                <a:cubicBezTo>
                  <a:pt x="2720" y="1731"/>
                  <a:pt x="2719" y="1734"/>
                  <a:pt x="2717" y="1736"/>
                </a:cubicBezTo>
                <a:cubicBezTo>
                  <a:pt x="2714" y="1733"/>
                  <a:pt x="2719" y="1729"/>
                  <a:pt x="2722" y="1725"/>
                </a:cubicBezTo>
                <a:cubicBezTo>
                  <a:pt x="2722" y="1724"/>
                  <a:pt x="2723" y="1723"/>
                  <a:pt x="2723" y="1722"/>
                </a:cubicBezTo>
                <a:cubicBezTo>
                  <a:pt x="2725" y="1716"/>
                  <a:pt x="2726" y="1711"/>
                  <a:pt x="2725" y="1706"/>
                </a:cubicBezTo>
                <a:cubicBezTo>
                  <a:pt x="2732" y="1700"/>
                  <a:pt x="2729" y="1696"/>
                  <a:pt x="2733" y="1690"/>
                </a:cubicBezTo>
                <a:cubicBezTo>
                  <a:pt x="2735" y="1685"/>
                  <a:pt x="2739" y="1680"/>
                  <a:pt x="2738" y="1675"/>
                </a:cubicBezTo>
                <a:cubicBezTo>
                  <a:pt x="2742" y="1672"/>
                  <a:pt x="2742" y="1678"/>
                  <a:pt x="2744" y="1681"/>
                </a:cubicBezTo>
                <a:cubicBezTo>
                  <a:pt x="2744" y="1685"/>
                  <a:pt x="2743" y="1690"/>
                  <a:pt x="2744" y="1695"/>
                </a:cubicBezTo>
                <a:close/>
                <a:moveTo>
                  <a:pt x="2809" y="1624"/>
                </a:moveTo>
                <a:cubicBezTo>
                  <a:pt x="2804" y="1617"/>
                  <a:pt x="2817" y="1615"/>
                  <a:pt x="2820" y="1610"/>
                </a:cubicBezTo>
                <a:cubicBezTo>
                  <a:pt x="2830" y="1617"/>
                  <a:pt x="2812" y="1620"/>
                  <a:pt x="2809" y="1624"/>
                </a:cubicBezTo>
                <a:close/>
                <a:moveTo>
                  <a:pt x="2842" y="1485"/>
                </a:moveTo>
                <a:cubicBezTo>
                  <a:pt x="2836" y="1490"/>
                  <a:pt x="2840" y="1477"/>
                  <a:pt x="2842" y="1475"/>
                </a:cubicBezTo>
                <a:cubicBezTo>
                  <a:pt x="2843" y="1478"/>
                  <a:pt x="2843" y="1481"/>
                  <a:pt x="2842" y="1485"/>
                </a:cubicBezTo>
                <a:close/>
                <a:moveTo>
                  <a:pt x="2842" y="1470"/>
                </a:moveTo>
                <a:cubicBezTo>
                  <a:pt x="2839" y="1446"/>
                  <a:pt x="2834" y="1422"/>
                  <a:pt x="2832" y="1397"/>
                </a:cubicBezTo>
                <a:cubicBezTo>
                  <a:pt x="2829" y="1392"/>
                  <a:pt x="2825" y="1386"/>
                  <a:pt x="2827" y="1379"/>
                </a:cubicBezTo>
                <a:cubicBezTo>
                  <a:pt x="2823" y="1374"/>
                  <a:pt x="2819" y="1368"/>
                  <a:pt x="2823" y="1361"/>
                </a:cubicBezTo>
                <a:cubicBezTo>
                  <a:pt x="2813" y="1356"/>
                  <a:pt x="2815" y="1350"/>
                  <a:pt x="2814" y="1344"/>
                </a:cubicBezTo>
                <a:cubicBezTo>
                  <a:pt x="2806" y="1340"/>
                  <a:pt x="2813" y="1333"/>
                  <a:pt x="2808" y="1328"/>
                </a:cubicBezTo>
                <a:cubicBezTo>
                  <a:pt x="2809" y="1326"/>
                  <a:pt x="2806" y="1324"/>
                  <a:pt x="2805" y="1322"/>
                </a:cubicBezTo>
                <a:cubicBezTo>
                  <a:pt x="2803" y="1320"/>
                  <a:pt x="2805" y="1320"/>
                  <a:pt x="2804" y="1318"/>
                </a:cubicBezTo>
                <a:cubicBezTo>
                  <a:pt x="2803" y="1316"/>
                  <a:pt x="2802" y="1310"/>
                  <a:pt x="2798" y="1307"/>
                </a:cubicBezTo>
                <a:cubicBezTo>
                  <a:pt x="2796" y="1305"/>
                  <a:pt x="2793" y="1298"/>
                  <a:pt x="2794" y="1293"/>
                </a:cubicBezTo>
                <a:cubicBezTo>
                  <a:pt x="2787" y="1282"/>
                  <a:pt x="2785" y="1271"/>
                  <a:pt x="2784" y="1259"/>
                </a:cubicBezTo>
                <a:cubicBezTo>
                  <a:pt x="2778" y="1257"/>
                  <a:pt x="2784" y="1252"/>
                  <a:pt x="2780" y="1249"/>
                </a:cubicBezTo>
                <a:cubicBezTo>
                  <a:pt x="2779" y="1247"/>
                  <a:pt x="2778" y="1244"/>
                  <a:pt x="2779" y="1241"/>
                </a:cubicBezTo>
                <a:cubicBezTo>
                  <a:pt x="2778" y="1235"/>
                  <a:pt x="2772" y="1230"/>
                  <a:pt x="2774" y="1223"/>
                </a:cubicBezTo>
                <a:cubicBezTo>
                  <a:pt x="2770" y="1218"/>
                  <a:pt x="2774" y="1211"/>
                  <a:pt x="2770" y="1205"/>
                </a:cubicBezTo>
                <a:cubicBezTo>
                  <a:pt x="2771" y="1202"/>
                  <a:pt x="2767" y="1200"/>
                  <a:pt x="2769" y="1197"/>
                </a:cubicBezTo>
                <a:cubicBezTo>
                  <a:pt x="2769" y="1194"/>
                  <a:pt x="2770" y="1191"/>
                  <a:pt x="2768" y="1189"/>
                </a:cubicBezTo>
                <a:cubicBezTo>
                  <a:pt x="2775" y="1185"/>
                  <a:pt x="2774" y="1199"/>
                  <a:pt x="2776" y="1202"/>
                </a:cubicBezTo>
                <a:cubicBezTo>
                  <a:pt x="2778" y="1207"/>
                  <a:pt x="2788" y="1212"/>
                  <a:pt x="2782" y="1218"/>
                </a:cubicBezTo>
                <a:cubicBezTo>
                  <a:pt x="2791" y="1222"/>
                  <a:pt x="2790" y="1228"/>
                  <a:pt x="2792" y="1233"/>
                </a:cubicBezTo>
                <a:cubicBezTo>
                  <a:pt x="2800" y="1238"/>
                  <a:pt x="2796" y="1244"/>
                  <a:pt x="2803" y="1248"/>
                </a:cubicBezTo>
                <a:cubicBezTo>
                  <a:pt x="2802" y="1259"/>
                  <a:pt x="2812" y="1269"/>
                  <a:pt x="2815" y="1280"/>
                </a:cubicBezTo>
                <a:cubicBezTo>
                  <a:pt x="2823" y="1290"/>
                  <a:pt x="2822" y="1301"/>
                  <a:pt x="2832" y="1310"/>
                </a:cubicBezTo>
                <a:cubicBezTo>
                  <a:pt x="2832" y="1326"/>
                  <a:pt x="2838" y="1340"/>
                  <a:pt x="2842" y="1355"/>
                </a:cubicBezTo>
                <a:cubicBezTo>
                  <a:pt x="2841" y="1360"/>
                  <a:pt x="2842" y="1366"/>
                  <a:pt x="2845" y="1371"/>
                </a:cubicBezTo>
                <a:cubicBezTo>
                  <a:pt x="2836" y="1378"/>
                  <a:pt x="2850" y="1381"/>
                  <a:pt x="2843" y="1388"/>
                </a:cubicBezTo>
                <a:cubicBezTo>
                  <a:pt x="2848" y="1398"/>
                  <a:pt x="2848" y="1409"/>
                  <a:pt x="2851" y="1420"/>
                </a:cubicBezTo>
                <a:cubicBezTo>
                  <a:pt x="2844" y="1437"/>
                  <a:pt x="2849" y="1453"/>
                  <a:pt x="2842" y="1470"/>
                </a:cubicBezTo>
                <a:close/>
                <a:moveTo>
                  <a:pt x="2853" y="1519"/>
                </a:moveTo>
                <a:cubicBezTo>
                  <a:pt x="2851" y="1518"/>
                  <a:pt x="2852" y="1513"/>
                  <a:pt x="2854" y="1512"/>
                </a:cubicBezTo>
                <a:cubicBezTo>
                  <a:pt x="2863" y="1507"/>
                  <a:pt x="2855" y="1520"/>
                  <a:pt x="2853" y="1519"/>
                </a:cubicBezTo>
                <a:close/>
                <a:moveTo>
                  <a:pt x="2871" y="1489"/>
                </a:moveTo>
                <a:cubicBezTo>
                  <a:pt x="2870" y="1487"/>
                  <a:pt x="2868" y="1488"/>
                  <a:pt x="2867" y="1490"/>
                </a:cubicBezTo>
                <a:cubicBezTo>
                  <a:pt x="2865" y="1487"/>
                  <a:pt x="2868" y="1484"/>
                  <a:pt x="2870" y="1481"/>
                </a:cubicBezTo>
                <a:cubicBezTo>
                  <a:pt x="2875" y="1483"/>
                  <a:pt x="2873" y="1486"/>
                  <a:pt x="2871" y="1489"/>
                </a:cubicBezTo>
                <a:close/>
                <a:moveTo>
                  <a:pt x="2822" y="1823"/>
                </a:moveTo>
                <a:cubicBezTo>
                  <a:pt x="2816" y="1820"/>
                  <a:pt x="2808" y="1827"/>
                  <a:pt x="2803" y="1820"/>
                </a:cubicBezTo>
                <a:cubicBezTo>
                  <a:pt x="2800" y="1822"/>
                  <a:pt x="2796" y="1825"/>
                  <a:pt x="2794" y="1823"/>
                </a:cubicBezTo>
                <a:cubicBezTo>
                  <a:pt x="2791" y="1826"/>
                  <a:pt x="2786" y="1823"/>
                  <a:pt x="2787" y="1827"/>
                </a:cubicBezTo>
                <a:cubicBezTo>
                  <a:pt x="2799" y="1827"/>
                  <a:pt x="2810" y="1829"/>
                  <a:pt x="2822" y="1829"/>
                </a:cubicBezTo>
                <a:cubicBezTo>
                  <a:pt x="2835" y="1827"/>
                  <a:pt x="2845" y="1833"/>
                  <a:pt x="2858" y="1827"/>
                </a:cubicBezTo>
                <a:cubicBezTo>
                  <a:pt x="2864" y="1830"/>
                  <a:pt x="2869" y="1835"/>
                  <a:pt x="2876" y="1833"/>
                </a:cubicBezTo>
                <a:cubicBezTo>
                  <a:pt x="2878" y="1834"/>
                  <a:pt x="2880" y="1834"/>
                  <a:pt x="2882" y="1834"/>
                </a:cubicBezTo>
                <a:cubicBezTo>
                  <a:pt x="2882" y="1825"/>
                  <a:pt x="2882" y="1825"/>
                  <a:pt x="2882" y="1825"/>
                </a:cubicBezTo>
                <a:cubicBezTo>
                  <a:pt x="2874" y="1825"/>
                  <a:pt x="2867" y="1825"/>
                  <a:pt x="2860" y="1819"/>
                </a:cubicBezTo>
                <a:cubicBezTo>
                  <a:pt x="2846" y="1827"/>
                  <a:pt x="2835" y="1818"/>
                  <a:pt x="2822" y="1823"/>
                </a:cubicBezTo>
                <a:close/>
                <a:moveTo>
                  <a:pt x="2845" y="1938"/>
                </a:moveTo>
                <a:cubicBezTo>
                  <a:pt x="2841" y="1938"/>
                  <a:pt x="2837" y="1938"/>
                  <a:pt x="2833" y="1935"/>
                </a:cubicBezTo>
                <a:cubicBezTo>
                  <a:pt x="2800" y="1931"/>
                  <a:pt x="2796" y="1925"/>
                  <a:pt x="2792" y="1923"/>
                </a:cubicBezTo>
                <a:cubicBezTo>
                  <a:pt x="2761" y="1919"/>
                  <a:pt x="2756" y="1915"/>
                  <a:pt x="2751" y="1918"/>
                </a:cubicBezTo>
                <a:cubicBezTo>
                  <a:pt x="2700" y="1912"/>
                  <a:pt x="2690" y="1915"/>
                  <a:pt x="2681" y="1910"/>
                </a:cubicBezTo>
                <a:cubicBezTo>
                  <a:pt x="2590" y="1921"/>
                  <a:pt x="2576" y="1927"/>
                  <a:pt x="2563" y="1928"/>
                </a:cubicBezTo>
                <a:cubicBezTo>
                  <a:pt x="2542" y="1937"/>
                  <a:pt x="2556" y="1942"/>
                  <a:pt x="2573" y="1933"/>
                </a:cubicBezTo>
                <a:cubicBezTo>
                  <a:pt x="2599" y="1932"/>
                  <a:pt x="2605" y="1925"/>
                  <a:pt x="2607" y="1928"/>
                </a:cubicBezTo>
                <a:cubicBezTo>
                  <a:pt x="2667" y="1921"/>
                  <a:pt x="2678" y="1921"/>
                  <a:pt x="2689" y="1922"/>
                </a:cubicBezTo>
                <a:cubicBezTo>
                  <a:pt x="2763" y="1935"/>
                  <a:pt x="2774" y="1929"/>
                  <a:pt x="2783" y="1936"/>
                </a:cubicBezTo>
                <a:cubicBezTo>
                  <a:pt x="2819" y="1946"/>
                  <a:pt x="2829" y="1948"/>
                  <a:pt x="2838" y="1949"/>
                </a:cubicBezTo>
                <a:cubicBezTo>
                  <a:pt x="2882" y="1949"/>
                  <a:pt x="2882" y="1949"/>
                  <a:pt x="2882" y="1949"/>
                </a:cubicBezTo>
                <a:close/>
                <a:moveTo>
                  <a:pt x="2861" y="2057"/>
                </a:moveTo>
                <a:cubicBezTo>
                  <a:pt x="2852" y="2048"/>
                  <a:pt x="2839" y="2058"/>
                  <a:pt x="2829" y="2050"/>
                </a:cubicBezTo>
                <a:cubicBezTo>
                  <a:pt x="2800" y="2050"/>
                  <a:pt x="2799" y="2043"/>
                  <a:pt x="2794" y="2048"/>
                </a:cubicBezTo>
                <a:cubicBezTo>
                  <a:pt x="2739" y="2043"/>
                  <a:pt x="2736" y="2034"/>
                  <a:pt x="2729" y="2037"/>
                </a:cubicBezTo>
                <a:cubicBezTo>
                  <a:pt x="2708" y="2032"/>
                  <a:pt x="2701" y="2036"/>
                  <a:pt x="2696" y="2033"/>
                </a:cubicBezTo>
                <a:cubicBezTo>
                  <a:pt x="2617" y="2030"/>
                  <a:pt x="2605" y="2033"/>
                  <a:pt x="2594" y="2028"/>
                </a:cubicBezTo>
                <a:cubicBezTo>
                  <a:pt x="2540" y="2039"/>
                  <a:pt x="2542" y="2049"/>
                  <a:pt x="2549" y="2043"/>
                </a:cubicBezTo>
                <a:cubicBezTo>
                  <a:pt x="2615" y="2035"/>
                  <a:pt x="2623" y="2040"/>
                  <a:pt x="2633" y="2035"/>
                </a:cubicBezTo>
                <a:cubicBezTo>
                  <a:pt x="2672" y="2037"/>
                  <a:pt x="2675" y="2045"/>
                  <a:pt x="2682" y="2042"/>
                </a:cubicBezTo>
                <a:cubicBezTo>
                  <a:pt x="2736" y="2050"/>
                  <a:pt x="2741" y="2053"/>
                  <a:pt x="2747" y="2049"/>
                </a:cubicBezTo>
                <a:cubicBezTo>
                  <a:pt x="2776" y="2055"/>
                  <a:pt x="2779" y="2055"/>
                  <a:pt x="2782" y="2055"/>
                </a:cubicBezTo>
                <a:cubicBezTo>
                  <a:pt x="2844" y="2064"/>
                  <a:pt x="2854" y="2068"/>
                  <a:pt x="2865" y="2069"/>
                </a:cubicBezTo>
                <a:cubicBezTo>
                  <a:pt x="2882" y="2058"/>
                  <a:pt x="2882" y="2058"/>
                  <a:pt x="2882" y="2058"/>
                </a:cubicBezTo>
                <a:close/>
                <a:moveTo>
                  <a:pt x="2829" y="2077"/>
                </a:moveTo>
                <a:cubicBezTo>
                  <a:pt x="2823" y="2071"/>
                  <a:pt x="2813" y="2081"/>
                  <a:pt x="2807" y="2074"/>
                </a:cubicBezTo>
                <a:cubicBezTo>
                  <a:pt x="2770" y="2070"/>
                  <a:pt x="2764" y="2078"/>
                  <a:pt x="2761" y="2072"/>
                </a:cubicBezTo>
                <a:cubicBezTo>
                  <a:pt x="2691" y="2067"/>
                  <a:pt x="2685" y="2064"/>
                  <a:pt x="2678" y="2069"/>
                </a:cubicBezTo>
                <a:cubicBezTo>
                  <a:pt x="2613" y="2062"/>
                  <a:pt x="2605" y="2067"/>
                  <a:pt x="2599" y="2063"/>
                </a:cubicBezTo>
                <a:cubicBezTo>
                  <a:pt x="2496" y="2070"/>
                  <a:pt x="2488" y="2086"/>
                  <a:pt x="2486" y="2079"/>
                </a:cubicBezTo>
                <a:cubicBezTo>
                  <a:pt x="2450" y="2085"/>
                  <a:pt x="2442" y="2095"/>
                  <a:pt x="2439" y="2091"/>
                </a:cubicBezTo>
                <a:cubicBezTo>
                  <a:pt x="2375" y="2118"/>
                  <a:pt x="2395" y="2116"/>
                  <a:pt x="2409" y="2109"/>
                </a:cubicBezTo>
                <a:cubicBezTo>
                  <a:pt x="2486" y="2088"/>
                  <a:pt x="2494" y="2086"/>
                  <a:pt x="2502" y="2082"/>
                </a:cubicBezTo>
                <a:cubicBezTo>
                  <a:pt x="2575" y="2079"/>
                  <a:pt x="2583" y="2072"/>
                  <a:pt x="2590" y="2076"/>
                </a:cubicBezTo>
                <a:cubicBezTo>
                  <a:pt x="2642" y="2073"/>
                  <a:pt x="2647" y="2079"/>
                  <a:pt x="2655" y="2076"/>
                </a:cubicBezTo>
                <a:cubicBezTo>
                  <a:pt x="2723" y="2085"/>
                  <a:pt x="2729" y="2081"/>
                  <a:pt x="2732" y="2086"/>
                </a:cubicBezTo>
                <a:cubicBezTo>
                  <a:pt x="2770" y="2092"/>
                  <a:pt x="2778" y="2083"/>
                  <a:pt x="2782" y="2089"/>
                </a:cubicBezTo>
                <a:cubicBezTo>
                  <a:pt x="2858" y="2088"/>
                  <a:pt x="2868" y="2090"/>
                  <a:pt x="2879" y="2091"/>
                </a:cubicBezTo>
                <a:cubicBezTo>
                  <a:pt x="2872" y="2078"/>
                  <a:pt x="2863" y="2076"/>
                  <a:pt x="2853" y="2076"/>
                </a:cubicBezTo>
                <a:close/>
                <a:moveTo>
                  <a:pt x="1792" y="2124"/>
                </a:moveTo>
                <a:cubicBezTo>
                  <a:pt x="1793" y="2111"/>
                  <a:pt x="1788" y="2095"/>
                  <a:pt x="1791" y="2083"/>
                </a:cubicBezTo>
                <a:cubicBezTo>
                  <a:pt x="1790" y="2017"/>
                  <a:pt x="1791" y="2010"/>
                  <a:pt x="1786" y="2001"/>
                </a:cubicBezTo>
                <a:cubicBezTo>
                  <a:pt x="1788" y="1950"/>
                  <a:pt x="1788" y="1937"/>
                  <a:pt x="1787" y="1923"/>
                </a:cubicBezTo>
                <a:cubicBezTo>
                  <a:pt x="1780" y="1828"/>
                  <a:pt x="1778" y="1814"/>
                  <a:pt x="1775" y="1800"/>
                </a:cubicBezTo>
                <a:cubicBezTo>
                  <a:pt x="1766" y="1745"/>
                  <a:pt x="1763" y="1734"/>
                  <a:pt x="1761" y="1722"/>
                </a:cubicBezTo>
                <a:cubicBezTo>
                  <a:pt x="1704" y="1582"/>
                  <a:pt x="1701" y="1576"/>
                  <a:pt x="1698" y="1570"/>
                </a:cubicBezTo>
                <a:cubicBezTo>
                  <a:pt x="1668" y="1538"/>
                  <a:pt x="1663" y="1536"/>
                  <a:pt x="1660" y="1533"/>
                </a:cubicBezTo>
                <a:cubicBezTo>
                  <a:pt x="1682" y="1585"/>
                  <a:pt x="1682" y="1586"/>
                  <a:pt x="1682" y="1587"/>
                </a:cubicBezTo>
                <a:cubicBezTo>
                  <a:pt x="1700" y="1656"/>
                  <a:pt x="1715" y="1668"/>
                  <a:pt x="1710" y="1674"/>
                </a:cubicBezTo>
                <a:cubicBezTo>
                  <a:pt x="1719" y="1719"/>
                  <a:pt x="1720" y="1721"/>
                  <a:pt x="1721" y="1722"/>
                </a:cubicBezTo>
                <a:cubicBezTo>
                  <a:pt x="1733" y="1777"/>
                  <a:pt x="1731" y="1789"/>
                  <a:pt x="1735" y="1804"/>
                </a:cubicBezTo>
                <a:cubicBezTo>
                  <a:pt x="1734" y="1861"/>
                  <a:pt x="1739" y="1875"/>
                  <a:pt x="1737" y="1887"/>
                </a:cubicBezTo>
                <a:cubicBezTo>
                  <a:pt x="1728" y="1905"/>
                  <a:pt x="1728" y="1885"/>
                  <a:pt x="1721" y="1862"/>
                </a:cubicBezTo>
                <a:cubicBezTo>
                  <a:pt x="1699" y="1773"/>
                  <a:pt x="1690" y="1747"/>
                  <a:pt x="1681" y="1722"/>
                </a:cubicBezTo>
                <a:cubicBezTo>
                  <a:pt x="1641" y="1627"/>
                  <a:pt x="1640" y="1618"/>
                  <a:pt x="1632" y="1615"/>
                </a:cubicBezTo>
                <a:cubicBezTo>
                  <a:pt x="1691" y="1782"/>
                  <a:pt x="1701" y="1807"/>
                  <a:pt x="1706" y="1831"/>
                </a:cubicBezTo>
                <a:cubicBezTo>
                  <a:pt x="1718" y="1906"/>
                  <a:pt x="1724" y="1911"/>
                  <a:pt x="1721" y="1914"/>
                </a:cubicBezTo>
                <a:cubicBezTo>
                  <a:pt x="1724" y="1955"/>
                  <a:pt x="1730" y="1965"/>
                  <a:pt x="1727" y="1972"/>
                </a:cubicBezTo>
                <a:cubicBezTo>
                  <a:pt x="1722" y="2031"/>
                  <a:pt x="1736" y="2044"/>
                  <a:pt x="1730" y="2051"/>
                </a:cubicBezTo>
                <a:cubicBezTo>
                  <a:pt x="1738" y="2121"/>
                  <a:pt x="1734" y="2137"/>
                  <a:pt x="1736" y="2155"/>
                </a:cubicBezTo>
                <a:cubicBezTo>
                  <a:pt x="1760" y="2155"/>
                  <a:pt x="1760" y="2149"/>
                  <a:pt x="1759" y="2144"/>
                </a:cubicBezTo>
                <a:cubicBezTo>
                  <a:pt x="1756" y="2037"/>
                  <a:pt x="1750" y="2027"/>
                  <a:pt x="1754" y="2020"/>
                </a:cubicBezTo>
                <a:cubicBezTo>
                  <a:pt x="1749" y="1978"/>
                  <a:pt x="1752" y="1976"/>
                  <a:pt x="1749" y="1971"/>
                </a:cubicBezTo>
                <a:cubicBezTo>
                  <a:pt x="1745" y="1912"/>
                  <a:pt x="1750" y="1906"/>
                  <a:pt x="1744" y="1896"/>
                </a:cubicBezTo>
                <a:cubicBezTo>
                  <a:pt x="1744" y="1832"/>
                  <a:pt x="1745" y="1816"/>
                  <a:pt x="1742" y="1800"/>
                </a:cubicBezTo>
                <a:cubicBezTo>
                  <a:pt x="1742" y="1764"/>
                  <a:pt x="1738" y="1759"/>
                  <a:pt x="1736" y="1754"/>
                </a:cubicBezTo>
                <a:cubicBezTo>
                  <a:pt x="1727" y="1715"/>
                  <a:pt x="1729" y="1709"/>
                  <a:pt x="1726" y="1701"/>
                </a:cubicBezTo>
                <a:cubicBezTo>
                  <a:pt x="1689" y="1593"/>
                  <a:pt x="1688" y="1590"/>
                  <a:pt x="1687" y="1587"/>
                </a:cubicBezTo>
                <a:cubicBezTo>
                  <a:pt x="1676" y="1548"/>
                  <a:pt x="1679" y="1557"/>
                  <a:pt x="1683" y="1561"/>
                </a:cubicBezTo>
                <a:cubicBezTo>
                  <a:pt x="1701" y="1592"/>
                  <a:pt x="1703" y="1596"/>
                  <a:pt x="1709" y="1606"/>
                </a:cubicBezTo>
                <a:cubicBezTo>
                  <a:pt x="1753" y="1723"/>
                  <a:pt x="1753" y="1723"/>
                  <a:pt x="1753" y="1723"/>
                </a:cubicBezTo>
                <a:cubicBezTo>
                  <a:pt x="1764" y="1782"/>
                  <a:pt x="1767" y="1797"/>
                  <a:pt x="1767" y="1810"/>
                </a:cubicBezTo>
                <a:cubicBezTo>
                  <a:pt x="1771" y="1850"/>
                  <a:pt x="1771" y="1850"/>
                  <a:pt x="1771" y="1851"/>
                </a:cubicBezTo>
                <a:cubicBezTo>
                  <a:pt x="1778" y="1964"/>
                  <a:pt x="1773" y="1969"/>
                  <a:pt x="1777" y="1976"/>
                </a:cubicBezTo>
                <a:cubicBezTo>
                  <a:pt x="1779" y="2064"/>
                  <a:pt x="1776" y="2071"/>
                  <a:pt x="1779" y="2079"/>
                </a:cubicBezTo>
                <a:cubicBezTo>
                  <a:pt x="1780" y="2146"/>
                  <a:pt x="1785" y="2154"/>
                  <a:pt x="1784" y="2160"/>
                </a:cubicBezTo>
                <a:close/>
                <a:moveTo>
                  <a:pt x="2874" y="1978"/>
                </a:moveTo>
                <a:cubicBezTo>
                  <a:pt x="2863" y="1971"/>
                  <a:pt x="2849" y="1977"/>
                  <a:pt x="2838" y="1970"/>
                </a:cubicBezTo>
                <a:cubicBezTo>
                  <a:pt x="2813" y="1966"/>
                  <a:pt x="2807" y="1965"/>
                  <a:pt x="2801" y="1965"/>
                </a:cubicBezTo>
                <a:cubicBezTo>
                  <a:pt x="2736" y="1963"/>
                  <a:pt x="2733" y="1951"/>
                  <a:pt x="2725" y="1958"/>
                </a:cubicBezTo>
                <a:cubicBezTo>
                  <a:pt x="2662" y="1954"/>
                  <a:pt x="2655" y="1957"/>
                  <a:pt x="2650" y="1953"/>
                </a:cubicBezTo>
                <a:cubicBezTo>
                  <a:pt x="2595" y="1964"/>
                  <a:pt x="2583" y="1960"/>
                  <a:pt x="2569" y="1966"/>
                </a:cubicBezTo>
                <a:cubicBezTo>
                  <a:pt x="2502" y="1979"/>
                  <a:pt x="2501" y="1992"/>
                  <a:pt x="2493" y="1986"/>
                </a:cubicBezTo>
                <a:cubicBezTo>
                  <a:pt x="2457" y="2002"/>
                  <a:pt x="2451" y="2004"/>
                  <a:pt x="2452" y="2008"/>
                </a:cubicBezTo>
                <a:cubicBezTo>
                  <a:pt x="2532" y="1984"/>
                  <a:pt x="2541" y="1980"/>
                  <a:pt x="2549" y="1978"/>
                </a:cubicBezTo>
                <a:cubicBezTo>
                  <a:pt x="2590" y="1967"/>
                  <a:pt x="2592" y="1975"/>
                  <a:pt x="2597" y="1972"/>
                </a:cubicBezTo>
                <a:cubicBezTo>
                  <a:pt x="2678" y="1966"/>
                  <a:pt x="2686" y="1968"/>
                  <a:pt x="2695" y="1966"/>
                </a:cubicBezTo>
                <a:cubicBezTo>
                  <a:pt x="2776" y="1972"/>
                  <a:pt x="2780" y="1973"/>
                  <a:pt x="2784" y="1976"/>
                </a:cubicBezTo>
                <a:cubicBezTo>
                  <a:pt x="2815" y="1977"/>
                  <a:pt x="2817" y="1985"/>
                  <a:pt x="2823" y="1979"/>
                </a:cubicBezTo>
                <a:cubicBezTo>
                  <a:pt x="2860" y="1987"/>
                  <a:pt x="2871" y="1989"/>
                  <a:pt x="2882" y="1991"/>
                </a:cubicBezTo>
                <a:close/>
                <a:moveTo>
                  <a:pt x="1547" y="2138"/>
                </a:moveTo>
                <a:cubicBezTo>
                  <a:pt x="1540" y="2138"/>
                  <a:pt x="1537" y="2128"/>
                  <a:pt x="1531" y="2126"/>
                </a:cubicBezTo>
                <a:cubicBezTo>
                  <a:pt x="1483" y="2083"/>
                  <a:pt x="1480" y="2073"/>
                  <a:pt x="1473" y="2074"/>
                </a:cubicBezTo>
                <a:cubicBezTo>
                  <a:pt x="1425" y="2031"/>
                  <a:pt x="1422" y="2021"/>
                  <a:pt x="1415" y="2022"/>
                </a:cubicBezTo>
                <a:cubicBezTo>
                  <a:pt x="1352" y="1966"/>
                  <a:pt x="1351" y="1951"/>
                  <a:pt x="1343" y="1954"/>
                </a:cubicBezTo>
                <a:cubicBezTo>
                  <a:pt x="1274" y="1868"/>
                  <a:pt x="1270" y="1859"/>
                  <a:pt x="1266" y="1849"/>
                </a:cubicBezTo>
                <a:cubicBezTo>
                  <a:pt x="1246" y="1802"/>
                  <a:pt x="1244" y="1793"/>
                  <a:pt x="1237" y="1796"/>
                </a:cubicBezTo>
                <a:cubicBezTo>
                  <a:pt x="1241" y="1819"/>
                  <a:pt x="1249" y="1828"/>
                  <a:pt x="1246" y="1834"/>
                </a:cubicBezTo>
                <a:cubicBezTo>
                  <a:pt x="1177" y="1707"/>
                  <a:pt x="1179" y="1693"/>
                  <a:pt x="1170" y="1693"/>
                </a:cubicBezTo>
                <a:cubicBezTo>
                  <a:pt x="1241" y="1843"/>
                  <a:pt x="1245" y="1845"/>
                  <a:pt x="1249" y="1849"/>
                </a:cubicBezTo>
                <a:cubicBezTo>
                  <a:pt x="1278" y="1907"/>
                  <a:pt x="1286" y="1922"/>
                  <a:pt x="1293" y="1937"/>
                </a:cubicBezTo>
                <a:cubicBezTo>
                  <a:pt x="1416" y="2114"/>
                  <a:pt x="1427" y="2122"/>
                  <a:pt x="1435" y="2135"/>
                </a:cubicBezTo>
                <a:cubicBezTo>
                  <a:pt x="1458" y="2160"/>
                  <a:pt x="1462" y="2157"/>
                  <a:pt x="1464" y="2160"/>
                </a:cubicBezTo>
                <a:cubicBezTo>
                  <a:pt x="1444" y="2123"/>
                  <a:pt x="1433" y="2119"/>
                  <a:pt x="1426" y="2103"/>
                </a:cubicBezTo>
                <a:cubicBezTo>
                  <a:pt x="1389" y="2063"/>
                  <a:pt x="1380" y="2053"/>
                  <a:pt x="1372" y="2040"/>
                </a:cubicBezTo>
                <a:cubicBezTo>
                  <a:pt x="1309" y="1936"/>
                  <a:pt x="1307" y="1927"/>
                  <a:pt x="1301" y="1926"/>
                </a:cubicBezTo>
                <a:cubicBezTo>
                  <a:pt x="1313" y="1932"/>
                  <a:pt x="1316" y="1941"/>
                  <a:pt x="1321" y="1942"/>
                </a:cubicBezTo>
                <a:cubicBezTo>
                  <a:pt x="1364" y="1986"/>
                  <a:pt x="1368" y="1992"/>
                  <a:pt x="1372" y="1998"/>
                </a:cubicBezTo>
                <a:cubicBezTo>
                  <a:pt x="1407" y="2021"/>
                  <a:pt x="1408" y="2031"/>
                  <a:pt x="1413" y="2029"/>
                </a:cubicBezTo>
                <a:cubicBezTo>
                  <a:pt x="1476" y="2098"/>
                  <a:pt x="1487" y="2091"/>
                  <a:pt x="1491" y="2104"/>
                </a:cubicBezTo>
                <a:cubicBezTo>
                  <a:pt x="1538" y="2147"/>
                  <a:pt x="1547" y="2153"/>
                  <a:pt x="1556" y="2160"/>
                </a:cubicBezTo>
                <a:cubicBezTo>
                  <a:pt x="1557" y="2143"/>
                  <a:pt x="1550" y="2146"/>
                  <a:pt x="1547" y="2138"/>
                </a:cubicBezTo>
                <a:close/>
                <a:moveTo>
                  <a:pt x="847" y="2089"/>
                </a:moveTo>
                <a:cubicBezTo>
                  <a:pt x="843" y="2073"/>
                  <a:pt x="841" y="2057"/>
                  <a:pt x="838" y="2042"/>
                </a:cubicBezTo>
                <a:cubicBezTo>
                  <a:pt x="839" y="2032"/>
                  <a:pt x="833" y="2027"/>
                  <a:pt x="836" y="2017"/>
                </a:cubicBezTo>
                <a:cubicBezTo>
                  <a:pt x="838" y="2012"/>
                  <a:pt x="834" y="2010"/>
                  <a:pt x="836" y="2005"/>
                </a:cubicBezTo>
                <a:cubicBezTo>
                  <a:pt x="829" y="2004"/>
                  <a:pt x="841" y="1993"/>
                  <a:pt x="830" y="1994"/>
                </a:cubicBezTo>
                <a:cubicBezTo>
                  <a:pt x="829" y="2007"/>
                  <a:pt x="832" y="2017"/>
                  <a:pt x="829" y="2030"/>
                </a:cubicBezTo>
                <a:cubicBezTo>
                  <a:pt x="832" y="2035"/>
                  <a:pt x="830" y="2043"/>
                  <a:pt x="834" y="2046"/>
                </a:cubicBezTo>
                <a:cubicBezTo>
                  <a:pt x="833" y="2054"/>
                  <a:pt x="832" y="2060"/>
                  <a:pt x="835" y="2065"/>
                </a:cubicBezTo>
                <a:cubicBezTo>
                  <a:pt x="837" y="2089"/>
                  <a:pt x="841" y="2112"/>
                  <a:pt x="847" y="2134"/>
                </a:cubicBezTo>
                <a:cubicBezTo>
                  <a:pt x="850" y="2143"/>
                  <a:pt x="853" y="2151"/>
                  <a:pt x="855" y="2160"/>
                </a:cubicBezTo>
                <a:cubicBezTo>
                  <a:pt x="868" y="2160"/>
                  <a:pt x="868" y="2160"/>
                  <a:pt x="868" y="2160"/>
                </a:cubicBezTo>
                <a:cubicBezTo>
                  <a:pt x="865" y="2152"/>
                  <a:pt x="863" y="2142"/>
                  <a:pt x="859" y="2134"/>
                </a:cubicBezTo>
                <a:cubicBezTo>
                  <a:pt x="854" y="2119"/>
                  <a:pt x="850" y="2104"/>
                  <a:pt x="847" y="2089"/>
                </a:cubicBezTo>
                <a:close/>
                <a:moveTo>
                  <a:pt x="721" y="2145"/>
                </a:moveTo>
                <a:cubicBezTo>
                  <a:pt x="714" y="2140"/>
                  <a:pt x="725" y="2124"/>
                  <a:pt x="716" y="2120"/>
                </a:cubicBezTo>
                <a:cubicBezTo>
                  <a:pt x="707" y="2131"/>
                  <a:pt x="713" y="2147"/>
                  <a:pt x="714" y="2160"/>
                </a:cubicBezTo>
                <a:cubicBezTo>
                  <a:pt x="721" y="2160"/>
                  <a:pt x="721" y="2160"/>
                  <a:pt x="721" y="2160"/>
                </a:cubicBezTo>
                <a:cubicBezTo>
                  <a:pt x="721" y="2156"/>
                  <a:pt x="720" y="2151"/>
                  <a:pt x="721" y="2145"/>
                </a:cubicBezTo>
                <a:close/>
                <a:moveTo>
                  <a:pt x="417" y="2054"/>
                </a:moveTo>
                <a:cubicBezTo>
                  <a:pt x="407" y="2054"/>
                  <a:pt x="398" y="2052"/>
                  <a:pt x="389" y="2049"/>
                </a:cubicBezTo>
                <a:cubicBezTo>
                  <a:pt x="365" y="2047"/>
                  <a:pt x="363" y="2042"/>
                  <a:pt x="360" y="2043"/>
                </a:cubicBezTo>
                <a:cubicBezTo>
                  <a:pt x="328" y="2034"/>
                  <a:pt x="323" y="2035"/>
                  <a:pt x="319" y="2033"/>
                </a:cubicBezTo>
                <a:cubicBezTo>
                  <a:pt x="276" y="2016"/>
                  <a:pt x="274" y="2016"/>
                  <a:pt x="272" y="2016"/>
                </a:cubicBezTo>
                <a:cubicBezTo>
                  <a:pt x="226" y="2002"/>
                  <a:pt x="202" y="1998"/>
                  <a:pt x="178" y="1991"/>
                </a:cubicBezTo>
                <a:cubicBezTo>
                  <a:pt x="99" y="1978"/>
                  <a:pt x="92" y="1982"/>
                  <a:pt x="87" y="1979"/>
                </a:cubicBezTo>
                <a:cubicBezTo>
                  <a:pt x="43" y="1979"/>
                  <a:pt x="37" y="1977"/>
                  <a:pt x="30" y="1979"/>
                </a:cubicBezTo>
                <a:cubicBezTo>
                  <a:pt x="2" y="1993"/>
                  <a:pt x="2" y="1993"/>
                  <a:pt x="2" y="1993"/>
                </a:cubicBezTo>
                <a:cubicBezTo>
                  <a:pt x="31" y="1992"/>
                  <a:pt x="38" y="1989"/>
                  <a:pt x="45" y="1990"/>
                </a:cubicBezTo>
                <a:cubicBezTo>
                  <a:pt x="91" y="1989"/>
                  <a:pt x="97" y="1992"/>
                  <a:pt x="103" y="1993"/>
                </a:cubicBezTo>
                <a:cubicBezTo>
                  <a:pt x="136" y="2000"/>
                  <a:pt x="150" y="1992"/>
                  <a:pt x="162" y="2002"/>
                </a:cubicBezTo>
                <a:cubicBezTo>
                  <a:pt x="193" y="2007"/>
                  <a:pt x="197" y="2008"/>
                  <a:pt x="199" y="2012"/>
                </a:cubicBezTo>
                <a:cubicBezTo>
                  <a:pt x="241" y="2012"/>
                  <a:pt x="245" y="2019"/>
                  <a:pt x="250" y="2020"/>
                </a:cubicBezTo>
                <a:cubicBezTo>
                  <a:pt x="306" y="2038"/>
                  <a:pt x="312" y="2038"/>
                  <a:pt x="317" y="2041"/>
                </a:cubicBezTo>
                <a:cubicBezTo>
                  <a:pt x="356" y="2053"/>
                  <a:pt x="364" y="2047"/>
                  <a:pt x="368" y="2055"/>
                </a:cubicBezTo>
                <a:cubicBezTo>
                  <a:pt x="409" y="2057"/>
                  <a:pt x="413" y="2065"/>
                  <a:pt x="420" y="2059"/>
                </a:cubicBezTo>
                <a:cubicBezTo>
                  <a:pt x="444" y="2066"/>
                  <a:pt x="450" y="2067"/>
                  <a:pt x="456" y="2066"/>
                </a:cubicBezTo>
                <a:close/>
                <a:moveTo>
                  <a:pt x="629" y="1975"/>
                </a:moveTo>
                <a:cubicBezTo>
                  <a:pt x="623" y="1970"/>
                  <a:pt x="617" y="1972"/>
                  <a:pt x="610" y="1973"/>
                </a:cubicBezTo>
                <a:cubicBezTo>
                  <a:pt x="529" y="1972"/>
                  <a:pt x="523" y="1971"/>
                  <a:pt x="517" y="1970"/>
                </a:cubicBezTo>
                <a:cubicBezTo>
                  <a:pt x="475" y="1968"/>
                  <a:pt x="469" y="1967"/>
                  <a:pt x="463" y="1967"/>
                </a:cubicBezTo>
                <a:cubicBezTo>
                  <a:pt x="384" y="1953"/>
                  <a:pt x="377" y="1956"/>
                  <a:pt x="372" y="1952"/>
                </a:cubicBezTo>
                <a:cubicBezTo>
                  <a:pt x="290" y="1938"/>
                  <a:pt x="281" y="1936"/>
                  <a:pt x="271" y="1932"/>
                </a:cubicBezTo>
                <a:cubicBezTo>
                  <a:pt x="234" y="1929"/>
                  <a:pt x="226" y="1924"/>
                  <a:pt x="217" y="1923"/>
                </a:cubicBezTo>
                <a:cubicBezTo>
                  <a:pt x="169" y="1917"/>
                  <a:pt x="165" y="1914"/>
                  <a:pt x="160" y="1916"/>
                </a:cubicBezTo>
                <a:cubicBezTo>
                  <a:pt x="94" y="1912"/>
                  <a:pt x="84" y="1915"/>
                  <a:pt x="75" y="1910"/>
                </a:cubicBezTo>
                <a:cubicBezTo>
                  <a:pt x="11" y="1915"/>
                  <a:pt x="7" y="1914"/>
                  <a:pt x="2" y="1915"/>
                </a:cubicBezTo>
                <a:cubicBezTo>
                  <a:pt x="21" y="1926"/>
                  <a:pt x="28" y="1922"/>
                  <a:pt x="33" y="1925"/>
                </a:cubicBezTo>
                <a:cubicBezTo>
                  <a:pt x="53" y="1923"/>
                  <a:pt x="57" y="1921"/>
                  <a:pt x="60" y="1924"/>
                </a:cubicBezTo>
                <a:cubicBezTo>
                  <a:pt x="114" y="1924"/>
                  <a:pt x="130" y="1929"/>
                  <a:pt x="147" y="1929"/>
                </a:cubicBezTo>
                <a:cubicBezTo>
                  <a:pt x="186" y="1931"/>
                  <a:pt x="190" y="1929"/>
                  <a:pt x="194" y="1932"/>
                </a:cubicBezTo>
                <a:cubicBezTo>
                  <a:pt x="227" y="1938"/>
                  <a:pt x="235" y="1939"/>
                  <a:pt x="242" y="1945"/>
                </a:cubicBezTo>
                <a:cubicBezTo>
                  <a:pt x="271" y="1946"/>
                  <a:pt x="275" y="1947"/>
                  <a:pt x="279" y="1948"/>
                </a:cubicBezTo>
                <a:cubicBezTo>
                  <a:pt x="307" y="1954"/>
                  <a:pt x="311" y="1954"/>
                  <a:pt x="315" y="1955"/>
                </a:cubicBezTo>
                <a:cubicBezTo>
                  <a:pt x="357" y="1965"/>
                  <a:pt x="363" y="1957"/>
                  <a:pt x="366" y="1963"/>
                </a:cubicBezTo>
                <a:cubicBezTo>
                  <a:pt x="395" y="1971"/>
                  <a:pt x="401" y="1965"/>
                  <a:pt x="403" y="1973"/>
                </a:cubicBezTo>
                <a:cubicBezTo>
                  <a:pt x="451" y="1977"/>
                  <a:pt x="459" y="1979"/>
                  <a:pt x="468" y="1975"/>
                </a:cubicBezTo>
                <a:cubicBezTo>
                  <a:pt x="520" y="1987"/>
                  <a:pt x="527" y="1972"/>
                  <a:pt x="530" y="1978"/>
                </a:cubicBezTo>
                <a:cubicBezTo>
                  <a:pt x="579" y="1977"/>
                  <a:pt x="587" y="1982"/>
                  <a:pt x="596" y="1979"/>
                </a:cubicBezTo>
                <a:cubicBezTo>
                  <a:pt x="626" y="1977"/>
                  <a:pt x="631" y="1976"/>
                  <a:pt x="634" y="1978"/>
                </a:cubicBezTo>
                <a:close/>
                <a:moveTo>
                  <a:pt x="813" y="2104"/>
                </a:moveTo>
                <a:cubicBezTo>
                  <a:pt x="806" y="2082"/>
                  <a:pt x="799" y="2060"/>
                  <a:pt x="795" y="2036"/>
                </a:cubicBezTo>
                <a:cubicBezTo>
                  <a:pt x="796" y="2029"/>
                  <a:pt x="795" y="2024"/>
                  <a:pt x="794" y="2018"/>
                </a:cubicBezTo>
                <a:cubicBezTo>
                  <a:pt x="795" y="2010"/>
                  <a:pt x="801" y="1999"/>
                  <a:pt x="793" y="1997"/>
                </a:cubicBezTo>
                <a:cubicBezTo>
                  <a:pt x="786" y="2006"/>
                  <a:pt x="789" y="2019"/>
                  <a:pt x="786" y="2037"/>
                </a:cubicBezTo>
                <a:cubicBezTo>
                  <a:pt x="791" y="2043"/>
                  <a:pt x="789" y="2054"/>
                  <a:pt x="791" y="2062"/>
                </a:cubicBezTo>
                <a:cubicBezTo>
                  <a:pt x="791" y="2071"/>
                  <a:pt x="797" y="2078"/>
                  <a:pt x="796" y="2087"/>
                </a:cubicBezTo>
                <a:cubicBezTo>
                  <a:pt x="802" y="2094"/>
                  <a:pt x="800" y="2104"/>
                  <a:pt x="805" y="2111"/>
                </a:cubicBezTo>
                <a:cubicBezTo>
                  <a:pt x="807" y="2120"/>
                  <a:pt x="812" y="2127"/>
                  <a:pt x="813" y="2137"/>
                </a:cubicBezTo>
                <a:cubicBezTo>
                  <a:pt x="817" y="2145"/>
                  <a:pt x="820" y="2152"/>
                  <a:pt x="823" y="2160"/>
                </a:cubicBezTo>
                <a:cubicBezTo>
                  <a:pt x="837" y="2160"/>
                  <a:pt x="837" y="2160"/>
                  <a:pt x="837" y="2160"/>
                </a:cubicBezTo>
                <a:cubicBezTo>
                  <a:pt x="835" y="2152"/>
                  <a:pt x="828" y="2146"/>
                  <a:pt x="829" y="2135"/>
                </a:cubicBezTo>
                <a:cubicBezTo>
                  <a:pt x="820" y="2127"/>
                  <a:pt x="819" y="2113"/>
                  <a:pt x="813" y="2104"/>
                </a:cubicBezTo>
                <a:close/>
                <a:moveTo>
                  <a:pt x="781" y="2110"/>
                </a:moveTo>
                <a:cubicBezTo>
                  <a:pt x="778" y="2102"/>
                  <a:pt x="774" y="2094"/>
                  <a:pt x="770" y="2086"/>
                </a:cubicBezTo>
                <a:cubicBezTo>
                  <a:pt x="769" y="2076"/>
                  <a:pt x="759" y="2071"/>
                  <a:pt x="762" y="2057"/>
                </a:cubicBezTo>
                <a:cubicBezTo>
                  <a:pt x="755" y="2051"/>
                  <a:pt x="757" y="2040"/>
                  <a:pt x="754" y="2031"/>
                </a:cubicBezTo>
                <a:cubicBezTo>
                  <a:pt x="752" y="2021"/>
                  <a:pt x="749" y="2012"/>
                  <a:pt x="750" y="2000"/>
                </a:cubicBezTo>
                <a:cubicBezTo>
                  <a:pt x="746" y="1993"/>
                  <a:pt x="746" y="1982"/>
                  <a:pt x="749" y="1970"/>
                </a:cubicBezTo>
                <a:cubicBezTo>
                  <a:pt x="744" y="1968"/>
                  <a:pt x="752" y="1957"/>
                  <a:pt x="748" y="1954"/>
                </a:cubicBezTo>
                <a:cubicBezTo>
                  <a:pt x="747" y="1949"/>
                  <a:pt x="755" y="1939"/>
                  <a:pt x="749" y="1937"/>
                </a:cubicBezTo>
                <a:cubicBezTo>
                  <a:pt x="746" y="1939"/>
                  <a:pt x="738" y="1955"/>
                  <a:pt x="743" y="1959"/>
                </a:cubicBezTo>
                <a:cubicBezTo>
                  <a:pt x="742" y="1964"/>
                  <a:pt x="742" y="1968"/>
                  <a:pt x="743" y="1971"/>
                </a:cubicBezTo>
                <a:cubicBezTo>
                  <a:pt x="742" y="1976"/>
                  <a:pt x="739" y="1981"/>
                  <a:pt x="743" y="1983"/>
                </a:cubicBezTo>
                <a:cubicBezTo>
                  <a:pt x="742" y="2000"/>
                  <a:pt x="744" y="2014"/>
                  <a:pt x="746" y="2029"/>
                </a:cubicBezTo>
                <a:cubicBezTo>
                  <a:pt x="743" y="2034"/>
                  <a:pt x="736" y="2032"/>
                  <a:pt x="736" y="2042"/>
                </a:cubicBezTo>
                <a:cubicBezTo>
                  <a:pt x="741" y="2047"/>
                  <a:pt x="737" y="2057"/>
                  <a:pt x="740" y="2063"/>
                </a:cubicBezTo>
                <a:cubicBezTo>
                  <a:pt x="738" y="2072"/>
                  <a:pt x="742" y="2078"/>
                  <a:pt x="743" y="2085"/>
                </a:cubicBezTo>
                <a:cubicBezTo>
                  <a:pt x="746" y="2099"/>
                  <a:pt x="746" y="2115"/>
                  <a:pt x="753" y="2127"/>
                </a:cubicBezTo>
                <a:cubicBezTo>
                  <a:pt x="752" y="2140"/>
                  <a:pt x="759" y="2149"/>
                  <a:pt x="761" y="2160"/>
                </a:cubicBezTo>
                <a:cubicBezTo>
                  <a:pt x="772" y="2160"/>
                  <a:pt x="772" y="2160"/>
                  <a:pt x="772" y="2160"/>
                </a:cubicBezTo>
                <a:cubicBezTo>
                  <a:pt x="771" y="2156"/>
                  <a:pt x="770" y="2152"/>
                  <a:pt x="768" y="2149"/>
                </a:cubicBezTo>
                <a:cubicBezTo>
                  <a:pt x="768" y="2143"/>
                  <a:pt x="764" y="2138"/>
                  <a:pt x="763" y="2133"/>
                </a:cubicBezTo>
                <a:cubicBezTo>
                  <a:pt x="766" y="2126"/>
                  <a:pt x="761" y="2123"/>
                  <a:pt x="758" y="2119"/>
                </a:cubicBezTo>
                <a:cubicBezTo>
                  <a:pt x="759" y="2095"/>
                  <a:pt x="746" y="2079"/>
                  <a:pt x="748" y="2054"/>
                </a:cubicBezTo>
                <a:cubicBezTo>
                  <a:pt x="756" y="2055"/>
                  <a:pt x="748" y="2065"/>
                  <a:pt x="754" y="2067"/>
                </a:cubicBezTo>
                <a:cubicBezTo>
                  <a:pt x="757" y="2070"/>
                  <a:pt x="757" y="2074"/>
                  <a:pt x="756" y="2080"/>
                </a:cubicBezTo>
                <a:cubicBezTo>
                  <a:pt x="761" y="2087"/>
                  <a:pt x="765" y="2094"/>
                  <a:pt x="765" y="2103"/>
                </a:cubicBezTo>
                <a:cubicBezTo>
                  <a:pt x="776" y="2121"/>
                  <a:pt x="783" y="2141"/>
                  <a:pt x="791" y="2160"/>
                </a:cubicBezTo>
                <a:cubicBezTo>
                  <a:pt x="801" y="2160"/>
                  <a:pt x="801" y="2160"/>
                  <a:pt x="801" y="2160"/>
                </a:cubicBezTo>
                <a:cubicBezTo>
                  <a:pt x="801" y="2150"/>
                  <a:pt x="794" y="2144"/>
                  <a:pt x="793" y="2134"/>
                </a:cubicBezTo>
                <a:cubicBezTo>
                  <a:pt x="788" y="2127"/>
                  <a:pt x="784" y="2119"/>
                  <a:pt x="781" y="2110"/>
                </a:cubicBezTo>
                <a:close/>
                <a:moveTo>
                  <a:pt x="749" y="2051"/>
                </a:moveTo>
                <a:cubicBezTo>
                  <a:pt x="740" y="2051"/>
                  <a:pt x="746" y="2043"/>
                  <a:pt x="746" y="2038"/>
                </a:cubicBezTo>
                <a:cubicBezTo>
                  <a:pt x="750" y="2041"/>
                  <a:pt x="750" y="2046"/>
                  <a:pt x="749" y="2051"/>
                </a:cubicBezTo>
                <a:close/>
                <a:moveTo>
                  <a:pt x="741" y="2136"/>
                </a:moveTo>
                <a:cubicBezTo>
                  <a:pt x="731" y="2126"/>
                  <a:pt x="731" y="2110"/>
                  <a:pt x="724" y="2098"/>
                </a:cubicBezTo>
                <a:cubicBezTo>
                  <a:pt x="727" y="2092"/>
                  <a:pt x="721" y="2091"/>
                  <a:pt x="725" y="2084"/>
                </a:cubicBezTo>
                <a:cubicBezTo>
                  <a:pt x="721" y="2080"/>
                  <a:pt x="730" y="2070"/>
                  <a:pt x="720" y="2070"/>
                </a:cubicBezTo>
                <a:cubicBezTo>
                  <a:pt x="711" y="2096"/>
                  <a:pt x="725" y="2110"/>
                  <a:pt x="725" y="2131"/>
                </a:cubicBezTo>
                <a:cubicBezTo>
                  <a:pt x="729" y="2139"/>
                  <a:pt x="731" y="2148"/>
                  <a:pt x="733" y="2158"/>
                </a:cubicBezTo>
                <a:cubicBezTo>
                  <a:pt x="733" y="2158"/>
                  <a:pt x="734" y="2159"/>
                  <a:pt x="735" y="2160"/>
                </a:cubicBezTo>
                <a:cubicBezTo>
                  <a:pt x="745" y="2160"/>
                  <a:pt x="745" y="2160"/>
                  <a:pt x="745" y="2160"/>
                </a:cubicBezTo>
                <a:cubicBezTo>
                  <a:pt x="745" y="2159"/>
                  <a:pt x="745" y="2159"/>
                  <a:pt x="745" y="2158"/>
                </a:cubicBezTo>
                <a:cubicBezTo>
                  <a:pt x="745" y="2149"/>
                  <a:pt x="737" y="2146"/>
                  <a:pt x="741" y="2136"/>
                </a:cubicBezTo>
                <a:close/>
                <a:moveTo>
                  <a:pt x="16" y="1968"/>
                </a:moveTo>
                <a:cubicBezTo>
                  <a:pt x="23" y="1969"/>
                  <a:pt x="32" y="1965"/>
                  <a:pt x="38" y="1970"/>
                </a:cubicBezTo>
                <a:cubicBezTo>
                  <a:pt x="160" y="1970"/>
                  <a:pt x="177" y="1972"/>
                  <a:pt x="194" y="1977"/>
                </a:cubicBezTo>
                <a:cubicBezTo>
                  <a:pt x="235" y="1982"/>
                  <a:pt x="240" y="1981"/>
                  <a:pt x="245" y="1981"/>
                </a:cubicBezTo>
                <a:cubicBezTo>
                  <a:pt x="325" y="1989"/>
                  <a:pt x="327" y="1999"/>
                  <a:pt x="332" y="1996"/>
                </a:cubicBezTo>
                <a:cubicBezTo>
                  <a:pt x="378" y="2009"/>
                  <a:pt x="389" y="2003"/>
                  <a:pt x="396" y="2009"/>
                </a:cubicBezTo>
                <a:cubicBezTo>
                  <a:pt x="423" y="2023"/>
                  <a:pt x="428" y="2017"/>
                  <a:pt x="432" y="2020"/>
                </a:cubicBezTo>
                <a:cubicBezTo>
                  <a:pt x="396" y="2010"/>
                  <a:pt x="392" y="1994"/>
                  <a:pt x="384" y="2000"/>
                </a:cubicBezTo>
                <a:cubicBezTo>
                  <a:pt x="356" y="1988"/>
                  <a:pt x="348" y="1994"/>
                  <a:pt x="342" y="1986"/>
                </a:cubicBezTo>
                <a:cubicBezTo>
                  <a:pt x="269" y="1975"/>
                  <a:pt x="261" y="1970"/>
                  <a:pt x="251" y="1974"/>
                </a:cubicBezTo>
                <a:cubicBezTo>
                  <a:pt x="208" y="1967"/>
                  <a:pt x="206" y="1966"/>
                  <a:pt x="205" y="1963"/>
                </a:cubicBezTo>
                <a:cubicBezTo>
                  <a:pt x="188" y="1959"/>
                  <a:pt x="185" y="1963"/>
                  <a:pt x="182" y="1961"/>
                </a:cubicBezTo>
                <a:cubicBezTo>
                  <a:pt x="150" y="1960"/>
                  <a:pt x="146" y="1957"/>
                  <a:pt x="141" y="1957"/>
                </a:cubicBezTo>
                <a:cubicBezTo>
                  <a:pt x="77" y="1950"/>
                  <a:pt x="65" y="1957"/>
                  <a:pt x="57" y="1951"/>
                </a:cubicBezTo>
                <a:cubicBezTo>
                  <a:pt x="6" y="1955"/>
                  <a:pt x="4" y="1955"/>
                  <a:pt x="2" y="1955"/>
                </a:cubicBezTo>
                <a:cubicBezTo>
                  <a:pt x="7" y="1973"/>
                  <a:pt x="12" y="1967"/>
                  <a:pt x="16" y="1968"/>
                </a:cubicBezTo>
                <a:close/>
                <a:moveTo>
                  <a:pt x="56" y="2063"/>
                </a:moveTo>
                <a:cubicBezTo>
                  <a:pt x="59" y="2066"/>
                  <a:pt x="63" y="2067"/>
                  <a:pt x="68" y="2066"/>
                </a:cubicBezTo>
                <a:cubicBezTo>
                  <a:pt x="109" y="2066"/>
                  <a:pt x="112" y="2074"/>
                  <a:pt x="117" y="2071"/>
                </a:cubicBezTo>
                <a:cubicBezTo>
                  <a:pt x="155" y="2088"/>
                  <a:pt x="162" y="2075"/>
                  <a:pt x="164" y="2084"/>
                </a:cubicBezTo>
                <a:cubicBezTo>
                  <a:pt x="194" y="2084"/>
                  <a:pt x="195" y="2101"/>
                  <a:pt x="201" y="2092"/>
                </a:cubicBezTo>
                <a:cubicBezTo>
                  <a:pt x="232" y="2100"/>
                  <a:pt x="240" y="2102"/>
                  <a:pt x="248" y="2105"/>
                </a:cubicBezTo>
                <a:cubicBezTo>
                  <a:pt x="278" y="2104"/>
                  <a:pt x="280" y="2111"/>
                  <a:pt x="285" y="2108"/>
                </a:cubicBezTo>
                <a:cubicBezTo>
                  <a:pt x="254" y="2094"/>
                  <a:pt x="248" y="2096"/>
                  <a:pt x="242" y="2095"/>
                </a:cubicBezTo>
                <a:cubicBezTo>
                  <a:pt x="176" y="2077"/>
                  <a:pt x="165" y="2073"/>
                  <a:pt x="153" y="2068"/>
                </a:cubicBezTo>
                <a:cubicBezTo>
                  <a:pt x="70" y="2057"/>
                  <a:pt x="59" y="2049"/>
                  <a:pt x="45" y="2053"/>
                </a:cubicBezTo>
                <a:cubicBezTo>
                  <a:pt x="6" y="2049"/>
                  <a:pt x="4" y="2049"/>
                  <a:pt x="2" y="2049"/>
                </a:cubicBezTo>
                <a:cubicBezTo>
                  <a:pt x="23" y="2059"/>
                  <a:pt x="39" y="2064"/>
                  <a:pt x="56" y="2063"/>
                </a:cubicBezTo>
                <a:close/>
                <a:moveTo>
                  <a:pt x="429" y="2088"/>
                </a:moveTo>
                <a:cubicBezTo>
                  <a:pt x="422" y="2075"/>
                  <a:pt x="411" y="2088"/>
                  <a:pt x="403" y="2081"/>
                </a:cubicBezTo>
                <a:cubicBezTo>
                  <a:pt x="341" y="2074"/>
                  <a:pt x="330" y="2075"/>
                  <a:pt x="322" y="2069"/>
                </a:cubicBezTo>
                <a:cubicBezTo>
                  <a:pt x="199" y="2033"/>
                  <a:pt x="193" y="2037"/>
                  <a:pt x="189" y="2033"/>
                </a:cubicBezTo>
                <a:cubicBezTo>
                  <a:pt x="152" y="2029"/>
                  <a:pt x="143" y="2024"/>
                  <a:pt x="134" y="2028"/>
                </a:cubicBezTo>
                <a:cubicBezTo>
                  <a:pt x="115" y="2023"/>
                  <a:pt x="110" y="2024"/>
                  <a:pt x="105" y="2023"/>
                </a:cubicBezTo>
                <a:cubicBezTo>
                  <a:pt x="40" y="2023"/>
                  <a:pt x="32" y="2018"/>
                  <a:pt x="23" y="2019"/>
                </a:cubicBezTo>
                <a:cubicBezTo>
                  <a:pt x="11" y="2029"/>
                  <a:pt x="19" y="2032"/>
                  <a:pt x="29" y="2029"/>
                </a:cubicBezTo>
                <a:cubicBezTo>
                  <a:pt x="92" y="2028"/>
                  <a:pt x="97" y="2034"/>
                  <a:pt x="102" y="2039"/>
                </a:cubicBezTo>
                <a:cubicBezTo>
                  <a:pt x="131" y="2037"/>
                  <a:pt x="138" y="2042"/>
                  <a:pt x="146" y="2037"/>
                </a:cubicBezTo>
                <a:cubicBezTo>
                  <a:pt x="195" y="2048"/>
                  <a:pt x="202" y="2050"/>
                  <a:pt x="209" y="2047"/>
                </a:cubicBezTo>
                <a:cubicBezTo>
                  <a:pt x="256" y="2062"/>
                  <a:pt x="259" y="2064"/>
                  <a:pt x="262" y="2064"/>
                </a:cubicBezTo>
                <a:cubicBezTo>
                  <a:pt x="323" y="2079"/>
                  <a:pt x="330" y="2085"/>
                  <a:pt x="338" y="2083"/>
                </a:cubicBezTo>
                <a:cubicBezTo>
                  <a:pt x="407" y="2090"/>
                  <a:pt x="410" y="2090"/>
                  <a:pt x="414" y="2087"/>
                </a:cubicBezTo>
                <a:cubicBezTo>
                  <a:pt x="442" y="2084"/>
                  <a:pt x="445" y="2091"/>
                  <a:pt x="450" y="2088"/>
                </a:cubicBezTo>
                <a:close/>
                <a:moveTo>
                  <a:pt x="240" y="2145"/>
                </a:moveTo>
                <a:cubicBezTo>
                  <a:pt x="233" y="2145"/>
                  <a:pt x="225" y="2146"/>
                  <a:pt x="217" y="2147"/>
                </a:cubicBezTo>
                <a:cubicBezTo>
                  <a:pt x="202" y="2146"/>
                  <a:pt x="188" y="2145"/>
                  <a:pt x="173" y="2149"/>
                </a:cubicBezTo>
                <a:cubicBezTo>
                  <a:pt x="167" y="2140"/>
                  <a:pt x="159" y="2146"/>
                  <a:pt x="153" y="2141"/>
                </a:cubicBezTo>
                <a:cubicBezTo>
                  <a:pt x="145" y="2147"/>
                  <a:pt x="140" y="2136"/>
                  <a:pt x="132" y="2141"/>
                </a:cubicBezTo>
                <a:cubicBezTo>
                  <a:pt x="126" y="2140"/>
                  <a:pt x="119" y="2138"/>
                  <a:pt x="112" y="2137"/>
                </a:cubicBezTo>
                <a:cubicBezTo>
                  <a:pt x="106" y="2135"/>
                  <a:pt x="98" y="2138"/>
                  <a:pt x="92" y="2133"/>
                </a:cubicBezTo>
                <a:cubicBezTo>
                  <a:pt x="84" y="2139"/>
                  <a:pt x="80" y="2125"/>
                  <a:pt x="71" y="2133"/>
                </a:cubicBezTo>
                <a:cubicBezTo>
                  <a:pt x="68" y="2130"/>
                  <a:pt x="65" y="2132"/>
                  <a:pt x="62" y="2129"/>
                </a:cubicBezTo>
                <a:cubicBezTo>
                  <a:pt x="57" y="2133"/>
                  <a:pt x="55" y="2129"/>
                  <a:pt x="51" y="2129"/>
                </a:cubicBezTo>
                <a:cubicBezTo>
                  <a:pt x="37" y="2126"/>
                  <a:pt x="23" y="2125"/>
                  <a:pt x="9" y="2123"/>
                </a:cubicBezTo>
                <a:cubicBezTo>
                  <a:pt x="6" y="2123"/>
                  <a:pt x="4" y="2122"/>
                  <a:pt x="2" y="2122"/>
                </a:cubicBezTo>
                <a:cubicBezTo>
                  <a:pt x="2" y="2134"/>
                  <a:pt x="2" y="2134"/>
                  <a:pt x="2" y="2134"/>
                </a:cubicBezTo>
                <a:cubicBezTo>
                  <a:pt x="7" y="2135"/>
                  <a:pt x="13" y="2136"/>
                  <a:pt x="19" y="2133"/>
                </a:cubicBezTo>
                <a:cubicBezTo>
                  <a:pt x="28" y="2139"/>
                  <a:pt x="37" y="2141"/>
                  <a:pt x="47" y="2139"/>
                </a:cubicBezTo>
                <a:cubicBezTo>
                  <a:pt x="57" y="2140"/>
                  <a:pt x="67" y="2145"/>
                  <a:pt x="78" y="2143"/>
                </a:cubicBezTo>
                <a:cubicBezTo>
                  <a:pt x="82" y="2145"/>
                  <a:pt x="86" y="2148"/>
                  <a:pt x="92" y="2143"/>
                </a:cubicBezTo>
                <a:cubicBezTo>
                  <a:pt x="96" y="2148"/>
                  <a:pt x="101" y="2147"/>
                  <a:pt x="106" y="2148"/>
                </a:cubicBezTo>
                <a:cubicBezTo>
                  <a:pt x="117" y="2146"/>
                  <a:pt x="127" y="2148"/>
                  <a:pt x="136" y="2152"/>
                </a:cubicBezTo>
                <a:cubicBezTo>
                  <a:pt x="157" y="2152"/>
                  <a:pt x="176" y="2156"/>
                  <a:pt x="197" y="2153"/>
                </a:cubicBezTo>
                <a:cubicBezTo>
                  <a:pt x="207" y="2157"/>
                  <a:pt x="219" y="2147"/>
                  <a:pt x="228" y="2153"/>
                </a:cubicBezTo>
                <a:cubicBezTo>
                  <a:pt x="233" y="2151"/>
                  <a:pt x="238" y="2154"/>
                  <a:pt x="243" y="2150"/>
                </a:cubicBezTo>
                <a:cubicBezTo>
                  <a:pt x="250" y="2147"/>
                  <a:pt x="254" y="2155"/>
                  <a:pt x="260" y="2149"/>
                </a:cubicBezTo>
                <a:cubicBezTo>
                  <a:pt x="255" y="2141"/>
                  <a:pt x="246" y="2149"/>
                  <a:pt x="240" y="2145"/>
                </a:cubicBezTo>
                <a:close/>
                <a:moveTo>
                  <a:pt x="321" y="2136"/>
                </a:moveTo>
                <a:cubicBezTo>
                  <a:pt x="313" y="2130"/>
                  <a:pt x="303" y="2136"/>
                  <a:pt x="295" y="2133"/>
                </a:cubicBezTo>
                <a:cubicBezTo>
                  <a:pt x="285" y="2134"/>
                  <a:pt x="278" y="2128"/>
                  <a:pt x="268" y="2130"/>
                </a:cubicBezTo>
                <a:cubicBezTo>
                  <a:pt x="250" y="2125"/>
                  <a:pt x="232" y="2125"/>
                  <a:pt x="213" y="2125"/>
                </a:cubicBezTo>
                <a:cubicBezTo>
                  <a:pt x="209" y="2121"/>
                  <a:pt x="203" y="2123"/>
                  <a:pt x="200" y="2116"/>
                </a:cubicBezTo>
                <a:cubicBezTo>
                  <a:pt x="194" y="2124"/>
                  <a:pt x="191" y="2111"/>
                  <a:pt x="185" y="2116"/>
                </a:cubicBezTo>
                <a:cubicBezTo>
                  <a:pt x="177" y="2109"/>
                  <a:pt x="166" y="2115"/>
                  <a:pt x="158" y="2106"/>
                </a:cubicBezTo>
                <a:cubicBezTo>
                  <a:pt x="147" y="2113"/>
                  <a:pt x="140" y="2100"/>
                  <a:pt x="129" y="2105"/>
                </a:cubicBezTo>
                <a:cubicBezTo>
                  <a:pt x="120" y="2095"/>
                  <a:pt x="108" y="2104"/>
                  <a:pt x="99" y="2097"/>
                </a:cubicBezTo>
                <a:cubicBezTo>
                  <a:pt x="67" y="2092"/>
                  <a:pt x="34" y="2087"/>
                  <a:pt x="2" y="2082"/>
                </a:cubicBezTo>
                <a:cubicBezTo>
                  <a:pt x="2" y="2094"/>
                  <a:pt x="2" y="2094"/>
                  <a:pt x="2" y="2094"/>
                </a:cubicBezTo>
                <a:cubicBezTo>
                  <a:pt x="15" y="2096"/>
                  <a:pt x="28" y="2097"/>
                  <a:pt x="40" y="2102"/>
                </a:cubicBezTo>
                <a:cubicBezTo>
                  <a:pt x="51" y="2095"/>
                  <a:pt x="58" y="2108"/>
                  <a:pt x="69" y="2103"/>
                </a:cubicBezTo>
                <a:cubicBezTo>
                  <a:pt x="78" y="2109"/>
                  <a:pt x="90" y="2102"/>
                  <a:pt x="99" y="2111"/>
                </a:cubicBezTo>
                <a:cubicBezTo>
                  <a:pt x="119" y="2111"/>
                  <a:pt x="138" y="2118"/>
                  <a:pt x="157" y="2121"/>
                </a:cubicBezTo>
                <a:cubicBezTo>
                  <a:pt x="167" y="2119"/>
                  <a:pt x="176" y="2125"/>
                  <a:pt x="185" y="2126"/>
                </a:cubicBezTo>
                <a:cubicBezTo>
                  <a:pt x="188" y="2135"/>
                  <a:pt x="195" y="2127"/>
                  <a:pt x="199" y="2131"/>
                </a:cubicBezTo>
                <a:cubicBezTo>
                  <a:pt x="204" y="2136"/>
                  <a:pt x="210" y="2130"/>
                  <a:pt x="214" y="2138"/>
                </a:cubicBezTo>
                <a:cubicBezTo>
                  <a:pt x="219" y="2134"/>
                  <a:pt x="221" y="2138"/>
                  <a:pt x="225" y="2138"/>
                </a:cubicBezTo>
                <a:cubicBezTo>
                  <a:pt x="231" y="2130"/>
                  <a:pt x="232" y="2145"/>
                  <a:pt x="238" y="2136"/>
                </a:cubicBezTo>
                <a:cubicBezTo>
                  <a:pt x="244" y="2141"/>
                  <a:pt x="253" y="2138"/>
                  <a:pt x="260" y="2139"/>
                </a:cubicBezTo>
                <a:cubicBezTo>
                  <a:pt x="263" y="2142"/>
                  <a:pt x="268" y="2136"/>
                  <a:pt x="270" y="2143"/>
                </a:cubicBezTo>
                <a:cubicBezTo>
                  <a:pt x="275" y="2140"/>
                  <a:pt x="277" y="2147"/>
                  <a:pt x="283" y="2141"/>
                </a:cubicBezTo>
                <a:cubicBezTo>
                  <a:pt x="289" y="2149"/>
                  <a:pt x="298" y="2141"/>
                  <a:pt x="305" y="2147"/>
                </a:cubicBezTo>
                <a:cubicBezTo>
                  <a:pt x="311" y="2144"/>
                  <a:pt x="317" y="2143"/>
                  <a:pt x="321" y="2147"/>
                </a:cubicBezTo>
                <a:cubicBezTo>
                  <a:pt x="328" y="2143"/>
                  <a:pt x="333" y="2145"/>
                  <a:pt x="338" y="2146"/>
                </a:cubicBezTo>
                <a:cubicBezTo>
                  <a:pt x="344" y="2139"/>
                  <a:pt x="348" y="2145"/>
                  <a:pt x="354" y="2138"/>
                </a:cubicBezTo>
                <a:cubicBezTo>
                  <a:pt x="360" y="2140"/>
                  <a:pt x="369" y="2134"/>
                  <a:pt x="365" y="2128"/>
                </a:cubicBezTo>
                <a:cubicBezTo>
                  <a:pt x="350" y="2132"/>
                  <a:pt x="337" y="2129"/>
                  <a:pt x="321" y="2136"/>
                </a:cubicBezTo>
                <a:close/>
                <a:moveTo>
                  <a:pt x="1306" y="2153"/>
                </a:moveTo>
                <a:cubicBezTo>
                  <a:pt x="1303" y="2149"/>
                  <a:pt x="1302" y="2143"/>
                  <a:pt x="1298" y="2144"/>
                </a:cubicBezTo>
                <a:cubicBezTo>
                  <a:pt x="1281" y="2120"/>
                  <a:pt x="1261" y="2107"/>
                  <a:pt x="1245" y="2083"/>
                </a:cubicBezTo>
                <a:cubicBezTo>
                  <a:pt x="1236" y="2077"/>
                  <a:pt x="1229" y="2057"/>
                  <a:pt x="1222" y="2055"/>
                </a:cubicBezTo>
                <a:cubicBezTo>
                  <a:pt x="1220" y="2055"/>
                  <a:pt x="1223" y="2051"/>
                  <a:pt x="1223" y="2051"/>
                </a:cubicBezTo>
                <a:cubicBezTo>
                  <a:pt x="1219" y="2046"/>
                  <a:pt x="1215" y="2044"/>
                  <a:pt x="1210" y="2038"/>
                </a:cubicBezTo>
                <a:cubicBezTo>
                  <a:pt x="1211" y="2039"/>
                  <a:pt x="1213" y="2036"/>
                  <a:pt x="1212" y="2034"/>
                </a:cubicBezTo>
                <a:cubicBezTo>
                  <a:pt x="1212" y="2034"/>
                  <a:pt x="1209" y="2034"/>
                  <a:pt x="1208" y="2033"/>
                </a:cubicBezTo>
                <a:cubicBezTo>
                  <a:pt x="1205" y="2030"/>
                  <a:pt x="1202" y="2030"/>
                  <a:pt x="1200" y="2024"/>
                </a:cubicBezTo>
                <a:cubicBezTo>
                  <a:pt x="1196" y="2013"/>
                  <a:pt x="1186" y="2000"/>
                  <a:pt x="1187" y="1991"/>
                </a:cubicBezTo>
                <a:cubicBezTo>
                  <a:pt x="1182" y="1994"/>
                  <a:pt x="1181" y="1981"/>
                  <a:pt x="1177" y="1977"/>
                </a:cubicBezTo>
                <a:cubicBezTo>
                  <a:pt x="1173" y="1976"/>
                  <a:pt x="1170" y="1969"/>
                  <a:pt x="1167" y="1963"/>
                </a:cubicBezTo>
                <a:cubicBezTo>
                  <a:pt x="1162" y="1946"/>
                  <a:pt x="1153" y="1928"/>
                  <a:pt x="1144" y="1910"/>
                </a:cubicBezTo>
                <a:cubicBezTo>
                  <a:pt x="1141" y="1905"/>
                  <a:pt x="1144" y="1902"/>
                  <a:pt x="1141" y="1898"/>
                </a:cubicBezTo>
                <a:cubicBezTo>
                  <a:pt x="1140" y="1894"/>
                  <a:pt x="1136" y="1889"/>
                  <a:pt x="1139" y="1886"/>
                </a:cubicBezTo>
                <a:cubicBezTo>
                  <a:pt x="1134" y="1879"/>
                  <a:pt x="1132" y="1864"/>
                  <a:pt x="1124" y="1868"/>
                </a:cubicBezTo>
                <a:cubicBezTo>
                  <a:pt x="1122" y="1879"/>
                  <a:pt x="1125" y="1891"/>
                  <a:pt x="1128" y="1904"/>
                </a:cubicBezTo>
                <a:cubicBezTo>
                  <a:pt x="1142" y="1931"/>
                  <a:pt x="1152" y="1951"/>
                  <a:pt x="1158" y="1971"/>
                </a:cubicBezTo>
                <a:cubicBezTo>
                  <a:pt x="1164" y="1979"/>
                  <a:pt x="1171" y="1988"/>
                  <a:pt x="1176" y="2001"/>
                </a:cubicBezTo>
                <a:cubicBezTo>
                  <a:pt x="1183" y="2004"/>
                  <a:pt x="1177" y="2004"/>
                  <a:pt x="1181" y="2011"/>
                </a:cubicBezTo>
                <a:cubicBezTo>
                  <a:pt x="1184" y="2017"/>
                  <a:pt x="1187" y="2023"/>
                  <a:pt x="1190" y="2029"/>
                </a:cubicBezTo>
                <a:cubicBezTo>
                  <a:pt x="1211" y="2055"/>
                  <a:pt x="1228" y="2079"/>
                  <a:pt x="1251" y="2109"/>
                </a:cubicBezTo>
                <a:cubicBezTo>
                  <a:pt x="1259" y="2110"/>
                  <a:pt x="1262" y="2125"/>
                  <a:pt x="1269" y="2126"/>
                </a:cubicBezTo>
                <a:cubicBezTo>
                  <a:pt x="1274" y="2135"/>
                  <a:pt x="1281" y="2139"/>
                  <a:pt x="1286" y="2147"/>
                </a:cubicBezTo>
                <a:cubicBezTo>
                  <a:pt x="1291" y="2150"/>
                  <a:pt x="1295" y="2156"/>
                  <a:pt x="1299" y="2160"/>
                </a:cubicBezTo>
                <a:cubicBezTo>
                  <a:pt x="1313" y="2160"/>
                  <a:pt x="1313" y="2160"/>
                  <a:pt x="1313" y="2160"/>
                </a:cubicBezTo>
                <a:cubicBezTo>
                  <a:pt x="1312" y="2160"/>
                  <a:pt x="1312" y="2160"/>
                  <a:pt x="1312" y="2160"/>
                </a:cubicBezTo>
                <a:cubicBezTo>
                  <a:pt x="1310" y="2157"/>
                  <a:pt x="1309" y="2152"/>
                  <a:pt x="1306" y="2153"/>
                </a:cubicBezTo>
                <a:close/>
                <a:moveTo>
                  <a:pt x="1707" y="2082"/>
                </a:moveTo>
                <a:cubicBezTo>
                  <a:pt x="1704" y="2071"/>
                  <a:pt x="1709" y="2062"/>
                  <a:pt x="1703" y="2048"/>
                </a:cubicBezTo>
                <a:cubicBezTo>
                  <a:pt x="1697" y="1991"/>
                  <a:pt x="1697" y="1985"/>
                  <a:pt x="1695" y="1978"/>
                </a:cubicBezTo>
                <a:cubicBezTo>
                  <a:pt x="1669" y="1845"/>
                  <a:pt x="1668" y="1841"/>
                  <a:pt x="1667" y="1837"/>
                </a:cubicBezTo>
                <a:cubicBezTo>
                  <a:pt x="1606" y="1672"/>
                  <a:pt x="1596" y="1653"/>
                  <a:pt x="1587" y="1634"/>
                </a:cubicBezTo>
                <a:cubicBezTo>
                  <a:pt x="1566" y="1593"/>
                  <a:pt x="1565" y="1590"/>
                  <a:pt x="1564" y="1587"/>
                </a:cubicBezTo>
                <a:cubicBezTo>
                  <a:pt x="1559" y="1590"/>
                  <a:pt x="1560" y="1593"/>
                  <a:pt x="1562" y="1598"/>
                </a:cubicBezTo>
                <a:cubicBezTo>
                  <a:pt x="1584" y="1648"/>
                  <a:pt x="1598" y="1666"/>
                  <a:pt x="1603" y="1681"/>
                </a:cubicBezTo>
                <a:cubicBezTo>
                  <a:pt x="1619" y="1720"/>
                  <a:pt x="1619" y="1721"/>
                  <a:pt x="1619" y="1722"/>
                </a:cubicBezTo>
                <a:cubicBezTo>
                  <a:pt x="1640" y="1772"/>
                  <a:pt x="1636" y="1776"/>
                  <a:pt x="1640" y="1776"/>
                </a:cubicBezTo>
                <a:cubicBezTo>
                  <a:pt x="1666" y="1862"/>
                  <a:pt x="1668" y="1875"/>
                  <a:pt x="1669" y="1887"/>
                </a:cubicBezTo>
                <a:cubicBezTo>
                  <a:pt x="1676" y="1961"/>
                  <a:pt x="1678" y="1953"/>
                  <a:pt x="1669" y="1946"/>
                </a:cubicBezTo>
                <a:cubicBezTo>
                  <a:pt x="1658" y="1893"/>
                  <a:pt x="1647" y="1884"/>
                  <a:pt x="1652" y="1880"/>
                </a:cubicBezTo>
                <a:cubicBezTo>
                  <a:pt x="1587" y="1762"/>
                  <a:pt x="1576" y="1740"/>
                  <a:pt x="1566" y="1722"/>
                </a:cubicBezTo>
                <a:cubicBezTo>
                  <a:pt x="1509" y="1658"/>
                  <a:pt x="1502" y="1648"/>
                  <a:pt x="1493" y="1641"/>
                </a:cubicBezTo>
                <a:cubicBezTo>
                  <a:pt x="1459" y="1605"/>
                  <a:pt x="1450" y="1596"/>
                  <a:pt x="1440" y="1587"/>
                </a:cubicBezTo>
                <a:cubicBezTo>
                  <a:pt x="1391" y="1530"/>
                  <a:pt x="1385" y="1533"/>
                  <a:pt x="1381" y="1525"/>
                </a:cubicBezTo>
                <a:cubicBezTo>
                  <a:pt x="1425" y="1583"/>
                  <a:pt x="1427" y="1585"/>
                  <a:pt x="1429" y="1587"/>
                </a:cubicBezTo>
                <a:cubicBezTo>
                  <a:pt x="1461" y="1624"/>
                  <a:pt x="1472" y="1631"/>
                  <a:pt x="1482" y="1644"/>
                </a:cubicBezTo>
                <a:cubicBezTo>
                  <a:pt x="1499" y="1657"/>
                  <a:pt x="1501" y="1669"/>
                  <a:pt x="1507" y="1670"/>
                </a:cubicBezTo>
                <a:cubicBezTo>
                  <a:pt x="1564" y="1741"/>
                  <a:pt x="1576" y="1762"/>
                  <a:pt x="1588" y="1782"/>
                </a:cubicBezTo>
                <a:cubicBezTo>
                  <a:pt x="1629" y="1864"/>
                  <a:pt x="1636" y="1875"/>
                  <a:pt x="1641" y="1889"/>
                </a:cubicBezTo>
                <a:cubicBezTo>
                  <a:pt x="1666" y="1992"/>
                  <a:pt x="1657" y="1955"/>
                  <a:pt x="1646" y="1918"/>
                </a:cubicBezTo>
                <a:cubicBezTo>
                  <a:pt x="1610" y="1833"/>
                  <a:pt x="1604" y="1820"/>
                  <a:pt x="1597" y="1807"/>
                </a:cubicBezTo>
                <a:cubicBezTo>
                  <a:pt x="1522" y="1698"/>
                  <a:pt x="1519" y="1693"/>
                  <a:pt x="1516" y="1688"/>
                </a:cubicBezTo>
                <a:cubicBezTo>
                  <a:pt x="1488" y="1660"/>
                  <a:pt x="1484" y="1657"/>
                  <a:pt x="1482" y="1650"/>
                </a:cubicBezTo>
                <a:cubicBezTo>
                  <a:pt x="1528" y="1718"/>
                  <a:pt x="1530" y="1720"/>
                  <a:pt x="1532" y="1722"/>
                </a:cubicBezTo>
                <a:cubicBezTo>
                  <a:pt x="1589" y="1815"/>
                  <a:pt x="1597" y="1832"/>
                  <a:pt x="1605" y="1849"/>
                </a:cubicBezTo>
                <a:cubicBezTo>
                  <a:pt x="1648" y="1962"/>
                  <a:pt x="1648" y="1971"/>
                  <a:pt x="1654" y="1982"/>
                </a:cubicBezTo>
                <a:cubicBezTo>
                  <a:pt x="1682" y="2093"/>
                  <a:pt x="1677" y="2096"/>
                  <a:pt x="1682" y="2104"/>
                </a:cubicBezTo>
                <a:cubicBezTo>
                  <a:pt x="1685" y="2146"/>
                  <a:pt x="1698" y="2156"/>
                  <a:pt x="1689" y="2159"/>
                </a:cubicBezTo>
                <a:cubicBezTo>
                  <a:pt x="1671" y="2106"/>
                  <a:pt x="1670" y="2093"/>
                  <a:pt x="1667" y="2079"/>
                </a:cubicBezTo>
                <a:cubicBezTo>
                  <a:pt x="1657" y="2035"/>
                  <a:pt x="1641" y="2025"/>
                  <a:pt x="1649" y="2023"/>
                </a:cubicBezTo>
                <a:cubicBezTo>
                  <a:pt x="1567" y="1870"/>
                  <a:pt x="1561" y="1860"/>
                  <a:pt x="1554" y="1849"/>
                </a:cubicBezTo>
                <a:cubicBezTo>
                  <a:pt x="1517" y="1799"/>
                  <a:pt x="1517" y="1787"/>
                  <a:pt x="1512" y="1790"/>
                </a:cubicBezTo>
                <a:cubicBezTo>
                  <a:pt x="1540" y="1843"/>
                  <a:pt x="1542" y="1846"/>
                  <a:pt x="1544" y="1849"/>
                </a:cubicBezTo>
                <a:cubicBezTo>
                  <a:pt x="1559" y="1875"/>
                  <a:pt x="1562" y="1876"/>
                  <a:pt x="1564" y="1878"/>
                </a:cubicBezTo>
                <a:cubicBezTo>
                  <a:pt x="1606" y="1962"/>
                  <a:pt x="1615" y="1981"/>
                  <a:pt x="1624" y="2000"/>
                </a:cubicBezTo>
                <a:cubicBezTo>
                  <a:pt x="1601" y="1979"/>
                  <a:pt x="1576" y="1939"/>
                  <a:pt x="1545" y="1884"/>
                </a:cubicBezTo>
                <a:cubicBezTo>
                  <a:pt x="1458" y="1761"/>
                  <a:pt x="1446" y="1742"/>
                  <a:pt x="1435" y="1722"/>
                </a:cubicBezTo>
                <a:cubicBezTo>
                  <a:pt x="1372" y="1625"/>
                  <a:pt x="1375" y="1632"/>
                  <a:pt x="1379" y="1639"/>
                </a:cubicBezTo>
                <a:cubicBezTo>
                  <a:pt x="1397" y="1684"/>
                  <a:pt x="1409" y="1694"/>
                  <a:pt x="1410" y="1701"/>
                </a:cubicBezTo>
                <a:cubicBezTo>
                  <a:pt x="1471" y="1795"/>
                  <a:pt x="1487" y="1824"/>
                  <a:pt x="1504" y="1849"/>
                </a:cubicBezTo>
                <a:cubicBezTo>
                  <a:pt x="1593" y="1989"/>
                  <a:pt x="1601" y="2006"/>
                  <a:pt x="1611" y="2019"/>
                </a:cubicBezTo>
                <a:cubicBezTo>
                  <a:pt x="1652" y="2120"/>
                  <a:pt x="1668" y="2130"/>
                  <a:pt x="1660" y="2131"/>
                </a:cubicBezTo>
                <a:cubicBezTo>
                  <a:pt x="1558" y="1989"/>
                  <a:pt x="1532" y="1954"/>
                  <a:pt x="1510" y="1911"/>
                </a:cubicBezTo>
                <a:cubicBezTo>
                  <a:pt x="1467" y="1843"/>
                  <a:pt x="1466" y="1837"/>
                  <a:pt x="1461" y="1831"/>
                </a:cubicBezTo>
                <a:cubicBezTo>
                  <a:pt x="1384" y="1663"/>
                  <a:pt x="1375" y="1652"/>
                  <a:pt x="1372" y="1643"/>
                </a:cubicBezTo>
                <a:cubicBezTo>
                  <a:pt x="1359" y="1607"/>
                  <a:pt x="1358" y="1598"/>
                  <a:pt x="1359" y="1591"/>
                </a:cubicBezTo>
                <a:cubicBezTo>
                  <a:pt x="1352" y="1559"/>
                  <a:pt x="1345" y="1553"/>
                  <a:pt x="1349" y="1551"/>
                </a:cubicBezTo>
                <a:cubicBezTo>
                  <a:pt x="1346" y="1528"/>
                  <a:pt x="1339" y="1519"/>
                  <a:pt x="1337" y="1521"/>
                </a:cubicBezTo>
                <a:cubicBezTo>
                  <a:pt x="1354" y="1623"/>
                  <a:pt x="1362" y="1640"/>
                  <a:pt x="1371" y="1669"/>
                </a:cubicBezTo>
                <a:cubicBezTo>
                  <a:pt x="1451" y="1833"/>
                  <a:pt x="1456" y="1841"/>
                  <a:pt x="1460" y="1849"/>
                </a:cubicBezTo>
                <a:cubicBezTo>
                  <a:pt x="1487" y="1905"/>
                  <a:pt x="1500" y="1910"/>
                  <a:pt x="1498" y="1920"/>
                </a:cubicBezTo>
                <a:cubicBezTo>
                  <a:pt x="1557" y="2000"/>
                  <a:pt x="1558" y="2018"/>
                  <a:pt x="1565" y="2016"/>
                </a:cubicBezTo>
                <a:cubicBezTo>
                  <a:pt x="1488" y="1943"/>
                  <a:pt x="1467" y="1916"/>
                  <a:pt x="1445" y="1891"/>
                </a:cubicBezTo>
                <a:cubicBezTo>
                  <a:pt x="1360" y="1795"/>
                  <a:pt x="1343" y="1761"/>
                  <a:pt x="1320" y="1736"/>
                </a:cubicBezTo>
                <a:cubicBezTo>
                  <a:pt x="1305" y="1717"/>
                  <a:pt x="1313" y="1702"/>
                  <a:pt x="1302" y="1706"/>
                </a:cubicBezTo>
                <a:cubicBezTo>
                  <a:pt x="1362" y="1799"/>
                  <a:pt x="1363" y="1818"/>
                  <a:pt x="1370" y="1818"/>
                </a:cubicBezTo>
                <a:cubicBezTo>
                  <a:pt x="1402" y="1860"/>
                  <a:pt x="1410" y="1869"/>
                  <a:pt x="1419" y="1878"/>
                </a:cubicBezTo>
                <a:cubicBezTo>
                  <a:pt x="1439" y="1895"/>
                  <a:pt x="1440" y="1901"/>
                  <a:pt x="1442" y="1905"/>
                </a:cubicBezTo>
                <a:cubicBezTo>
                  <a:pt x="1463" y="1925"/>
                  <a:pt x="1464" y="1931"/>
                  <a:pt x="1467" y="1935"/>
                </a:cubicBezTo>
                <a:cubicBezTo>
                  <a:pt x="1528" y="2003"/>
                  <a:pt x="1539" y="2015"/>
                  <a:pt x="1549" y="2031"/>
                </a:cubicBezTo>
                <a:cubicBezTo>
                  <a:pt x="1573" y="2044"/>
                  <a:pt x="1575" y="2059"/>
                  <a:pt x="1582" y="2059"/>
                </a:cubicBezTo>
                <a:cubicBezTo>
                  <a:pt x="1717" y="2160"/>
                  <a:pt x="1717" y="2160"/>
                  <a:pt x="1717" y="2160"/>
                </a:cubicBezTo>
                <a:close/>
                <a:moveTo>
                  <a:pt x="1580" y="2041"/>
                </a:moveTo>
                <a:cubicBezTo>
                  <a:pt x="1580" y="2035"/>
                  <a:pt x="1584" y="2041"/>
                  <a:pt x="1585" y="2045"/>
                </a:cubicBezTo>
                <a:cubicBezTo>
                  <a:pt x="1585" y="2051"/>
                  <a:pt x="1582" y="2045"/>
                  <a:pt x="1580" y="2041"/>
                </a:cubicBezTo>
                <a:close/>
                <a:moveTo>
                  <a:pt x="1685" y="2031"/>
                </a:moveTo>
                <a:cubicBezTo>
                  <a:pt x="1689" y="2021"/>
                  <a:pt x="1682" y="2006"/>
                  <a:pt x="1683" y="1994"/>
                </a:cubicBezTo>
                <a:cubicBezTo>
                  <a:pt x="1691" y="1992"/>
                  <a:pt x="1683" y="2001"/>
                  <a:pt x="1688" y="2004"/>
                </a:cubicBezTo>
                <a:cubicBezTo>
                  <a:pt x="1687" y="2008"/>
                  <a:pt x="1688" y="2013"/>
                  <a:pt x="1692" y="2019"/>
                </a:cubicBezTo>
                <a:cubicBezTo>
                  <a:pt x="1687" y="2026"/>
                  <a:pt x="1690" y="2037"/>
                  <a:pt x="1693" y="2047"/>
                </a:cubicBezTo>
                <a:cubicBezTo>
                  <a:pt x="1683" y="2048"/>
                  <a:pt x="1691" y="2037"/>
                  <a:pt x="1685" y="2031"/>
                </a:cubicBezTo>
                <a:close/>
                <a:moveTo>
                  <a:pt x="1689" y="2065"/>
                </a:moveTo>
                <a:cubicBezTo>
                  <a:pt x="1698" y="2058"/>
                  <a:pt x="1693" y="2074"/>
                  <a:pt x="1695" y="2078"/>
                </a:cubicBezTo>
                <a:cubicBezTo>
                  <a:pt x="1686" y="2080"/>
                  <a:pt x="1695" y="2070"/>
                  <a:pt x="1689" y="2065"/>
                </a:cubicBezTo>
                <a:close/>
                <a:moveTo>
                  <a:pt x="1696" y="2107"/>
                </a:moveTo>
                <a:cubicBezTo>
                  <a:pt x="1698" y="2098"/>
                  <a:pt x="1699" y="2111"/>
                  <a:pt x="1700" y="2115"/>
                </a:cubicBezTo>
                <a:cubicBezTo>
                  <a:pt x="1694" y="2115"/>
                  <a:pt x="1697" y="2110"/>
                  <a:pt x="1696" y="2107"/>
                </a:cubicBezTo>
                <a:close/>
                <a:moveTo>
                  <a:pt x="1363" y="2119"/>
                </a:moveTo>
                <a:cubicBezTo>
                  <a:pt x="1349" y="2100"/>
                  <a:pt x="1334" y="2085"/>
                  <a:pt x="1319" y="2069"/>
                </a:cubicBezTo>
                <a:cubicBezTo>
                  <a:pt x="1304" y="2051"/>
                  <a:pt x="1290" y="2031"/>
                  <a:pt x="1274" y="2017"/>
                </a:cubicBezTo>
                <a:cubicBezTo>
                  <a:pt x="1277" y="2008"/>
                  <a:pt x="1265" y="2006"/>
                  <a:pt x="1263" y="1993"/>
                </a:cubicBezTo>
                <a:cubicBezTo>
                  <a:pt x="1255" y="1990"/>
                  <a:pt x="1252" y="1975"/>
                  <a:pt x="1246" y="1966"/>
                </a:cubicBezTo>
                <a:cubicBezTo>
                  <a:pt x="1237" y="1970"/>
                  <a:pt x="1247" y="1955"/>
                  <a:pt x="1240" y="1960"/>
                </a:cubicBezTo>
                <a:cubicBezTo>
                  <a:pt x="1237" y="1954"/>
                  <a:pt x="1234" y="1949"/>
                  <a:pt x="1232" y="1944"/>
                </a:cubicBezTo>
                <a:cubicBezTo>
                  <a:pt x="1228" y="1930"/>
                  <a:pt x="1220" y="1929"/>
                  <a:pt x="1215" y="1917"/>
                </a:cubicBezTo>
                <a:cubicBezTo>
                  <a:pt x="1210" y="1908"/>
                  <a:pt x="1209" y="1901"/>
                  <a:pt x="1208" y="1894"/>
                </a:cubicBezTo>
                <a:cubicBezTo>
                  <a:pt x="1204" y="1887"/>
                  <a:pt x="1201" y="1875"/>
                  <a:pt x="1193" y="1879"/>
                </a:cubicBezTo>
                <a:cubicBezTo>
                  <a:pt x="1194" y="1883"/>
                  <a:pt x="1186" y="1885"/>
                  <a:pt x="1193" y="1892"/>
                </a:cubicBezTo>
                <a:cubicBezTo>
                  <a:pt x="1196" y="1897"/>
                  <a:pt x="1198" y="1902"/>
                  <a:pt x="1201" y="1907"/>
                </a:cubicBezTo>
                <a:cubicBezTo>
                  <a:pt x="1196" y="1908"/>
                  <a:pt x="1203" y="1922"/>
                  <a:pt x="1206" y="1918"/>
                </a:cubicBezTo>
                <a:cubicBezTo>
                  <a:pt x="1210" y="1924"/>
                  <a:pt x="1204" y="1926"/>
                  <a:pt x="1210" y="1932"/>
                </a:cubicBezTo>
                <a:cubicBezTo>
                  <a:pt x="1218" y="1939"/>
                  <a:pt x="1223" y="1953"/>
                  <a:pt x="1229" y="1965"/>
                </a:cubicBezTo>
                <a:cubicBezTo>
                  <a:pt x="1245" y="1982"/>
                  <a:pt x="1258" y="2007"/>
                  <a:pt x="1271" y="2031"/>
                </a:cubicBezTo>
                <a:cubicBezTo>
                  <a:pt x="1283" y="2038"/>
                  <a:pt x="1290" y="2057"/>
                  <a:pt x="1301" y="2065"/>
                </a:cubicBezTo>
                <a:cubicBezTo>
                  <a:pt x="1311" y="2076"/>
                  <a:pt x="1321" y="2088"/>
                  <a:pt x="1331" y="2099"/>
                </a:cubicBezTo>
                <a:cubicBezTo>
                  <a:pt x="1334" y="2109"/>
                  <a:pt x="1341" y="2106"/>
                  <a:pt x="1345" y="2115"/>
                </a:cubicBezTo>
                <a:cubicBezTo>
                  <a:pt x="1350" y="2120"/>
                  <a:pt x="1355" y="2128"/>
                  <a:pt x="1361" y="2129"/>
                </a:cubicBezTo>
                <a:cubicBezTo>
                  <a:pt x="1366" y="2135"/>
                  <a:pt x="1371" y="2139"/>
                  <a:pt x="1377" y="2141"/>
                </a:cubicBezTo>
                <a:cubicBezTo>
                  <a:pt x="1382" y="2146"/>
                  <a:pt x="1387" y="2154"/>
                  <a:pt x="1394" y="2155"/>
                </a:cubicBezTo>
                <a:cubicBezTo>
                  <a:pt x="1395" y="2157"/>
                  <a:pt x="1397" y="2159"/>
                  <a:pt x="1399" y="2160"/>
                </a:cubicBezTo>
                <a:cubicBezTo>
                  <a:pt x="1415" y="2160"/>
                  <a:pt x="1415" y="2160"/>
                  <a:pt x="1415" y="2160"/>
                </a:cubicBezTo>
                <a:cubicBezTo>
                  <a:pt x="1407" y="2156"/>
                  <a:pt x="1401" y="2144"/>
                  <a:pt x="1391" y="2143"/>
                </a:cubicBezTo>
                <a:cubicBezTo>
                  <a:pt x="1383" y="2130"/>
                  <a:pt x="1372" y="2126"/>
                  <a:pt x="1363" y="2119"/>
                </a:cubicBezTo>
                <a:close/>
                <a:moveTo>
                  <a:pt x="1043" y="2096"/>
                </a:moveTo>
                <a:cubicBezTo>
                  <a:pt x="1041" y="2124"/>
                  <a:pt x="1038" y="2141"/>
                  <a:pt x="1034" y="2160"/>
                </a:cubicBezTo>
                <a:cubicBezTo>
                  <a:pt x="1040" y="2160"/>
                  <a:pt x="1040" y="2160"/>
                  <a:pt x="1040" y="2160"/>
                </a:cubicBezTo>
                <a:cubicBezTo>
                  <a:pt x="1041" y="2152"/>
                  <a:pt x="1043" y="2145"/>
                  <a:pt x="1047" y="2139"/>
                </a:cubicBezTo>
                <a:cubicBezTo>
                  <a:pt x="1044" y="2134"/>
                  <a:pt x="1045" y="2125"/>
                  <a:pt x="1046" y="2118"/>
                </a:cubicBezTo>
                <a:cubicBezTo>
                  <a:pt x="1047" y="2109"/>
                  <a:pt x="1049" y="2100"/>
                  <a:pt x="1043" y="2096"/>
                </a:cubicBezTo>
                <a:close/>
                <a:moveTo>
                  <a:pt x="1139" y="1586"/>
                </a:moveTo>
                <a:cubicBezTo>
                  <a:pt x="1143" y="1587"/>
                  <a:pt x="1160" y="1579"/>
                  <a:pt x="1158" y="1573"/>
                </a:cubicBezTo>
                <a:cubicBezTo>
                  <a:pt x="1058" y="1617"/>
                  <a:pt x="1058" y="1625"/>
                  <a:pt x="1055" y="1622"/>
                </a:cubicBezTo>
                <a:cubicBezTo>
                  <a:pt x="1002" y="1644"/>
                  <a:pt x="987" y="1642"/>
                  <a:pt x="970" y="1651"/>
                </a:cubicBezTo>
                <a:cubicBezTo>
                  <a:pt x="920" y="1654"/>
                  <a:pt x="913" y="1658"/>
                  <a:pt x="908" y="1658"/>
                </a:cubicBezTo>
                <a:cubicBezTo>
                  <a:pt x="812" y="1663"/>
                  <a:pt x="807" y="1667"/>
                  <a:pt x="803" y="1662"/>
                </a:cubicBezTo>
                <a:cubicBezTo>
                  <a:pt x="749" y="1666"/>
                  <a:pt x="747" y="1653"/>
                  <a:pt x="741" y="1658"/>
                </a:cubicBezTo>
                <a:cubicBezTo>
                  <a:pt x="685" y="1656"/>
                  <a:pt x="676" y="1648"/>
                  <a:pt x="665" y="1650"/>
                </a:cubicBezTo>
                <a:cubicBezTo>
                  <a:pt x="631" y="1637"/>
                  <a:pt x="624" y="1648"/>
                  <a:pt x="621" y="1641"/>
                </a:cubicBezTo>
                <a:cubicBezTo>
                  <a:pt x="565" y="1638"/>
                  <a:pt x="555" y="1638"/>
                  <a:pt x="544" y="1637"/>
                </a:cubicBezTo>
                <a:cubicBezTo>
                  <a:pt x="508" y="1636"/>
                  <a:pt x="503" y="1640"/>
                  <a:pt x="499" y="1636"/>
                </a:cubicBezTo>
                <a:cubicBezTo>
                  <a:pt x="511" y="1624"/>
                  <a:pt x="533" y="1626"/>
                  <a:pt x="556" y="1622"/>
                </a:cubicBezTo>
                <a:cubicBezTo>
                  <a:pt x="635" y="1615"/>
                  <a:pt x="646" y="1616"/>
                  <a:pt x="657" y="1617"/>
                </a:cubicBezTo>
                <a:cubicBezTo>
                  <a:pt x="699" y="1628"/>
                  <a:pt x="712" y="1618"/>
                  <a:pt x="722" y="1625"/>
                </a:cubicBezTo>
                <a:cubicBezTo>
                  <a:pt x="751" y="1624"/>
                  <a:pt x="753" y="1631"/>
                  <a:pt x="757" y="1626"/>
                </a:cubicBezTo>
                <a:cubicBezTo>
                  <a:pt x="813" y="1629"/>
                  <a:pt x="816" y="1638"/>
                  <a:pt x="823" y="1635"/>
                </a:cubicBezTo>
                <a:cubicBezTo>
                  <a:pt x="844" y="1639"/>
                  <a:pt x="851" y="1634"/>
                  <a:pt x="856" y="1637"/>
                </a:cubicBezTo>
                <a:cubicBezTo>
                  <a:pt x="936" y="1638"/>
                  <a:pt x="947" y="1634"/>
                  <a:pt x="958" y="1638"/>
                </a:cubicBezTo>
                <a:cubicBezTo>
                  <a:pt x="1012" y="1625"/>
                  <a:pt x="1009" y="1615"/>
                  <a:pt x="1003" y="1622"/>
                </a:cubicBezTo>
                <a:cubicBezTo>
                  <a:pt x="937" y="1632"/>
                  <a:pt x="929" y="1628"/>
                  <a:pt x="919" y="1633"/>
                </a:cubicBezTo>
                <a:cubicBezTo>
                  <a:pt x="880" y="1633"/>
                  <a:pt x="876" y="1624"/>
                  <a:pt x="870" y="1627"/>
                </a:cubicBezTo>
                <a:cubicBezTo>
                  <a:pt x="815" y="1621"/>
                  <a:pt x="810" y="1619"/>
                  <a:pt x="804" y="1623"/>
                </a:cubicBezTo>
                <a:cubicBezTo>
                  <a:pt x="775" y="1618"/>
                  <a:pt x="772" y="1618"/>
                  <a:pt x="769" y="1618"/>
                </a:cubicBezTo>
                <a:cubicBezTo>
                  <a:pt x="707" y="1612"/>
                  <a:pt x="697" y="1608"/>
                  <a:pt x="686" y="1608"/>
                </a:cubicBezTo>
                <a:cubicBezTo>
                  <a:pt x="658" y="1604"/>
                  <a:pt x="655" y="1604"/>
                  <a:pt x="651" y="1603"/>
                </a:cubicBezTo>
                <a:cubicBezTo>
                  <a:pt x="728" y="1604"/>
                  <a:pt x="737" y="1594"/>
                  <a:pt x="744" y="1600"/>
                </a:cubicBezTo>
                <a:cubicBezTo>
                  <a:pt x="781" y="1603"/>
                  <a:pt x="787" y="1595"/>
                  <a:pt x="790" y="1601"/>
                </a:cubicBezTo>
                <a:cubicBezTo>
                  <a:pt x="860" y="1603"/>
                  <a:pt x="866" y="1606"/>
                  <a:pt x="873" y="1601"/>
                </a:cubicBezTo>
                <a:cubicBezTo>
                  <a:pt x="938" y="1605"/>
                  <a:pt x="946" y="1600"/>
                  <a:pt x="952" y="1604"/>
                </a:cubicBezTo>
                <a:cubicBezTo>
                  <a:pt x="1050" y="1586"/>
                  <a:pt x="1051" y="1586"/>
                  <a:pt x="1052" y="1585"/>
                </a:cubicBezTo>
                <a:cubicBezTo>
                  <a:pt x="1059" y="1585"/>
                  <a:pt x="1063" y="1579"/>
                  <a:pt x="1064" y="1584"/>
                </a:cubicBezTo>
                <a:cubicBezTo>
                  <a:pt x="1100" y="1576"/>
                  <a:pt x="1107" y="1565"/>
                  <a:pt x="1111" y="1570"/>
                </a:cubicBezTo>
                <a:cubicBezTo>
                  <a:pt x="1209" y="1523"/>
                  <a:pt x="1213" y="1526"/>
                  <a:pt x="1219" y="1522"/>
                </a:cubicBezTo>
                <a:cubicBezTo>
                  <a:pt x="1198" y="1526"/>
                  <a:pt x="1189" y="1531"/>
                  <a:pt x="1182" y="1529"/>
                </a:cubicBezTo>
                <a:cubicBezTo>
                  <a:pt x="1086" y="1567"/>
                  <a:pt x="1077" y="1574"/>
                  <a:pt x="1071" y="1573"/>
                </a:cubicBezTo>
                <a:cubicBezTo>
                  <a:pt x="1010" y="1587"/>
                  <a:pt x="1008" y="1587"/>
                  <a:pt x="1005" y="1587"/>
                </a:cubicBezTo>
                <a:cubicBezTo>
                  <a:pt x="995" y="1588"/>
                  <a:pt x="988" y="1591"/>
                  <a:pt x="982" y="1591"/>
                </a:cubicBezTo>
                <a:cubicBezTo>
                  <a:pt x="933" y="1586"/>
                  <a:pt x="923" y="1596"/>
                  <a:pt x="917" y="1592"/>
                </a:cubicBezTo>
                <a:cubicBezTo>
                  <a:pt x="861" y="1592"/>
                  <a:pt x="847" y="1590"/>
                  <a:pt x="834" y="1587"/>
                </a:cubicBezTo>
                <a:cubicBezTo>
                  <a:pt x="825" y="1587"/>
                  <a:pt x="822" y="1589"/>
                  <a:pt x="819" y="1587"/>
                </a:cubicBezTo>
                <a:cubicBezTo>
                  <a:pt x="812" y="1591"/>
                  <a:pt x="810" y="1588"/>
                  <a:pt x="806" y="1587"/>
                </a:cubicBezTo>
                <a:cubicBezTo>
                  <a:pt x="797" y="1590"/>
                  <a:pt x="795" y="1588"/>
                  <a:pt x="793" y="1587"/>
                </a:cubicBezTo>
                <a:cubicBezTo>
                  <a:pt x="784" y="1587"/>
                  <a:pt x="783" y="1587"/>
                  <a:pt x="783" y="1587"/>
                </a:cubicBezTo>
                <a:cubicBezTo>
                  <a:pt x="741" y="1587"/>
                  <a:pt x="738" y="1587"/>
                  <a:pt x="736" y="1588"/>
                </a:cubicBezTo>
                <a:cubicBezTo>
                  <a:pt x="701" y="1586"/>
                  <a:pt x="700" y="1587"/>
                  <a:pt x="699" y="1587"/>
                </a:cubicBezTo>
                <a:cubicBezTo>
                  <a:pt x="668" y="1586"/>
                  <a:pt x="665" y="1586"/>
                  <a:pt x="662" y="1587"/>
                </a:cubicBezTo>
                <a:cubicBezTo>
                  <a:pt x="595" y="1589"/>
                  <a:pt x="582" y="1597"/>
                  <a:pt x="572" y="1594"/>
                </a:cubicBezTo>
                <a:cubicBezTo>
                  <a:pt x="615" y="1580"/>
                  <a:pt x="619" y="1589"/>
                  <a:pt x="625" y="1586"/>
                </a:cubicBezTo>
                <a:cubicBezTo>
                  <a:pt x="693" y="1581"/>
                  <a:pt x="706" y="1572"/>
                  <a:pt x="717" y="1576"/>
                </a:cubicBezTo>
                <a:cubicBezTo>
                  <a:pt x="802" y="1567"/>
                  <a:pt x="814" y="1567"/>
                  <a:pt x="826" y="1566"/>
                </a:cubicBezTo>
                <a:cubicBezTo>
                  <a:pt x="902" y="1569"/>
                  <a:pt x="908" y="1565"/>
                  <a:pt x="913" y="1567"/>
                </a:cubicBezTo>
                <a:cubicBezTo>
                  <a:pt x="941" y="1569"/>
                  <a:pt x="943" y="1574"/>
                  <a:pt x="949" y="1567"/>
                </a:cubicBezTo>
                <a:cubicBezTo>
                  <a:pt x="990" y="1569"/>
                  <a:pt x="997" y="1564"/>
                  <a:pt x="1003" y="1566"/>
                </a:cubicBezTo>
                <a:cubicBezTo>
                  <a:pt x="1102" y="1541"/>
                  <a:pt x="1109" y="1537"/>
                  <a:pt x="1116" y="1535"/>
                </a:cubicBezTo>
                <a:cubicBezTo>
                  <a:pt x="1210" y="1473"/>
                  <a:pt x="1202" y="1486"/>
                  <a:pt x="1196" y="1488"/>
                </a:cubicBezTo>
                <a:cubicBezTo>
                  <a:pt x="1156" y="1514"/>
                  <a:pt x="1151" y="1513"/>
                  <a:pt x="1145" y="1516"/>
                </a:cubicBezTo>
                <a:cubicBezTo>
                  <a:pt x="1032" y="1548"/>
                  <a:pt x="1025" y="1556"/>
                  <a:pt x="1020" y="1554"/>
                </a:cubicBezTo>
                <a:cubicBezTo>
                  <a:pt x="981" y="1557"/>
                  <a:pt x="974" y="1562"/>
                  <a:pt x="969" y="1557"/>
                </a:cubicBezTo>
                <a:cubicBezTo>
                  <a:pt x="894" y="1560"/>
                  <a:pt x="889" y="1558"/>
                  <a:pt x="884" y="1555"/>
                </a:cubicBezTo>
                <a:cubicBezTo>
                  <a:pt x="831" y="1555"/>
                  <a:pt x="828" y="1558"/>
                  <a:pt x="826" y="1556"/>
                </a:cubicBezTo>
                <a:cubicBezTo>
                  <a:pt x="787" y="1556"/>
                  <a:pt x="776" y="1557"/>
                  <a:pt x="764" y="1559"/>
                </a:cubicBezTo>
                <a:cubicBezTo>
                  <a:pt x="686" y="1559"/>
                  <a:pt x="672" y="1569"/>
                  <a:pt x="661" y="1565"/>
                </a:cubicBezTo>
                <a:cubicBezTo>
                  <a:pt x="697" y="1557"/>
                  <a:pt x="701" y="1553"/>
                  <a:pt x="707" y="1551"/>
                </a:cubicBezTo>
                <a:cubicBezTo>
                  <a:pt x="768" y="1542"/>
                  <a:pt x="775" y="1547"/>
                  <a:pt x="784" y="1546"/>
                </a:cubicBezTo>
                <a:cubicBezTo>
                  <a:pt x="865" y="1549"/>
                  <a:pt x="874" y="1543"/>
                  <a:pt x="882" y="1546"/>
                </a:cubicBezTo>
                <a:cubicBezTo>
                  <a:pt x="924" y="1545"/>
                  <a:pt x="929" y="1537"/>
                  <a:pt x="933" y="1539"/>
                </a:cubicBezTo>
                <a:cubicBezTo>
                  <a:pt x="965" y="1535"/>
                  <a:pt x="973" y="1538"/>
                  <a:pt x="982" y="1534"/>
                </a:cubicBezTo>
                <a:cubicBezTo>
                  <a:pt x="1025" y="1532"/>
                  <a:pt x="1030" y="1523"/>
                  <a:pt x="1034" y="1528"/>
                </a:cubicBezTo>
                <a:cubicBezTo>
                  <a:pt x="1164" y="1466"/>
                  <a:pt x="1177" y="1463"/>
                  <a:pt x="1175" y="1457"/>
                </a:cubicBezTo>
                <a:cubicBezTo>
                  <a:pt x="1023" y="1516"/>
                  <a:pt x="1001" y="1526"/>
                  <a:pt x="981" y="1521"/>
                </a:cubicBezTo>
                <a:cubicBezTo>
                  <a:pt x="937" y="1530"/>
                  <a:pt x="927" y="1526"/>
                  <a:pt x="915" y="1534"/>
                </a:cubicBezTo>
                <a:cubicBezTo>
                  <a:pt x="837" y="1530"/>
                  <a:pt x="828" y="1533"/>
                  <a:pt x="820" y="1532"/>
                </a:cubicBezTo>
                <a:cubicBezTo>
                  <a:pt x="799" y="1531"/>
                  <a:pt x="794" y="1533"/>
                  <a:pt x="797" y="1529"/>
                </a:cubicBezTo>
                <a:cubicBezTo>
                  <a:pt x="911" y="1511"/>
                  <a:pt x="925" y="1512"/>
                  <a:pt x="928" y="1511"/>
                </a:cubicBezTo>
                <a:cubicBezTo>
                  <a:pt x="952" y="1509"/>
                  <a:pt x="957" y="1507"/>
                  <a:pt x="960" y="1507"/>
                </a:cubicBezTo>
                <a:cubicBezTo>
                  <a:pt x="1072" y="1468"/>
                  <a:pt x="1066" y="1472"/>
                  <a:pt x="1061" y="1474"/>
                </a:cubicBezTo>
                <a:cubicBezTo>
                  <a:pt x="987" y="1495"/>
                  <a:pt x="966" y="1492"/>
                  <a:pt x="943" y="1501"/>
                </a:cubicBezTo>
                <a:cubicBezTo>
                  <a:pt x="878" y="1505"/>
                  <a:pt x="863" y="1500"/>
                  <a:pt x="845" y="1508"/>
                </a:cubicBezTo>
                <a:cubicBezTo>
                  <a:pt x="792" y="1518"/>
                  <a:pt x="789" y="1516"/>
                  <a:pt x="784" y="1521"/>
                </a:cubicBezTo>
                <a:cubicBezTo>
                  <a:pt x="760" y="1519"/>
                  <a:pt x="771" y="1512"/>
                  <a:pt x="781" y="1505"/>
                </a:cubicBezTo>
                <a:cubicBezTo>
                  <a:pt x="1074" y="1377"/>
                  <a:pt x="1091" y="1376"/>
                  <a:pt x="1109" y="1365"/>
                </a:cubicBezTo>
                <a:cubicBezTo>
                  <a:pt x="1152" y="1354"/>
                  <a:pt x="1164" y="1354"/>
                  <a:pt x="1161" y="1348"/>
                </a:cubicBezTo>
                <a:cubicBezTo>
                  <a:pt x="924" y="1438"/>
                  <a:pt x="898" y="1441"/>
                  <a:pt x="866" y="1466"/>
                </a:cubicBezTo>
                <a:cubicBezTo>
                  <a:pt x="833" y="1481"/>
                  <a:pt x="830" y="1474"/>
                  <a:pt x="826" y="1479"/>
                </a:cubicBezTo>
                <a:cubicBezTo>
                  <a:pt x="777" y="1496"/>
                  <a:pt x="768" y="1508"/>
                  <a:pt x="763" y="1504"/>
                </a:cubicBezTo>
                <a:cubicBezTo>
                  <a:pt x="757" y="1499"/>
                  <a:pt x="767" y="1506"/>
                  <a:pt x="763" y="1500"/>
                </a:cubicBezTo>
                <a:cubicBezTo>
                  <a:pt x="799" y="1476"/>
                  <a:pt x="820" y="1466"/>
                  <a:pt x="835" y="1455"/>
                </a:cubicBezTo>
                <a:cubicBezTo>
                  <a:pt x="1001" y="1369"/>
                  <a:pt x="1010" y="1365"/>
                  <a:pt x="1021" y="1358"/>
                </a:cubicBezTo>
                <a:cubicBezTo>
                  <a:pt x="1073" y="1338"/>
                  <a:pt x="1093" y="1333"/>
                  <a:pt x="1114" y="1320"/>
                </a:cubicBezTo>
                <a:cubicBezTo>
                  <a:pt x="1157" y="1304"/>
                  <a:pt x="1168" y="1311"/>
                  <a:pt x="1165" y="1303"/>
                </a:cubicBezTo>
                <a:cubicBezTo>
                  <a:pt x="1080" y="1325"/>
                  <a:pt x="1073" y="1332"/>
                  <a:pt x="1068" y="1330"/>
                </a:cubicBezTo>
                <a:cubicBezTo>
                  <a:pt x="1013" y="1356"/>
                  <a:pt x="993" y="1361"/>
                  <a:pt x="973" y="1369"/>
                </a:cubicBezTo>
                <a:cubicBezTo>
                  <a:pt x="880" y="1420"/>
                  <a:pt x="861" y="1414"/>
                  <a:pt x="867" y="1420"/>
                </a:cubicBezTo>
                <a:cubicBezTo>
                  <a:pt x="731" y="1507"/>
                  <a:pt x="718" y="1517"/>
                  <a:pt x="704" y="1526"/>
                </a:cubicBezTo>
                <a:cubicBezTo>
                  <a:pt x="669" y="1546"/>
                  <a:pt x="667" y="1543"/>
                  <a:pt x="667" y="1544"/>
                </a:cubicBezTo>
                <a:cubicBezTo>
                  <a:pt x="644" y="1560"/>
                  <a:pt x="633" y="1563"/>
                  <a:pt x="622" y="1560"/>
                </a:cubicBezTo>
                <a:cubicBezTo>
                  <a:pt x="711" y="1506"/>
                  <a:pt x="729" y="1486"/>
                  <a:pt x="748" y="1472"/>
                </a:cubicBezTo>
                <a:cubicBezTo>
                  <a:pt x="786" y="1446"/>
                  <a:pt x="791" y="1443"/>
                  <a:pt x="796" y="1439"/>
                </a:cubicBezTo>
                <a:cubicBezTo>
                  <a:pt x="897" y="1370"/>
                  <a:pt x="900" y="1376"/>
                  <a:pt x="906" y="1369"/>
                </a:cubicBezTo>
                <a:cubicBezTo>
                  <a:pt x="1008" y="1309"/>
                  <a:pt x="1025" y="1314"/>
                  <a:pt x="1028" y="1301"/>
                </a:cubicBezTo>
                <a:cubicBezTo>
                  <a:pt x="952" y="1334"/>
                  <a:pt x="948" y="1337"/>
                  <a:pt x="943" y="1341"/>
                </a:cubicBezTo>
                <a:cubicBezTo>
                  <a:pt x="894" y="1365"/>
                  <a:pt x="877" y="1376"/>
                  <a:pt x="859" y="1387"/>
                </a:cubicBezTo>
                <a:cubicBezTo>
                  <a:pt x="775" y="1445"/>
                  <a:pt x="759" y="1452"/>
                  <a:pt x="743" y="1465"/>
                </a:cubicBezTo>
                <a:cubicBezTo>
                  <a:pt x="718" y="1484"/>
                  <a:pt x="718" y="1482"/>
                  <a:pt x="707" y="1489"/>
                </a:cubicBezTo>
                <a:cubicBezTo>
                  <a:pt x="679" y="1511"/>
                  <a:pt x="674" y="1508"/>
                  <a:pt x="675" y="1514"/>
                </a:cubicBezTo>
                <a:cubicBezTo>
                  <a:pt x="655" y="1518"/>
                  <a:pt x="662" y="1513"/>
                  <a:pt x="668" y="1508"/>
                </a:cubicBezTo>
                <a:cubicBezTo>
                  <a:pt x="802" y="1403"/>
                  <a:pt x="816" y="1390"/>
                  <a:pt x="838" y="1376"/>
                </a:cubicBezTo>
                <a:cubicBezTo>
                  <a:pt x="904" y="1328"/>
                  <a:pt x="919" y="1318"/>
                  <a:pt x="935" y="1308"/>
                </a:cubicBezTo>
                <a:cubicBezTo>
                  <a:pt x="1007" y="1265"/>
                  <a:pt x="1021" y="1270"/>
                  <a:pt x="1021" y="1260"/>
                </a:cubicBezTo>
                <a:cubicBezTo>
                  <a:pt x="946" y="1294"/>
                  <a:pt x="934" y="1301"/>
                  <a:pt x="923" y="1305"/>
                </a:cubicBezTo>
                <a:cubicBezTo>
                  <a:pt x="852" y="1350"/>
                  <a:pt x="852" y="1353"/>
                  <a:pt x="838" y="1362"/>
                </a:cubicBezTo>
                <a:cubicBezTo>
                  <a:pt x="737" y="1440"/>
                  <a:pt x="709" y="1463"/>
                  <a:pt x="672" y="1488"/>
                </a:cubicBezTo>
                <a:cubicBezTo>
                  <a:pt x="571" y="1564"/>
                  <a:pt x="573" y="1571"/>
                  <a:pt x="566" y="1570"/>
                </a:cubicBezTo>
                <a:cubicBezTo>
                  <a:pt x="618" y="1507"/>
                  <a:pt x="641" y="1505"/>
                  <a:pt x="636" y="1498"/>
                </a:cubicBezTo>
                <a:cubicBezTo>
                  <a:pt x="730" y="1424"/>
                  <a:pt x="759" y="1399"/>
                  <a:pt x="790" y="1373"/>
                </a:cubicBezTo>
                <a:cubicBezTo>
                  <a:pt x="865" y="1320"/>
                  <a:pt x="874" y="1321"/>
                  <a:pt x="874" y="1321"/>
                </a:cubicBezTo>
                <a:cubicBezTo>
                  <a:pt x="909" y="1295"/>
                  <a:pt x="923" y="1292"/>
                  <a:pt x="920" y="1286"/>
                </a:cubicBezTo>
                <a:cubicBezTo>
                  <a:pt x="878" y="1307"/>
                  <a:pt x="871" y="1312"/>
                  <a:pt x="864" y="1317"/>
                </a:cubicBezTo>
                <a:cubicBezTo>
                  <a:pt x="717" y="1422"/>
                  <a:pt x="687" y="1441"/>
                  <a:pt x="635" y="1481"/>
                </a:cubicBezTo>
                <a:cubicBezTo>
                  <a:pt x="582" y="1533"/>
                  <a:pt x="565" y="1547"/>
                  <a:pt x="553" y="1561"/>
                </a:cubicBezTo>
                <a:cubicBezTo>
                  <a:pt x="509" y="1596"/>
                  <a:pt x="498" y="1602"/>
                  <a:pt x="482" y="1612"/>
                </a:cubicBezTo>
                <a:cubicBezTo>
                  <a:pt x="466" y="1610"/>
                  <a:pt x="465" y="1606"/>
                  <a:pt x="482" y="1595"/>
                </a:cubicBezTo>
                <a:cubicBezTo>
                  <a:pt x="493" y="1577"/>
                  <a:pt x="502" y="1573"/>
                  <a:pt x="502" y="1568"/>
                </a:cubicBezTo>
                <a:cubicBezTo>
                  <a:pt x="549" y="1524"/>
                  <a:pt x="560" y="1505"/>
                  <a:pt x="580" y="1487"/>
                </a:cubicBezTo>
                <a:cubicBezTo>
                  <a:pt x="643" y="1414"/>
                  <a:pt x="657" y="1411"/>
                  <a:pt x="654" y="1405"/>
                </a:cubicBezTo>
                <a:cubicBezTo>
                  <a:pt x="776" y="1309"/>
                  <a:pt x="791" y="1299"/>
                  <a:pt x="807" y="1289"/>
                </a:cubicBezTo>
                <a:cubicBezTo>
                  <a:pt x="837" y="1267"/>
                  <a:pt x="831" y="1267"/>
                  <a:pt x="825" y="1270"/>
                </a:cubicBezTo>
                <a:cubicBezTo>
                  <a:pt x="767" y="1308"/>
                  <a:pt x="764" y="1312"/>
                  <a:pt x="758" y="1315"/>
                </a:cubicBezTo>
                <a:cubicBezTo>
                  <a:pt x="675" y="1380"/>
                  <a:pt x="657" y="1387"/>
                  <a:pt x="652" y="1397"/>
                </a:cubicBezTo>
                <a:cubicBezTo>
                  <a:pt x="610" y="1440"/>
                  <a:pt x="602" y="1444"/>
                  <a:pt x="596" y="1448"/>
                </a:cubicBezTo>
                <a:cubicBezTo>
                  <a:pt x="552" y="1495"/>
                  <a:pt x="541" y="1514"/>
                  <a:pt x="519" y="1531"/>
                </a:cubicBezTo>
                <a:cubicBezTo>
                  <a:pt x="461" y="1594"/>
                  <a:pt x="455" y="1600"/>
                  <a:pt x="450" y="1606"/>
                </a:cubicBezTo>
                <a:cubicBezTo>
                  <a:pt x="439" y="1608"/>
                  <a:pt x="448" y="1597"/>
                  <a:pt x="458" y="1587"/>
                </a:cubicBezTo>
                <a:cubicBezTo>
                  <a:pt x="597" y="1417"/>
                  <a:pt x="630" y="1392"/>
                  <a:pt x="656" y="1366"/>
                </a:cubicBezTo>
                <a:cubicBezTo>
                  <a:pt x="675" y="1340"/>
                  <a:pt x="675" y="1347"/>
                  <a:pt x="662" y="1355"/>
                </a:cubicBezTo>
                <a:cubicBezTo>
                  <a:pt x="574" y="1438"/>
                  <a:pt x="565" y="1440"/>
                  <a:pt x="565" y="1444"/>
                </a:cubicBezTo>
                <a:cubicBezTo>
                  <a:pt x="525" y="1490"/>
                  <a:pt x="524" y="1495"/>
                  <a:pt x="515" y="1499"/>
                </a:cubicBezTo>
                <a:cubicBezTo>
                  <a:pt x="511" y="1498"/>
                  <a:pt x="521" y="1486"/>
                  <a:pt x="532" y="1473"/>
                </a:cubicBezTo>
                <a:cubicBezTo>
                  <a:pt x="548" y="1442"/>
                  <a:pt x="554" y="1439"/>
                  <a:pt x="552" y="1436"/>
                </a:cubicBezTo>
                <a:cubicBezTo>
                  <a:pt x="588" y="1385"/>
                  <a:pt x="592" y="1372"/>
                  <a:pt x="603" y="1360"/>
                </a:cubicBezTo>
                <a:cubicBezTo>
                  <a:pt x="671" y="1285"/>
                  <a:pt x="670" y="1279"/>
                  <a:pt x="678" y="1274"/>
                </a:cubicBezTo>
                <a:cubicBezTo>
                  <a:pt x="624" y="1318"/>
                  <a:pt x="617" y="1327"/>
                  <a:pt x="608" y="1336"/>
                </a:cubicBezTo>
                <a:cubicBezTo>
                  <a:pt x="562" y="1397"/>
                  <a:pt x="565" y="1403"/>
                  <a:pt x="558" y="1407"/>
                </a:cubicBezTo>
                <a:cubicBezTo>
                  <a:pt x="524" y="1460"/>
                  <a:pt x="519" y="1470"/>
                  <a:pt x="512" y="1480"/>
                </a:cubicBezTo>
                <a:cubicBezTo>
                  <a:pt x="485" y="1516"/>
                  <a:pt x="482" y="1519"/>
                  <a:pt x="481" y="1522"/>
                </a:cubicBezTo>
                <a:cubicBezTo>
                  <a:pt x="442" y="1574"/>
                  <a:pt x="436" y="1576"/>
                  <a:pt x="432" y="1579"/>
                </a:cubicBezTo>
                <a:cubicBezTo>
                  <a:pt x="424" y="1596"/>
                  <a:pt x="410" y="1601"/>
                  <a:pt x="410" y="1608"/>
                </a:cubicBezTo>
                <a:cubicBezTo>
                  <a:pt x="366" y="1643"/>
                  <a:pt x="359" y="1653"/>
                  <a:pt x="356" y="1648"/>
                </a:cubicBezTo>
                <a:cubicBezTo>
                  <a:pt x="366" y="1635"/>
                  <a:pt x="365" y="1629"/>
                  <a:pt x="376" y="1624"/>
                </a:cubicBezTo>
                <a:cubicBezTo>
                  <a:pt x="393" y="1600"/>
                  <a:pt x="398" y="1594"/>
                  <a:pt x="404" y="1588"/>
                </a:cubicBezTo>
                <a:cubicBezTo>
                  <a:pt x="430" y="1542"/>
                  <a:pt x="442" y="1538"/>
                  <a:pt x="438" y="1530"/>
                </a:cubicBezTo>
                <a:cubicBezTo>
                  <a:pt x="478" y="1464"/>
                  <a:pt x="488" y="1459"/>
                  <a:pt x="487" y="1452"/>
                </a:cubicBezTo>
                <a:cubicBezTo>
                  <a:pt x="520" y="1389"/>
                  <a:pt x="533" y="1384"/>
                  <a:pt x="535" y="1378"/>
                </a:cubicBezTo>
                <a:cubicBezTo>
                  <a:pt x="564" y="1332"/>
                  <a:pt x="579" y="1327"/>
                  <a:pt x="575" y="1319"/>
                </a:cubicBezTo>
                <a:cubicBezTo>
                  <a:pt x="502" y="1413"/>
                  <a:pt x="492" y="1415"/>
                  <a:pt x="497" y="1421"/>
                </a:cubicBezTo>
                <a:cubicBezTo>
                  <a:pt x="471" y="1469"/>
                  <a:pt x="460" y="1477"/>
                  <a:pt x="457" y="1486"/>
                </a:cubicBezTo>
                <a:cubicBezTo>
                  <a:pt x="401" y="1570"/>
                  <a:pt x="395" y="1579"/>
                  <a:pt x="390" y="1587"/>
                </a:cubicBezTo>
                <a:cubicBezTo>
                  <a:pt x="358" y="1624"/>
                  <a:pt x="359" y="1629"/>
                  <a:pt x="353" y="1633"/>
                </a:cubicBezTo>
                <a:cubicBezTo>
                  <a:pt x="272" y="1697"/>
                  <a:pt x="268" y="1702"/>
                  <a:pt x="265" y="1699"/>
                </a:cubicBezTo>
                <a:cubicBezTo>
                  <a:pt x="298" y="1668"/>
                  <a:pt x="304" y="1660"/>
                  <a:pt x="314" y="1652"/>
                </a:cubicBezTo>
                <a:cubicBezTo>
                  <a:pt x="350" y="1604"/>
                  <a:pt x="364" y="1598"/>
                  <a:pt x="366" y="1589"/>
                </a:cubicBezTo>
                <a:cubicBezTo>
                  <a:pt x="389" y="1560"/>
                  <a:pt x="394" y="1551"/>
                  <a:pt x="398" y="1543"/>
                </a:cubicBezTo>
                <a:cubicBezTo>
                  <a:pt x="432" y="1480"/>
                  <a:pt x="435" y="1476"/>
                  <a:pt x="437" y="1471"/>
                </a:cubicBezTo>
                <a:cubicBezTo>
                  <a:pt x="471" y="1422"/>
                  <a:pt x="457" y="1415"/>
                  <a:pt x="467" y="1413"/>
                </a:cubicBezTo>
                <a:cubicBezTo>
                  <a:pt x="504" y="1336"/>
                  <a:pt x="516" y="1320"/>
                  <a:pt x="524" y="1305"/>
                </a:cubicBezTo>
                <a:cubicBezTo>
                  <a:pt x="545" y="1273"/>
                  <a:pt x="557" y="1266"/>
                  <a:pt x="554" y="1256"/>
                </a:cubicBezTo>
                <a:cubicBezTo>
                  <a:pt x="511" y="1306"/>
                  <a:pt x="510" y="1314"/>
                  <a:pt x="504" y="1322"/>
                </a:cubicBezTo>
                <a:cubicBezTo>
                  <a:pt x="483" y="1353"/>
                  <a:pt x="479" y="1361"/>
                  <a:pt x="476" y="1368"/>
                </a:cubicBezTo>
                <a:cubicBezTo>
                  <a:pt x="445" y="1421"/>
                  <a:pt x="447" y="1431"/>
                  <a:pt x="439" y="1438"/>
                </a:cubicBezTo>
                <a:cubicBezTo>
                  <a:pt x="406" y="1499"/>
                  <a:pt x="413" y="1504"/>
                  <a:pt x="405" y="1507"/>
                </a:cubicBezTo>
                <a:cubicBezTo>
                  <a:pt x="370" y="1561"/>
                  <a:pt x="369" y="1569"/>
                  <a:pt x="360" y="1575"/>
                </a:cubicBezTo>
                <a:cubicBezTo>
                  <a:pt x="347" y="1590"/>
                  <a:pt x="351" y="1595"/>
                  <a:pt x="343" y="1597"/>
                </a:cubicBezTo>
                <a:cubicBezTo>
                  <a:pt x="271" y="1672"/>
                  <a:pt x="262" y="1679"/>
                  <a:pt x="257" y="1687"/>
                </a:cubicBezTo>
                <a:cubicBezTo>
                  <a:pt x="236" y="1703"/>
                  <a:pt x="235" y="1698"/>
                  <a:pt x="241" y="1694"/>
                </a:cubicBezTo>
                <a:cubicBezTo>
                  <a:pt x="249" y="1676"/>
                  <a:pt x="266" y="1669"/>
                  <a:pt x="266" y="1659"/>
                </a:cubicBezTo>
                <a:cubicBezTo>
                  <a:pt x="321" y="1593"/>
                  <a:pt x="325" y="1590"/>
                  <a:pt x="327" y="1587"/>
                </a:cubicBezTo>
                <a:cubicBezTo>
                  <a:pt x="347" y="1546"/>
                  <a:pt x="360" y="1539"/>
                  <a:pt x="361" y="1530"/>
                </a:cubicBezTo>
                <a:cubicBezTo>
                  <a:pt x="382" y="1483"/>
                  <a:pt x="395" y="1481"/>
                  <a:pt x="394" y="1476"/>
                </a:cubicBezTo>
                <a:cubicBezTo>
                  <a:pt x="420" y="1415"/>
                  <a:pt x="418" y="1410"/>
                  <a:pt x="424" y="1406"/>
                </a:cubicBezTo>
                <a:cubicBezTo>
                  <a:pt x="416" y="1415"/>
                  <a:pt x="406" y="1417"/>
                  <a:pt x="407" y="1422"/>
                </a:cubicBezTo>
                <a:cubicBezTo>
                  <a:pt x="376" y="1486"/>
                  <a:pt x="373" y="1493"/>
                  <a:pt x="369" y="1500"/>
                </a:cubicBezTo>
                <a:cubicBezTo>
                  <a:pt x="350" y="1530"/>
                  <a:pt x="341" y="1536"/>
                  <a:pt x="343" y="1545"/>
                </a:cubicBezTo>
                <a:cubicBezTo>
                  <a:pt x="298" y="1609"/>
                  <a:pt x="281" y="1631"/>
                  <a:pt x="257" y="1651"/>
                </a:cubicBezTo>
                <a:cubicBezTo>
                  <a:pt x="216" y="1698"/>
                  <a:pt x="217" y="1712"/>
                  <a:pt x="206" y="1710"/>
                </a:cubicBezTo>
                <a:cubicBezTo>
                  <a:pt x="188" y="1726"/>
                  <a:pt x="190" y="1724"/>
                  <a:pt x="192" y="1722"/>
                </a:cubicBezTo>
                <a:cubicBezTo>
                  <a:pt x="264" y="1634"/>
                  <a:pt x="265" y="1626"/>
                  <a:pt x="274" y="1619"/>
                </a:cubicBezTo>
                <a:cubicBezTo>
                  <a:pt x="300" y="1574"/>
                  <a:pt x="316" y="1562"/>
                  <a:pt x="317" y="1548"/>
                </a:cubicBezTo>
                <a:cubicBezTo>
                  <a:pt x="346" y="1489"/>
                  <a:pt x="354" y="1480"/>
                  <a:pt x="360" y="1471"/>
                </a:cubicBezTo>
                <a:cubicBezTo>
                  <a:pt x="382" y="1431"/>
                  <a:pt x="382" y="1418"/>
                  <a:pt x="393" y="1406"/>
                </a:cubicBezTo>
                <a:cubicBezTo>
                  <a:pt x="405" y="1383"/>
                  <a:pt x="413" y="1378"/>
                  <a:pt x="411" y="1370"/>
                </a:cubicBezTo>
                <a:cubicBezTo>
                  <a:pt x="436" y="1329"/>
                  <a:pt x="444" y="1325"/>
                  <a:pt x="442" y="1318"/>
                </a:cubicBezTo>
                <a:cubicBezTo>
                  <a:pt x="415" y="1355"/>
                  <a:pt x="405" y="1362"/>
                  <a:pt x="404" y="1371"/>
                </a:cubicBezTo>
                <a:cubicBezTo>
                  <a:pt x="377" y="1411"/>
                  <a:pt x="372" y="1428"/>
                  <a:pt x="359" y="1444"/>
                </a:cubicBezTo>
                <a:cubicBezTo>
                  <a:pt x="326" y="1501"/>
                  <a:pt x="331" y="1511"/>
                  <a:pt x="321" y="1518"/>
                </a:cubicBezTo>
                <a:cubicBezTo>
                  <a:pt x="300" y="1558"/>
                  <a:pt x="294" y="1562"/>
                  <a:pt x="295" y="1567"/>
                </a:cubicBezTo>
                <a:cubicBezTo>
                  <a:pt x="261" y="1605"/>
                  <a:pt x="259" y="1623"/>
                  <a:pt x="245" y="1639"/>
                </a:cubicBezTo>
                <a:cubicBezTo>
                  <a:pt x="182" y="1710"/>
                  <a:pt x="181" y="1716"/>
                  <a:pt x="177" y="1722"/>
                </a:cubicBezTo>
                <a:cubicBezTo>
                  <a:pt x="131" y="1762"/>
                  <a:pt x="120" y="1777"/>
                  <a:pt x="113" y="1769"/>
                </a:cubicBezTo>
                <a:cubicBezTo>
                  <a:pt x="159" y="1720"/>
                  <a:pt x="161" y="1718"/>
                  <a:pt x="161" y="1716"/>
                </a:cubicBezTo>
                <a:cubicBezTo>
                  <a:pt x="184" y="1687"/>
                  <a:pt x="185" y="1681"/>
                  <a:pt x="188" y="1684"/>
                </a:cubicBezTo>
                <a:cubicBezTo>
                  <a:pt x="232" y="1623"/>
                  <a:pt x="236" y="1610"/>
                  <a:pt x="247" y="1599"/>
                </a:cubicBezTo>
                <a:cubicBezTo>
                  <a:pt x="259" y="1574"/>
                  <a:pt x="266" y="1568"/>
                  <a:pt x="271" y="1562"/>
                </a:cubicBezTo>
                <a:cubicBezTo>
                  <a:pt x="290" y="1513"/>
                  <a:pt x="295" y="1511"/>
                  <a:pt x="294" y="1508"/>
                </a:cubicBezTo>
                <a:cubicBezTo>
                  <a:pt x="319" y="1455"/>
                  <a:pt x="328" y="1445"/>
                  <a:pt x="327" y="1433"/>
                </a:cubicBezTo>
                <a:cubicBezTo>
                  <a:pt x="350" y="1381"/>
                  <a:pt x="358" y="1377"/>
                  <a:pt x="358" y="1370"/>
                </a:cubicBezTo>
                <a:cubicBezTo>
                  <a:pt x="379" y="1312"/>
                  <a:pt x="380" y="1322"/>
                  <a:pt x="373" y="1329"/>
                </a:cubicBezTo>
                <a:cubicBezTo>
                  <a:pt x="340" y="1387"/>
                  <a:pt x="334" y="1396"/>
                  <a:pt x="333" y="1405"/>
                </a:cubicBezTo>
                <a:cubicBezTo>
                  <a:pt x="304" y="1463"/>
                  <a:pt x="302" y="1472"/>
                  <a:pt x="295" y="1479"/>
                </a:cubicBezTo>
                <a:cubicBezTo>
                  <a:pt x="286" y="1497"/>
                  <a:pt x="290" y="1503"/>
                  <a:pt x="286" y="1507"/>
                </a:cubicBezTo>
                <a:cubicBezTo>
                  <a:pt x="254" y="1566"/>
                  <a:pt x="247" y="1577"/>
                  <a:pt x="239" y="1587"/>
                </a:cubicBezTo>
                <a:cubicBezTo>
                  <a:pt x="205" y="1638"/>
                  <a:pt x="200" y="1647"/>
                  <a:pt x="194" y="1656"/>
                </a:cubicBezTo>
                <a:cubicBezTo>
                  <a:pt x="138" y="1725"/>
                  <a:pt x="136" y="1728"/>
                  <a:pt x="133" y="1732"/>
                </a:cubicBezTo>
                <a:cubicBezTo>
                  <a:pt x="45" y="1816"/>
                  <a:pt x="39" y="1820"/>
                  <a:pt x="35" y="1819"/>
                </a:cubicBezTo>
                <a:cubicBezTo>
                  <a:pt x="101" y="1743"/>
                  <a:pt x="102" y="1739"/>
                  <a:pt x="101" y="1736"/>
                </a:cubicBezTo>
                <a:cubicBezTo>
                  <a:pt x="122" y="1716"/>
                  <a:pt x="122" y="1709"/>
                  <a:pt x="132" y="1704"/>
                </a:cubicBezTo>
                <a:cubicBezTo>
                  <a:pt x="167" y="1653"/>
                  <a:pt x="179" y="1648"/>
                  <a:pt x="180" y="1641"/>
                </a:cubicBezTo>
                <a:cubicBezTo>
                  <a:pt x="219" y="1582"/>
                  <a:pt x="221" y="1578"/>
                  <a:pt x="223" y="1574"/>
                </a:cubicBezTo>
                <a:cubicBezTo>
                  <a:pt x="248" y="1539"/>
                  <a:pt x="242" y="1534"/>
                  <a:pt x="250" y="1531"/>
                </a:cubicBezTo>
                <a:cubicBezTo>
                  <a:pt x="273" y="1494"/>
                  <a:pt x="276" y="1490"/>
                  <a:pt x="275" y="1486"/>
                </a:cubicBezTo>
                <a:cubicBezTo>
                  <a:pt x="309" y="1436"/>
                  <a:pt x="302" y="1426"/>
                  <a:pt x="311" y="1420"/>
                </a:cubicBezTo>
                <a:cubicBezTo>
                  <a:pt x="342" y="1336"/>
                  <a:pt x="348" y="1320"/>
                  <a:pt x="352" y="1305"/>
                </a:cubicBezTo>
                <a:cubicBezTo>
                  <a:pt x="324" y="1362"/>
                  <a:pt x="321" y="1371"/>
                  <a:pt x="319" y="1379"/>
                </a:cubicBezTo>
                <a:cubicBezTo>
                  <a:pt x="300" y="1407"/>
                  <a:pt x="306" y="1412"/>
                  <a:pt x="301" y="1416"/>
                </a:cubicBezTo>
                <a:cubicBezTo>
                  <a:pt x="287" y="1441"/>
                  <a:pt x="289" y="1446"/>
                  <a:pt x="282" y="1450"/>
                </a:cubicBezTo>
                <a:cubicBezTo>
                  <a:pt x="262" y="1492"/>
                  <a:pt x="259" y="1497"/>
                  <a:pt x="258" y="1501"/>
                </a:cubicBezTo>
                <a:cubicBezTo>
                  <a:pt x="223" y="1558"/>
                  <a:pt x="215" y="1563"/>
                  <a:pt x="213" y="1570"/>
                </a:cubicBezTo>
                <a:cubicBezTo>
                  <a:pt x="167" y="1646"/>
                  <a:pt x="158" y="1651"/>
                  <a:pt x="156" y="1657"/>
                </a:cubicBezTo>
                <a:cubicBezTo>
                  <a:pt x="107" y="1713"/>
                  <a:pt x="104" y="1718"/>
                  <a:pt x="99" y="1722"/>
                </a:cubicBezTo>
                <a:cubicBezTo>
                  <a:pt x="73" y="1752"/>
                  <a:pt x="73" y="1756"/>
                  <a:pt x="67" y="1758"/>
                </a:cubicBezTo>
                <a:cubicBezTo>
                  <a:pt x="86" y="1724"/>
                  <a:pt x="86" y="1723"/>
                  <a:pt x="86" y="1722"/>
                </a:cubicBezTo>
                <a:cubicBezTo>
                  <a:pt x="106" y="1692"/>
                  <a:pt x="110" y="1684"/>
                  <a:pt x="113" y="1675"/>
                </a:cubicBezTo>
                <a:cubicBezTo>
                  <a:pt x="135" y="1643"/>
                  <a:pt x="140" y="1636"/>
                  <a:pt x="139" y="1626"/>
                </a:cubicBezTo>
                <a:cubicBezTo>
                  <a:pt x="166" y="1583"/>
                  <a:pt x="168" y="1580"/>
                  <a:pt x="168" y="1575"/>
                </a:cubicBezTo>
                <a:cubicBezTo>
                  <a:pt x="198" y="1518"/>
                  <a:pt x="207" y="1511"/>
                  <a:pt x="209" y="1502"/>
                </a:cubicBezTo>
                <a:cubicBezTo>
                  <a:pt x="226" y="1469"/>
                  <a:pt x="231" y="1461"/>
                  <a:pt x="232" y="1452"/>
                </a:cubicBezTo>
                <a:cubicBezTo>
                  <a:pt x="259" y="1398"/>
                  <a:pt x="269" y="1396"/>
                  <a:pt x="267" y="1390"/>
                </a:cubicBezTo>
                <a:cubicBezTo>
                  <a:pt x="261" y="1398"/>
                  <a:pt x="255" y="1402"/>
                  <a:pt x="249" y="1405"/>
                </a:cubicBezTo>
                <a:cubicBezTo>
                  <a:pt x="216" y="1481"/>
                  <a:pt x="204" y="1484"/>
                  <a:pt x="205" y="1491"/>
                </a:cubicBezTo>
                <a:cubicBezTo>
                  <a:pt x="179" y="1544"/>
                  <a:pt x="177" y="1544"/>
                  <a:pt x="176" y="1546"/>
                </a:cubicBezTo>
                <a:cubicBezTo>
                  <a:pt x="152" y="1576"/>
                  <a:pt x="159" y="1583"/>
                  <a:pt x="151" y="1587"/>
                </a:cubicBezTo>
                <a:cubicBezTo>
                  <a:pt x="136" y="1614"/>
                  <a:pt x="130" y="1624"/>
                  <a:pt x="127" y="1634"/>
                </a:cubicBezTo>
                <a:cubicBezTo>
                  <a:pt x="97" y="1675"/>
                  <a:pt x="94" y="1690"/>
                  <a:pt x="82" y="1703"/>
                </a:cubicBezTo>
                <a:cubicBezTo>
                  <a:pt x="51" y="1752"/>
                  <a:pt x="53" y="1760"/>
                  <a:pt x="45" y="1767"/>
                </a:cubicBezTo>
                <a:cubicBezTo>
                  <a:pt x="17" y="1809"/>
                  <a:pt x="7" y="1811"/>
                  <a:pt x="8" y="1816"/>
                </a:cubicBezTo>
                <a:cubicBezTo>
                  <a:pt x="7" y="1875"/>
                  <a:pt x="13" y="1874"/>
                  <a:pt x="19" y="1868"/>
                </a:cubicBezTo>
                <a:cubicBezTo>
                  <a:pt x="68" y="1868"/>
                  <a:pt x="73" y="1861"/>
                  <a:pt x="76" y="1864"/>
                </a:cubicBezTo>
                <a:cubicBezTo>
                  <a:pt x="107" y="1863"/>
                  <a:pt x="120" y="1864"/>
                  <a:pt x="133" y="1861"/>
                </a:cubicBezTo>
                <a:cubicBezTo>
                  <a:pt x="183" y="1863"/>
                  <a:pt x="195" y="1862"/>
                  <a:pt x="207" y="1867"/>
                </a:cubicBezTo>
                <a:cubicBezTo>
                  <a:pt x="249" y="1877"/>
                  <a:pt x="256" y="1872"/>
                  <a:pt x="262" y="1876"/>
                </a:cubicBezTo>
                <a:cubicBezTo>
                  <a:pt x="325" y="1885"/>
                  <a:pt x="330" y="1890"/>
                  <a:pt x="336" y="1888"/>
                </a:cubicBezTo>
                <a:cubicBezTo>
                  <a:pt x="366" y="1893"/>
                  <a:pt x="368" y="1900"/>
                  <a:pt x="373" y="1895"/>
                </a:cubicBezTo>
                <a:cubicBezTo>
                  <a:pt x="402" y="1903"/>
                  <a:pt x="405" y="1907"/>
                  <a:pt x="408" y="1907"/>
                </a:cubicBezTo>
                <a:cubicBezTo>
                  <a:pt x="440" y="1907"/>
                  <a:pt x="452" y="1915"/>
                  <a:pt x="464" y="1918"/>
                </a:cubicBezTo>
                <a:cubicBezTo>
                  <a:pt x="495" y="1918"/>
                  <a:pt x="497" y="1926"/>
                  <a:pt x="501" y="1921"/>
                </a:cubicBezTo>
                <a:cubicBezTo>
                  <a:pt x="550" y="1931"/>
                  <a:pt x="564" y="1923"/>
                  <a:pt x="575" y="1927"/>
                </a:cubicBezTo>
                <a:cubicBezTo>
                  <a:pt x="634" y="1919"/>
                  <a:pt x="640" y="1915"/>
                  <a:pt x="644" y="1919"/>
                </a:cubicBezTo>
                <a:cubicBezTo>
                  <a:pt x="681" y="1904"/>
                  <a:pt x="693" y="1911"/>
                  <a:pt x="691" y="1901"/>
                </a:cubicBezTo>
                <a:cubicBezTo>
                  <a:pt x="605" y="1920"/>
                  <a:pt x="602" y="1914"/>
                  <a:pt x="596" y="1916"/>
                </a:cubicBezTo>
                <a:cubicBezTo>
                  <a:pt x="550" y="1912"/>
                  <a:pt x="543" y="1923"/>
                  <a:pt x="540" y="1916"/>
                </a:cubicBezTo>
                <a:cubicBezTo>
                  <a:pt x="500" y="1905"/>
                  <a:pt x="495" y="1911"/>
                  <a:pt x="491" y="1910"/>
                </a:cubicBezTo>
                <a:cubicBezTo>
                  <a:pt x="424" y="1898"/>
                  <a:pt x="416" y="1892"/>
                  <a:pt x="406" y="1894"/>
                </a:cubicBezTo>
                <a:cubicBezTo>
                  <a:pt x="361" y="1879"/>
                  <a:pt x="355" y="1883"/>
                  <a:pt x="351" y="1879"/>
                </a:cubicBezTo>
                <a:cubicBezTo>
                  <a:pt x="313" y="1873"/>
                  <a:pt x="304" y="1871"/>
                  <a:pt x="295" y="1868"/>
                </a:cubicBezTo>
                <a:cubicBezTo>
                  <a:pt x="261" y="1865"/>
                  <a:pt x="257" y="1862"/>
                  <a:pt x="252" y="1861"/>
                </a:cubicBezTo>
                <a:cubicBezTo>
                  <a:pt x="199" y="1853"/>
                  <a:pt x="189" y="1851"/>
                  <a:pt x="179" y="1849"/>
                </a:cubicBezTo>
                <a:cubicBezTo>
                  <a:pt x="162" y="1849"/>
                  <a:pt x="161" y="1849"/>
                  <a:pt x="160" y="1850"/>
                </a:cubicBezTo>
                <a:cubicBezTo>
                  <a:pt x="149" y="1849"/>
                  <a:pt x="144" y="1848"/>
                  <a:pt x="146" y="1845"/>
                </a:cubicBezTo>
                <a:cubicBezTo>
                  <a:pt x="189" y="1843"/>
                  <a:pt x="202" y="1837"/>
                  <a:pt x="212" y="1843"/>
                </a:cubicBezTo>
                <a:cubicBezTo>
                  <a:pt x="248" y="1846"/>
                  <a:pt x="254" y="1842"/>
                  <a:pt x="260" y="1842"/>
                </a:cubicBezTo>
                <a:cubicBezTo>
                  <a:pt x="355" y="1852"/>
                  <a:pt x="379" y="1858"/>
                  <a:pt x="404" y="1864"/>
                </a:cubicBezTo>
                <a:cubicBezTo>
                  <a:pt x="458" y="1867"/>
                  <a:pt x="462" y="1870"/>
                  <a:pt x="468" y="1866"/>
                </a:cubicBezTo>
                <a:cubicBezTo>
                  <a:pt x="517" y="1875"/>
                  <a:pt x="523" y="1871"/>
                  <a:pt x="527" y="1875"/>
                </a:cubicBezTo>
                <a:cubicBezTo>
                  <a:pt x="548" y="1876"/>
                  <a:pt x="553" y="1875"/>
                  <a:pt x="558" y="1875"/>
                </a:cubicBezTo>
                <a:cubicBezTo>
                  <a:pt x="546" y="1869"/>
                  <a:pt x="539" y="1870"/>
                  <a:pt x="533" y="1868"/>
                </a:cubicBezTo>
                <a:cubicBezTo>
                  <a:pt x="447" y="1854"/>
                  <a:pt x="440" y="1855"/>
                  <a:pt x="433" y="1855"/>
                </a:cubicBezTo>
                <a:cubicBezTo>
                  <a:pt x="404" y="1849"/>
                  <a:pt x="404" y="1849"/>
                  <a:pt x="404" y="1849"/>
                </a:cubicBezTo>
                <a:cubicBezTo>
                  <a:pt x="360" y="1844"/>
                  <a:pt x="347" y="1840"/>
                  <a:pt x="334" y="1838"/>
                </a:cubicBezTo>
                <a:cubicBezTo>
                  <a:pt x="308" y="1827"/>
                  <a:pt x="299" y="1838"/>
                  <a:pt x="293" y="1834"/>
                </a:cubicBezTo>
                <a:cubicBezTo>
                  <a:pt x="233" y="1835"/>
                  <a:pt x="232" y="1825"/>
                  <a:pt x="232" y="1822"/>
                </a:cubicBezTo>
                <a:cubicBezTo>
                  <a:pt x="176" y="1831"/>
                  <a:pt x="161" y="1832"/>
                  <a:pt x="147" y="1830"/>
                </a:cubicBezTo>
                <a:cubicBezTo>
                  <a:pt x="107" y="1834"/>
                  <a:pt x="96" y="1842"/>
                  <a:pt x="87" y="1840"/>
                </a:cubicBezTo>
                <a:cubicBezTo>
                  <a:pt x="32" y="1846"/>
                  <a:pt x="40" y="1839"/>
                  <a:pt x="48" y="1838"/>
                </a:cubicBezTo>
                <a:cubicBezTo>
                  <a:pt x="121" y="1811"/>
                  <a:pt x="132" y="1814"/>
                  <a:pt x="146" y="1807"/>
                </a:cubicBezTo>
                <a:cubicBezTo>
                  <a:pt x="188" y="1804"/>
                  <a:pt x="193" y="1808"/>
                  <a:pt x="201" y="1801"/>
                </a:cubicBezTo>
                <a:cubicBezTo>
                  <a:pt x="242" y="1804"/>
                  <a:pt x="246" y="1798"/>
                  <a:pt x="248" y="1804"/>
                </a:cubicBezTo>
                <a:cubicBezTo>
                  <a:pt x="301" y="1804"/>
                  <a:pt x="305" y="1802"/>
                  <a:pt x="308" y="1799"/>
                </a:cubicBezTo>
                <a:cubicBezTo>
                  <a:pt x="345" y="1802"/>
                  <a:pt x="352" y="1800"/>
                  <a:pt x="357" y="1805"/>
                </a:cubicBezTo>
                <a:cubicBezTo>
                  <a:pt x="423" y="1808"/>
                  <a:pt x="429" y="1812"/>
                  <a:pt x="436" y="1808"/>
                </a:cubicBezTo>
                <a:cubicBezTo>
                  <a:pt x="501" y="1820"/>
                  <a:pt x="508" y="1821"/>
                  <a:pt x="515" y="1821"/>
                </a:cubicBezTo>
                <a:cubicBezTo>
                  <a:pt x="558" y="1832"/>
                  <a:pt x="562" y="1826"/>
                  <a:pt x="565" y="1833"/>
                </a:cubicBezTo>
                <a:cubicBezTo>
                  <a:pt x="620" y="1845"/>
                  <a:pt x="623" y="1846"/>
                  <a:pt x="627" y="1843"/>
                </a:cubicBezTo>
                <a:cubicBezTo>
                  <a:pt x="654" y="1850"/>
                  <a:pt x="656" y="1850"/>
                  <a:pt x="657" y="1851"/>
                </a:cubicBezTo>
                <a:cubicBezTo>
                  <a:pt x="744" y="1854"/>
                  <a:pt x="752" y="1847"/>
                  <a:pt x="757" y="1854"/>
                </a:cubicBezTo>
                <a:cubicBezTo>
                  <a:pt x="772" y="1849"/>
                  <a:pt x="774" y="1849"/>
                  <a:pt x="773" y="1846"/>
                </a:cubicBezTo>
                <a:cubicBezTo>
                  <a:pt x="696" y="1846"/>
                  <a:pt x="690" y="1842"/>
                  <a:pt x="684" y="1844"/>
                </a:cubicBezTo>
                <a:cubicBezTo>
                  <a:pt x="652" y="1839"/>
                  <a:pt x="648" y="1839"/>
                  <a:pt x="645" y="1838"/>
                </a:cubicBezTo>
                <a:cubicBezTo>
                  <a:pt x="599" y="1834"/>
                  <a:pt x="594" y="1822"/>
                  <a:pt x="586" y="1829"/>
                </a:cubicBezTo>
                <a:cubicBezTo>
                  <a:pt x="541" y="1817"/>
                  <a:pt x="535" y="1811"/>
                  <a:pt x="527" y="1813"/>
                </a:cubicBezTo>
                <a:cubicBezTo>
                  <a:pt x="498" y="1809"/>
                  <a:pt x="494" y="1809"/>
                  <a:pt x="490" y="1810"/>
                </a:cubicBezTo>
                <a:cubicBezTo>
                  <a:pt x="461" y="1804"/>
                  <a:pt x="459" y="1797"/>
                  <a:pt x="453" y="1803"/>
                </a:cubicBezTo>
                <a:cubicBezTo>
                  <a:pt x="391" y="1789"/>
                  <a:pt x="374" y="1794"/>
                  <a:pt x="358" y="1790"/>
                </a:cubicBezTo>
                <a:cubicBezTo>
                  <a:pt x="305" y="1795"/>
                  <a:pt x="302" y="1787"/>
                  <a:pt x="297" y="1789"/>
                </a:cubicBezTo>
                <a:cubicBezTo>
                  <a:pt x="270" y="1781"/>
                  <a:pt x="263" y="1796"/>
                  <a:pt x="260" y="1790"/>
                </a:cubicBezTo>
                <a:cubicBezTo>
                  <a:pt x="181" y="1794"/>
                  <a:pt x="177" y="1796"/>
                  <a:pt x="174" y="1792"/>
                </a:cubicBezTo>
                <a:cubicBezTo>
                  <a:pt x="192" y="1783"/>
                  <a:pt x="198" y="1786"/>
                  <a:pt x="204" y="1785"/>
                </a:cubicBezTo>
                <a:cubicBezTo>
                  <a:pt x="257" y="1782"/>
                  <a:pt x="270" y="1778"/>
                  <a:pt x="282" y="1782"/>
                </a:cubicBezTo>
                <a:cubicBezTo>
                  <a:pt x="349" y="1779"/>
                  <a:pt x="367" y="1775"/>
                  <a:pt x="383" y="1780"/>
                </a:cubicBezTo>
                <a:cubicBezTo>
                  <a:pt x="448" y="1789"/>
                  <a:pt x="454" y="1780"/>
                  <a:pt x="457" y="1787"/>
                </a:cubicBezTo>
                <a:cubicBezTo>
                  <a:pt x="485" y="1791"/>
                  <a:pt x="493" y="1792"/>
                  <a:pt x="502" y="1791"/>
                </a:cubicBezTo>
                <a:cubicBezTo>
                  <a:pt x="527" y="1805"/>
                  <a:pt x="534" y="1794"/>
                  <a:pt x="537" y="1802"/>
                </a:cubicBezTo>
                <a:cubicBezTo>
                  <a:pt x="574" y="1815"/>
                  <a:pt x="582" y="1802"/>
                  <a:pt x="585" y="1812"/>
                </a:cubicBezTo>
                <a:cubicBezTo>
                  <a:pt x="632" y="1820"/>
                  <a:pt x="634" y="1819"/>
                  <a:pt x="636" y="1820"/>
                </a:cubicBezTo>
                <a:cubicBezTo>
                  <a:pt x="667" y="1827"/>
                  <a:pt x="676" y="1825"/>
                  <a:pt x="685" y="1825"/>
                </a:cubicBezTo>
                <a:cubicBezTo>
                  <a:pt x="707" y="1823"/>
                  <a:pt x="704" y="1820"/>
                  <a:pt x="700" y="1822"/>
                </a:cubicBezTo>
                <a:cubicBezTo>
                  <a:pt x="635" y="1809"/>
                  <a:pt x="628" y="1811"/>
                  <a:pt x="622" y="1808"/>
                </a:cubicBezTo>
                <a:cubicBezTo>
                  <a:pt x="592" y="1805"/>
                  <a:pt x="585" y="1801"/>
                  <a:pt x="577" y="1800"/>
                </a:cubicBezTo>
                <a:cubicBezTo>
                  <a:pt x="541" y="1791"/>
                  <a:pt x="527" y="1788"/>
                  <a:pt x="514" y="1783"/>
                </a:cubicBezTo>
                <a:cubicBezTo>
                  <a:pt x="417" y="1772"/>
                  <a:pt x="404" y="1771"/>
                  <a:pt x="391" y="1767"/>
                </a:cubicBezTo>
                <a:cubicBezTo>
                  <a:pt x="300" y="1761"/>
                  <a:pt x="286" y="1765"/>
                  <a:pt x="272" y="1767"/>
                </a:cubicBezTo>
                <a:cubicBezTo>
                  <a:pt x="239" y="1769"/>
                  <a:pt x="236" y="1770"/>
                  <a:pt x="232" y="1770"/>
                </a:cubicBezTo>
                <a:cubicBezTo>
                  <a:pt x="184" y="1778"/>
                  <a:pt x="179" y="1770"/>
                  <a:pt x="170" y="1776"/>
                </a:cubicBezTo>
                <a:cubicBezTo>
                  <a:pt x="185" y="1763"/>
                  <a:pt x="199" y="1749"/>
                  <a:pt x="210" y="1753"/>
                </a:cubicBezTo>
                <a:cubicBezTo>
                  <a:pt x="244" y="1750"/>
                  <a:pt x="249" y="1739"/>
                  <a:pt x="256" y="1743"/>
                </a:cubicBezTo>
                <a:cubicBezTo>
                  <a:pt x="282" y="1741"/>
                  <a:pt x="288" y="1742"/>
                  <a:pt x="295" y="1738"/>
                </a:cubicBezTo>
                <a:cubicBezTo>
                  <a:pt x="330" y="1745"/>
                  <a:pt x="342" y="1733"/>
                  <a:pt x="350" y="1743"/>
                </a:cubicBezTo>
                <a:cubicBezTo>
                  <a:pt x="435" y="1748"/>
                  <a:pt x="437" y="1748"/>
                  <a:pt x="440" y="1746"/>
                </a:cubicBezTo>
                <a:cubicBezTo>
                  <a:pt x="466" y="1751"/>
                  <a:pt x="470" y="1752"/>
                  <a:pt x="473" y="1754"/>
                </a:cubicBezTo>
                <a:cubicBezTo>
                  <a:pt x="507" y="1759"/>
                  <a:pt x="511" y="1762"/>
                  <a:pt x="514" y="1769"/>
                </a:cubicBezTo>
                <a:cubicBezTo>
                  <a:pt x="588" y="1779"/>
                  <a:pt x="595" y="1782"/>
                  <a:pt x="602" y="1779"/>
                </a:cubicBezTo>
                <a:cubicBezTo>
                  <a:pt x="648" y="1794"/>
                  <a:pt x="656" y="1788"/>
                  <a:pt x="662" y="1795"/>
                </a:cubicBezTo>
                <a:cubicBezTo>
                  <a:pt x="716" y="1804"/>
                  <a:pt x="729" y="1805"/>
                  <a:pt x="743" y="1807"/>
                </a:cubicBezTo>
                <a:cubicBezTo>
                  <a:pt x="829" y="1810"/>
                  <a:pt x="834" y="1806"/>
                  <a:pt x="837" y="1807"/>
                </a:cubicBezTo>
                <a:cubicBezTo>
                  <a:pt x="863" y="1807"/>
                  <a:pt x="866" y="1805"/>
                  <a:pt x="868" y="1800"/>
                </a:cubicBezTo>
                <a:cubicBezTo>
                  <a:pt x="923" y="1804"/>
                  <a:pt x="932" y="1803"/>
                  <a:pt x="940" y="1804"/>
                </a:cubicBezTo>
                <a:cubicBezTo>
                  <a:pt x="1001" y="1793"/>
                  <a:pt x="1008" y="1799"/>
                  <a:pt x="1018" y="1790"/>
                </a:cubicBezTo>
                <a:cubicBezTo>
                  <a:pt x="1059" y="1782"/>
                  <a:pt x="1072" y="1773"/>
                  <a:pt x="1068" y="1770"/>
                </a:cubicBezTo>
                <a:cubicBezTo>
                  <a:pt x="999" y="1785"/>
                  <a:pt x="989" y="1791"/>
                  <a:pt x="980" y="1791"/>
                </a:cubicBezTo>
                <a:cubicBezTo>
                  <a:pt x="888" y="1799"/>
                  <a:pt x="881" y="1790"/>
                  <a:pt x="871" y="1794"/>
                </a:cubicBezTo>
                <a:cubicBezTo>
                  <a:pt x="840" y="1791"/>
                  <a:pt x="837" y="1783"/>
                  <a:pt x="832" y="1789"/>
                </a:cubicBezTo>
                <a:cubicBezTo>
                  <a:pt x="784" y="1777"/>
                  <a:pt x="776" y="1771"/>
                  <a:pt x="767" y="1770"/>
                </a:cubicBezTo>
                <a:cubicBezTo>
                  <a:pt x="724" y="1758"/>
                  <a:pt x="707" y="1751"/>
                  <a:pt x="690" y="1749"/>
                </a:cubicBezTo>
                <a:cubicBezTo>
                  <a:pt x="629" y="1733"/>
                  <a:pt x="622" y="1723"/>
                  <a:pt x="612" y="1727"/>
                </a:cubicBezTo>
                <a:cubicBezTo>
                  <a:pt x="594" y="1718"/>
                  <a:pt x="589" y="1722"/>
                  <a:pt x="585" y="1718"/>
                </a:cubicBezTo>
                <a:cubicBezTo>
                  <a:pt x="506" y="1708"/>
                  <a:pt x="501" y="1706"/>
                  <a:pt x="495" y="1708"/>
                </a:cubicBezTo>
                <a:cubicBezTo>
                  <a:pt x="470" y="1703"/>
                  <a:pt x="468" y="1701"/>
                  <a:pt x="464" y="1704"/>
                </a:cubicBezTo>
                <a:cubicBezTo>
                  <a:pt x="414" y="1701"/>
                  <a:pt x="408" y="1699"/>
                  <a:pt x="402" y="1701"/>
                </a:cubicBezTo>
                <a:cubicBezTo>
                  <a:pt x="367" y="1697"/>
                  <a:pt x="362" y="1698"/>
                  <a:pt x="357" y="1696"/>
                </a:cubicBezTo>
                <a:cubicBezTo>
                  <a:pt x="406" y="1690"/>
                  <a:pt x="421" y="1695"/>
                  <a:pt x="439" y="1687"/>
                </a:cubicBezTo>
                <a:cubicBezTo>
                  <a:pt x="502" y="1696"/>
                  <a:pt x="512" y="1693"/>
                  <a:pt x="521" y="1695"/>
                </a:cubicBezTo>
                <a:cubicBezTo>
                  <a:pt x="567" y="1702"/>
                  <a:pt x="584" y="1709"/>
                  <a:pt x="603" y="1713"/>
                </a:cubicBezTo>
                <a:cubicBezTo>
                  <a:pt x="634" y="1717"/>
                  <a:pt x="637" y="1723"/>
                  <a:pt x="643" y="1721"/>
                </a:cubicBezTo>
                <a:cubicBezTo>
                  <a:pt x="657" y="1722"/>
                  <a:pt x="657" y="1722"/>
                  <a:pt x="657" y="1721"/>
                </a:cubicBezTo>
                <a:cubicBezTo>
                  <a:pt x="692" y="1733"/>
                  <a:pt x="702" y="1731"/>
                  <a:pt x="710" y="1738"/>
                </a:cubicBezTo>
                <a:cubicBezTo>
                  <a:pt x="742" y="1743"/>
                  <a:pt x="746" y="1746"/>
                  <a:pt x="751" y="1746"/>
                </a:cubicBezTo>
                <a:cubicBezTo>
                  <a:pt x="780" y="1758"/>
                  <a:pt x="787" y="1750"/>
                  <a:pt x="791" y="1754"/>
                </a:cubicBezTo>
                <a:cubicBezTo>
                  <a:pt x="829" y="1757"/>
                  <a:pt x="838" y="1755"/>
                  <a:pt x="846" y="1758"/>
                </a:cubicBezTo>
                <a:cubicBezTo>
                  <a:pt x="926" y="1755"/>
                  <a:pt x="941" y="1745"/>
                  <a:pt x="953" y="1746"/>
                </a:cubicBezTo>
                <a:cubicBezTo>
                  <a:pt x="1016" y="1731"/>
                  <a:pt x="1027" y="1727"/>
                  <a:pt x="1029" y="1722"/>
                </a:cubicBezTo>
                <a:cubicBezTo>
                  <a:pt x="1009" y="1727"/>
                  <a:pt x="997" y="1725"/>
                  <a:pt x="983" y="1733"/>
                </a:cubicBezTo>
                <a:cubicBezTo>
                  <a:pt x="956" y="1735"/>
                  <a:pt x="951" y="1742"/>
                  <a:pt x="948" y="1739"/>
                </a:cubicBezTo>
                <a:cubicBezTo>
                  <a:pt x="890" y="1748"/>
                  <a:pt x="878" y="1749"/>
                  <a:pt x="867" y="1748"/>
                </a:cubicBezTo>
                <a:cubicBezTo>
                  <a:pt x="793" y="1738"/>
                  <a:pt x="782" y="1744"/>
                  <a:pt x="773" y="1738"/>
                </a:cubicBezTo>
                <a:cubicBezTo>
                  <a:pt x="736" y="1729"/>
                  <a:pt x="727" y="1727"/>
                  <a:pt x="717" y="1727"/>
                </a:cubicBezTo>
                <a:cubicBezTo>
                  <a:pt x="679" y="1719"/>
                  <a:pt x="671" y="1714"/>
                  <a:pt x="661" y="1712"/>
                </a:cubicBezTo>
                <a:cubicBezTo>
                  <a:pt x="561" y="1689"/>
                  <a:pt x="544" y="1687"/>
                  <a:pt x="527" y="1683"/>
                </a:cubicBezTo>
                <a:cubicBezTo>
                  <a:pt x="499" y="1677"/>
                  <a:pt x="493" y="1685"/>
                  <a:pt x="490" y="1680"/>
                </a:cubicBezTo>
                <a:cubicBezTo>
                  <a:pt x="441" y="1680"/>
                  <a:pt x="433" y="1675"/>
                  <a:pt x="423" y="1680"/>
                </a:cubicBezTo>
                <a:cubicBezTo>
                  <a:pt x="384" y="1679"/>
                  <a:pt x="382" y="1679"/>
                  <a:pt x="379" y="1682"/>
                </a:cubicBezTo>
                <a:cubicBezTo>
                  <a:pt x="413" y="1670"/>
                  <a:pt x="418" y="1669"/>
                  <a:pt x="423" y="1669"/>
                </a:cubicBezTo>
                <a:cubicBezTo>
                  <a:pt x="502" y="1666"/>
                  <a:pt x="504" y="1669"/>
                  <a:pt x="508" y="1665"/>
                </a:cubicBezTo>
                <a:cubicBezTo>
                  <a:pt x="542" y="1671"/>
                  <a:pt x="548" y="1672"/>
                  <a:pt x="554" y="1672"/>
                </a:cubicBezTo>
                <a:cubicBezTo>
                  <a:pt x="597" y="1675"/>
                  <a:pt x="601" y="1689"/>
                  <a:pt x="608" y="1685"/>
                </a:cubicBezTo>
                <a:cubicBezTo>
                  <a:pt x="647" y="1693"/>
                  <a:pt x="650" y="1693"/>
                  <a:pt x="652" y="1693"/>
                </a:cubicBezTo>
                <a:cubicBezTo>
                  <a:pt x="692" y="1705"/>
                  <a:pt x="706" y="1699"/>
                  <a:pt x="717" y="1706"/>
                </a:cubicBezTo>
                <a:cubicBezTo>
                  <a:pt x="741" y="1708"/>
                  <a:pt x="747" y="1709"/>
                  <a:pt x="754" y="1709"/>
                </a:cubicBezTo>
                <a:cubicBezTo>
                  <a:pt x="819" y="1709"/>
                  <a:pt x="823" y="1720"/>
                  <a:pt x="830" y="1713"/>
                </a:cubicBezTo>
                <a:cubicBezTo>
                  <a:pt x="893" y="1715"/>
                  <a:pt x="900" y="1711"/>
                  <a:pt x="905" y="1716"/>
                </a:cubicBezTo>
                <a:cubicBezTo>
                  <a:pt x="960" y="1702"/>
                  <a:pt x="972" y="1706"/>
                  <a:pt x="985" y="1700"/>
                </a:cubicBezTo>
                <a:cubicBezTo>
                  <a:pt x="1052" y="1684"/>
                  <a:pt x="1053" y="1671"/>
                  <a:pt x="1061" y="1677"/>
                </a:cubicBezTo>
                <a:cubicBezTo>
                  <a:pt x="1096" y="1660"/>
                  <a:pt x="1102" y="1657"/>
                  <a:pt x="1101" y="1654"/>
                </a:cubicBezTo>
                <a:cubicBezTo>
                  <a:pt x="1021" y="1680"/>
                  <a:pt x="1013" y="1684"/>
                  <a:pt x="1005" y="1687"/>
                </a:cubicBezTo>
                <a:cubicBezTo>
                  <a:pt x="965" y="1699"/>
                  <a:pt x="962" y="1691"/>
                  <a:pt x="957" y="1694"/>
                </a:cubicBezTo>
                <a:cubicBezTo>
                  <a:pt x="876" y="1703"/>
                  <a:pt x="868" y="1701"/>
                  <a:pt x="859" y="1704"/>
                </a:cubicBezTo>
                <a:cubicBezTo>
                  <a:pt x="778" y="1701"/>
                  <a:pt x="774" y="1700"/>
                  <a:pt x="771" y="1698"/>
                </a:cubicBezTo>
                <a:cubicBezTo>
                  <a:pt x="739" y="1698"/>
                  <a:pt x="737" y="1690"/>
                  <a:pt x="731" y="1696"/>
                </a:cubicBezTo>
                <a:cubicBezTo>
                  <a:pt x="671" y="1688"/>
                  <a:pt x="638" y="1679"/>
                  <a:pt x="605" y="1669"/>
                </a:cubicBezTo>
                <a:cubicBezTo>
                  <a:pt x="539" y="1655"/>
                  <a:pt x="533" y="1663"/>
                  <a:pt x="530" y="1657"/>
                </a:cubicBezTo>
                <a:cubicBezTo>
                  <a:pt x="510" y="1652"/>
                  <a:pt x="506" y="1654"/>
                  <a:pt x="508" y="1650"/>
                </a:cubicBezTo>
                <a:cubicBezTo>
                  <a:pt x="670" y="1669"/>
                  <a:pt x="678" y="1659"/>
                  <a:pt x="683" y="1666"/>
                </a:cubicBezTo>
                <a:cubicBezTo>
                  <a:pt x="710" y="1668"/>
                  <a:pt x="715" y="1672"/>
                  <a:pt x="722" y="1667"/>
                </a:cubicBezTo>
                <a:cubicBezTo>
                  <a:pt x="768" y="1670"/>
                  <a:pt x="774" y="1678"/>
                  <a:pt x="782" y="1673"/>
                </a:cubicBezTo>
                <a:cubicBezTo>
                  <a:pt x="816" y="1675"/>
                  <a:pt x="819" y="1678"/>
                  <a:pt x="823" y="1676"/>
                </a:cubicBezTo>
                <a:cubicBezTo>
                  <a:pt x="876" y="1677"/>
                  <a:pt x="890" y="1674"/>
                  <a:pt x="903" y="1671"/>
                </a:cubicBezTo>
                <a:cubicBezTo>
                  <a:pt x="991" y="1658"/>
                  <a:pt x="1000" y="1648"/>
                  <a:pt x="1005" y="1652"/>
                </a:cubicBezTo>
                <a:cubicBezTo>
                  <a:pt x="1087" y="1612"/>
                  <a:pt x="1100" y="1611"/>
                  <a:pt x="1116" y="1598"/>
                </a:cubicBezTo>
                <a:close/>
                <a:moveTo>
                  <a:pt x="611" y="1554"/>
                </a:moveTo>
                <a:cubicBezTo>
                  <a:pt x="616" y="1552"/>
                  <a:pt x="611" y="1557"/>
                  <a:pt x="608" y="1559"/>
                </a:cubicBezTo>
                <a:cubicBezTo>
                  <a:pt x="602" y="1560"/>
                  <a:pt x="607" y="1556"/>
                  <a:pt x="611" y="1554"/>
                </a:cubicBezTo>
                <a:close/>
                <a:moveTo>
                  <a:pt x="111" y="1792"/>
                </a:moveTo>
                <a:cubicBezTo>
                  <a:pt x="110" y="1783"/>
                  <a:pt x="125" y="1782"/>
                  <a:pt x="129" y="1783"/>
                </a:cubicBezTo>
                <a:cubicBezTo>
                  <a:pt x="130" y="1793"/>
                  <a:pt x="117" y="1783"/>
                  <a:pt x="111" y="1792"/>
                </a:cubicBezTo>
                <a:close/>
                <a:moveTo>
                  <a:pt x="157" y="1793"/>
                </a:moveTo>
                <a:cubicBezTo>
                  <a:pt x="162" y="1791"/>
                  <a:pt x="157" y="1798"/>
                  <a:pt x="154" y="1794"/>
                </a:cubicBezTo>
                <a:cubicBezTo>
                  <a:pt x="150" y="1797"/>
                  <a:pt x="147" y="1795"/>
                  <a:pt x="143" y="1798"/>
                </a:cubicBezTo>
                <a:cubicBezTo>
                  <a:pt x="134" y="1797"/>
                  <a:pt x="153" y="1792"/>
                  <a:pt x="157" y="1793"/>
                </a:cubicBezTo>
                <a:close/>
                <a:moveTo>
                  <a:pt x="309" y="1697"/>
                </a:moveTo>
                <a:cubicBezTo>
                  <a:pt x="312" y="1711"/>
                  <a:pt x="295" y="1700"/>
                  <a:pt x="286" y="1709"/>
                </a:cubicBezTo>
                <a:cubicBezTo>
                  <a:pt x="287" y="1696"/>
                  <a:pt x="301" y="1708"/>
                  <a:pt x="309" y="1697"/>
                </a:cubicBezTo>
                <a:close/>
                <a:moveTo>
                  <a:pt x="368" y="1706"/>
                </a:moveTo>
                <a:cubicBezTo>
                  <a:pt x="372" y="1712"/>
                  <a:pt x="379" y="1707"/>
                  <a:pt x="384" y="1710"/>
                </a:cubicBezTo>
                <a:cubicBezTo>
                  <a:pt x="439" y="1718"/>
                  <a:pt x="451" y="1709"/>
                  <a:pt x="460" y="1714"/>
                </a:cubicBezTo>
                <a:cubicBezTo>
                  <a:pt x="498" y="1721"/>
                  <a:pt x="508" y="1717"/>
                  <a:pt x="517" y="1722"/>
                </a:cubicBezTo>
                <a:cubicBezTo>
                  <a:pt x="560" y="1729"/>
                  <a:pt x="571" y="1726"/>
                  <a:pt x="580" y="1731"/>
                </a:cubicBezTo>
                <a:cubicBezTo>
                  <a:pt x="630" y="1737"/>
                  <a:pt x="634" y="1743"/>
                  <a:pt x="638" y="1745"/>
                </a:cubicBezTo>
                <a:cubicBezTo>
                  <a:pt x="658" y="1752"/>
                  <a:pt x="664" y="1748"/>
                  <a:pt x="668" y="1753"/>
                </a:cubicBezTo>
                <a:cubicBezTo>
                  <a:pt x="788" y="1787"/>
                  <a:pt x="793" y="1788"/>
                  <a:pt x="798" y="1791"/>
                </a:cubicBezTo>
                <a:cubicBezTo>
                  <a:pt x="833" y="1789"/>
                  <a:pt x="835" y="1802"/>
                  <a:pt x="841" y="1797"/>
                </a:cubicBezTo>
                <a:cubicBezTo>
                  <a:pt x="849" y="1794"/>
                  <a:pt x="842" y="1805"/>
                  <a:pt x="838" y="1803"/>
                </a:cubicBezTo>
                <a:cubicBezTo>
                  <a:pt x="791" y="1804"/>
                  <a:pt x="789" y="1802"/>
                  <a:pt x="786" y="1799"/>
                </a:cubicBezTo>
                <a:cubicBezTo>
                  <a:pt x="755" y="1804"/>
                  <a:pt x="747" y="1793"/>
                  <a:pt x="736" y="1797"/>
                </a:cubicBezTo>
                <a:cubicBezTo>
                  <a:pt x="699" y="1792"/>
                  <a:pt x="690" y="1784"/>
                  <a:pt x="680" y="1786"/>
                </a:cubicBezTo>
                <a:cubicBezTo>
                  <a:pt x="623" y="1766"/>
                  <a:pt x="616" y="1778"/>
                  <a:pt x="613" y="1769"/>
                </a:cubicBezTo>
                <a:cubicBezTo>
                  <a:pt x="558" y="1760"/>
                  <a:pt x="554" y="1760"/>
                  <a:pt x="550" y="1759"/>
                </a:cubicBezTo>
                <a:cubicBezTo>
                  <a:pt x="495" y="1746"/>
                  <a:pt x="490" y="1747"/>
                  <a:pt x="485" y="1746"/>
                </a:cubicBezTo>
                <a:cubicBezTo>
                  <a:pt x="435" y="1735"/>
                  <a:pt x="425" y="1737"/>
                  <a:pt x="418" y="1729"/>
                </a:cubicBezTo>
                <a:cubicBezTo>
                  <a:pt x="335" y="1731"/>
                  <a:pt x="326" y="1726"/>
                  <a:pt x="315" y="1732"/>
                </a:cubicBezTo>
                <a:cubicBezTo>
                  <a:pt x="253" y="1724"/>
                  <a:pt x="255" y="1723"/>
                  <a:pt x="256" y="1722"/>
                </a:cubicBezTo>
                <a:cubicBezTo>
                  <a:pt x="304" y="1714"/>
                  <a:pt x="316" y="1713"/>
                  <a:pt x="328" y="1715"/>
                </a:cubicBezTo>
                <a:close/>
                <a:moveTo>
                  <a:pt x="325" y="1690"/>
                </a:moveTo>
                <a:cubicBezTo>
                  <a:pt x="327" y="1681"/>
                  <a:pt x="344" y="1685"/>
                  <a:pt x="353" y="1674"/>
                </a:cubicBezTo>
                <a:cubicBezTo>
                  <a:pt x="351" y="1684"/>
                  <a:pt x="333" y="1687"/>
                  <a:pt x="325" y="1690"/>
                </a:cubicBezTo>
                <a:close/>
                <a:moveTo>
                  <a:pt x="371" y="1659"/>
                </a:moveTo>
                <a:cubicBezTo>
                  <a:pt x="368" y="1653"/>
                  <a:pt x="382" y="1650"/>
                  <a:pt x="386" y="1645"/>
                </a:cubicBezTo>
                <a:cubicBezTo>
                  <a:pt x="390" y="1656"/>
                  <a:pt x="378" y="1651"/>
                  <a:pt x="371" y="1659"/>
                </a:cubicBezTo>
                <a:close/>
                <a:moveTo>
                  <a:pt x="483" y="1654"/>
                </a:moveTo>
                <a:cubicBezTo>
                  <a:pt x="476" y="1652"/>
                  <a:pt x="468" y="1655"/>
                  <a:pt x="462" y="1654"/>
                </a:cubicBezTo>
                <a:cubicBezTo>
                  <a:pt x="461" y="1644"/>
                  <a:pt x="474" y="1653"/>
                  <a:pt x="479" y="1649"/>
                </a:cubicBezTo>
                <a:cubicBezTo>
                  <a:pt x="486" y="1651"/>
                  <a:pt x="493" y="1650"/>
                  <a:pt x="500" y="1649"/>
                </a:cubicBezTo>
                <a:cubicBezTo>
                  <a:pt x="501" y="1658"/>
                  <a:pt x="488" y="1650"/>
                  <a:pt x="483" y="1654"/>
                </a:cubicBezTo>
                <a:close/>
                <a:moveTo>
                  <a:pt x="38" y="1897"/>
                </a:moveTo>
                <a:cubicBezTo>
                  <a:pt x="47" y="1900"/>
                  <a:pt x="57" y="1895"/>
                  <a:pt x="65" y="1896"/>
                </a:cubicBezTo>
                <a:cubicBezTo>
                  <a:pt x="160" y="1899"/>
                  <a:pt x="167" y="1895"/>
                  <a:pt x="174" y="1896"/>
                </a:cubicBezTo>
                <a:cubicBezTo>
                  <a:pt x="212" y="1897"/>
                  <a:pt x="227" y="1901"/>
                  <a:pt x="242" y="1899"/>
                </a:cubicBezTo>
                <a:cubicBezTo>
                  <a:pt x="287" y="1911"/>
                  <a:pt x="291" y="1911"/>
                  <a:pt x="294" y="1913"/>
                </a:cubicBezTo>
                <a:cubicBezTo>
                  <a:pt x="319" y="1915"/>
                  <a:pt x="321" y="1924"/>
                  <a:pt x="326" y="1920"/>
                </a:cubicBezTo>
                <a:cubicBezTo>
                  <a:pt x="439" y="1938"/>
                  <a:pt x="446" y="1942"/>
                  <a:pt x="453" y="1943"/>
                </a:cubicBezTo>
                <a:cubicBezTo>
                  <a:pt x="510" y="1949"/>
                  <a:pt x="525" y="1951"/>
                  <a:pt x="540" y="1947"/>
                </a:cubicBezTo>
                <a:cubicBezTo>
                  <a:pt x="578" y="1945"/>
                  <a:pt x="582" y="1944"/>
                  <a:pt x="588" y="1940"/>
                </a:cubicBezTo>
                <a:cubicBezTo>
                  <a:pt x="560" y="1933"/>
                  <a:pt x="550" y="1944"/>
                  <a:pt x="544" y="1937"/>
                </a:cubicBezTo>
                <a:cubicBezTo>
                  <a:pt x="448" y="1933"/>
                  <a:pt x="442" y="1929"/>
                  <a:pt x="435" y="1927"/>
                </a:cubicBezTo>
                <a:cubicBezTo>
                  <a:pt x="389" y="1922"/>
                  <a:pt x="387" y="1917"/>
                  <a:pt x="383" y="1916"/>
                </a:cubicBezTo>
                <a:cubicBezTo>
                  <a:pt x="342" y="1918"/>
                  <a:pt x="337" y="1905"/>
                  <a:pt x="328" y="1908"/>
                </a:cubicBezTo>
                <a:cubicBezTo>
                  <a:pt x="217" y="1884"/>
                  <a:pt x="209" y="1886"/>
                  <a:pt x="201" y="1885"/>
                </a:cubicBezTo>
                <a:cubicBezTo>
                  <a:pt x="171" y="1882"/>
                  <a:pt x="163" y="1885"/>
                  <a:pt x="156" y="1880"/>
                </a:cubicBezTo>
                <a:cubicBezTo>
                  <a:pt x="128" y="1888"/>
                  <a:pt x="125" y="1880"/>
                  <a:pt x="120" y="1884"/>
                </a:cubicBezTo>
                <a:cubicBezTo>
                  <a:pt x="76" y="1886"/>
                  <a:pt x="68" y="1881"/>
                  <a:pt x="59" y="1886"/>
                </a:cubicBezTo>
                <a:cubicBezTo>
                  <a:pt x="2" y="1901"/>
                  <a:pt x="2" y="1901"/>
                  <a:pt x="2" y="1901"/>
                </a:cubicBezTo>
                <a:close/>
                <a:moveTo>
                  <a:pt x="1574" y="2083"/>
                </a:moveTo>
                <a:cubicBezTo>
                  <a:pt x="1563" y="2071"/>
                  <a:pt x="1553" y="2057"/>
                  <a:pt x="1541" y="2047"/>
                </a:cubicBezTo>
                <a:cubicBezTo>
                  <a:pt x="1469" y="1977"/>
                  <a:pt x="1464" y="1972"/>
                  <a:pt x="1459" y="1965"/>
                </a:cubicBezTo>
                <a:cubicBezTo>
                  <a:pt x="1392" y="1891"/>
                  <a:pt x="1377" y="1870"/>
                  <a:pt x="1362" y="1849"/>
                </a:cubicBezTo>
                <a:cubicBezTo>
                  <a:pt x="1302" y="1734"/>
                  <a:pt x="1296" y="1734"/>
                  <a:pt x="1294" y="1729"/>
                </a:cubicBezTo>
                <a:cubicBezTo>
                  <a:pt x="1289" y="1713"/>
                  <a:pt x="1292" y="1709"/>
                  <a:pt x="1288" y="1710"/>
                </a:cubicBezTo>
                <a:cubicBezTo>
                  <a:pt x="1286" y="1693"/>
                  <a:pt x="1285" y="1690"/>
                  <a:pt x="1283" y="1686"/>
                </a:cubicBezTo>
                <a:cubicBezTo>
                  <a:pt x="1285" y="1700"/>
                  <a:pt x="1278" y="1702"/>
                  <a:pt x="1284" y="1708"/>
                </a:cubicBezTo>
                <a:cubicBezTo>
                  <a:pt x="1287" y="1727"/>
                  <a:pt x="1288" y="1731"/>
                  <a:pt x="1292" y="1737"/>
                </a:cubicBezTo>
                <a:cubicBezTo>
                  <a:pt x="1334" y="1832"/>
                  <a:pt x="1341" y="1841"/>
                  <a:pt x="1343" y="1849"/>
                </a:cubicBezTo>
                <a:cubicBezTo>
                  <a:pt x="1356" y="1877"/>
                  <a:pt x="1360" y="1884"/>
                  <a:pt x="1363" y="1883"/>
                </a:cubicBezTo>
                <a:cubicBezTo>
                  <a:pt x="1414" y="1963"/>
                  <a:pt x="1431" y="1985"/>
                  <a:pt x="1453" y="2013"/>
                </a:cubicBezTo>
                <a:cubicBezTo>
                  <a:pt x="1493" y="2045"/>
                  <a:pt x="1496" y="2058"/>
                  <a:pt x="1502" y="2060"/>
                </a:cubicBezTo>
                <a:cubicBezTo>
                  <a:pt x="1587" y="2152"/>
                  <a:pt x="1592" y="2156"/>
                  <a:pt x="1597" y="2160"/>
                </a:cubicBezTo>
                <a:cubicBezTo>
                  <a:pt x="1591" y="2152"/>
                  <a:pt x="1587" y="2136"/>
                  <a:pt x="1579" y="2132"/>
                </a:cubicBezTo>
                <a:cubicBezTo>
                  <a:pt x="1516" y="2069"/>
                  <a:pt x="1515" y="2056"/>
                  <a:pt x="1510" y="2056"/>
                </a:cubicBezTo>
                <a:cubicBezTo>
                  <a:pt x="1488" y="2030"/>
                  <a:pt x="1483" y="2033"/>
                  <a:pt x="1482" y="2025"/>
                </a:cubicBezTo>
                <a:cubicBezTo>
                  <a:pt x="1446" y="1996"/>
                  <a:pt x="1446" y="1984"/>
                  <a:pt x="1440" y="1987"/>
                </a:cubicBezTo>
                <a:cubicBezTo>
                  <a:pt x="1364" y="1877"/>
                  <a:pt x="1360" y="1870"/>
                  <a:pt x="1357" y="1863"/>
                </a:cubicBezTo>
                <a:cubicBezTo>
                  <a:pt x="1403" y="1921"/>
                  <a:pt x="1406" y="1927"/>
                  <a:pt x="1411" y="1927"/>
                </a:cubicBezTo>
                <a:cubicBezTo>
                  <a:pt x="1435" y="1953"/>
                  <a:pt x="1435" y="1963"/>
                  <a:pt x="1440" y="1961"/>
                </a:cubicBezTo>
                <a:cubicBezTo>
                  <a:pt x="1509" y="2034"/>
                  <a:pt x="1516" y="2043"/>
                  <a:pt x="1524" y="2046"/>
                </a:cubicBezTo>
                <a:cubicBezTo>
                  <a:pt x="1571" y="2088"/>
                  <a:pt x="1572" y="2101"/>
                  <a:pt x="1577" y="2101"/>
                </a:cubicBezTo>
                <a:cubicBezTo>
                  <a:pt x="1599" y="2131"/>
                  <a:pt x="1604" y="2128"/>
                  <a:pt x="1606" y="2135"/>
                </a:cubicBezTo>
                <a:cubicBezTo>
                  <a:pt x="1631" y="2146"/>
                  <a:pt x="1619" y="2132"/>
                  <a:pt x="1608" y="2118"/>
                </a:cubicBezTo>
                <a:close/>
                <a:moveTo>
                  <a:pt x="895" y="2102"/>
                </a:moveTo>
                <a:cubicBezTo>
                  <a:pt x="894" y="2095"/>
                  <a:pt x="896" y="2087"/>
                  <a:pt x="894" y="2080"/>
                </a:cubicBezTo>
                <a:cubicBezTo>
                  <a:pt x="894" y="2069"/>
                  <a:pt x="900" y="2068"/>
                  <a:pt x="893" y="2062"/>
                </a:cubicBezTo>
                <a:cubicBezTo>
                  <a:pt x="889" y="2072"/>
                  <a:pt x="889" y="2080"/>
                  <a:pt x="889" y="2088"/>
                </a:cubicBezTo>
                <a:cubicBezTo>
                  <a:pt x="888" y="2093"/>
                  <a:pt x="887" y="2097"/>
                  <a:pt x="889" y="2100"/>
                </a:cubicBezTo>
                <a:cubicBezTo>
                  <a:pt x="888" y="2104"/>
                  <a:pt x="885" y="2110"/>
                  <a:pt x="889" y="2112"/>
                </a:cubicBezTo>
                <a:cubicBezTo>
                  <a:pt x="884" y="2123"/>
                  <a:pt x="887" y="2129"/>
                  <a:pt x="885" y="2138"/>
                </a:cubicBezTo>
                <a:cubicBezTo>
                  <a:pt x="882" y="2145"/>
                  <a:pt x="891" y="2156"/>
                  <a:pt x="882" y="2158"/>
                </a:cubicBezTo>
                <a:cubicBezTo>
                  <a:pt x="885" y="2152"/>
                  <a:pt x="881" y="2147"/>
                  <a:pt x="880" y="2146"/>
                </a:cubicBezTo>
                <a:cubicBezTo>
                  <a:pt x="879" y="2145"/>
                  <a:pt x="881" y="2141"/>
                  <a:pt x="881" y="2140"/>
                </a:cubicBezTo>
                <a:cubicBezTo>
                  <a:pt x="881" y="2140"/>
                  <a:pt x="879" y="2140"/>
                  <a:pt x="878" y="2139"/>
                </a:cubicBezTo>
                <a:cubicBezTo>
                  <a:pt x="878" y="2138"/>
                  <a:pt x="878" y="2131"/>
                  <a:pt x="878" y="2130"/>
                </a:cubicBezTo>
                <a:cubicBezTo>
                  <a:pt x="877" y="2126"/>
                  <a:pt x="876" y="2117"/>
                  <a:pt x="876" y="2115"/>
                </a:cubicBezTo>
                <a:cubicBezTo>
                  <a:pt x="877" y="2112"/>
                  <a:pt x="874" y="2113"/>
                  <a:pt x="874" y="2111"/>
                </a:cubicBezTo>
                <a:cubicBezTo>
                  <a:pt x="872" y="2096"/>
                  <a:pt x="870" y="2079"/>
                  <a:pt x="869" y="2062"/>
                </a:cubicBezTo>
                <a:cubicBezTo>
                  <a:pt x="870" y="2044"/>
                  <a:pt x="864" y="2030"/>
                  <a:pt x="868" y="2010"/>
                </a:cubicBezTo>
                <a:cubicBezTo>
                  <a:pt x="868" y="2006"/>
                  <a:pt x="865" y="2004"/>
                  <a:pt x="868" y="1998"/>
                </a:cubicBezTo>
                <a:cubicBezTo>
                  <a:pt x="860" y="1998"/>
                  <a:pt x="873" y="1986"/>
                  <a:pt x="865" y="1986"/>
                </a:cubicBezTo>
                <a:cubicBezTo>
                  <a:pt x="868" y="1976"/>
                  <a:pt x="869" y="1966"/>
                  <a:pt x="863" y="1961"/>
                </a:cubicBezTo>
                <a:cubicBezTo>
                  <a:pt x="857" y="2001"/>
                  <a:pt x="862" y="2034"/>
                  <a:pt x="860" y="2071"/>
                </a:cubicBezTo>
                <a:cubicBezTo>
                  <a:pt x="865" y="2073"/>
                  <a:pt x="861" y="2079"/>
                  <a:pt x="860" y="2083"/>
                </a:cubicBezTo>
                <a:cubicBezTo>
                  <a:pt x="865" y="2085"/>
                  <a:pt x="860" y="2093"/>
                  <a:pt x="863" y="2096"/>
                </a:cubicBezTo>
                <a:cubicBezTo>
                  <a:pt x="868" y="2103"/>
                  <a:pt x="860" y="2117"/>
                  <a:pt x="868" y="2122"/>
                </a:cubicBezTo>
                <a:cubicBezTo>
                  <a:pt x="869" y="2131"/>
                  <a:pt x="869" y="2140"/>
                  <a:pt x="870" y="2149"/>
                </a:cubicBezTo>
                <a:cubicBezTo>
                  <a:pt x="872" y="2152"/>
                  <a:pt x="873" y="2156"/>
                  <a:pt x="873" y="2160"/>
                </a:cubicBezTo>
                <a:cubicBezTo>
                  <a:pt x="898" y="2160"/>
                  <a:pt x="898" y="2160"/>
                  <a:pt x="898" y="2160"/>
                </a:cubicBezTo>
                <a:cubicBezTo>
                  <a:pt x="895" y="2154"/>
                  <a:pt x="895" y="2146"/>
                  <a:pt x="893" y="2140"/>
                </a:cubicBezTo>
                <a:cubicBezTo>
                  <a:pt x="895" y="2129"/>
                  <a:pt x="894" y="2118"/>
                  <a:pt x="895" y="2102"/>
                </a:cubicBezTo>
                <a:close/>
                <a:moveTo>
                  <a:pt x="937" y="2053"/>
                </a:moveTo>
                <a:cubicBezTo>
                  <a:pt x="934" y="2066"/>
                  <a:pt x="930" y="2079"/>
                  <a:pt x="927" y="2092"/>
                </a:cubicBezTo>
                <a:cubicBezTo>
                  <a:pt x="925" y="2111"/>
                  <a:pt x="922" y="2131"/>
                  <a:pt x="917" y="2152"/>
                </a:cubicBezTo>
                <a:cubicBezTo>
                  <a:pt x="918" y="2155"/>
                  <a:pt x="918" y="2157"/>
                  <a:pt x="918" y="2160"/>
                </a:cubicBezTo>
                <a:cubicBezTo>
                  <a:pt x="927" y="2160"/>
                  <a:pt x="927" y="2160"/>
                  <a:pt x="927" y="2160"/>
                </a:cubicBezTo>
                <a:cubicBezTo>
                  <a:pt x="930" y="2134"/>
                  <a:pt x="935" y="2109"/>
                  <a:pt x="936" y="2082"/>
                </a:cubicBezTo>
                <a:cubicBezTo>
                  <a:pt x="937" y="2072"/>
                  <a:pt x="947" y="2057"/>
                  <a:pt x="937" y="2053"/>
                </a:cubicBezTo>
                <a:close/>
                <a:moveTo>
                  <a:pt x="965" y="2075"/>
                </a:moveTo>
                <a:cubicBezTo>
                  <a:pt x="962" y="2069"/>
                  <a:pt x="966" y="2058"/>
                  <a:pt x="965" y="2051"/>
                </a:cubicBezTo>
                <a:cubicBezTo>
                  <a:pt x="965" y="2042"/>
                  <a:pt x="969" y="2031"/>
                  <a:pt x="962" y="2027"/>
                </a:cubicBezTo>
                <a:cubicBezTo>
                  <a:pt x="956" y="2047"/>
                  <a:pt x="958" y="2062"/>
                  <a:pt x="957" y="2079"/>
                </a:cubicBezTo>
                <a:cubicBezTo>
                  <a:pt x="954" y="2098"/>
                  <a:pt x="951" y="2116"/>
                  <a:pt x="949" y="2134"/>
                </a:cubicBezTo>
                <a:cubicBezTo>
                  <a:pt x="947" y="2143"/>
                  <a:pt x="944" y="2151"/>
                  <a:pt x="942" y="2160"/>
                </a:cubicBezTo>
                <a:cubicBezTo>
                  <a:pt x="950" y="2160"/>
                  <a:pt x="950" y="2160"/>
                  <a:pt x="950" y="2160"/>
                </a:cubicBezTo>
                <a:cubicBezTo>
                  <a:pt x="951" y="2159"/>
                  <a:pt x="951" y="2157"/>
                  <a:pt x="952" y="2156"/>
                </a:cubicBezTo>
                <a:cubicBezTo>
                  <a:pt x="955" y="2146"/>
                  <a:pt x="957" y="2137"/>
                  <a:pt x="960" y="2128"/>
                </a:cubicBezTo>
                <a:cubicBezTo>
                  <a:pt x="959" y="2112"/>
                  <a:pt x="967" y="2090"/>
                  <a:pt x="965" y="2075"/>
                </a:cubicBezTo>
                <a:close/>
                <a:moveTo>
                  <a:pt x="1008" y="2060"/>
                </a:moveTo>
                <a:cubicBezTo>
                  <a:pt x="1003" y="2056"/>
                  <a:pt x="1012" y="2044"/>
                  <a:pt x="1007" y="2041"/>
                </a:cubicBezTo>
                <a:cubicBezTo>
                  <a:pt x="1007" y="2034"/>
                  <a:pt x="1011" y="2024"/>
                  <a:pt x="1003" y="2022"/>
                </a:cubicBezTo>
                <a:cubicBezTo>
                  <a:pt x="1000" y="2040"/>
                  <a:pt x="1002" y="2054"/>
                  <a:pt x="1002" y="2070"/>
                </a:cubicBezTo>
                <a:cubicBezTo>
                  <a:pt x="997" y="2081"/>
                  <a:pt x="1000" y="2087"/>
                  <a:pt x="998" y="2096"/>
                </a:cubicBezTo>
                <a:cubicBezTo>
                  <a:pt x="994" y="2112"/>
                  <a:pt x="990" y="2128"/>
                  <a:pt x="985" y="2144"/>
                </a:cubicBezTo>
                <a:cubicBezTo>
                  <a:pt x="989" y="2145"/>
                  <a:pt x="986" y="2147"/>
                  <a:pt x="984" y="2149"/>
                </a:cubicBezTo>
                <a:cubicBezTo>
                  <a:pt x="983" y="2153"/>
                  <a:pt x="982" y="2157"/>
                  <a:pt x="981" y="2160"/>
                </a:cubicBezTo>
                <a:cubicBezTo>
                  <a:pt x="990" y="2160"/>
                  <a:pt x="990" y="2160"/>
                  <a:pt x="990" y="2160"/>
                </a:cubicBezTo>
                <a:cubicBezTo>
                  <a:pt x="992" y="2152"/>
                  <a:pt x="994" y="2144"/>
                  <a:pt x="997" y="2135"/>
                </a:cubicBezTo>
                <a:cubicBezTo>
                  <a:pt x="1000" y="2121"/>
                  <a:pt x="1003" y="2107"/>
                  <a:pt x="1006" y="2098"/>
                </a:cubicBezTo>
                <a:cubicBezTo>
                  <a:pt x="1004" y="2087"/>
                  <a:pt x="1008" y="2072"/>
                  <a:pt x="1008" y="2060"/>
                </a:cubicBezTo>
                <a:close/>
                <a:moveTo>
                  <a:pt x="981" y="2092"/>
                </a:moveTo>
                <a:cubicBezTo>
                  <a:pt x="985" y="2083"/>
                  <a:pt x="983" y="2078"/>
                  <a:pt x="984" y="2071"/>
                </a:cubicBezTo>
                <a:cubicBezTo>
                  <a:pt x="985" y="2064"/>
                  <a:pt x="986" y="2057"/>
                  <a:pt x="982" y="2053"/>
                </a:cubicBezTo>
                <a:cubicBezTo>
                  <a:pt x="976" y="2057"/>
                  <a:pt x="982" y="2057"/>
                  <a:pt x="979" y="2064"/>
                </a:cubicBezTo>
                <a:cubicBezTo>
                  <a:pt x="976" y="2069"/>
                  <a:pt x="985" y="2078"/>
                  <a:pt x="976" y="2078"/>
                </a:cubicBezTo>
                <a:cubicBezTo>
                  <a:pt x="976" y="2089"/>
                  <a:pt x="973" y="2102"/>
                  <a:pt x="972" y="2113"/>
                </a:cubicBezTo>
                <a:cubicBezTo>
                  <a:pt x="967" y="2124"/>
                  <a:pt x="969" y="2123"/>
                  <a:pt x="966" y="2136"/>
                </a:cubicBezTo>
                <a:cubicBezTo>
                  <a:pt x="965" y="2144"/>
                  <a:pt x="960" y="2154"/>
                  <a:pt x="962" y="2160"/>
                </a:cubicBezTo>
                <a:cubicBezTo>
                  <a:pt x="969" y="2160"/>
                  <a:pt x="969" y="2160"/>
                  <a:pt x="969" y="2160"/>
                </a:cubicBezTo>
                <a:cubicBezTo>
                  <a:pt x="971" y="2148"/>
                  <a:pt x="973" y="2137"/>
                  <a:pt x="977" y="2129"/>
                </a:cubicBezTo>
                <a:cubicBezTo>
                  <a:pt x="976" y="2119"/>
                  <a:pt x="980" y="2104"/>
                  <a:pt x="981" y="2092"/>
                </a:cubicBezTo>
                <a:close/>
                <a:moveTo>
                  <a:pt x="1023" y="2091"/>
                </a:moveTo>
                <a:cubicBezTo>
                  <a:pt x="1018" y="2104"/>
                  <a:pt x="1018" y="2105"/>
                  <a:pt x="1016" y="2119"/>
                </a:cubicBezTo>
                <a:cubicBezTo>
                  <a:pt x="1018" y="2131"/>
                  <a:pt x="1008" y="2136"/>
                  <a:pt x="1011" y="2148"/>
                </a:cubicBezTo>
                <a:cubicBezTo>
                  <a:pt x="1011" y="2153"/>
                  <a:pt x="1009" y="2157"/>
                  <a:pt x="1008" y="2160"/>
                </a:cubicBezTo>
                <a:cubicBezTo>
                  <a:pt x="1016" y="2160"/>
                  <a:pt x="1016" y="2160"/>
                  <a:pt x="1016" y="2160"/>
                </a:cubicBezTo>
                <a:cubicBezTo>
                  <a:pt x="1016" y="2156"/>
                  <a:pt x="1014" y="2153"/>
                  <a:pt x="1018" y="2146"/>
                </a:cubicBezTo>
                <a:cubicBezTo>
                  <a:pt x="1017" y="2141"/>
                  <a:pt x="1025" y="2131"/>
                  <a:pt x="1019" y="2129"/>
                </a:cubicBezTo>
                <a:cubicBezTo>
                  <a:pt x="1019" y="2123"/>
                  <a:pt x="1027" y="2113"/>
                  <a:pt x="1021" y="2111"/>
                </a:cubicBezTo>
                <a:cubicBezTo>
                  <a:pt x="1021" y="2105"/>
                  <a:pt x="1029" y="2094"/>
                  <a:pt x="1023" y="2091"/>
                </a:cubicBezTo>
                <a:close/>
              </a:path>
            </a:pathLst>
          </a:custGeom>
          <a:solidFill>
            <a:schemeClr val="accent1">
              <a:lumMod val="75000"/>
            </a:schemeClr>
          </a:solidFill>
          <a:ln>
            <a:noFill/>
          </a:ln>
        </p:spPr>
      </p:sp>
      <p:grpSp>
        <p:nvGrpSpPr>
          <p:cNvPr id="13" name="Group 12"/>
          <p:cNvGrpSpPr/>
          <p:nvPr/>
        </p:nvGrpSpPr>
        <p:grpSpPr>
          <a:xfrm>
            <a:off x="1838325" y="1262063"/>
            <a:ext cx="5486400" cy="4333875"/>
            <a:chOff x="1838325" y="1262063"/>
            <a:chExt cx="5486400" cy="4333875"/>
          </a:xfrm>
        </p:grpSpPr>
        <p:sp>
          <p:nvSpPr>
            <p:cNvPr id="12" name="Freeform 9"/>
            <p:cNvSpPr/>
            <p:nvPr/>
          </p:nvSpPr>
          <p:spPr bwMode="auto">
            <a:xfrm>
              <a:off x="1838325" y="1262063"/>
              <a:ext cx="5486400" cy="4333875"/>
            </a:xfrm>
            <a:custGeom>
              <a:avLst/>
              <a:gdLst/>
              <a:ahLst/>
              <a:cxnLst/>
              <a:rect l="0" t="0" r="r" b="b"/>
              <a:pathLst>
                <a:path w="1728" h="1364">
                  <a:moveTo>
                    <a:pt x="1628" y="0"/>
                  </a:moveTo>
                  <a:cubicBezTo>
                    <a:pt x="100" y="0"/>
                    <a:pt x="100" y="0"/>
                    <a:pt x="100" y="0"/>
                  </a:cubicBezTo>
                  <a:cubicBezTo>
                    <a:pt x="100" y="0"/>
                    <a:pt x="100" y="0"/>
                    <a:pt x="100" y="0"/>
                  </a:cubicBezTo>
                  <a:cubicBezTo>
                    <a:pt x="45" y="0"/>
                    <a:pt x="0" y="45"/>
                    <a:pt x="0" y="100"/>
                  </a:cubicBezTo>
                  <a:cubicBezTo>
                    <a:pt x="0" y="1264"/>
                    <a:pt x="0" y="1264"/>
                    <a:pt x="0" y="1264"/>
                  </a:cubicBezTo>
                  <a:cubicBezTo>
                    <a:pt x="0" y="1319"/>
                    <a:pt x="45" y="1364"/>
                    <a:pt x="100" y="1364"/>
                  </a:cubicBezTo>
                  <a:cubicBezTo>
                    <a:pt x="100" y="1364"/>
                    <a:pt x="100" y="1364"/>
                    <a:pt x="100" y="1364"/>
                  </a:cubicBezTo>
                  <a:cubicBezTo>
                    <a:pt x="1628" y="1364"/>
                    <a:pt x="1628" y="1364"/>
                    <a:pt x="1628" y="1364"/>
                  </a:cubicBezTo>
                  <a:cubicBezTo>
                    <a:pt x="1683" y="1364"/>
                    <a:pt x="1728" y="1319"/>
                    <a:pt x="1728" y="1264"/>
                  </a:cubicBezTo>
                  <a:cubicBezTo>
                    <a:pt x="1728" y="100"/>
                    <a:pt x="1728" y="100"/>
                    <a:pt x="1728" y="100"/>
                  </a:cubicBezTo>
                  <a:cubicBezTo>
                    <a:pt x="1728" y="45"/>
                    <a:pt x="1683" y="0"/>
                    <a:pt x="1628" y="0"/>
                  </a:cubicBezTo>
                  <a:close/>
                </a:path>
              </a:pathLst>
            </a:custGeom>
            <a:solidFill>
              <a:schemeClr val="bg2"/>
            </a:solidFill>
            <a:ln>
              <a:noFill/>
            </a:ln>
          </p:spPr>
        </p:sp>
        <p:cxnSp>
          <p:nvCxnSpPr>
            <p:cNvPr id="185" name="Straight Connector 184"/>
            <p:cNvCxnSpPr/>
            <p:nvPr/>
          </p:nvCxnSpPr>
          <p:spPr>
            <a:xfrm>
              <a:off x="4057650" y="3862794"/>
              <a:ext cx="10287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Freeform 5"/>
            <p:cNvSpPr>
              <a:spLocks noEditPoints="1"/>
            </p:cNvSpPr>
            <p:nvPr/>
          </p:nvSpPr>
          <p:spPr bwMode="auto">
            <a:xfrm>
              <a:off x="2030413" y="1454150"/>
              <a:ext cx="5102225" cy="3949700"/>
            </a:xfrm>
            <a:custGeom>
              <a:avLst/>
              <a:gdLst/>
              <a:ahLst/>
              <a:cxnLst/>
              <a:rect l="0" t="0" r="r" b="b"/>
              <a:pathLst>
                <a:path w="1608" h="1244">
                  <a:moveTo>
                    <a:pt x="1568" y="0"/>
                  </a:moveTo>
                  <a:cubicBezTo>
                    <a:pt x="40" y="0"/>
                    <a:pt x="40" y="0"/>
                    <a:pt x="40" y="0"/>
                  </a:cubicBezTo>
                  <a:cubicBezTo>
                    <a:pt x="19" y="0"/>
                    <a:pt x="0" y="18"/>
                    <a:pt x="0" y="40"/>
                  </a:cubicBezTo>
                  <a:cubicBezTo>
                    <a:pt x="0" y="1204"/>
                    <a:pt x="0" y="1204"/>
                    <a:pt x="0" y="1204"/>
                  </a:cubicBezTo>
                  <a:cubicBezTo>
                    <a:pt x="0" y="1225"/>
                    <a:pt x="19" y="1244"/>
                    <a:pt x="40" y="1244"/>
                  </a:cubicBezTo>
                  <a:cubicBezTo>
                    <a:pt x="1568" y="1244"/>
                    <a:pt x="1568" y="1244"/>
                    <a:pt x="1568" y="1244"/>
                  </a:cubicBezTo>
                  <a:cubicBezTo>
                    <a:pt x="1590" y="1244"/>
                    <a:pt x="1608" y="1225"/>
                    <a:pt x="1608" y="1204"/>
                  </a:cubicBezTo>
                  <a:cubicBezTo>
                    <a:pt x="1608" y="40"/>
                    <a:pt x="1608" y="40"/>
                    <a:pt x="1608" y="40"/>
                  </a:cubicBezTo>
                  <a:cubicBezTo>
                    <a:pt x="1608" y="18"/>
                    <a:pt x="1590" y="0"/>
                    <a:pt x="1568" y="0"/>
                  </a:cubicBezTo>
                  <a:close/>
                  <a:moveTo>
                    <a:pt x="1594" y="1204"/>
                  </a:moveTo>
                  <a:cubicBezTo>
                    <a:pt x="1594" y="1218"/>
                    <a:pt x="1583" y="1230"/>
                    <a:pt x="1568" y="1230"/>
                  </a:cubicBezTo>
                  <a:cubicBezTo>
                    <a:pt x="40" y="1230"/>
                    <a:pt x="40" y="1230"/>
                    <a:pt x="40" y="1230"/>
                  </a:cubicBezTo>
                  <a:cubicBezTo>
                    <a:pt x="26" y="1230"/>
                    <a:pt x="14" y="1218"/>
                    <a:pt x="14" y="1204"/>
                  </a:cubicBezTo>
                  <a:cubicBezTo>
                    <a:pt x="14" y="40"/>
                    <a:pt x="14" y="40"/>
                    <a:pt x="14" y="40"/>
                  </a:cubicBezTo>
                  <a:cubicBezTo>
                    <a:pt x="14" y="26"/>
                    <a:pt x="26" y="14"/>
                    <a:pt x="40" y="14"/>
                  </a:cubicBezTo>
                  <a:cubicBezTo>
                    <a:pt x="1568" y="14"/>
                    <a:pt x="1568" y="14"/>
                    <a:pt x="1568" y="14"/>
                  </a:cubicBezTo>
                  <a:cubicBezTo>
                    <a:pt x="1583" y="14"/>
                    <a:pt x="1594" y="26"/>
                    <a:pt x="1594" y="40"/>
                  </a:cubicBezTo>
                  <a:lnTo>
                    <a:pt x="1594" y="1204"/>
                  </a:lnTo>
                  <a:close/>
                </a:path>
              </a:pathLst>
            </a:custGeom>
            <a:solidFill>
              <a:schemeClr val="accent1"/>
            </a:solidFill>
            <a:ln>
              <a:noFill/>
            </a:ln>
          </p:spPr>
        </p:sp>
      </p:grpSp>
      <p:cxnSp>
        <p:nvCxnSpPr>
          <p:cNvPr id="14" name="Straight Connector 13"/>
          <p:cNvCxnSpPr/>
          <p:nvPr/>
        </p:nvCxnSpPr>
        <p:spPr>
          <a:xfrm>
            <a:off x="4057650" y="3862794"/>
            <a:ext cx="10287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Date Placeholder 3"/>
          <p:cNvSpPr>
            <a:spLocks noGrp="1"/>
          </p:cNvSpPr>
          <p:nvPr>
            <p:ph type="dt" sz="half" idx="10"/>
          </p:nvPr>
        </p:nvSpPr>
        <p:spPr>
          <a:xfrm>
            <a:off x="6738557" y="6296731"/>
            <a:ext cx="2057400" cy="365125"/>
          </a:xfrm>
        </p:spPr>
        <p:txBody>
          <a:bodyPr/>
          <a:lstStyle>
            <a:lvl1pPr>
              <a:defRPr>
                <a:solidFill>
                  <a:schemeClr val="bg2"/>
                </a:solidFill>
              </a:defRPr>
            </a:lvl1pPr>
          </a:lstStyle>
          <a:p>
            <a:fld id="{9469A228-33B4-4CED-961A-2E5271191344}" type="datetimeFigureOut">
              <a:rPr lang="en-US" smtClean="0"/>
              <a:t>3/15/2018</a:t>
            </a:fld>
            <a:endParaRPr lang="en-US"/>
          </a:p>
        </p:txBody>
      </p:sp>
      <p:sp>
        <p:nvSpPr>
          <p:cNvPr id="5" name="Footer Placeholder 4"/>
          <p:cNvSpPr>
            <a:spLocks noGrp="1"/>
          </p:cNvSpPr>
          <p:nvPr>
            <p:ph type="ftr" sz="quarter" idx="11"/>
          </p:nvPr>
        </p:nvSpPr>
        <p:spPr>
          <a:xfrm>
            <a:off x="3030683" y="6296731"/>
            <a:ext cx="3086100" cy="365125"/>
          </a:xfrm>
        </p:spPr>
        <p:txBody>
          <a:bodyPr/>
          <a:lstStyle>
            <a:lvl1pPr algn="ctr">
              <a:defRPr>
                <a:solidFill>
                  <a:schemeClr val="bg2"/>
                </a:solidFill>
              </a:defRPr>
            </a:lvl1pPr>
          </a:lstStyle>
          <a:p>
            <a:endParaRPr lang="en-US"/>
          </a:p>
        </p:txBody>
      </p:sp>
      <p:sp>
        <p:nvSpPr>
          <p:cNvPr id="6" name="Slide Number Placeholder 5"/>
          <p:cNvSpPr>
            <a:spLocks noGrp="1"/>
          </p:cNvSpPr>
          <p:nvPr>
            <p:ph type="sldNum" sz="quarter" idx="12"/>
          </p:nvPr>
        </p:nvSpPr>
        <p:spPr>
          <a:xfrm>
            <a:off x="348057" y="6296731"/>
            <a:ext cx="2086157" cy="365125"/>
          </a:xfrm>
        </p:spPr>
        <p:txBody>
          <a:bodyPr anchor="ctr"/>
          <a:lstStyle>
            <a:lvl1pPr algn="l">
              <a:defRPr sz="900">
                <a:solidFill>
                  <a:schemeClr val="bg2"/>
                </a:solidFill>
              </a:defRPr>
            </a:lvl1pPr>
          </a:lstStyle>
          <a:p>
            <a:fld id="{F0D1252A-F65E-4DD8-B19E-A8036EA0CB02}" type="slidenum">
              <a:rPr lang="en-US" smtClean="0"/>
              <a:t>‹#›</a:t>
            </a:fld>
            <a:endParaRPr lang="en-US"/>
          </a:p>
        </p:txBody>
      </p:sp>
      <p:sp>
        <p:nvSpPr>
          <p:cNvPr id="2" name="Title 1"/>
          <p:cNvSpPr>
            <a:spLocks noGrp="1"/>
          </p:cNvSpPr>
          <p:nvPr>
            <p:ph type="title"/>
          </p:nvPr>
        </p:nvSpPr>
        <p:spPr>
          <a:xfrm>
            <a:off x="2371726" y="1830580"/>
            <a:ext cx="4394793" cy="1841715"/>
          </a:xfrm>
        </p:spPr>
        <p:txBody>
          <a:bodyPr anchor="t">
            <a:normAutofit/>
          </a:bodyPr>
          <a:lstStyle>
            <a:lvl1pPr algn="ctr">
              <a:lnSpc>
                <a:spcPct val="105000"/>
              </a:lnSpc>
              <a:defRPr sz="3300" baseline="0">
                <a:solidFill>
                  <a:schemeClr val="tx2">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2860938" y="4176132"/>
            <a:ext cx="3424856" cy="1038807"/>
          </a:xfrm>
        </p:spPr>
        <p:txBody>
          <a:bodyPr>
            <a:normAutofit/>
          </a:bodyPr>
          <a:lstStyle>
            <a:lvl1pPr marL="0" indent="0" algn="ctr">
              <a:lnSpc>
                <a:spcPct val="130000"/>
              </a:lnSpc>
              <a:spcBef>
                <a:spcPts val="0"/>
              </a:spcBef>
              <a:buNone/>
              <a:defRPr sz="1800" baseline="0">
                <a:solidFill>
                  <a:schemeClr val="tx2">
                    <a:lumMod val="75000"/>
                    <a:lumOff val="2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7056706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39327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02040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51913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58960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39080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08983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80060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077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41889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02997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212609" y="2438400"/>
            <a:ext cx="3127248"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0955" y="2438400"/>
            <a:ext cx="3127248"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469A228-33B4-4CED-961A-2E5271191344}" type="datetimeFigureOut">
              <a:rPr lang="en-US" smtClean="0"/>
              <a:t>3/15/2018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D1252A-F65E-4DD8-B19E-A8036EA0CB02}" type="slidenum">
              <a:rPr lang="en-US" smtClean="0"/>
              <a:t>‹#›</a:t>
            </a:fld>
            <a:endParaRPr lang="en-US"/>
          </a:p>
        </p:txBody>
      </p:sp>
    </p:spTree>
    <p:extLst>
      <p:ext uri="{BB962C8B-B14F-4D97-AF65-F5344CB8AC3E}">
        <p14:creationId xmlns:p14="http://schemas.microsoft.com/office/powerpoint/2010/main" val="38518599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48891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02455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75232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70089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10739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31873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47711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3934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21665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21613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104338" y="566928"/>
            <a:ext cx="6673866" cy="1563624"/>
          </a:xfrm>
        </p:spPr>
        <p:txBody>
          <a:bodyPr/>
          <a:lstStyle/>
          <a:p>
            <a:r>
              <a:rPr lang="en-US"/>
              <a:t>Click to edit Master title style</a:t>
            </a:r>
            <a:endParaRPr lang="en-US" dirty="0"/>
          </a:p>
        </p:txBody>
      </p:sp>
      <p:sp>
        <p:nvSpPr>
          <p:cNvPr id="3" name="Text Placeholder 2"/>
          <p:cNvSpPr>
            <a:spLocks noGrp="1"/>
          </p:cNvSpPr>
          <p:nvPr>
            <p:ph type="body" idx="1"/>
          </p:nvPr>
        </p:nvSpPr>
        <p:spPr>
          <a:xfrm>
            <a:off x="2200276" y="2456408"/>
            <a:ext cx="3136392" cy="823912"/>
          </a:xfrm>
        </p:spPr>
        <p:txBody>
          <a:bodyPr anchor="b">
            <a:normAutofit/>
          </a:bodyPr>
          <a:lstStyle>
            <a:lvl1pPr marL="0" indent="0">
              <a:lnSpc>
                <a:spcPct val="99000"/>
              </a:lnSpc>
              <a:buNone/>
              <a:defRPr sz="2100" b="0" baseline="0">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2200276" y="3316640"/>
            <a:ext cx="3136392"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41811" y="2456408"/>
            <a:ext cx="3136392" cy="823912"/>
          </a:xfrm>
        </p:spPr>
        <p:txBody>
          <a:bodyPr anchor="b">
            <a:normAutofit/>
          </a:bodyPr>
          <a:lstStyle>
            <a:lvl1pPr marL="0" indent="0">
              <a:lnSpc>
                <a:spcPct val="99000"/>
              </a:lnSpc>
              <a:buNone/>
              <a:defRPr sz="2100" b="0" baseline="0">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5641811" y="3316640"/>
            <a:ext cx="3136392"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469A228-33B4-4CED-961A-2E5271191344}" type="datetimeFigureOut">
              <a:rPr lang="en-US" smtClean="0"/>
              <a:t>3/15/2018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0D1252A-F65E-4DD8-B19E-A8036EA0CB02}" type="slidenum">
              <a:rPr lang="en-US" smtClean="0"/>
              <a:t>‹#›</a:t>
            </a:fld>
            <a:endParaRPr lang="en-US"/>
          </a:p>
        </p:txBody>
      </p:sp>
    </p:spTree>
    <p:extLst>
      <p:ext uri="{BB962C8B-B14F-4D97-AF65-F5344CB8AC3E}">
        <p14:creationId xmlns:p14="http://schemas.microsoft.com/office/powerpoint/2010/main" val="91114017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91837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040270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738373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849170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92075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917906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79989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894546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901667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25142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469A228-33B4-4CED-961A-2E5271191344}" type="datetimeFigureOut">
              <a:rPr lang="en-US" smtClean="0"/>
              <a:t>3/15/2018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0D1252A-F65E-4DD8-B19E-A8036EA0CB02}" type="slidenum">
              <a:rPr lang="en-US" smtClean="0"/>
              <a:t>‹#›</a:t>
            </a:fld>
            <a:endParaRPr lang="en-US"/>
          </a:p>
        </p:txBody>
      </p:sp>
    </p:spTree>
    <p:extLst>
      <p:ext uri="{BB962C8B-B14F-4D97-AF65-F5344CB8AC3E}">
        <p14:creationId xmlns:p14="http://schemas.microsoft.com/office/powerpoint/2010/main" val="33705304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724522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357115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504357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816608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135812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236033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680734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683787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963292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23896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grpSp>
        <p:nvGrpSpPr>
          <p:cNvPr id="5" name="Group 4" title="Feathers"/>
          <p:cNvGrpSpPr/>
          <p:nvPr/>
        </p:nvGrpSpPr>
        <p:grpSpPr>
          <a:xfrm>
            <a:off x="242422" y="723329"/>
            <a:ext cx="3173440" cy="5631971"/>
            <a:chOff x="400714" y="362425"/>
            <a:chExt cx="3495979" cy="6204388"/>
          </a:xfrm>
        </p:grpSpPr>
        <p:sp>
          <p:nvSpPr>
            <p:cNvPr id="6" name="Freeform 5"/>
            <p:cNvSpPr>
              <a:spLocks noEditPoints="1"/>
            </p:cNvSpPr>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3">
                <a:lumMod val="60000"/>
                <a:lumOff val="40000"/>
                <a:alpha val="75000"/>
              </a:schemeClr>
            </a:solidFill>
            <a:ln>
              <a:noFill/>
            </a:ln>
          </p:spPr>
        </p:sp>
        <p:sp>
          <p:nvSpPr>
            <p:cNvPr id="7" name="Freeform 6"/>
            <p:cNvSpPr>
              <a:spLocks noEditPoints="1"/>
            </p:cNvSpPr>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grpSp>
      <p:sp>
        <p:nvSpPr>
          <p:cNvPr id="2" name="Date Placeholder 1"/>
          <p:cNvSpPr>
            <a:spLocks noGrp="1"/>
          </p:cNvSpPr>
          <p:nvPr>
            <p:ph type="dt" sz="half" idx="10"/>
          </p:nvPr>
        </p:nvSpPr>
        <p:spPr/>
        <p:txBody>
          <a:bodyPr/>
          <a:lstStyle/>
          <a:p>
            <a:fld id="{9469A228-33B4-4CED-961A-2E5271191344}" type="datetimeFigureOut">
              <a:rPr lang="en-US" smtClean="0"/>
              <a:t>3/15/2018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0D1252A-F65E-4DD8-B19E-A8036EA0CB02}" type="slidenum">
              <a:rPr lang="en-US" smtClean="0"/>
              <a:t>‹#›</a:t>
            </a:fld>
            <a:endParaRPr lang="en-US"/>
          </a:p>
        </p:txBody>
      </p:sp>
    </p:spTree>
    <p:extLst>
      <p:ext uri="{BB962C8B-B14F-4D97-AF65-F5344CB8AC3E}">
        <p14:creationId xmlns:p14="http://schemas.microsoft.com/office/powerpoint/2010/main" val="3100339756"/>
      </p:ext>
    </p:extLst>
  </p:cSld>
  <p:clrMapOvr>
    <a:masterClrMapping/>
  </p:clrMapOvr>
  <p:extLst mod="1">
    <p:ext uri="{DCECCB84-F9BA-43D5-87BE-67443E8EF086}">
      <p15:sldGuideLst xmlns:p15="http://schemas.microsoft.com/office/powerpoint/2012/main">
        <p15:guide id="1" pos="5400">
          <p15:clr>
            <a:srgbClr val="FBAE40"/>
          </p15:clr>
        </p15:guide>
        <p15:guide id="2" pos="405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474959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382493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242646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734171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090176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018154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727845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976830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894788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8300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Freeform 15" title="Feather"/>
          <p:cNvSpPr>
            <a:spLocks noEditPoints="1"/>
          </p:cNvSpPr>
          <p:nvPr/>
        </p:nvSpPr>
        <p:spPr bwMode="auto">
          <a:xfrm rot="2047334" flipH="1">
            <a:off x="5964933" y="777673"/>
            <a:ext cx="3075493" cy="5283579"/>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sp>
        <p:nvSpPr>
          <p:cNvPr id="2" name="Title 1"/>
          <p:cNvSpPr>
            <a:spLocks noGrp="1"/>
          </p:cNvSpPr>
          <p:nvPr>
            <p:ph type="title"/>
          </p:nvPr>
        </p:nvSpPr>
        <p:spPr>
          <a:xfrm>
            <a:off x="6355080" y="1503907"/>
            <a:ext cx="2420786" cy="1687924"/>
          </a:xfrm>
        </p:spPr>
        <p:txBody>
          <a:bodyPr anchor="b">
            <a:normAutofit/>
          </a:bodyPr>
          <a:lstStyle>
            <a:lvl1pPr>
              <a:lnSpc>
                <a:spcPct val="104000"/>
              </a:lnSpc>
              <a:defRPr sz="2800"/>
            </a:lvl1pPr>
          </a:lstStyle>
          <a:p>
            <a:r>
              <a:rPr lang="en-US"/>
              <a:t>Click to edit Master title style</a:t>
            </a:r>
            <a:endParaRPr lang="en-US" dirty="0"/>
          </a:p>
        </p:txBody>
      </p:sp>
      <p:sp>
        <p:nvSpPr>
          <p:cNvPr id="3" name="Content Placeholder 2"/>
          <p:cNvSpPr>
            <a:spLocks noGrp="1"/>
          </p:cNvSpPr>
          <p:nvPr>
            <p:ph idx="1"/>
          </p:nvPr>
        </p:nvSpPr>
        <p:spPr>
          <a:xfrm>
            <a:off x="365798" y="441414"/>
            <a:ext cx="5697780" cy="5654586"/>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355080" y="3223804"/>
            <a:ext cx="2420786" cy="2872197"/>
          </a:xfrm>
        </p:spPr>
        <p:txBody>
          <a:bodyPr>
            <a:normAutofit/>
          </a:bodyPr>
          <a:lstStyle>
            <a:lvl1pPr marL="0" indent="0">
              <a:spcBef>
                <a:spcPts val="1200"/>
              </a:spcBef>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6357417" y="6286501"/>
            <a:ext cx="2420786" cy="365125"/>
          </a:xfrm>
        </p:spPr>
        <p:txBody>
          <a:bodyPr/>
          <a:lstStyle>
            <a:lvl1pPr algn="l">
              <a:defRPr/>
            </a:lvl1pPr>
          </a:lstStyle>
          <a:p>
            <a:fld id="{9469A228-33B4-4CED-961A-2E5271191344}" type="datetimeFigureOut">
              <a:rPr lang="en-US" smtClean="0"/>
              <a:t>3/15/2018</a:t>
            </a:fld>
            <a:endParaRPr lang="en-US"/>
          </a:p>
        </p:txBody>
      </p:sp>
      <p:sp>
        <p:nvSpPr>
          <p:cNvPr id="6" name="Footer Placeholder 5"/>
          <p:cNvSpPr>
            <a:spLocks noGrp="1"/>
          </p:cNvSpPr>
          <p:nvPr>
            <p:ph type="ftr" sz="quarter" idx="11"/>
          </p:nvPr>
        </p:nvSpPr>
        <p:spPr>
          <a:xfrm>
            <a:off x="365798" y="6286501"/>
            <a:ext cx="5697780" cy="365125"/>
          </a:xfrm>
        </p:spPr>
        <p:txBody>
          <a:bodyPr/>
          <a:lstStyle>
            <a:lvl1pPr algn="l">
              <a:defRPr/>
            </a:lvl1pPr>
          </a:lstStyle>
          <a:p>
            <a:endParaRPr lang="en-US"/>
          </a:p>
        </p:txBody>
      </p:sp>
      <p:sp>
        <p:nvSpPr>
          <p:cNvPr id="7" name="Slide Number Placeholder 6"/>
          <p:cNvSpPr>
            <a:spLocks noGrp="1"/>
          </p:cNvSpPr>
          <p:nvPr>
            <p:ph type="sldNum" sz="quarter" idx="12"/>
          </p:nvPr>
        </p:nvSpPr>
        <p:spPr>
          <a:xfrm>
            <a:off x="6355080" y="373605"/>
            <a:ext cx="2420786" cy="816481"/>
          </a:xfrm>
        </p:spPr>
        <p:txBody>
          <a:bodyPr anchor="t"/>
          <a:lstStyle>
            <a:lvl1pPr algn="l">
              <a:defRPr sz="3800"/>
            </a:lvl1pPr>
          </a:lstStyle>
          <a:p>
            <a:fld id="{F0D1252A-F65E-4DD8-B19E-A8036EA0CB02}" type="slidenum">
              <a:rPr lang="en-US" smtClean="0"/>
              <a:t>‹#›</a:t>
            </a:fld>
            <a:endParaRPr lang="en-US"/>
          </a:p>
        </p:txBody>
      </p:sp>
    </p:spTree>
    <p:extLst>
      <p:ext uri="{BB962C8B-B14F-4D97-AF65-F5344CB8AC3E}">
        <p14:creationId xmlns:p14="http://schemas.microsoft.com/office/powerpoint/2010/main" val="4262218102"/>
      </p:ext>
    </p:extLst>
  </p:cSld>
  <p:clrMapOvr>
    <a:masterClrMapping/>
  </p:clrMapOvr>
  <p:extLst mod="1">
    <p:ext uri="{DCECCB84-F9BA-43D5-87BE-67443E8EF086}">
      <p15:sldGuideLst xmlns:p15="http://schemas.microsoft.com/office/powerpoint/2012/main">
        <p15:guide id="1" pos="5400">
          <p15:clr>
            <a:srgbClr val="FBAE40"/>
          </p15:clr>
        </p15:guide>
        <p15:guide id="2" pos="405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328248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100826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094282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340021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88199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211167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316310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849179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770591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16310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0" name="Freeform 15" title="Feather"/>
          <p:cNvSpPr>
            <a:spLocks noEditPoints="1"/>
          </p:cNvSpPr>
          <p:nvPr/>
        </p:nvSpPr>
        <p:spPr bwMode="auto">
          <a:xfrm rot="2047334" flipH="1">
            <a:off x="5964933" y="777673"/>
            <a:ext cx="3075493" cy="5283579"/>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sp>
        <p:nvSpPr>
          <p:cNvPr id="2" name="Title 1"/>
          <p:cNvSpPr>
            <a:spLocks noGrp="1"/>
          </p:cNvSpPr>
          <p:nvPr>
            <p:ph type="title"/>
          </p:nvPr>
        </p:nvSpPr>
        <p:spPr>
          <a:xfrm>
            <a:off x="6355080" y="1503910"/>
            <a:ext cx="2423160" cy="1687924"/>
          </a:xfrm>
        </p:spPr>
        <p:txBody>
          <a:bodyPr anchor="b">
            <a:noAutofit/>
          </a:bodyPr>
          <a:lstStyle>
            <a:lvl1pPr>
              <a:lnSpc>
                <a:spcPct val="104000"/>
              </a:lnSpc>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 y="1"/>
            <a:ext cx="6076988" cy="685799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355080" y="3223806"/>
            <a:ext cx="2423160" cy="2872194"/>
          </a:xfrm>
        </p:spPr>
        <p:txBody>
          <a:bodyPr>
            <a:normAutofit/>
          </a:bodyPr>
          <a:lstStyle>
            <a:lvl1pPr marL="0" indent="0">
              <a:spcBef>
                <a:spcPts val="1200"/>
              </a:spcBef>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6350194" y="6296616"/>
            <a:ext cx="2428010" cy="365125"/>
          </a:xfrm>
        </p:spPr>
        <p:txBody>
          <a:bodyPr/>
          <a:lstStyle>
            <a:lvl1pPr algn="l">
              <a:defRPr/>
            </a:lvl1pPr>
          </a:lstStyle>
          <a:p>
            <a:fld id="{9469A228-33B4-4CED-961A-2E5271191344}" type="datetimeFigureOut">
              <a:rPr lang="en-US" smtClean="0"/>
              <a:t>3/15/2018</a:t>
            </a:fld>
            <a:endParaRPr lang="en-US"/>
          </a:p>
        </p:txBody>
      </p:sp>
      <p:sp>
        <p:nvSpPr>
          <p:cNvPr id="6" name="Footer Placeholder 5"/>
          <p:cNvSpPr>
            <a:spLocks noGrp="1"/>
          </p:cNvSpPr>
          <p:nvPr>
            <p:ph type="ftr" sz="quarter" idx="11"/>
          </p:nvPr>
        </p:nvSpPr>
        <p:spPr>
          <a:xfrm>
            <a:off x="365798" y="6296616"/>
            <a:ext cx="5711190" cy="365125"/>
          </a:xfrm>
        </p:spPr>
        <p:txBody>
          <a:bodyPr/>
          <a:lstStyle>
            <a:lvl1pPr algn="l">
              <a:defRPr/>
            </a:lvl1pPr>
          </a:lstStyle>
          <a:p>
            <a:endParaRPr lang="en-US" dirty="0"/>
          </a:p>
        </p:txBody>
      </p:sp>
      <p:sp>
        <p:nvSpPr>
          <p:cNvPr id="7" name="Slide Number Placeholder 6"/>
          <p:cNvSpPr>
            <a:spLocks noGrp="1"/>
          </p:cNvSpPr>
          <p:nvPr>
            <p:ph type="sldNum" sz="quarter" idx="12"/>
          </p:nvPr>
        </p:nvSpPr>
        <p:spPr>
          <a:xfrm>
            <a:off x="6355080" y="373607"/>
            <a:ext cx="2423160" cy="816482"/>
          </a:xfrm>
        </p:spPr>
        <p:txBody>
          <a:bodyPr anchor="t"/>
          <a:lstStyle>
            <a:lvl1pPr algn="l">
              <a:defRPr sz="3800"/>
            </a:lvl1pPr>
          </a:lstStyle>
          <a:p>
            <a:fld id="{F0D1252A-F65E-4DD8-B19E-A8036EA0CB02}" type="slidenum">
              <a:rPr lang="en-US" smtClean="0"/>
              <a:t>‹#›</a:t>
            </a:fld>
            <a:endParaRPr lang="en-US"/>
          </a:p>
        </p:txBody>
      </p:sp>
    </p:spTree>
    <p:extLst>
      <p:ext uri="{BB962C8B-B14F-4D97-AF65-F5344CB8AC3E}">
        <p14:creationId xmlns:p14="http://schemas.microsoft.com/office/powerpoint/2010/main" val="73317961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097286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178739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914413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365087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022074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742740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213000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642797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400769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5748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9.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2.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4" name="Group 13" title="Feathers"/>
          <p:cNvGrpSpPr/>
          <p:nvPr/>
        </p:nvGrpSpPr>
        <p:grpSpPr>
          <a:xfrm>
            <a:off x="242422" y="723329"/>
            <a:ext cx="3173440" cy="5631971"/>
            <a:chOff x="400714" y="362425"/>
            <a:chExt cx="3495979" cy="6204388"/>
          </a:xfrm>
        </p:grpSpPr>
        <p:sp>
          <p:nvSpPr>
            <p:cNvPr id="15" name="Freeform 5"/>
            <p:cNvSpPr>
              <a:spLocks noEditPoints="1"/>
            </p:cNvSpPr>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3">
                <a:lumMod val="60000"/>
                <a:lumOff val="40000"/>
                <a:alpha val="75000"/>
              </a:schemeClr>
            </a:solidFill>
            <a:ln>
              <a:noFill/>
            </a:ln>
          </p:spPr>
        </p:sp>
        <p:sp>
          <p:nvSpPr>
            <p:cNvPr id="16" name="Freeform 15"/>
            <p:cNvSpPr>
              <a:spLocks noEditPoints="1"/>
            </p:cNvSpPr>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grpSp>
      <p:sp>
        <p:nvSpPr>
          <p:cNvPr id="2" name="Title Placeholder 1"/>
          <p:cNvSpPr>
            <a:spLocks noGrp="1"/>
          </p:cNvSpPr>
          <p:nvPr>
            <p:ph type="title"/>
          </p:nvPr>
        </p:nvSpPr>
        <p:spPr>
          <a:xfrm>
            <a:off x="2105030" y="568345"/>
            <a:ext cx="6673174" cy="1560716"/>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200276" y="2438400"/>
            <a:ext cx="6577928" cy="3651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720803" y="6296616"/>
            <a:ext cx="2057400" cy="365125"/>
          </a:xfrm>
          <a:prstGeom prst="rect">
            <a:avLst/>
          </a:prstGeom>
        </p:spPr>
        <p:txBody>
          <a:bodyPr vert="horz" lIns="91440" tIns="45720" rIns="91440" bIns="45720" rtlCol="0" anchor="ctr"/>
          <a:lstStyle>
            <a:lvl1pPr algn="r">
              <a:defRPr sz="1000" baseline="0">
                <a:solidFill>
                  <a:schemeClr val="tx2">
                    <a:lumMod val="75000"/>
                    <a:lumOff val="25000"/>
                  </a:schemeClr>
                </a:solidFill>
                <a:latin typeface="+mj-lt"/>
              </a:defRPr>
            </a:lvl1pPr>
          </a:lstStyle>
          <a:p>
            <a:fld id="{9469A228-33B4-4CED-961A-2E5271191344}" type="datetimeFigureOut">
              <a:rPr lang="en-US" smtClean="0"/>
              <a:t>3/15/2018</a:t>
            </a:fld>
            <a:endParaRPr lang="en-US"/>
          </a:p>
        </p:txBody>
      </p:sp>
      <p:sp>
        <p:nvSpPr>
          <p:cNvPr id="5" name="Footer Placeholder 4"/>
          <p:cNvSpPr>
            <a:spLocks noGrp="1"/>
          </p:cNvSpPr>
          <p:nvPr>
            <p:ph type="ftr" sz="quarter" idx="3"/>
          </p:nvPr>
        </p:nvSpPr>
        <p:spPr>
          <a:xfrm>
            <a:off x="2200276" y="6296616"/>
            <a:ext cx="4250530" cy="365125"/>
          </a:xfrm>
          <a:prstGeom prst="rect">
            <a:avLst/>
          </a:prstGeom>
        </p:spPr>
        <p:txBody>
          <a:bodyPr vert="horz" lIns="91440" tIns="45720" rIns="91440" bIns="45720" rtlCol="0" anchor="ctr"/>
          <a:lstStyle>
            <a:lvl1pPr algn="l">
              <a:defRPr sz="1000" baseline="0">
                <a:solidFill>
                  <a:schemeClr val="tx2">
                    <a:lumMod val="75000"/>
                    <a:lumOff val="25000"/>
                  </a:schemeClr>
                </a:solidFill>
                <a:latin typeface="+mj-lt"/>
              </a:defRPr>
            </a:lvl1pPr>
          </a:lstStyle>
          <a:p>
            <a:endParaRPr lang="en-US"/>
          </a:p>
        </p:txBody>
      </p:sp>
      <p:sp>
        <p:nvSpPr>
          <p:cNvPr id="6" name="Slide Number Placeholder 5"/>
          <p:cNvSpPr>
            <a:spLocks noGrp="1"/>
          </p:cNvSpPr>
          <p:nvPr>
            <p:ph type="sldNum" sz="quarter" idx="4"/>
          </p:nvPr>
        </p:nvSpPr>
        <p:spPr>
          <a:xfrm>
            <a:off x="285750" y="627886"/>
            <a:ext cx="1413261" cy="604269"/>
          </a:xfrm>
          <a:prstGeom prst="rect">
            <a:avLst/>
          </a:prstGeom>
        </p:spPr>
        <p:txBody>
          <a:bodyPr vert="horz" lIns="91440" tIns="45720" rIns="91440" bIns="45720" rtlCol="0" anchor="b"/>
          <a:lstStyle>
            <a:lvl1pPr algn="r">
              <a:defRPr sz="3800" baseline="0">
                <a:solidFill>
                  <a:schemeClr val="tx2">
                    <a:lumMod val="75000"/>
                    <a:lumOff val="25000"/>
                  </a:schemeClr>
                </a:solidFill>
                <a:latin typeface="+mj-lt"/>
              </a:defRPr>
            </a:lvl1pPr>
          </a:lstStyle>
          <a:p>
            <a:fld id="{F0D1252A-F65E-4DD8-B19E-A8036EA0CB02}" type="slidenum">
              <a:rPr lang="en-US" smtClean="0"/>
              <a:t>‹#›</a:t>
            </a:fld>
            <a:endParaRPr lang="en-US"/>
          </a:p>
        </p:txBody>
      </p:sp>
      <p:cxnSp>
        <p:nvCxnSpPr>
          <p:cNvPr id="9" name="Straight Connector 8"/>
          <p:cNvCxnSpPr/>
          <p:nvPr/>
        </p:nvCxnSpPr>
        <p:spPr>
          <a:xfrm>
            <a:off x="2200276" y="2176009"/>
            <a:ext cx="6577928"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Rule Line"/>
          <p:cNvCxnSpPr/>
          <p:nvPr/>
        </p:nvCxnSpPr>
        <p:spPr>
          <a:xfrm>
            <a:off x="2200276" y="2176009"/>
            <a:ext cx="6577928"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0816943"/>
      </p:ext>
    </p:extLst>
  </p:cSld>
  <p:clrMap bg1="lt1" tx1="dk1" bg2="lt2" tx2="dk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32" r:id="rId5"/>
    <p:sldLayoutId id="2147483933" r:id="rId6"/>
    <p:sldLayoutId id="2147483934" r:id="rId7"/>
    <p:sldLayoutId id="2147483935" r:id="rId8"/>
    <p:sldLayoutId id="2147483936" r:id="rId9"/>
    <p:sldLayoutId id="2147483937" r:id="rId10"/>
    <p:sldLayoutId id="2147483938" r:id="rId11"/>
  </p:sldLayoutIdLst>
  <p:txStyles>
    <p:titleStyle>
      <a:lvl1pPr algn="l" defTabSz="685800" rtl="0" eaLnBrk="1" latinLnBrk="0" hangingPunct="1">
        <a:lnSpc>
          <a:spcPct val="99000"/>
        </a:lnSpc>
        <a:spcBef>
          <a:spcPct val="0"/>
        </a:spcBef>
        <a:buNone/>
        <a:defRPr sz="3800" kern="1200">
          <a:solidFill>
            <a:schemeClr val="tx2">
              <a:lumMod val="75000"/>
              <a:lumOff val="25000"/>
            </a:schemeClr>
          </a:solidFill>
          <a:latin typeface="+mj-lt"/>
          <a:ea typeface="+mj-ea"/>
          <a:cs typeface="+mj-cs"/>
        </a:defRPr>
      </a:lvl1pPr>
    </p:titleStyle>
    <p:bodyStyle>
      <a:lvl1pPr marL="240030" indent="-240030" algn="l" defTabSz="685800" rtl="0" eaLnBrk="1" latinLnBrk="0" hangingPunct="1">
        <a:lnSpc>
          <a:spcPct val="111000"/>
        </a:lnSpc>
        <a:spcBef>
          <a:spcPts val="930"/>
        </a:spcBef>
        <a:buFont typeface="Corbel" panose="020B0503020204020204" pitchFamily="34" charset="0"/>
        <a:buChar char="–"/>
        <a:defRPr sz="2000" kern="1200">
          <a:solidFill>
            <a:schemeClr val="tx2">
              <a:lumMod val="75000"/>
              <a:lumOff val="25000"/>
            </a:schemeClr>
          </a:solidFill>
          <a:latin typeface="+mn-lt"/>
          <a:ea typeface="+mn-ea"/>
          <a:cs typeface="+mn-cs"/>
        </a:defRPr>
      </a:lvl1pPr>
      <a:lvl2pPr marL="480060" indent="-240030" algn="l" defTabSz="685800" rtl="0" eaLnBrk="1" latinLnBrk="0" hangingPunct="1">
        <a:lnSpc>
          <a:spcPct val="111000"/>
        </a:lnSpc>
        <a:spcBef>
          <a:spcPts val="930"/>
        </a:spcBef>
        <a:buFont typeface="Corbel" panose="020B0503020204020204" pitchFamily="34" charset="0"/>
        <a:buChar char="–"/>
        <a:defRPr sz="1800" kern="1200">
          <a:solidFill>
            <a:schemeClr val="tx2">
              <a:lumMod val="75000"/>
              <a:lumOff val="25000"/>
            </a:schemeClr>
          </a:solidFill>
          <a:latin typeface="+mn-lt"/>
          <a:ea typeface="+mn-ea"/>
          <a:cs typeface="+mn-cs"/>
        </a:defRPr>
      </a:lvl2pPr>
      <a:lvl3pPr marL="720090" indent="-240030" algn="l" defTabSz="685800" rtl="0" eaLnBrk="1" latinLnBrk="0" hangingPunct="1">
        <a:lnSpc>
          <a:spcPct val="111000"/>
        </a:lnSpc>
        <a:spcBef>
          <a:spcPts val="930"/>
        </a:spcBef>
        <a:buFont typeface="Corbel" panose="020B0503020204020204" pitchFamily="34" charset="0"/>
        <a:buChar char="–"/>
        <a:defRPr sz="1600" i="1" kern="1200">
          <a:solidFill>
            <a:schemeClr val="tx2">
              <a:lumMod val="75000"/>
              <a:lumOff val="25000"/>
            </a:schemeClr>
          </a:solidFill>
          <a:latin typeface="+mn-lt"/>
          <a:ea typeface="+mn-ea"/>
          <a:cs typeface="+mn-cs"/>
        </a:defRPr>
      </a:lvl3pPr>
      <a:lvl4pPr marL="960120" indent="-240030" algn="l" defTabSz="685800" rtl="0" eaLnBrk="1" latinLnBrk="0" hangingPunct="1">
        <a:lnSpc>
          <a:spcPct val="111000"/>
        </a:lnSpc>
        <a:spcBef>
          <a:spcPts val="930"/>
        </a:spcBef>
        <a:buFont typeface="Corbel" panose="020B0503020204020204" pitchFamily="34" charset="0"/>
        <a:buChar char="–"/>
        <a:defRPr sz="1400" kern="1200">
          <a:solidFill>
            <a:schemeClr val="tx2">
              <a:lumMod val="75000"/>
              <a:lumOff val="25000"/>
            </a:schemeClr>
          </a:solidFill>
          <a:latin typeface="+mn-lt"/>
          <a:ea typeface="+mn-ea"/>
          <a:cs typeface="+mn-cs"/>
        </a:defRPr>
      </a:lvl4pPr>
      <a:lvl5pPr marL="1200150" indent="-240030" algn="l" defTabSz="685800" rtl="0" eaLnBrk="1" latinLnBrk="0" hangingPunct="1">
        <a:lnSpc>
          <a:spcPct val="111000"/>
        </a:lnSpc>
        <a:spcBef>
          <a:spcPts val="930"/>
        </a:spcBef>
        <a:buFont typeface="Corbel" panose="020B0503020204020204" pitchFamily="34" charset="0"/>
        <a:buChar char="–"/>
        <a:defRPr sz="1400" i="1" kern="1200">
          <a:solidFill>
            <a:schemeClr val="tx2">
              <a:lumMod val="75000"/>
              <a:lumOff val="25000"/>
            </a:schemeClr>
          </a:solidFill>
          <a:latin typeface="+mn-lt"/>
          <a:ea typeface="+mn-ea"/>
          <a:cs typeface="+mn-cs"/>
        </a:defRPr>
      </a:lvl5pPr>
      <a:lvl6pPr marL="1440180" indent="-240030" algn="l" defTabSz="6858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1680210" indent="-240030" algn="l" defTabSz="6858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1920240" indent="-240030" algn="l" defTabSz="685800" rtl="0" eaLnBrk="1" latinLnBrk="0" hangingPunct="1">
        <a:lnSpc>
          <a:spcPct val="111000"/>
        </a:lnSpc>
        <a:spcBef>
          <a:spcPts val="930"/>
        </a:spcBef>
        <a:buFont typeface="Corbel" panose="020B0503020204020204" pitchFamily="34" charset="0"/>
        <a:buChar char="–"/>
        <a:defRPr sz="1400" kern="1200" baseline="0">
          <a:solidFill>
            <a:schemeClr val="accent1">
              <a:lumMod val="75000"/>
            </a:schemeClr>
          </a:solidFill>
          <a:latin typeface="+mn-lt"/>
          <a:ea typeface="+mn-ea"/>
          <a:cs typeface="+mn-cs"/>
        </a:defRPr>
      </a:lvl8pPr>
      <a:lvl9pPr marL="2160270" indent="-240030" algn="l" defTabSz="685800" rtl="0" eaLnBrk="1" latinLnBrk="0" hangingPunct="1">
        <a:lnSpc>
          <a:spcPct val="111000"/>
        </a:lnSpc>
        <a:spcBef>
          <a:spcPts val="930"/>
        </a:spcBef>
        <a:buFont typeface="Corbel" panose="020B0503020204020204" pitchFamily="34" charset="0"/>
        <a:buChar char="–"/>
        <a:defRPr sz="1400" i="1" kern="1200" baseline="0">
          <a:solidFill>
            <a:schemeClr val="accent1">
              <a:lumMod val="7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1848">
          <p15:clr>
            <a:srgbClr val="F26B43"/>
          </p15:clr>
        </p15:guide>
        <p15:guide id="2" pos="4416">
          <p15:clr>
            <a:srgbClr val="F26B43"/>
          </p15:clr>
        </p15:guide>
        <p15:guide id="3" pos="4800">
          <p15:clr>
            <a:srgbClr val="F26B43"/>
          </p15:clr>
        </p15:guide>
        <p15:guide id="4" pos="7368">
          <p15:clr>
            <a:srgbClr val="F26B43"/>
          </p15:clr>
        </p15:guide>
        <p15:guide id="5" pos="240">
          <p15:clr>
            <a:srgbClr val="F26B43"/>
          </p15:clr>
        </p15:guide>
        <p15:guide id="6" pos="1386">
          <p15:clr>
            <a:srgbClr val="F26B43"/>
          </p15:clr>
        </p15:guide>
        <p15:guide id="7" orient="horz" pos="3960">
          <p15:clr>
            <a:srgbClr val="F26B43"/>
          </p15:clr>
        </p15:guide>
        <p15:guide id="8" orient="horz" pos="3840">
          <p15:clr>
            <a:srgbClr val="F26B43"/>
          </p15:clr>
        </p15:guide>
        <p15:guide id="9" pos="3312">
          <p15:clr>
            <a:srgbClr val="F26B43"/>
          </p15:clr>
        </p15:guide>
        <p15:guide id="10" pos="3600">
          <p15:clr>
            <a:srgbClr val="F26B43"/>
          </p15:clr>
        </p15:guide>
        <p15:guide id="11" orient="horz" pos="360">
          <p15:clr>
            <a:srgbClr val="F26B43"/>
          </p15:clr>
        </p15:guide>
        <p15:guide id="12" pos="5526">
          <p15:clr>
            <a:srgbClr val="F26B43"/>
          </p15:clr>
        </p15:guide>
        <p15:guide id="13" pos="180">
          <p15:clr>
            <a:srgbClr val="F26B43"/>
          </p15:clr>
        </p15:guide>
        <p15:guide id="14" orient="horz" pos="2160">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5">
                <a:lumMod val="75000"/>
              </a:schemeClr>
            </a:gs>
            <a:gs pos="7000">
              <a:schemeClr val="bg1"/>
            </a:gs>
            <a:gs pos="28000">
              <a:schemeClr val="bg1"/>
            </a:gs>
            <a:gs pos="61000">
              <a:schemeClr val="bg1"/>
            </a:gs>
            <a:gs pos="82001">
              <a:schemeClr val="bg1"/>
            </a:gs>
            <a:gs pos="95000">
              <a:schemeClr val="bg1"/>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2465140"/>
      </p:ext>
    </p:extLst>
  </p:cSld>
  <p:clrMap bg1="lt1" tx1="dk1" bg2="lt2" tx2="dk2" accent1="accent1" accent2="accent2" accent3="accent3" accent4="accent4" accent5="accent5" accent6="accent6" hlink="hlink" folHlink="folHlink"/>
  <p:sldLayoutIdLst>
    <p:sldLayoutId id="2147484060" r:id="rId1"/>
    <p:sldLayoutId id="2147484061" r:id="rId2"/>
    <p:sldLayoutId id="2147484062" r:id="rId3"/>
    <p:sldLayoutId id="2147484063" r:id="rId4"/>
    <p:sldLayoutId id="2147484064" r:id="rId5"/>
    <p:sldLayoutId id="2147484065" r:id="rId6"/>
    <p:sldLayoutId id="2147484066" r:id="rId7"/>
    <p:sldLayoutId id="2147484067" r:id="rId8"/>
    <p:sldLayoutId id="2147484068" r:id="rId9"/>
    <p:sldLayoutId id="2147484069" r:id="rId10"/>
    <p:sldLayoutId id="214748407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5">
                <a:lumMod val="75000"/>
              </a:schemeClr>
            </a:gs>
            <a:gs pos="7000">
              <a:schemeClr val="bg1"/>
            </a:gs>
            <a:gs pos="28000">
              <a:schemeClr val="bg1"/>
            </a:gs>
            <a:gs pos="61000">
              <a:schemeClr val="bg1"/>
            </a:gs>
            <a:gs pos="82001">
              <a:schemeClr val="bg1"/>
            </a:gs>
            <a:gs pos="95000">
              <a:schemeClr val="bg1"/>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4615515"/>
      </p:ext>
    </p:extLst>
  </p:cSld>
  <p:clrMap bg1="lt1" tx1="dk1" bg2="lt2" tx2="dk2" accent1="accent1" accent2="accent2" accent3="accent3" accent4="accent4" accent5="accent5" accent6="accent6" hlink="hlink" folHlink="folHlink"/>
  <p:sldLayoutIdLst>
    <p:sldLayoutId id="2147484072" r:id="rId1"/>
    <p:sldLayoutId id="2147484073" r:id="rId2"/>
    <p:sldLayoutId id="2147484074" r:id="rId3"/>
    <p:sldLayoutId id="2147484075" r:id="rId4"/>
    <p:sldLayoutId id="2147484076" r:id="rId5"/>
    <p:sldLayoutId id="2147484077" r:id="rId6"/>
    <p:sldLayoutId id="2147484078" r:id="rId7"/>
    <p:sldLayoutId id="2147484079" r:id="rId8"/>
    <p:sldLayoutId id="2147484080" r:id="rId9"/>
    <p:sldLayoutId id="2147484081" r:id="rId10"/>
    <p:sldLayoutId id="214748408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5">
                <a:lumMod val="75000"/>
              </a:schemeClr>
            </a:gs>
            <a:gs pos="7000">
              <a:schemeClr val="bg1"/>
            </a:gs>
            <a:gs pos="28000">
              <a:schemeClr val="bg1"/>
            </a:gs>
            <a:gs pos="61000">
              <a:schemeClr val="bg1"/>
            </a:gs>
            <a:gs pos="82001">
              <a:schemeClr val="bg1"/>
            </a:gs>
            <a:gs pos="95000">
              <a:schemeClr val="bg1"/>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3084594"/>
      </p:ext>
    </p:extLst>
  </p:cSld>
  <p:clrMap bg1="lt1" tx1="dk1" bg2="lt2" tx2="dk2" accent1="accent1" accent2="accent2" accent3="accent3" accent4="accent4" accent5="accent5" accent6="accent6" hlink="hlink" folHlink="folHlink"/>
  <p:sldLayoutIdLst>
    <p:sldLayoutId id="2147484084" r:id="rId1"/>
    <p:sldLayoutId id="2147484085" r:id="rId2"/>
    <p:sldLayoutId id="2147484086" r:id="rId3"/>
    <p:sldLayoutId id="2147484087" r:id="rId4"/>
    <p:sldLayoutId id="2147484088" r:id="rId5"/>
    <p:sldLayoutId id="2147484089" r:id="rId6"/>
    <p:sldLayoutId id="2147484090" r:id="rId7"/>
    <p:sldLayoutId id="2147484091" r:id="rId8"/>
    <p:sldLayoutId id="2147484092" r:id="rId9"/>
    <p:sldLayoutId id="2147484093" r:id="rId10"/>
    <p:sldLayoutId id="214748409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5">
                <a:lumMod val="75000"/>
              </a:schemeClr>
            </a:gs>
            <a:gs pos="7000">
              <a:schemeClr val="bg1"/>
            </a:gs>
            <a:gs pos="28000">
              <a:schemeClr val="bg1"/>
            </a:gs>
            <a:gs pos="61000">
              <a:schemeClr val="bg1"/>
            </a:gs>
            <a:gs pos="82001">
              <a:schemeClr val="bg1"/>
            </a:gs>
            <a:gs pos="95000">
              <a:schemeClr val="bg1"/>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6428966"/>
      </p:ext>
    </p:extLst>
  </p:cSld>
  <p:clrMap bg1="lt1" tx1="dk1" bg2="lt2" tx2="dk2" accent1="accent1" accent2="accent2" accent3="accent3" accent4="accent4" accent5="accent5" accent6="accent6" hlink="hlink" folHlink="folHlink"/>
  <p:sldLayoutIdLst>
    <p:sldLayoutId id="2147484108" r:id="rId1"/>
    <p:sldLayoutId id="2147484109" r:id="rId2"/>
    <p:sldLayoutId id="2147484110" r:id="rId3"/>
    <p:sldLayoutId id="2147484111" r:id="rId4"/>
    <p:sldLayoutId id="2147484112" r:id="rId5"/>
    <p:sldLayoutId id="2147484113" r:id="rId6"/>
    <p:sldLayoutId id="2147484114" r:id="rId7"/>
    <p:sldLayoutId id="2147484115" r:id="rId8"/>
    <p:sldLayoutId id="2147484116" r:id="rId9"/>
    <p:sldLayoutId id="2147484117" r:id="rId10"/>
    <p:sldLayoutId id="214748411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5">
                <a:lumMod val="75000"/>
              </a:schemeClr>
            </a:gs>
            <a:gs pos="7000">
              <a:schemeClr val="bg1"/>
            </a:gs>
            <a:gs pos="28000">
              <a:schemeClr val="bg1"/>
            </a:gs>
            <a:gs pos="61000">
              <a:schemeClr val="bg1"/>
            </a:gs>
            <a:gs pos="82001">
              <a:schemeClr val="bg1"/>
            </a:gs>
            <a:gs pos="95000">
              <a:schemeClr val="bg1"/>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0838099"/>
      </p:ext>
    </p:extLst>
  </p:cSld>
  <p:clrMap bg1="lt1" tx1="dk1" bg2="lt2" tx2="dk2" accent1="accent1" accent2="accent2" accent3="accent3" accent4="accent4" accent5="accent5" accent6="accent6" hlink="hlink" folHlink="folHlink"/>
  <p:sldLayoutIdLst>
    <p:sldLayoutId id="2147484120" r:id="rId1"/>
    <p:sldLayoutId id="2147484121" r:id="rId2"/>
    <p:sldLayoutId id="2147484122" r:id="rId3"/>
    <p:sldLayoutId id="2147484123" r:id="rId4"/>
    <p:sldLayoutId id="2147484124" r:id="rId5"/>
    <p:sldLayoutId id="2147484125" r:id="rId6"/>
    <p:sldLayoutId id="2147484126" r:id="rId7"/>
    <p:sldLayoutId id="2147484127" r:id="rId8"/>
    <p:sldLayoutId id="2147484128" r:id="rId9"/>
    <p:sldLayoutId id="2147484129" r:id="rId10"/>
    <p:sldLayoutId id="214748413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5">
                <a:lumMod val="75000"/>
              </a:schemeClr>
            </a:gs>
            <a:gs pos="7000">
              <a:schemeClr val="bg1"/>
            </a:gs>
            <a:gs pos="28000">
              <a:schemeClr val="bg1"/>
            </a:gs>
            <a:gs pos="61000">
              <a:schemeClr val="bg1"/>
            </a:gs>
            <a:gs pos="82001">
              <a:schemeClr val="bg1"/>
            </a:gs>
            <a:gs pos="95000">
              <a:schemeClr val="bg1"/>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2724522"/>
      </p:ext>
    </p:extLst>
  </p:cSld>
  <p:clrMap bg1="lt1" tx1="dk1" bg2="lt2" tx2="dk2" accent1="accent1" accent2="accent2" accent3="accent3" accent4="accent4" accent5="accent5" accent6="accent6" hlink="hlink" folHlink="folHlink"/>
  <p:sldLayoutIdLst>
    <p:sldLayoutId id="2147484132" r:id="rId1"/>
    <p:sldLayoutId id="2147484133" r:id="rId2"/>
    <p:sldLayoutId id="2147484134" r:id="rId3"/>
    <p:sldLayoutId id="2147484135" r:id="rId4"/>
    <p:sldLayoutId id="2147484136" r:id="rId5"/>
    <p:sldLayoutId id="2147484137" r:id="rId6"/>
    <p:sldLayoutId id="2147484138" r:id="rId7"/>
    <p:sldLayoutId id="2147484139" r:id="rId8"/>
    <p:sldLayoutId id="2147484140" r:id="rId9"/>
    <p:sldLayoutId id="2147484141" r:id="rId10"/>
    <p:sldLayoutId id="214748414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5">
                <a:lumMod val="75000"/>
              </a:schemeClr>
            </a:gs>
            <a:gs pos="7000">
              <a:schemeClr val="bg1"/>
            </a:gs>
            <a:gs pos="28000">
              <a:schemeClr val="bg1"/>
            </a:gs>
            <a:gs pos="61000">
              <a:schemeClr val="bg1"/>
            </a:gs>
            <a:gs pos="82001">
              <a:schemeClr val="bg1"/>
            </a:gs>
            <a:gs pos="95000">
              <a:schemeClr val="bg1"/>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8539971"/>
      </p:ext>
    </p:extLst>
  </p:cSld>
  <p:clrMap bg1="lt1" tx1="dk1" bg2="lt2" tx2="dk2" accent1="accent1" accent2="accent2" accent3="accent3" accent4="accent4" accent5="accent5" accent6="accent6" hlink="hlink" folHlink="folHlink"/>
  <p:sldLayoutIdLst>
    <p:sldLayoutId id="2147484144" r:id="rId1"/>
    <p:sldLayoutId id="2147484145" r:id="rId2"/>
    <p:sldLayoutId id="2147484146" r:id="rId3"/>
    <p:sldLayoutId id="2147484147" r:id="rId4"/>
    <p:sldLayoutId id="2147484148" r:id="rId5"/>
    <p:sldLayoutId id="2147484149" r:id="rId6"/>
    <p:sldLayoutId id="2147484150" r:id="rId7"/>
    <p:sldLayoutId id="2147484151" r:id="rId8"/>
    <p:sldLayoutId id="2147484152" r:id="rId9"/>
    <p:sldLayoutId id="2147484153" r:id="rId10"/>
    <p:sldLayoutId id="214748415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5">
                <a:lumMod val="75000"/>
              </a:schemeClr>
            </a:gs>
            <a:gs pos="7000">
              <a:schemeClr val="bg1"/>
            </a:gs>
            <a:gs pos="28000">
              <a:schemeClr val="bg1"/>
            </a:gs>
            <a:gs pos="61000">
              <a:schemeClr val="bg1"/>
            </a:gs>
            <a:gs pos="82001">
              <a:schemeClr val="bg1"/>
            </a:gs>
            <a:gs pos="95000">
              <a:schemeClr val="bg1"/>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124821"/>
      </p:ext>
    </p:extLst>
  </p:cSld>
  <p:clrMap bg1="lt1" tx1="dk1" bg2="lt2" tx2="dk2" accent1="accent1" accent2="accent2" accent3="accent3" accent4="accent4" accent5="accent5" accent6="accent6" hlink="hlink" folHlink="folHlink"/>
  <p:sldLayoutIdLst>
    <p:sldLayoutId id="2147484156" r:id="rId1"/>
    <p:sldLayoutId id="2147484157" r:id="rId2"/>
    <p:sldLayoutId id="2147484158" r:id="rId3"/>
    <p:sldLayoutId id="2147484159" r:id="rId4"/>
    <p:sldLayoutId id="2147484160" r:id="rId5"/>
    <p:sldLayoutId id="2147484161" r:id="rId6"/>
    <p:sldLayoutId id="2147484162" r:id="rId7"/>
    <p:sldLayoutId id="2147484163" r:id="rId8"/>
    <p:sldLayoutId id="2147484164" r:id="rId9"/>
    <p:sldLayoutId id="2147484165" r:id="rId10"/>
    <p:sldLayoutId id="214748416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5">
                <a:lumMod val="75000"/>
              </a:schemeClr>
            </a:gs>
            <a:gs pos="7000">
              <a:schemeClr val="bg1"/>
            </a:gs>
            <a:gs pos="28000">
              <a:schemeClr val="bg1"/>
            </a:gs>
            <a:gs pos="61000">
              <a:schemeClr val="bg1"/>
            </a:gs>
            <a:gs pos="82001">
              <a:schemeClr val="bg1"/>
            </a:gs>
            <a:gs pos="95000">
              <a:schemeClr val="bg1"/>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6637663"/>
      </p:ext>
    </p:extLst>
  </p:cSld>
  <p:clrMap bg1="lt1" tx1="dk1" bg2="lt2" tx2="dk2" accent1="accent1" accent2="accent2" accent3="accent3" accent4="accent4" accent5="accent5" accent6="accent6" hlink="hlink" folHlink="folHlink"/>
  <p:sldLayoutIdLst>
    <p:sldLayoutId id="2147484168" r:id="rId1"/>
    <p:sldLayoutId id="2147484169" r:id="rId2"/>
    <p:sldLayoutId id="2147484170" r:id="rId3"/>
    <p:sldLayoutId id="2147484171" r:id="rId4"/>
    <p:sldLayoutId id="2147484172" r:id="rId5"/>
    <p:sldLayoutId id="2147484173" r:id="rId6"/>
    <p:sldLayoutId id="2147484174" r:id="rId7"/>
    <p:sldLayoutId id="2147484175" r:id="rId8"/>
    <p:sldLayoutId id="2147484176" r:id="rId9"/>
    <p:sldLayoutId id="2147484177" r:id="rId10"/>
    <p:sldLayoutId id="214748417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5">
                <a:lumMod val="75000"/>
              </a:schemeClr>
            </a:gs>
            <a:gs pos="7000">
              <a:schemeClr val="bg1"/>
            </a:gs>
            <a:gs pos="28000">
              <a:schemeClr val="bg1"/>
            </a:gs>
            <a:gs pos="61000">
              <a:schemeClr val="bg1"/>
            </a:gs>
            <a:gs pos="82001">
              <a:schemeClr val="bg1"/>
            </a:gs>
            <a:gs pos="95000">
              <a:schemeClr val="bg1"/>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9288933"/>
      </p:ext>
    </p:extLst>
  </p:cSld>
  <p:clrMap bg1="lt1" tx1="dk1" bg2="lt2" tx2="dk2" accent1="accent1" accent2="accent2" accent3="accent3" accent4="accent4" accent5="accent5" accent6="accent6" hlink="hlink" folHlink="folHlink"/>
  <p:sldLayoutIdLst>
    <p:sldLayoutId id="2147484180" r:id="rId1"/>
    <p:sldLayoutId id="2147484181" r:id="rId2"/>
    <p:sldLayoutId id="2147484182" r:id="rId3"/>
    <p:sldLayoutId id="2147484183" r:id="rId4"/>
    <p:sldLayoutId id="2147484184" r:id="rId5"/>
    <p:sldLayoutId id="2147484185" r:id="rId6"/>
    <p:sldLayoutId id="2147484186" r:id="rId7"/>
    <p:sldLayoutId id="2147484187" r:id="rId8"/>
    <p:sldLayoutId id="2147484188" r:id="rId9"/>
    <p:sldLayoutId id="2147484189" r:id="rId10"/>
    <p:sldLayoutId id="214748419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5">
                <a:lumMod val="75000"/>
              </a:schemeClr>
            </a:gs>
            <a:gs pos="7000">
              <a:schemeClr val="bg1"/>
            </a:gs>
            <a:gs pos="28000">
              <a:schemeClr val="bg1"/>
            </a:gs>
            <a:gs pos="61000">
              <a:schemeClr val="bg1"/>
            </a:gs>
            <a:gs pos="82001">
              <a:schemeClr val="bg1"/>
            </a:gs>
            <a:gs pos="95000">
              <a:schemeClr val="bg1"/>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2686098"/>
      </p:ext>
    </p:extLst>
  </p:cSld>
  <p:clrMap bg1="lt1" tx1="dk1" bg2="lt2" tx2="dk2" accent1="accent1" accent2="accent2" accent3="accent3" accent4="accent4" accent5="accent5" accent6="accent6" hlink="hlink" folHlink="folHlink"/>
  <p:sldLayoutIdLst>
    <p:sldLayoutId id="2147483964" r:id="rId1"/>
    <p:sldLayoutId id="2147483965" r:id="rId2"/>
    <p:sldLayoutId id="2147483966" r:id="rId3"/>
    <p:sldLayoutId id="2147483967" r:id="rId4"/>
    <p:sldLayoutId id="2147483968" r:id="rId5"/>
    <p:sldLayoutId id="2147483969" r:id="rId6"/>
    <p:sldLayoutId id="2147483970" r:id="rId7"/>
    <p:sldLayoutId id="2147483971" r:id="rId8"/>
    <p:sldLayoutId id="2147483972" r:id="rId9"/>
    <p:sldLayoutId id="2147483973" r:id="rId10"/>
    <p:sldLayoutId id="214748397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5">
                <a:lumMod val="75000"/>
              </a:schemeClr>
            </a:gs>
            <a:gs pos="7000">
              <a:schemeClr val="bg1"/>
            </a:gs>
            <a:gs pos="28000">
              <a:schemeClr val="bg1"/>
            </a:gs>
            <a:gs pos="61000">
              <a:schemeClr val="bg1"/>
            </a:gs>
            <a:gs pos="82001">
              <a:schemeClr val="bg1"/>
            </a:gs>
            <a:gs pos="95000">
              <a:schemeClr val="bg1"/>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1175871"/>
      </p:ext>
    </p:extLst>
  </p:cSld>
  <p:clrMap bg1="lt1" tx1="dk1" bg2="lt2" tx2="dk2" accent1="accent1" accent2="accent2" accent3="accent3" accent4="accent4" accent5="accent5" accent6="accent6" hlink="hlink" folHlink="folHlink"/>
  <p:sldLayoutIdLst>
    <p:sldLayoutId id="2147484192" r:id="rId1"/>
    <p:sldLayoutId id="2147484193" r:id="rId2"/>
    <p:sldLayoutId id="2147484194" r:id="rId3"/>
    <p:sldLayoutId id="2147484195" r:id="rId4"/>
    <p:sldLayoutId id="2147484196" r:id="rId5"/>
    <p:sldLayoutId id="2147484197" r:id="rId6"/>
    <p:sldLayoutId id="2147484198" r:id="rId7"/>
    <p:sldLayoutId id="2147484199" r:id="rId8"/>
    <p:sldLayoutId id="2147484200" r:id="rId9"/>
    <p:sldLayoutId id="2147484201" r:id="rId10"/>
    <p:sldLayoutId id="214748420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5">
                <a:lumMod val="75000"/>
              </a:schemeClr>
            </a:gs>
            <a:gs pos="7000">
              <a:schemeClr val="bg1"/>
            </a:gs>
            <a:gs pos="28000">
              <a:schemeClr val="bg1"/>
            </a:gs>
            <a:gs pos="61000">
              <a:schemeClr val="bg1"/>
            </a:gs>
            <a:gs pos="82001">
              <a:schemeClr val="bg1"/>
            </a:gs>
            <a:gs pos="95000">
              <a:schemeClr val="bg1"/>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6277159"/>
      </p:ext>
    </p:extLst>
  </p:cSld>
  <p:clrMap bg1="lt1" tx1="dk1" bg2="lt2" tx2="dk2" accent1="accent1" accent2="accent2" accent3="accent3" accent4="accent4" accent5="accent5" accent6="accent6" hlink="hlink" folHlink="folHlink"/>
  <p:sldLayoutIdLst>
    <p:sldLayoutId id="2147484204" r:id="rId1"/>
    <p:sldLayoutId id="2147484205" r:id="rId2"/>
    <p:sldLayoutId id="2147484206" r:id="rId3"/>
    <p:sldLayoutId id="2147484207" r:id="rId4"/>
    <p:sldLayoutId id="2147484208" r:id="rId5"/>
    <p:sldLayoutId id="2147484209" r:id="rId6"/>
    <p:sldLayoutId id="2147484210" r:id="rId7"/>
    <p:sldLayoutId id="2147484211" r:id="rId8"/>
    <p:sldLayoutId id="2147484212" r:id="rId9"/>
    <p:sldLayoutId id="2147484213" r:id="rId10"/>
    <p:sldLayoutId id="214748421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5">
                <a:lumMod val="75000"/>
              </a:schemeClr>
            </a:gs>
            <a:gs pos="7000">
              <a:schemeClr val="bg1"/>
            </a:gs>
            <a:gs pos="28000">
              <a:schemeClr val="bg1"/>
            </a:gs>
            <a:gs pos="61000">
              <a:schemeClr val="bg1"/>
            </a:gs>
            <a:gs pos="82001">
              <a:schemeClr val="bg1"/>
            </a:gs>
            <a:gs pos="95000">
              <a:schemeClr val="bg1"/>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6674793"/>
      </p:ext>
    </p:extLst>
  </p:cSld>
  <p:clrMap bg1="lt1" tx1="dk1" bg2="lt2" tx2="dk2" accent1="accent1" accent2="accent2" accent3="accent3" accent4="accent4" accent5="accent5" accent6="accent6" hlink="hlink" folHlink="folHlink"/>
  <p:sldLayoutIdLst>
    <p:sldLayoutId id="2147484216" r:id="rId1"/>
    <p:sldLayoutId id="2147484217" r:id="rId2"/>
    <p:sldLayoutId id="2147484218" r:id="rId3"/>
    <p:sldLayoutId id="2147484219" r:id="rId4"/>
    <p:sldLayoutId id="2147484220" r:id="rId5"/>
    <p:sldLayoutId id="2147484221" r:id="rId6"/>
    <p:sldLayoutId id="2147484222" r:id="rId7"/>
    <p:sldLayoutId id="2147484223" r:id="rId8"/>
    <p:sldLayoutId id="2147484224" r:id="rId9"/>
    <p:sldLayoutId id="2147484225" r:id="rId10"/>
    <p:sldLayoutId id="214748422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5">
                <a:lumMod val="75000"/>
              </a:schemeClr>
            </a:gs>
            <a:gs pos="7000">
              <a:schemeClr val="bg1"/>
            </a:gs>
            <a:gs pos="28000">
              <a:schemeClr val="bg1"/>
            </a:gs>
            <a:gs pos="61000">
              <a:schemeClr val="bg1"/>
            </a:gs>
            <a:gs pos="82001">
              <a:schemeClr val="bg1"/>
            </a:gs>
            <a:gs pos="95000">
              <a:schemeClr val="bg1"/>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0850339"/>
      </p:ext>
    </p:extLst>
  </p:cSld>
  <p:clrMap bg1="lt1" tx1="dk1" bg2="lt2" tx2="dk2" accent1="accent1" accent2="accent2" accent3="accent3" accent4="accent4" accent5="accent5" accent6="accent6" hlink="hlink" folHlink="folHlink"/>
  <p:sldLayoutIdLst>
    <p:sldLayoutId id="2147483976" r:id="rId1"/>
    <p:sldLayoutId id="2147483977" r:id="rId2"/>
    <p:sldLayoutId id="2147483978" r:id="rId3"/>
    <p:sldLayoutId id="2147483979" r:id="rId4"/>
    <p:sldLayoutId id="2147483980" r:id="rId5"/>
    <p:sldLayoutId id="2147483981" r:id="rId6"/>
    <p:sldLayoutId id="2147483982" r:id="rId7"/>
    <p:sldLayoutId id="2147483983" r:id="rId8"/>
    <p:sldLayoutId id="2147483984" r:id="rId9"/>
    <p:sldLayoutId id="2147483985" r:id="rId10"/>
    <p:sldLayoutId id="214748398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5">
                <a:lumMod val="75000"/>
              </a:schemeClr>
            </a:gs>
            <a:gs pos="7000">
              <a:schemeClr val="bg1"/>
            </a:gs>
            <a:gs pos="28000">
              <a:schemeClr val="bg1"/>
            </a:gs>
            <a:gs pos="61000">
              <a:schemeClr val="bg1"/>
            </a:gs>
            <a:gs pos="82001">
              <a:schemeClr val="bg1"/>
            </a:gs>
            <a:gs pos="95000">
              <a:schemeClr val="bg1"/>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8508736"/>
      </p:ext>
    </p:extLst>
  </p:cSld>
  <p:clrMap bg1="lt1" tx1="dk1" bg2="lt2" tx2="dk2" accent1="accent1" accent2="accent2" accent3="accent3" accent4="accent4" accent5="accent5" accent6="accent6" hlink="hlink" folHlink="folHlink"/>
  <p:sldLayoutIdLst>
    <p:sldLayoutId id="2147483988" r:id="rId1"/>
    <p:sldLayoutId id="2147483989" r:id="rId2"/>
    <p:sldLayoutId id="2147483990" r:id="rId3"/>
    <p:sldLayoutId id="2147483991" r:id="rId4"/>
    <p:sldLayoutId id="2147483992" r:id="rId5"/>
    <p:sldLayoutId id="2147483993" r:id="rId6"/>
    <p:sldLayoutId id="2147483994" r:id="rId7"/>
    <p:sldLayoutId id="2147483995" r:id="rId8"/>
    <p:sldLayoutId id="2147483996" r:id="rId9"/>
    <p:sldLayoutId id="2147483997" r:id="rId10"/>
    <p:sldLayoutId id="214748399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5">
                <a:lumMod val="75000"/>
              </a:schemeClr>
            </a:gs>
            <a:gs pos="7000">
              <a:schemeClr val="bg1"/>
            </a:gs>
            <a:gs pos="28000">
              <a:schemeClr val="bg1"/>
            </a:gs>
            <a:gs pos="61000">
              <a:schemeClr val="bg1"/>
            </a:gs>
            <a:gs pos="82001">
              <a:schemeClr val="bg1"/>
            </a:gs>
            <a:gs pos="95000">
              <a:schemeClr val="bg1"/>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3203211"/>
      </p:ext>
    </p:extLst>
  </p:cSld>
  <p:clrMap bg1="lt1" tx1="dk1" bg2="lt2" tx2="dk2" accent1="accent1" accent2="accent2" accent3="accent3" accent4="accent4" accent5="accent5" accent6="accent6" hlink="hlink" folHlink="folHlink"/>
  <p:sldLayoutIdLst>
    <p:sldLayoutId id="2147484000" r:id="rId1"/>
    <p:sldLayoutId id="2147484001" r:id="rId2"/>
    <p:sldLayoutId id="2147484002" r:id="rId3"/>
    <p:sldLayoutId id="2147484003" r:id="rId4"/>
    <p:sldLayoutId id="2147484004" r:id="rId5"/>
    <p:sldLayoutId id="2147484005" r:id="rId6"/>
    <p:sldLayoutId id="2147484006" r:id="rId7"/>
    <p:sldLayoutId id="2147484007" r:id="rId8"/>
    <p:sldLayoutId id="2147484008" r:id="rId9"/>
    <p:sldLayoutId id="2147484009" r:id="rId10"/>
    <p:sldLayoutId id="214748401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5">
                <a:lumMod val="75000"/>
              </a:schemeClr>
            </a:gs>
            <a:gs pos="7000">
              <a:schemeClr val="bg1"/>
            </a:gs>
            <a:gs pos="28000">
              <a:schemeClr val="bg1"/>
            </a:gs>
            <a:gs pos="61000">
              <a:schemeClr val="bg1"/>
            </a:gs>
            <a:gs pos="82001">
              <a:schemeClr val="bg1"/>
            </a:gs>
            <a:gs pos="95000">
              <a:schemeClr val="bg1"/>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7901253"/>
      </p:ext>
    </p:extLst>
  </p:cSld>
  <p:clrMap bg1="lt1" tx1="dk1" bg2="lt2" tx2="dk2" accent1="accent1" accent2="accent2" accent3="accent3" accent4="accent4" accent5="accent5" accent6="accent6" hlink="hlink" folHlink="folHlink"/>
  <p:sldLayoutIdLst>
    <p:sldLayoutId id="2147484012" r:id="rId1"/>
    <p:sldLayoutId id="2147484013" r:id="rId2"/>
    <p:sldLayoutId id="2147484014" r:id="rId3"/>
    <p:sldLayoutId id="2147484015" r:id="rId4"/>
    <p:sldLayoutId id="2147484016" r:id="rId5"/>
    <p:sldLayoutId id="2147484017" r:id="rId6"/>
    <p:sldLayoutId id="2147484018" r:id="rId7"/>
    <p:sldLayoutId id="2147484019" r:id="rId8"/>
    <p:sldLayoutId id="2147484020" r:id="rId9"/>
    <p:sldLayoutId id="2147484021" r:id="rId10"/>
    <p:sldLayoutId id="214748402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5">
                <a:lumMod val="75000"/>
              </a:schemeClr>
            </a:gs>
            <a:gs pos="7000">
              <a:schemeClr val="bg1"/>
            </a:gs>
            <a:gs pos="28000">
              <a:schemeClr val="bg1"/>
            </a:gs>
            <a:gs pos="61000">
              <a:schemeClr val="bg1"/>
            </a:gs>
            <a:gs pos="82001">
              <a:schemeClr val="bg1"/>
            </a:gs>
            <a:gs pos="95000">
              <a:schemeClr val="bg1"/>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7219199"/>
      </p:ext>
    </p:extLst>
  </p:cSld>
  <p:clrMap bg1="lt1" tx1="dk1" bg2="lt2" tx2="dk2" accent1="accent1" accent2="accent2" accent3="accent3" accent4="accent4" accent5="accent5" accent6="accent6" hlink="hlink" folHlink="folHlink"/>
  <p:sldLayoutIdLst>
    <p:sldLayoutId id="2147484024" r:id="rId1"/>
    <p:sldLayoutId id="2147484025" r:id="rId2"/>
    <p:sldLayoutId id="2147484026" r:id="rId3"/>
    <p:sldLayoutId id="2147484027" r:id="rId4"/>
    <p:sldLayoutId id="2147484028" r:id="rId5"/>
    <p:sldLayoutId id="2147484029" r:id="rId6"/>
    <p:sldLayoutId id="2147484030" r:id="rId7"/>
    <p:sldLayoutId id="2147484031" r:id="rId8"/>
    <p:sldLayoutId id="2147484032" r:id="rId9"/>
    <p:sldLayoutId id="2147484033" r:id="rId10"/>
    <p:sldLayoutId id="214748403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5">
                <a:lumMod val="75000"/>
              </a:schemeClr>
            </a:gs>
            <a:gs pos="7000">
              <a:schemeClr val="bg1"/>
            </a:gs>
            <a:gs pos="28000">
              <a:schemeClr val="bg1"/>
            </a:gs>
            <a:gs pos="61000">
              <a:schemeClr val="bg1"/>
            </a:gs>
            <a:gs pos="82001">
              <a:schemeClr val="bg1"/>
            </a:gs>
            <a:gs pos="95000">
              <a:schemeClr val="bg1"/>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8663897"/>
      </p:ext>
    </p:extLst>
  </p:cSld>
  <p:clrMap bg1="lt1" tx1="dk1" bg2="lt2" tx2="dk2" accent1="accent1" accent2="accent2" accent3="accent3" accent4="accent4" accent5="accent5" accent6="accent6" hlink="hlink" folHlink="folHlink"/>
  <p:sldLayoutIdLst>
    <p:sldLayoutId id="2147484036" r:id="rId1"/>
    <p:sldLayoutId id="2147484037" r:id="rId2"/>
    <p:sldLayoutId id="2147484038" r:id="rId3"/>
    <p:sldLayoutId id="2147484039" r:id="rId4"/>
    <p:sldLayoutId id="2147484040" r:id="rId5"/>
    <p:sldLayoutId id="2147484041" r:id="rId6"/>
    <p:sldLayoutId id="2147484042" r:id="rId7"/>
    <p:sldLayoutId id="2147484043" r:id="rId8"/>
    <p:sldLayoutId id="2147484044" r:id="rId9"/>
    <p:sldLayoutId id="2147484045" r:id="rId10"/>
    <p:sldLayoutId id="214748404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5">
                <a:lumMod val="75000"/>
              </a:schemeClr>
            </a:gs>
            <a:gs pos="7000">
              <a:schemeClr val="bg1"/>
            </a:gs>
            <a:gs pos="28000">
              <a:schemeClr val="bg1"/>
            </a:gs>
            <a:gs pos="61000">
              <a:schemeClr val="bg1"/>
            </a:gs>
            <a:gs pos="82001">
              <a:schemeClr val="bg1"/>
            </a:gs>
            <a:gs pos="95000">
              <a:schemeClr val="bg1"/>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ED4DD0-8CA4-4328-BA09-D2C9282BEDA8}" type="datetimeFigureOut">
              <a:rPr lang="en-US" smtClean="0">
                <a:solidFill>
                  <a:prstClr val="black">
                    <a:tint val="75000"/>
                  </a:prstClr>
                </a:solidFill>
              </a:rPr>
              <a:pPr/>
              <a:t>3/15/2018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254F4B-5E82-4600-A909-EA2A691320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0120572"/>
      </p:ext>
    </p:extLst>
  </p:cSld>
  <p:clrMap bg1="lt1" tx1="dk1" bg2="lt2" tx2="dk2" accent1="accent1" accent2="accent2" accent3="accent3" accent4="accent4" accent5="accent5" accent6="accent6" hlink="hlink" folHlink="folHlink"/>
  <p:sldLayoutIdLst>
    <p:sldLayoutId id="2147484048" r:id="rId1"/>
    <p:sldLayoutId id="2147484049" r:id="rId2"/>
    <p:sldLayoutId id="2147484050" r:id="rId3"/>
    <p:sldLayoutId id="2147484051" r:id="rId4"/>
    <p:sldLayoutId id="2147484052" r:id="rId5"/>
    <p:sldLayoutId id="2147484053" r:id="rId6"/>
    <p:sldLayoutId id="2147484054" r:id="rId7"/>
    <p:sldLayoutId id="2147484055" r:id="rId8"/>
    <p:sldLayoutId id="2147484056" r:id="rId9"/>
    <p:sldLayoutId id="2147484057" r:id="rId10"/>
    <p:sldLayoutId id="214748405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23.xml"/></Relationships>
</file>

<file path=ppt/slides/_rels/slide103.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46.xml"/><Relationship Id="rId1" Type="http://schemas.openxmlformats.org/officeDocument/2006/relationships/slideLayout" Target="../slideLayouts/slideLayout122.xml"/></Relationships>
</file>

<file path=ppt/slides/_rels/slide10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7.xml"/><Relationship Id="rId1" Type="http://schemas.openxmlformats.org/officeDocument/2006/relationships/slideLayout" Target="../slideLayouts/slideLayout123.xml"/><Relationship Id="rId4" Type="http://schemas.openxmlformats.org/officeDocument/2006/relationships/image" Target="../media/image77.jpg"/></Relationships>
</file>

<file path=ppt/slides/_rels/slide10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8.xml"/><Relationship Id="rId1" Type="http://schemas.openxmlformats.org/officeDocument/2006/relationships/slideLayout" Target="../slideLayouts/slideLayout123.xml"/><Relationship Id="rId4" Type="http://schemas.openxmlformats.org/officeDocument/2006/relationships/image" Target="../media/image78.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49.xml"/><Relationship Id="rId1" Type="http://schemas.openxmlformats.org/officeDocument/2006/relationships/slideLayout" Target="../slideLayouts/slideLayout233.xml"/></Relationships>
</file>

<file path=ppt/slides/_rels/slide10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0.xml"/><Relationship Id="rId1" Type="http://schemas.openxmlformats.org/officeDocument/2006/relationships/slideLayout" Target="../slideLayouts/slideLayout233.xml"/><Relationship Id="rId4" Type="http://schemas.openxmlformats.org/officeDocument/2006/relationships/image" Target="../media/image81.jpeg"/></Relationships>
</file>

<file path=ppt/slides/_rels/slide10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1.xml"/><Relationship Id="rId1" Type="http://schemas.openxmlformats.org/officeDocument/2006/relationships/slideLayout" Target="../slideLayouts/slideLayout23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2.xml"/><Relationship Id="rId1" Type="http://schemas.openxmlformats.org/officeDocument/2006/relationships/slideLayout" Target="../slideLayouts/slideLayout233.xml"/></Relationships>
</file>

<file path=ppt/slides/_rels/slide11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3.xml"/><Relationship Id="rId1" Type="http://schemas.openxmlformats.org/officeDocument/2006/relationships/slideLayout" Target="../slideLayouts/slideLayout233.xml"/></Relationships>
</file>

<file path=ppt/slides/_rels/slide112.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54.xml"/><Relationship Id="rId1" Type="http://schemas.openxmlformats.org/officeDocument/2006/relationships/slideLayout" Target="../slideLayouts/slideLayout232.xml"/></Relationships>
</file>

<file path=ppt/slides/_rels/slide11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5.xml"/><Relationship Id="rId1" Type="http://schemas.openxmlformats.org/officeDocument/2006/relationships/slideLayout" Target="../slideLayouts/slideLayout233.xml"/></Relationships>
</file>

<file path=ppt/slides/_rels/slide11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56.xml"/><Relationship Id="rId1" Type="http://schemas.openxmlformats.org/officeDocument/2006/relationships/slideLayout" Target="../slideLayouts/slideLayout233.xml"/></Relationships>
</file>

<file path=ppt/slides/_rels/slide11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7.xml"/><Relationship Id="rId1" Type="http://schemas.openxmlformats.org/officeDocument/2006/relationships/slideLayout" Target="../slideLayouts/slideLayout233.xml"/><Relationship Id="rId4" Type="http://schemas.openxmlformats.org/officeDocument/2006/relationships/image" Target="../media/image89.jpeg"/></Relationships>
</file>

<file path=ppt/slides/_rels/slide11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58.xml"/><Relationship Id="rId1" Type="http://schemas.openxmlformats.org/officeDocument/2006/relationships/slideLayout" Target="../slideLayouts/slideLayout23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hyperlink" Target="https://learn.cellcollective.org/" TargetMode="Externa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95.png"/><Relationship Id="rId2" Type="http://schemas.openxmlformats.org/officeDocument/2006/relationships/hyperlink" Target="https://learn.cellcollective.org/#11921/positive-and-negative-feedback-loops-and-cell-growth" TargetMode="External"/><Relationship Id="rId1" Type="http://schemas.openxmlformats.org/officeDocument/2006/relationships/slideLayout" Target="../slideLayouts/slideLayout2.xml"/><Relationship Id="rId6" Type="http://schemas.openxmlformats.org/officeDocument/2006/relationships/hyperlink" Target="https://learn.cellcollective.org/#-16/lac-operon-construction" TargetMode="External"/><Relationship Id="rId5" Type="http://schemas.openxmlformats.org/officeDocument/2006/relationships/image" Target="../media/image94.png"/><Relationship Id="rId4" Type="http://schemas.openxmlformats.org/officeDocument/2006/relationships/hyperlink" Target="https://learn.cellcollective.org/#11923/regulation-of-the-lac-operon" TargetMode="Externa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hyperlink" Target="mailto:rmayes@georgiasouthern.edu" TargetMode="Externa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3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34.xml"/><Relationship Id="rId4" Type="http://schemas.openxmlformats.org/officeDocument/2006/relationships/image" Target="../media/image9.jpeg"/></Relationships>
</file>

<file path=ppt/slides/_rels/slide2.xml.rels><?xml version="1.0" encoding="UTF-8" standalone="yes"?>
<Relationships xmlns="http://schemas.openxmlformats.org/package/2006/relationships"><Relationship Id="rId2" Type="http://schemas.openxmlformats.org/officeDocument/2006/relationships/hyperlink" Target="https://qubeshub.org/"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3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www.radford.edu/~jkell/mark_rec103.pdf" TargetMode="External"/><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145.xml"/><Relationship Id="rId4" Type="http://schemas.openxmlformats.org/officeDocument/2006/relationships/image" Target="../media/image15.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qubeshub.org/"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4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178.xml"/><Relationship Id="rId4" Type="http://schemas.openxmlformats.org/officeDocument/2006/relationships/image" Target="../media/image18.jpeg"/></Relationships>
</file>

<file path=ppt/slides/_rels/slide3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189.xml"/><Relationship Id="rId4" Type="http://schemas.openxmlformats.org/officeDocument/2006/relationships/image" Target="../media/image18.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8.xml"/><Relationship Id="rId1" Type="http://schemas.openxmlformats.org/officeDocument/2006/relationships/slideLayout" Target="../slideLayouts/slideLayout200.xml"/></Relationships>
</file>

<file path=ppt/slides/_rels/slide4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9.xml"/><Relationship Id="rId1" Type="http://schemas.openxmlformats.org/officeDocument/2006/relationships/slideLayout" Target="../slideLayouts/slideLayout5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11.xml"/></Relationships>
</file>

<file path=ppt/slides/_rels/slide5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1.xml"/><Relationship Id="rId1" Type="http://schemas.openxmlformats.org/officeDocument/2006/relationships/slideLayout" Target="../slideLayouts/slideLayout6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2.xml"/><Relationship Id="rId1" Type="http://schemas.openxmlformats.org/officeDocument/2006/relationships/slideLayout" Target="../slideLayouts/slideLayout79.xml"/></Relationships>
</file>

<file path=ppt/slides/_rels/slide5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3.xml"/><Relationship Id="rId1" Type="http://schemas.openxmlformats.org/officeDocument/2006/relationships/slideLayout" Target="../slideLayouts/slideLayout79.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9.xml"/></Relationships>
</file>

<file path=ppt/slides/_rels/slide6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5.xml"/><Relationship Id="rId1" Type="http://schemas.openxmlformats.org/officeDocument/2006/relationships/slideLayout" Target="../slideLayouts/slideLayout7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6.xml"/><Relationship Id="rId1" Type="http://schemas.openxmlformats.org/officeDocument/2006/relationships/slideLayout" Target="../slideLayouts/slideLayout90.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7.xml"/><Relationship Id="rId1" Type="http://schemas.openxmlformats.org/officeDocument/2006/relationships/slideLayout" Target="../slideLayouts/slideLayout9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90.xml"/><Relationship Id="rId4" Type="http://schemas.openxmlformats.org/officeDocument/2006/relationships/image" Target="../media/image41.jpeg"/></Relationships>
</file>

<file path=ppt/slides/_rels/slide71.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60.png"/><Relationship Id="rId7"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90.xml"/><Relationship Id="rId6" Type="http://schemas.openxmlformats.org/officeDocument/2006/relationships/image" Target="../media/image39.png"/><Relationship Id="rId5" Type="http://schemas.openxmlformats.org/officeDocument/2006/relationships/image" Target="../media/image380.png"/><Relationship Id="rId4" Type="http://schemas.openxmlformats.org/officeDocument/2006/relationships/image" Target="../media/image370.png"/></Relationships>
</file>

<file path=ppt/slides/_rels/slide7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90.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7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1.xml"/><Relationship Id="rId1" Type="http://schemas.openxmlformats.org/officeDocument/2006/relationships/slideLayout" Target="../slideLayouts/slideLayout101.xml"/></Relationships>
</file>

<file path=ppt/slides/_rels/slide7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2.xml"/><Relationship Id="rId1" Type="http://schemas.openxmlformats.org/officeDocument/2006/relationships/slideLayout" Target="../slideLayouts/slideLayout100.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3.xml"/><Relationship Id="rId1" Type="http://schemas.openxmlformats.org/officeDocument/2006/relationships/slideLayout" Target="../slideLayouts/slideLayout10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22.xml"/></Relationships>
</file>

<file path=ppt/slides/_rels/slide8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6.xml"/><Relationship Id="rId1" Type="http://schemas.openxmlformats.org/officeDocument/2006/relationships/slideLayout" Target="../slideLayouts/slideLayout222.xml"/></Relationships>
</file>

<file path=ppt/slides/_rels/slide8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7.xml"/><Relationship Id="rId1" Type="http://schemas.openxmlformats.org/officeDocument/2006/relationships/slideLayout" Target="../slideLayouts/slideLayout22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8.xml"/><Relationship Id="rId1" Type="http://schemas.openxmlformats.org/officeDocument/2006/relationships/slideLayout" Target="../slideLayouts/slideLayout112.xml"/><Relationship Id="rId5" Type="http://schemas.openxmlformats.org/officeDocument/2006/relationships/image" Target="../media/image62.jpeg"/><Relationship Id="rId4" Type="http://schemas.openxmlformats.org/officeDocument/2006/relationships/image" Target="../media/image61.jpeg"/></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12.xml"/></Relationships>
</file>

<file path=ppt/slides/_rels/slide9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0.xml"/><Relationship Id="rId1" Type="http://schemas.openxmlformats.org/officeDocument/2006/relationships/slideLayout" Target="../slideLayouts/slideLayout112.xml"/></Relationships>
</file>

<file path=ppt/slides/_rels/slide9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1.xml"/><Relationship Id="rId1" Type="http://schemas.openxmlformats.org/officeDocument/2006/relationships/slideLayout" Target="../slideLayouts/slideLayout112.xml"/><Relationship Id="rId4" Type="http://schemas.openxmlformats.org/officeDocument/2006/relationships/image" Target="../media/image65.jpeg"/></Relationships>
</file>

<file path=ppt/slides/_rels/slide94.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jpeg"/><Relationship Id="rId2" Type="http://schemas.openxmlformats.org/officeDocument/2006/relationships/notesSlide" Target="../notesSlides/notesSlide42.xml"/><Relationship Id="rId1" Type="http://schemas.openxmlformats.org/officeDocument/2006/relationships/slideLayout" Target="../slideLayouts/slideLayout112.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3.xml"/><Relationship Id="rId1" Type="http://schemas.openxmlformats.org/officeDocument/2006/relationships/slideLayout" Target="../slideLayouts/slideLayout112.xml"/></Relationships>
</file>

<file path=ppt/slides/_rels/slide97.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44.xml"/><Relationship Id="rId1" Type="http://schemas.openxmlformats.org/officeDocument/2006/relationships/slideLayout" Target="../slideLayouts/slideLayout11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807927" y="762000"/>
            <a:ext cx="3031273" cy="4648200"/>
          </a:xfrm>
        </p:spPr>
        <p:txBody>
          <a:bodyPr>
            <a:normAutofit fontScale="90000"/>
          </a:bodyPr>
          <a:lstStyle/>
          <a:p>
            <a:r>
              <a:rPr lang="en-US" sz="3200" b="1" dirty="0"/>
              <a:t>QUBES Project</a:t>
            </a:r>
            <a:br>
              <a:rPr lang="en-US" sz="3200" b="1" dirty="0"/>
            </a:br>
            <a:br>
              <a:rPr lang="en-US" sz="2700" dirty="0"/>
            </a:br>
            <a:r>
              <a:rPr lang="en-US" sz="2800" b="1" dirty="0"/>
              <a:t>Q</a:t>
            </a:r>
            <a:r>
              <a:rPr lang="en-US" sz="2800" dirty="0"/>
              <a:t>uantitative </a:t>
            </a:r>
            <a:r>
              <a:rPr lang="en-US" sz="2800" b="1" dirty="0"/>
              <a:t>M</a:t>
            </a:r>
            <a:r>
              <a:rPr lang="en-US" sz="2800" dirty="0"/>
              <a:t>odeling by </a:t>
            </a:r>
            <a:r>
              <a:rPr lang="en-US" sz="2800" b="1" dirty="0"/>
              <a:t>B</a:t>
            </a:r>
            <a:r>
              <a:rPr lang="en-US" sz="2800" dirty="0"/>
              <a:t>iology</a:t>
            </a:r>
            <a:r>
              <a:rPr lang="en-US" sz="2800" b="1" dirty="0"/>
              <a:t> </a:t>
            </a:r>
            <a:r>
              <a:rPr lang="en-US" sz="2800" b="1" dirty="0" err="1"/>
              <a:t>U</a:t>
            </a:r>
            <a:r>
              <a:rPr lang="en-US" sz="2800" dirty="0" err="1"/>
              <a:t>nder</a:t>
            </a:r>
            <a:r>
              <a:rPr lang="en-US" sz="2800" b="1" dirty="0" err="1"/>
              <a:t>G</a:t>
            </a:r>
            <a:r>
              <a:rPr lang="en-US" sz="2800" dirty="0" err="1"/>
              <a:t>raduate</a:t>
            </a:r>
            <a:r>
              <a:rPr lang="en-US" sz="2800" dirty="0"/>
              <a:t> </a:t>
            </a:r>
            <a:r>
              <a:rPr lang="en-US" sz="2800" b="1" dirty="0"/>
              <a:t>S</a:t>
            </a:r>
            <a:r>
              <a:rPr lang="en-US" sz="2800" dirty="0"/>
              <a:t>tudents (QM BUGS)</a:t>
            </a:r>
            <a:br>
              <a:rPr lang="en-US" sz="2700" dirty="0"/>
            </a:br>
            <a:br>
              <a:rPr lang="en-US" sz="2700" dirty="0"/>
            </a:br>
            <a:r>
              <a:rPr lang="en-US" sz="2000" dirty="0"/>
              <a:t>University of Houston </a:t>
            </a:r>
            <a:br>
              <a:rPr lang="en-US" sz="2000" dirty="0"/>
            </a:br>
            <a:r>
              <a:rPr lang="en-US" sz="2000" dirty="0"/>
              <a:t>Feb. 9, 2018</a:t>
            </a:r>
          </a:p>
        </p:txBody>
      </p:sp>
      <p:sp>
        <p:nvSpPr>
          <p:cNvPr id="3" name="Subtitle 2"/>
          <p:cNvSpPr>
            <a:spLocks noGrp="1"/>
          </p:cNvSpPr>
          <p:nvPr>
            <p:ph type="subTitle" idx="1"/>
          </p:nvPr>
        </p:nvSpPr>
        <p:spPr>
          <a:xfrm>
            <a:off x="152400" y="533400"/>
            <a:ext cx="5257800" cy="2667000"/>
          </a:xfrm>
          <a:solidFill>
            <a:schemeClr val="accent2"/>
          </a:solidFill>
        </p:spPr>
        <p:txBody>
          <a:bodyPr>
            <a:noAutofit/>
          </a:bodyPr>
          <a:lstStyle/>
          <a:p>
            <a:r>
              <a:rPr lang="en-US" sz="2400" dirty="0">
                <a:solidFill>
                  <a:schemeClr val="tx1"/>
                </a:solidFill>
              </a:rPr>
              <a:t>Robert Mayes</a:t>
            </a:r>
          </a:p>
          <a:p>
            <a:r>
              <a:rPr lang="en-US" sz="2400" dirty="0">
                <a:solidFill>
                  <a:schemeClr val="tx1"/>
                </a:solidFill>
              </a:rPr>
              <a:t> - Georgia Southern University</a:t>
            </a:r>
          </a:p>
          <a:p>
            <a:r>
              <a:rPr lang="en-US" sz="2400" dirty="0">
                <a:solidFill>
                  <a:schemeClr val="tx1"/>
                </a:solidFill>
              </a:rPr>
              <a:t>Joseph </a:t>
            </a:r>
            <a:r>
              <a:rPr lang="en-US" sz="2400" dirty="0" err="1">
                <a:solidFill>
                  <a:schemeClr val="tx1"/>
                </a:solidFill>
              </a:rPr>
              <a:t>Dauer</a:t>
            </a:r>
            <a:r>
              <a:rPr lang="en-US" sz="2400" dirty="0">
                <a:solidFill>
                  <a:schemeClr val="tx1"/>
                </a:solidFill>
              </a:rPr>
              <a:t> </a:t>
            </a:r>
          </a:p>
          <a:p>
            <a:r>
              <a:rPr lang="en-US" sz="2400" dirty="0">
                <a:solidFill>
                  <a:schemeClr val="tx1"/>
                </a:solidFill>
              </a:rPr>
              <a:t>- University of Nebraska</a:t>
            </a:r>
          </a:p>
        </p:txBody>
      </p:sp>
      <p:sp>
        <p:nvSpPr>
          <p:cNvPr id="4" name="Rectangle 3"/>
          <p:cNvSpPr/>
          <p:nvPr/>
        </p:nvSpPr>
        <p:spPr>
          <a:xfrm>
            <a:off x="271346" y="3810000"/>
            <a:ext cx="5105400" cy="2862322"/>
          </a:xfrm>
          <a:prstGeom prst="rect">
            <a:avLst/>
          </a:prstGeom>
          <a:solidFill>
            <a:schemeClr val="bg1"/>
          </a:solidFill>
        </p:spPr>
        <p:txBody>
          <a:bodyPr wrap="square">
            <a:spAutoFit/>
          </a:bodyPr>
          <a:lstStyle/>
          <a:p>
            <a:r>
              <a:rPr lang="en-US" dirty="0"/>
              <a:t>This project was supported in part by a grant from the NSF: </a:t>
            </a:r>
            <a:r>
              <a:rPr lang="en-US" b="1" dirty="0"/>
              <a:t>Culturally Relevant Ecology, Learning Progressions, and Environmental Literacy</a:t>
            </a:r>
            <a:r>
              <a:rPr lang="en-US" dirty="0"/>
              <a:t> (DUE-0832173), which we refer to as Pathways. Also by grants from the U.S. Department of Education and Georgia Office of Student Achievement: </a:t>
            </a:r>
            <a:r>
              <a:rPr lang="en-US" b="1" dirty="0"/>
              <a:t>Real STEM</a:t>
            </a:r>
            <a:r>
              <a:rPr lang="en-US" dirty="0"/>
              <a:t>. The contents of this presentation do not necessarily represent the policy of the NSF or U. S. Department of Education, and you should not assume endorsement by the Federal Government.</a:t>
            </a:r>
          </a:p>
        </p:txBody>
      </p:sp>
    </p:spTree>
    <p:extLst>
      <p:ext uri="{BB962C8B-B14F-4D97-AF65-F5344CB8AC3E}">
        <p14:creationId xmlns:p14="http://schemas.microsoft.com/office/powerpoint/2010/main" val="18882826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Model Reasoning</a:t>
            </a:r>
          </a:p>
        </p:txBody>
      </p:sp>
      <p:pic>
        <p:nvPicPr>
          <p:cNvPr id="2" name="Picture 1"/>
          <p:cNvPicPr>
            <a:picLocks noChangeAspect="1"/>
          </p:cNvPicPr>
          <p:nvPr/>
        </p:nvPicPr>
        <p:blipFill>
          <a:blip r:embed="rId2"/>
          <a:stretch>
            <a:fillRect/>
          </a:stretch>
        </p:blipFill>
        <p:spPr>
          <a:xfrm>
            <a:off x="0" y="2286000"/>
            <a:ext cx="9144000" cy="3980405"/>
          </a:xfrm>
          <a:prstGeom prst="rect">
            <a:avLst/>
          </a:prstGeom>
        </p:spPr>
      </p:pic>
    </p:spTree>
    <p:extLst>
      <p:ext uri="{BB962C8B-B14F-4D97-AF65-F5344CB8AC3E}">
        <p14:creationId xmlns:p14="http://schemas.microsoft.com/office/powerpoint/2010/main" val="371630918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75426" y="609600"/>
            <a:ext cx="2726241" cy="997445"/>
          </a:xfrm>
        </p:spPr>
        <p:txBody>
          <a:bodyPr>
            <a:noAutofit/>
          </a:bodyPr>
          <a:lstStyle/>
          <a:p>
            <a:r>
              <a:rPr lang="en-US" sz="3200" dirty="0"/>
              <a:t>QM BUGS Assessment</a:t>
            </a:r>
            <a:br>
              <a:rPr lang="en-US" sz="3200" dirty="0"/>
            </a:br>
            <a:r>
              <a:rPr lang="en-US" sz="3200" dirty="0"/>
              <a:t>Inductive Reasoning –Hypothesis Development</a:t>
            </a:r>
          </a:p>
        </p:txBody>
      </p:sp>
      <p:sp>
        <p:nvSpPr>
          <p:cNvPr id="4" name="TextBox 3"/>
          <p:cNvSpPr txBox="1"/>
          <p:nvPr/>
        </p:nvSpPr>
        <p:spPr>
          <a:xfrm>
            <a:off x="167268" y="4876126"/>
            <a:ext cx="8534400" cy="646331"/>
          </a:xfrm>
          <a:prstGeom prst="rect">
            <a:avLst/>
          </a:prstGeom>
          <a:noFill/>
        </p:spPr>
        <p:txBody>
          <a:bodyPr wrap="square" rtlCol="0">
            <a:spAutoFit/>
          </a:bodyPr>
          <a:lstStyle/>
          <a:p>
            <a:r>
              <a:rPr lang="en-US" dirty="0">
                <a:solidFill>
                  <a:prstClr val="black"/>
                </a:solidFill>
                <a:latin typeface="Times New Roman" panose="02020603050405020304" pitchFamily="18" charset="0"/>
                <a:cs typeface="Times New Roman" panose="02020603050405020304" pitchFamily="18" charset="0"/>
              </a:rPr>
              <a:t>Small groups of students develop hypothesis about the relationship between population density and birth/death rate per capita. Support hypothesis with science theory. </a:t>
            </a:r>
          </a:p>
        </p:txBody>
      </p:sp>
      <p:pic>
        <p:nvPicPr>
          <p:cNvPr id="5" name="Picture 4"/>
          <p:cNvPicPr>
            <a:picLocks noChangeAspect="1"/>
          </p:cNvPicPr>
          <p:nvPr/>
        </p:nvPicPr>
        <p:blipFill>
          <a:blip r:embed="rId2"/>
          <a:stretch>
            <a:fillRect/>
          </a:stretch>
        </p:blipFill>
        <p:spPr>
          <a:xfrm>
            <a:off x="174702" y="228600"/>
            <a:ext cx="5800725" cy="4514850"/>
          </a:xfrm>
          <a:prstGeom prst="rect">
            <a:avLst/>
          </a:prstGeom>
        </p:spPr>
      </p:pic>
    </p:spTree>
    <p:extLst>
      <p:ext uri="{BB962C8B-B14F-4D97-AF65-F5344CB8AC3E}">
        <p14:creationId xmlns:p14="http://schemas.microsoft.com/office/powerpoint/2010/main" val="361048479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Population Dynamics</a:t>
            </a:r>
          </a:p>
        </p:txBody>
      </p:sp>
      <p:sp>
        <p:nvSpPr>
          <p:cNvPr id="3" name="Content Placeholder 2"/>
          <p:cNvSpPr>
            <a:spLocks noGrp="1"/>
          </p:cNvSpPr>
          <p:nvPr>
            <p:ph idx="1"/>
          </p:nvPr>
        </p:nvSpPr>
        <p:spPr/>
        <p:txBody>
          <a:bodyPr/>
          <a:lstStyle/>
          <a:p>
            <a:r>
              <a:rPr lang="en-US" dirty="0"/>
              <a:t>Population dynamics example of Isle Royale – moose and wolf populations. </a:t>
            </a:r>
          </a:p>
        </p:txBody>
      </p:sp>
    </p:spTree>
    <p:extLst>
      <p:ext uri="{BB962C8B-B14F-4D97-AF65-F5344CB8AC3E}">
        <p14:creationId xmlns:p14="http://schemas.microsoft.com/office/powerpoint/2010/main" val="81906702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2"/>
          <p:cNvSpPr>
            <a:spLocks noGrp="1" noChangeArrowheads="1"/>
          </p:cNvSpPr>
          <p:nvPr>
            <p:ph type="title"/>
          </p:nvPr>
        </p:nvSpPr>
        <p:spPr/>
        <p:txBody>
          <a:bodyPr>
            <a:normAutofit/>
          </a:bodyPr>
          <a:lstStyle/>
          <a:p>
            <a:pPr eaLnBrk="1" hangingPunct="1"/>
            <a:r>
              <a:rPr lang="en-US" altLang="en-US" sz="3200" dirty="0"/>
              <a:t>Population Dynamics</a:t>
            </a:r>
            <a:endParaRPr lang="en-US" altLang="en-US" sz="3200" dirty="0">
              <a:solidFill>
                <a:schemeClr val="tx1"/>
              </a:solidFill>
            </a:endParaRPr>
          </a:p>
        </p:txBody>
      </p:sp>
      <p:sp>
        <p:nvSpPr>
          <p:cNvPr id="165890" name="Rectangle 3"/>
          <p:cNvSpPr>
            <a:spLocks noGrp="1" noChangeArrowheads="1"/>
          </p:cNvSpPr>
          <p:nvPr>
            <p:ph idx="1"/>
          </p:nvPr>
        </p:nvSpPr>
        <p:spPr>
          <a:xfrm>
            <a:off x="457200" y="1600201"/>
            <a:ext cx="8229600" cy="1295399"/>
          </a:xfrm>
        </p:spPr>
        <p:txBody>
          <a:bodyPr>
            <a:normAutofit/>
          </a:bodyPr>
          <a:lstStyle/>
          <a:p>
            <a:pPr marL="0" indent="0" eaLnBrk="1" hangingPunct="1">
              <a:buNone/>
            </a:pPr>
            <a:r>
              <a:rPr lang="en-US" altLang="en-US" sz="2400" dirty="0"/>
              <a:t>The study of </a:t>
            </a:r>
            <a:r>
              <a:rPr lang="en-US" altLang="en-US" sz="2400" b="1" dirty="0"/>
              <a:t>population dynamics </a:t>
            </a:r>
            <a:r>
              <a:rPr lang="en-US" altLang="en-US" sz="2400" dirty="0"/>
              <a:t>focuses on the complex interactions between biotic and abiotic factors that cause variation in population size</a:t>
            </a:r>
          </a:p>
        </p:txBody>
      </p:sp>
      <p:sp>
        <p:nvSpPr>
          <p:cNvPr id="4" name="Rectangle 3"/>
          <p:cNvSpPr txBox="1">
            <a:spLocks noChangeArrowheads="1"/>
          </p:cNvSpPr>
          <p:nvPr/>
        </p:nvSpPr>
        <p:spPr>
          <a:xfrm>
            <a:off x="457200" y="3048000"/>
            <a:ext cx="8229600" cy="3581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altLang="en-US" sz="2400" dirty="0">
                <a:solidFill>
                  <a:prstClr val="black"/>
                </a:solidFill>
              </a:rPr>
              <a:t>Long-term population studies have challenged the hypothesis that populations of large mammals are relatively stable over time</a:t>
            </a:r>
          </a:p>
          <a:p>
            <a:pPr marL="0" indent="0">
              <a:buFont typeface="Arial" panose="020B0604020202020204" pitchFamily="34" charset="0"/>
              <a:buNone/>
            </a:pPr>
            <a:endParaRPr lang="en-US" altLang="en-US" sz="2400" dirty="0">
              <a:solidFill>
                <a:prstClr val="black"/>
              </a:solidFill>
            </a:endParaRPr>
          </a:p>
          <a:p>
            <a:pPr marL="0" indent="0">
              <a:buFont typeface="Arial" panose="020B0604020202020204" pitchFamily="34" charset="0"/>
              <a:buNone/>
            </a:pPr>
            <a:r>
              <a:rPr lang="en-US" altLang="en-US" sz="2400" dirty="0">
                <a:solidFill>
                  <a:prstClr val="black"/>
                </a:solidFill>
              </a:rPr>
              <a:t>Both weather and predator population can affect population size over time</a:t>
            </a:r>
          </a:p>
          <a:p>
            <a:pPr lvl="1"/>
            <a:r>
              <a:rPr lang="en-US" altLang="en-US" sz="2400" dirty="0">
                <a:solidFill>
                  <a:prstClr val="black"/>
                </a:solidFill>
              </a:rPr>
              <a:t>Example: the moose population on Isle Royale collapsed during a harsh winter, and when wolf numbers peaked</a:t>
            </a:r>
          </a:p>
        </p:txBody>
      </p:sp>
    </p:spTree>
    <p:extLst>
      <p:ext uri="{BB962C8B-B14F-4D97-AF65-F5344CB8AC3E}">
        <p14:creationId xmlns:p14="http://schemas.microsoft.com/office/powerpoint/2010/main" val="67329779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3_19MooseWolfPop-U.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04" y="652272"/>
            <a:ext cx="8546592" cy="5401056"/>
          </a:xfrm>
          <a:prstGeom prst="rect">
            <a:avLst/>
          </a:prstGeom>
        </p:spPr>
      </p:pic>
      <p:sp>
        <p:nvSpPr>
          <p:cNvPr id="9217" name="Rectangle 3"/>
          <p:cNvSpPr>
            <a:spLocks noGrp="1" noChangeArrowheads="1"/>
          </p:cNvSpPr>
          <p:nvPr>
            <p:ph type="ctrTitle"/>
          </p:nvPr>
        </p:nvSpPr>
        <p:spPr bwMode="auto">
          <a:xfrm>
            <a:off x="20638"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53.19</a:t>
            </a:r>
          </a:p>
        </p:txBody>
      </p:sp>
      <p:sp>
        <p:nvSpPr>
          <p:cNvPr id="27" name="Text Box 31"/>
          <p:cNvSpPr txBox="1">
            <a:spLocks noChangeArrowheads="1"/>
          </p:cNvSpPr>
          <p:nvPr/>
        </p:nvSpPr>
        <p:spPr bwMode="auto">
          <a:xfrm>
            <a:off x="2228594" y="1388540"/>
            <a:ext cx="1091550" cy="32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2100" dirty="0">
                <a:solidFill>
                  <a:srgbClr val="000000"/>
                </a:solidFill>
                <a:latin typeface="Arial" charset="0"/>
              </a:rPr>
              <a:t>Wolves</a:t>
            </a:r>
          </a:p>
        </p:txBody>
      </p:sp>
      <p:cxnSp>
        <p:nvCxnSpPr>
          <p:cNvPr id="6" name="Straight Connector 5"/>
          <p:cNvCxnSpPr/>
          <p:nvPr/>
        </p:nvCxnSpPr>
        <p:spPr bwMode="auto">
          <a:xfrm>
            <a:off x="3195289" y="1606386"/>
            <a:ext cx="260925" cy="94507"/>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Straight Connector 6"/>
          <p:cNvCxnSpPr/>
          <p:nvPr/>
        </p:nvCxnSpPr>
        <p:spPr bwMode="auto">
          <a:xfrm>
            <a:off x="5157439" y="1600036"/>
            <a:ext cx="260925" cy="94507"/>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Text Box 31"/>
          <p:cNvSpPr txBox="1">
            <a:spLocks noChangeArrowheads="1"/>
          </p:cNvSpPr>
          <p:nvPr/>
        </p:nvSpPr>
        <p:spPr bwMode="auto">
          <a:xfrm>
            <a:off x="4246989" y="1388539"/>
            <a:ext cx="1091550" cy="32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2100" dirty="0">
                <a:solidFill>
                  <a:srgbClr val="000000"/>
                </a:solidFill>
                <a:latin typeface="Arial" charset="0"/>
              </a:rPr>
              <a:t>Moose</a:t>
            </a:r>
          </a:p>
        </p:txBody>
      </p:sp>
      <p:sp>
        <p:nvSpPr>
          <p:cNvPr id="9" name="Text Box 31"/>
          <p:cNvSpPr txBox="1">
            <a:spLocks noChangeArrowheads="1"/>
          </p:cNvSpPr>
          <p:nvPr/>
        </p:nvSpPr>
        <p:spPr bwMode="auto">
          <a:xfrm>
            <a:off x="7557184" y="978862"/>
            <a:ext cx="1091550" cy="32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2100" dirty="0">
                <a:solidFill>
                  <a:srgbClr val="000000"/>
                </a:solidFill>
                <a:latin typeface="Arial" charset="0"/>
              </a:rPr>
              <a:t>2,500</a:t>
            </a:r>
          </a:p>
        </p:txBody>
      </p:sp>
      <p:sp>
        <p:nvSpPr>
          <p:cNvPr id="10" name="Text Box 31"/>
          <p:cNvSpPr txBox="1">
            <a:spLocks noChangeArrowheads="1"/>
          </p:cNvSpPr>
          <p:nvPr/>
        </p:nvSpPr>
        <p:spPr bwMode="auto">
          <a:xfrm>
            <a:off x="7557184" y="1764889"/>
            <a:ext cx="1091550" cy="32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2100" dirty="0">
                <a:solidFill>
                  <a:srgbClr val="000000"/>
                </a:solidFill>
                <a:latin typeface="Arial" charset="0"/>
              </a:rPr>
              <a:t>2,000</a:t>
            </a:r>
          </a:p>
        </p:txBody>
      </p:sp>
      <p:sp>
        <p:nvSpPr>
          <p:cNvPr id="11" name="Text Box 31"/>
          <p:cNvSpPr txBox="1">
            <a:spLocks noChangeArrowheads="1"/>
          </p:cNvSpPr>
          <p:nvPr/>
        </p:nvSpPr>
        <p:spPr bwMode="auto">
          <a:xfrm>
            <a:off x="7557184" y="2535083"/>
            <a:ext cx="1091550" cy="32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2100" dirty="0">
                <a:solidFill>
                  <a:srgbClr val="000000"/>
                </a:solidFill>
                <a:latin typeface="Arial" charset="0"/>
              </a:rPr>
              <a:t>1,500</a:t>
            </a:r>
          </a:p>
        </p:txBody>
      </p:sp>
      <p:sp>
        <p:nvSpPr>
          <p:cNvPr id="12" name="Text Box 31"/>
          <p:cNvSpPr txBox="1">
            <a:spLocks noChangeArrowheads="1"/>
          </p:cNvSpPr>
          <p:nvPr/>
        </p:nvSpPr>
        <p:spPr bwMode="auto">
          <a:xfrm>
            <a:off x="7557184" y="3321665"/>
            <a:ext cx="1091550" cy="32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2100" dirty="0">
                <a:solidFill>
                  <a:srgbClr val="000000"/>
                </a:solidFill>
                <a:latin typeface="Arial" charset="0"/>
              </a:rPr>
              <a:t>1,000</a:t>
            </a:r>
          </a:p>
        </p:txBody>
      </p:sp>
      <p:sp>
        <p:nvSpPr>
          <p:cNvPr id="13" name="Text Box 31"/>
          <p:cNvSpPr txBox="1">
            <a:spLocks noChangeArrowheads="1"/>
          </p:cNvSpPr>
          <p:nvPr/>
        </p:nvSpPr>
        <p:spPr bwMode="auto">
          <a:xfrm>
            <a:off x="7557184" y="4100051"/>
            <a:ext cx="710106" cy="32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2100" dirty="0">
                <a:solidFill>
                  <a:srgbClr val="000000"/>
                </a:solidFill>
                <a:latin typeface="Arial" charset="0"/>
              </a:rPr>
              <a:t>500</a:t>
            </a:r>
          </a:p>
        </p:txBody>
      </p:sp>
      <p:sp>
        <p:nvSpPr>
          <p:cNvPr id="14" name="Text Box 31"/>
          <p:cNvSpPr txBox="1">
            <a:spLocks noChangeArrowheads="1"/>
          </p:cNvSpPr>
          <p:nvPr/>
        </p:nvSpPr>
        <p:spPr bwMode="auto">
          <a:xfrm>
            <a:off x="7557184" y="4872703"/>
            <a:ext cx="275848" cy="32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2100" dirty="0">
                <a:solidFill>
                  <a:srgbClr val="000000"/>
                </a:solidFill>
                <a:latin typeface="Arial" charset="0"/>
              </a:rPr>
              <a:t>0</a:t>
            </a:r>
          </a:p>
        </p:txBody>
      </p:sp>
      <p:sp>
        <p:nvSpPr>
          <p:cNvPr id="15" name="Text Box 31"/>
          <p:cNvSpPr txBox="1">
            <a:spLocks noChangeArrowheads="1"/>
          </p:cNvSpPr>
          <p:nvPr/>
        </p:nvSpPr>
        <p:spPr bwMode="auto">
          <a:xfrm>
            <a:off x="6254411" y="5157571"/>
            <a:ext cx="841203" cy="32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2100" dirty="0">
                <a:solidFill>
                  <a:srgbClr val="000000"/>
                </a:solidFill>
                <a:latin typeface="Arial" charset="0"/>
              </a:rPr>
              <a:t>2005</a:t>
            </a:r>
          </a:p>
        </p:txBody>
      </p:sp>
      <p:sp>
        <p:nvSpPr>
          <p:cNvPr id="16" name="Text Box 31"/>
          <p:cNvSpPr txBox="1">
            <a:spLocks noChangeArrowheads="1"/>
          </p:cNvSpPr>
          <p:nvPr/>
        </p:nvSpPr>
        <p:spPr bwMode="auto">
          <a:xfrm>
            <a:off x="5201267" y="5157571"/>
            <a:ext cx="841203" cy="32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2100" dirty="0">
                <a:solidFill>
                  <a:srgbClr val="000000"/>
                </a:solidFill>
                <a:latin typeface="Arial" charset="0"/>
              </a:rPr>
              <a:t>1995</a:t>
            </a:r>
          </a:p>
        </p:txBody>
      </p:sp>
      <p:sp>
        <p:nvSpPr>
          <p:cNvPr id="17" name="Text Box 31"/>
          <p:cNvSpPr txBox="1">
            <a:spLocks noChangeArrowheads="1"/>
          </p:cNvSpPr>
          <p:nvPr/>
        </p:nvSpPr>
        <p:spPr bwMode="auto">
          <a:xfrm>
            <a:off x="4174612" y="5157571"/>
            <a:ext cx="841203" cy="32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2100" dirty="0">
                <a:solidFill>
                  <a:srgbClr val="000000"/>
                </a:solidFill>
                <a:latin typeface="Arial" charset="0"/>
              </a:rPr>
              <a:t>1985</a:t>
            </a:r>
          </a:p>
        </p:txBody>
      </p:sp>
      <p:sp>
        <p:nvSpPr>
          <p:cNvPr id="18" name="Text Box 31"/>
          <p:cNvSpPr txBox="1">
            <a:spLocks noChangeArrowheads="1"/>
          </p:cNvSpPr>
          <p:nvPr/>
        </p:nvSpPr>
        <p:spPr bwMode="auto">
          <a:xfrm>
            <a:off x="3132394" y="5157571"/>
            <a:ext cx="841203" cy="32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2100" dirty="0">
                <a:solidFill>
                  <a:srgbClr val="000000"/>
                </a:solidFill>
                <a:latin typeface="Arial" charset="0"/>
              </a:rPr>
              <a:t>1975</a:t>
            </a:r>
          </a:p>
        </p:txBody>
      </p:sp>
      <p:sp>
        <p:nvSpPr>
          <p:cNvPr id="19" name="Text Box 31"/>
          <p:cNvSpPr txBox="1">
            <a:spLocks noChangeArrowheads="1"/>
          </p:cNvSpPr>
          <p:nvPr/>
        </p:nvSpPr>
        <p:spPr bwMode="auto">
          <a:xfrm>
            <a:off x="2121311" y="5157571"/>
            <a:ext cx="841203" cy="32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2100" dirty="0">
                <a:solidFill>
                  <a:srgbClr val="000000"/>
                </a:solidFill>
                <a:latin typeface="Arial" charset="0"/>
              </a:rPr>
              <a:t>1965</a:t>
            </a:r>
          </a:p>
        </p:txBody>
      </p:sp>
      <p:sp>
        <p:nvSpPr>
          <p:cNvPr id="20" name="Text Box 31"/>
          <p:cNvSpPr txBox="1">
            <a:spLocks noChangeArrowheads="1"/>
          </p:cNvSpPr>
          <p:nvPr/>
        </p:nvSpPr>
        <p:spPr bwMode="auto">
          <a:xfrm>
            <a:off x="1088923" y="5157571"/>
            <a:ext cx="841203" cy="32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2100" dirty="0">
                <a:solidFill>
                  <a:srgbClr val="000000"/>
                </a:solidFill>
                <a:latin typeface="Arial" charset="0"/>
              </a:rPr>
              <a:t>1955</a:t>
            </a:r>
          </a:p>
        </p:txBody>
      </p:sp>
      <p:sp>
        <p:nvSpPr>
          <p:cNvPr id="21" name="Text Box 31"/>
          <p:cNvSpPr txBox="1">
            <a:spLocks noChangeArrowheads="1"/>
          </p:cNvSpPr>
          <p:nvPr/>
        </p:nvSpPr>
        <p:spPr bwMode="auto">
          <a:xfrm>
            <a:off x="3932085" y="5534475"/>
            <a:ext cx="841203" cy="32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2100" dirty="0">
                <a:solidFill>
                  <a:srgbClr val="000000"/>
                </a:solidFill>
                <a:latin typeface="Arial" charset="0"/>
              </a:rPr>
              <a:t>Year</a:t>
            </a:r>
          </a:p>
        </p:txBody>
      </p:sp>
      <p:sp>
        <p:nvSpPr>
          <p:cNvPr id="22" name="Text Box 31"/>
          <p:cNvSpPr txBox="1">
            <a:spLocks noChangeArrowheads="1"/>
          </p:cNvSpPr>
          <p:nvPr/>
        </p:nvSpPr>
        <p:spPr bwMode="auto">
          <a:xfrm rot="16200000">
            <a:off x="7160342" y="2494661"/>
            <a:ext cx="2688302" cy="32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2100" dirty="0">
                <a:solidFill>
                  <a:srgbClr val="000000"/>
                </a:solidFill>
                <a:latin typeface="Arial" charset="0"/>
              </a:rPr>
              <a:t>Number of moose</a:t>
            </a:r>
          </a:p>
        </p:txBody>
      </p:sp>
      <p:sp>
        <p:nvSpPr>
          <p:cNvPr id="23" name="Text Box 31"/>
          <p:cNvSpPr txBox="1">
            <a:spLocks noChangeArrowheads="1"/>
          </p:cNvSpPr>
          <p:nvPr/>
        </p:nvSpPr>
        <p:spPr bwMode="auto">
          <a:xfrm rot="16200000">
            <a:off x="-724098" y="2511050"/>
            <a:ext cx="2688302" cy="32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2100" dirty="0">
                <a:solidFill>
                  <a:srgbClr val="000000"/>
                </a:solidFill>
                <a:latin typeface="Arial" charset="0"/>
              </a:rPr>
              <a:t>Number of wolves</a:t>
            </a:r>
          </a:p>
        </p:txBody>
      </p:sp>
      <p:sp>
        <p:nvSpPr>
          <p:cNvPr id="24" name="Text Box 31"/>
          <p:cNvSpPr txBox="1">
            <a:spLocks noChangeArrowheads="1"/>
          </p:cNvSpPr>
          <p:nvPr/>
        </p:nvSpPr>
        <p:spPr bwMode="auto">
          <a:xfrm>
            <a:off x="892280" y="978860"/>
            <a:ext cx="500625" cy="32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2100" dirty="0">
                <a:solidFill>
                  <a:srgbClr val="000000"/>
                </a:solidFill>
                <a:latin typeface="Arial" charset="0"/>
              </a:rPr>
              <a:t>50</a:t>
            </a:r>
          </a:p>
        </p:txBody>
      </p:sp>
      <p:sp>
        <p:nvSpPr>
          <p:cNvPr id="25" name="Text Box 31"/>
          <p:cNvSpPr txBox="1">
            <a:spLocks noChangeArrowheads="1"/>
          </p:cNvSpPr>
          <p:nvPr/>
        </p:nvSpPr>
        <p:spPr bwMode="auto">
          <a:xfrm>
            <a:off x="900474" y="1756698"/>
            <a:ext cx="500625" cy="32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2100" dirty="0">
                <a:solidFill>
                  <a:srgbClr val="000000"/>
                </a:solidFill>
                <a:latin typeface="Arial" charset="0"/>
              </a:rPr>
              <a:t>40</a:t>
            </a:r>
          </a:p>
        </p:txBody>
      </p:sp>
      <p:sp>
        <p:nvSpPr>
          <p:cNvPr id="26" name="Text Box 31"/>
          <p:cNvSpPr txBox="1">
            <a:spLocks noChangeArrowheads="1"/>
          </p:cNvSpPr>
          <p:nvPr/>
        </p:nvSpPr>
        <p:spPr bwMode="auto">
          <a:xfrm>
            <a:off x="900474" y="2537542"/>
            <a:ext cx="500625" cy="32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2100" dirty="0">
                <a:solidFill>
                  <a:srgbClr val="000000"/>
                </a:solidFill>
                <a:latin typeface="Arial" charset="0"/>
              </a:rPr>
              <a:t>30</a:t>
            </a:r>
          </a:p>
        </p:txBody>
      </p:sp>
      <p:sp>
        <p:nvSpPr>
          <p:cNvPr id="28" name="Text Box 31"/>
          <p:cNvSpPr txBox="1">
            <a:spLocks noChangeArrowheads="1"/>
          </p:cNvSpPr>
          <p:nvPr/>
        </p:nvSpPr>
        <p:spPr bwMode="auto">
          <a:xfrm>
            <a:off x="900474" y="3321664"/>
            <a:ext cx="500625" cy="32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2100" dirty="0">
                <a:solidFill>
                  <a:srgbClr val="000000"/>
                </a:solidFill>
                <a:latin typeface="Arial" charset="0"/>
              </a:rPr>
              <a:t>20</a:t>
            </a:r>
          </a:p>
        </p:txBody>
      </p:sp>
      <p:sp>
        <p:nvSpPr>
          <p:cNvPr id="29" name="Text Box 31"/>
          <p:cNvSpPr txBox="1">
            <a:spLocks noChangeArrowheads="1"/>
          </p:cNvSpPr>
          <p:nvPr/>
        </p:nvSpPr>
        <p:spPr bwMode="auto">
          <a:xfrm>
            <a:off x="900474" y="4088581"/>
            <a:ext cx="500625" cy="32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2100" dirty="0">
                <a:solidFill>
                  <a:srgbClr val="000000"/>
                </a:solidFill>
                <a:latin typeface="Arial" charset="0"/>
              </a:rPr>
              <a:t>10</a:t>
            </a:r>
          </a:p>
        </p:txBody>
      </p:sp>
      <p:sp>
        <p:nvSpPr>
          <p:cNvPr id="30" name="Text Box 31"/>
          <p:cNvSpPr txBox="1">
            <a:spLocks noChangeArrowheads="1"/>
          </p:cNvSpPr>
          <p:nvPr/>
        </p:nvSpPr>
        <p:spPr bwMode="auto">
          <a:xfrm>
            <a:off x="1047959" y="4875981"/>
            <a:ext cx="303978" cy="32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2100" dirty="0">
                <a:solidFill>
                  <a:srgbClr val="000000"/>
                </a:solidFill>
                <a:latin typeface="Arial" charset="0"/>
              </a:rPr>
              <a:t>0</a:t>
            </a:r>
          </a:p>
        </p:txBody>
      </p:sp>
    </p:spTree>
    <p:extLst>
      <p:ext uri="{BB962C8B-B14F-4D97-AF65-F5344CB8AC3E}">
        <p14:creationId xmlns:p14="http://schemas.microsoft.com/office/powerpoint/2010/main" val="322960853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2"/>
          <p:cNvSpPr>
            <a:spLocks noGrp="1" noChangeArrowheads="1"/>
          </p:cNvSpPr>
          <p:nvPr>
            <p:ph type="title"/>
          </p:nvPr>
        </p:nvSpPr>
        <p:spPr>
          <a:xfrm>
            <a:off x="457200" y="152400"/>
            <a:ext cx="8229600" cy="1143000"/>
          </a:xfrm>
        </p:spPr>
        <p:txBody>
          <a:bodyPr>
            <a:normAutofit/>
          </a:bodyPr>
          <a:lstStyle/>
          <a:p>
            <a:pPr eaLnBrk="1" hangingPunct="1"/>
            <a:r>
              <a:rPr lang="en-US" altLang="en-US" sz="3200" dirty="0"/>
              <a:t>Population Cycles</a:t>
            </a:r>
          </a:p>
        </p:txBody>
      </p:sp>
      <p:sp>
        <p:nvSpPr>
          <p:cNvPr id="5" name="TextBox 4"/>
          <p:cNvSpPr txBox="1"/>
          <p:nvPr/>
        </p:nvSpPr>
        <p:spPr>
          <a:xfrm>
            <a:off x="228600" y="1143000"/>
            <a:ext cx="8675914" cy="1938992"/>
          </a:xfrm>
          <a:prstGeom prst="rect">
            <a:avLst/>
          </a:prstGeom>
          <a:noFill/>
        </p:spPr>
        <p:txBody>
          <a:bodyPr wrap="square" rtlCol="0">
            <a:spAutoFit/>
          </a:bodyPr>
          <a:lstStyle/>
          <a:p>
            <a:r>
              <a:rPr lang="en-US" sz="2400" dirty="0">
                <a:solidFill>
                  <a:prstClr val="black"/>
                </a:solidFill>
              </a:rPr>
              <a:t>Predator and prey populations also respond to each other. Predator populations increase as their prey population increases, but this naturally leads to more predation which begins to decrease prey population.  This, in turn, limits food availability and the predator population begins to decline. (</a:t>
            </a:r>
            <a:r>
              <a:rPr lang="en-US" sz="2400" b="1" dirty="0">
                <a:solidFill>
                  <a:prstClr val="black"/>
                </a:solidFill>
              </a:rPr>
              <a:t>Boom-and-Bust Cycles</a:t>
            </a:r>
            <a:r>
              <a:rPr lang="en-US" sz="2400" dirty="0">
                <a:solidFill>
                  <a:prstClr val="black"/>
                </a:solidFill>
              </a:rPr>
              <a:t>)</a:t>
            </a:r>
          </a:p>
        </p:txBody>
      </p:sp>
      <p:pic>
        <p:nvPicPr>
          <p:cNvPr id="6" name="Picture 5" descr="infographic_09_06.jpg"/>
          <p:cNvPicPr>
            <a:picLocks noChangeAspect="1"/>
          </p:cNvPicPr>
          <p:nvPr/>
        </p:nvPicPr>
        <p:blipFill rotWithShape="1">
          <a:blip r:embed="rId3"/>
          <a:srcRect l="45000"/>
          <a:stretch/>
        </p:blipFill>
        <p:spPr>
          <a:xfrm>
            <a:off x="457200" y="3743162"/>
            <a:ext cx="3352800" cy="2838125"/>
          </a:xfrm>
          <a:prstGeom prst="rect">
            <a:avLst/>
          </a:prstGeom>
          <a:ln>
            <a:noFill/>
          </a:ln>
          <a:effectLst/>
        </p:spPr>
      </p:pic>
      <p:pic>
        <p:nvPicPr>
          <p:cNvPr id="9" name="Picture 8" descr="53_20_HareLynxPopCycles-U.jpg"/>
          <p:cNvPicPr>
            <a:picLocks noChangeAspect="1"/>
          </p:cNvPicPr>
          <p:nvPr/>
        </p:nvPicPr>
        <p:blipFill rotWithShape="1">
          <a:blip r:embed="rId4">
            <a:extLst>
              <a:ext uri="{28A0092B-C50C-407E-A947-70E740481C1C}">
                <a14:useLocalDpi xmlns:a14="http://schemas.microsoft.com/office/drawing/2010/main" val="0"/>
              </a:ext>
            </a:extLst>
          </a:blip>
          <a:srcRect b="63515"/>
          <a:stretch/>
        </p:blipFill>
        <p:spPr>
          <a:xfrm>
            <a:off x="4485687" y="4072592"/>
            <a:ext cx="4201113" cy="1612161"/>
          </a:xfrm>
          <a:prstGeom prst="rect">
            <a:avLst/>
          </a:prstGeom>
        </p:spPr>
      </p:pic>
    </p:spTree>
    <p:extLst>
      <p:ext uri="{BB962C8B-B14F-4D97-AF65-F5344CB8AC3E}">
        <p14:creationId xmlns:p14="http://schemas.microsoft.com/office/powerpoint/2010/main" val="178483587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2"/>
          <p:cNvSpPr>
            <a:spLocks noGrp="1" noChangeArrowheads="1"/>
          </p:cNvSpPr>
          <p:nvPr>
            <p:ph type="title"/>
          </p:nvPr>
        </p:nvSpPr>
        <p:spPr>
          <a:xfrm>
            <a:off x="457200" y="152400"/>
            <a:ext cx="8229600" cy="1143000"/>
          </a:xfrm>
        </p:spPr>
        <p:txBody>
          <a:bodyPr>
            <a:normAutofit/>
          </a:bodyPr>
          <a:lstStyle/>
          <a:p>
            <a:pPr eaLnBrk="1" hangingPunct="1"/>
            <a:r>
              <a:rPr lang="en-US" altLang="en-US" sz="3200" dirty="0"/>
              <a:t>Population Cycles</a:t>
            </a:r>
          </a:p>
        </p:txBody>
      </p:sp>
      <p:sp>
        <p:nvSpPr>
          <p:cNvPr id="5" name="TextBox 4"/>
          <p:cNvSpPr txBox="1"/>
          <p:nvPr/>
        </p:nvSpPr>
        <p:spPr>
          <a:xfrm>
            <a:off x="228600" y="1143000"/>
            <a:ext cx="8675914" cy="1938992"/>
          </a:xfrm>
          <a:prstGeom prst="rect">
            <a:avLst/>
          </a:prstGeom>
          <a:noFill/>
        </p:spPr>
        <p:txBody>
          <a:bodyPr wrap="square" rtlCol="0">
            <a:spAutoFit/>
          </a:bodyPr>
          <a:lstStyle/>
          <a:p>
            <a:r>
              <a:rPr lang="en-US" sz="2400" dirty="0">
                <a:solidFill>
                  <a:prstClr val="black"/>
                </a:solidFill>
              </a:rPr>
              <a:t>Predator and prey populations also respond to each other. Predator populations increase as their prey population increases, but this naturally leads to more predation which begins to decrease prey population.  This, in turn, limits food availability and the predator population begins to decline. (</a:t>
            </a:r>
            <a:r>
              <a:rPr lang="en-US" sz="2400" b="1" dirty="0">
                <a:solidFill>
                  <a:prstClr val="black"/>
                </a:solidFill>
              </a:rPr>
              <a:t>Boom-and-Bust Cycles</a:t>
            </a:r>
            <a:r>
              <a:rPr lang="en-US" sz="2400" dirty="0">
                <a:solidFill>
                  <a:prstClr val="black"/>
                </a:solidFill>
              </a:rPr>
              <a:t>)</a:t>
            </a:r>
          </a:p>
        </p:txBody>
      </p:sp>
      <p:pic>
        <p:nvPicPr>
          <p:cNvPr id="6" name="Picture 5" descr="infographic_09_06.jpg"/>
          <p:cNvPicPr>
            <a:picLocks noChangeAspect="1"/>
          </p:cNvPicPr>
          <p:nvPr/>
        </p:nvPicPr>
        <p:blipFill rotWithShape="1">
          <a:blip r:embed="rId3"/>
          <a:srcRect l="45000"/>
          <a:stretch/>
        </p:blipFill>
        <p:spPr>
          <a:xfrm>
            <a:off x="457200" y="3743162"/>
            <a:ext cx="3352800" cy="2838125"/>
          </a:xfrm>
          <a:prstGeom prst="rect">
            <a:avLst/>
          </a:prstGeom>
          <a:ln>
            <a:noFill/>
          </a:ln>
          <a:effec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0" y="3340571"/>
            <a:ext cx="2886075" cy="3221666"/>
          </a:xfrm>
          <a:prstGeom prst="rect">
            <a:avLst/>
          </a:prstGeom>
        </p:spPr>
      </p:pic>
    </p:spTree>
    <p:extLst>
      <p:ext uri="{BB962C8B-B14F-4D97-AF65-F5344CB8AC3E}">
        <p14:creationId xmlns:p14="http://schemas.microsoft.com/office/powerpoint/2010/main" val="70116964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Population Dynamics Task</a:t>
            </a:r>
            <a:br>
              <a:rPr lang="en-US" dirty="0"/>
            </a:br>
            <a:r>
              <a:rPr lang="en-US" dirty="0"/>
              <a:t>Instructional Reflection</a:t>
            </a:r>
          </a:p>
        </p:txBody>
      </p:sp>
      <p:sp>
        <p:nvSpPr>
          <p:cNvPr id="3" name="Content Placeholder 2"/>
          <p:cNvSpPr>
            <a:spLocks noGrp="1"/>
          </p:cNvSpPr>
          <p:nvPr>
            <p:ph idx="1"/>
          </p:nvPr>
        </p:nvSpPr>
        <p:spPr/>
        <p:txBody>
          <a:bodyPr>
            <a:normAutofit/>
          </a:bodyPr>
          <a:lstStyle/>
          <a:p>
            <a:r>
              <a:rPr lang="en-US" dirty="0"/>
              <a:t>What were your questions as a “student” concerning completing the task?</a:t>
            </a:r>
          </a:p>
          <a:p>
            <a:r>
              <a:rPr lang="en-US" dirty="0"/>
              <a:t>What instructional strategies would you use to teach the QR aspects of this task?</a:t>
            </a:r>
          </a:p>
        </p:txBody>
      </p:sp>
    </p:spTree>
    <p:extLst>
      <p:ext uri="{BB962C8B-B14F-4D97-AF65-F5344CB8AC3E}">
        <p14:creationId xmlns:p14="http://schemas.microsoft.com/office/powerpoint/2010/main" val="5172238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2"/>
          <p:cNvSpPr>
            <a:spLocks noGrp="1" noChangeArrowheads="1"/>
          </p:cNvSpPr>
          <p:nvPr>
            <p:ph type="title"/>
          </p:nvPr>
        </p:nvSpPr>
        <p:spPr>
          <a:xfrm>
            <a:off x="533400" y="475038"/>
            <a:ext cx="8229600" cy="1143000"/>
          </a:xfrm>
        </p:spPr>
        <p:txBody>
          <a:bodyPr>
            <a:normAutofit/>
          </a:bodyPr>
          <a:lstStyle/>
          <a:p>
            <a:pPr eaLnBrk="1" hangingPunct="1"/>
            <a:r>
              <a:rPr lang="en-US" altLang="en-US" sz="3200" i="1" dirty="0"/>
              <a:t>Immigration, Emigration, and </a:t>
            </a:r>
            <a:r>
              <a:rPr lang="en-US" altLang="en-US" sz="3200" i="1" dirty="0" err="1"/>
              <a:t>Metapopulations</a:t>
            </a:r>
            <a:endParaRPr lang="en-US" altLang="en-US" sz="3200" i="1" dirty="0"/>
          </a:p>
        </p:txBody>
      </p:sp>
      <p:sp>
        <p:nvSpPr>
          <p:cNvPr id="4" name="TextBox 3"/>
          <p:cNvSpPr txBox="1"/>
          <p:nvPr/>
        </p:nvSpPr>
        <p:spPr>
          <a:xfrm>
            <a:off x="381000" y="1519535"/>
            <a:ext cx="8675914" cy="4154984"/>
          </a:xfrm>
          <a:prstGeom prst="rect">
            <a:avLst/>
          </a:prstGeom>
          <a:noFill/>
        </p:spPr>
        <p:txBody>
          <a:bodyPr wrap="square" rtlCol="0">
            <a:spAutoFit/>
          </a:bodyPr>
          <a:lstStyle/>
          <a:p>
            <a:r>
              <a:rPr lang="en-US" sz="2400" b="1" dirty="0" err="1">
                <a:solidFill>
                  <a:prstClr val="black"/>
                </a:solidFill>
              </a:rPr>
              <a:t>Metapopulations</a:t>
            </a:r>
            <a:r>
              <a:rPr lang="en-US" sz="2400" b="1" dirty="0">
                <a:solidFill>
                  <a:prstClr val="black"/>
                </a:solidFill>
              </a:rPr>
              <a:t> </a:t>
            </a:r>
            <a:r>
              <a:rPr lang="en-US" sz="2400" dirty="0">
                <a:solidFill>
                  <a:prstClr val="black"/>
                </a:solidFill>
              </a:rPr>
              <a:t>are groups of populations linked by immigration and emigration.</a:t>
            </a:r>
          </a:p>
          <a:p>
            <a:endParaRPr lang="en-US" sz="2400" dirty="0">
              <a:solidFill>
                <a:prstClr val="black"/>
              </a:solidFill>
            </a:endParaRPr>
          </a:p>
          <a:p>
            <a:r>
              <a:rPr lang="en-US" sz="2400" b="1" dirty="0">
                <a:solidFill>
                  <a:prstClr val="black"/>
                </a:solidFill>
              </a:rPr>
              <a:t>      </a:t>
            </a:r>
            <a:r>
              <a:rPr lang="en-US" sz="2400" dirty="0">
                <a:solidFill>
                  <a:prstClr val="black"/>
                </a:solidFill>
              </a:rPr>
              <a:t>- Usually local populations </a:t>
            </a:r>
          </a:p>
          <a:p>
            <a:r>
              <a:rPr lang="en-US" sz="2400" dirty="0">
                <a:solidFill>
                  <a:prstClr val="black"/>
                </a:solidFill>
              </a:rPr>
              <a:t>         are patches of suitable </a:t>
            </a:r>
          </a:p>
          <a:p>
            <a:r>
              <a:rPr lang="en-US" sz="2400" dirty="0">
                <a:solidFill>
                  <a:prstClr val="black"/>
                </a:solidFill>
              </a:rPr>
              <a:t>         habitat surrounded by </a:t>
            </a:r>
          </a:p>
          <a:p>
            <a:r>
              <a:rPr lang="en-US" sz="2400" dirty="0">
                <a:solidFill>
                  <a:prstClr val="black"/>
                </a:solidFill>
              </a:rPr>
              <a:t>         unsuitable habitat</a:t>
            </a:r>
          </a:p>
          <a:p>
            <a:r>
              <a:rPr lang="en-US" sz="2400" b="1" dirty="0">
                <a:solidFill>
                  <a:prstClr val="black"/>
                </a:solidFill>
              </a:rPr>
              <a:t>      </a:t>
            </a:r>
            <a:r>
              <a:rPr lang="en-US" sz="2400" dirty="0">
                <a:solidFill>
                  <a:prstClr val="black"/>
                </a:solidFill>
              </a:rPr>
              <a:t>- Local population </a:t>
            </a:r>
          </a:p>
          <a:p>
            <a:r>
              <a:rPr lang="en-US" sz="2400" dirty="0">
                <a:solidFill>
                  <a:prstClr val="black"/>
                </a:solidFill>
              </a:rPr>
              <a:t>         becomes extinct, can be </a:t>
            </a:r>
          </a:p>
          <a:p>
            <a:r>
              <a:rPr lang="en-US" sz="2400" dirty="0">
                <a:solidFill>
                  <a:prstClr val="black"/>
                </a:solidFill>
              </a:rPr>
              <a:t>         recolonized by </a:t>
            </a:r>
          </a:p>
          <a:p>
            <a:r>
              <a:rPr lang="en-US" sz="2400" dirty="0">
                <a:solidFill>
                  <a:prstClr val="black"/>
                </a:solidFill>
              </a:rPr>
              <a:t>         another patch</a:t>
            </a:r>
            <a:endParaRPr lang="en-US" sz="2400" b="1" dirty="0">
              <a:solidFill>
                <a:prstClr val="black"/>
              </a:solidFill>
            </a:endParaRPr>
          </a:p>
        </p:txBody>
      </p:sp>
      <p:pic>
        <p:nvPicPr>
          <p:cNvPr id="7" name="Picture 6" descr="53_21_Metapopulation-U.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3712" y="2209800"/>
            <a:ext cx="4493202" cy="4501728"/>
          </a:xfrm>
          <a:prstGeom prst="rect">
            <a:avLst/>
          </a:prstGeom>
        </p:spPr>
      </p:pic>
      <p:sp>
        <p:nvSpPr>
          <p:cNvPr id="8" name="Text Box 31"/>
          <p:cNvSpPr txBox="1">
            <a:spLocks noChangeArrowheads="1"/>
          </p:cNvSpPr>
          <p:nvPr/>
        </p:nvSpPr>
        <p:spPr bwMode="auto">
          <a:xfrm>
            <a:off x="5029200" y="2482386"/>
            <a:ext cx="2050326" cy="360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800" dirty="0">
                <a:solidFill>
                  <a:srgbClr val="000000"/>
                </a:solidFill>
                <a:latin typeface="Arial" charset="0"/>
              </a:rPr>
              <a:t>Occupied patch</a:t>
            </a:r>
          </a:p>
        </p:txBody>
      </p:sp>
      <p:sp>
        <p:nvSpPr>
          <p:cNvPr id="9" name="Text Box 31"/>
          <p:cNvSpPr txBox="1">
            <a:spLocks noChangeArrowheads="1"/>
          </p:cNvSpPr>
          <p:nvPr/>
        </p:nvSpPr>
        <p:spPr bwMode="auto">
          <a:xfrm>
            <a:off x="5029200" y="2799137"/>
            <a:ext cx="2050326" cy="360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800" dirty="0">
                <a:solidFill>
                  <a:srgbClr val="000000"/>
                </a:solidFill>
                <a:latin typeface="Arial" charset="0"/>
              </a:rPr>
              <a:t>Unoccupied patch</a:t>
            </a:r>
          </a:p>
        </p:txBody>
      </p:sp>
      <p:sp>
        <p:nvSpPr>
          <p:cNvPr id="10" name="Oval 9"/>
          <p:cNvSpPr/>
          <p:nvPr/>
        </p:nvSpPr>
        <p:spPr bwMode="auto">
          <a:xfrm>
            <a:off x="4884166" y="2928569"/>
            <a:ext cx="57150" cy="57150"/>
          </a:xfrm>
          <a:prstGeom prst="ellipse">
            <a:avLst/>
          </a:prstGeom>
          <a:solidFill>
            <a:schemeClr val="bg1"/>
          </a:solidFill>
          <a:ln w="63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Times" pitchFamily="84" charset="0"/>
              <a:ea typeface="ＭＳ Ｐゴシック" charset="0"/>
            </a:endParaRPr>
          </a:p>
        </p:txBody>
      </p:sp>
      <p:sp>
        <p:nvSpPr>
          <p:cNvPr id="11" name="Oval 10"/>
          <p:cNvSpPr/>
          <p:nvPr/>
        </p:nvSpPr>
        <p:spPr bwMode="auto">
          <a:xfrm>
            <a:off x="4884166" y="2630119"/>
            <a:ext cx="57150" cy="57150"/>
          </a:xfrm>
          <a:prstGeom prst="ellipse">
            <a:avLst/>
          </a:prstGeom>
          <a:solidFill>
            <a:schemeClr val="tx1"/>
          </a:solidFill>
          <a:ln w="63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Times" pitchFamily="84" charset="0"/>
              <a:ea typeface="ＭＳ Ｐゴシック" charset="0"/>
            </a:endParaRPr>
          </a:p>
        </p:txBody>
      </p:sp>
    </p:spTree>
    <p:extLst>
      <p:ext uri="{BB962C8B-B14F-4D97-AF65-F5344CB8AC3E}">
        <p14:creationId xmlns:p14="http://schemas.microsoft.com/office/powerpoint/2010/main" val="89798053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2"/>
          <p:cNvSpPr>
            <a:spLocks noGrp="1" noChangeArrowheads="1"/>
          </p:cNvSpPr>
          <p:nvPr>
            <p:ph type="title"/>
          </p:nvPr>
        </p:nvSpPr>
        <p:spPr/>
        <p:txBody>
          <a:bodyPr>
            <a:normAutofit/>
          </a:bodyPr>
          <a:lstStyle/>
          <a:p>
            <a:r>
              <a:rPr lang="en-US" altLang="en-US" sz="3200" dirty="0"/>
              <a:t>The Global Human Population</a:t>
            </a:r>
          </a:p>
        </p:txBody>
      </p:sp>
      <p:pic>
        <p:nvPicPr>
          <p:cNvPr id="32" name="Picture 31" descr="infographic_04_01.jpg"/>
          <p:cNvPicPr>
            <a:picLocks noChangeAspect="1"/>
          </p:cNvPicPr>
          <p:nvPr/>
        </p:nvPicPr>
        <p:blipFill rotWithShape="1">
          <a:blip r:embed="rId3"/>
          <a:srcRect b="7813"/>
          <a:stretch/>
        </p:blipFill>
        <p:spPr>
          <a:xfrm>
            <a:off x="1287780" y="2362200"/>
            <a:ext cx="7391400" cy="4379774"/>
          </a:xfrm>
          <a:prstGeom prst="rect">
            <a:avLst/>
          </a:prstGeom>
        </p:spPr>
      </p:pic>
      <p:sp>
        <p:nvSpPr>
          <p:cNvPr id="190466" name="Rectangle 3"/>
          <p:cNvSpPr>
            <a:spLocks noGrp="1" noChangeArrowheads="1"/>
          </p:cNvSpPr>
          <p:nvPr>
            <p:ph idx="1"/>
          </p:nvPr>
        </p:nvSpPr>
        <p:spPr>
          <a:xfrm>
            <a:off x="304800" y="1447800"/>
            <a:ext cx="8499249" cy="3962400"/>
          </a:xfrm>
        </p:spPr>
        <p:txBody>
          <a:bodyPr>
            <a:normAutofit/>
          </a:bodyPr>
          <a:lstStyle/>
          <a:p>
            <a:pPr marL="0" indent="0">
              <a:buNone/>
            </a:pPr>
            <a:r>
              <a:rPr lang="en-US" altLang="en-US" sz="2400" dirty="0"/>
              <a:t>No population can grow indefinitely, and humans are no exception</a:t>
            </a:r>
          </a:p>
          <a:p>
            <a:pPr marL="0" indent="0">
              <a:buNone/>
            </a:pPr>
            <a:r>
              <a:rPr lang="en-US" altLang="en-US" sz="2400" dirty="0"/>
              <a:t>   - Slow growth until about 1650, then exponential growth</a:t>
            </a:r>
          </a:p>
          <a:p>
            <a:pPr marL="0" indent="0">
              <a:buNone/>
            </a:pPr>
            <a:r>
              <a:rPr lang="en-US" altLang="en-US" sz="2400" dirty="0"/>
              <a:t>   - Global population now &gt; 7 billion</a:t>
            </a:r>
          </a:p>
        </p:txBody>
      </p:sp>
      <p:pic>
        <p:nvPicPr>
          <p:cNvPr id="33" name="Picture 32" descr="infographic_04_02.jpg"/>
          <p:cNvPicPr>
            <a:picLocks noChangeAspect="1"/>
          </p:cNvPicPr>
          <p:nvPr/>
        </p:nvPicPr>
        <p:blipFill rotWithShape="1">
          <a:blip r:embed="rId4"/>
          <a:srcRect b="7318"/>
          <a:stretch/>
        </p:blipFill>
        <p:spPr>
          <a:xfrm>
            <a:off x="2438400" y="3048000"/>
            <a:ext cx="2899035" cy="2590800"/>
          </a:xfrm>
          <a:prstGeom prst="rect">
            <a:avLst/>
          </a:prstGeom>
          <a:ln>
            <a:noFill/>
          </a:ln>
          <a:effectLst/>
        </p:spPr>
      </p:pic>
    </p:spTree>
    <p:extLst>
      <p:ext uri="{BB962C8B-B14F-4D97-AF65-F5344CB8AC3E}">
        <p14:creationId xmlns:p14="http://schemas.microsoft.com/office/powerpoint/2010/main" val="94501588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2"/>
          <p:cNvSpPr>
            <a:spLocks noGrp="1" noChangeArrowheads="1"/>
          </p:cNvSpPr>
          <p:nvPr>
            <p:ph type="title"/>
          </p:nvPr>
        </p:nvSpPr>
        <p:spPr/>
        <p:txBody>
          <a:bodyPr>
            <a:normAutofit/>
          </a:bodyPr>
          <a:lstStyle/>
          <a:p>
            <a:r>
              <a:rPr lang="en-US" altLang="en-US" sz="3200" dirty="0"/>
              <a:t>The Global Human Population</a:t>
            </a:r>
          </a:p>
        </p:txBody>
      </p:sp>
      <p:sp>
        <p:nvSpPr>
          <p:cNvPr id="190466" name="Rectangle 3"/>
          <p:cNvSpPr>
            <a:spLocks noGrp="1" noChangeArrowheads="1"/>
          </p:cNvSpPr>
          <p:nvPr>
            <p:ph idx="1"/>
          </p:nvPr>
        </p:nvSpPr>
        <p:spPr>
          <a:xfrm>
            <a:off x="304800" y="1295400"/>
            <a:ext cx="8499249" cy="1036321"/>
          </a:xfrm>
        </p:spPr>
        <p:txBody>
          <a:bodyPr>
            <a:normAutofit/>
          </a:bodyPr>
          <a:lstStyle/>
          <a:p>
            <a:pPr marL="0" indent="0">
              <a:buNone/>
            </a:pPr>
            <a:r>
              <a:rPr lang="en-US" altLang="en-US" sz="2400" dirty="0"/>
              <a:t>Though the population is still growing, the rate of growth has begun to slow.</a:t>
            </a:r>
          </a:p>
        </p:txBody>
      </p:sp>
      <p:pic>
        <p:nvPicPr>
          <p:cNvPr id="6" name="Picture 5" descr="infographic_04_06.jpg"/>
          <p:cNvPicPr>
            <a:picLocks noChangeAspect="1"/>
          </p:cNvPicPr>
          <p:nvPr/>
        </p:nvPicPr>
        <p:blipFill rotWithShape="1">
          <a:blip r:embed="rId3"/>
          <a:srcRect b="9048"/>
          <a:stretch/>
        </p:blipFill>
        <p:spPr>
          <a:xfrm>
            <a:off x="1253865" y="2331721"/>
            <a:ext cx="6899535" cy="4114800"/>
          </a:xfrm>
          <a:prstGeom prst="rect">
            <a:avLst/>
          </a:prstGeom>
          <a:ln w="38100" cap="sq">
            <a:solidFill>
              <a:srgbClr val="0070C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111257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8702004" cy="1560716"/>
          </a:xfrm>
        </p:spPr>
        <p:txBody>
          <a:bodyPr>
            <a:normAutofit fontScale="90000"/>
          </a:bodyPr>
          <a:lstStyle/>
          <a:p>
            <a:r>
              <a:rPr lang="en-US" b="1" dirty="0"/>
              <a:t>Quantitative Modeling in Biology for Undergraduate Students (QM BUGS)</a:t>
            </a:r>
            <a:br>
              <a:rPr lang="en-US" dirty="0"/>
            </a:br>
            <a:r>
              <a:rPr lang="en-US" b="1" dirty="0"/>
              <a:t>Diagnostic Assessment</a:t>
            </a:r>
            <a:br>
              <a:rPr lang="en-US" dirty="0"/>
            </a:br>
            <a:endParaRPr lang="en-US" dirty="0"/>
          </a:p>
        </p:txBody>
      </p:sp>
      <p:sp>
        <p:nvSpPr>
          <p:cNvPr id="3" name="Content Placeholder 2"/>
          <p:cNvSpPr>
            <a:spLocks noGrp="1"/>
          </p:cNvSpPr>
          <p:nvPr>
            <p:ph idx="1"/>
          </p:nvPr>
        </p:nvSpPr>
        <p:spPr>
          <a:xfrm>
            <a:off x="228600" y="2286000"/>
            <a:ext cx="8549604" cy="4343400"/>
          </a:xfrm>
          <a:solidFill>
            <a:schemeClr val="bg2"/>
          </a:solidFill>
        </p:spPr>
        <p:txBody>
          <a:bodyPr>
            <a:normAutofit fontScale="92500"/>
          </a:bodyPr>
          <a:lstStyle/>
          <a:p>
            <a:r>
              <a:rPr lang="en-US" b="1" dirty="0"/>
              <a:t>Length:</a:t>
            </a:r>
            <a:r>
              <a:rPr lang="en-US" dirty="0"/>
              <a:t> Assessment consists of 30 questions: 19 multiple choice questions (5 options) address quantitative modeling understanding and 11 </a:t>
            </a:r>
            <a:r>
              <a:rPr lang="en-US" dirty="0" err="1"/>
              <a:t>Lickert</a:t>
            </a:r>
            <a:r>
              <a:rPr lang="en-US" dirty="0"/>
              <a:t> questions (1 NA, 2 Strong Disagree to 5 Strongly Agree) address student confidence about modeling in biology.</a:t>
            </a:r>
          </a:p>
          <a:p>
            <a:r>
              <a:rPr lang="en-US" b="1" dirty="0"/>
              <a:t>Time to complete:</a:t>
            </a:r>
            <a:r>
              <a:rPr lang="en-US" dirty="0"/>
              <a:t> up to 1 hour </a:t>
            </a:r>
          </a:p>
          <a:p>
            <a:r>
              <a:rPr lang="en-US" b="1" dirty="0"/>
              <a:t>Goal:</a:t>
            </a:r>
            <a:r>
              <a:rPr lang="en-US" dirty="0"/>
              <a:t> Assess undergraduate students’ quantitative modeling abilities in biology.</a:t>
            </a:r>
          </a:p>
          <a:p>
            <a:r>
              <a:rPr lang="en-US" dirty="0"/>
              <a:t>The QM BUGS assessment measures students’ proficiency in quantitative modeling (QM - ability to develop a model). The assessment is intended to be given in undergraduate biology courses where quantitative skills are preparing students or actively engaging students in quantitative modeling within biological contexts. </a:t>
            </a:r>
          </a:p>
          <a:p>
            <a:r>
              <a:rPr lang="en-US" b="1" dirty="0"/>
              <a:t>Context:</a:t>
            </a:r>
            <a:r>
              <a:rPr lang="en-US" dirty="0"/>
              <a:t> Plant Transpiration</a:t>
            </a:r>
          </a:p>
          <a:p>
            <a:endParaRPr lang="en-US" dirty="0"/>
          </a:p>
        </p:txBody>
      </p:sp>
    </p:spTree>
    <p:extLst>
      <p:ext uri="{BB962C8B-B14F-4D97-AF65-F5344CB8AC3E}">
        <p14:creationId xmlns:p14="http://schemas.microsoft.com/office/powerpoint/2010/main" val="339448168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2"/>
          <p:cNvSpPr>
            <a:spLocks noGrp="1" noChangeArrowheads="1"/>
          </p:cNvSpPr>
          <p:nvPr>
            <p:ph type="title"/>
          </p:nvPr>
        </p:nvSpPr>
        <p:spPr>
          <a:xfrm>
            <a:off x="533400" y="304800"/>
            <a:ext cx="8229600" cy="1143000"/>
          </a:xfrm>
        </p:spPr>
        <p:txBody>
          <a:bodyPr>
            <a:normAutofit/>
          </a:bodyPr>
          <a:lstStyle/>
          <a:p>
            <a:r>
              <a:rPr lang="en-US" altLang="en-US" sz="3200" dirty="0"/>
              <a:t>Regional Patterns of Population Change</a:t>
            </a:r>
          </a:p>
        </p:txBody>
      </p:sp>
      <p:sp>
        <p:nvSpPr>
          <p:cNvPr id="5" name="Rectangle 3"/>
          <p:cNvSpPr txBox="1">
            <a:spLocks noChangeArrowheads="1"/>
          </p:cNvSpPr>
          <p:nvPr/>
        </p:nvSpPr>
        <p:spPr>
          <a:xfrm>
            <a:off x="398575" y="1371600"/>
            <a:ext cx="8499249" cy="103632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400" b="1" dirty="0">
                <a:solidFill>
                  <a:prstClr val="black"/>
                </a:solidFill>
              </a:rPr>
              <a:t>Demographic Transition: </a:t>
            </a:r>
            <a:r>
              <a:rPr lang="en-US" sz="2400" dirty="0">
                <a:solidFill>
                  <a:prstClr val="black"/>
                </a:solidFill>
              </a:rPr>
              <a:t>Theoretical model describing expected drop in population growth as economic conditions improve.</a:t>
            </a:r>
            <a:endParaRPr lang="en-US" sz="2400" b="1" dirty="0">
              <a:solidFill>
                <a:prstClr val="black"/>
              </a:solidFill>
            </a:endParaRPr>
          </a:p>
        </p:txBody>
      </p:sp>
      <p:sp>
        <p:nvSpPr>
          <p:cNvPr id="6" name="Rectangle 5"/>
          <p:cNvSpPr/>
          <p:nvPr/>
        </p:nvSpPr>
        <p:spPr>
          <a:xfrm>
            <a:off x="345866" y="3379025"/>
            <a:ext cx="381000" cy="6086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8" descr="infographic_04_05.jpg"/>
          <p:cNvPicPr>
            <a:picLocks noChangeAspect="1"/>
          </p:cNvPicPr>
          <p:nvPr/>
        </p:nvPicPr>
        <p:blipFill rotWithShape="1">
          <a:blip r:embed="rId3"/>
          <a:srcRect b="9091"/>
          <a:stretch/>
        </p:blipFill>
        <p:spPr>
          <a:xfrm>
            <a:off x="398575" y="2362200"/>
            <a:ext cx="8329291" cy="4343400"/>
          </a:xfrm>
          <a:prstGeom prst="rect">
            <a:avLst/>
          </a:prstGeom>
        </p:spPr>
      </p:pic>
    </p:spTree>
    <p:extLst>
      <p:ext uri="{BB962C8B-B14F-4D97-AF65-F5344CB8AC3E}">
        <p14:creationId xmlns:p14="http://schemas.microsoft.com/office/powerpoint/2010/main" val="155548772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2"/>
          <p:cNvSpPr>
            <a:spLocks noGrp="1" noChangeArrowheads="1"/>
          </p:cNvSpPr>
          <p:nvPr>
            <p:ph type="title"/>
          </p:nvPr>
        </p:nvSpPr>
        <p:spPr/>
        <p:txBody>
          <a:bodyPr>
            <a:normAutofit/>
          </a:bodyPr>
          <a:lstStyle/>
          <a:p>
            <a:pPr eaLnBrk="1" hangingPunct="1"/>
            <a:r>
              <a:rPr lang="en-US" altLang="en-US" sz="3200" dirty="0"/>
              <a:t>Age Structure: Future Trends of Population Growth</a:t>
            </a:r>
          </a:p>
        </p:txBody>
      </p:sp>
      <p:sp>
        <p:nvSpPr>
          <p:cNvPr id="4" name="Rectangle 3"/>
          <p:cNvSpPr/>
          <p:nvPr/>
        </p:nvSpPr>
        <p:spPr>
          <a:xfrm>
            <a:off x="2775857" y="3880483"/>
            <a:ext cx="1066800" cy="1423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TextBox 4"/>
          <p:cNvSpPr txBox="1"/>
          <p:nvPr/>
        </p:nvSpPr>
        <p:spPr>
          <a:xfrm>
            <a:off x="381000" y="4267200"/>
            <a:ext cx="8610600" cy="2062103"/>
          </a:xfrm>
          <a:prstGeom prst="rect">
            <a:avLst/>
          </a:prstGeom>
          <a:noFill/>
        </p:spPr>
        <p:txBody>
          <a:bodyPr wrap="square" rtlCol="0">
            <a:spAutoFit/>
          </a:bodyPr>
          <a:lstStyle/>
          <a:p>
            <a:r>
              <a:rPr lang="en-US" sz="2000" u="sng" dirty="0">
                <a:solidFill>
                  <a:prstClr val="black"/>
                </a:solidFill>
              </a:rPr>
              <a:t>Population Momentum:</a:t>
            </a:r>
            <a:r>
              <a:rPr lang="en-US" sz="2000" dirty="0">
                <a:solidFill>
                  <a:prstClr val="black"/>
                </a:solidFill>
              </a:rPr>
              <a:t> Populations that are bound to increase for another generation.</a:t>
            </a:r>
          </a:p>
          <a:p>
            <a:r>
              <a:rPr lang="en-US" sz="2000" dirty="0">
                <a:solidFill>
                  <a:prstClr val="black"/>
                </a:solidFill>
              </a:rPr>
              <a:t>    *Niger- Most of the population are under 30 (high capacity for growth)</a:t>
            </a:r>
            <a:endParaRPr lang="en-US" sz="2000" u="sng" dirty="0">
              <a:solidFill>
                <a:prstClr val="black"/>
              </a:solidFill>
            </a:endParaRPr>
          </a:p>
          <a:p>
            <a:endParaRPr lang="en-US" sz="800" dirty="0">
              <a:solidFill>
                <a:prstClr val="black"/>
              </a:solidFill>
            </a:endParaRPr>
          </a:p>
          <a:p>
            <a:r>
              <a:rPr lang="en-US" sz="2000" u="sng" dirty="0">
                <a:solidFill>
                  <a:prstClr val="black"/>
                </a:solidFill>
              </a:rPr>
              <a:t>Transitional Population</a:t>
            </a:r>
            <a:r>
              <a:rPr lang="en-US" sz="2000" dirty="0">
                <a:solidFill>
                  <a:prstClr val="black"/>
                </a:solidFill>
              </a:rPr>
              <a:t>: China’s pre-reproductive and reproductive cohorts are not as dramatic. Population rise bound to slow. There are noticeably more males than females.</a:t>
            </a:r>
          </a:p>
        </p:txBody>
      </p: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16229"/>
          <a:stretch/>
        </p:blipFill>
        <p:spPr bwMode="auto">
          <a:xfrm>
            <a:off x="366032" y="1476498"/>
            <a:ext cx="8534400" cy="2533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684944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3_24_AgeStructPyramids-U.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04" y="1822704"/>
            <a:ext cx="8546592" cy="4736592"/>
          </a:xfrm>
          <a:prstGeom prst="rect">
            <a:avLst/>
          </a:prstGeom>
        </p:spPr>
      </p:pic>
      <p:sp>
        <p:nvSpPr>
          <p:cNvPr id="27" name="Text Box 31"/>
          <p:cNvSpPr txBox="1">
            <a:spLocks noChangeArrowheads="1"/>
          </p:cNvSpPr>
          <p:nvPr/>
        </p:nvSpPr>
        <p:spPr bwMode="auto">
          <a:xfrm>
            <a:off x="1298773" y="1891096"/>
            <a:ext cx="1304728" cy="32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charset="0"/>
              </a:rPr>
              <a:t>Rapid growth</a:t>
            </a:r>
          </a:p>
        </p:txBody>
      </p:sp>
      <p:sp>
        <p:nvSpPr>
          <p:cNvPr id="7" name="Text Box 31"/>
          <p:cNvSpPr txBox="1">
            <a:spLocks noChangeArrowheads="1"/>
          </p:cNvSpPr>
          <p:nvPr/>
        </p:nvSpPr>
        <p:spPr bwMode="auto">
          <a:xfrm>
            <a:off x="4330699" y="1891096"/>
            <a:ext cx="1304728" cy="32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charset="0"/>
              </a:rPr>
              <a:t>Slow growth</a:t>
            </a:r>
          </a:p>
        </p:txBody>
      </p:sp>
      <p:sp>
        <p:nvSpPr>
          <p:cNvPr id="8" name="Text Box 31"/>
          <p:cNvSpPr txBox="1">
            <a:spLocks noChangeArrowheads="1"/>
          </p:cNvSpPr>
          <p:nvPr/>
        </p:nvSpPr>
        <p:spPr bwMode="auto">
          <a:xfrm>
            <a:off x="7135581" y="1891096"/>
            <a:ext cx="1110348" cy="32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charset="0"/>
              </a:rPr>
              <a:t>No growth</a:t>
            </a:r>
          </a:p>
        </p:txBody>
      </p:sp>
      <p:sp>
        <p:nvSpPr>
          <p:cNvPr id="9" name="Text Box 31"/>
          <p:cNvSpPr txBox="1">
            <a:spLocks noChangeArrowheads="1"/>
          </p:cNvSpPr>
          <p:nvPr/>
        </p:nvSpPr>
        <p:spPr bwMode="auto">
          <a:xfrm>
            <a:off x="1355768" y="2106925"/>
            <a:ext cx="1141100" cy="32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charset="0"/>
              </a:rPr>
              <a:t>Afghanistan</a:t>
            </a:r>
          </a:p>
        </p:txBody>
      </p:sp>
      <p:sp>
        <p:nvSpPr>
          <p:cNvPr id="10" name="Text Box 31"/>
          <p:cNvSpPr txBox="1">
            <a:spLocks noChangeArrowheads="1"/>
          </p:cNvSpPr>
          <p:nvPr/>
        </p:nvSpPr>
        <p:spPr bwMode="auto">
          <a:xfrm>
            <a:off x="4291164" y="2106925"/>
            <a:ext cx="1339970" cy="32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charset="0"/>
              </a:rPr>
              <a:t>United States</a:t>
            </a:r>
          </a:p>
        </p:txBody>
      </p:sp>
      <p:sp>
        <p:nvSpPr>
          <p:cNvPr id="11" name="Text Box 31"/>
          <p:cNvSpPr txBox="1">
            <a:spLocks noChangeArrowheads="1"/>
          </p:cNvSpPr>
          <p:nvPr/>
        </p:nvSpPr>
        <p:spPr bwMode="auto">
          <a:xfrm>
            <a:off x="7400024" y="2106925"/>
            <a:ext cx="507521" cy="32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charset="0"/>
              </a:rPr>
              <a:t>Italy</a:t>
            </a:r>
          </a:p>
        </p:txBody>
      </p:sp>
      <p:sp>
        <p:nvSpPr>
          <p:cNvPr id="12" name="Text Box 31"/>
          <p:cNvSpPr txBox="1">
            <a:spLocks noChangeArrowheads="1"/>
          </p:cNvSpPr>
          <p:nvPr/>
        </p:nvSpPr>
        <p:spPr bwMode="auto">
          <a:xfrm>
            <a:off x="7783419" y="2336963"/>
            <a:ext cx="747146" cy="245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charset="0"/>
              </a:rPr>
              <a:t>Female</a:t>
            </a:r>
          </a:p>
        </p:txBody>
      </p:sp>
      <p:sp>
        <p:nvSpPr>
          <p:cNvPr id="13" name="Text Box 31"/>
          <p:cNvSpPr txBox="1">
            <a:spLocks noChangeArrowheads="1"/>
          </p:cNvSpPr>
          <p:nvPr/>
        </p:nvSpPr>
        <p:spPr bwMode="auto">
          <a:xfrm>
            <a:off x="6939946" y="2336963"/>
            <a:ext cx="747146" cy="245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charset="0"/>
              </a:rPr>
              <a:t>Male</a:t>
            </a:r>
          </a:p>
        </p:txBody>
      </p:sp>
      <p:sp>
        <p:nvSpPr>
          <p:cNvPr id="14" name="Text Box 31"/>
          <p:cNvSpPr txBox="1">
            <a:spLocks noChangeArrowheads="1"/>
          </p:cNvSpPr>
          <p:nvPr/>
        </p:nvSpPr>
        <p:spPr bwMode="auto">
          <a:xfrm>
            <a:off x="5062744" y="2336963"/>
            <a:ext cx="747146" cy="245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charset="0"/>
              </a:rPr>
              <a:t>Female</a:t>
            </a:r>
          </a:p>
        </p:txBody>
      </p:sp>
      <p:sp>
        <p:nvSpPr>
          <p:cNvPr id="15" name="Text Box 31"/>
          <p:cNvSpPr txBox="1">
            <a:spLocks noChangeArrowheads="1"/>
          </p:cNvSpPr>
          <p:nvPr/>
        </p:nvSpPr>
        <p:spPr bwMode="auto">
          <a:xfrm>
            <a:off x="4219271" y="2336963"/>
            <a:ext cx="747146" cy="245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charset="0"/>
              </a:rPr>
              <a:t>Male</a:t>
            </a:r>
          </a:p>
        </p:txBody>
      </p:sp>
      <p:sp>
        <p:nvSpPr>
          <p:cNvPr id="16" name="Text Box 31"/>
          <p:cNvSpPr txBox="1">
            <a:spLocks noChangeArrowheads="1"/>
          </p:cNvSpPr>
          <p:nvPr/>
        </p:nvSpPr>
        <p:spPr bwMode="auto">
          <a:xfrm>
            <a:off x="2067465" y="2336963"/>
            <a:ext cx="747146" cy="245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charset="0"/>
              </a:rPr>
              <a:t>Female</a:t>
            </a:r>
          </a:p>
        </p:txBody>
      </p:sp>
      <p:sp>
        <p:nvSpPr>
          <p:cNvPr id="17" name="Text Box 31"/>
          <p:cNvSpPr txBox="1">
            <a:spLocks noChangeArrowheads="1"/>
          </p:cNvSpPr>
          <p:nvPr/>
        </p:nvSpPr>
        <p:spPr bwMode="auto">
          <a:xfrm>
            <a:off x="1223992" y="2336963"/>
            <a:ext cx="747146" cy="245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charset="0"/>
              </a:rPr>
              <a:t>Male</a:t>
            </a:r>
          </a:p>
        </p:txBody>
      </p:sp>
      <p:sp>
        <p:nvSpPr>
          <p:cNvPr id="18" name="Text Box 31"/>
          <p:cNvSpPr txBox="1">
            <a:spLocks noChangeArrowheads="1"/>
          </p:cNvSpPr>
          <p:nvPr/>
        </p:nvSpPr>
        <p:spPr bwMode="auto">
          <a:xfrm>
            <a:off x="3344174" y="2336963"/>
            <a:ext cx="494581" cy="245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charset="0"/>
              </a:rPr>
              <a:t>Age</a:t>
            </a:r>
          </a:p>
        </p:txBody>
      </p:sp>
      <p:sp>
        <p:nvSpPr>
          <p:cNvPr id="19" name="Text Box 31"/>
          <p:cNvSpPr txBox="1">
            <a:spLocks noChangeArrowheads="1"/>
          </p:cNvSpPr>
          <p:nvPr/>
        </p:nvSpPr>
        <p:spPr bwMode="auto">
          <a:xfrm>
            <a:off x="3358552" y="2562207"/>
            <a:ext cx="494581" cy="245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charset="0"/>
              </a:rPr>
              <a:t>85</a:t>
            </a:r>
            <a:r>
              <a:rPr lang="en-US" sz="1400" dirty="0">
                <a:solidFill>
                  <a:srgbClr val="000000"/>
                </a:solidFill>
                <a:latin typeface="Symbol Std"/>
                <a:cs typeface="Symbol Std"/>
              </a:rPr>
              <a:t>+</a:t>
            </a:r>
          </a:p>
        </p:txBody>
      </p:sp>
      <p:sp>
        <p:nvSpPr>
          <p:cNvPr id="20" name="Text Box 31"/>
          <p:cNvSpPr txBox="1">
            <a:spLocks noChangeArrowheads="1"/>
          </p:cNvSpPr>
          <p:nvPr/>
        </p:nvSpPr>
        <p:spPr bwMode="auto">
          <a:xfrm>
            <a:off x="3262701" y="2749111"/>
            <a:ext cx="614391" cy="245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a:cs typeface="Arial"/>
              </a:rPr>
              <a:t>80–84</a:t>
            </a:r>
          </a:p>
        </p:txBody>
      </p:sp>
      <p:sp>
        <p:nvSpPr>
          <p:cNvPr id="21" name="Text Box 31"/>
          <p:cNvSpPr txBox="1">
            <a:spLocks noChangeArrowheads="1"/>
          </p:cNvSpPr>
          <p:nvPr/>
        </p:nvSpPr>
        <p:spPr bwMode="auto">
          <a:xfrm>
            <a:off x="3262701" y="2933939"/>
            <a:ext cx="614391" cy="245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a:cs typeface="Arial"/>
              </a:rPr>
              <a:t>75–79</a:t>
            </a:r>
          </a:p>
        </p:txBody>
      </p:sp>
      <p:sp>
        <p:nvSpPr>
          <p:cNvPr id="22" name="Text Box 31"/>
          <p:cNvSpPr txBox="1">
            <a:spLocks noChangeArrowheads="1"/>
          </p:cNvSpPr>
          <p:nvPr/>
        </p:nvSpPr>
        <p:spPr bwMode="auto">
          <a:xfrm>
            <a:off x="3262701" y="3116050"/>
            <a:ext cx="614391" cy="245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a:cs typeface="Arial"/>
              </a:rPr>
              <a:t>70–74</a:t>
            </a:r>
          </a:p>
        </p:txBody>
      </p:sp>
      <p:sp>
        <p:nvSpPr>
          <p:cNvPr id="23" name="Text Box 31"/>
          <p:cNvSpPr txBox="1">
            <a:spLocks noChangeArrowheads="1"/>
          </p:cNvSpPr>
          <p:nvPr/>
        </p:nvSpPr>
        <p:spPr bwMode="auto">
          <a:xfrm>
            <a:off x="3262701" y="3305352"/>
            <a:ext cx="614391" cy="245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a:cs typeface="Arial"/>
              </a:rPr>
              <a:t>65–69</a:t>
            </a:r>
          </a:p>
        </p:txBody>
      </p:sp>
      <p:sp>
        <p:nvSpPr>
          <p:cNvPr id="24" name="Text Box 31"/>
          <p:cNvSpPr txBox="1">
            <a:spLocks noChangeArrowheads="1"/>
          </p:cNvSpPr>
          <p:nvPr/>
        </p:nvSpPr>
        <p:spPr bwMode="auto">
          <a:xfrm>
            <a:off x="3262701" y="3490821"/>
            <a:ext cx="614391" cy="245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a:cs typeface="Arial"/>
              </a:rPr>
              <a:t>60–64</a:t>
            </a:r>
          </a:p>
        </p:txBody>
      </p:sp>
      <p:sp>
        <p:nvSpPr>
          <p:cNvPr id="25" name="Text Box 31"/>
          <p:cNvSpPr txBox="1">
            <a:spLocks noChangeArrowheads="1"/>
          </p:cNvSpPr>
          <p:nvPr/>
        </p:nvSpPr>
        <p:spPr bwMode="auto">
          <a:xfrm>
            <a:off x="3262701" y="3678205"/>
            <a:ext cx="614391" cy="245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a:cs typeface="Arial"/>
              </a:rPr>
              <a:t>55–59</a:t>
            </a:r>
          </a:p>
        </p:txBody>
      </p:sp>
      <p:sp>
        <p:nvSpPr>
          <p:cNvPr id="26" name="Text Box 31"/>
          <p:cNvSpPr txBox="1">
            <a:spLocks noChangeArrowheads="1"/>
          </p:cNvSpPr>
          <p:nvPr/>
        </p:nvSpPr>
        <p:spPr bwMode="auto">
          <a:xfrm>
            <a:off x="3262701" y="3862240"/>
            <a:ext cx="614391" cy="245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a:cs typeface="Arial"/>
              </a:rPr>
              <a:t>50–54</a:t>
            </a:r>
          </a:p>
        </p:txBody>
      </p:sp>
      <p:sp>
        <p:nvSpPr>
          <p:cNvPr id="28" name="Text Box 31"/>
          <p:cNvSpPr txBox="1">
            <a:spLocks noChangeArrowheads="1"/>
          </p:cNvSpPr>
          <p:nvPr/>
        </p:nvSpPr>
        <p:spPr bwMode="auto">
          <a:xfrm>
            <a:off x="3262701" y="4048184"/>
            <a:ext cx="614391" cy="245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a:cs typeface="Arial"/>
              </a:rPr>
              <a:t>45–49</a:t>
            </a:r>
          </a:p>
        </p:txBody>
      </p:sp>
      <p:sp>
        <p:nvSpPr>
          <p:cNvPr id="29" name="Text Box 31"/>
          <p:cNvSpPr txBox="1">
            <a:spLocks noChangeArrowheads="1"/>
          </p:cNvSpPr>
          <p:nvPr/>
        </p:nvSpPr>
        <p:spPr bwMode="auto">
          <a:xfrm>
            <a:off x="3262701" y="4233653"/>
            <a:ext cx="614391" cy="245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a:cs typeface="Arial"/>
              </a:rPr>
              <a:t>40–44</a:t>
            </a:r>
          </a:p>
        </p:txBody>
      </p:sp>
      <p:sp>
        <p:nvSpPr>
          <p:cNvPr id="30" name="Text Box 31"/>
          <p:cNvSpPr txBox="1">
            <a:spLocks noChangeArrowheads="1"/>
          </p:cNvSpPr>
          <p:nvPr/>
        </p:nvSpPr>
        <p:spPr bwMode="auto">
          <a:xfrm>
            <a:off x="3262701" y="4419600"/>
            <a:ext cx="614391" cy="245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a:cs typeface="Arial"/>
              </a:rPr>
              <a:t>35–39</a:t>
            </a:r>
          </a:p>
        </p:txBody>
      </p:sp>
      <p:sp>
        <p:nvSpPr>
          <p:cNvPr id="31" name="Text Box 31"/>
          <p:cNvSpPr txBox="1">
            <a:spLocks noChangeArrowheads="1"/>
          </p:cNvSpPr>
          <p:nvPr/>
        </p:nvSpPr>
        <p:spPr bwMode="auto">
          <a:xfrm>
            <a:off x="3262701" y="4600275"/>
            <a:ext cx="614391" cy="245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a:cs typeface="Arial"/>
              </a:rPr>
              <a:t>30–34</a:t>
            </a:r>
          </a:p>
        </p:txBody>
      </p:sp>
      <p:sp>
        <p:nvSpPr>
          <p:cNvPr id="32" name="Text Box 31"/>
          <p:cNvSpPr txBox="1">
            <a:spLocks noChangeArrowheads="1"/>
          </p:cNvSpPr>
          <p:nvPr/>
        </p:nvSpPr>
        <p:spPr bwMode="auto">
          <a:xfrm>
            <a:off x="3262701" y="4791016"/>
            <a:ext cx="614391" cy="245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a:cs typeface="Arial"/>
              </a:rPr>
              <a:t>25–29</a:t>
            </a:r>
          </a:p>
        </p:txBody>
      </p:sp>
      <p:sp>
        <p:nvSpPr>
          <p:cNvPr id="33" name="Text Box 31"/>
          <p:cNvSpPr txBox="1">
            <a:spLocks noChangeArrowheads="1"/>
          </p:cNvSpPr>
          <p:nvPr/>
        </p:nvSpPr>
        <p:spPr bwMode="auto">
          <a:xfrm>
            <a:off x="3262701" y="4976482"/>
            <a:ext cx="614391" cy="245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a:cs typeface="Arial"/>
              </a:rPr>
              <a:t>20–24</a:t>
            </a:r>
          </a:p>
        </p:txBody>
      </p:sp>
      <p:sp>
        <p:nvSpPr>
          <p:cNvPr id="34" name="Text Box 31"/>
          <p:cNvSpPr txBox="1">
            <a:spLocks noChangeArrowheads="1"/>
          </p:cNvSpPr>
          <p:nvPr/>
        </p:nvSpPr>
        <p:spPr bwMode="auto">
          <a:xfrm>
            <a:off x="3262701" y="5152845"/>
            <a:ext cx="614391" cy="245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a:cs typeface="Arial"/>
              </a:rPr>
              <a:t>15–19</a:t>
            </a:r>
          </a:p>
        </p:txBody>
      </p:sp>
      <p:sp>
        <p:nvSpPr>
          <p:cNvPr id="35" name="Text Box 31"/>
          <p:cNvSpPr txBox="1">
            <a:spLocks noChangeArrowheads="1"/>
          </p:cNvSpPr>
          <p:nvPr/>
        </p:nvSpPr>
        <p:spPr bwMode="auto">
          <a:xfrm>
            <a:off x="3262701" y="5339270"/>
            <a:ext cx="614391" cy="245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a:cs typeface="Arial"/>
              </a:rPr>
              <a:t>10–14</a:t>
            </a:r>
          </a:p>
        </p:txBody>
      </p:sp>
      <p:sp>
        <p:nvSpPr>
          <p:cNvPr id="36" name="Text Box 31"/>
          <p:cNvSpPr txBox="1">
            <a:spLocks noChangeArrowheads="1"/>
          </p:cNvSpPr>
          <p:nvPr/>
        </p:nvSpPr>
        <p:spPr bwMode="auto">
          <a:xfrm>
            <a:off x="3363344" y="5529052"/>
            <a:ext cx="413110" cy="245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a:cs typeface="Arial"/>
              </a:rPr>
              <a:t>5–9</a:t>
            </a:r>
          </a:p>
        </p:txBody>
      </p:sp>
      <p:sp>
        <p:nvSpPr>
          <p:cNvPr id="37" name="Text Box 31"/>
          <p:cNvSpPr txBox="1">
            <a:spLocks noChangeArrowheads="1"/>
          </p:cNvSpPr>
          <p:nvPr/>
        </p:nvSpPr>
        <p:spPr bwMode="auto">
          <a:xfrm>
            <a:off x="3363344" y="5715000"/>
            <a:ext cx="413110" cy="245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a:cs typeface="Arial"/>
              </a:rPr>
              <a:t>0–4</a:t>
            </a:r>
          </a:p>
        </p:txBody>
      </p:sp>
      <p:sp>
        <p:nvSpPr>
          <p:cNvPr id="38" name="Text Box 31"/>
          <p:cNvSpPr txBox="1">
            <a:spLocks noChangeArrowheads="1"/>
          </p:cNvSpPr>
          <p:nvPr/>
        </p:nvSpPr>
        <p:spPr bwMode="auto">
          <a:xfrm>
            <a:off x="353684" y="5940242"/>
            <a:ext cx="259750" cy="245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a:cs typeface="Arial"/>
              </a:rPr>
              <a:t>10</a:t>
            </a:r>
          </a:p>
        </p:txBody>
      </p:sp>
      <p:sp>
        <p:nvSpPr>
          <p:cNvPr id="39" name="Text Box 31"/>
          <p:cNvSpPr txBox="1">
            <a:spLocks noChangeArrowheads="1"/>
          </p:cNvSpPr>
          <p:nvPr/>
        </p:nvSpPr>
        <p:spPr bwMode="auto">
          <a:xfrm>
            <a:off x="671896" y="5940242"/>
            <a:ext cx="259750" cy="245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a:cs typeface="Arial"/>
              </a:rPr>
              <a:t>8</a:t>
            </a:r>
          </a:p>
        </p:txBody>
      </p:sp>
      <p:sp>
        <p:nvSpPr>
          <p:cNvPr id="40" name="Text Box 31"/>
          <p:cNvSpPr txBox="1">
            <a:spLocks noChangeArrowheads="1"/>
          </p:cNvSpPr>
          <p:nvPr/>
        </p:nvSpPr>
        <p:spPr bwMode="auto">
          <a:xfrm>
            <a:off x="971912" y="5940242"/>
            <a:ext cx="216616" cy="245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a:cs typeface="Arial"/>
              </a:rPr>
              <a:t>6</a:t>
            </a:r>
          </a:p>
        </p:txBody>
      </p:sp>
      <p:sp>
        <p:nvSpPr>
          <p:cNvPr id="41" name="Text Box 31"/>
          <p:cNvSpPr txBox="1">
            <a:spLocks noChangeArrowheads="1"/>
          </p:cNvSpPr>
          <p:nvPr/>
        </p:nvSpPr>
        <p:spPr bwMode="auto">
          <a:xfrm>
            <a:off x="1233576" y="5940242"/>
            <a:ext cx="216616" cy="245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a:cs typeface="Arial"/>
              </a:rPr>
              <a:t>4</a:t>
            </a:r>
          </a:p>
        </p:txBody>
      </p:sp>
      <p:sp>
        <p:nvSpPr>
          <p:cNvPr id="42" name="Text Box 31"/>
          <p:cNvSpPr txBox="1">
            <a:spLocks noChangeArrowheads="1"/>
          </p:cNvSpPr>
          <p:nvPr/>
        </p:nvSpPr>
        <p:spPr bwMode="auto">
          <a:xfrm>
            <a:off x="1519685" y="5940242"/>
            <a:ext cx="216616" cy="245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a:cs typeface="Arial"/>
              </a:rPr>
              <a:t>2</a:t>
            </a:r>
          </a:p>
        </p:txBody>
      </p:sp>
      <p:sp>
        <p:nvSpPr>
          <p:cNvPr id="43" name="Text Box 31"/>
          <p:cNvSpPr txBox="1">
            <a:spLocks noChangeArrowheads="1"/>
          </p:cNvSpPr>
          <p:nvPr/>
        </p:nvSpPr>
        <p:spPr bwMode="auto">
          <a:xfrm>
            <a:off x="1820647" y="5940242"/>
            <a:ext cx="216616" cy="245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a:cs typeface="Arial"/>
              </a:rPr>
              <a:t>0</a:t>
            </a:r>
          </a:p>
        </p:txBody>
      </p:sp>
      <p:sp>
        <p:nvSpPr>
          <p:cNvPr id="44" name="Text Box 31"/>
          <p:cNvSpPr txBox="1">
            <a:spLocks noChangeArrowheads="1"/>
          </p:cNvSpPr>
          <p:nvPr/>
        </p:nvSpPr>
        <p:spPr bwMode="auto">
          <a:xfrm>
            <a:off x="2100528" y="5940242"/>
            <a:ext cx="216616" cy="245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a:cs typeface="Arial"/>
              </a:rPr>
              <a:t>2</a:t>
            </a:r>
          </a:p>
        </p:txBody>
      </p:sp>
      <p:sp>
        <p:nvSpPr>
          <p:cNvPr id="45" name="Text Box 31"/>
          <p:cNvSpPr txBox="1">
            <a:spLocks noChangeArrowheads="1"/>
          </p:cNvSpPr>
          <p:nvPr/>
        </p:nvSpPr>
        <p:spPr bwMode="auto">
          <a:xfrm>
            <a:off x="2362679" y="5940242"/>
            <a:ext cx="216616" cy="245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a:cs typeface="Arial"/>
              </a:rPr>
              <a:t>4</a:t>
            </a:r>
          </a:p>
        </p:txBody>
      </p:sp>
      <p:sp>
        <p:nvSpPr>
          <p:cNvPr id="46" name="Text Box 31"/>
          <p:cNvSpPr txBox="1">
            <a:spLocks noChangeArrowheads="1"/>
          </p:cNvSpPr>
          <p:nvPr/>
        </p:nvSpPr>
        <p:spPr bwMode="auto">
          <a:xfrm>
            <a:off x="2667478" y="5940242"/>
            <a:ext cx="216616" cy="245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a:cs typeface="Arial"/>
              </a:rPr>
              <a:t>6</a:t>
            </a:r>
          </a:p>
        </p:txBody>
      </p:sp>
      <p:sp>
        <p:nvSpPr>
          <p:cNvPr id="47" name="Text Box 31"/>
          <p:cNvSpPr txBox="1">
            <a:spLocks noChangeArrowheads="1"/>
          </p:cNvSpPr>
          <p:nvPr/>
        </p:nvSpPr>
        <p:spPr bwMode="auto">
          <a:xfrm>
            <a:off x="2953108" y="5940242"/>
            <a:ext cx="216616" cy="245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a:cs typeface="Arial"/>
              </a:rPr>
              <a:t>8</a:t>
            </a:r>
          </a:p>
        </p:txBody>
      </p:sp>
      <p:sp>
        <p:nvSpPr>
          <p:cNvPr id="48" name="Text Box 31"/>
          <p:cNvSpPr txBox="1">
            <a:spLocks noChangeArrowheads="1"/>
          </p:cNvSpPr>
          <p:nvPr/>
        </p:nvSpPr>
        <p:spPr bwMode="auto">
          <a:xfrm>
            <a:off x="3176440" y="5940242"/>
            <a:ext cx="216616" cy="245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a:cs typeface="Arial"/>
              </a:rPr>
              <a:t>10</a:t>
            </a:r>
          </a:p>
        </p:txBody>
      </p:sp>
      <p:sp>
        <p:nvSpPr>
          <p:cNvPr id="49" name="Text Box 31"/>
          <p:cNvSpPr txBox="1">
            <a:spLocks noChangeArrowheads="1"/>
          </p:cNvSpPr>
          <p:nvPr/>
        </p:nvSpPr>
        <p:spPr bwMode="auto">
          <a:xfrm>
            <a:off x="952743" y="6199031"/>
            <a:ext cx="2018579" cy="245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a:cs typeface="Arial"/>
              </a:rPr>
              <a:t>Percent of population</a:t>
            </a:r>
          </a:p>
        </p:txBody>
      </p:sp>
      <p:sp>
        <p:nvSpPr>
          <p:cNvPr id="50" name="Text Box 31"/>
          <p:cNvSpPr txBox="1">
            <a:spLocks noChangeArrowheads="1"/>
          </p:cNvSpPr>
          <p:nvPr/>
        </p:nvSpPr>
        <p:spPr bwMode="auto">
          <a:xfrm>
            <a:off x="3938912" y="6199031"/>
            <a:ext cx="2018579" cy="245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a:cs typeface="Arial"/>
              </a:rPr>
              <a:t>Percent of population</a:t>
            </a:r>
          </a:p>
        </p:txBody>
      </p:sp>
      <p:sp>
        <p:nvSpPr>
          <p:cNvPr id="51" name="Text Box 31"/>
          <p:cNvSpPr txBox="1">
            <a:spLocks noChangeArrowheads="1"/>
          </p:cNvSpPr>
          <p:nvPr/>
        </p:nvSpPr>
        <p:spPr bwMode="auto">
          <a:xfrm>
            <a:off x="6667736" y="6199031"/>
            <a:ext cx="2018579" cy="245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a:cs typeface="Arial"/>
              </a:rPr>
              <a:t>Percent of population</a:t>
            </a:r>
          </a:p>
        </p:txBody>
      </p:sp>
      <p:sp>
        <p:nvSpPr>
          <p:cNvPr id="52" name="Text Box 31"/>
          <p:cNvSpPr txBox="1">
            <a:spLocks noChangeArrowheads="1"/>
          </p:cNvSpPr>
          <p:nvPr/>
        </p:nvSpPr>
        <p:spPr bwMode="auto">
          <a:xfrm>
            <a:off x="6037942" y="2336963"/>
            <a:ext cx="494581" cy="245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charset="0"/>
              </a:rPr>
              <a:t>Age</a:t>
            </a:r>
          </a:p>
        </p:txBody>
      </p:sp>
      <p:sp>
        <p:nvSpPr>
          <p:cNvPr id="53" name="Text Box 31"/>
          <p:cNvSpPr txBox="1">
            <a:spLocks noChangeArrowheads="1"/>
          </p:cNvSpPr>
          <p:nvPr/>
        </p:nvSpPr>
        <p:spPr bwMode="auto">
          <a:xfrm>
            <a:off x="6052320" y="2562207"/>
            <a:ext cx="494581" cy="245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charset="0"/>
              </a:rPr>
              <a:t>85</a:t>
            </a:r>
            <a:r>
              <a:rPr lang="en-US" sz="1400" dirty="0">
                <a:solidFill>
                  <a:srgbClr val="000000"/>
                </a:solidFill>
                <a:latin typeface="Symbol Std"/>
                <a:cs typeface="Symbol Std"/>
              </a:rPr>
              <a:t>+</a:t>
            </a:r>
          </a:p>
        </p:txBody>
      </p:sp>
      <p:sp>
        <p:nvSpPr>
          <p:cNvPr id="54" name="Text Box 31"/>
          <p:cNvSpPr txBox="1">
            <a:spLocks noChangeArrowheads="1"/>
          </p:cNvSpPr>
          <p:nvPr/>
        </p:nvSpPr>
        <p:spPr bwMode="auto">
          <a:xfrm>
            <a:off x="5956469" y="2749111"/>
            <a:ext cx="614391" cy="245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a:cs typeface="Arial"/>
              </a:rPr>
              <a:t>80–84</a:t>
            </a:r>
          </a:p>
        </p:txBody>
      </p:sp>
      <p:sp>
        <p:nvSpPr>
          <p:cNvPr id="55" name="Text Box 31"/>
          <p:cNvSpPr txBox="1">
            <a:spLocks noChangeArrowheads="1"/>
          </p:cNvSpPr>
          <p:nvPr/>
        </p:nvSpPr>
        <p:spPr bwMode="auto">
          <a:xfrm>
            <a:off x="5956469" y="2933939"/>
            <a:ext cx="614391" cy="245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a:cs typeface="Arial"/>
              </a:rPr>
              <a:t>75–79</a:t>
            </a:r>
          </a:p>
        </p:txBody>
      </p:sp>
      <p:sp>
        <p:nvSpPr>
          <p:cNvPr id="56" name="Text Box 31"/>
          <p:cNvSpPr txBox="1">
            <a:spLocks noChangeArrowheads="1"/>
          </p:cNvSpPr>
          <p:nvPr/>
        </p:nvSpPr>
        <p:spPr bwMode="auto">
          <a:xfrm>
            <a:off x="5956469" y="3116050"/>
            <a:ext cx="614391" cy="245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a:cs typeface="Arial"/>
              </a:rPr>
              <a:t>70–74</a:t>
            </a:r>
          </a:p>
        </p:txBody>
      </p:sp>
      <p:sp>
        <p:nvSpPr>
          <p:cNvPr id="57" name="Text Box 31"/>
          <p:cNvSpPr txBox="1">
            <a:spLocks noChangeArrowheads="1"/>
          </p:cNvSpPr>
          <p:nvPr/>
        </p:nvSpPr>
        <p:spPr bwMode="auto">
          <a:xfrm>
            <a:off x="5956469" y="3305352"/>
            <a:ext cx="614391" cy="245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a:cs typeface="Arial"/>
              </a:rPr>
              <a:t>65–69</a:t>
            </a:r>
          </a:p>
        </p:txBody>
      </p:sp>
      <p:sp>
        <p:nvSpPr>
          <p:cNvPr id="58" name="Text Box 31"/>
          <p:cNvSpPr txBox="1">
            <a:spLocks noChangeArrowheads="1"/>
          </p:cNvSpPr>
          <p:nvPr/>
        </p:nvSpPr>
        <p:spPr bwMode="auto">
          <a:xfrm>
            <a:off x="5956469" y="3490821"/>
            <a:ext cx="614391" cy="245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a:cs typeface="Arial"/>
              </a:rPr>
              <a:t>60–64</a:t>
            </a:r>
          </a:p>
        </p:txBody>
      </p:sp>
      <p:sp>
        <p:nvSpPr>
          <p:cNvPr id="59" name="Text Box 31"/>
          <p:cNvSpPr txBox="1">
            <a:spLocks noChangeArrowheads="1"/>
          </p:cNvSpPr>
          <p:nvPr/>
        </p:nvSpPr>
        <p:spPr bwMode="auto">
          <a:xfrm>
            <a:off x="5956469" y="3678205"/>
            <a:ext cx="614391" cy="245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a:cs typeface="Arial"/>
              </a:rPr>
              <a:t>55–59</a:t>
            </a:r>
          </a:p>
        </p:txBody>
      </p:sp>
      <p:sp>
        <p:nvSpPr>
          <p:cNvPr id="60" name="Text Box 31"/>
          <p:cNvSpPr txBox="1">
            <a:spLocks noChangeArrowheads="1"/>
          </p:cNvSpPr>
          <p:nvPr/>
        </p:nvSpPr>
        <p:spPr bwMode="auto">
          <a:xfrm>
            <a:off x="5956469" y="3862240"/>
            <a:ext cx="614391" cy="245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a:cs typeface="Arial"/>
              </a:rPr>
              <a:t>50–54</a:t>
            </a:r>
          </a:p>
        </p:txBody>
      </p:sp>
      <p:sp>
        <p:nvSpPr>
          <p:cNvPr id="61" name="Text Box 31"/>
          <p:cNvSpPr txBox="1">
            <a:spLocks noChangeArrowheads="1"/>
          </p:cNvSpPr>
          <p:nvPr/>
        </p:nvSpPr>
        <p:spPr bwMode="auto">
          <a:xfrm>
            <a:off x="5956469" y="4048184"/>
            <a:ext cx="614391" cy="245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a:cs typeface="Arial"/>
              </a:rPr>
              <a:t>45–49</a:t>
            </a:r>
          </a:p>
        </p:txBody>
      </p:sp>
      <p:sp>
        <p:nvSpPr>
          <p:cNvPr id="62" name="Text Box 31"/>
          <p:cNvSpPr txBox="1">
            <a:spLocks noChangeArrowheads="1"/>
          </p:cNvSpPr>
          <p:nvPr/>
        </p:nvSpPr>
        <p:spPr bwMode="auto">
          <a:xfrm>
            <a:off x="5956469" y="4233653"/>
            <a:ext cx="614391" cy="245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a:cs typeface="Arial"/>
              </a:rPr>
              <a:t>40–44</a:t>
            </a:r>
          </a:p>
        </p:txBody>
      </p:sp>
      <p:sp>
        <p:nvSpPr>
          <p:cNvPr id="63" name="Text Box 31"/>
          <p:cNvSpPr txBox="1">
            <a:spLocks noChangeArrowheads="1"/>
          </p:cNvSpPr>
          <p:nvPr/>
        </p:nvSpPr>
        <p:spPr bwMode="auto">
          <a:xfrm>
            <a:off x="5956469" y="4419600"/>
            <a:ext cx="614391" cy="245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a:cs typeface="Arial"/>
              </a:rPr>
              <a:t>35–39</a:t>
            </a:r>
          </a:p>
        </p:txBody>
      </p:sp>
      <p:sp>
        <p:nvSpPr>
          <p:cNvPr id="64" name="Text Box 31"/>
          <p:cNvSpPr txBox="1">
            <a:spLocks noChangeArrowheads="1"/>
          </p:cNvSpPr>
          <p:nvPr/>
        </p:nvSpPr>
        <p:spPr bwMode="auto">
          <a:xfrm>
            <a:off x="5956469" y="4600275"/>
            <a:ext cx="614391" cy="245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a:cs typeface="Arial"/>
              </a:rPr>
              <a:t>30–34</a:t>
            </a:r>
          </a:p>
        </p:txBody>
      </p:sp>
      <p:sp>
        <p:nvSpPr>
          <p:cNvPr id="65" name="Text Box 31"/>
          <p:cNvSpPr txBox="1">
            <a:spLocks noChangeArrowheads="1"/>
          </p:cNvSpPr>
          <p:nvPr/>
        </p:nvSpPr>
        <p:spPr bwMode="auto">
          <a:xfrm>
            <a:off x="5956469" y="4791016"/>
            <a:ext cx="614391" cy="245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a:cs typeface="Arial"/>
              </a:rPr>
              <a:t>25–29</a:t>
            </a:r>
          </a:p>
        </p:txBody>
      </p:sp>
      <p:sp>
        <p:nvSpPr>
          <p:cNvPr id="66" name="Text Box 31"/>
          <p:cNvSpPr txBox="1">
            <a:spLocks noChangeArrowheads="1"/>
          </p:cNvSpPr>
          <p:nvPr/>
        </p:nvSpPr>
        <p:spPr bwMode="auto">
          <a:xfrm>
            <a:off x="5956469" y="4976482"/>
            <a:ext cx="614391" cy="245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a:cs typeface="Arial"/>
              </a:rPr>
              <a:t>20–24</a:t>
            </a:r>
          </a:p>
        </p:txBody>
      </p:sp>
      <p:sp>
        <p:nvSpPr>
          <p:cNvPr id="67" name="Text Box 31"/>
          <p:cNvSpPr txBox="1">
            <a:spLocks noChangeArrowheads="1"/>
          </p:cNvSpPr>
          <p:nvPr/>
        </p:nvSpPr>
        <p:spPr bwMode="auto">
          <a:xfrm>
            <a:off x="5956469" y="5152845"/>
            <a:ext cx="614391" cy="245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a:cs typeface="Arial"/>
              </a:rPr>
              <a:t>15–19</a:t>
            </a:r>
          </a:p>
        </p:txBody>
      </p:sp>
      <p:sp>
        <p:nvSpPr>
          <p:cNvPr id="68" name="Text Box 31"/>
          <p:cNvSpPr txBox="1">
            <a:spLocks noChangeArrowheads="1"/>
          </p:cNvSpPr>
          <p:nvPr/>
        </p:nvSpPr>
        <p:spPr bwMode="auto">
          <a:xfrm>
            <a:off x="5956469" y="5339270"/>
            <a:ext cx="614391" cy="245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a:cs typeface="Arial"/>
              </a:rPr>
              <a:t>10–14</a:t>
            </a:r>
          </a:p>
        </p:txBody>
      </p:sp>
      <p:sp>
        <p:nvSpPr>
          <p:cNvPr id="69" name="Text Box 31"/>
          <p:cNvSpPr txBox="1">
            <a:spLocks noChangeArrowheads="1"/>
          </p:cNvSpPr>
          <p:nvPr/>
        </p:nvSpPr>
        <p:spPr bwMode="auto">
          <a:xfrm>
            <a:off x="6057112" y="5529052"/>
            <a:ext cx="413110" cy="245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a:cs typeface="Arial"/>
              </a:rPr>
              <a:t>5–9</a:t>
            </a:r>
          </a:p>
        </p:txBody>
      </p:sp>
      <p:sp>
        <p:nvSpPr>
          <p:cNvPr id="70" name="Text Box 31"/>
          <p:cNvSpPr txBox="1">
            <a:spLocks noChangeArrowheads="1"/>
          </p:cNvSpPr>
          <p:nvPr/>
        </p:nvSpPr>
        <p:spPr bwMode="auto">
          <a:xfrm>
            <a:off x="6057112" y="5715000"/>
            <a:ext cx="413110" cy="245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a:cs typeface="Arial"/>
              </a:rPr>
              <a:t>0–4</a:t>
            </a:r>
          </a:p>
        </p:txBody>
      </p:sp>
      <p:sp>
        <p:nvSpPr>
          <p:cNvPr id="71" name="Text Box 31"/>
          <p:cNvSpPr txBox="1">
            <a:spLocks noChangeArrowheads="1"/>
          </p:cNvSpPr>
          <p:nvPr/>
        </p:nvSpPr>
        <p:spPr bwMode="auto">
          <a:xfrm>
            <a:off x="3674782" y="5940242"/>
            <a:ext cx="216616" cy="245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a:cs typeface="Arial"/>
              </a:rPr>
              <a:t>5</a:t>
            </a:r>
          </a:p>
        </p:txBody>
      </p:sp>
      <p:sp>
        <p:nvSpPr>
          <p:cNvPr id="72" name="Text Box 31"/>
          <p:cNvSpPr txBox="1">
            <a:spLocks noChangeArrowheads="1"/>
          </p:cNvSpPr>
          <p:nvPr/>
        </p:nvSpPr>
        <p:spPr bwMode="auto">
          <a:xfrm>
            <a:off x="3893670" y="5940242"/>
            <a:ext cx="216616" cy="245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a:cs typeface="Arial"/>
              </a:rPr>
              <a:t>4</a:t>
            </a:r>
          </a:p>
        </p:txBody>
      </p:sp>
      <p:sp>
        <p:nvSpPr>
          <p:cNvPr id="73" name="Text Box 31"/>
          <p:cNvSpPr txBox="1">
            <a:spLocks noChangeArrowheads="1"/>
          </p:cNvSpPr>
          <p:nvPr/>
        </p:nvSpPr>
        <p:spPr bwMode="auto">
          <a:xfrm>
            <a:off x="4129740" y="5940242"/>
            <a:ext cx="216616" cy="245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a:cs typeface="Arial"/>
              </a:rPr>
              <a:t>3</a:t>
            </a:r>
          </a:p>
        </p:txBody>
      </p:sp>
      <p:sp>
        <p:nvSpPr>
          <p:cNvPr id="74" name="Text Box 31"/>
          <p:cNvSpPr txBox="1">
            <a:spLocks noChangeArrowheads="1"/>
          </p:cNvSpPr>
          <p:nvPr/>
        </p:nvSpPr>
        <p:spPr bwMode="auto">
          <a:xfrm>
            <a:off x="4358340" y="5940242"/>
            <a:ext cx="168836" cy="245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a:cs typeface="Arial"/>
              </a:rPr>
              <a:t>2</a:t>
            </a:r>
          </a:p>
        </p:txBody>
      </p:sp>
      <p:sp>
        <p:nvSpPr>
          <p:cNvPr id="75" name="Text Box 31"/>
          <p:cNvSpPr txBox="1">
            <a:spLocks noChangeArrowheads="1"/>
          </p:cNvSpPr>
          <p:nvPr/>
        </p:nvSpPr>
        <p:spPr bwMode="auto">
          <a:xfrm>
            <a:off x="4572000" y="5940242"/>
            <a:ext cx="168836" cy="245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a:cs typeface="Arial"/>
              </a:rPr>
              <a:t>1</a:t>
            </a:r>
          </a:p>
        </p:txBody>
      </p:sp>
      <p:sp>
        <p:nvSpPr>
          <p:cNvPr id="76" name="Text Box 31"/>
          <p:cNvSpPr txBox="1">
            <a:spLocks noChangeArrowheads="1"/>
          </p:cNvSpPr>
          <p:nvPr/>
        </p:nvSpPr>
        <p:spPr bwMode="auto">
          <a:xfrm>
            <a:off x="4800600" y="5940242"/>
            <a:ext cx="168836" cy="245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a:cs typeface="Arial"/>
              </a:rPr>
              <a:t>0</a:t>
            </a:r>
          </a:p>
        </p:txBody>
      </p:sp>
      <p:sp>
        <p:nvSpPr>
          <p:cNvPr id="77" name="Text Box 31"/>
          <p:cNvSpPr txBox="1">
            <a:spLocks noChangeArrowheads="1"/>
          </p:cNvSpPr>
          <p:nvPr/>
        </p:nvSpPr>
        <p:spPr bwMode="auto">
          <a:xfrm>
            <a:off x="5020230" y="5940242"/>
            <a:ext cx="168836" cy="245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a:cs typeface="Arial"/>
              </a:rPr>
              <a:t>1</a:t>
            </a:r>
          </a:p>
        </p:txBody>
      </p:sp>
      <p:sp>
        <p:nvSpPr>
          <p:cNvPr id="78" name="Text Box 31"/>
          <p:cNvSpPr txBox="1">
            <a:spLocks noChangeArrowheads="1"/>
          </p:cNvSpPr>
          <p:nvPr/>
        </p:nvSpPr>
        <p:spPr bwMode="auto">
          <a:xfrm>
            <a:off x="5250330" y="5940242"/>
            <a:ext cx="168836" cy="245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a:cs typeface="Arial"/>
              </a:rPr>
              <a:t>2</a:t>
            </a:r>
          </a:p>
        </p:txBody>
      </p:sp>
      <p:sp>
        <p:nvSpPr>
          <p:cNvPr id="79" name="Text Box 31"/>
          <p:cNvSpPr txBox="1">
            <a:spLocks noChangeArrowheads="1"/>
          </p:cNvSpPr>
          <p:nvPr/>
        </p:nvSpPr>
        <p:spPr bwMode="auto">
          <a:xfrm>
            <a:off x="5473700" y="5940242"/>
            <a:ext cx="168836" cy="245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a:cs typeface="Arial"/>
              </a:rPr>
              <a:t>3</a:t>
            </a:r>
          </a:p>
        </p:txBody>
      </p:sp>
      <p:sp>
        <p:nvSpPr>
          <p:cNvPr id="80" name="Text Box 31"/>
          <p:cNvSpPr txBox="1">
            <a:spLocks noChangeArrowheads="1"/>
          </p:cNvSpPr>
          <p:nvPr/>
        </p:nvSpPr>
        <p:spPr bwMode="auto">
          <a:xfrm>
            <a:off x="5706034" y="5940242"/>
            <a:ext cx="168836" cy="245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a:cs typeface="Arial"/>
              </a:rPr>
              <a:t>4</a:t>
            </a:r>
          </a:p>
        </p:txBody>
      </p:sp>
      <p:sp>
        <p:nvSpPr>
          <p:cNvPr id="81" name="Text Box 31"/>
          <p:cNvSpPr txBox="1">
            <a:spLocks noChangeArrowheads="1"/>
          </p:cNvSpPr>
          <p:nvPr/>
        </p:nvSpPr>
        <p:spPr bwMode="auto">
          <a:xfrm>
            <a:off x="5909982" y="5940242"/>
            <a:ext cx="168836" cy="245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a:cs typeface="Arial"/>
              </a:rPr>
              <a:t>5</a:t>
            </a:r>
          </a:p>
        </p:txBody>
      </p:sp>
      <p:sp>
        <p:nvSpPr>
          <p:cNvPr id="82" name="Text Box 31"/>
          <p:cNvSpPr txBox="1">
            <a:spLocks noChangeArrowheads="1"/>
          </p:cNvSpPr>
          <p:nvPr/>
        </p:nvSpPr>
        <p:spPr bwMode="auto">
          <a:xfrm>
            <a:off x="6405108" y="5940242"/>
            <a:ext cx="216616" cy="245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a:cs typeface="Arial"/>
              </a:rPr>
              <a:t>5</a:t>
            </a:r>
          </a:p>
        </p:txBody>
      </p:sp>
      <p:sp>
        <p:nvSpPr>
          <p:cNvPr id="83" name="Text Box 31"/>
          <p:cNvSpPr txBox="1">
            <a:spLocks noChangeArrowheads="1"/>
          </p:cNvSpPr>
          <p:nvPr/>
        </p:nvSpPr>
        <p:spPr bwMode="auto">
          <a:xfrm>
            <a:off x="6623996" y="5940242"/>
            <a:ext cx="216616" cy="245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a:cs typeface="Arial"/>
              </a:rPr>
              <a:t>4</a:t>
            </a:r>
          </a:p>
        </p:txBody>
      </p:sp>
      <p:sp>
        <p:nvSpPr>
          <p:cNvPr id="84" name="Text Box 31"/>
          <p:cNvSpPr txBox="1">
            <a:spLocks noChangeArrowheads="1"/>
          </p:cNvSpPr>
          <p:nvPr/>
        </p:nvSpPr>
        <p:spPr bwMode="auto">
          <a:xfrm>
            <a:off x="6860066" y="5940242"/>
            <a:ext cx="216616" cy="245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a:cs typeface="Arial"/>
              </a:rPr>
              <a:t>3</a:t>
            </a:r>
          </a:p>
        </p:txBody>
      </p:sp>
      <p:sp>
        <p:nvSpPr>
          <p:cNvPr id="85" name="Text Box 31"/>
          <p:cNvSpPr txBox="1">
            <a:spLocks noChangeArrowheads="1"/>
          </p:cNvSpPr>
          <p:nvPr/>
        </p:nvSpPr>
        <p:spPr bwMode="auto">
          <a:xfrm>
            <a:off x="7088666" y="5940242"/>
            <a:ext cx="168836" cy="245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a:cs typeface="Arial"/>
              </a:rPr>
              <a:t>2</a:t>
            </a:r>
          </a:p>
        </p:txBody>
      </p:sp>
      <p:sp>
        <p:nvSpPr>
          <p:cNvPr id="86" name="Text Box 31"/>
          <p:cNvSpPr txBox="1">
            <a:spLocks noChangeArrowheads="1"/>
          </p:cNvSpPr>
          <p:nvPr/>
        </p:nvSpPr>
        <p:spPr bwMode="auto">
          <a:xfrm>
            <a:off x="7302326" y="5940242"/>
            <a:ext cx="168836" cy="245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a:cs typeface="Arial"/>
              </a:rPr>
              <a:t>1</a:t>
            </a:r>
          </a:p>
        </p:txBody>
      </p:sp>
      <p:sp>
        <p:nvSpPr>
          <p:cNvPr id="87" name="Text Box 31"/>
          <p:cNvSpPr txBox="1">
            <a:spLocks noChangeArrowheads="1"/>
          </p:cNvSpPr>
          <p:nvPr/>
        </p:nvSpPr>
        <p:spPr bwMode="auto">
          <a:xfrm>
            <a:off x="7530926" y="5940242"/>
            <a:ext cx="168836" cy="245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a:cs typeface="Arial"/>
              </a:rPr>
              <a:t>0</a:t>
            </a:r>
          </a:p>
        </p:txBody>
      </p:sp>
      <p:sp>
        <p:nvSpPr>
          <p:cNvPr id="88" name="Text Box 31"/>
          <p:cNvSpPr txBox="1">
            <a:spLocks noChangeArrowheads="1"/>
          </p:cNvSpPr>
          <p:nvPr/>
        </p:nvSpPr>
        <p:spPr bwMode="auto">
          <a:xfrm>
            <a:off x="7750556" y="5940242"/>
            <a:ext cx="168836" cy="245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a:cs typeface="Arial"/>
              </a:rPr>
              <a:t>1</a:t>
            </a:r>
          </a:p>
        </p:txBody>
      </p:sp>
      <p:sp>
        <p:nvSpPr>
          <p:cNvPr id="89" name="Text Box 31"/>
          <p:cNvSpPr txBox="1">
            <a:spLocks noChangeArrowheads="1"/>
          </p:cNvSpPr>
          <p:nvPr/>
        </p:nvSpPr>
        <p:spPr bwMode="auto">
          <a:xfrm>
            <a:off x="7980656" y="5940242"/>
            <a:ext cx="168836" cy="245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a:cs typeface="Arial"/>
              </a:rPr>
              <a:t>2</a:t>
            </a:r>
          </a:p>
        </p:txBody>
      </p:sp>
      <p:sp>
        <p:nvSpPr>
          <p:cNvPr id="90" name="Text Box 31"/>
          <p:cNvSpPr txBox="1">
            <a:spLocks noChangeArrowheads="1"/>
          </p:cNvSpPr>
          <p:nvPr/>
        </p:nvSpPr>
        <p:spPr bwMode="auto">
          <a:xfrm>
            <a:off x="8204026" y="5940242"/>
            <a:ext cx="168836" cy="245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a:cs typeface="Arial"/>
              </a:rPr>
              <a:t>3</a:t>
            </a:r>
          </a:p>
        </p:txBody>
      </p:sp>
      <p:sp>
        <p:nvSpPr>
          <p:cNvPr id="91" name="Text Box 31"/>
          <p:cNvSpPr txBox="1">
            <a:spLocks noChangeArrowheads="1"/>
          </p:cNvSpPr>
          <p:nvPr/>
        </p:nvSpPr>
        <p:spPr bwMode="auto">
          <a:xfrm>
            <a:off x="8436360" y="5940242"/>
            <a:ext cx="168836" cy="245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a:cs typeface="Arial"/>
              </a:rPr>
              <a:t>4</a:t>
            </a:r>
          </a:p>
        </p:txBody>
      </p:sp>
      <p:sp>
        <p:nvSpPr>
          <p:cNvPr id="92" name="Text Box 31"/>
          <p:cNvSpPr txBox="1">
            <a:spLocks noChangeArrowheads="1"/>
          </p:cNvSpPr>
          <p:nvPr/>
        </p:nvSpPr>
        <p:spPr bwMode="auto">
          <a:xfrm>
            <a:off x="8640308" y="5940242"/>
            <a:ext cx="168836" cy="245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a:cs typeface="Arial"/>
              </a:rPr>
              <a:t>5</a:t>
            </a:r>
          </a:p>
        </p:txBody>
      </p:sp>
      <p:sp>
        <p:nvSpPr>
          <p:cNvPr id="93" name="Rectangle 2"/>
          <p:cNvSpPr txBox="1">
            <a:spLocks noChangeArrowheads="1"/>
          </p:cNvSpPr>
          <p:nvPr/>
        </p:nvSpPr>
        <p:spPr>
          <a:xfrm>
            <a:off x="457200" y="4572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3200">
                <a:solidFill>
                  <a:prstClr val="black"/>
                </a:solidFill>
              </a:rPr>
              <a:t>Age Structure: Future Trends of Population Growth</a:t>
            </a:r>
            <a:endParaRPr lang="en-US" altLang="en-US" sz="3200" dirty="0">
              <a:solidFill>
                <a:prstClr val="black"/>
              </a:solidFill>
            </a:endParaRPr>
          </a:p>
        </p:txBody>
      </p:sp>
    </p:spTree>
    <p:extLst>
      <p:ext uri="{BB962C8B-B14F-4D97-AF65-F5344CB8AC3E}">
        <p14:creationId xmlns:p14="http://schemas.microsoft.com/office/powerpoint/2010/main" val="310662723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324600" y="4419599"/>
            <a:ext cx="1341421" cy="4101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TextBox 5"/>
          <p:cNvSpPr txBox="1"/>
          <p:nvPr/>
        </p:nvSpPr>
        <p:spPr>
          <a:xfrm>
            <a:off x="152400" y="1828799"/>
            <a:ext cx="8839200" cy="400110"/>
          </a:xfrm>
          <a:prstGeom prst="rect">
            <a:avLst/>
          </a:prstGeom>
          <a:noFill/>
        </p:spPr>
        <p:txBody>
          <a:bodyPr wrap="square" rtlCol="0">
            <a:spAutoFit/>
          </a:bodyPr>
          <a:lstStyle/>
          <a:p>
            <a:r>
              <a:rPr lang="en-US" sz="2000" dirty="0">
                <a:solidFill>
                  <a:prstClr val="black"/>
                </a:solidFill>
              </a:rPr>
              <a:t>The fastest growing regions are those with a youthful or very young population.</a:t>
            </a:r>
          </a:p>
        </p:txBody>
      </p:sp>
      <p:pic>
        <p:nvPicPr>
          <p:cNvPr id="7" name="Picture 6" descr="infographic_04_03a.jpg"/>
          <p:cNvPicPr>
            <a:picLocks noChangeAspect="1"/>
          </p:cNvPicPr>
          <p:nvPr/>
        </p:nvPicPr>
        <p:blipFill rotWithShape="1">
          <a:blip r:embed="rId3"/>
          <a:srcRect b="11794"/>
          <a:stretch/>
        </p:blipFill>
        <p:spPr>
          <a:xfrm>
            <a:off x="182587" y="2574282"/>
            <a:ext cx="8686800" cy="3978918"/>
          </a:xfrm>
          <a:prstGeom prst="rect">
            <a:avLst/>
          </a:prstGeom>
        </p:spPr>
      </p:pic>
      <p:sp>
        <p:nvSpPr>
          <p:cNvPr id="9" name="Rectangle 2"/>
          <p:cNvSpPr txBox="1">
            <a:spLocks noChangeArrowheads="1"/>
          </p:cNvSpPr>
          <p:nvPr/>
        </p:nvSpPr>
        <p:spPr>
          <a:xfrm>
            <a:off x="457200" y="4572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3200">
                <a:solidFill>
                  <a:prstClr val="black"/>
                </a:solidFill>
              </a:rPr>
              <a:t>Age Structure: Future Trends of Population Growth</a:t>
            </a:r>
            <a:endParaRPr lang="en-US" altLang="en-US" sz="3200" dirty="0">
              <a:solidFill>
                <a:prstClr val="black"/>
              </a:solidFill>
            </a:endParaRPr>
          </a:p>
        </p:txBody>
      </p:sp>
    </p:spTree>
    <p:extLst>
      <p:ext uri="{BB962C8B-B14F-4D97-AF65-F5344CB8AC3E}">
        <p14:creationId xmlns:p14="http://schemas.microsoft.com/office/powerpoint/2010/main" val="144802973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2"/>
          <p:cNvSpPr>
            <a:spLocks noGrp="1" noChangeArrowheads="1"/>
          </p:cNvSpPr>
          <p:nvPr>
            <p:ph type="title"/>
          </p:nvPr>
        </p:nvSpPr>
        <p:spPr>
          <a:xfrm>
            <a:off x="533400" y="304800"/>
            <a:ext cx="8229600" cy="1143000"/>
          </a:xfrm>
        </p:spPr>
        <p:txBody>
          <a:bodyPr>
            <a:normAutofit/>
          </a:bodyPr>
          <a:lstStyle/>
          <a:p>
            <a:r>
              <a:rPr lang="en-US" altLang="en-US" sz="3200" dirty="0"/>
              <a:t>Regional Patterns of Population Change</a:t>
            </a:r>
          </a:p>
        </p:txBody>
      </p:sp>
      <p:sp>
        <p:nvSpPr>
          <p:cNvPr id="5" name="Rectangle 3"/>
          <p:cNvSpPr txBox="1">
            <a:spLocks noChangeArrowheads="1"/>
          </p:cNvSpPr>
          <p:nvPr/>
        </p:nvSpPr>
        <p:spPr>
          <a:xfrm>
            <a:off x="398575" y="1371600"/>
            <a:ext cx="8499249" cy="103632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400" dirty="0">
                <a:solidFill>
                  <a:prstClr val="black"/>
                </a:solidFill>
              </a:rPr>
              <a:t>Ultimate goal is to achieve</a:t>
            </a:r>
            <a:r>
              <a:rPr lang="en-US" sz="2400" b="1" dirty="0">
                <a:solidFill>
                  <a:prstClr val="black"/>
                </a:solidFill>
              </a:rPr>
              <a:t> zero population growth </a:t>
            </a:r>
            <a:r>
              <a:rPr lang="en-US" sz="2400" dirty="0">
                <a:solidFill>
                  <a:prstClr val="black"/>
                </a:solidFill>
              </a:rPr>
              <a:t>(ZPG), when the number or people being born is equal to the number dying—</a:t>
            </a:r>
            <a:r>
              <a:rPr lang="en-US" sz="2400" b="1" dirty="0">
                <a:solidFill>
                  <a:prstClr val="black"/>
                </a:solidFill>
              </a:rPr>
              <a:t>replacement fertility rate. </a:t>
            </a:r>
          </a:p>
        </p:txBody>
      </p:sp>
      <p:pic>
        <p:nvPicPr>
          <p:cNvPr id="7" name="Picture 6" descr="infographic_04_07.jpg"/>
          <p:cNvPicPr>
            <a:picLocks noChangeAspect="1"/>
          </p:cNvPicPr>
          <p:nvPr/>
        </p:nvPicPr>
        <p:blipFill rotWithShape="1">
          <a:blip r:embed="rId3"/>
          <a:srcRect b="6628"/>
          <a:stretch/>
        </p:blipFill>
        <p:spPr>
          <a:xfrm>
            <a:off x="685800" y="2971800"/>
            <a:ext cx="5013960" cy="3717667"/>
          </a:xfrm>
          <a:prstGeom prst="rect">
            <a:avLst/>
          </a:prstGeom>
        </p:spPr>
      </p:pic>
      <p:sp>
        <p:nvSpPr>
          <p:cNvPr id="8" name="TextBox 7"/>
          <p:cNvSpPr txBox="1"/>
          <p:nvPr/>
        </p:nvSpPr>
        <p:spPr>
          <a:xfrm>
            <a:off x="5981700" y="2767548"/>
            <a:ext cx="2781300" cy="3785652"/>
          </a:xfrm>
          <a:prstGeom prst="rect">
            <a:avLst/>
          </a:prstGeom>
          <a:noFill/>
        </p:spPr>
        <p:txBody>
          <a:bodyPr wrap="square" rtlCol="0">
            <a:spAutoFit/>
          </a:bodyPr>
          <a:lstStyle/>
          <a:p>
            <a:r>
              <a:rPr lang="en-US" sz="2000" b="1" u="sng" dirty="0">
                <a:solidFill>
                  <a:prstClr val="black"/>
                </a:solidFill>
              </a:rPr>
              <a:t>zero population growth </a:t>
            </a:r>
            <a:endParaRPr lang="en-US" sz="2000" dirty="0">
              <a:solidFill>
                <a:prstClr val="black"/>
              </a:solidFill>
            </a:endParaRPr>
          </a:p>
          <a:p>
            <a:r>
              <a:rPr lang="en-US" sz="2000" dirty="0">
                <a:solidFill>
                  <a:prstClr val="black"/>
                </a:solidFill>
              </a:rPr>
              <a:t>(1) Identify why </a:t>
            </a:r>
          </a:p>
          <a:p>
            <a:r>
              <a:rPr lang="en-US" sz="2000" dirty="0">
                <a:solidFill>
                  <a:prstClr val="black"/>
                </a:solidFill>
              </a:rPr>
              <a:t>      birthrates are high.</a:t>
            </a:r>
          </a:p>
          <a:p>
            <a:r>
              <a:rPr lang="en-US" sz="2000" dirty="0">
                <a:solidFill>
                  <a:prstClr val="black"/>
                </a:solidFill>
              </a:rPr>
              <a:t>      - no contraceptives</a:t>
            </a:r>
          </a:p>
          <a:p>
            <a:r>
              <a:rPr lang="en-US" sz="2000" dirty="0">
                <a:solidFill>
                  <a:prstClr val="black"/>
                </a:solidFill>
              </a:rPr>
              <a:t>      - </a:t>
            </a:r>
            <a:r>
              <a:rPr lang="en-US" sz="2000" dirty="0" err="1">
                <a:solidFill>
                  <a:prstClr val="black"/>
                </a:solidFill>
              </a:rPr>
              <a:t>pronatalist</a:t>
            </a:r>
            <a:r>
              <a:rPr lang="en-US" sz="2000" dirty="0">
                <a:solidFill>
                  <a:prstClr val="black"/>
                </a:solidFill>
              </a:rPr>
              <a:t> pressure</a:t>
            </a:r>
          </a:p>
          <a:p>
            <a:r>
              <a:rPr lang="en-US" sz="2000" dirty="0">
                <a:solidFill>
                  <a:prstClr val="black"/>
                </a:solidFill>
              </a:rPr>
              <a:t>      - low opportunity </a:t>
            </a:r>
          </a:p>
          <a:p>
            <a:endParaRPr lang="en-US" sz="2000" dirty="0">
              <a:solidFill>
                <a:prstClr val="black"/>
              </a:solidFill>
            </a:endParaRPr>
          </a:p>
          <a:p>
            <a:r>
              <a:rPr lang="en-US" sz="2000" dirty="0">
                <a:solidFill>
                  <a:prstClr val="black"/>
                </a:solidFill>
              </a:rPr>
              <a:t>(2) Take steps to ratify</a:t>
            </a:r>
          </a:p>
          <a:p>
            <a:r>
              <a:rPr lang="en-US" sz="2000" dirty="0">
                <a:solidFill>
                  <a:prstClr val="black"/>
                </a:solidFill>
              </a:rPr>
              <a:t>      those birth rates.</a:t>
            </a:r>
          </a:p>
          <a:p>
            <a:r>
              <a:rPr lang="en-US" sz="2000" dirty="0">
                <a:solidFill>
                  <a:prstClr val="black"/>
                </a:solidFill>
              </a:rPr>
              <a:t>      - education</a:t>
            </a:r>
          </a:p>
          <a:p>
            <a:r>
              <a:rPr lang="en-US" sz="2000" dirty="0">
                <a:solidFill>
                  <a:prstClr val="black"/>
                </a:solidFill>
              </a:rPr>
              <a:t>      - economic stability</a:t>
            </a:r>
          </a:p>
          <a:p>
            <a:r>
              <a:rPr lang="en-US" sz="2000" dirty="0">
                <a:solidFill>
                  <a:prstClr val="black"/>
                </a:solidFill>
              </a:rPr>
              <a:t>      - health care</a:t>
            </a:r>
          </a:p>
        </p:txBody>
      </p:sp>
    </p:spTree>
    <p:extLst>
      <p:ext uri="{BB962C8B-B14F-4D97-AF65-F5344CB8AC3E}">
        <p14:creationId xmlns:p14="http://schemas.microsoft.com/office/powerpoint/2010/main" val="56837572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a:xfrm>
            <a:off x="304800" y="914400"/>
            <a:ext cx="8499249" cy="103632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400" dirty="0">
                <a:solidFill>
                  <a:prstClr val="black"/>
                </a:solidFill>
              </a:rPr>
              <a:t>The single celled algal dinoflagellate </a:t>
            </a:r>
            <a:r>
              <a:rPr lang="en-US" sz="2400" i="1" dirty="0" err="1">
                <a:solidFill>
                  <a:prstClr val="black"/>
                </a:solidFill>
              </a:rPr>
              <a:t>Alexandrium</a:t>
            </a:r>
            <a:r>
              <a:rPr lang="en-US" sz="2400" i="1" dirty="0">
                <a:solidFill>
                  <a:prstClr val="black"/>
                </a:solidFill>
              </a:rPr>
              <a:t> </a:t>
            </a:r>
            <a:r>
              <a:rPr lang="en-US" sz="2400" i="1" dirty="0" err="1">
                <a:solidFill>
                  <a:prstClr val="black"/>
                </a:solidFill>
              </a:rPr>
              <a:t>fundyense</a:t>
            </a:r>
            <a:r>
              <a:rPr lang="en-US" sz="2400" i="1" dirty="0">
                <a:solidFill>
                  <a:prstClr val="black"/>
                </a:solidFill>
              </a:rPr>
              <a:t> </a:t>
            </a:r>
            <a:r>
              <a:rPr lang="en-US" sz="2400" dirty="0">
                <a:solidFill>
                  <a:prstClr val="black"/>
                </a:solidFill>
              </a:rPr>
              <a:t>is a toxic species capable of exponential population growth in replete nutrient conditions.  A sample taken off the coast of North Carolina revealed an average of 22 cells of </a:t>
            </a:r>
            <a:r>
              <a:rPr lang="en-US" sz="2400" i="1" dirty="0">
                <a:solidFill>
                  <a:prstClr val="black"/>
                </a:solidFill>
              </a:rPr>
              <a:t>A. </a:t>
            </a:r>
            <a:r>
              <a:rPr lang="en-US" sz="2400" i="1" dirty="0" err="1">
                <a:solidFill>
                  <a:prstClr val="black"/>
                </a:solidFill>
              </a:rPr>
              <a:t>fundyense</a:t>
            </a:r>
            <a:r>
              <a:rPr lang="en-US" sz="2400" dirty="0">
                <a:solidFill>
                  <a:prstClr val="black"/>
                </a:solidFill>
              </a:rPr>
              <a:t> per liter of seawater just prior to a large storm event which resulted in nutrient rich water pouring into coastal waters.  Ten days later </a:t>
            </a:r>
            <a:r>
              <a:rPr lang="en-US" sz="2400" i="1" dirty="0">
                <a:solidFill>
                  <a:prstClr val="black"/>
                </a:solidFill>
              </a:rPr>
              <a:t>A. </a:t>
            </a:r>
            <a:r>
              <a:rPr lang="en-US" sz="2400" i="1" dirty="0" err="1">
                <a:solidFill>
                  <a:prstClr val="black"/>
                </a:solidFill>
              </a:rPr>
              <a:t>fundyense</a:t>
            </a:r>
            <a:r>
              <a:rPr lang="en-US" sz="2400" i="1" dirty="0">
                <a:solidFill>
                  <a:prstClr val="black"/>
                </a:solidFill>
              </a:rPr>
              <a:t> </a:t>
            </a:r>
            <a:r>
              <a:rPr lang="en-US" sz="2400" dirty="0">
                <a:solidFill>
                  <a:prstClr val="black"/>
                </a:solidFill>
              </a:rPr>
              <a:t>counts were estimated at 450,000 cells per liter. Calculate the per capita rate of increase (r) for this population. </a:t>
            </a:r>
          </a:p>
        </p:txBody>
      </p:sp>
      <p:pic>
        <p:nvPicPr>
          <p:cNvPr id="2050" name="Picture 2" descr="https://sp.yimg.com/xj/th?id=OIP.Mcb2d29aa9b56ddc7337c485256be6a17H0&amp;pid=15.1&amp;P=0&amp;w=196&amp;h=15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399" y="4343400"/>
            <a:ext cx="2824285" cy="22479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sp.yimg.com/xj/th?id=OIP.Ma4aa037ea67977cf0e48a9984ff8bf5fo0&amp;pid=15.1&amp;P=0&amp;w=222&amp;h=17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4423" y="4343400"/>
            <a:ext cx="2836977" cy="22619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826253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381000" y="990600"/>
            <a:ext cx="8499249" cy="103632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400" dirty="0">
                <a:solidFill>
                  <a:prstClr val="black"/>
                </a:solidFill>
              </a:rPr>
              <a:t>A population of 24 rabbits is introduced to Midway Island and immediately begins to grow rapidly. Researchers estimate that the population doubles every 6 weeks. How long will it take the population, assuming the per capita rate of increase does not change, to reach 10,000 individuals?</a:t>
            </a:r>
          </a:p>
        </p:txBody>
      </p:sp>
      <p:pic>
        <p:nvPicPr>
          <p:cNvPr id="3074" name="Picture 2" descr="https://sp.yimg.com/xj/th?id=OIP.Ma8a2d50f843fc6e5132a64f17d61db7fo0&amp;pid=15.1&amp;P=0&amp;w=323&amp;h=15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6924" y="3200400"/>
            <a:ext cx="5867400" cy="28554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019997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My observations</a:t>
            </a:r>
          </a:p>
        </p:txBody>
      </p:sp>
      <p:sp>
        <p:nvSpPr>
          <p:cNvPr id="3" name="Content Placeholder 2"/>
          <p:cNvSpPr>
            <a:spLocks noGrp="1"/>
          </p:cNvSpPr>
          <p:nvPr>
            <p:ph idx="1"/>
          </p:nvPr>
        </p:nvSpPr>
        <p:spPr>
          <a:xfrm>
            <a:off x="304800" y="1219200"/>
            <a:ext cx="8473404" cy="5410200"/>
          </a:xfrm>
          <a:solidFill>
            <a:schemeClr val="bg1"/>
          </a:solidFill>
        </p:spPr>
        <p:txBody>
          <a:bodyPr>
            <a:normAutofit/>
          </a:bodyPr>
          <a:lstStyle/>
          <a:p>
            <a:r>
              <a:rPr lang="en-US" dirty="0"/>
              <a:t>Displayed graphical model of year vs. wolves and moose population on Isle Royale. Predator-Prey interactions shown as growth and crash of populations. </a:t>
            </a:r>
          </a:p>
          <a:p>
            <a:r>
              <a:rPr lang="en-US" dirty="0"/>
              <a:t>Instructor guides the QI for graph, with </a:t>
            </a:r>
            <a:r>
              <a:rPr lang="en-US" dirty="0" err="1"/>
              <a:t>classwide</a:t>
            </a:r>
            <a:r>
              <a:rPr lang="en-US" dirty="0"/>
              <a:t> input from the students. Student ask questions on density independent and dependent. </a:t>
            </a:r>
          </a:p>
          <a:p>
            <a:r>
              <a:rPr lang="en-US" dirty="0"/>
              <a:t>Predator and prey boom and bust cycle example of lynx and snowshoe hares. Graph model of cycle.</a:t>
            </a:r>
          </a:p>
        </p:txBody>
      </p:sp>
    </p:spTree>
    <p:extLst>
      <p:ext uri="{BB962C8B-B14F-4D97-AF65-F5344CB8AC3E}">
        <p14:creationId xmlns:p14="http://schemas.microsoft.com/office/powerpoint/2010/main" val="270968756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37302" y="609600"/>
            <a:ext cx="3101898" cy="997445"/>
          </a:xfrm>
        </p:spPr>
        <p:txBody>
          <a:bodyPr>
            <a:noAutofit/>
          </a:bodyPr>
          <a:lstStyle/>
          <a:p>
            <a:r>
              <a:rPr lang="en-US" sz="3200" dirty="0"/>
              <a:t>QM BUGS Assessment</a:t>
            </a:r>
            <a:br>
              <a:rPr lang="en-US" sz="3200" dirty="0"/>
            </a:br>
            <a:r>
              <a:rPr lang="en-US" sz="3200" dirty="0"/>
              <a:t>QI Translation </a:t>
            </a:r>
          </a:p>
        </p:txBody>
      </p:sp>
      <p:sp>
        <p:nvSpPr>
          <p:cNvPr id="4" name="TextBox 3"/>
          <p:cNvSpPr txBox="1"/>
          <p:nvPr/>
        </p:nvSpPr>
        <p:spPr>
          <a:xfrm>
            <a:off x="144966" y="5810947"/>
            <a:ext cx="8534400" cy="923330"/>
          </a:xfrm>
          <a:prstGeom prst="rect">
            <a:avLst/>
          </a:prstGeom>
          <a:noFill/>
        </p:spPr>
        <p:txBody>
          <a:bodyPr wrap="square" rtlCol="0">
            <a:spAutoFit/>
          </a:bodyPr>
          <a:lstStyle/>
          <a:p>
            <a:r>
              <a:rPr lang="en-US" dirty="0">
                <a:solidFill>
                  <a:prstClr val="black"/>
                </a:solidFill>
                <a:latin typeface="Times New Roman" panose="02020603050405020304" pitchFamily="18" charset="0"/>
                <a:cs typeface="Times New Roman" panose="02020603050405020304" pitchFamily="18" charset="0"/>
              </a:rPr>
              <a:t>QI includes translating between models of the same phenomena. Have students compare and contrast the 6 models for world population growth. Do they contradict one another? If so what do you think is causing the contradiction?</a:t>
            </a:r>
          </a:p>
        </p:txBody>
      </p:sp>
      <p:pic>
        <p:nvPicPr>
          <p:cNvPr id="3" name="Picture 2"/>
          <p:cNvPicPr>
            <a:picLocks noChangeAspect="1"/>
          </p:cNvPicPr>
          <p:nvPr/>
        </p:nvPicPr>
        <p:blipFill>
          <a:blip r:embed="rId2"/>
          <a:stretch>
            <a:fillRect/>
          </a:stretch>
        </p:blipFill>
        <p:spPr>
          <a:xfrm>
            <a:off x="174702" y="293232"/>
            <a:ext cx="5562600" cy="5229225"/>
          </a:xfrm>
          <a:prstGeom prst="rect">
            <a:avLst/>
          </a:prstGeom>
        </p:spPr>
      </p:pic>
    </p:spTree>
    <p:extLst>
      <p:ext uri="{BB962C8B-B14F-4D97-AF65-F5344CB8AC3E}">
        <p14:creationId xmlns:p14="http://schemas.microsoft.com/office/powerpoint/2010/main" val="226223723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05668" y="609600"/>
            <a:ext cx="6096000" cy="997445"/>
          </a:xfrm>
        </p:spPr>
        <p:txBody>
          <a:bodyPr>
            <a:noAutofit/>
          </a:bodyPr>
          <a:lstStyle/>
          <a:p>
            <a:r>
              <a:rPr lang="en-US" sz="3200" dirty="0"/>
              <a:t>QM BUGS Assessment</a:t>
            </a:r>
            <a:br>
              <a:rPr lang="en-US" sz="3200" dirty="0"/>
            </a:br>
            <a:r>
              <a:rPr lang="en-US" sz="3200" dirty="0"/>
              <a:t>Meta-modeling Purpose and Nature of Models</a:t>
            </a:r>
          </a:p>
        </p:txBody>
      </p:sp>
      <p:sp>
        <p:nvSpPr>
          <p:cNvPr id="4" name="TextBox 3"/>
          <p:cNvSpPr txBox="1"/>
          <p:nvPr/>
        </p:nvSpPr>
        <p:spPr>
          <a:xfrm>
            <a:off x="167268" y="5486400"/>
            <a:ext cx="8534400" cy="1200329"/>
          </a:xfrm>
          <a:prstGeom prst="rect">
            <a:avLst/>
          </a:prstGeom>
          <a:noFill/>
        </p:spPr>
        <p:txBody>
          <a:bodyPr wrap="square" rtlCol="0">
            <a:spAutoFit/>
          </a:bodyPr>
          <a:lstStyle/>
          <a:p>
            <a:r>
              <a:rPr lang="en-US" dirty="0">
                <a:solidFill>
                  <a:prstClr val="black"/>
                </a:solidFill>
                <a:latin typeface="Times New Roman" panose="02020603050405020304" pitchFamily="18" charset="0"/>
                <a:cs typeface="Times New Roman" panose="02020603050405020304" pitchFamily="18" charset="0"/>
              </a:rPr>
              <a:t>Meta-modeling includes determining if the model is acceptable, including explaining the observations made by the researcher. For the population cycle models, have students discuss in small groups if the graphs support the observations/conjectures made by the researchers. </a:t>
            </a:r>
          </a:p>
        </p:txBody>
      </p:sp>
      <p:pic>
        <p:nvPicPr>
          <p:cNvPr id="3" name="Picture 2"/>
          <p:cNvPicPr>
            <a:picLocks noChangeAspect="1"/>
          </p:cNvPicPr>
          <p:nvPr/>
        </p:nvPicPr>
        <p:blipFill>
          <a:blip r:embed="rId2"/>
          <a:stretch>
            <a:fillRect/>
          </a:stretch>
        </p:blipFill>
        <p:spPr>
          <a:xfrm>
            <a:off x="838200" y="2286000"/>
            <a:ext cx="7531100" cy="3048000"/>
          </a:xfrm>
          <a:prstGeom prst="rect">
            <a:avLst/>
          </a:prstGeom>
        </p:spPr>
      </p:pic>
    </p:spTree>
    <p:extLst>
      <p:ext uri="{BB962C8B-B14F-4D97-AF65-F5344CB8AC3E}">
        <p14:creationId xmlns:p14="http://schemas.microsoft.com/office/powerpoint/2010/main" val="11251992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12869414"/>
              </p:ext>
            </p:extLst>
          </p:nvPr>
        </p:nvGraphicFramePr>
        <p:xfrm>
          <a:off x="152400" y="58686"/>
          <a:ext cx="8686800" cy="6784446"/>
        </p:xfrm>
        <a:graphic>
          <a:graphicData uri="http://schemas.openxmlformats.org/drawingml/2006/table">
            <a:tbl>
              <a:tblPr firstRow="1" firstCol="1" bandRow="1">
                <a:tableStyleId>{5C22544A-7EE6-4342-B048-85BDC9FD1C3A}</a:tableStyleId>
              </a:tblPr>
              <a:tblGrid>
                <a:gridCol w="1341097">
                  <a:extLst>
                    <a:ext uri="{9D8B030D-6E8A-4147-A177-3AD203B41FA5}">
                      <a16:colId xmlns:a16="http://schemas.microsoft.com/office/drawing/2014/main" val="20000"/>
                    </a:ext>
                  </a:extLst>
                </a:gridCol>
                <a:gridCol w="7345703">
                  <a:extLst>
                    <a:ext uri="{9D8B030D-6E8A-4147-A177-3AD203B41FA5}">
                      <a16:colId xmlns:a16="http://schemas.microsoft.com/office/drawing/2014/main" val="20001"/>
                    </a:ext>
                  </a:extLst>
                </a:gridCol>
              </a:tblGrid>
              <a:tr h="383646">
                <a:tc>
                  <a:txBody>
                    <a:bodyPr/>
                    <a:lstStyle/>
                    <a:p>
                      <a:pPr marL="0" marR="0" algn="ctr">
                        <a:spcBef>
                          <a:spcPts val="0"/>
                        </a:spcBef>
                        <a:spcAft>
                          <a:spcPts val="0"/>
                        </a:spcAft>
                        <a:tabLst>
                          <a:tab pos="5314950" algn="r"/>
                        </a:tabLst>
                      </a:pPr>
                      <a:r>
                        <a:rPr lang="en-US" sz="1400" dirty="0">
                          <a:effectLst/>
                        </a:rPr>
                        <a:t>Question</a:t>
                      </a:r>
                      <a:endParaRPr lang="en-US" sz="14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42788" marR="42788" marT="0" marB="0"/>
                </a:tc>
                <a:tc>
                  <a:txBody>
                    <a:bodyPr/>
                    <a:lstStyle/>
                    <a:p>
                      <a:pPr marL="0" marR="0" algn="ctr">
                        <a:spcBef>
                          <a:spcPts val="0"/>
                        </a:spcBef>
                        <a:spcAft>
                          <a:spcPts val="0"/>
                        </a:spcAft>
                        <a:tabLst>
                          <a:tab pos="5314950" algn="r"/>
                        </a:tabLst>
                      </a:pPr>
                      <a:r>
                        <a:rPr lang="en-US" sz="1400">
                          <a:effectLst/>
                        </a:rPr>
                        <a:t>Concept</a:t>
                      </a:r>
                      <a:endParaRPr lang="en-US" sz="14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42788" marR="42788" marT="0" marB="0"/>
                </a:tc>
                <a:extLst>
                  <a:ext uri="{0D108BD9-81ED-4DB2-BD59-A6C34878D82A}">
                    <a16:rowId xmlns:a16="http://schemas.microsoft.com/office/drawing/2014/main" val="10000"/>
                  </a:ext>
                </a:extLst>
              </a:tr>
              <a:tr h="205651">
                <a:tc>
                  <a:txBody>
                    <a:bodyPr/>
                    <a:lstStyle/>
                    <a:p>
                      <a:pPr marL="0" marR="0" algn="ctr">
                        <a:spcBef>
                          <a:spcPts val="0"/>
                        </a:spcBef>
                        <a:spcAft>
                          <a:spcPts val="0"/>
                        </a:spcAft>
                        <a:tabLst>
                          <a:tab pos="5314950" algn="r"/>
                        </a:tabLst>
                      </a:pPr>
                      <a:r>
                        <a:rPr lang="en-US" sz="1400">
                          <a:effectLst/>
                        </a:rPr>
                        <a:t>Q1</a:t>
                      </a:r>
                      <a:endParaRPr lang="en-US" sz="14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42788" marR="42788" marT="0" marB="0"/>
                </a:tc>
                <a:tc>
                  <a:txBody>
                    <a:bodyPr/>
                    <a:lstStyle/>
                    <a:p>
                      <a:pPr marL="0" marR="0">
                        <a:spcBef>
                          <a:spcPts val="0"/>
                        </a:spcBef>
                        <a:spcAft>
                          <a:spcPts val="0"/>
                        </a:spcAft>
                        <a:tabLst>
                          <a:tab pos="5314950" algn="r"/>
                        </a:tabLst>
                      </a:pPr>
                      <a:r>
                        <a:rPr lang="en-US" sz="1400">
                          <a:effectLst/>
                        </a:rPr>
                        <a:t>Analyze - Anchoring Phenomena</a:t>
                      </a:r>
                      <a:endParaRPr lang="en-US" sz="14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42788" marR="42788" marT="0" marB="0"/>
                </a:tc>
                <a:extLst>
                  <a:ext uri="{0D108BD9-81ED-4DB2-BD59-A6C34878D82A}">
                    <a16:rowId xmlns:a16="http://schemas.microsoft.com/office/drawing/2014/main" val="10001"/>
                  </a:ext>
                </a:extLst>
              </a:tr>
              <a:tr h="205651">
                <a:tc>
                  <a:txBody>
                    <a:bodyPr/>
                    <a:lstStyle/>
                    <a:p>
                      <a:pPr marL="0" marR="0" algn="ctr">
                        <a:spcBef>
                          <a:spcPts val="0"/>
                        </a:spcBef>
                        <a:spcAft>
                          <a:spcPts val="0"/>
                        </a:spcAft>
                        <a:tabLst>
                          <a:tab pos="5314950" algn="r"/>
                        </a:tabLst>
                      </a:pPr>
                      <a:r>
                        <a:rPr lang="en-US" sz="1400" dirty="0">
                          <a:effectLst/>
                        </a:rPr>
                        <a:t>Q2</a:t>
                      </a:r>
                      <a:endParaRPr lang="en-US" sz="14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42788" marR="42788" marT="0" marB="0"/>
                </a:tc>
                <a:tc>
                  <a:txBody>
                    <a:bodyPr/>
                    <a:lstStyle/>
                    <a:p>
                      <a:pPr marL="0" marR="0">
                        <a:spcBef>
                          <a:spcPts val="0"/>
                        </a:spcBef>
                        <a:spcAft>
                          <a:spcPts val="0"/>
                        </a:spcAft>
                        <a:tabLst>
                          <a:tab pos="5314950" algn="r"/>
                        </a:tabLst>
                      </a:pPr>
                      <a:r>
                        <a:rPr lang="en-US" sz="1400">
                          <a:effectLst/>
                        </a:rPr>
                        <a:t>Construct Model drawing</a:t>
                      </a:r>
                      <a:endParaRPr lang="en-US" sz="14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42788" marR="42788" marT="0" marB="0"/>
                </a:tc>
                <a:extLst>
                  <a:ext uri="{0D108BD9-81ED-4DB2-BD59-A6C34878D82A}">
                    <a16:rowId xmlns:a16="http://schemas.microsoft.com/office/drawing/2014/main" val="10002"/>
                  </a:ext>
                </a:extLst>
              </a:tr>
              <a:tr h="205651">
                <a:tc>
                  <a:txBody>
                    <a:bodyPr/>
                    <a:lstStyle/>
                    <a:p>
                      <a:pPr marL="0" marR="0" algn="ctr">
                        <a:spcBef>
                          <a:spcPts val="0"/>
                        </a:spcBef>
                        <a:spcAft>
                          <a:spcPts val="0"/>
                        </a:spcAft>
                        <a:tabLst>
                          <a:tab pos="5314950" algn="r"/>
                        </a:tabLst>
                      </a:pPr>
                      <a:r>
                        <a:rPr lang="en-US" sz="1400" dirty="0">
                          <a:effectLst/>
                        </a:rPr>
                        <a:t>Q3</a:t>
                      </a:r>
                      <a:endParaRPr lang="en-US" sz="14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42788" marR="42788" marT="0" marB="0"/>
                </a:tc>
                <a:tc>
                  <a:txBody>
                    <a:bodyPr/>
                    <a:lstStyle/>
                    <a:p>
                      <a:pPr marL="0" marR="0">
                        <a:spcBef>
                          <a:spcPts val="0"/>
                        </a:spcBef>
                        <a:spcAft>
                          <a:spcPts val="0"/>
                        </a:spcAft>
                        <a:tabLst>
                          <a:tab pos="5314950" algn="r"/>
                        </a:tabLst>
                      </a:pPr>
                      <a:r>
                        <a:rPr lang="en-US" sz="1400">
                          <a:effectLst/>
                        </a:rPr>
                        <a:t>Meta-modeling - Purpose and nature of models</a:t>
                      </a:r>
                      <a:endParaRPr lang="en-US" sz="14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42788" marR="42788" marT="0" marB="0"/>
                </a:tc>
                <a:extLst>
                  <a:ext uri="{0D108BD9-81ED-4DB2-BD59-A6C34878D82A}">
                    <a16:rowId xmlns:a16="http://schemas.microsoft.com/office/drawing/2014/main" val="10003"/>
                  </a:ext>
                </a:extLst>
              </a:tr>
              <a:tr h="205651">
                <a:tc>
                  <a:txBody>
                    <a:bodyPr/>
                    <a:lstStyle/>
                    <a:p>
                      <a:pPr marL="0" marR="0" algn="ctr">
                        <a:spcBef>
                          <a:spcPts val="0"/>
                        </a:spcBef>
                        <a:spcAft>
                          <a:spcPts val="0"/>
                        </a:spcAft>
                        <a:tabLst>
                          <a:tab pos="5314950" algn="r"/>
                        </a:tabLst>
                      </a:pPr>
                      <a:r>
                        <a:rPr lang="en-US" sz="1400" dirty="0">
                          <a:effectLst/>
                        </a:rPr>
                        <a:t>Q4</a:t>
                      </a:r>
                      <a:endParaRPr lang="en-US" sz="14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42788" marR="42788" marT="0" marB="0"/>
                </a:tc>
                <a:tc>
                  <a:txBody>
                    <a:bodyPr/>
                    <a:lstStyle/>
                    <a:p>
                      <a:pPr marL="0" marR="0">
                        <a:spcBef>
                          <a:spcPts val="0"/>
                        </a:spcBef>
                        <a:spcAft>
                          <a:spcPts val="0"/>
                        </a:spcAft>
                        <a:tabLst>
                          <a:tab pos="5314950" algn="r"/>
                        </a:tabLst>
                      </a:pPr>
                      <a:r>
                        <a:rPr lang="en-US" sz="1400" dirty="0">
                          <a:effectLst/>
                        </a:rPr>
                        <a:t>Meta-modeling - Purpose and nature of models</a:t>
                      </a:r>
                      <a:endParaRPr lang="en-US" sz="14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42788" marR="42788" marT="0" marB="0"/>
                </a:tc>
                <a:extLst>
                  <a:ext uri="{0D108BD9-81ED-4DB2-BD59-A6C34878D82A}">
                    <a16:rowId xmlns:a16="http://schemas.microsoft.com/office/drawing/2014/main" val="10004"/>
                  </a:ext>
                </a:extLst>
              </a:tr>
              <a:tr h="205651">
                <a:tc>
                  <a:txBody>
                    <a:bodyPr/>
                    <a:lstStyle/>
                    <a:p>
                      <a:pPr marL="0" marR="0" algn="ctr">
                        <a:spcBef>
                          <a:spcPts val="0"/>
                        </a:spcBef>
                        <a:spcAft>
                          <a:spcPts val="0"/>
                        </a:spcAft>
                        <a:tabLst>
                          <a:tab pos="5314950" algn="r"/>
                        </a:tabLst>
                      </a:pPr>
                      <a:r>
                        <a:rPr lang="en-US" sz="1400" dirty="0">
                          <a:effectLst/>
                        </a:rPr>
                        <a:t>Q5</a:t>
                      </a:r>
                      <a:endParaRPr lang="en-US" sz="14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42788" marR="42788" marT="0" marB="0"/>
                </a:tc>
                <a:tc>
                  <a:txBody>
                    <a:bodyPr/>
                    <a:lstStyle/>
                    <a:p>
                      <a:pPr marL="0" marR="0">
                        <a:spcBef>
                          <a:spcPts val="0"/>
                        </a:spcBef>
                        <a:spcAft>
                          <a:spcPts val="0"/>
                        </a:spcAft>
                        <a:tabLst>
                          <a:tab pos="5314950" algn="r"/>
                        </a:tabLst>
                      </a:pPr>
                      <a:r>
                        <a:rPr lang="en-US" sz="1400" dirty="0">
                          <a:effectLst/>
                        </a:rPr>
                        <a:t>Inductive Reasoning - Hypothesis development, Variation</a:t>
                      </a:r>
                      <a:endParaRPr lang="en-US" sz="14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42788" marR="42788" marT="0" marB="0"/>
                </a:tc>
                <a:extLst>
                  <a:ext uri="{0D108BD9-81ED-4DB2-BD59-A6C34878D82A}">
                    <a16:rowId xmlns:a16="http://schemas.microsoft.com/office/drawing/2014/main" val="10005"/>
                  </a:ext>
                </a:extLst>
              </a:tr>
              <a:tr h="205651">
                <a:tc>
                  <a:txBody>
                    <a:bodyPr/>
                    <a:lstStyle/>
                    <a:p>
                      <a:pPr marL="0" marR="0" algn="ctr">
                        <a:spcBef>
                          <a:spcPts val="0"/>
                        </a:spcBef>
                        <a:spcAft>
                          <a:spcPts val="0"/>
                        </a:spcAft>
                        <a:tabLst>
                          <a:tab pos="5314950" algn="r"/>
                        </a:tabLst>
                      </a:pPr>
                      <a:r>
                        <a:rPr lang="en-US" sz="1400">
                          <a:effectLst/>
                        </a:rPr>
                        <a:t>Q6</a:t>
                      </a:r>
                      <a:endParaRPr lang="en-US" sz="14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42788" marR="42788" marT="0" marB="0"/>
                </a:tc>
                <a:tc>
                  <a:txBody>
                    <a:bodyPr/>
                    <a:lstStyle/>
                    <a:p>
                      <a:pPr marL="0" marR="0">
                        <a:spcBef>
                          <a:spcPts val="0"/>
                        </a:spcBef>
                        <a:spcAft>
                          <a:spcPts val="0"/>
                        </a:spcAft>
                        <a:tabLst>
                          <a:tab pos="5314950" algn="r"/>
                        </a:tabLst>
                      </a:pPr>
                      <a:r>
                        <a:rPr lang="en-US" sz="1400" dirty="0">
                          <a:effectLst/>
                        </a:rPr>
                        <a:t>QA Variable Quantification</a:t>
                      </a:r>
                      <a:endParaRPr lang="en-US" sz="14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42788" marR="42788" marT="0" marB="0"/>
                </a:tc>
                <a:extLst>
                  <a:ext uri="{0D108BD9-81ED-4DB2-BD59-A6C34878D82A}">
                    <a16:rowId xmlns:a16="http://schemas.microsoft.com/office/drawing/2014/main" val="10006"/>
                  </a:ext>
                </a:extLst>
              </a:tr>
              <a:tr h="205651">
                <a:tc>
                  <a:txBody>
                    <a:bodyPr/>
                    <a:lstStyle/>
                    <a:p>
                      <a:pPr marL="0" marR="0" algn="ctr">
                        <a:spcBef>
                          <a:spcPts val="0"/>
                        </a:spcBef>
                        <a:spcAft>
                          <a:spcPts val="0"/>
                        </a:spcAft>
                        <a:tabLst>
                          <a:tab pos="5314950" algn="r"/>
                        </a:tabLst>
                      </a:pPr>
                      <a:r>
                        <a:rPr lang="en-US" sz="1400">
                          <a:effectLst/>
                        </a:rPr>
                        <a:t>Q7</a:t>
                      </a:r>
                      <a:endParaRPr lang="en-US" sz="14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42788" marR="42788" marT="0" marB="0"/>
                </a:tc>
                <a:tc>
                  <a:txBody>
                    <a:bodyPr/>
                    <a:lstStyle/>
                    <a:p>
                      <a:pPr marL="0" marR="0">
                        <a:spcBef>
                          <a:spcPts val="0"/>
                        </a:spcBef>
                        <a:spcAft>
                          <a:spcPts val="0"/>
                        </a:spcAft>
                        <a:tabLst>
                          <a:tab pos="5314950" algn="r"/>
                        </a:tabLst>
                      </a:pPr>
                      <a:r>
                        <a:rPr lang="en-US" sz="1400" dirty="0">
                          <a:effectLst/>
                        </a:rPr>
                        <a:t>QA Variable Quantification measure</a:t>
                      </a:r>
                      <a:endParaRPr lang="en-US" sz="14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42788" marR="42788" marT="0" marB="0"/>
                </a:tc>
                <a:extLst>
                  <a:ext uri="{0D108BD9-81ED-4DB2-BD59-A6C34878D82A}">
                    <a16:rowId xmlns:a16="http://schemas.microsoft.com/office/drawing/2014/main" val="10007"/>
                  </a:ext>
                </a:extLst>
              </a:tr>
              <a:tr h="205651">
                <a:tc>
                  <a:txBody>
                    <a:bodyPr/>
                    <a:lstStyle/>
                    <a:p>
                      <a:pPr marL="0" marR="0" algn="ctr">
                        <a:spcBef>
                          <a:spcPts val="0"/>
                        </a:spcBef>
                        <a:spcAft>
                          <a:spcPts val="0"/>
                        </a:spcAft>
                        <a:tabLst>
                          <a:tab pos="5314950" algn="r"/>
                        </a:tabLst>
                      </a:pPr>
                      <a:r>
                        <a:rPr lang="en-US" sz="1400">
                          <a:effectLst/>
                        </a:rPr>
                        <a:t>Q8</a:t>
                      </a:r>
                      <a:endParaRPr lang="en-US" sz="14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42788" marR="42788" marT="0" marB="0"/>
                </a:tc>
                <a:tc>
                  <a:txBody>
                    <a:bodyPr/>
                    <a:lstStyle/>
                    <a:p>
                      <a:pPr marL="0" marR="0">
                        <a:spcBef>
                          <a:spcPts val="0"/>
                        </a:spcBef>
                        <a:spcAft>
                          <a:spcPts val="0"/>
                        </a:spcAft>
                        <a:tabLst>
                          <a:tab pos="5314950" algn="r"/>
                        </a:tabLst>
                      </a:pPr>
                      <a:r>
                        <a:rPr lang="en-US" sz="1400" dirty="0">
                          <a:effectLst/>
                        </a:rPr>
                        <a:t>QA Variable Quantification measure</a:t>
                      </a:r>
                      <a:endParaRPr lang="en-US" sz="14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42788" marR="42788" marT="0" marB="0"/>
                </a:tc>
                <a:extLst>
                  <a:ext uri="{0D108BD9-81ED-4DB2-BD59-A6C34878D82A}">
                    <a16:rowId xmlns:a16="http://schemas.microsoft.com/office/drawing/2014/main" val="10008"/>
                  </a:ext>
                </a:extLst>
              </a:tr>
              <a:tr h="205651">
                <a:tc>
                  <a:txBody>
                    <a:bodyPr/>
                    <a:lstStyle/>
                    <a:p>
                      <a:pPr marL="0" marR="0" algn="ctr">
                        <a:spcBef>
                          <a:spcPts val="0"/>
                        </a:spcBef>
                        <a:spcAft>
                          <a:spcPts val="0"/>
                        </a:spcAft>
                        <a:tabLst>
                          <a:tab pos="5314950" algn="r"/>
                        </a:tabLst>
                      </a:pPr>
                      <a:r>
                        <a:rPr lang="en-US" sz="1400">
                          <a:effectLst/>
                        </a:rPr>
                        <a:t>Q9</a:t>
                      </a:r>
                      <a:endParaRPr lang="en-US" sz="14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42788" marR="42788" marT="0" marB="0"/>
                </a:tc>
                <a:tc>
                  <a:txBody>
                    <a:bodyPr/>
                    <a:lstStyle/>
                    <a:p>
                      <a:pPr marL="0" marR="0">
                        <a:spcBef>
                          <a:spcPts val="0"/>
                        </a:spcBef>
                        <a:spcAft>
                          <a:spcPts val="0"/>
                        </a:spcAft>
                        <a:tabLst>
                          <a:tab pos="5314950" algn="r"/>
                        </a:tabLst>
                      </a:pPr>
                      <a:r>
                        <a:rPr lang="en-US" sz="1400" dirty="0">
                          <a:effectLst/>
                        </a:rPr>
                        <a:t>QM Create Model - phenomenological</a:t>
                      </a:r>
                      <a:endParaRPr lang="en-US" sz="14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42788" marR="42788" marT="0" marB="0"/>
                </a:tc>
                <a:extLst>
                  <a:ext uri="{0D108BD9-81ED-4DB2-BD59-A6C34878D82A}">
                    <a16:rowId xmlns:a16="http://schemas.microsoft.com/office/drawing/2014/main" val="10009"/>
                  </a:ext>
                </a:extLst>
              </a:tr>
              <a:tr h="205651">
                <a:tc>
                  <a:txBody>
                    <a:bodyPr/>
                    <a:lstStyle/>
                    <a:p>
                      <a:pPr marL="0" marR="0" algn="ctr">
                        <a:spcBef>
                          <a:spcPts val="0"/>
                        </a:spcBef>
                        <a:spcAft>
                          <a:spcPts val="0"/>
                        </a:spcAft>
                        <a:tabLst>
                          <a:tab pos="5314950" algn="r"/>
                        </a:tabLst>
                      </a:pPr>
                      <a:r>
                        <a:rPr lang="en-US" sz="1400">
                          <a:effectLst/>
                        </a:rPr>
                        <a:t>Q10</a:t>
                      </a:r>
                      <a:endParaRPr lang="en-US" sz="14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42788" marR="42788" marT="0" marB="0"/>
                </a:tc>
                <a:tc>
                  <a:txBody>
                    <a:bodyPr/>
                    <a:lstStyle/>
                    <a:p>
                      <a:pPr marL="0" marR="0">
                        <a:spcBef>
                          <a:spcPts val="0"/>
                        </a:spcBef>
                        <a:spcAft>
                          <a:spcPts val="0"/>
                        </a:spcAft>
                        <a:tabLst>
                          <a:tab pos="5314950" algn="r"/>
                        </a:tabLst>
                      </a:pPr>
                      <a:r>
                        <a:rPr lang="en-US" sz="1400" dirty="0">
                          <a:effectLst/>
                        </a:rPr>
                        <a:t>QM Create Model</a:t>
                      </a:r>
                      <a:endParaRPr lang="en-US" sz="14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42788" marR="42788" marT="0" marB="0"/>
                </a:tc>
                <a:extLst>
                  <a:ext uri="{0D108BD9-81ED-4DB2-BD59-A6C34878D82A}">
                    <a16:rowId xmlns:a16="http://schemas.microsoft.com/office/drawing/2014/main" val="10010"/>
                  </a:ext>
                </a:extLst>
              </a:tr>
              <a:tr h="205651">
                <a:tc>
                  <a:txBody>
                    <a:bodyPr/>
                    <a:lstStyle/>
                    <a:p>
                      <a:pPr marL="0" marR="0" algn="ctr">
                        <a:spcBef>
                          <a:spcPts val="0"/>
                        </a:spcBef>
                        <a:spcAft>
                          <a:spcPts val="0"/>
                        </a:spcAft>
                        <a:tabLst>
                          <a:tab pos="5314950" algn="r"/>
                        </a:tabLst>
                      </a:pPr>
                      <a:r>
                        <a:rPr lang="en-US" sz="1400">
                          <a:effectLst/>
                        </a:rPr>
                        <a:t>Q11</a:t>
                      </a:r>
                      <a:endParaRPr lang="en-US" sz="14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42788" marR="42788" marT="0" marB="0"/>
                </a:tc>
                <a:tc>
                  <a:txBody>
                    <a:bodyPr/>
                    <a:lstStyle/>
                    <a:p>
                      <a:pPr marL="0" marR="0">
                        <a:spcBef>
                          <a:spcPts val="0"/>
                        </a:spcBef>
                        <a:spcAft>
                          <a:spcPts val="0"/>
                        </a:spcAft>
                        <a:tabLst>
                          <a:tab pos="5314950" algn="r"/>
                        </a:tabLst>
                      </a:pPr>
                      <a:r>
                        <a:rPr lang="en-US" sz="1400" dirty="0">
                          <a:effectLst/>
                        </a:rPr>
                        <a:t>QM Create Model</a:t>
                      </a:r>
                      <a:endParaRPr lang="en-US" sz="14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42788" marR="42788" marT="0" marB="0"/>
                </a:tc>
                <a:extLst>
                  <a:ext uri="{0D108BD9-81ED-4DB2-BD59-A6C34878D82A}">
                    <a16:rowId xmlns:a16="http://schemas.microsoft.com/office/drawing/2014/main" val="10011"/>
                  </a:ext>
                </a:extLst>
              </a:tr>
              <a:tr h="205651">
                <a:tc>
                  <a:txBody>
                    <a:bodyPr/>
                    <a:lstStyle/>
                    <a:p>
                      <a:pPr marL="0" marR="0" algn="ctr">
                        <a:spcBef>
                          <a:spcPts val="0"/>
                        </a:spcBef>
                        <a:spcAft>
                          <a:spcPts val="0"/>
                        </a:spcAft>
                        <a:tabLst>
                          <a:tab pos="5314950" algn="r"/>
                        </a:tabLst>
                      </a:pPr>
                      <a:r>
                        <a:rPr lang="en-US" sz="1400">
                          <a:effectLst/>
                        </a:rPr>
                        <a:t>Q12</a:t>
                      </a:r>
                      <a:endParaRPr lang="en-US" sz="14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42788" marR="42788" marT="0" marB="0"/>
                </a:tc>
                <a:tc>
                  <a:txBody>
                    <a:bodyPr/>
                    <a:lstStyle/>
                    <a:p>
                      <a:pPr marL="0" marR="0">
                        <a:spcBef>
                          <a:spcPts val="0"/>
                        </a:spcBef>
                        <a:spcAft>
                          <a:spcPts val="0"/>
                        </a:spcAft>
                        <a:tabLst>
                          <a:tab pos="5314950" algn="r"/>
                        </a:tabLst>
                      </a:pPr>
                      <a:r>
                        <a:rPr lang="en-US" sz="1400" dirty="0">
                          <a:effectLst/>
                        </a:rPr>
                        <a:t>QM Create Model from theory: mechanistic</a:t>
                      </a:r>
                      <a:endParaRPr lang="en-US" sz="14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42788" marR="42788" marT="0" marB="0"/>
                </a:tc>
                <a:extLst>
                  <a:ext uri="{0D108BD9-81ED-4DB2-BD59-A6C34878D82A}">
                    <a16:rowId xmlns:a16="http://schemas.microsoft.com/office/drawing/2014/main" val="10012"/>
                  </a:ext>
                </a:extLst>
              </a:tr>
              <a:tr h="205651">
                <a:tc>
                  <a:txBody>
                    <a:bodyPr/>
                    <a:lstStyle/>
                    <a:p>
                      <a:pPr marL="0" marR="0" algn="ctr">
                        <a:spcBef>
                          <a:spcPts val="0"/>
                        </a:spcBef>
                        <a:spcAft>
                          <a:spcPts val="0"/>
                        </a:spcAft>
                        <a:tabLst>
                          <a:tab pos="5314950" algn="r"/>
                        </a:tabLst>
                      </a:pPr>
                      <a:r>
                        <a:rPr lang="en-US" sz="1400">
                          <a:effectLst/>
                        </a:rPr>
                        <a:t>Q13</a:t>
                      </a:r>
                      <a:endParaRPr lang="en-US" sz="14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42788" marR="42788" marT="0" marB="0"/>
                </a:tc>
                <a:tc>
                  <a:txBody>
                    <a:bodyPr/>
                    <a:lstStyle/>
                    <a:p>
                      <a:pPr marL="0" marR="0">
                        <a:spcBef>
                          <a:spcPts val="0"/>
                        </a:spcBef>
                        <a:spcAft>
                          <a:spcPts val="0"/>
                        </a:spcAft>
                        <a:tabLst>
                          <a:tab pos="5314950" algn="r"/>
                        </a:tabLst>
                      </a:pPr>
                      <a:r>
                        <a:rPr lang="en-US" sz="1400" dirty="0">
                          <a:effectLst/>
                        </a:rPr>
                        <a:t>Empirical Test of Model</a:t>
                      </a:r>
                      <a:endParaRPr lang="en-US" sz="14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42788" marR="42788" marT="0" marB="0"/>
                </a:tc>
                <a:extLst>
                  <a:ext uri="{0D108BD9-81ED-4DB2-BD59-A6C34878D82A}">
                    <a16:rowId xmlns:a16="http://schemas.microsoft.com/office/drawing/2014/main" val="10013"/>
                  </a:ext>
                </a:extLst>
              </a:tr>
              <a:tr h="205651">
                <a:tc>
                  <a:txBody>
                    <a:bodyPr/>
                    <a:lstStyle/>
                    <a:p>
                      <a:pPr marL="0" marR="0" algn="ctr">
                        <a:spcBef>
                          <a:spcPts val="0"/>
                        </a:spcBef>
                        <a:spcAft>
                          <a:spcPts val="0"/>
                        </a:spcAft>
                        <a:tabLst>
                          <a:tab pos="5314950" algn="r"/>
                        </a:tabLst>
                      </a:pPr>
                      <a:r>
                        <a:rPr lang="en-US" sz="1400">
                          <a:effectLst/>
                        </a:rPr>
                        <a:t>Q14</a:t>
                      </a:r>
                      <a:endParaRPr lang="en-US" sz="14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42788" marR="42788" marT="0" marB="0"/>
                </a:tc>
                <a:tc>
                  <a:txBody>
                    <a:bodyPr/>
                    <a:lstStyle/>
                    <a:p>
                      <a:pPr marL="0" marR="0">
                        <a:spcBef>
                          <a:spcPts val="0"/>
                        </a:spcBef>
                        <a:spcAft>
                          <a:spcPts val="0"/>
                        </a:spcAft>
                        <a:tabLst>
                          <a:tab pos="5314950" algn="r"/>
                        </a:tabLst>
                      </a:pPr>
                      <a:r>
                        <a:rPr lang="en-US" sz="1400" dirty="0">
                          <a:effectLst/>
                        </a:rPr>
                        <a:t>Meta-modeling, Nature of Models</a:t>
                      </a:r>
                      <a:endParaRPr lang="en-US" sz="14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42788" marR="42788" marT="0" marB="0"/>
                </a:tc>
                <a:extLst>
                  <a:ext uri="{0D108BD9-81ED-4DB2-BD59-A6C34878D82A}">
                    <a16:rowId xmlns:a16="http://schemas.microsoft.com/office/drawing/2014/main" val="10014"/>
                  </a:ext>
                </a:extLst>
              </a:tr>
              <a:tr h="205651">
                <a:tc>
                  <a:txBody>
                    <a:bodyPr/>
                    <a:lstStyle/>
                    <a:p>
                      <a:pPr marL="0" marR="0" algn="ctr">
                        <a:spcBef>
                          <a:spcPts val="0"/>
                        </a:spcBef>
                        <a:spcAft>
                          <a:spcPts val="0"/>
                        </a:spcAft>
                        <a:tabLst>
                          <a:tab pos="5314950" algn="r"/>
                        </a:tabLst>
                      </a:pPr>
                      <a:r>
                        <a:rPr lang="en-US" sz="1400">
                          <a:effectLst/>
                        </a:rPr>
                        <a:t>Q15</a:t>
                      </a:r>
                      <a:endParaRPr lang="en-US" sz="14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42788" marR="42788" marT="0" marB="0"/>
                </a:tc>
                <a:tc>
                  <a:txBody>
                    <a:bodyPr/>
                    <a:lstStyle/>
                    <a:p>
                      <a:pPr marL="0" marR="0">
                        <a:spcBef>
                          <a:spcPts val="0"/>
                        </a:spcBef>
                        <a:spcAft>
                          <a:spcPts val="0"/>
                        </a:spcAft>
                        <a:tabLst>
                          <a:tab pos="5314950" algn="r"/>
                        </a:tabLst>
                      </a:pPr>
                      <a:r>
                        <a:rPr lang="en-US" sz="1400" dirty="0">
                          <a:effectLst/>
                        </a:rPr>
                        <a:t>Model comparison</a:t>
                      </a:r>
                      <a:endParaRPr lang="en-US" sz="14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42788" marR="42788" marT="0" marB="0"/>
                </a:tc>
                <a:extLst>
                  <a:ext uri="{0D108BD9-81ED-4DB2-BD59-A6C34878D82A}">
                    <a16:rowId xmlns:a16="http://schemas.microsoft.com/office/drawing/2014/main" val="10015"/>
                  </a:ext>
                </a:extLst>
              </a:tr>
              <a:tr h="205651">
                <a:tc>
                  <a:txBody>
                    <a:bodyPr/>
                    <a:lstStyle/>
                    <a:p>
                      <a:pPr marL="0" marR="0" algn="ctr">
                        <a:spcBef>
                          <a:spcPts val="0"/>
                        </a:spcBef>
                        <a:spcAft>
                          <a:spcPts val="0"/>
                        </a:spcAft>
                        <a:tabLst>
                          <a:tab pos="5314950" algn="r"/>
                        </a:tabLst>
                      </a:pPr>
                      <a:r>
                        <a:rPr lang="en-US" sz="1400">
                          <a:effectLst/>
                        </a:rPr>
                        <a:t>Q16</a:t>
                      </a:r>
                      <a:endParaRPr lang="en-US" sz="14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42788" marR="42788" marT="0" marB="0"/>
                </a:tc>
                <a:tc>
                  <a:txBody>
                    <a:bodyPr/>
                    <a:lstStyle/>
                    <a:p>
                      <a:pPr marL="0" marR="0">
                        <a:spcBef>
                          <a:spcPts val="0"/>
                        </a:spcBef>
                        <a:spcAft>
                          <a:spcPts val="0"/>
                        </a:spcAft>
                        <a:tabLst>
                          <a:tab pos="5314950" algn="r"/>
                        </a:tabLst>
                      </a:pPr>
                      <a:r>
                        <a:rPr lang="en-US" sz="1400" dirty="0">
                          <a:effectLst/>
                        </a:rPr>
                        <a:t>Model Application QI Trends</a:t>
                      </a:r>
                      <a:endParaRPr lang="en-US" sz="14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42788" marR="42788" marT="0" marB="0"/>
                </a:tc>
                <a:extLst>
                  <a:ext uri="{0D108BD9-81ED-4DB2-BD59-A6C34878D82A}">
                    <a16:rowId xmlns:a16="http://schemas.microsoft.com/office/drawing/2014/main" val="10016"/>
                  </a:ext>
                </a:extLst>
              </a:tr>
              <a:tr h="205651">
                <a:tc>
                  <a:txBody>
                    <a:bodyPr/>
                    <a:lstStyle/>
                    <a:p>
                      <a:pPr marL="0" marR="0" algn="ctr">
                        <a:spcBef>
                          <a:spcPts val="0"/>
                        </a:spcBef>
                        <a:spcAft>
                          <a:spcPts val="0"/>
                        </a:spcAft>
                        <a:tabLst>
                          <a:tab pos="5314950" algn="r"/>
                        </a:tabLst>
                      </a:pPr>
                      <a:r>
                        <a:rPr lang="en-US" sz="1400">
                          <a:effectLst/>
                        </a:rPr>
                        <a:t>Q17</a:t>
                      </a:r>
                      <a:endParaRPr lang="en-US" sz="14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42788" marR="42788" marT="0" marB="0"/>
                </a:tc>
                <a:tc>
                  <a:txBody>
                    <a:bodyPr/>
                    <a:lstStyle/>
                    <a:p>
                      <a:pPr marL="0" marR="0">
                        <a:spcBef>
                          <a:spcPts val="0"/>
                        </a:spcBef>
                        <a:spcAft>
                          <a:spcPts val="0"/>
                        </a:spcAft>
                        <a:tabLst>
                          <a:tab pos="5314950" algn="r"/>
                        </a:tabLst>
                      </a:pPr>
                      <a:r>
                        <a:rPr lang="en-US" sz="1400" dirty="0">
                          <a:effectLst/>
                        </a:rPr>
                        <a:t>Model Application QI Translation</a:t>
                      </a:r>
                      <a:endParaRPr lang="en-US" sz="14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42788" marR="42788" marT="0" marB="0"/>
                </a:tc>
                <a:extLst>
                  <a:ext uri="{0D108BD9-81ED-4DB2-BD59-A6C34878D82A}">
                    <a16:rowId xmlns:a16="http://schemas.microsoft.com/office/drawing/2014/main" val="10017"/>
                  </a:ext>
                </a:extLst>
              </a:tr>
              <a:tr h="205651">
                <a:tc>
                  <a:txBody>
                    <a:bodyPr/>
                    <a:lstStyle/>
                    <a:p>
                      <a:pPr marL="0" marR="0" algn="ctr">
                        <a:spcBef>
                          <a:spcPts val="0"/>
                        </a:spcBef>
                        <a:spcAft>
                          <a:spcPts val="0"/>
                        </a:spcAft>
                        <a:tabLst>
                          <a:tab pos="5314950" algn="r"/>
                        </a:tabLst>
                      </a:pPr>
                      <a:r>
                        <a:rPr lang="en-US" sz="1400">
                          <a:effectLst/>
                        </a:rPr>
                        <a:t>Q18</a:t>
                      </a:r>
                      <a:endParaRPr lang="en-US" sz="14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42788" marR="42788" marT="0" marB="0"/>
                </a:tc>
                <a:tc>
                  <a:txBody>
                    <a:bodyPr/>
                    <a:lstStyle/>
                    <a:p>
                      <a:pPr marL="0" marR="0">
                        <a:spcBef>
                          <a:spcPts val="0"/>
                        </a:spcBef>
                        <a:spcAft>
                          <a:spcPts val="0"/>
                        </a:spcAft>
                        <a:tabLst>
                          <a:tab pos="5314950" algn="r"/>
                        </a:tabLst>
                      </a:pPr>
                      <a:r>
                        <a:rPr lang="en-US" sz="1400" dirty="0">
                          <a:effectLst/>
                        </a:rPr>
                        <a:t>Model Application QI Prediction</a:t>
                      </a:r>
                      <a:endParaRPr lang="en-US" sz="14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42788" marR="42788" marT="0" marB="0"/>
                </a:tc>
                <a:extLst>
                  <a:ext uri="{0D108BD9-81ED-4DB2-BD59-A6C34878D82A}">
                    <a16:rowId xmlns:a16="http://schemas.microsoft.com/office/drawing/2014/main" val="10018"/>
                  </a:ext>
                </a:extLst>
              </a:tr>
              <a:tr h="205651">
                <a:tc>
                  <a:txBody>
                    <a:bodyPr/>
                    <a:lstStyle/>
                    <a:p>
                      <a:pPr marL="0" marR="0" algn="ctr">
                        <a:spcBef>
                          <a:spcPts val="0"/>
                        </a:spcBef>
                        <a:spcAft>
                          <a:spcPts val="0"/>
                        </a:spcAft>
                        <a:tabLst>
                          <a:tab pos="5314950" algn="r"/>
                        </a:tabLst>
                      </a:pPr>
                      <a:r>
                        <a:rPr lang="en-US" sz="1400">
                          <a:effectLst/>
                        </a:rPr>
                        <a:t>Q19</a:t>
                      </a:r>
                      <a:endParaRPr lang="en-US" sz="14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42788" marR="42788" marT="0" marB="0"/>
                </a:tc>
                <a:tc>
                  <a:txBody>
                    <a:bodyPr/>
                    <a:lstStyle/>
                    <a:p>
                      <a:pPr marL="0" marR="0">
                        <a:spcBef>
                          <a:spcPts val="0"/>
                        </a:spcBef>
                        <a:spcAft>
                          <a:spcPts val="0"/>
                        </a:spcAft>
                        <a:tabLst>
                          <a:tab pos="5314950" algn="r"/>
                        </a:tabLst>
                      </a:pPr>
                      <a:r>
                        <a:rPr lang="en-US" sz="1400" dirty="0">
                          <a:effectLst/>
                        </a:rPr>
                        <a:t>QI Revision</a:t>
                      </a:r>
                      <a:endParaRPr lang="en-US" sz="14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42788" marR="42788" marT="0" marB="0"/>
                </a:tc>
                <a:extLst>
                  <a:ext uri="{0D108BD9-81ED-4DB2-BD59-A6C34878D82A}">
                    <a16:rowId xmlns:a16="http://schemas.microsoft.com/office/drawing/2014/main" val="10019"/>
                  </a:ext>
                </a:extLst>
              </a:tr>
              <a:tr h="205651">
                <a:tc>
                  <a:txBody>
                    <a:bodyPr/>
                    <a:lstStyle/>
                    <a:p>
                      <a:pPr marL="0" marR="0" algn="ctr">
                        <a:spcBef>
                          <a:spcPts val="0"/>
                        </a:spcBef>
                        <a:spcAft>
                          <a:spcPts val="0"/>
                        </a:spcAft>
                        <a:tabLst>
                          <a:tab pos="5314950" algn="r"/>
                        </a:tabLst>
                      </a:pPr>
                      <a:r>
                        <a:rPr lang="en-US" sz="1400">
                          <a:effectLst/>
                        </a:rPr>
                        <a:t>Q20</a:t>
                      </a:r>
                      <a:endParaRPr lang="en-US" sz="14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42788" marR="42788" marT="0" marB="0"/>
                </a:tc>
                <a:tc>
                  <a:txBody>
                    <a:bodyPr/>
                    <a:lstStyle/>
                    <a:p>
                      <a:pPr marL="0" marR="0">
                        <a:spcBef>
                          <a:spcPts val="0"/>
                        </a:spcBef>
                        <a:spcAft>
                          <a:spcPts val="0"/>
                        </a:spcAft>
                        <a:tabLst>
                          <a:tab pos="5314950" algn="r"/>
                        </a:tabLst>
                      </a:pPr>
                      <a:r>
                        <a:rPr lang="en-US" sz="1400" dirty="0">
                          <a:effectLst/>
                        </a:rPr>
                        <a:t>Confidence - QA Variable quantification</a:t>
                      </a:r>
                      <a:endParaRPr lang="en-US" sz="14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42788" marR="42788" marT="0" marB="0"/>
                </a:tc>
                <a:extLst>
                  <a:ext uri="{0D108BD9-81ED-4DB2-BD59-A6C34878D82A}">
                    <a16:rowId xmlns:a16="http://schemas.microsoft.com/office/drawing/2014/main" val="10020"/>
                  </a:ext>
                </a:extLst>
              </a:tr>
              <a:tr h="205651">
                <a:tc>
                  <a:txBody>
                    <a:bodyPr/>
                    <a:lstStyle/>
                    <a:p>
                      <a:pPr marL="0" marR="0" algn="ctr">
                        <a:spcBef>
                          <a:spcPts val="0"/>
                        </a:spcBef>
                        <a:spcAft>
                          <a:spcPts val="0"/>
                        </a:spcAft>
                        <a:tabLst>
                          <a:tab pos="5314950" algn="r"/>
                        </a:tabLst>
                      </a:pPr>
                      <a:r>
                        <a:rPr lang="en-US" sz="1400">
                          <a:effectLst/>
                        </a:rPr>
                        <a:t>Q21</a:t>
                      </a:r>
                      <a:endParaRPr lang="en-US" sz="14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42788" marR="42788" marT="0" marB="0"/>
                </a:tc>
                <a:tc>
                  <a:txBody>
                    <a:bodyPr/>
                    <a:lstStyle/>
                    <a:p>
                      <a:pPr marL="0" marR="0">
                        <a:spcBef>
                          <a:spcPts val="0"/>
                        </a:spcBef>
                        <a:spcAft>
                          <a:spcPts val="0"/>
                        </a:spcAft>
                        <a:tabLst>
                          <a:tab pos="5314950" algn="r"/>
                        </a:tabLst>
                      </a:pPr>
                      <a:r>
                        <a:rPr lang="en-US" sz="1400" dirty="0">
                          <a:effectLst/>
                        </a:rPr>
                        <a:t>Confidence - QM hypothesis development</a:t>
                      </a:r>
                      <a:endParaRPr lang="en-US" sz="14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42788" marR="42788" marT="0" marB="0"/>
                </a:tc>
                <a:extLst>
                  <a:ext uri="{0D108BD9-81ED-4DB2-BD59-A6C34878D82A}">
                    <a16:rowId xmlns:a16="http://schemas.microsoft.com/office/drawing/2014/main" val="10021"/>
                  </a:ext>
                </a:extLst>
              </a:tr>
              <a:tr h="205651">
                <a:tc>
                  <a:txBody>
                    <a:bodyPr/>
                    <a:lstStyle/>
                    <a:p>
                      <a:pPr marL="0" marR="0" algn="ctr">
                        <a:spcBef>
                          <a:spcPts val="0"/>
                        </a:spcBef>
                        <a:spcAft>
                          <a:spcPts val="0"/>
                        </a:spcAft>
                        <a:tabLst>
                          <a:tab pos="5314950" algn="r"/>
                        </a:tabLst>
                      </a:pPr>
                      <a:r>
                        <a:rPr lang="en-US" sz="1400">
                          <a:effectLst/>
                        </a:rPr>
                        <a:t>Q22a</a:t>
                      </a:r>
                      <a:endParaRPr lang="en-US" sz="14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42788" marR="42788" marT="0" marB="0"/>
                </a:tc>
                <a:tc>
                  <a:txBody>
                    <a:bodyPr/>
                    <a:lstStyle/>
                    <a:p>
                      <a:pPr marL="0" marR="0">
                        <a:spcBef>
                          <a:spcPts val="0"/>
                        </a:spcBef>
                        <a:spcAft>
                          <a:spcPts val="0"/>
                        </a:spcAft>
                        <a:tabLst>
                          <a:tab pos="5314950" algn="r"/>
                        </a:tabLst>
                      </a:pPr>
                      <a:r>
                        <a:rPr lang="en-US" sz="1400" dirty="0">
                          <a:effectLst/>
                        </a:rPr>
                        <a:t>Confidence - QM hypothesis testing</a:t>
                      </a:r>
                      <a:endParaRPr lang="en-US" sz="14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42788" marR="42788" marT="0" marB="0"/>
                </a:tc>
                <a:extLst>
                  <a:ext uri="{0D108BD9-81ED-4DB2-BD59-A6C34878D82A}">
                    <a16:rowId xmlns:a16="http://schemas.microsoft.com/office/drawing/2014/main" val="10022"/>
                  </a:ext>
                </a:extLst>
              </a:tr>
              <a:tr h="205651">
                <a:tc>
                  <a:txBody>
                    <a:bodyPr/>
                    <a:lstStyle/>
                    <a:p>
                      <a:pPr marL="0" marR="0" algn="ctr">
                        <a:spcBef>
                          <a:spcPts val="0"/>
                        </a:spcBef>
                        <a:spcAft>
                          <a:spcPts val="0"/>
                        </a:spcAft>
                        <a:tabLst>
                          <a:tab pos="5314950" algn="r"/>
                        </a:tabLst>
                      </a:pPr>
                      <a:r>
                        <a:rPr lang="en-US" sz="1400">
                          <a:effectLst/>
                        </a:rPr>
                        <a:t>Q22b</a:t>
                      </a:r>
                      <a:endParaRPr lang="en-US" sz="14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42788" marR="42788" marT="0" marB="0"/>
                </a:tc>
                <a:tc>
                  <a:txBody>
                    <a:bodyPr/>
                    <a:lstStyle/>
                    <a:p>
                      <a:pPr marL="0" marR="0">
                        <a:spcBef>
                          <a:spcPts val="0"/>
                        </a:spcBef>
                        <a:spcAft>
                          <a:spcPts val="0"/>
                        </a:spcAft>
                        <a:tabLst>
                          <a:tab pos="5314950" algn="r"/>
                        </a:tabLst>
                      </a:pPr>
                      <a:r>
                        <a:rPr lang="en-US" sz="1400" dirty="0">
                          <a:effectLst/>
                        </a:rPr>
                        <a:t>Confidence - QM hypothesis testing</a:t>
                      </a:r>
                      <a:endParaRPr lang="en-US" sz="14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42788" marR="42788" marT="0" marB="0"/>
                </a:tc>
                <a:extLst>
                  <a:ext uri="{0D108BD9-81ED-4DB2-BD59-A6C34878D82A}">
                    <a16:rowId xmlns:a16="http://schemas.microsoft.com/office/drawing/2014/main" val="10023"/>
                  </a:ext>
                </a:extLst>
              </a:tr>
              <a:tr h="205651">
                <a:tc>
                  <a:txBody>
                    <a:bodyPr/>
                    <a:lstStyle/>
                    <a:p>
                      <a:pPr marL="0" marR="0" algn="ctr">
                        <a:spcBef>
                          <a:spcPts val="0"/>
                        </a:spcBef>
                        <a:spcAft>
                          <a:spcPts val="0"/>
                        </a:spcAft>
                        <a:tabLst>
                          <a:tab pos="5314950" algn="r"/>
                        </a:tabLst>
                      </a:pPr>
                      <a:r>
                        <a:rPr lang="en-US" sz="1400">
                          <a:effectLst/>
                        </a:rPr>
                        <a:t>Q22c</a:t>
                      </a:r>
                      <a:endParaRPr lang="en-US" sz="14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42788" marR="42788" marT="0" marB="0"/>
                </a:tc>
                <a:tc>
                  <a:txBody>
                    <a:bodyPr/>
                    <a:lstStyle/>
                    <a:p>
                      <a:pPr marL="0" marR="0">
                        <a:spcBef>
                          <a:spcPts val="0"/>
                        </a:spcBef>
                        <a:spcAft>
                          <a:spcPts val="0"/>
                        </a:spcAft>
                        <a:tabLst>
                          <a:tab pos="5314950" algn="r"/>
                        </a:tabLst>
                      </a:pPr>
                      <a:r>
                        <a:rPr lang="en-US" sz="1400" dirty="0">
                          <a:effectLst/>
                        </a:rPr>
                        <a:t>Confidence - QM hypothesis testing</a:t>
                      </a:r>
                      <a:endParaRPr lang="en-US" sz="14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42788" marR="42788" marT="0" marB="0"/>
                </a:tc>
                <a:extLst>
                  <a:ext uri="{0D108BD9-81ED-4DB2-BD59-A6C34878D82A}">
                    <a16:rowId xmlns:a16="http://schemas.microsoft.com/office/drawing/2014/main" val="10024"/>
                  </a:ext>
                </a:extLst>
              </a:tr>
              <a:tr h="205651">
                <a:tc>
                  <a:txBody>
                    <a:bodyPr/>
                    <a:lstStyle/>
                    <a:p>
                      <a:pPr marL="0" marR="0" algn="ctr">
                        <a:spcBef>
                          <a:spcPts val="0"/>
                        </a:spcBef>
                        <a:spcAft>
                          <a:spcPts val="0"/>
                        </a:spcAft>
                        <a:tabLst>
                          <a:tab pos="5314950" algn="r"/>
                        </a:tabLst>
                      </a:pPr>
                      <a:r>
                        <a:rPr lang="en-US" sz="1400">
                          <a:effectLst/>
                        </a:rPr>
                        <a:t>Q23a</a:t>
                      </a:r>
                      <a:endParaRPr lang="en-US" sz="14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42788" marR="42788" marT="0" marB="0"/>
                </a:tc>
                <a:tc>
                  <a:txBody>
                    <a:bodyPr/>
                    <a:lstStyle/>
                    <a:p>
                      <a:pPr marL="0" marR="0">
                        <a:spcBef>
                          <a:spcPts val="0"/>
                        </a:spcBef>
                        <a:spcAft>
                          <a:spcPts val="0"/>
                        </a:spcAft>
                        <a:tabLst>
                          <a:tab pos="5314950" algn="r"/>
                        </a:tabLst>
                      </a:pPr>
                      <a:r>
                        <a:rPr lang="en-US" sz="1400" dirty="0">
                          <a:effectLst/>
                        </a:rPr>
                        <a:t>Confidence - QM creating and reasoning; QI refining</a:t>
                      </a:r>
                      <a:endParaRPr lang="en-US" sz="14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42788" marR="42788" marT="0" marB="0"/>
                </a:tc>
                <a:extLst>
                  <a:ext uri="{0D108BD9-81ED-4DB2-BD59-A6C34878D82A}">
                    <a16:rowId xmlns:a16="http://schemas.microsoft.com/office/drawing/2014/main" val="10025"/>
                  </a:ext>
                </a:extLst>
              </a:tr>
              <a:tr h="205651">
                <a:tc>
                  <a:txBody>
                    <a:bodyPr/>
                    <a:lstStyle/>
                    <a:p>
                      <a:pPr marL="0" marR="0" algn="ctr">
                        <a:spcBef>
                          <a:spcPts val="0"/>
                        </a:spcBef>
                        <a:spcAft>
                          <a:spcPts val="0"/>
                        </a:spcAft>
                        <a:tabLst>
                          <a:tab pos="5314950" algn="r"/>
                        </a:tabLst>
                      </a:pPr>
                      <a:r>
                        <a:rPr lang="en-US" sz="1400">
                          <a:effectLst/>
                        </a:rPr>
                        <a:t>Q23b</a:t>
                      </a:r>
                      <a:endParaRPr lang="en-US" sz="14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42788" marR="42788" marT="0" marB="0"/>
                </a:tc>
                <a:tc>
                  <a:txBody>
                    <a:bodyPr/>
                    <a:lstStyle/>
                    <a:p>
                      <a:pPr marL="0" marR="0">
                        <a:spcBef>
                          <a:spcPts val="0"/>
                        </a:spcBef>
                        <a:spcAft>
                          <a:spcPts val="0"/>
                        </a:spcAft>
                        <a:tabLst>
                          <a:tab pos="5314950" algn="r"/>
                        </a:tabLst>
                      </a:pPr>
                      <a:r>
                        <a:rPr lang="en-US" sz="1400" dirty="0">
                          <a:effectLst/>
                        </a:rPr>
                        <a:t>Confidence - QM creating and reasoning; QI refining</a:t>
                      </a:r>
                      <a:endParaRPr lang="en-US" sz="14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42788" marR="42788" marT="0" marB="0"/>
                </a:tc>
                <a:extLst>
                  <a:ext uri="{0D108BD9-81ED-4DB2-BD59-A6C34878D82A}">
                    <a16:rowId xmlns:a16="http://schemas.microsoft.com/office/drawing/2014/main" val="10026"/>
                  </a:ext>
                </a:extLst>
              </a:tr>
              <a:tr h="205651">
                <a:tc>
                  <a:txBody>
                    <a:bodyPr/>
                    <a:lstStyle/>
                    <a:p>
                      <a:pPr marL="0" marR="0" algn="ctr">
                        <a:spcBef>
                          <a:spcPts val="0"/>
                        </a:spcBef>
                        <a:spcAft>
                          <a:spcPts val="0"/>
                        </a:spcAft>
                        <a:tabLst>
                          <a:tab pos="5314950" algn="r"/>
                        </a:tabLst>
                      </a:pPr>
                      <a:r>
                        <a:rPr lang="en-US" sz="1400">
                          <a:effectLst/>
                        </a:rPr>
                        <a:t>Q23c</a:t>
                      </a:r>
                      <a:endParaRPr lang="en-US" sz="14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42788" marR="42788" marT="0" marB="0"/>
                </a:tc>
                <a:tc>
                  <a:txBody>
                    <a:bodyPr/>
                    <a:lstStyle/>
                    <a:p>
                      <a:pPr marL="0" marR="0">
                        <a:spcBef>
                          <a:spcPts val="0"/>
                        </a:spcBef>
                        <a:spcAft>
                          <a:spcPts val="0"/>
                        </a:spcAft>
                        <a:tabLst>
                          <a:tab pos="5314950" algn="r"/>
                        </a:tabLst>
                      </a:pPr>
                      <a:r>
                        <a:rPr lang="en-US" sz="1400" dirty="0">
                          <a:effectLst/>
                        </a:rPr>
                        <a:t>Confidence - QM creating and reasoning; QI refining</a:t>
                      </a:r>
                      <a:endParaRPr lang="en-US" sz="14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42788" marR="42788" marT="0" marB="0"/>
                </a:tc>
                <a:extLst>
                  <a:ext uri="{0D108BD9-81ED-4DB2-BD59-A6C34878D82A}">
                    <a16:rowId xmlns:a16="http://schemas.microsoft.com/office/drawing/2014/main" val="10027"/>
                  </a:ext>
                </a:extLst>
              </a:tr>
              <a:tr h="205651">
                <a:tc>
                  <a:txBody>
                    <a:bodyPr/>
                    <a:lstStyle/>
                    <a:p>
                      <a:pPr marL="0" marR="0" algn="ctr">
                        <a:spcBef>
                          <a:spcPts val="0"/>
                        </a:spcBef>
                        <a:spcAft>
                          <a:spcPts val="0"/>
                        </a:spcAft>
                        <a:tabLst>
                          <a:tab pos="5314950" algn="r"/>
                        </a:tabLst>
                      </a:pPr>
                      <a:r>
                        <a:rPr lang="en-US" sz="1400">
                          <a:effectLst/>
                        </a:rPr>
                        <a:t>Q24</a:t>
                      </a:r>
                      <a:endParaRPr lang="en-US" sz="14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42788" marR="42788" marT="0" marB="0"/>
                </a:tc>
                <a:tc>
                  <a:txBody>
                    <a:bodyPr/>
                    <a:lstStyle/>
                    <a:p>
                      <a:pPr marL="0" marR="0">
                        <a:spcBef>
                          <a:spcPts val="0"/>
                        </a:spcBef>
                        <a:spcAft>
                          <a:spcPts val="0"/>
                        </a:spcAft>
                        <a:tabLst>
                          <a:tab pos="5314950" algn="r"/>
                        </a:tabLst>
                      </a:pPr>
                      <a:r>
                        <a:rPr lang="en-US" sz="1400" dirty="0">
                          <a:effectLst/>
                        </a:rPr>
                        <a:t>Confidence - QI predictions</a:t>
                      </a:r>
                      <a:endParaRPr lang="en-US" sz="14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42788" marR="42788" marT="0" marB="0"/>
                </a:tc>
                <a:extLst>
                  <a:ext uri="{0D108BD9-81ED-4DB2-BD59-A6C34878D82A}">
                    <a16:rowId xmlns:a16="http://schemas.microsoft.com/office/drawing/2014/main" val="10028"/>
                  </a:ext>
                </a:extLst>
              </a:tr>
              <a:tr h="205651">
                <a:tc>
                  <a:txBody>
                    <a:bodyPr/>
                    <a:lstStyle/>
                    <a:p>
                      <a:pPr marL="0" marR="0" algn="ctr">
                        <a:spcBef>
                          <a:spcPts val="0"/>
                        </a:spcBef>
                        <a:spcAft>
                          <a:spcPts val="0"/>
                        </a:spcAft>
                        <a:tabLst>
                          <a:tab pos="5314950" algn="r"/>
                        </a:tabLst>
                      </a:pPr>
                      <a:r>
                        <a:rPr lang="en-US" sz="1400">
                          <a:effectLst/>
                        </a:rPr>
                        <a:t>Q25</a:t>
                      </a:r>
                      <a:endParaRPr lang="en-US" sz="14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42788" marR="42788" marT="0" marB="0"/>
                </a:tc>
                <a:tc>
                  <a:txBody>
                    <a:bodyPr/>
                    <a:lstStyle/>
                    <a:p>
                      <a:pPr marL="0" marR="0">
                        <a:spcBef>
                          <a:spcPts val="0"/>
                        </a:spcBef>
                        <a:spcAft>
                          <a:spcPts val="0"/>
                        </a:spcAft>
                        <a:tabLst>
                          <a:tab pos="5314950" algn="r"/>
                        </a:tabLst>
                      </a:pPr>
                      <a:r>
                        <a:rPr lang="en-US" sz="1400" dirty="0">
                          <a:effectLst/>
                        </a:rPr>
                        <a:t>Confidence - QI trends</a:t>
                      </a:r>
                      <a:endParaRPr lang="en-US" sz="14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42788" marR="42788" marT="0" marB="0"/>
                </a:tc>
                <a:extLst>
                  <a:ext uri="{0D108BD9-81ED-4DB2-BD59-A6C34878D82A}">
                    <a16:rowId xmlns:a16="http://schemas.microsoft.com/office/drawing/2014/main" val="10029"/>
                  </a:ext>
                </a:extLst>
              </a:tr>
              <a:tr h="205651">
                <a:tc>
                  <a:txBody>
                    <a:bodyPr/>
                    <a:lstStyle/>
                    <a:p>
                      <a:pPr marL="0" marR="0" algn="ctr">
                        <a:spcBef>
                          <a:spcPts val="0"/>
                        </a:spcBef>
                        <a:spcAft>
                          <a:spcPts val="0"/>
                        </a:spcAft>
                        <a:tabLst>
                          <a:tab pos="5314950" algn="r"/>
                        </a:tabLst>
                      </a:pPr>
                      <a:r>
                        <a:rPr lang="en-US" sz="1400">
                          <a:effectLst/>
                        </a:rPr>
                        <a:t>Q26</a:t>
                      </a:r>
                      <a:endParaRPr lang="en-US" sz="14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42788" marR="42788" marT="0" marB="0"/>
                </a:tc>
                <a:tc>
                  <a:txBody>
                    <a:bodyPr/>
                    <a:lstStyle/>
                    <a:p>
                      <a:pPr marL="0" marR="0">
                        <a:spcBef>
                          <a:spcPts val="0"/>
                        </a:spcBef>
                        <a:spcAft>
                          <a:spcPts val="0"/>
                        </a:spcAft>
                        <a:tabLst>
                          <a:tab pos="5314950" algn="r"/>
                        </a:tabLst>
                      </a:pPr>
                      <a:r>
                        <a:rPr lang="en-US" sz="1400" dirty="0">
                          <a:effectLst/>
                        </a:rPr>
                        <a:t>Confidence - QI translation</a:t>
                      </a:r>
                      <a:endParaRPr lang="en-US" sz="14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42788" marR="42788" marT="0" marB="0"/>
                </a:tc>
                <a:extLst>
                  <a:ext uri="{0D108BD9-81ED-4DB2-BD59-A6C34878D82A}">
                    <a16:rowId xmlns:a16="http://schemas.microsoft.com/office/drawing/2014/main" val="10030"/>
                  </a:ext>
                </a:extLst>
              </a:tr>
            </a:tbl>
          </a:graphicData>
        </a:graphic>
      </p:graphicFrame>
    </p:spTree>
    <p:extLst>
      <p:ext uri="{BB962C8B-B14F-4D97-AF65-F5344CB8AC3E}">
        <p14:creationId xmlns:p14="http://schemas.microsoft.com/office/powerpoint/2010/main" val="257397065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38800" y="1066800"/>
            <a:ext cx="3352800" cy="1560716"/>
          </a:xfrm>
        </p:spPr>
        <p:txBody>
          <a:bodyPr>
            <a:normAutofit fontScale="90000"/>
          </a:bodyPr>
          <a:lstStyle/>
          <a:p>
            <a:r>
              <a:rPr lang="en-US" dirty="0"/>
              <a:t>QM BUGS Assessment</a:t>
            </a:r>
            <a:br>
              <a:rPr lang="en-US" dirty="0"/>
            </a:br>
            <a:r>
              <a:rPr lang="en-US" dirty="0"/>
              <a:t>QM Understanding Q1-19</a:t>
            </a:r>
            <a:br>
              <a:rPr lang="en-US" dirty="0"/>
            </a:br>
            <a:r>
              <a:rPr lang="en-US" dirty="0"/>
              <a:t>QM Attitude Q20-26</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846146659"/>
              </p:ext>
            </p:extLst>
          </p:nvPr>
        </p:nvGraphicFramePr>
        <p:xfrm>
          <a:off x="76200" y="76200"/>
          <a:ext cx="5410200" cy="6758841"/>
        </p:xfrm>
        <a:graphic>
          <a:graphicData uri="http://schemas.openxmlformats.org/drawingml/2006/table">
            <a:tbl>
              <a:tblPr firstRow="1" firstCol="1" bandRow="1">
                <a:tableStyleId>{5C22544A-7EE6-4342-B048-85BDC9FD1C3A}</a:tableStyleId>
              </a:tblPr>
              <a:tblGrid>
                <a:gridCol w="775962">
                  <a:extLst>
                    <a:ext uri="{9D8B030D-6E8A-4147-A177-3AD203B41FA5}">
                      <a16:colId xmlns:a16="http://schemas.microsoft.com/office/drawing/2014/main" val="20000"/>
                    </a:ext>
                  </a:extLst>
                </a:gridCol>
                <a:gridCol w="3442749">
                  <a:extLst>
                    <a:ext uri="{9D8B030D-6E8A-4147-A177-3AD203B41FA5}">
                      <a16:colId xmlns:a16="http://schemas.microsoft.com/office/drawing/2014/main" val="20001"/>
                    </a:ext>
                  </a:extLst>
                </a:gridCol>
                <a:gridCol w="936456">
                  <a:extLst>
                    <a:ext uri="{9D8B030D-6E8A-4147-A177-3AD203B41FA5}">
                      <a16:colId xmlns:a16="http://schemas.microsoft.com/office/drawing/2014/main" val="20002"/>
                    </a:ext>
                  </a:extLst>
                </a:gridCol>
                <a:gridCol w="255033">
                  <a:extLst>
                    <a:ext uri="{9D8B030D-6E8A-4147-A177-3AD203B41FA5}">
                      <a16:colId xmlns:a16="http://schemas.microsoft.com/office/drawing/2014/main" val="20003"/>
                    </a:ext>
                  </a:extLst>
                </a:gridCol>
              </a:tblGrid>
              <a:tr h="363187">
                <a:tc>
                  <a:txBody>
                    <a:bodyPr/>
                    <a:lstStyle/>
                    <a:p>
                      <a:pPr marL="0" marR="0" algn="ctr">
                        <a:spcBef>
                          <a:spcPts val="0"/>
                        </a:spcBef>
                        <a:spcAft>
                          <a:spcPts val="0"/>
                        </a:spcAft>
                        <a:tabLst>
                          <a:tab pos="5314950" algn="r"/>
                        </a:tabLst>
                      </a:pPr>
                      <a:r>
                        <a:rPr lang="en-US" sz="1200" dirty="0">
                          <a:effectLst/>
                        </a:rPr>
                        <a:t>Question</a:t>
                      </a:r>
                      <a:endParaRPr lang="en-US" sz="12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37006" marR="37006" marT="0" marB="0"/>
                </a:tc>
                <a:tc>
                  <a:txBody>
                    <a:bodyPr/>
                    <a:lstStyle/>
                    <a:p>
                      <a:pPr marL="0" marR="0" algn="ctr">
                        <a:spcBef>
                          <a:spcPts val="0"/>
                        </a:spcBef>
                        <a:spcAft>
                          <a:spcPts val="0"/>
                        </a:spcAft>
                        <a:tabLst>
                          <a:tab pos="5314950" algn="r"/>
                        </a:tabLst>
                      </a:pPr>
                      <a:r>
                        <a:rPr lang="en-US" sz="1200" dirty="0">
                          <a:effectLst/>
                        </a:rPr>
                        <a:t>Concept</a:t>
                      </a:r>
                      <a:endParaRPr lang="en-US" sz="12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37006" marR="37006" marT="0" marB="0"/>
                </a:tc>
                <a:tc>
                  <a:txBody>
                    <a:bodyPr/>
                    <a:lstStyle/>
                    <a:p>
                      <a:pPr marL="0" marR="0" algn="ctr">
                        <a:spcBef>
                          <a:spcPts val="0"/>
                        </a:spcBef>
                        <a:spcAft>
                          <a:spcPts val="0"/>
                        </a:spcAft>
                        <a:tabLst>
                          <a:tab pos="5314950" algn="r"/>
                        </a:tabLst>
                      </a:pPr>
                      <a:r>
                        <a:rPr lang="en-US" sz="1200">
                          <a:effectLst/>
                        </a:rPr>
                        <a:t>% Correct/ Mode</a:t>
                      </a:r>
                      <a:endParaRPr lang="en-US" sz="12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37006" marR="37006" marT="0" marB="0"/>
                </a:tc>
                <a:tc>
                  <a:txBody>
                    <a:bodyPr/>
                    <a:lstStyle/>
                    <a:p>
                      <a:pPr marL="0" marR="0" algn="ctr">
                        <a:spcBef>
                          <a:spcPts val="0"/>
                        </a:spcBef>
                        <a:spcAft>
                          <a:spcPts val="0"/>
                        </a:spcAft>
                        <a:tabLst>
                          <a:tab pos="5314950" algn="r"/>
                        </a:tabLst>
                      </a:pPr>
                      <a:r>
                        <a:rPr lang="en-US" sz="600">
                          <a:effectLst/>
                        </a:rPr>
                        <a:t> </a:t>
                      </a:r>
                      <a:endParaRPr lang="en-US" sz="6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37006" marR="37006" marT="0" marB="0"/>
                </a:tc>
                <a:extLst>
                  <a:ext uri="{0D108BD9-81ED-4DB2-BD59-A6C34878D82A}">
                    <a16:rowId xmlns:a16="http://schemas.microsoft.com/office/drawing/2014/main" val="10000"/>
                  </a:ext>
                </a:extLst>
              </a:tr>
              <a:tr h="181592">
                <a:tc>
                  <a:txBody>
                    <a:bodyPr/>
                    <a:lstStyle/>
                    <a:p>
                      <a:pPr marL="0" marR="0" algn="ctr">
                        <a:spcBef>
                          <a:spcPts val="0"/>
                        </a:spcBef>
                        <a:spcAft>
                          <a:spcPts val="0"/>
                        </a:spcAft>
                        <a:tabLst>
                          <a:tab pos="5314950" algn="r"/>
                        </a:tabLst>
                      </a:pPr>
                      <a:r>
                        <a:rPr lang="en-US" sz="1200">
                          <a:effectLst/>
                        </a:rPr>
                        <a:t>Q1</a:t>
                      </a:r>
                      <a:endParaRPr lang="en-US" sz="12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37006" marR="37006" marT="0" marB="0"/>
                </a:tc>
                <a:tc>
                  <a:txBody>
                    <a:bodyPr/>
                    <a:lstStyle/>
                    <a:p>
                      <a:pPr marL="0" marR="0">
                        <a:spcBef>
                          <a:spcPts val="0"/>
                        </a:spcBef>
                        <a:spcAft>
                          <a:spcPts val="0"/>
                        </a:spcAft>
                        <a:tabLst>
                          <a:tab pos="5314950" algn="r"/>
                        </a:tabLst>
                      </a:pPr>
                      <a:r>
                        <a:rPr lang="en-US" sz="1200">
                          <a:effectLst/>
                        </a:rPr>
                        <a:t>Analyze - Anchoring Phenomena</a:t>
                      </a:r>
                      <a:endParaRPr lang="en-US" sz="12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37006" marR="37006" marT="0" marB="0"/>
                </a:tc>
                <a:tc>
                  <a:txBody>
                    <a:bodyPr/>
                    <a:lstStyle/>
                    <a:p>
                      <a:pPr marL="0" marR="0" algn="ctr">
                        <a:spcBef>
                          <a:spcPts val="0"/>
                        </a:spcBef>
                        <a:spcAft>
                          <a:spcPts val="0"/>
                        </a:spcAft>
                        <a:tabLst>
                          <a:tab pos="5314950" algn="r"/>
                        </a:tabLst>
                      </a:pPr>
                      <a:r>
                        <a:rPr lang="en-US" sz="1200">
                          <a:effectLst/>
                        </a:rPr>
                        <a:t>62.3</a:t>
                      </a:r>
                      <a:endParaRPr lang="en-US" sz="12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37006" marR="37006" marT="0" marB="0"/>
                </a:tc>
                <a:tc>
                  <a:txBody>
                    <a:bodyPr/>
                    <a:lstStyle/>
                    <a:p>
                      <a:pPr marL="0" marR="0" algn="ctr">
                        <a:spcBef>
                          <a:spcPts val="0"/>
                        </a:spcBef>
                        <a:spcAft>
                          <a:spcPts val="0"/>
                        </a:spcAft>
                        <a:tabLst>
                          <a:tab pos="5314950" algn="r"/>
                        </a:tabLst>
                      </a:pPr>
                      <a:r>
                        <a:rPr lang="en-US" sz="600">
                          <a:effectLst/>
                        </a:rPr>
                        <a:t> </a:t>
                      </a:r>
                      <a:endParaRPr lang="en-US" sz="6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37006" marR="37006" marT="0" marB="0"/>
                </a:tc>
                <a:extLst>
                  <a:ext uri="{0D108BD9-81ED-4DB2-BD59-A6C34878D82A}">
                    <a16:rowId xmlns:a16="http://schemas.microsoft.com/office/drawing/2014/main" val="10001"/>
                  </a:ext>
                </a:extLst>
              </a:tr>
              <a:tr h="181592">
                <a:tc>
                  <a:txBody>
                    <a:bodyPr/>
                    <a:lstStyle/>
                    <a:p>
                      <a:pPr marL="0" marR="0" algn="ctr">
                        <a:spcBef>
                          <a:spcPts val="0"/>
                        </a:spcBef>
                        <a:spcAft>
                          <a:spcPts val="0"/>
                        </a:spcAft>
                        <a:tabLst>
                          <a:tab pos="5314950" algn="r"/>
                        </a:tabLst>
                      </a:pPr>
                      <a:r>
                        <a:rPr lang="en-US" sz="1200" dirty="0">
                          <a:effectLst/>
                        </a:rPr>
                        <a:t>Q2</a:t>
                      </a:r>
                      <a:endParaRPr lang="en-US" sz="12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37006" marR="37006" marT="0" marB="0"/>
                </a:tc>
                <a:tc>
                  <a:txBody>
                    <a:bodyPr/>
                    <a:lstStyle/>
                    <a:p>
                      <a:pPr marL="0" marR="0">
                        <a:spcBef>
                          <a:spcPts val="0"/>
                        </a:spcBef>
                        <a:spcAft>
                          <a:spcPts val="0"/>
                        </a:spcAft>
                        <a:tabLst>
                          <a:tab pos="5314950" algn="r"/>
                        </a:tabLst>
                      </a:pPr>
                      <a:r>
                        <a:rPr lang="en-US" sz="1200">
                          <a:effectLst/>
                        </a:rPr>
                        <a:t>Construct Model drawing</a:t>
                      </a:r>
                      <a:endParaRPr lang="en-US" sz="12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37006" marR="37006" marT="0" marB="0"/>
                </a:tc>
                <a:tc>
                  <a:txBody>
                    <a:bodyPr/>
                    <a:lstStyle/>
                    <a:p>
                      <a:pPr marL="0" marR="0" algn="ctr">
                        <a:spcBef>
                          <a:spcPts val="0"/>
                        </a:spcBef>
                        <a:spcAft>
                          <a:spcPts val="0"/>
                        </a:spcAft>
                        <a:tabLst>
                          <a:tab pos="5314950" algn="r"/>
                        </a:tabLst>
                      </a:pPr>
                      <a:r>
                        <a:rPr lang="en-US" sz="1200">
                          <a:effectLst/>
                        </a:rPr>
                        <a:t>19.9</a:t>
                      </a:r>
                      <a:endParaRPr lang="en-US" sz="12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37006" marR="37006" marT="0" marB="0"/>
                </a:tc>
                <a:tc>
                  <a:txBody>
                    <a:bodyPr/>
                    <a:lstStyle/>
                    <a:p>
                      <a:pPr marL="0" marR="0" algn="ctr">
                        <a:spcBef>
                          <a:spcPts val="0"/>
                        </a:spcBef>
                        <a:spcAft>
                          <a:spcPts val="0"/>
                        </a:spcAft>
                        <a:tabLst>
                          <a:tab pos="5314950" algn="r"/>
                        </a:tabLst>
                      </a:pPr>
                      <a:r>
                        <a:rPr lang="en-US" sz="600">
                          <a:effectLst/>
                        </a:rPr>
                        <a:t> </a:t>
                      </a:r>
                      <a:endParaRPr lang="en-US" sz="6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37006" marR="37006" marT="0" marB="0"/>
                </a:tc>
                <a:extLst>
                  <a:ext uri="{0D108BD9-81ED-4DB2-BD59-A6C34878D82A}">
                    <a16:rowId xmlns:a16="http://schemas.microsoft.com/office/drawing/2014/main" val="10002"/>
                  </a:ext>
                </a:extLst>
              </a:tr>
              <a:tr h="181592">
                <a:tc>
                  <a:txBody>
                    <a:bodyPr/>
                    <a:lstStyle/>
                    <a:p>
                      <a:pPr marL="0" marR="0" algn="ctr">
                        <a:spcBef>
                          <a:spcPts val="0"/>
                        </a:spcBef>
                        <a:spcAft>
                          <a:spcPts val="0"/>
                        </a:spcAft>
                        <a:tabLst>
                          <a:tab pos="5314950" algn="r"/>
                        </a:tabLst>
                      </a:pPr>
                      <a:r>
                        <a:rPr lang="en-US" sz="1200">
                          <a:effectLst/>
                        </a:rPr>
                        <a:t>Q3</a:t>
                      </a:r>
                      <a:endParaRPr lang="en-US" sz="12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37006" marR="37006" marT="0" marB="0"/>
                </a:tc>
                <a:tc>
                  <a:txBody>
                    <a:bodyPr/>
                    <a:lstStyle/>
                    <a:p>
                      <a:pPr marL="0" marR="0">
                        <a:spcBef>
                          <a:spcPts val="0"/>
                        </a:spcBef>
                        <a:spcAft>
                          <a:spcPts val="0"/>
                        </a:spcAft>
                        <a:tabLst>
                          <a:tab pos="5314950" algn="r"/>
                        </a:tabLst>
                      </a:pPr>
                      <a:r>
                        <a:rPr lang="en-US" sz="1200">
                          <a:effectLst/>
                        </a:rPr>
                        <a:t>Meta-modeling - Purpose and nature of models</a:t>
                      </a:r>
                      <a:endParaRPr lang="en-US" sz="12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37006" marR="37006" marT="0" marB="0"/>
                </a:tc>
                <a:tc>
                  <a:txBody>
                    <a:bodyPr/>
                    <a:lstStyle/>
                    <a:p>
                      <a:pPr marL="0" marR="0" algn="ctr">
                        <a:spcBef>
                          <a:spcPts val="0"/>
                        </a:spcBef>
                        <a:spcAft>
                          <a:spcPts val="0"/>
                        </a:spcAft>
                        <a:tabLst>
                          <a:tab pos="5314950" algn="r"/>
                        </a:tabLst>
                      </a:pPr>
                      <a:r>
                        <a:rPr lang="en-US" sz="1200">
                          <a:effectLst/>
                        </a:rPr>
                        <a:t>19.9</a:t>
                      </a:r>
                      <a:endParaRPr lang="en-US" sz="12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37006" marR="37006" marT="0" marB="0"/>
                </a:tc>
                <a:tc>
                  <a:txBody>
                    <a:bodyPr/>
                    <a:lstStyle/>
                    <a:p>
                      <a:pPr marL="0" marR="0" algn="ctr">
                        <a:spcBef>
                          <a:spcPts val="0"/>
                        </a:spcBef>
                        <a:spcAft>
                          <a:spcPts val="0"/>
                        </a:spcAft>
                        <a:tabLst>
                          <a:tab pos="5314950" algn="r"/>
                        </a:tabLst>
                      </a:pPr>
                      <a:r>
                        <a:rPr lang="en-US" sz="600">
                          <a:effectLst/>
                        </a:rPr>
                        <a:t> </a:t>
                      </a:r>
                      <a:endParaRPr lang="en-US" sz="6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37006" marR="37006" marT="0" marB="0"/>
                </a:tc>
                <a:extLst>
                  <a:ext uri="{0D108BD9-81ED-4DB2-BD59-A6C34878D82A}">
                    <a16:rowId xmlns:a16="http://schemas.microsoft.com/office/drawing/2014/main" val="10003"/>
                  </a:ext>
                </a:extLst>
              </a:tr>
              <a:tr h="181592">
                <a:tc>
                  <a:txBody>
                    <a:bodyPr/>
                    <a:lstStyle/>
                    <a:p>
                      <a:pPr marL="0" marR="0" algn="ctr">
                        <a:spcBef>
                          <a:spcPts val="0"/>
                        </a:spcBef>
                        <a:spcAft>
                          <a:spcPts val="0"/>
                        </a:spcAft>
                        <a:tabLst>
                          <a:tab pos="5314950" algn="r"/>
                        </a:tabLst>
                      </a:pPr>
                      <a:r>
                        <a:rPr lang="en-US" sz="1200" dirty="0">
                          <a:effectLst/>
                        </a:rPr>
                        <a:t>Q4</a:t>
                      </a:r>
                      <a:endParaRPr lang="en-US" sz="12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37006" marR="37006" marT="0" marB="0"/>
                </a:tc>
                <a:tc>
                  <a:txBody>
                    <a:bodyPr/>
                    <a:lstStyle/>
                    <a:p>
                      <a:pPr marL="0" marR="0">
                        <a:spcBef>
                          <a:spcPts val="0"/>
                        </a:spcBef>
                        <a:spcAft>
                          <a:spcPts val="0"/>
                        </a:spcAft>
                        <a:tabLst>
                          <a:tab pos="5314950" algn="r"/>
                        </a:tabLst>
                      </a:pPr>
                      <a:r>
                        <a:rPr lang="en-US" sz="1200">
                          <a:effectLst/>
                        </a:rPr>
                        <a:t>Meta-modeling - Purpose and nature of models</a:t>
                      </a:r>
                      <a:endParaRPr lang="en-US" sz="12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37006" marR="37006" marT="0" marB="0"/>
                </a:tc>
                <a:tc>
                  <a:txBody>
                    <a:bodyPr/>
                    <a:lstStyle/>
                    <a:p>
                      <a:pPr marL="0" marR="0" algn="ctr">
                        <a:spcBef>
                          <a:spcPts val="0"/>
                        </a:spcBef>
                        <a:spcAft>
                          <a:spcPts val="0"/>
                        </a:spcAft>
                        <a:tabLst>
                          <a:tab pos="5314950" algn="r"/>
                        </a:tabLst>
                      </a:pPr>
                      <a:r>
                        <a:rPr lang="en-US" sz="1200">
                          <a:effectLst/>
                        </a:rPr>
                        <a:t>60.3</a:t>
                      </a:r>
                      <a:endParaRPr lang="en-US" sz="12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37006" marR="37006" marT="0" marB="0"/>
                </a:tc>
                <a:tc>
                  <a:txBody>
                    <a:bodyPr/>
                    <a:lstStyle/>
                    <a:p>
                      <a:pPr marL="0" marR="0" algn="ctr">
                        <a:spcBef>
                          <a:spcPts val="0"/>
                        </a:spcBef>
                        <a:spcAft>
                          <a:spcPts val="0"/>
                        </a:spcAft>
                        <a:tabLst>
                          <a:tab pos="5314950" algn="r"/>
                        </a:tabLst>
                      </a:pPr>
                      <a:r>
                        <a:rPr lang="en-US" sz="600">
                          <a:effectLst/>
                        </a:rPr>
                        <a:t> </a:t>
                      </a:r>
                      <a:endParaRPr lang="en-US" sz="6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37006" marR="37006" marT="0" marB="0"/>
                </a:tc>
                <a:extLst>
                  <a:ext uri="{0D108BD9-81ED-4DB2-BD59-A6C34878D82A}">
                    <a16:rowId xmlns:a16="http://schemas.microsoft.com/office/drawing/2014/main" val="10004"/>
                  </a:ext>
                </a:extLst>
              </a:tr>
              <a:tr h="363187">
                <a:tc>
                  <a:txBody>
                    <a:bodyPr/>
                    <a:lstStyle/>
                    <a:p>
                      <a:pPr marL="0" marR="0" algn="ctr">
                        <a:spcBef>
                          <a:spcPts val="0"/>
                        </a:spcBef>
                        <a:spcAft>
                          <a:spcPts val="0"/>
                        </a:spcAft>
                        <a:tabLst>
                          <a:tab pos="5314950" algn="r"/>
                        </a:tabLst>
                      </a:pPr>
                      <a:r>
                        <a:rPr lang="en-US" sz="1200">
                          <a:effectLst/>
                        </a:rPr>
                        <a:t>Q5</a:t>
                      </a:r>
                      <a:endParaRPr lang="en-US" sz="12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37006" marR="37006" marT="0" marB="0"/>
                </a:tc>
                <a:tc>
                  <a:txBody>
                    <a:bodyPr/>
                    <a:lstStyle/>
                    <a:p>
                      <a:pPr marL="0" marR="0">
                        <a:spcBef>
                          <a:spcPts val="0"/>
                        </a:spcBef>
                        <a:spcAft>
                          <a:spcPts val="0"/>
                        </a:spcAft>
                        <a:tabLst>
                          <a:tab pos="5314950" algn="r"/>
                        </a:tabLst>
                      </a:pPr>
                      <a:r>
                        <a:rPr lang="en-US" sz="1200" dirty="0">
                          <a:effectLst/>
                        </a:rPr>
                        <a:t>Inductive Reasoning - Hypothesis development, Variation</a:t>
                      </a:r>
                      <a:endParaRPr lang="en-US" sz="12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37006" marR="37006" marT="0" marB="0"/>
                </a:tc>
                <a:tc>
                  <a:txBody>
                    <a:bodyPr/>
                    <a:lstStyle/>
                    <a:p>
                      <a:pPr marL="0" marR="0" algn="ctr">
                        <a:spcBef>
                          <a:spcPts val="0"/>
                        </a:spcBef>
                        <a:spcAft>
                          <a:spcPts val="0"/>
                        </a:spcAft>
                        <a:tabLst>
                          <a:tab pos="5314950" algn="r"/>
                        </a:tabLst>
                      </a:pPr>
                      <a:r>
                        <a:rPr lang="en-US" sz="1200">
                          <a:effectLst/>
                        </a:rPr>
                        <a:t>58.3</a:t>
                      </a:r>
                      <a:endParaRPr lang="en-US" sz="12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37006" marR="37006" marT="0" marB="0"/>
                </a:tc>
                <a:tc>
                  <a:txBody>
                    <a:bodyPr/>
                    <a:lstStyle/>
                    <a:p>
                      <a:pPr marL="0" marR="0" algn="ctr">
                        <a:spcBef>
                          <a:spcPts val="0"/>
                        </a:spcBef>
                        <a:spcAft>
                          <a:spcPts val="0"/>
                        </a:spcAft>
                        <a:tabLst>
                          <a:tab pos="5314950" algn="r"/>
                        </a:tabLst>
                      </a:pPr>
                      <a:r>
                        <a:rPr lang="en-US" sz="600">
                          <a:effectLst/>
                        </a:rPr>
                        <a:t> </a:t>
                      </a:r>
                      <a:endParaRPr lang="en-US" sz="6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37006" marR="37006" marT="0" marB="0"/>
                </a:tc>
                <a:extLst>
                  <a:ext uri="{0D108BD9-81ED-4DB2-BD59-A6C34878D82A}">
                    <a16:rowId xmlns:a16="http://schemas.microsoft.com/office/drawing/2014/main" val="10005"/>
                  </a:ext>
                </a:extLst>
              </a:tr>
              <a:tr h="181592">
                <a:tc>
                  <a:txBody>
                    <a:bodyPr/>
                    <a:lstStyle/>
                    <a:p>
                      <a:pPr marL="0" marR="0" algn="ctr">
                        <a:spcBef>
                          <a:spcPts val="0"/>
                        </a:spcBef>
                        <a:spcAft>
                          <a:spcPts val="0"/>
                        </a:spcAft>
                        <a:tabLst>
                          <a:tab pos="5314950" algn="r"/>
                        </a:tabLst>
                      </a:pPr>
                      <a:r>
                        <a:rPr lang="en-US" sz="1200">
                          <a:effectLst/>
                        </a:rPr>
                        <a:t>Q6</a:t>
                      </a:r>
                      <a:endParaRPr lang="en-US" sz="12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37006" marR="37006" marT="0" marB="0"/>
                </a:tc>
                <a:tc>
                  <a:txBody>
                    <a:bodyPr/>
                    <a:lstStyle/>
                    <a:p>
                      <a:pPr marL="0" marR="0">
                        <a:spcBef>
                          <a:spcPts val="0"/>
                        </a:spcBef>
                        <a:spcAft>
                          <a:spcPts val="0"/>
                        </a:spcAft>
                        <a:tabLst>
                          <a:tab pos="5314950" algn="r"/>
                        </a:tabLst>
                      </a:pPr>
                      <a:r>
                        <a:rPr lang="en-US" sz="1200">
                          <a:effectLst/>
                        </a:rPr>
                        <a:t>QA Variable Quantification</a:t>
                      </a:r>
                      <a:endParaRPr lang="en-US" sz="12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37006" marR="37006" marT="0" marB="0"/>
                </a:tc>
                <a:tc>
                  <a:txBody>
                    <a:bodyPr/>
                    <a:lstStyle/>
                    <a:p>
                      <a:pPr marL="0" marR="0" algn="ctr">
                        <a:spcBef>
                          <a:spcPts val="0"/>
                        </a:spcBef>
                        <a:spcAft>
                          <a:spcPts val="0"/>
                        </a:spcAft>
                        <a:tabLst>
                          <a:tab pos="5314950" algn="r"/>
                        </a:tabLst>
                      </a:pPr>
                      <a:r>
                        <a:rPr lang="en-US" sz="1200">
                          <a:effectLst/>
                        </a:rPr>
                        <a:t> </a:t>
                      </a:r>
                      <a:endParaRPr lang="en-US" sz="12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37006" marR="37006" marT="0" marB="0"/>
                </a:tc>
                <a:tc>
                  <a:txBody>
                    <a:bodyPr/>
                    <a:lstStyle/>
                    <a:p>
                      <a:pPr marL="0" marR="0" algn="ctr">
                        <a:spcBef>
                          <a:spcPts val="0"/>
                        </a:spcBef>
                        <a:spcAft>
                          <a:spcPts val="0"/>
                        </a:spcAft>
                        <a:tabLst>
                          <a:tab pos="5314950" algn="r"/>
                        </a:tabLst>
                      </a:pPr>
                      <a:r>
                        <a:rPr lang="en-US" sz="600">
                          <a:effectLst/>
                        </a:rPr>
                        <a:t> </a:t>
                      </a:r>
                      <a:endParaRPr lang="en-US" sz="6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37006" marR="37006" marT="0" marB="0"/>
                </a:tc>
                <a:extLst>
                  <a:ext uri="{0D108BD9-81ED-4DB2-BD59-A6C34878D82A}">
                    <a16:rowId xmlns:a16="http://schemas.microsoft.com/office/drawing/2014/main" val="10006"/>
                  </a:ext>
                </a:extLst>
              </a:tr>
              <a:tr h="181592">
                <a:tc>
                  <a:txBody>
                    <a:bodyPr/>
                    <a:lstStyle/>
                    <a:p>
                      <a:pPr marL="0" marR="0" algn="ctr">
                        <a:spcBef>
                          <a:spcPts val="0"/>
                        </a:spcBef>
                        <a:spcAft>
                          <a:spcPts val="0"/>
                        </a:spcAft>
                        <a:tabLst>
                          <a:tab pos="5314950" algn="r"/>
                        </a:tabLst>
                      </a:pPr>
                      <a:r>
                        <a:rPr lang="en-US" sz="1200">
                          <a:effectLst/>
                        </a:rPr>
                        <a:t>Q7</a:t>
                      </a:r>
                      <a:endParaRPr lang="en-US" sz="12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37006" marR="37006" marT="0" marB="0"/>
                </a:tc>
                <a:tc>
                  <a:txBody>
                    <a:bodyPr/>
                    <a:lstStyle/>
                    <a:p>
                      <a:pPr marL="0" marR="0">
                        <a:spcBef>
                          <a:spcPts val="0"/>
                        </a:spcBef>
                        <a:spcAft>
                          <a:spcPts val="0"/>
                        </a:spcAft>
                        <a:tabLst>
                          <a:tab pos="5314950" algn="r"/>
                        </a:tabLst>
                      </a:pPr>
                      <a:r>
                        <a:rPr lang="en-US" sz="1200" dirty="0">
                          <a:effectLst/>
                        </a:rPr>
                        <a:t>QA Variable Quantification measure</a:t>
                      </a:r>
                      <a:endParaRPr lang="en-US" sz="12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37006" marR="37006" marT="0" marB="0"/>
                </a:tc>
                <a:tc>
                  <a:txBody>
                    <a:bodyPr/>
                    <a:lstStyle/>
                    <a:p>
                      <a:pPr marL="0" marR="0" algn="ctr">
                        <a:spcBef>
                          <a:spcPts val="0"/>
                        </a:spcBef>
                        <a:spcAft>
                          <a:spcPts val="0"/>
                        </a:spcAft>
                        <a:tabLst>
                          <a:tab pos="5314950" algn="r"/>
                        </a:tabLst>
                      </a:pPr>
                      <a:r>
                        <a:rPr lang="en-US" sz="1200">
                          <a:effectLst/>
                        </a:rPr>
                        <a:t>11.3</a:t>
                      </a:r>
                      <a:endParaRPr lang="en-US" sz="12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37006" marR="37006" marT="0" marB="0"/>
                </a:tc>
                <a:tc>
                  <a:txBody>
                    <a:bodyPr/>
                    <a:lstStyle/>
                    <a:p>
                      <a:pPr marL="0" marR="0" algn="ctr">
                        <a:spcBef>
                          <a:spcPts val="0"/>
                        </a:spcBef>
                        <a:spcAft>
                          <a:spcPts val="0"/>
                        </a:spcAft>
                        <a:tabLst>
                          <a:tab pos="5314950" algn="r"/>
                        </a:tabLst>
                      </a:pPr>
                      <a:r>
                        <a:rPr lang="en-US" sz="600">
                          <a:effectLst/>
                        </a:rPr>
                        <a:t> </a:t>
                      </a:r>
                      <a:endParaRPr lang="en-US" sz="6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37006" marR="37006" marT="0" marB="0"/>
                </a:tc>
                <a:extLst>
                  <a:ext uri="{0D108BD9-81ED-4DB2-BD59-A6C34878D82A}">
                    <a16:rowId xmlns:a16="http://schemas.microsoft.com/office/drawing/2014/main" val="10007"/>
                  </a:ext>
                </a:extLst>
              </a:tr>
              <a:tr h="181592">
                <a:tc>
                  <a:txBody>
                    <a:bodyPr/>
                    <a:lstStyle/>
                    <a:p>
                      <a:pPr marL="0" marR="0" algn="ctr">
                        <a:spcBef>
                          <a:spcPts val="0"/>
                        </a:spcBef>
                        <a:spcAft>
                          <a:spcPts val="0"/>
                        </a:spcAft>
                        <a:tabLst>
                          <a:tab pos="5314950" algn="r"/>
                        </a:tabLst>
                      </a:pPr>
                      <a:r>
                        <a:rPr lang="en-US" sz="1200">
                          <a:effectLst/>
                        </a:rPr>
                        <a:t>Q8</a:t>
                      </a:r>
                      <a:endParaRPr lang="en-US" sz="12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37006" marR="37006" marT="0" marB="0"/>
                </a:tc>
                <a:tc>
                  <a:txBody>
                    <a:bodyPr/>
                    <a:lstStyle/>
                    <a:p>
                      <a:pPr marL="0" marR="0">
                        <a:spcBef>
                          <a:spcPts val="0"/>
                        </a:spcBef>
                        <a:spcAft>
                          <a:spcPts val="0"/>
                        </a:spcAft>
                        <a:tabLst>
                          <a:tab pos="5314950" algn="r"/>
                        </a:tabLst>
                      </a:pPr>
                      <a:r>
                        <a:rPr lang="en-US" sz="1200">
                          <a:effectLst/>
                        </a:rPr>
                        <a:t>QA Variable Quantification measure</a:t>
                      </a:r>
                      <a:endParaRPr lang="en-US" sz="12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37006" marR="37006" marT="0" marB="0"/>
                </a:tc>
                <a:tc>
                  <a:txBody>
                    <a:bodyPr/>
                    <a:lstStyle/>
                    <a:p>
                      <a:pPr marL="0" marR="0" algn="ctr">
                        <a:spcBef>
                          <a:spcPts val="0"/>
                        </a:spcBef>
                        <a:spcAft>
                          <a:spcPts val="0"/>
                        </a:spcAft>
                        <a:tabLst>
                          <a:tab pos="5314950" algn="r"/>
                        </a:tabLst>
                      </a:pPr>
                      <a:r>
                        <a:rPr lang="en-US" sz="1200">
                          <a:effectLst/>
                        </a:rPr>
                        <a:t>30.5</a:t>
                      </a:r>
                      <a:endParaRPr lang="en-US" sz="12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37006" marR="37006" marT="0" marB="0"/>
                </a:tc>
                <a:tc>
                  <a:txBody>
                    <a:bodyPr/>
                    <a:lstStyle/>
                    <a:p>
                      <a:pPr marL="0" marR="0" algn="ctr">
                        <a:spcBef>
                          <a:spcPts val="0"/>
                        </a:spcBef>
                        <a:spcAft>
                          <a:spcPts val="0"/>
                        </a:spcAft>
                        <a:tabLst>
                          <a:tab pos="5314950" algn="r"/>
                        </a:tabLst>
                      </a:pPr>
                      <a:r>
                        <a:rPr lang="en-US" sz="600">
                          <a:effectLst/>
                        </a:rPr>
                        <a:t> </a:t>
                      </a:r>
                      <a:endParaRPr lang="en-US" sz="6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37006" marR="37006" marT="0" marB="0"/>
                </a:tc>
                <a:extLst>
                  <a:ext uri="{0D108BD9-81ED-4DB2-BD59-A6C34878D82A}">
                    <a16:rowId xmlns:a16="http://schemas.microsoft.com/office/drawing/2014/main" val="10008"/>
                  </a:ext>
                </a:extLst>
              </a:tr>
              <a:tr h="181592">
                <a:tc>
                  <a:txBody>
                    <a:bodyPr/>
                    <a:lstStyle/>
                    <a:p>
                      <a:pPr marL="0" marR="0" algn="ctr">
                        <a:spcBef>
                          <a:spcPts val="0"/>
                        </a:spcBef>
                        <a:spcAft>
                          <a:spcPts val="0"/>
                        </a:spcAft>
                        <a:tabLst>
                          <a:tab pos="5314950" algn="r"/>
                        </a:tabLst>
                      </a:pPr>
                      <a:r>
                        <a:rPr lang="en-US" sz="1200">
                          <a:effectLst/>
                        </a:rPr>
                        <a:t>Q9</a:t>
                      </a:r>
                      <a:endParaRPr lang="en-US" sz="12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37006" marR="37006" marT="0" marB="0"/>
                </a:tc>
                <a:tc>
                  <a:txBody>
                    <a:bodyPr/>
                    <a:lstStyle/>
                    <a:p>
                      <a:pPr marL="0" marR="0">
                        <a:spcBef>
                          <a:spcPts val="0"/>
                        </a:spcBef>
                        <a:spcAft>
                          <a:spcPts val="0"/>
                        </a:spcAft>
                        <a:tabLst>
                          <a:tab pos="5314950" algn="r"/>
                        </a:tabLst>
                      </a:pPr>
                      <a:r>
                        <a:rPr lang="en-US" sz="1200">
                          <a:effectLst/>
                        </a:rPr>
                        <a:t>QM Create Model - phenomenological</a:t>
                      </a:r>
                      <a:endParaRPr lang="en-US" sz="12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37006" marR="37006" marT="0" marB="0"/>
                </a:tc>
                <a:tc>
                  <a:txBody>
                    <a:bodyPr/>
                    <a:lstStyle/>
                    <a:p>
                      <a:pPr marL="0" marR="0" algn="ctr">
                        <a:spcBef>
                          <a:spcPts val="0"/>
                        </a:spcBef>
                        <a:spcAft>
                          <a:spcPts val="0"/>
                        </a:spcAft>
                        <a:tabLst>
                          <a:tab pos="5314950" algn="r"/>
                        </a:tabLst>
                      </a:pPr>
                      <a:r>
                        <a:rPr lang="en-US" sz="1200">
                          <a:effectLst/>
                        </a:rPr>
                        <a:t>44.4</a:t>
                      </a:r>
                      <a:endParaRPr lang="en-US" sz="12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37006" marR="37006" marT="0" marB="0"/>
                </a:tc>
                <a:tc>
                  <a:txBody>
                    <a:bodyPr/>
                    <a:lstStyle/>
                    <a:p>
                      <a:pPr marL="0" marR="0" algn="ctr">
                        <a:spcBef>
                          <a:spcPts val="0"/>
                        </a:spcBef>
                        <a:spcAft>
                          <a:spcPts val="0"/>
                        </a:spcAft>
                        <a:tabLst>
                          <a:tab pos="5314950" algn="r"/>
                        </a:tabLst>
                      </a:pPr>
                      <a:r>
                        <a:rPr lang="en-US" sz="600">
                          <a:effectLst/>
                        </a:rPr>
                        <a:t> </a:t>
                      </a:r>
                      <a:endParaRPr lang="en-US" sz="6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37006" marR="37006" marT="0" marB="0"/>
                </a:tc>
                <a:extLst>
                  <a:ext uri="{0D108BD9-81ED-4DB2-BD59-A6C34878D82A}">
                    <a16:rowId xmlns:a16="http://schemas.microsoft.com/office/drawing/2014/main" val="10009"/>
                  </a:ext>
                </a:extLst>
              </a:tr>
              <a:tr h="181592">
                <a:tc>
                  <a:txBody>
                    <a:bodyPr/>
                    <a:lstStyle/>
                    <a:p>
                      <a:pPr marL="0" marR="0" algn="ctr">
                        <a:spcBef>
                          <a:spcPts val="0"/>
                        </a:spcBef>
                        <a:spcAft>
                          <a:spcPts val="0"/>
                        </a:spcAft>
                        <a:tabLst>
                          <a:tab pos="5314950" algn="r"/>
                        </a:tabLst>
                      </a:pPr>
                      <a:r>
                        <a:rPr lang="en-US" sz="1200">
                          <a:effectLst/>
                        </a:rPr>
                        <a:t>Q10</a:t>
                      </a:r>
                      <a:endParaRPr lang="en-US" sz="12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37006" marR="37006" marT="0" marB="0"/>
                </a:tc>
                <a:tc>
                  <a:txBody>
                    <a:bodyPr/>
                    <a:lstStyle/>
                    <a:p>
                      <a:pPr marL="0" marR="0">
                        <a:spcBef>
                          <a:spcPts val="0"/>
                        </a:spcBef>
                        <a:spcAft>
                          <a:spcPts val="0"/>
                        </a:spcAft>
                        <a:tabLst>
                          <a:tab pos="5314950" algn="r"/>
                        </a:tabLst>
                      </a:pPr>
                      <a:r>
                        <a:rPr lang="en-US" sz="1200" dirty="0">
                          <a:effectLst/>
                        </a:rPr>
                        <a:t>QM Create Model</a:t>
                      </a:r>
                      <a:endParaRPr lang="en-US" sz="12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37006" marR="37006" marT="0" marB="0"/>
                </a:tc>
                <a:tc>
                  <a:txBody>
                    <a:bodyPr/>
                    <a:lstStyle/>
                    <a:p>
                      <a:pPr marL="0" marR="0" algn="ctr">
                        <a:spcBef>
                          <a:spcPts val="0"/>
                        </a:spcBef>
                        <a:spcAft>
                          <a:spcPts val="0"/>
                        </a:spcAft>
                        <a:tabLst>
                          <a:tab pos="5314950" algn="r"/>
                        </a:tabLst>
                      </a:pPr>
                      <a:r>
                        <a:rPr lang="en-US" sz="1200">
                          <a:effectLst/>
                        </a:rPr>
                        <a:t>35.8</a:t>
                      </a:r>
                      <a:endParaRPr lang="en-US" sz="12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37006" marR="37006" marT="0" marB="0"/>
                </a:tc>
                <a:tc>
                  <a:txBody>
                    <a:bodyPr/>
                    <a:lstStyle/>
                    <a:p>
                      <a:pPr marL="0" marR="0" algn="ctr">
                        <a:spcBef>
                          <a:spcPts val="0"/>
                        </a:spcBef>
                        <a:spcAft>
                          <a:spcPts val="0"/>
                        </a:spcAft>
                        <a:tabLst>
                          <a:tab pos="5314950" algn="r"/>
                        </a:tabLst>
                      </a:pPr>
                      <a:r>
                        <a:rPr lang="en-US" sz="600">
                          <a:effectLst/>
                        </a:rPr>
                        <a:t> </a:t>
                      </a:r>
                      <a:endParaRPr lang="en-US" sz="6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37006" marR="37006" marT="0" marB="0"/>
                </a:tc>
                <a:extLst>
                  <a:ext uri="{0D108BD9-81ED-4DB2-BD59-A6C34878D82A}">
                    <a16:rowId xmlns:a16="http://schemas.microsoft.com/office/drawing/2014/main" val="10010"/>
                  </a:ext>
                </a:extLst>
              </a:tr>
              <a:tr h="181592">
                <a:tc>
                  <a:txBody>
                    <a:bodyPr/>
                    <a:lstStyle/>
                    <a:p>
                      <a:pPr marL="0" marR="0" algn="ctr">
                        <a:spcBef>
                          <a:spcPts val="0"/>
                        </a:spcBef>
                        <a:spcAft>
                          <a:spcPts val="0"/>
                        </a:spcAft>
                        <a:tabLst>
                          <a:tab pos="5314950" algn="r"/>
                        </a:tabLst>
                      </a:pPr>
                      <a:r>
                        <a:rPr lang="en-US" sz="1200">
                          <a:effectLst/>
                        </a:rPr>
                        <a:t>Q11</a:t>
                      </a:r>
                      <a:endParaRPr lang="en-US" sz="12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37006" marR="37006" marT="0" marB="0"/>
                </a:tc>
                <a:tc>
                  <a:txBody>
                    <a:bodyPr/>
                    <a:lstStyle/>
                    <a:p>
                      <a:pPr marL="0" marR="0">
                        <a:spcBef>
                          <a:spcPts val="0"/>
                        </a:spcBef>
                        <a:spcAft>
                          <a:spcPts val="0"/>
                        </a:spcAft>
                        <a:tabLst>
                          <a:tab pos="5314950" algn="r"/>
                        </a:tabLst>
                      </a:pPr>
                      <a:r>
                        <a:rPr lang="en-US" sz="1200">
                          <a:effectLst/>
                        </a:rPr>
                        <a:t>QM Create Model</a:t>
                      </a:r>
                      <a:endParaRPr lang="en-US" sz="12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37006" marR="37006" marT="0" marB="0"/>
                </a:tc>
                <a:tc>
                  <a:txBody>
                    <a:bodyPr/>
                    <a:lstStyle/>
                    <a:p>
                      <a:pPr marL="0" marR="0" algn="ctr">
                        <a:spcBef>
                          <a:spcPts val="0"/>
                        </a:spcBef>
                        <a:spcAft>
                          <a:spcPts val="0"/>
                        </a:spcAft>
                        <a:tabLst>
                          <a:tab pos="5314950" algn="r"/>
                        </a:tabLst>
                      </a:pPr>
                      <a:r>
                        <a:rPr lang="en-US" sz="1200">
                          <a:effectLst/>
                        </a:rPr>
                        <a:t>49.0</a:t>
                      </a:r>
                      <a:endParaRPr lang="en-US" sz="12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37006" marR="37006" marT="0" marB="0"/>
                </a:tc>
                <a:tc>
                  <a:txBody>
                    <a:bodyPr/>
                    <a:lstStyle/>
                    <a:p>
                      <a:pPr marL="0" marR="0" algn="ctr">
                        <a:spcBef>
                          <a:spcPts val="0"/>
                        </a:spcBef>
                        <a:spcAft>
                          <a:spcPts val="0"/>
                        </a:spcAft>
                        <a:tabLst>
                          <a:tab pos="5314950" algn="r"/>
                        </a:tabLst>
                      </a:pPr>
                      <a:r>
                        <a:rPr lang="en-US" sz="600">
                          <a:effectLst/>
                        </a:rPr>
                        <a:t> </a:t>
                      </a:r>
                      <a:endParaRPr lang="en-US" sz="6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37006" marR="37006" marT="0" marB="0"/>
                </a:tc>
                <a:extLst>
                  <a:ext uri="{0D108BD9-81ED-4DB2-BD59-A6C34878D82A}">
                    <a16:rowId xmlns:a16="http://schemas.microsoft.com/office/drawing/2014/main" val="10011"/>
                  </a:ext>
                </a:extLst>
              </a:tr>
              <a:tr h="168266">
                <a:tc>
                  <a:txBody>
                    <a:bodyPr/>
                    <a:lstStyle/>
                    <a:p>
                      <a:pPr marL="0" marR="0" algn="ctr">
                        <a:spcBef>
                          <a:spcPts val="0"/>
                        </a:spcBef>
                        <a:spcAft>
                          <a:spcPts val="0"/>
                        </a:spcAft>
                        <a:tabLst>
                          <a:tab pos="5314950" algn="r"/>
                        </a:tabLst>
                      </a:pPr>
                      <a:r>
                        <a:rPr lang="en-US" sz="1200">
                          <a:effectLst/>
                        </a:rPr>
                        <a:t>Q12</a:t>
                      </a:r>
                      <a:endParaRPr lang="en-US" sz="12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37006" marR="37006" marT="0" marB="0"/>
                </a:tc>
                <a:tc>
                  <a:txBody>
                    <a:bodyPr/>
                    <a:lstStyle/>
                    <a:p>
                      <a:pPr marL="0" marR="0">
                        <a:spcBef>
                          <a:spcPts val="0"/>
                        </a:spcBef>
                        <a:spcAft>
                          <a:spcPts val="0"/>
                        </a:spcAft>
                        <a:tabLst>
                          <a:tab pos="5314950" algn="r"/>
                        </a:tabLst>
                      </a:pPr>
                      <a:r>
                        <a:rPr lang="en-US" sz="1200" dirty="0">
                          <a:effectLst/>
                        </a:rPr>
                        <a:t>QM Create Model from theory: mechanistic</a:t>
                      </a:r>
                      <a:endParaRPr lang="en-US" sz="12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37006" marR="37006" marT="0" marB="0"/>
                </a:tc>
                <a:tc>
                  <a:txBody>
                    <a:bodyPr/>
                    <a:lstStyle/>
                    <a:p>
                      <a:pPr marL="0" marR="0" algn="ctr">
                        <a:spcBef>
                          <a:spcPts val="0"/>
                        </a:spcBef>
                        <a:spcAft>
                          <a:spcPts val="0"/>
                        </a:spcAft>
                        <a:tabLst>
                          <a:tab pos="5314950" algn="r"/>
                        </a:tabLst>
                      </a:pPr>
                      <a:r>
                        <a:rPr lang="en-US" sz="1200">
                          <a:effectLst/>
                        </a:rPr>
                        <a:t>21.9</a:t>
                      </a:r>
                      <a:endParaRPr lang="en-US" sz="12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37006" marR="37006" marT="0" marB="0"/>
                </a:tc>
                <a:tc>
                  <a:txBody>
                    <a:bodyPr/>
                    <a:lstStyle/>
                    <a:p>
                      <a:pPr marL="0" marR="0" algn="ctr">
                        <a:spcBef>
                          <a:spcPts val="0"/>
                        </a:spcBef>
                        <a:spcAft>
                          <a:spcPts val="0"/>
                        </a:spcAft>
                        <a:tabLst>
                          <a:tab pos="5314950" algn="r"/>
                        </a:tabLst>
                      </a:pPr>
                      <a:r>
                        <a:rPr lang="en-US" sz="600">
                          <a:effectLst/>
                        </a:rPr>
                        <a:t> </a:t>
                      </a:r>
                      <a:endParaRPr lang="en-US" sz="6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37006" marR="37006" marT="0" marB="0"/>
                </a:tc>
                <a:extLst>
                  <a:ext uri="{0D108BD9-81ED-4DB2-BD59-A6C34878D82A}">
                    <a16:rowId xmlns:a16="http://schemas.microsoft.com/office/drawing/2014/main" val="10012"/>
                  </a:ext>
                </a:extLst>
              </a:tr>
              <a:tr h="181592">
                <a:tc>
                  <a:txBody>
                    <a:bodyPr/>
                    <a:lstStyle/>
                    <a:p>
                      <a:pPr marL="0" marR="0" algn="ctr">
                        <a:spcBef>
                          <a:spcPts val="0"/>
                        </a:spcBef>
                        <a:spcAft>
                          <a:spcPts val="0"/>
                        </a:spcAft>
                        <a:tabLst>
                          <a:tab pos="5314950" algn="r"/>
                        </a:tabLst>
                      </a:pPr>
                      <a:r>
                        <a:rPr lang="en-US" sz="1200">
                          <a:effectLst/>
                        </a:rPr>
                        <a:t>Q13</a:t>
                      </a:r>
                      <a:endParaRPr lang="en-US" sz="12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37006" marR="37006" marT="0" marB="0"/>
                </a:tc>
                <a:tc>
                  <a:txBody>
                    <a:bodyPr/>
                    <a:lstStyle/>
                    <a:p>
                      <a:pPr marL="0" marR="0">
                        <a:spcBef>
                          <a:spcPts val="0"/>
                        </a:spcBef>
                        <a:spcAft>
                          <a:spcPts val="0"/>
                        </a:spcAft>
                        <a:tabLst>
                          <a:tab pos="5314950" algn="r"/>
                        </a:tabLst>
                      </a:pPr>
                      <a:r>
                        <a:rPr lang="en-US" sz="1200">
                          <a:effectLst/>
                        </a:rPr>
                        <a:t>Empirical Test of Model</a:t>
                      </a:r>
                      <a:endParaRPr lang="en-US" sz="12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37006" marR="37006" marT="0" marB="0"/>
                </a:tc>
                <a:tc>
                  <a:txBody>
                    <a:bodyPr/>
                    <a:lstStyle/>
                    <a:p>
                      <a:pPr marL="0" marR="0" algn="ctr">
                        <a:spcBef>
                          <a:spcPts val="0"/>
                        </a:spcBef>
                        <a:spcAft>
                          <a:spcPts val="0"/>
                        </a:spcAft>
                        <a:tabLst>
                          <a:tab pos="5314950" algn="r"/>
                        </a:tabLst>
                      </a:pPr>
                      <a:r>
                        <a:rPr lang="en-US" sz="1200">
                          <a:effectLst/>
                        </a:rPr>
                        <a:t>14.6</a:t>
                      </a:r>
                      <a:endParaRPr lang="en-US" sz="12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37006" marR="37006" marT="0" marB="0"/>
                </a:tc>
                <a:tc>
                  <a:txBody>
                    <a:bodyPr/>
                    <a:lstStyle/>
                    <a:p>
                      <a:pPr marL="0" marR="0" algn="ctr">
                        <a:spcBef>
                          <a:spcPts val="0"/>
                        </a:spcBef>
                        <a:spcAft>
                          <a:spcPts val="0"/>
                        </a:spcAft>
                        <a:tabLst>
                          <a:tab pos="5314950" algn="r"/>
                        </a:tabLst>
                      </a:pPr>
                      <a:r>
                        <a:rPr lang="en-US" sz="600">
                          <a:effectLst/>
                        </a:rPr>
                        <a:t> </a:t>
                      </a:r>
                      <a:endParaRPr lang="en-US" sz="6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37006" marR="37006" marT="0" marB="0"/>
                </a:tc>
                <a:extLst>
                  <a:ext uri="{0D108BD9-81ED-4DB2-BD59-A6C34878D82A}">
                    <a16:rowId xmlns:a16="http://schemas.microsoft.com/office/drawing/2014/main" val="10013"/>
                  </a:ext>
                </a:extLst>
              </a:tr>
              <a:tr h="181592">
                <a:tc>
                  <a:txBody>
                    <a:bodyPr/>
                    <a:lstStyle/>
                    <a:p>
                      <a:pPr marL="0" marR="0" algn="ctr">
                        <a:spcBef>
                          <a:spcPts val="0"/>
                        </a:spcBef>
                        <a:spcAft>
                          <a:spcPts val="0"/>
                        </a:spcAft>
                        <a:tabLst>
                          <a:tab pos="5314950" algn="r"/>
                        </a:tabLst>
                      </a:pPr>
                      <a:r>
                        <a:rPr lang="en-US" sz="1200">
                          <a:effectLst/>
                        </a:rPr>
                        <a:t>Q14</a:t>
                      </a:r>
                      <a:endParaRPr lang="en-US" sz="12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37006" marR="37006" marT="0" marB="0"/>
                </a:tc>
                <a:tc>
                  <a:txBody>
                    <a:bodyPr/>
                    <a:lstStyle/>
                    <a:p>
                      <a:pPr marL="0" marR="0">
                        <a:spcBef>
                          <a:spcPts val="0"/>
                        </a:spcBef>
                        <a:spcAft>
                          <a:spcPts val="0"/>
                        </a:spcAft>
                        <a:tabLst>
                          <a:tab pos="5314950" algn="r"/>
                        </a:tabLst>
                      </a:pPr>
                      <a:r>
                        <a:rPr lang="en-US" sz="1200" dirty="0">
                          <a:effectLst/>
                        </a:rPr>
                        <a:t>Meta-modeling, Nature of Models</a:t>
                      </a:r>
                      <a:endParaRPr lang="en-US" sz="12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37006" marR="37006" marT="0" marB="0"/>
                </a:tc>
                <a:tc>
                  <a:txBody>
                    <a:bodyPr/>
                    <a:lstStyle/>
                    <a:p>
                      <a:pPr marL="0" marR="0" algn="ctr">
                        <a:spcBef>
                          <a:spcPts val="0"/>
                        </a:spcBef>
                        <a:spcAft>
                          <a:spcPts val="0"/>
                        </a:spcAft>
                        <a:tabLst>
                          <a:tab pos="5314950" algn="r"/>
                        </a:tabLst>
                      </a:pPr>
                      <a:r>
                        <a:rPr lang="en-US" sz="1200">
                          <a:effectLst/>
                        </a:rPr>
                        <a:t>21.2</a:t>
                      </a:r>
                      <a:endParaRPr lang="en-US" sz="12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37006" marR="37006" marT="0" marB="0"/>
                </a:tc>
                <a:tc>
                  <a:txBody>
                    <a:bodyPr/>
                    <a:lstStyle/>
                    <a:p>
                      <a:pPr marL="0" marR="0" algn="ctr">
                        <a:spcBef>
                          <a:spcPts val="0"/>
                        </a:spcBef>
                        <a:spcAft>
                          <a:spcPts val="0"/>
                        </a:spcAft>
                        <a:tabLst>
                          <a:tab pos="5314950" algn="r"/>
                        </a:tabLst>
                      </a:pPr>
                      <a:r>
                        <a:rPr lang="en-US" sz="600">
                          <a:effectLst/>
                        </a:rPr>
                        <a:t> </a:t>
                      </a:r>
                      <a:endParaRPr lang="en-US" sz="6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37006" marR="37006" marT="0" marB="0"/>
                </a:tc>
                <a:extLst>
                  <a:ext uri="{0D108BD9-81ED-4DB2-BD59-A6C34878D82A}">
                    <a16:rowId xmlns:a16="http://schemas.microsoft.com/office/drawing/2014/main" val="10014"/>
                  </a:ext>
                </a:extLst>
              </a:tr>
              <a:tr h="181592">
                <a:tc>
                  <a:txBody>
                    <a:bodyPr/>
                    <a:lstStyle/>
                    <a:p>
                      <a:pPr marL="0" marR="0" algn="ctr">
                        <a:spcBef>
                          <a:spcPts val="0"/>
                        </a:spcBef>
                        <a:spcAft>
                          <a:spcPts val="0"/>
                        </a:spcAft>
                        <a:tabLst>
                          <a:tab pos="5314950" algn="r"/>
                        </a:tabLst>
                      </a:pPr>
                      <a:r>
                        <a:rPr lang="en-US" sz="1200">
                          <a:effectLst/>
                        </a:rPr>
                        <a:t>Q15</a:t>
                      </a:r>
                      <a:endParaRPr lang="en-US" sz="12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37006" marR="37006" marT="0" marB="0"/>
                </a:tc>
                <a:tc>
                  <a:txBody>
                    <a:bodyPr/>
                    <a:lstStyle/>
                    <a:p>
                      <a:pPr marL="0" marR="0">
                        <a:spcBef>
                          <a:spcPts val="0"/>
                        </a:spcBef>
                        <a:spcAft>
                          <a:spcPts val="0"/>
                        </a:spcAft>
                        <a:tabLst>
                          <a:tab pos="5314950" algn="r"/>
                        </a:tabLst>
                      </a:pPr>
                      <a:r>
                        <a:rPr lang="en-US" sz="1200" dirty="0">
                          <a:effectLst/>
                        </a:rPr>
                        <a:t>Model comparison</a:t>
                      </a:r>
                      <a:endParaRPr lang="en-US" sz="12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37006" marR="37006" marT="0" marB="0"/>
                </a:tc>
                <a:tc>
                  <a:txBody>
                    <a:bodyPr/>
                    <a:lstStyle/>
                    <a:p>
                      <a:pPr marL="0" marR="0" algn="ctr">
                        <a:spcBef>
                          <a:spcPts val="0"/>
                        </a:spcBef>
                        <a:spcAft>
                          <a:spcPts val="0"/>
                        </a:spcAft>
                        <a:tabLst>
                          <a:tab pos="5314950" algn="r"/>
                        </a:tabLst>
                      </a:pPr>
                      <a:r>
                        <a:rPr lang="en-US" sz="1200">
                          <a:effectLst/>
                        </a:rPr>
                        <a:t>44.4</a:t>
                      </a:r>
                      <a:endParaRPr lang="en-US" sz="12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37006" marR="37006" marT="0" marB="0"/>
                </a:tc>
                <a:tc>
                  <a:txBody>
                    <a:bodyPr/>
                    <a:lstStyle/>
                    <a:p>
                      <a:pPr marL="0" marR="0" algn="ctr">
                        <a:spcBef>
                          <a:spcPts val="0"/>
                        </a:spcBef>
                        <a:spcAft>
                          <a:spcPts val="0"/>
                        </a:spcAft>
                        <a:tabLst>
                          <a:tab pos="5314950" algn="r"/>
                        </a:tabLst>
                      </a:pPr>
                      <a:r>
                        <a:rPr lang="en-US" sz="600">
                          <a:effectLst/>
                        </a:rPr>
                        <a:t> </a:t>
                      </a:r>
                      <a:endParaRPr lang="en-US" sz="6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37006" marR="37006" marT="0" marB="0"/>
                </a:tc>
                <a:extLst>
                  <a:ext uri="{0D108BD9-81ED-4DB2-BD59-A6C34878D82A}">
                    <a16:rowId xmlns:a16="http://schemas.microsoft.com/office/drawing/2014/main" val="10015"/>
                  </a:ext>
                </a:extLst>
              </a:tr>
              <a:tr h="181592">
                <a:tc>
                  <a:txBody>
                    <a:bodyPr/>
                    <a:lstStyle/>
                    <a:p>
                      <a:pPr marL="0" marR="0" algn="ctr">
                        <a:spcBef>
                          <a:spcPts val="0"/>
                        </a:spcBef>
                        <a:spcAft>
                          <a:spcPts val="0"/>
                        </a:spcAft>
                        <a:tabLst>
                          <a:tab pos="5314950" algn="r"/>
                        </a:tabLst>
                      </a:pPr>
                      <a:r>
                        <a:rPr lang="en-US" sz="1200">
                          <a:effectLst/>
                        </a:rPr>
                        <a:t>Q16</a:t>
                      </a:r>
                      <a:endParaRPr lang="en-US" sz="12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37006" marR="37006" marT="0" marB="0"/>
                </a:tc>
                <a:tc>
                  <a:txBody>
                    <a:bodyPr/>
                    <a:lstStyle/>
                    <a:p>
                      <a:pPr marL="0" marR="0">
                        <a:spcBef>
                          <a:spcPts val="0"/>
                        </a:spcBef>
                        <a:spcAft>
                          <a:spcPts val="0"/>
                        </a:spcAft>
                        <a:tabLst>
                          <a:tab pos="5314950" algn="r"/>
                        </a:tabLst>
                      </a:pPr>
                      <a:r>
                        <a:rPr lang="en-US" sz="1200" dirty="0">
                          <a:effectLst/>
                        </a:rPr>
                        <a:t>Model Application QI Trends</a:t>
                      </a:r>
                      <a:endParaRPr lang="en-US" sz="12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37006" marR="37006" marT="0" marB="0"/>
                </a:tc>
                <a:tc>
                  <a:txBody>
                    <a:bodyPr/>
                    <a:lstStyle/>
                    <a:p>
                      <a:pPr marL="0" marR="0" algn="ctr">
                        <a:spcBef>
                          <a:spcPts val="0"/>
                        </a:spcBef>
                        <a:spcAft>
                          <a:spcPts val="0"/>
                        </a:spcAft>
                        <a:tabLst>
                          <a:tab pos="5314950" algn="r"/>
                        </a:tabLst>
                      </a:pPr>
                      <a:r>
                        <a:rPr lang="en-US" sz="1200">
                          <a:effectLst/>
                        </a:rPr>
                        <a:t>20.5</a:t>
                      </a:r>
                      <a:endParaRPr lang="en-US" sz="12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37006" marR="37006" marT="0" marB="0"/>
                </a:tc>
                <a:tc>
                  <a:txBody>
                    <a:bodyPr/>
                    <a:lstStyle/>
                    <a:p>
                      <a:pPr marL="0" marR="0" algn="ctr">
                        <a:spcBef>
                          <a:spcPts val="0"/>
                        </a:spcBef>
                        <a:spcAft>
                          <a:spcPts val="0"/>
                        </a:spcAft>
                        <a:tabLst>
                          <a:tab pos="5314950" algn="r"/>
                        </a:tabLst>
                      </a:pPr>
                      <a:r>
                        <a:rPr lang="en-US" sz="600">
                          <a:effectLst/>
                        </a:rPr>
                        <a:t> </a:t>
                      </a:r>
                      <a:endParaRPr lang="en-US" sz="6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37006" marR="37006" marT="0" marB="0"/>
                </a:tc>
                <a:extLst>
                  <a:ext uri="{0D108BD9-81ED-4DB2-BD59-A6C34878D82A}">
                    <a16:rowId xmlns:a16="http://schemas.microsoft.com/office/drawing/2014/main" val="10016"/>
                  </a:ext>
                </a:extLst>
              </a:tr>
              <a:tr h="181592">
                <a:tc>
                  <a:txBody>
                    <a:bodyPr/>
                    <a:lstStyle/>
                    <a:p>
                      <a:pPr marL="0" marR="0" algn="ctr">
                        <a:spcBef>
                          <a:spcPts val="0"/>
                        </a:spcBef>
                        <a:spcAft>
                          <a:spcPts val="0"/>
                        </a:spcAft>
                        <a:tabLst>
                          <a:tab pos="5314950" algn="r"/>
                        </a:tabLst>
                      </a:pPr>
                      <a:r>
                        <a:rPr lang="en-US" sz="1200">
                          <a:effectLst/>
                        </a:rPr>
                        <a:t>Q17</a:t>
                      </a:r>
                      <a:endParaRPr lang="en-US" sz="12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37006" marR="37006" marT="0" marB="0"/>
                </a:tc>
                <a:tc>
                  <a:txBody>
                    <a:bodyPr/>
                    <a:lstStyle/>
                    <a:p>
                      <a:pPr marL="0" marR="0">
                        <a:spcBef>
                          <a:spcPts val="0"/>
                        </a:spcBef>
                        <a:spcAft>
                          <a:spcPts val="0"/>
                        </a:spcAft>
                        <a:tabLst>
                          <a:tab pos="5314950" algn="r"/>
                        </a:tabLst>
                      </a:pPr>
                      <a:r>
                        <a:rPr lang="en-US" sz="1200" dirty="0">
                          <a:effectLst/>
                        </a:rPr>
                        <a:t>Model Application QI Translation</a:t>
                      </a:r>
                      <a:endParaRPr lang="en-US" sz="12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37006" marR="37006" marT="0" marB="0"/>
                </a:tc>
                <a:tc>
                  <a:txBody>
                    <a:bodyPr/>
                    <a:lstStyle/>
                    <a:p>
                      <a:pPr marL="0" marR="0" algn="ctr">
                        <a:spcBef>
                          <a:spcPts val="0"/>
                        </a:spcBef>
                        <a:spcAft>
                          <a:spcPts val="0"/>
                        </a:spcAft>
                        <a:tabLst>
                          <a:tab pos="5314950" algn="r"/>
                        </a:tabLst>
                      </a:pPr>
                      <a:r>
                        <a:rPr lang="en-US" sz="1200">
                          <a:effectLst/>
                        </a:rPr>
                        <a:t>51.0</a:t>
                      </a:r>
                      <a:endParaRPr lang="en-US" sz="12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37006" marR="37006" marT="0" marB="0"/>
                </a:tc>
                <a:tc>
                  <a:txBody>
                    <a:bodyPr/>
                    <a:lstStyle/>
                    <a:p>
                      <a:pPr marL="0" marR="0" algn="ctr">
                        <a:spcBef>
                          <a:spcPts val="0"/>
                        </a:spcBef>
                        <a:spcAft>
                          <a:spcPts val="0"/>
                        </a:spcAft>
                        <a:tabLst>
                          <a:tab pos="5314950" algn="r"/>
                        </a:tabLst>
                      </a:pPr>
                      <a:r>
                        <a:rPr lang="en-US" sz="600">
                          <a:effectLst/>
                        </a:rPr>
                        <a:t> </a:t>
                      </a:r>
                      <a:endParaRPr lang="en-US" sz="6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37006" marR="37006" marT="0" marB="0"/>
                </a:tc>
                <a:extLst>
                  <a:ext uri="{0D108BD9-81ED-4DB2-BD59-A6C34878D82A}">
                    <a16:rowId xmlns:a16="http://schemas.microsoft.com/office/drawing/2014/main" val="10017"/>
                  </a:ext>
                </a:extLst>
              </a:tr>
              <a:tr h="181592">
                <a:tc>
                  <a:txBody>
                    <a:bodyPr/>
                    <a:lstStyle/>
                    <a:p>
                      <a:pPr marL="0" marR="0" algn="ctr">
                        <a:spcBef>
                          <a:spcPts val="0"/>
                        </a:spcBef>
                        <a:spcAft>
                          <a:spcPts val="0"/>
                        </a:spcAft>
                        <a:tabLst>
                          <a:tab pos="5314950" algn="r"/>
                        </a:tabLst>
                      </a:pPr>
                      <a:r>
                        <a:rPr lang="en-US" sz="1200">
                          <a:effectLst/>
                        </a:rPr>
                        <a:t>Q18</a:t>
                      </a:r>
                      <a:endParaRPr lang="en-US" sz="12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37006" marR="37006" marT="0" marB="0"/>
                </a:tc>
                <a:tc>
                  <a:txBody>
                    <a:bodyPr/>
                    <a:lstStyle/>
                    <a:p>
                      <a:pPr marL="0" marR="0">
                        <a:spcBef>
                          <a:spcPts val="0"/>
                        </a:spcBef>
                        <a:spcAft>
                          <a:spcPts val="0"/>
                        </a:spcAft>
                        <a:tabLst>
                          <a:tab pos="5314950" algn="r"/>
                        </a:tabLst>
                      </a:pPr>
                      <a:r>
                        <a:rPr lang="en-US" sz="1200" dirty="0">
                          <a:effectLst/>
                        </a:rPr>
                        <a:t>Model Application QI Prediction</a:t>
                      </a:r>
                      <a:endParaRPr lang="en-US" sz="12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37006" marR="37006" marT="0" marB="0"/>
                </a:tc>
                <a:tc>
                  <a:txBody>
                    <a:bodyPr/>
                    <a:lstStyle/>
                    <a:p>
                      <a:pPr marL="0" marR="0" algn="ctr">
                        <a:spcBef>
                          <a:spcPts val="0"/>
                        </a:spcBef>
                        <a:spcAft>
                          <a:spcPts val="0"/>
                        </a:spcAft>
                        <a:tabLst>
                          <a:tab pos="5314950" algn="r"/>
                        </a:tabLst>
                      </a:pPr>
                      <a:r>
                        <a:rPr lang="en-US" sz="1200">
                          <a:effectLst/>
                        </a:rPr>
                        <a:t>58.9</a:t>
                      </a:r>
                      <a:endParaRPr lang="en-US" sz="12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37006" marR="37006" marT="0" marB="0"/>
                </a:tc>
                <a:tc>
                  <a:txBody>
                    <a:bodyPr/>
                    <a:lstStyle/>
                    <a:p>
                      <a:pPr marL="0" marR="0" algn="ctr">
                        <a:spcBef>
                          <a:spcPts val="0"/>
                        </a:spcBef>
                        <a:spcAft>
                          <a:spcPts val="0"/>
                        </a:spcAft>
                        <a:tabLst>
                          <a:tab pos="5314950" algn="r"/>
                        </a:tabLst>
                      </a:pPr>
                      <a:r>
                        <a:rPr lang="en-US" sz="600">
                          <a:effectLst/>
                        </a:rPr>
                        <a:t> </a:t>
                      </a:r>
                      <a:endParaRPr lang="en-US" sz="6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37006" marR="37006" marT="0" marB="0"/>
                </a:tc>
                <a:extLst>
                  <a:ext uri="{0D108BD9-81ED-4DB2-BD59-A6C34878D82A}">
                    <a16:rowId xmlns:a16="http://schemas.microsoft.com/office/drawing/2014/main" val="10018"/>
                  </a:ext>
                </a:extLst>
              </a:tr>
              <a:tr h="181592">
                <a:tc>
                  <a:txBody>
                    <a:bodyPr/>
                    <a:lstStyle/>
                    <a:p>
                      <a:pPr marL="0" marR="0" algn="ctr">
                        <a:spcBef>
                          <a:spcPts val="0"/>
                        </a:spcBef>
                        <a:spcAft>
                          <a:spcPts val="0"/>
                        </a:spcAft>
                        <a:tabLst>
                          <a:tab pos="5314950" algn="r"/>
                        </a:tabLst>
                      </a:pPr>
                      <a:r>
                        <a:rPr lang="en-US" sz="1200">
                          <a:effectLst/>
                        </a:rPr>
                        <a:t>Q19</a:t>
                      </a:r>
                      <a:endParaRPr lang="en-US" sz="12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37006" marR="37006" marT="0" marB="0"/>
                </a:tc>
                <a:tc>
                  <a:txBody>
                    <a:bodyPr/>
                    <a:lstStyle/>
                    <a:p>
                      <a:pPr marL="0" marR="0">
                        <a:spcBef>
                          <a:spcPts val="0"/>
                        </a:spcBef>
                        <a:spcAft>
                          <a:spcPts val="0"/>
                        </a:spcAft>
                        <a:tabLst>
                          <a:tab pos="5314950" algn="r"/>
                        </a:tabLst>
                      </a:pPr>
                      <a:r>
                        <a:rPr lang="en-US" sz="1200">
                          <a:effectLst/>
                        </a:rPr>
                        <a:t>QI Revision</a:t>
                      </a:r>
                      <a:endParaRPr lang="en-US" sz="12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37006" marR="37006" marT="0" marB="0"/>
                </a:tc>
                <a:tc>
                  <a:txBody>
                    <a:bodyPr/>
                    <a:lstStyle/>
                    <a:p>
                      <a:pPr marL="0" marR="0" algn="ctr">
                        <a:spcBef>
                          <a:spcPts val="0"/>
                        </a:spcBef>
                        <a:spcAft>
                          <a:spcPts val="0"/>
                        </a:spcAft>
                        <a:tabLst>
                          <a:tab pos="5314950" algn="r"/>
                        </a:tabLst>
                      </a:pPr>
                      <a:r>
                        <a:rPr lang="en-US" sz="1200">
                          <a:effectLst/>
                        </a:rPr>
                        <a:t>48.3</a:t>
                      </a:r>
                      <a:endParaRPr lang="en-US" sz="12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37006" marR="37006" marT="0" marB="0"/>
                </a:tc>
                <a:tc>
                  <a:txBody>
                    <a:bodyPr/>
                    <a:lstStyle/>
                    <a:p>
                      <a:pPr marL="0" marR="0" algn="ctr">
                        <a:spcBef>
                          <a:spcPts val="0"/>
                        </a:spcBef>
                        <a:spcAft>
                          <a:spcPts val="0"/>
                        </a:spcAft>
                        <a:tabLst>
                          <a:tab pos="5314950" algn="r"/>
                        </a:tabLst>
                      </a:pPr>
                      <a:r>
                        <a:rPr lang="en-US" sz="600">
                          <a:effectLst/>
                        </a:rPr>
                        <a:t> </a:t>
                      </a:r>
                      <a:endParaRPr lang="en-US" sz="6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37006" marR="37006" marT="0" marB="0"/>
                </a:tc>
                <a:extLst>
                  <a:ext uri="{0D108BD9-81ED-4DB2-BD59-A6C34878D82A}">
                    <a16:rowId xmlns:a16="http://schemas.microsoft.com/office/drawing/2014/main" val="10019"/>
                  </a:ext>
                </a:extLst>
              </a:tr>
              <a:tr h="181592">
                <a:tc>
                  <a:txBody>
                    <a:bodyPr/>
                    <a:lstStyle/>
                    <a:p>
                      <a:pPr marL="0" marR="0" algn="ctr">
                        <a:spcBef>
                          <a:spcPts val="0"/>
                        </a:spcBef>
                        <a:spcAft>
                          <a:spcPts val="0"/>
                        </a:spcAft>
                        <a:tabLst>
                          <a:tab pos="5314950" algn="r"/>
                        </a:tabLst>
                      </a:pPr>
                      <a:r>
                        <a:rPr lang="en-US" sz="1200">
                          <a:effectLst/>
                        </a:rPr>
                        <a:t>Q20</a:t>
                      </a:r>
                      <a:endParaRPr lang="en-US" sz="12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37006" marR="37006" marT="0" marB="0"/>
                </a:tc>
                <a:tc>
                  <a:txBody>
                    <a:bodyPr/>
                    <a:lstStyle/>
                    <a:p>
                      <a:pPr marL="0" marR="0">
                        <a:spcBef>
                          <a:spcPts val="0"/>
                        </a:spcBef>
                        <a:spcAft>
                          <a:spcPts val="0"/>
                        </a:spcAft>
                        <a:tabLst>
                          <a:tab pos="5314950" algn="r"/>
                        </a:tabLst>
                      </a:pPr>
                      <a:r>
                        <a:rPr lang="en-US" sz="1200" dirty="0">
                          <a:effectLst/>
                        </a:rPr>
                        <a:t>Confidence - QA Variable quantification</a:t>
                      </a:r>
                      <a:endParaRPr lang="en-US" sz="12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37006" marR="37006" marT="0" marB="0"/>
                </a:tc>
                <a:tc>
                  <a:txBody>
                    <a:bodyPr/>
                    <a:lstStyle/>
                    <a:p>
                      <a:pPr marL="0" marR="0" algn="ctr">
                        <a:spcBef>
                          <a:spcPts val="0"/>
                        </a:spcBef>
                        <a:spcAft>
                          <a:spcPts val="0"/>
                        </a:spcAft>
                        <a:tabLst>
                          <a:tab pos="5314950" algn="r"/>
                        </a:tabLst>
                      </a:pPr>
                      <a:r>
                        <a:rPr lang="en-US" sz="1200">
                          <a:effectLst/>
                        </a:rPr>
                        <a:t>4</a:t>
                      </a:r>
                      <a:endParaRPr lang="en-US" sz="12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37006" marR="37006" marT="0" marB="0"/>
                </a:tc>
                <a:tc>
                  <a:txBody>
                    <a:bodyPr/>
                    <a:lstStyle/>
                    <a:p>
                      <a:pPr marL="0" marR="0" algn="ctr">
                        <a:spcBef>
                          <a:spcPts val="0"/>
                        </a:spcBef>
                        <a:spcAft>
                          <a:spcPts val="0"/>
                        </a:spcAft>
                        <a:tabLst>
                          <a:tab pos="5314950" algn="r"/>
                        </a:tabLst>
                      </a:pPr>
                      <a:r>
                        <a:rPr lang="en-US" sz="600">
                          <a:effectLst/>
                        </a:rPr>
                        <a:t> </a:t>
                      </a:r>
                      <a:endParaRPr lang="en-US" sz="6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37006" marR="37006" marT="0" marB="0"/>
                </a:tc>
                <a:extLst>
                  <a:ext uri="{0D108BD9-81ED-4DB2-BD59-A6C34878D82A}">
                    <a16:rowId xmlns:a16="http://schemas.microsoft.com/office/drawing/2014/main" val="10020"/>
                  </a:ext>
                </a:extLst>
              </a:tr>
              <a:tr h="181592">
                <a:tc>
                  <a:txBody>
                    <a:bodyPr/>
                    <a:lstStyle/>
                    <a:p>
                      <a:pPr marL="0" marR="0" algn="ctr">
                        <a:spcBef>
                          <a:spcPts val="0"/>
                        </a:spcBef>
                        <a:spcAft>
                          <a:spcPts val="0"/>
                        </a:spcAft>
                        <a:tabLst>
                          <a:tab pos="5314950" algn="r"/>
                        </a:tabLst>
                      </a:pPr>
                      <a:r>
                        <a:rPr lang="en-US" sz="1200">
                          <a:effectLst/>
                        </a:rPr>
                        <a:t>Q21</a:t>
                      </a:r>
                      <a:endParaRPr lang="en-US" sz="12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37006" marR="37006" marT="0" marB="0"/>
                </a:tc>
                <a:tc>
                  <a:txBody>
                    <a:bodyPr/>
                    <a:lstStyle/>
                    <a:p>
                      <a:pPr marL="0" marR="0">
                        <a:spcBef>
                          <a:spcPts val="0"/>
                        </a:spcBef>
                        <a:spcAft>
                          <a:spcPts val="0"/>
                        </a:spcAft>
                        <a:tabLst>
                          <a:tab pos="5314950" algn="r"/>
                        </a:tabLst>
                      </a:pPr>
                      <a:r>
                        <a:rPr lang="en-US" sz="1200">
                          <a:effectLst/>
                        </a:rPr>
                        <a:t>Confidence - QM hypothesis development</a:t>
                      </a:r>
                      <a:endParaRPr lang="en-US" sz="12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37006" marR="37006" marT="0" marB="0"/>
                </a:tc>
                <a:tc>
                  <a:txBody>
                    <a:bodyPr/>
                    <a:lstStyle/>
                    <a:p>
                      <a:pPr marL="0" marR="0" algn="ctr">
                        <a:spcBef>
                          <a:spcPts val="0"/>
                        </a:spcBef>
                        <a:spcAft>
                          <a:spcPts val="0"/>
                        </a:spcAft>
                        <a:tabLst>
                          <a:tab pos="5314950" algn="r"/>
                        </a:tabLst>
                      </a:pPr>
                      <a:r>
                        <a:rPr lang="en-US" sz="1200">
                          <a:effectLst/>
                        </a:rPr>
                        <a:t>4</a:t>
                      </a:r>
                      <a:endParaRPr lang="en-US" sz="12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37006" marR="37006" marT="0" marB="0"/>
                </a:tc>
                <a:tc>
                  <a:txBody>
                    <a:bodyPr/>
                    <a:lstStyle/>
                    <a:p>
                      <a:pPr marL="0" marR="0" algn="ctr">
                        <a:spcBef>
                          <a:spcPts val="0"/>
                        </a:spcBef>
                        <a:spcAft>
                          <a:spcPts val="0"/>
                        </a:spcAft>
                        <a:tabLst>
                          <a:tab pos="5314950" algn="r"/>
                        </a:tabLst>
                      </a:pPr>
                      <a:r>
                        <a:rPr lang="en-US" sz="600">
                          <a:effectLst/>
                        </a:rPr>
                        <a:t> </a:t>
                      </a:r>
                      <a:endParaRPr lang="en-US" sz="6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37006" marR="37006" marT="0" marB="0"/>
                </a:tc>
                <a:extLst>
                  <a:ext uri="{0D108BD9-81ED-4DB2-BD59-A6C34878D82A}">
                    <a16:rowId xmlns:a16="http://schemas.microsoft.com/office/drawing/2014/main" val="10021"/>
                  </a:ext>
                </a:extLst>
              </a:tr>
              <a:tr h="181592">
                <a:tc>
                  <a:txBody>
                    <a:bodyPr/>
                    <a:lstStyle/>
                    <a:p>
                      <a:pPr marL="0" marR="0" algn="ctr">
                        <a:spcBef>
                          <a:spcPts val="0"/>
                        </a:spcBef>
                        <a:spcAft>
                          <a:spcPts val="0"/>
                        </a:spcAft>
                        <a:tabLst>
                          <a:tab pos="5314950" algn="r"/>
                        </a:tabLst>
                      </a:pPr>
                      <a:r>
                        <a:rPr lang="en-US" sz="1200">
                          <a:effectLst/>
                        </a:rPr>
                        <a:t>Q22a</a:t>
                      </a:r>
                      <a:endParaRPr lang="en-US" sz="12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37006" marR="37006" marT="0" marB="0"/>
                </a:tc>
                <a:tc>
                  <a:txBody>
                    <a:bodyPr/>
                    <a:lstStyle/>
                    <a:p>
                      <a:pPr marL="0" marR="0">
                        <a:spcBef>
                          <a:spcPts val="0"/>
                        </a:spcBef>
                        <a:spcAft>
                          <a:spcPts val="0"/>
                        </a:spcAft>
                        <a:tabLst>
                          <a:tab pos="5314950" algn="r"/>
                        </a:tabLst>
                      </a:pPr>
                      <a:r>
                        <a:rPr lang="en-US" sz="1200" dirty="0">
                          <a:effectLst/>
                        </a:rPr>
                        <a:t>Confidence - QM hypothesis testing</a:t>
                      </a:r>
                      <a:endParaRPr lang="en-US" sz="12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37006" marR="37006" marT="0" marB="0"/>
                </a:tc>
                <a:tc>
                  <a:txBody>
                    <a:bodyPr/>
                    <a:lstStyle/>
                    <a:p>
                      <a:pPr marL="0" marR="0" algn="ctr">
                        <a:spcBef>
                          <a:spcPts val="0"/>
                        </a:spcBef>
                        <a:spcAft>
                          <a:spcPts val="0"/>
                        </a:spcAft>
                        <a:tabLst>
                          <a:tab pos="5314950" algn="r"/>
                        </a:tabLst>
                      </a:pPr>
                      <a:r>
                        <a:rPr lang="en-US" sz="1200">
                          <a:effectLst/>
                        </a:rPr>
                        <a:t>4</a:t>
                      </a:r>
                      <a:endParaRPr lang="en-US" sz="12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37006" marR="37006" marT="0" marB="0"/>
                </a:tc>
                <a:tc>
                  <a:txBody>
                    <a:bodyPr/>
                    <a:lstStyle/>
                    <a:p>
                      <a:pPr marL="0" marR="0" algn="ctr">
                        <a:spcBef>
                          <a:spcPts val="0"/>
                        </a:spcBef>
                        <a:spcAft>
                          <a:spcPts val="0"/>
                        </a:spcAft>
                        <a:tabLst>
                          <a:tab pos="5314950" algn="r"/>
                        </a:tabLst>
                      </a:pPr>
                      <a:r>
                        <a:rPr lang="en-US" sz="600">
                          <a:effectLst/>
                        </a:rPr>
                        <a:t> </a:t>
                      </a:r>
                      <a:endParaRPr lang="en-US" sz="6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37006" marR="37006" marT="0" marB="0"/>
                </a:tc>
                <a:extLst>
                  <a:ext uri="{0D108BD9-81ED-4DB2-BD59-A6C34878D82A}">
                    <a16:rowId xmlns:a16="http://schemas.microsoft.com/office/drawing/2014/main" val="10022"/>
                  </a:ext>
                </a:extLst>
              </a:tr>
              <a:tr h="181592">
                <a:tc>
                  <a:txBody>
                    <a:bodyPr/>
                    <a:lstStyle/>
                    <a:p>
                      <a:pPr marL="0" marR="0" algn="ctr">
                        <a:spcBef>
                          <a:spcPts val="0"/>
                        </a:spcBef>
                        <a:spcAft>
                          <a:spcPts val="0"/>
                        </a:spcAft>
                        <a:tabLst>
                          <a:tab pos="5314950" algn="r"/>
                        </a:tabLst>
                      </a:pPr>
                      <a:r>
                        <a:rPr lang="en-US" sz="1200">
                          <a:effectLst/>
                        </a:rPr>
                        <a:t>Q22b</a:t>
                      </a:r>
                      <a:endParaRPr lang="en-US" sz="12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37006" marR="37006" marT="0" marB="0"/>
                </a:tc>
                <a:tc>
                  <a:txBody>
                    <a:bodyPr/>
                    <a:lstStyle/>
                    <a:p>
                      <a:pPr marL="0" marR="0">
                        <a:spcBef>
                          <a:spcPts val="0"/>
                        </a:spcBef>
                        <a:spcAft>
                          <a:spcPts val="0"/>
                        </a:spcAft>
                        <a:tabLst>
                          <a:tab pos="5314950" algn="r"/>
                        </a:tabLst>
                      </a:pPr>
                      <a:r>
                        <a:rPr lang="en-US" sz="1200">
                          <a:effectLst/>
                        </a:rPr>
                        <a:t>Confidence - QM hypothesis testing</a:t>
                      </a:r>
                      <a:endParaRPr lang="en-US" sz="12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37006" marR="37006" marT="0" marB="0"/>
                </a:tc>
                <a:tc>
                  <a:txBody>
                    <a:bodyPr/>
                    <a:lstStyle/>
                    <a:p>
                      <a:pPr marL="0" marR="0" algn="ctr">
                        <a:spcBef>
                          <a:spcPts val="0"/>
                        </a:spcBef>
                        <a:spcAft>
                          <a:spcPts val="0"/>
                        </a:spcAft>
                        <a:tabLst>
                          <a:tab pos="5314950" algn="r"/>
                        </a:tabLst>
                      </a:pPr>
                      <a:r>
                        <a:rPr lang="en-US" sz="1200">
                          <a:effectLst/>
                        </a:rPr>
                        <a:t>4</a:t>
                      </a:r>
                      <a:endParaRPr lang="en-US" sz="12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37006" marR="37006" marT="0" marB="0"/>
                </a:tc>
                <a:tc>
                  <a:txBody>
                    <a:bodyPr/>
                    <a:lstStyle/>
                    <a:p>
                      <a:pPr marL="0" marR="0" algn="ctr">
                        <a:spcBef>
                          <a:spcPts val="0"/>
                        </a:spcBef>
                        <a:spcAft>
                          <a:spcPts val="0"/>
                        </a:spcAft>
                        <a:tabLst>
                          <a:tab pos="5314950" algn="r"/>
                        </a:tabLst>
                      </a:pPr>
                      <a:r>
                        <a:rPr lang="en-US" sz="600">
                          <a:effectLst/>
                        </a:rPr>
                        <a:t> </a:t>
                      </a:r>
                      <a:endParaRPr lang="en-US" sz="6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37006" marR="37006" marT="0" marB="0"/>
                </a:tc>
                <a:extLst>
                  <a:ext uri="{0D108BD9-81ED-4DB2-BD59-A6C34878D82A}">
                    <a16:rowId xmlns:a16="http://schemas.microsoft.com/office/drawing/2014/main" val="10023"/>
                  </a:ext>
                </a:extLst>
              </a:tr>
              <a:tr h="181592">
                <a:tc>
                  <a:txBody>
                    <a:bodyPr/>
                    <a:lstStyle/>
                    <a:p>
                      <a:pPr marL="0" marR="0" algn="ctr">
                        <a:spcBef>
                          <a:spcPts val="0"/>
                        </a:spcBef>
                        <a:spcAft>
                          <a:spcPts val="0"/>
                        </a:spcAft>
                        <a:tabLst>
                          <a:tab pos="5314950" algn="r"/>
                        </a:tabLst>
                      </a:pPr>
                      <a:r>
                        <a:rPr lang="en-US" sz="1200">
                          <a:effectLst/>
                        </a:rPr>
                        <a:t>Q22c</a:t>
                      </a:r>
                      <a:endParaRPr lang="en-US" sz="12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37006" marR="37006" marT="0" marB="0"/>
                </a:tc>
                <a:tc>
                  <a:txBody>
                    <a:bodyPr/>
                    <a:lstStyle/>
                    <a:p>
                      <a:pPr marL="0" marR="0">
                        <a:spcBef>
                          <a:spcPts val="0"/>
                        </a:spcBef>
                        <a:spcAft>
                          <a:spcPts val="0"/>
                        </a:spcAft>
                        <a:tabLst>
                          <a:tab pos="5314950" algn="r"/>
                        </a:tabLst>
                      </a:pPr>
                      <a:r>
                        <a:rPr lang="en-US" sz="1200" dirty="0">
                          <a:effectLst/>
                        </a:rPr>
                        <a:t>Confidence - QM hypothesis testing</a:t>
                      </a:r>
                      <a:endParaRPr lang="en-US" sz="12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37006" marR="37006" marT="0" marB="0"/>
                </a:tc>
                <a:tc>
                  <a:txBody>
                    <a:bodyPr/>
                    <a:lstStyle/>
                    <a:p>
                      <a:pPr marL="0" marR="0" algn="ctr">
                        <a:spcBef>
                          <a:spcPts val="0"/>
                        </a:spcBef>
                        <a:spcAft>
                          <a:spcPts val="0"/>
                        </a:spcAft>
                        <a:tabLst>
                          <a:tab pos="5314950" algn="r"/>
                        </a:tabLst>
                      </a:pPr>
                      <a:r>
                        <a:rPr lang="en-US" sz="1200">
                          <a:effectLst/>
                        </a:rPr>
                        <a:t>4</a:t>
                      </a:r>
                      <a:endParaRPr lang="en-US" sz="12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37006" marR="37006" marT="0" marB="0"/>
                </a:tc>
                <a:tc>
                  <a:txBody>
                    <a:bodyPr/>
                    <a:lstStyle/>
                    <a:p>
                      <a:pPr marL="0" marR="0" algn="ctr">
                        <a:spcBef>
                          <a:spcPts val="0"/>
                        </a:spcBef>
                        <a:spcAft>
                          <a:spcPts val="0"/>
                        </a:spcAft>
                        <a:tabLst>
                          <a:tab pos="5314950" algn="r"/>
                        </a:tabLst>
                      </a:pPr>
                      <a:r>
                        <a:rPr lang="en-US" sz="600">
                          <a:effectLst/>
                        </a:rPr>
                        <a:t> </a:t>
                      </a:r>
                      <a:endParaRPr lang="en-US" sz="6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37006" marR="37006" marT="0" marB="0"/>
                </a:tc>
                <a:extLst>
                  <a:ext uri="{0D108BD9-81ED-4DB2-BD59-A6C34878D82A}">
                    <a16:rowId xmlns:a16="http://schemas.microsoft.com/office/drawing/2014/main" val="10024"/>
                  </a:ext>
                </a:extLst>
              </a:tr>
              <a:tr h="363187">
                <a:tc>
                  <a:txBody>
                    <a:bodyPr/>
                    <a:lstStyle/>
                    <a:p>
                      <a:pPr marL="0" marR="0" algn="ctr">
                        <a:spcBef>
                          <a:spcPts val="0"/>
                        </a:spcBef>
                        <a:spcAft>
                          <a:spcPts val="0"/>
                        </a:spcAft>
                        <a:tabLst>
                          <a:tab pos="5314950" algn="r"/>
                        </a:tabLst>
                      </a:pPr>
                      <a:r>
                        <a:rPr lang="en-US" sz="1200">
                          <a:effectLst/>
                        </a:rPr>
                        <a:t>Q23a</a:t>
                      </a:r>
                      <a:endParaRPr lang="en-US" sz="12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37006" marR="37006" marT="0" marB="0"/>
                </a:tc>
                <a:tc>
                  <a:txBody>
                    <a:bodyPr/>
                    <a:lstStyle/>
                    <a:p>
                      <a:pPr marL="0" marR="0">
                        <a:spcBef>
                          <a:spcPts val="0"/>
                        </a:spcBef>
                        <a:spcAft>
                          <a:spcPts val="0"/>
                        </a:spcAft>
                        <a:tabLst>
                          <a:tab pos="5314950" algn="r"/>
                        </a:tabLst>
                      </a:pPr>
                      <a:r>
                        <a:rPr lang="en-US" sz="1200" dirty="0">
                          <a:effectLst/>
                        </a:rPr>
                        <a:t>Confidence - QM creating and reasoning; QI refining</a:t>
                      </a:r>
                      <a:endParaRPr lang="en-US" sz="12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37006" marR="37006" marT="0" marB="0"/>
                </a:tc>
                <a:tc>
                  <a:txBody>
                    <a:bodyPr/>
                    <a:lstStyle/>
                    <a:p>
                      <a:pPr marL="0" marR="0" algn="ctr">
                        <a:spcBef>
                          <a:spcPts val="0"/>
                        </a:spcBef>
                        <a:spcAft>
                          <a:spcPts val="0"/>
                        </a:spcAft>
                        <a:tabLst>
                          <a:tab pos="5314950" algn="r"/>
                        </a:tabLst>
                      </a:pPr>
                      <a:r>
                        <a:rPr lang="en-US" sz="1200">
                          <a:effectLst/>
                        </a:rPr>
                        <a:t>4</a:t>
                      </a:r>
                      <a:endParaRPr lang="en-US" sz="12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37006" marR="37006" marT="0" marB="0"/>
                </a:tc>
                <a:tc>
                  <a:txBody>
                    <a:bodyPr/>
                    <a:lstStyle/>
                    <a:p>
                      <a:pPr marL="0" marR="0" algn="ctr">
                        <a:spcBef>
                          <a:spcPts val="0"/>
                        </a:spcBef>
                        <a:spcAft>
                          <a:spcPts val="0"/>
                        </a:spcAft>
                        <a:tabLst>
                          <a:tab pos="5314950" algn="r"/>
                        </a:tabLst>
                      </a:pPr>
                      <a:r>
                        <a:rPr lang="en-US" sz="600">
                          <a:effectLst/>
                        </a:rPr>
                        <a:t> </a:t>
                      </a:r>
                      <a:endParaRPr lang="en-US" sz="6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37006" marR="37006" marT="0" marB="0"/>
                </a:tc>
                <a:extLst>
                  <a:ext uri="{0D108BD9-81ED-4DB2-BD59-A6C34878D82A}">
                    <a16:rowId xmlns:a16="http://schemas.microsoft.com/office/drawing/2014/main" val="10025"/>
                  </a:ext>
                </a:extLst>
              </a:tr>
              <a:tr h="363187">
                <a:tc>
                  <a:txBody>
                    <a:bodyPr/>
                    <a:lstStyle/>
                    <a:p>
                      <a:pPr marL="0" marR="0" algn="ctr">
                        <a:spcBef>
                          <a:spcPts val="0"/>
                        </a:spcBef>
                        <a:spcAft>
                          <a:spcPts val="0"/>
                        </a:spcAft>
                        <a:tabLst>
                          <a:tab pos="5314950" algn="r"/>
                        </a:tabLst>
                      </a:pPr>
                      <a:r>
                        <a:rPr lang="en-US" sz="1200">
                          <a:effectLst/>
                        </a:rPr>
                        <a:t>Q23b</a:t>
                      </a:r>
                      <a:endParaRPr lang="en-US" sz="12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37006" marR="37006" marT="0" marB="0"/>
                </a:tc>
                <a:tc>
                  <a:txBody>
                    <a:bodyPr/>
                    <a:lstStyle/>
                    <a:p>
                      <a:pPr marL="0" marR="0">
                        <a:spcBef>
                          <a:spcPts val="0"/>
                        </a:spcBef>
                        <a:spcAft>
                          <a:spcPts val="0"/>
                        </a:spcAft>
                        <a:tabLst>
                          <a:tab pos="5314950" algn="r"/>
                        </a:tabLst>
                      </a:pPr>
                      <a:r>
                        <a:rPr lang="en-US" sz="1200" dirty="0">
                          <a:effectLst/>
                        </a:rPr>
                        <a:t>Confidence - QM creating and reasoning; QI refining</a:t>
                      </a:r>
                      <a:endParaRPr lang="en-US" sz="12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37006" marR="37006" marT="0" marB="0"/>
                </a:tc>
                <a:tc>
                  <a:txBody>
                    <a:bodyPr/>
                    <a:lstStyle/>
                    <a:p>
                      <a:pPr marL="0" marR="0" algn="ctr">
                        <a:spcBef>
                          <a:spcPts val="0"/>
                        </a:spcBef>
                        <a:spcAft>
                          <a:spcPts val="0"/>
                        </a:spcAft>
                        <a:tabLst>
                          <a:tab pos="5314950" algn="r"/>
                        </a:tabLst>
                      </a:pPr>
                      <a:r>
                        <a:rPr lang="en-US" sz="1200">
                          <a:effectLst/>
                        </a:rPr>
                        <a:t>4</a:t>
                      </a:r>
                      <a:endParaRPr lang="en-US" sz="12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37006" marR="37006" marT="0" marB="0"/>
                </a:tc>
                <a:tc>
                  <a:txBody>
                    <a:bodyPr/>
                    <a:lstStyle/>
                    <a:p>
                      <a:pPr marL="0" marR="0" algn="ctr">
                        <a:spcBef>
                          <a:spcPts val="0"/>
                        </a:spcBef>
                        <a:spcAft>
                          <a:spcPts val="0"/>
                        </a:spcAft>
                        <a:tabLst>
                          <a:tab pos="5314950" algn="r"/>
                        </a:tabLst>
                      </a:pPr>
                      <a:r>
                        <a:rPr lang="en-US" sz="600">
                          <a:effectLst/>
                        </a:rPr>
                        <a:t> </a:t>
                      </a:r>
                      <a:endParaRPr lang="en-US" sz="6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37006" marR="37006" marT="0" marB="0"/>
                </a:tc>
                <a:extLst>
                  <a:ext uri="{0D108BD9-81ED-4DB2-BD59-A6C34878D82A}">
                    <a16:rowId xmlns:a16="http://schemas.microsoft.com/office/drawing/2014/main" val="10026"/>
                  </a:ext>
                </a:extLst>
              </a:tr>
              <a:tr h="363187">
                <a:tc>
                  <a:txBody>
                    <a:bodyPr/>
                    <a:lstStyle/>
                    <a:p>
                      <a:pPr marL="0" marR="0" algn="ctr">
                        <a:spcBef>
                          <a:spcPts val="0"/>
                        </a:spcBef>
                        <a:spcAft>
                          <a:spcPts val="0"/>
                        </a:spcAft>
                        <a:tabLst>
                          <a:tab pos="5314950" algn="r"/>
                        </a:tabLst>
                      </a:pPr>
                      <a:r>
                        <a:rPr lang="en-US" sz="1200">
                          <a:effectLst/>
                        </a:rPr>
                        <a:t>Q23c</a:t>
                      </a:r>
                      <a:endParaRPr lang="en-US" sz="12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37006" marR="37006" marT="0" marB="0"/>
                </a:tc>
                <a:tc>
                  <a:txBody>
                    <a:bodyPr/>
                    <a:lstStyle/>
                    <a:p>
                      <a:pPr marL="0" marR="0">
                        <a:spcBef>
                          <a:spcPts val="0"/>
                        </a:spcBef>
                        <a:spcAft>
                          <a:spcPts val="0"/>
                        </a:spcAft>
                        <a:tabLst>
                          <a:tab pos="5314950" algn="r"/>
                        </a:tabLst>
                      </a:pPr>
                      <a:r>
                        <a:rPr lang="en-US" sz="1200" dirty="0">
                          <a:effectLst/>
                        </a:rPr>
                        <a:t>Confidence - QM creating and reasoning; QI refining</a:t>
                      </a:r>
                      <a:endParaRPr lang="en-US" sz="12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37006" marR="37006" marT="0" marB="0"/>
                </a:tc>
                <a:tc>
                  <a:txBody>
                    <a:bodyPr/>
                    <a:lstStyle/>
                    <a:p>
                      <a:pPr marL="0" marR="0" algn="ctr">
                        <a:spcBef>
                          <a:spcPts val="0"/>
                        </a:spcBef>
                        <a:spcAft>
                          <a:spcPts val="0"/>
                        </a:spcAft>
                        <a:tabLst>
                          <a:tab pos="5314950" algn="r"/>
                        </a:tabLst>
                      </a:pPr>
                      <a:r>
                        <a:rPr lang="en-US" sz="1200">
                          <a:effectLst/>
                        </a:rPr>
                        <a:t>4</a:t>
                      </a:r>
                      <a:endParaRPr lang="en-US" sz="12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37006" marR="37006" marT="0" marB="0"/>
                </a:tc>
                <a:tc>
                  <a:txBody>
                    <a:bodyPr/>
                    <a:lstStyle/>
                    <a:p>
                      <a:pPr marL="0" marR="0" algn="ctr">
                        <a:spcBef>
                          <a:spcPts val="0"/>
                        </a:spcBef>
                        <a:spcAft>
                          <a:spcPts val="0"/>
                        </a:spcAft>
                        <a:tabLst>
                          <a:tab pos="5314950" algn="r"/>
                        </a:tabLst>
                      </a:pPr>
                      <a:r>
                        <a:rPr lang="en-US" sz="600">
                          <a:effectLst/>
                        </a:rPr>
                        <a:t> </a:t>
                      </a:r>
                      <a:endParaRPr lang="en-US" sz="6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37006" marR="37006" marT="0" marB="0"/>
                </a:tc>
                <a:extLst>
                  <a:ext uri="{0D108BD9-81ED-4DB2-BD59-A6C34878D82A}">
                    <a16:rowId xmlns:a16="http://schemas.microsoft.com/office/drawing/2014/main" val="10027"/>
                  </a:ext>
                </a:extLst>
              </a:tr>
              <a:tr h="181592">
                <a:tc>
                  <a:txBody>
                    <a:bodyPr/>
                    <a:lstStyle/>
                    <a:p>
                      <a:pPr marL="0" marR="0" algn="ctr">
                        <a:spcBef>
                          <a:spcPts val="0"/>
                        </a:spcBef>
                        <a:spcAft>
                          <a:spcPts val="0"/>
                        </a:spcAft>
                        <a:tabLst>
                          <a:tab pos="5314950" algn="r"/>
                        </a:tabLst>
                      </a:pPr>
                      <a:r>
                        <a:rPr lang="en-US" sz="1200">
                          <a:effectLst/>
                        </a:rPr>
                        <a:t>Q24</a:t>
                      </a:r>
                      <a:endParaRPr lang="en-US" sz="12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37006" marR="37006" marT="0" marB="0"/>
                </a:tc>
                <a:tc>
                  <a:txBody>
                    <a:bodyPr/>
                    <a:lstStyle/>
                    <a:p>
                      <a:pPr marL="0" marR="0">
                        <a:spcBef>
                          <a:spcPts val="0"/>
                        </a:spcBef>
                        <a:spcAft>
                          <a:spcPts val="0"/>
                        </a:spcAft>
                        <a:tabLst>
                          <a:tab pos="5314950" algn="r"/>
                        </a:tabLst>
                      </a:pPr>
                      <a:r>
                        <a:rPr lang="en-US" sz="1200" dirty="0">
                          <a:effectLst/>
                        </a:rPr>
                        <a:t>Confidence - QI predictions</a:t>
                      </a:r>
                      <a:endParaRPr lang="en-US" sz="12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37006" marR="37006" marT="0" marB="0"/>
                </a:tc>
                <a:tc>
                  <a:txBody>
                    <a:bodyPr/>
                    <a:lstStyle/>
                    <a:p>
                      <a:pPr marL="0" marR="0" algn="ctr">
                        <a:spcBef>
                          <a:spcPts val="0"/>
                        </a:spcBef>
                        <a:spcAft>
                          <a:spcPts val="0"/>
                        </a:spcAft>
                        <a:tabLst>
                          <a:tab pos="5314950" algn="r"/>
                        </a:tabLst>
                      </a:pPr>
                      <a:r>
                        <a:rPr lang="en-US" sz="1200">
                          <a:effectLst/>
                        </a:rPr>
                        <a:t>4</a:t>
                      </a:r>
                      <a:endParaRPr lang="en-US" sz="12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37006" marR="37006" marT="0" marB="0"/>
                </a:tc>
                <a:tc>
                  <a:txBody>
                    <a:bodyPr/>
                    <a:lstStyle/>
                    <a:p>
                      <a:pPr marL="0" marR="0" algn="ctr">
                        <a:spcBef>
                          <a:spcPts val="0"/>
                        </a:spcBef>
                        <a:spcAft>
                          <a:spcPts val="0"/>
                        </a:spcAft>
                        <a:tabLst>
                          <a:tab pos="5314950" algn="r"/>
                        </a:tabLst>
                      </a:pPr>
                      <a:r>
                        <a:rPr lang="en-US" sz="600">
                          <a:effectLst/>
                        </a:rPr>
                        <a:t> </a:t>
                      </a:r>
                      <a:endParaRPr lang="en-US" sz="6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37006" marR="37006" marT="0" marB="0"/>
                </a:tc>
                <a:extLst>
                  <a:ext uri="{0D108BD9-81ED-4DB2-BD59-A6C34878D82A}">
                    <a16:rowId xmlns:a16="http://schemas.microsoft.com/office/drawing/2014/main" val="10028"/>
                  </a:ext>
                </a:extLst>
              </a:tr>
              <a:tr h="181592">
                <a:tc>
                  <a:txBody>
                    <a:bodyPr/>
                    <a:lstStyle/>
                    <a:p>
                      <a:pPr marL="0" marR="0" algn="ctr">
                        <a:spcBef>
                          <a:spcPts val="0"/>
                        </a:spcBef>
                        <a:spcAft>
                          <a:spcPts val="0"/>
                        </a:spcAft>
                        <a:tabLst>
                          <a:tab pos="5314950" algn="r"/>
                        </a:tabLst>
                      </a:pPr>
                      <a:r>
                        <a:rPr lang="en-US" sz="1200">
                          <a:effectLst/>
                        </a:rPr>
                        <a:t>Q25</a:t>
                      </a:r>
                      <a:endParaRPr lang="en-US" sz="12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37006" marR="37006" marT="0" marB="0"/>
                </a:tc>
                <a:tc>
                  <a:txBody>
                    <a:bodyPr/>
                    <a:lstStyle/>
                    <a:p>
                      <a:pPr marL="0" marR="0">
                        <a:spcBef>
                          <a:spcPts val="0"/>
                        </a:spcBef>
                        <a:spcAft>
                          <a:spcPts val="0"/>
                        </a:spcAft>
                        <a:tabLst>
                          <a:tab pos="5314950" algn="r"/>
                        </a:tabLst>
                      </a:pPr>
                      <a:r>
                        <a:rPr lang="en-US" sz="1200" dirty="0">
                          <a:effectLst/>
                        </a:rPr>
                        <a:t>Confidence - QI trends</a:t>
                      </a:r>
                      <a:endParaRPr lang="en-US" sz="12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37006" marR="37006" marT="0" marB="0"/>
                </a:tc>
                <a:tc>
                  <a:txBody>
                    <a:bodyPr/>
                    <a:lstStyle/>
                    <a:p>
                      <a:pPr marL="0" marR="0" algn="ctr">
                        <a:spcBef>
                          <a:spcPts val="0"/>
                        </a:spcBef>
                        <a:spcAft>
                          <a:spcPts val="0"/>
                        </a:spcAft>
                        <a:tabLst>
                          <a:tab pos="5314950" algn="r"/>
                        </a:tabLst>
                      </a:pPr>
                      <a:r>
                        <a:rPr lang="en-US" sz="1200">
                          <a:effectLst/>
                        </a:rPr>
                        <a:t>4</a:t>
                      </a:r>
                      <a:endParaRPr lang="en-US" sz="12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37006" marR="37006" marT="0" marB="0"/>
                </a:tc>
                <a:tc>
                  <a:txBody>
                    <a:bodyPr/>
                    <a:lstStyle/>
                    <a:p>
                      <a:pPr marL="0" marR="0" algn="ctr">
                        <a:spcBef>
                          <a:spcPts val="0"/>
                        </a:spcBef>
                        <a:spcAft>
                          <a:spcPts val="0"/>
                        </a:spcAft>
                        <a:tabLst>
                          <a:tab pos="5314950" algn="r"/>
                        </a:tabLst>
                      </a:pPr>
                      <a:r>
                        <a:rPr lang="en-US" sz="600">
                          <a:effectLst/>
                        </a:rPr>
                        <a:t> </a:t>
                      </a:r>
                      <a:endParaRPr lang="en-US" sz="6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37006" marR="37006" marT="0" marB="0"/>
                </a:tc>
                <a:extLst>
                  <a:ext uri="{0D108BD9-81ED-4DB2-BD59-A6C34878D82A}">
                    <a16:rowId xmlns:a16="http://schemas.microsoft.com/office/drawing/2014/main" val="10029"/>
                  </a:ext>
                </a:extLst>
              </a:tr>
              <a:tr h="181592">
                <a:tc>
                  <a:txBody>
                    <a:bodyPr/>
                    <a:lstStyle/>
                    <a:p>
                      <a:pPr marL="0" marR="0" algn="ctr">
                        <a:spcBef>
                          <a:spcPts val="0"/>
                        </a:spcBef>
                        <a:spcAft>
                          <a:spcPts val="0"/>
                        </a:spcAft>
                        <a:tabLst>
                          <a:tab pos="5314950" algn="r"/>
                        </a:tabLst>
                      </a:pPr>
                      <a:r>
                        <a:rPr lang="en-US" sz="1200">
                          <a:effectLst/>
                        </a:rPr>
                        <a:t>Q26</a:t>
                      </a:r>
                      <a:endParaRPr lang="en-US" sz="12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37006" marR="37006" marT="0" marB="0"/>
                </a:tc>
                <a:tc>
                  <a:txBody>
                    <a:bodyPr/>
                    <a:lstStyle/>
                    <a:p>
                      <a:pPr marL="0" marR="0">
                        <a:spcBef>
                          <a:spcPts val="0"/>
                        </a:spcBef>
                        <a:spcAft>
                          <a:spcPts val="0"/>
                        </a:spcAft>
                        <a:tabLst>
                          <a:tab pos="5314950" algn="r"/>
                        </a:tabLst>
                      </a:pPr>
                      <a:r>
                        <a:rPr lang="en-US" sz="1200" dirty="0">
                          <a:effectLst/>
                        </a:rPr>
                        <a:t>Confidence - QI translation</a:t>
                      </a:r>
                      <a:endParaRPr lang="en-US" sz="12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37006" marR="37006" marT="0" marB="0"/>
                </a:tc>
                <a:tc>
                  <a:txBody>
                    <a:bodyPr/>
                    <a:lstStyle/>
                    <a:p>
                      <a:pPr marL="0" marR="0" algn="ctr">
                        <a:spcBef>
                          <a:spcPts val="0"/>
                        </a:spcBef>
                        <a:spcAft>
                          <a:spcPts val="0"/>
                        </a:spcAft>
                        <a:tabLst>
                          <a:tab pos="5314950" algn="r"/>
                        </a:tabLst>
                      </a:pPr>
                      <a:r>
                        <a:rPr lang="en-US" sz="1200">
                          <a:effectLst/>
                        </a:rPr>
                        <a:t>4</a:t>
                      </a:r>
                      <a:endParaRPr lang="en-US" sz="12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37006" marR="37006" marT="0" marB="0"/>
                </a:tc>
                <a:tc>
                  <a:txBody>
                    <a:bodyPr/>
                    <a:lstStyle/>
                    <a:p>
                      <a:pPr marL="0" marR="0" algn="ctr">
                        <a:spcBef>
                          <a:spcPts val="0"/>
                        </a:spcBef>
                        <a:spcAft>
                          <a:spcPts val="0"/>
                        </a:spcAft>
                        <a:tabLst>
                          <a:tab pos="5314950" algn="r"/>
                        </a:tabLst>
                      </a:pPr>
                      <a:r>
                        <a:rPr lang="en-US" sz="600">
                          <a:effectLst/>
                        </a:rPr>
                        <a:t> </a:t>
                      </a:r>
                      <a:endParaRPr lang="en-US" sz="6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37006" marR="37006" marT="0" marB="0"/>
                </a:tc>
                <a:extLst>
                  <a:ext uri="{0D108BD9-81ED-4DB2-BD59-A6C34878D82A}">
                    <a16:rowId xmlns:a16="http://schemas.microsoft.com/office/drawing/2014/main" val="10030"/>
                  </a:ext>
                </a:extLst>
              </a:tr>
              <a:tr h="181592">
                <a:tc>
                  <a:txBody>
                    <a:bodyPr/>
                    <a:lstStyle/>
                    <a:p>
                      <a:pPr marL="0" marR="0" algn="ctr">
                        <a:spcBef>
                          <a:spcPts val="0"/>
                        </a:spcBef>
                        <a:spcAft>
                          <a:spcPts val="0"/>
                        </a:spcAft>
                        <a:tabLst>
                          <a:tab pos="5314950" algn="r"/>
                        </a:tabLst>
                      </a:pPr>
                      <a:r>
                        <a:rPr lang="en-US" sz="1200">
                          <a:effectLst/>
                        </a:rPr>
                        <a:t>Total</a:t>
                      </a:r>
                      <a:endParaRPr lang="en-US" sz="12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37006" marR="37006" marT="0" marB="0"/>
                </a:tc>
                <a:tc>
                  <a:txBody>
                    <a:bodyPr/>
                    <a:lstStyle/>
                    <a:p>
                      <a:pPr marL="0" marR="0">
                        <a:spcBef>
                          <a:spcPts val="0"/>
                        </a:spcBef>
                        <a:spcAft>
                          <a:spcPts val="0"/>
                        </a:spcAft>
                        <a:tabLst>
                          <a:tab pos="5314950" algn="r"/>
                        </a:tabLst>
                      </a:pPr>
                      <a:r>
                        <a:rPr lang="en-US" sz="1200" dirty="0">
                          <a:effectLst/>
                        </a:rPr>
                        <a:t> </a:t>
                      </a:r>
                      <a:endParaRPr lang="en-US" sz="12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37006" marR="37006" marT="0" marB="0"/>
                </a:tc>
                <a:tc>
                  <a:txBody>
                    <a:bodyPr/>
                    <a:lstStyle/>
                    <a:p>
                      <a:pPr marL="0" marR="0" algn="ctr">
                        <a:spcBef>
                          <a:spcPts val="0"/>
                        </a:spcBef>
                        <a:spcAft>
                          <a:spcPts val="0"/>
                        </a:spcAft>
                        <a:tabLst>
                          <a:tab pos="5314950" algn="r"/>
                        </a:tabLst>
                      </a:pPr>
                      <a:r>
                        <a:rPr lang="en-US" sz="1200" dirty="0">
                          <a:effectLst/>
                        </a:rPr>
                        <a:t>7.23</a:t>
                      </a:r>
                      <a:endParaRPr lang="en-US" sz="12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37006" marR="37006" marT="0" marB="0"/>
                </a:tc>
                <a:tc>
                  <a:txBody>
                    <a:bodyPr/>
                    <a:lstStyle/>
                    <a:p>
                      <a:pPr marL="0" marR="0" algn="ctr">
                        <a:spcBef>
                          <a:spcPts val="0"/>
                        </a:spcBef>
                        <a:spcAft>
                          <a:spcPts val="0"/>
                        </a:spcAft>
                        <a:tabLst>
                          <a:tab pos="5314950" algn="r"/>
                        </a:tabLst>
                      </a:pPr>
                      <a:r>
                        <a:rPr lang="en-US" sz="600" dirty="0">
                          <a:effectLst/>
                        </a:rPr>
                        <a:t> </a:t>
                      </a:r>
                      <a:endParaRPr lang="en-US" sz="6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37006" marR="37006" marT="0" marB="0"/>
                </a:tc>
                <a:extLst>
                  <a:ext uri="{0D108BD9-81ED-4DB2-BD59-A6C34878D82A}">
                    <a16:rowId xmlns:a16="http://schemas.microsoft.com/office/drawing/2014/main" val="10031"/>
                  </a:ext>
                </a:extLst>
              </a:tr>
            </a:tbl>
          </a:graphicData>
        </a:graphic>
      </p:graphicFrame>
    </p:spTree>
    <p:extLst>
      <p:ext uri="{BB962C8B-B14F-4D97-AF65-F5344CB8AC3E}">
        <p14:creationId xmlns:p14="http://schemas.microsoft.com/office/powerpoint/2010/main" val="199735891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76200"/>
            <a:ext cx="6673174" cy="762000"/>
          </a:xfrm>
        </p:spPr>
        <p:txBody>
          <a:bodyPr/>
          <a:lstStyle/>
          <a:p>
            <a:r>
              <a:rPr lang="en-US" dirty="0"/>
              <a:t>Cell Collective Resource</a:t>
            </a:r>
          </a:p>
        </p:txBody>
      </p:sp>
      <p:sp>
        <p:nvSpPr>
          <p:cNvPr id="3" name="Content Placeholder 2"/>
          <p:cNvSpPr>
            <a:spLocks noGrp="1"/>
          </p:cNvSpPr>
          <p:nvPr>
            <p:ph idx="1"/>
          </p:nvPr>
        </p:nvSpPr>
        <p:spPr>
          <a:xfrm>
            <a:off x="228600" y="762000"/>
            <a:ext cx="8549604" cy="5867400"/>
          </a:xfrm>
          <a:solidFill>
            <a:schemeClr val="bg2"/>
          </a:solidFill>
        </p:spPr>
        <p:txBody>
          <a:bodyPr>
            <a:normAutofit fontScale="85000" lnSpcReduction="10000"/>
          </a:bodyPr>
          <a:lstStyle/>
          <a:p>
            <a:pPr marL="0" indent="0">
              <a:buNone/>
            </a:pPr>
            <a:r>
              <a:rPr lang="en-US" dirty="0"/>
              <a:t>Description</a:t>
            </a:r>
          </a:p>
          <a:p>
            <a:r>
              <a:rPr lang="en-US" dirty="0"/>
              <a:t>The purpose of this training model is to introduce you to Cell Collective. Cell Collective is a web-based technology designed to aid students in learning about complex biological systems by allowing them to explore biological processes on the computer. Students can create, modify, and simulate components that comprise a process. Cell Collective is also designed to enable students to think about biological processes as a ‘system’ - by activating and deactivating components, student can visualize the extent to which a single change impacts the entire system.</a:t>
            </a:r>
          </a:p>
          <a:p>
            <a:pPr marL="0" indent="0">
              <a:buNone/>
            </a:pPr>
            <a:r>
              <a:rPr lang="en-US" dirty="0"/>
              <a:t>Learning Objectives</a:t>
            </a:r>
          </a:p>
          <a:p>
            <a:r>
              <a:rPr lang="en-US" dirty="0"/>
              <a:t>Students will be able to add components.</a:t>
            </a:r>
          </a:p>
          <a:p>
            <a:r>
              <a:rPr lang="en-US" dirty="0"/>
              <a:t>Students will be able to add relationships between components.</a:t>
            </a:r>
          </a:p>
          <a:p>
            <a:r>
              <a:rPr lang="en-US" dirty="0"/>
              <a:t>Students will be able to rename components.</a:t>
            </a:r>
          </a:p>
          <a:p>
            <a:r>
              <a:rPr lang="en-US" dirty="0"/>
              <a:t>Students will be able to save your work.</a:t>
            </a:r>
          </a:p>
          <a:p>
            <a:r>
              <a:rPr lang="en-US" dirty="0"/>
              <a:t>Students will be able to simulate a computational model.</a:t>
            </a:r>
          </a:p>
          <a:p>
            <a:r>
              <a:rPr lang="en-US" dirty="0"/>
              <a:t>Students will be able to interpret simulation results in Cell Collective.</a:t>
            </a:r>
          </a:p>
          <a:p>
            <a:r>
              <a:rPr lang="en-US" dirty="0"/>
              <a:t>Students will be able to switch between different Cell Collective workspaces.</a:t>
            </a:r>
          </a:p>
          <a:p>
            <a:pPr marL="0" indent="0" algn="ctr">
              <a:buNone/>
            </a:pPr>
            <a:r>
              <a:rPr lang="en-US" dirty="0">
                <a:hlinkClick r:id="rId2"/>
              </a:rPr>
              <a:t>https://learn.cellcollective.org/</a:t>
            </a:r>
            <a:endParaRPr lang="en-US" dirty="0"/>
          </a:p>
        </p:txBody>
      </p:sp>
    </p:spTree>
    <p:extLst>
      <p:ext uri="{BB962C8B-B14F-4D97-AF65-F5344CB8AC3E}">
        <p14:creationId xmlns:p14="http://schemas.microsoft.com/office/powerpoint/2010/main" val="388108584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76200"/>
            <a:ext cx="6673174" cy="762000"/>
          </a:xfrm>
        </p:spPr>
        <p:txBody>
          <a:bodyPr/>
          <a:lstStyle/>
          <a:p>
            <a:r>
              <a:rPr lang="en-US" dirty="0"/>
              <a:t>Cell Collective Resource</a:t>
            </a:r>
          </a:p>
        </p:txBody>
      </p:sp>
      <p:sp>
        <p:nvSpPr>
          <p:cNvPr id="3" name="Content Placeholder 2"/>
          <p:cNvSpPr>
            <a:spLocks noGrp="1"/>
          </p:cNvSpPr>
          <p:nvPr>
            <p:ph idx="1"/>
          </p:nvPr>
        </p:nvSpPr>
        <p:spPr>
          <a:xfrm>
            <a:off x="228600" y="762000"/>
            <a:ext cx="8549604" cy="5867400"/>
          </a:xfrm>
          <a:solidFill>
            <a:schemeClr val="bg2"/>
          </a:solidFill>
        </p:spPr>
        <p:txBody>
          <a:bodyPr>
            <a:normAutofit/>
          </a:bodyPr>
          <a:lstStyle/>
          <a:p>
            <a:pPr marL="0" indent="0">
              <a:buNone/>
            </a:pPr>
            <a:r>
              <a:rPr lang="en-US" dirty="0"/>
              <a:t>PI Tomas </a:t>
            </a:r>
            <a:r>
              <a:rPr lang="en-US" dirty="0" err="1"/>
              <a:t>Halikar</a:t>
            </a:r>
            <a:r>
              <a:rPr lang="en-US" dirty="0"/>
              <a:t>, Developer Joseph </a:t>
            </a:r>
            <a:r>
              <a:rPr lang="en-US" dirty="0" err="1"/>
              <a:t>Dauer</a:t>
            </a:r>
            <a:endParaRPr lang="en-US" dirty="0"/>
          </a:p>
        </p:txBody>
      </p:sp>
      <p:pic>
        <p:nvPicPr>
          <p:cNvPr id="4" name="Picture 3">
            <a:hlinkClick r:id="rId2"/>
          </p:cNvPr>
          <p:cNvPicPr>
            <a:picLocks noChangeAspect="1"/>
          </p:cNvPicPr>
          <p:nvPr/>
        </p:nvPicPr>
        <p:blipFill>
          <a:blip r:embed="rId3"/>
          <a:stretch>
            <a:fillRect/>
          </a:stretch>
        </p:blipFill>
        <p:spPr>
          <a:xfrm>
            <a:off x="137939" y="1488688"/>
            <a:ext cx="2901491" cy="3657600"/>
          </a:xfrm>
          <a:prstGeom prst="rect">
            <a:avLst/>
          </a:prstGeom>
        </p:spPr>
      </p:pic>
      <p:pic>
        <p:nvPicPr>
          <p:cNvPr id="5" name="Picture 4">
            <a:hlinkClick r:id="rId4"/>
          </p:cNvPr>
          <p:cNvPicPr>
            <a:picLocks noChangeAspect="1"/>
          </p:cNvPicPr>
          <p:nvPr/>
        </p:nvPicPr>
        <p:blipFill>
          <a:blip r:embed="rId5"/>
          <a:stretch>
            <a:fillRect/>
          </a:stretch>
        </p:blipFill>
        <p:spPr>
          <a:xfrm>
            <a:off x="3039430" y="1488688"/>
            <a:ext cx="2921211" cy="3657600"/>
          </a:xfrm>
          <a:prstGeom prst="rect">
            <a:avLst/>
          </a:prstGeom>
        </p:spPr>
      </p:pic>
      <p:pic>
        <p:nvPicPr>
          <p:cNvPr id="6" name="Picture 5">
            <a:hlinkClick r:id="rId6"/>
          </p:cNvPr>
          <p:cNvPicPr>
            <a:picLocks noChangeAspect="1"/>
          </p:cNvPicPr>
          <p:nvPr/>
        </p:nvPicPr>
        <p:blipFill>
          <a:blip r:embed="rId7"/>
          <a:stretch>
            <a:fillRect/>
          </a:stretch>
        </p:blipFill>
        <p:spPr>
          <a:xfrm>
            <a:off x="5977378" y="1499838"/>
            <a:ext cx="2883239" cy="3646449"/>
          </a:xfrm>
          <a:prstGeom prst="rect">
            <a:avLst/>
          </a:prstGeom>
        </p:spPr>
      </p:pic>
    </p:spTree>
    <p:extLst>
      <p:ext uri="{BB962C8B-B14F-4D97-AF65-F5344CB8AC3E}">
        <p14:creationId xmlns:p14="http://schemas.microsoft.com/office/powerpoint/2010/main" val="335058159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QUBES QR Survey </a:t>
            </a:r>
            <a:br>
              <a:rPr lang="en-US" dirty="0"/>
            </a:br>
            <a:r>
              <a:rPr lang="en-US" sz="2400" dirty="0"/>
              <a:t>Fall 2017-Spring 2018</a:t>
            </a:r>
            <a:br>
              <a:rPr lang="en-US" dirty="0"/>
            </a:br>
            <a:endParaRPr lang="en-US" dirty="0"/>
          </a:p>
        </p:txBody>
      </p:sp>
      <p:sp>
        <p:nvSpPr>
          <p:cNvPr id="3" name="Content Placeholder 2"/>
          <p:cNvSpPr>
            <a:spLocks noGrp="1"/>
          </p:cNvSpPr>
          <p:nvPr>
            <p:ph idx="1"/>
          </p:nvPr>
        </p:nvSpPr>
        <p:spPr/>
        <p:txBody>
          <a:bodyPr/>
          <a:lstStyle/>
          <a:p>
            <a:r>
              <a:rPr lang="en-US" dirty="0"/>
              <a:t>We invite you to join our team</a:t>
            </a:r>
          </a:p>
          <a:p>
            <a:r>
              <a:rPr lang="en-US" dirty="0"/>
              <a:t>Provide feedback on items</a:t>
            </a:r>
          </a:p>
          <a:p>
            <a:r>
              <a:rPr lang="en-US" dirty="0"/>
              <a:t>Create and share items</a:t>
            </a:r>
          </a:p>
          <a:p>
            <a:r>
              <a:rPr lang="en-US" dirty="0"/>
              <a:t>Implement survey in your course as part of national study</a:t>
            </a:r>
          </a:p>
        </p:txBody>
      </p:sp>
    </p:spTree>
    <p:extLst>
      <p:ext uri="{BB962C8B-B14F-4D97-AF65-F5344CB8AC3E}">
        <p14:creationId xmlns:p14="http://schemas.microsoft.com/office/powerpoint/2010/main" val="388459993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8999" y="838200"/>
            <a:ext cx="4762711" cy="3657600"/>
          </a:xfrm>
        </p:spPr>
        <p:txBody>
          <a:bodyPr>
            <a:normAutofit/>
          </a:bodyPr>
          <a:lstStyle/>
          <a:p>
            <a:r>
              <a:rPr lang="en-US" b="1" dirty="0"/>
              <a:t>Thank you </a:t>
            </a:r>
            <a:br>
              <a:rPr lang="en-US" b="1" dirty="0"/>
            </a:br>
            <a:br>
              <a:rPr lang="en-US" b="1" dirty="0"/>
            </a:br>
            <a:br>
              <a:rPr lang="en-US" b="1" dirty="0"/>
            </a:br>
            <a:r>
              <a:rPr lang="en-US" sz="2400" dirty="0"/>
              <a:t>Robert Mayes </a:t>
            </a:r>
            <a:br>
              <a:rPr lang="en-US" sz="2400" dirty="0"/>
            </a:br>
            <a:r>
              <a:rPr lang="en-US" sz="2400" dirty="0">
                <a:hlinkClick r:id="rId2"/>
              </a:rPr>
              <a:t>rmayes@georgiasouthern.edu</a:t>
            </a:r>
            <a:br>
              <a:rPr lang="en-US" sz="3200" dirty="0"/>
            </a:br>
            <a:endParaRPr lang="en-US" dirty="0"/>
          </a:p>
        </p:txBody>
      </p:sp>
    </p:spTree>
    <p:extLst>
      <p:ext uri="{BB962C8B-B14F-4D97-AF65-F5344CB8AC3E}">
        <p14:creationId xmlns:p14="http://schemas.microsoft.com/office/powerpoint/2010/main" val="428996947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03402"/>
            <a:ext cx="9144000" cy="4451195"/>
          </a:xfrm>
          <a:prstGeom prst="rect">
            <a:avLst/>
          </a:prstGeom>
        </p:spPr>
      </p:pic>
    </p:spTree>
    <p:extLst>
      <p:ext uri="{BB962C8B-B14F-4D97-AF65-F5344CB8AC3E}">
        <p14:creationId xmlns:p14="http://schemas.microsoft.com/office/powerpoint/2010/main" val="337888492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38391"/>
            <a:ext cx="9144000" cy="4581218"/>
          </a:xfrm>
          <a:prstGeom prst="rect">
            <a:avLst/>
          </a:prstGeom>
        </p:spPr>
      </p:pic>
    </p:spTree>
    <p:extLst>
      <p:ext uri="{BB962C8B-B14F-4D97-AF65-F5344CB8AC3E}">
        <p14:creationId xmlns:p14="http://schemas.microsoft.com/office/powerpoint/2010/main" val="95985884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52292"/>
            <a:ext cx="9144000" cy="4553415"/>
          </a:xfrm>
          <a:prstGeom prst="rect">
            <a:avLst/>
          </a:prstGeom>
        </p:spPr>
      </p:pic>
    </p:spTree>
    <p:extLst>
      <p:ext uri="{BB962C8B-B14F-4D97-AF65-F5344CB8AC3E}">
        <p14:creationId xmlns:p14="http://schemas.microsoft.com/office/powerpoint/2010/main" val="18113563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20602"/>
            <a:ext cx="9144000" cy="3616795"/>
          </a:xfrm>
          <a:prstGeom prst="rect">
            <a:avLst/>
          </a:prstGeom>
        </p:spPr>
      </p:pic>
    </p:spTree>
    <p:extLst>
      <p:ext uri="{BB962C8B-B14F-4D97-AF65-F5344CB8AC3E}">
        <p14:creationId xmlns:p14="http://schemas.microsoft.com/office/powerpoint/2010/main" val="29762360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Exemplar 1: </a:t>
            </a:r>
            <a:br>
              <a:rPr lang="en-US" dirty="0"/>
            </a:br>
            <a:r>
              <a:rPr lang="en-US" dirty="0"/>
              <a:t>Evolution &amp; Ecology </a:t>
            </a:r>
            <a:r>
              <a:rPr lang="en-US" sz="2400" dirty="0"/>
              <a:t>(sophomore level)</a:t>
            </a:r>
          </a:p>
        </p:txBody>
      </p:sp>
      <p:sp>
        <p:nvSpPr>
          <p:cNvPr id="4" name="Content Placeholder 3"/>
          <p:cNvSpPr>
            <a:spLocks noGrp="1"/>
          </p:cNvSpPr>
          <p:nvPr>
            <p:ph idx="1"/>
          </p:nvPr>
        </p:nvSpPr>
        <p:spPr/>
        <p:txBody>
          <a:bodyPr/>
          <a:lstStyle/>
          <a:p>
            <a:r>
              <a:rPr lang="en-US" dirty="0"/>
              <a:t>Fall 2017: Observed 2 sections of BIOL 3133 using modified RTOP Observation protocol, 3 observations with session selected by faculty as highly quantitative</a:t>
            </a:r>
          </a:p>
          <a:p>
            <a:r>
              <a:rPr lang="en-US" dirty="0"/>
              <a:t>Section 1: 42 students, 67% female, 24% African American</a:t>
            </a:r>
          </a:p>
          <a:p>
            <a:r>
              <a:rPr lang="en-US" dirty="0"/>
              <a:t>Section 2: 40 students, 80% female, 30% African American</a:t>
            </a:r>
          </a:p>
          <a:p>
            <a:r>
              <a:rPr lang="en-US" dirty="0"/>
              <a:t>80 seat auditorium </a:t>
            </a:r>
          </a:p>
          <a:p>
            <a:r>
              <a:rPr lang="en-US" dirty="0"/>
              <a:t>QR at arithmetic and algebraic level, not calculus</a:t>
            </a:r>
          </a:p>
        </p:txBody>
      </p:sp>
    </p:spTree>
    <p:extLst>
      <p:ext uri="{BB962C8B-B14F-4D97-AF65-F5344CB8AC3E}">
        <p14:creationId xmlns:p14="http://schemas.microsoft.com/office/powerpoint/2010/main" val="41718614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Quantitative Biology Topics</a:t>
            </a:r>
            <a:br>
              <a:rPr lang="en-US" dirty="0"/>
            </a:br>
            <a:r>
              <a:rPr lang="en-US" sz="2400" dirty="0"/>
              <a:t>presented by instructor over three 90 minute class periods</a:t>
            </a:r>
            <a:endParaRPr lang="en-US" dirty="0"/>
          </a:p>
        </p:txBody>
      </p:sp>
      <p:sp>
        <p:nvSpPr>
          <p:cNvPr id="3" name="Content Placeholder 2"/>
          <p:cNvSpPr>
            <a:spLocks noGrp="1"/>
          </p:cNvSpPr>
          <p:nvPr>
            <p:ph idx="1"/>
          </p:nvPr>
        </p:nvSpPr>
        <p:spPr>
          <a:xfrm>
            <a:off x="3429000" y="2438400"/>
            <a:ext cx="5349204" cy="3651504"/>
          </a:xfrm>
        </p:spPr>
        <p:txBody>
          <a:bodyPr>
            <a:normAutofit fontScale="92500" lnSpcReduction="10000"/>
          </a:bodyPr>
          <a:lstStyle/>
          <a:p>
            <a:r>
              <a:rPr lang="en-US" dirty="0"/>
              <a:t>Density</a:t>
            </a:r>
          </a:p>
          <a:p>
            <a:r>
              <a:rPr lang="en-US" dirty="0"/>
              <a:t>Dispersion (not QR based)</a:t>
            </a:r>
          </a:p>
          <a:p>
            <a:r>
              <a:rPr lang="en-US" dirty="0"/>
              <a:t>Demographics: Life tables</a:t>
            </a:r>
          </a:p>
          <a:p>
            <a:r>
              <a:rPr lang="en-US" dirty="0"/>
              <a:t>Survivorship curves</a:t>
            </a:r>
          </a:p>
          <a:p>
            <a:r>
              <a:rPr lang="en-US" dirty="0"/>
              <a:t>Reproductive rates</a:t>
            </a:r>
          </a:p>
          <a:p>
            <a:r>
              <a:rPr lang="en-US" dirty="0"/>
              <a:t>Exponential growth</a:t>
            </a:r>
          </a:p>
          <a:p>
            <a:r>
              <a:rPr lang="en-US" dirty="0"/>
              <a:t>Logistic growth</a:t>
            </a:r>
          </a:p>
          <a:p>
            <a:r>
              <a:rPr lang="en-US" dirty="0"/>
              <a:t>Evolution: diversity</a:t>
            </a:r>
          </a:p>
          <a:p>
            <a:r>
              <a:rPr lang="en-US" dirty="0"/>
              <a:t>Population dynamics</a:t>
            </a:r>
          </a:p>
        </p:txBody>
      </p:sp>
    </p:spTree>
    <p:extLst>
      <p:ext uri="{BB962C8B-B14F-4D97-AF65-F5344CB8AC3E}">
        <p14:creationId xmlns:p14="http://schemas.microsoft.com/office/powerpoint/2010/main" val="16895192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Density</a:t>
            </a:r>
            <a:br>
              <a:rPr lang="en-US" dirty="0"/>
            </a:br>
            <a:r>
              <a:rPr lang="en-US" dirty="0"/>
              <a:t>(day 1)</a:t>
            </a:r>
          </a:p>
        </p:txBody>
      </p:sp>
      <p:sp>
        <p:nvSpPr>
          <p:cNvPr id="5" name="Content Placeholder 4"/>
          <p:cNvSpPr>
            <a:spLocks noGrp="1"/>
          </p:cNvSpPr>
          <p:nvPr>
            <p:ph idx="1"/>
          </p:nvPr>
        </p:nvSpPr>
        <p:spPr>
          <a:xfrm>
            <a:off x="2895600" y="2438400"/>
            <a:ext cx="5882604" cy="4191000"/>
          </a:xfrm>
          <a:noFill/>
        </p:spPr>
        <p:txBody>
          <a:bodyPr>
            <a:normAutofit/>
          </a:bodyPr>
          <a:lstStyle/>
          <a:p>
            <a:r>
              <a:rPr lang="en-US" dirty="0"/>
              <a:t>Population ecology defined, population, density, and dispersion. </a:t>
            </a:r>
          </a:p>
          <a:p>
            <a:r>
              <a:rPr lang="en-US" dirty="0"/>
              <a:t>QR topic of population density discussed, ask students to define how to find density, though provides basic definition on slide of individuals per unit area or volume: N = </a:t>
            </a:r>
            <a:r>
              <a:rPr lang="en-US" dirty="0" err="1"/>
              <a:t>sn</a:t>
            </a:r>
            <a:r>
              <a:rPr lang="en-US" dirty="0"/>
              <a:t>/x. </a:t>
            </a:r>
          </a:p>
        </p:txBody>
      </p:sp>
    </p:spTree>
    <p:extLst>
      <p:ext uri="{BB962C8B-B14F-4D97-AF65-F5344CB8AC3E}">
        <p14:creationId xmlns:p14="http://schemas.microsoft.com/office/powerpoint/2010/main" val="29605359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ChangeArrowheads="1"/>
          </p:cNvSpPr>
          <p:nvPr>
            <p:ph type="title"/>
          </p:nvPr>
        </p:nvSpPr>
        <p:spPr/>
        <p:txBody>
          <a:bodyPr>
            <a:normAutofit/>
          </a:bodyPr>
          <a:lstStyle/>
          <a:p>
            <a:pPr eaLnBrk="1" hangingPunct="1"/>
            <a:r>
              <a:rPr lang="en-US" altLang="en-US" sz="3200" dirty="0"/>
              <a:t>Density</a:t>
            </a:r>
            <a:endParaRPr lang="en-US" altLang="en-US" sz="3200" b="0" dirty="0">
              <a:solidFill>
                <a:schemeClr val="tx1"/>
              </a:solidFill>
            </a:endParaRPr>
          </a:p>
        </p:txBody>
      </p:sp>
      <p:sp>
        <p:nvSpPr>
          <p:cNvPr id="4" name="TextBox 3"/>
          <p:cNvSpPr txBox="1"/>
          <p:nvPr/>
        </p:nvSpPr>
        <p:spPr>
          <a:xfrm>
            <a:off x="609600" y="1150255"/>
            <a:ext cx="7239000" cy="3046988"/>
          </a:xfrm>
          <a:prstGeom prst="rect">
            <a:avLst/>
          </a:prstGeom>
          <a:noFill/>
        </p:spPr>
        <p:txBody>
          <a:bodyPr wrap="square" rtlCol="0">
            <a:spAutoFit/>
          </a:bodyPr>
          <a:lstStyle/>
          <a:p>
            <a:r>
              <a:rPr lang="en-US" sz="2400" dirty="0">
                <a:solidFill>
                  <a:prstClr val="black"/>
                </a:solidFill>
              </a:rPr>
              <a:t>Although density can be calculated by counting all individuals in a population, in most cases it is impractical or impossible.</a:t>
            </a:r>
          </a:p>
          <a:p>
            <a:r>
              <a:rPr lang="en-US" sz="2400" dirty="0">
                <a:solidFill>
                  <a:prstClr val="black"/>
                </a:solidFill>
              </a:rPr>
              <a:t>     - Calculate population density by extrapolating counts </a:t>
            </a:r>
          </a:p>
          <a:p>
            <a:r>
              <a:rPr lang="en-US" sz="2400" dirty="0">
                <a:solidFill>
                  <a:prstClr val="black"/>
                </a:solidFill>
              </a:rPr>
              <a:t>        from a sub-sampled area</a:t>
            </a:r>
          </a:p>
          <a:p>
            <a:r>
              <a:rPr lang="en-US" sz="2400" dirty="0">
                <a:solidFill>
                  <a:prstClr val="black"/>
                </a:solidFill>
              </a:rPr>
              <a:t>     - Estimate population size based on indicator such as </a:t>
            </a:r>
          </a:p>
          <a:p>
            <a:r>
              <a:rPr lang="en-US" sz="2400" dirty="0">
                <a:solidFill>
                  <a:prstClr val="black"/>
                </a:solidFill>
              </a:rPr>
              <a:t>       nests, burrows, or fecal droppings</a:t>
            </a:r>
          </a:p>
          <a:p>
            <a:r>
              <a:rPr lang="en-US" sz="2400" dirty="0">
                <a:solidFill>
                  <a:prstClr val="black"/>
                </a:solidFill>
              </a:rPr>
              <a:t>     - Mark-recapture methods</a:t>
            </a:r>
          </a:p>
        </p:txBody>
      </p:sp>
      <p:grpSp>
        <p:nvGrpSpPr>
          <p:cNvPr id="2" name="Group 1"/>
          <p:cNvGrpSpPr/>
          <p:nvPr/>
        </p:nvGrpSpPr>
        <p:grpSpPr>
          <a:xfrm>
            <a:off x="163286" y="3713055"/>
            <a:ext cx="9009289" cy="2975846"/>
            <a:chOff x="163286" y="3713055"/>
            <a:chExt cx="9009289" cy="2975846"/>
          </a:xfrm>
        </p:grpSpPr>
        <p:pic>
          <p:nvPicPr>
            <p:cNvPr id="5" name="Picture 4" descr="53_02HectorsDolphins-U.jpg"/>
            <p:cNvPicPr>
              <a:picLocks noChangeAspect="1"/>
            </p:cNvPicPr>
            <p:nvPr/>
          </p:nvPicPr>
          <p:blipFill rotWithShape="1">
            <a:blip r:embed="rId3" cstate="print">
              <a:extLst>
                <a:ext uri="{28A0092B-C50C-407E-A947-70E740481C1C}">
                  <a14:useLocalDpi xmlns:a14="http://schemas.microsoft.com/office/drawing/2010/main" val="0"/>
                </a:ext>
              </a:extLst>
            </a:blip>
            <a:srcRect r="18800" b="8299"/>
            <a:stretch/>
          </p:blipFill>
          <p:spPr>
            <a:xfrm>
              <a:off x="163286" y="4421874"/>
              <a:ext cx="2657475" cy="2170567"/>
            </a:xfrm>
            <a:prstGeom prst="rect">
              <a:avLst/>
            </a:prstGeom>
          </p:spPr>
        </p:pic>
        <p:sp>
          <p:nvSpPr>
            <p:cNvPr id="8" name="TextBox 7"/>
            <p:cNvSpPr txBox="1"/>
            <p:nvPr/>
          </p:nvSpPr>
          <p:spPr>
            <a:xfrm>
              <a:off x="2907846" y="4749909"/>
              <a:ext cx="6264729" cy="1938992"/>
            </a:xfrm>
            <a:prstGeom prst="rect">
              <a:avLst/>
            </a:prstGeom>
            <a:noFill/>
          </p:spPr>
          <p:txBody>
            <a:bodyPr wrap="square" rtlCol="0">
              <a:spAutoFit/>
            </a:bodyPr>
            <a:lstStyle/>
            <a:p>
              <a:r>
                <a:rPr lang="en-US" sz="2400" dirty="0">
                  <a:solidFill>
                    <a:prstClr val="black"/>
                  </a:solidFill>
                </a:rPr>
                <a:t>N = Population size</a:t>
              </a:r>
            </a:p>
            <a:p>
              <a:r>
                <a:rPr lang="en-US" sz="2400" dirty="0">
                  <a:solidFill>
                    <a:prstClr val="black"/>
                  </a:solidFill>
                </a:rPr>
                <a:t>s = number of individuals tagged initially</a:t>
              </a:r>
            </a:p>
            <a:p>
              <a:r>
                <a:rPr lang="en-US" sz="2400" dirty="0">
                  <a:solidFill>
                    <a:prstClr val="black"/>
                  </a:solidFill>
                </a:rPr>
                <a:t>n = number of individuals caught in 2</a:t>
              </a:r>
              <a:r>
                <a:rPr lang="en-US" sz="2400" baseline="30000" dirty="0">
                  <a:solidFill>
                    <a:prstClr val="black"/>
                  </a:solidFill>
                </a:rPr>
                <a:t>nd</a:t>
              </a:r>
              <a:r>
                <a:rPr lang="en-US" sz="2400" dirty="0">
                  <a:solidFill>
                    <a:prstClr val="black"/>
                  </a:solidFill>
                </a:rPr>
                <a:t> </a:t>
              </a:r>
            </a:p>
            <a:p>
              <a:r>
                <a:rPr lang="en-US" sz="2400" dirty="0">
                  <a:solidFill>
                    <a:prstClr val="black"/>
                  </a:solidFill>
                </a:rPr>
                <a:t>        subsample</a:t>
              </a:r>
            </a:p>
            <a:p>
              <a:r>
                <a:rPr lang="en-US" sz="2400" dirty="0">
                  <a:solidFill>
                    <a:prstClr val="black"/>
                  </a:solidFill>
                </a:rPr>
                <a:t>X = number of marked individuals in 2</a:t>
              </a:r>
              <a:r>
                <a:rPr lang="en-US" sz="2400" baseline="30000" dirty="0">
                  <a:solidFill>
                    <a:prstClr val="black"/>
                  </a:solidFill>
                </a:rPr>
                <a:t>nd</a:t>
              </a:r>
              <a:r>
                <a:rPr lang="en-US" sz="2400" dirty="0">
                  <a:solidFill>
                    <a:prstClr val="black"/>
                  </a:solidFill>
                </a:rPr>
                <a:t> capture</a:t>
              </a:r>
            </a:p>
          </p:txBody>
        </p:sp>
        <p:grpSp>
          <p:nvGrpSpPr>
            <p:cNvPr id="9" name="Group 19"/>
            <p:cNvGrpSpPr>
              <a:grpSpLocks/>
            </p:cNvGrpSpPr>
            <p:nvPr/>
          </p:nvGrpSpPr>
          <p:grpSpPr bwMode="auto">
            <a:xfrm>
              <a:off x="6248400" y="3713055"/>
              <a:ext cx="1828800" cy="968375"/>
              <a:chOff x="2644" y="3230"/>
              <a:chExt cx="1344" cy="610"/>
            </a:xfrm>
          </p:grpSpPr>
          <p:sp>
            <p:nvSpPr>
              <p:cNvPr id="10" name="Text Box 14"/>
              <p:cNvSpPr txBox="1">
                <a:spLocks noChangeArrowheads="1"/>
              </p:cNvSpPr>
              <p:nvPr/>
            </p:nvSpPr>
            <p:spPr bwMode="auto">
              <a:xfrm>
                <a:off x="2644" y="3230"/>
                <a:ext cx="1344" cy="327"/>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lin ang="5400000" scaled="1"/>
                    </a:gra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a:defRPr/>
                </a:pPr>
                <a:r>
                  <a:rPr kumimoji="1" lang="en-US" sz="2800" i="1" dirty="0" err="1">
                    <a:solidFill>
                      <a:prstClr val="black"/>
                    </a:solidFill>
                  </a:rPr>
                  <a:t>sn</a:t>
                </a:r>
                <a:endParaRPr kumimoji="1" lang="en-US" sz="2800" dirty="0">
                  <a:solidFill>
                    <a:prstClr val="black"/>
                  </a:solidFill>
                </a:endParaRPr>
              </a:p>
            </p:txBody>
          </p:sp>
          <p:sp>
            <p:nvSpPr>
              <p:cNvPr id="11" name="Text Box 15"/>
              <p:cNvSpPr txBox="1">
                <a:spLocks noChangeArrowheads="1"/>
              </p:cNvSpPr>
              <p:nvPr/>
            </p:nvSpPr>
            <p:spPr bwMode="auto">
              <a:xfrm>
                <a:off x="2835" y="3513"/>
                <a:ext cx="961" cy="327"/>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lin ang="5400000" scaled="1"/>
                    </a:gra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a:defRPr/>
                </a:pPr>
                <a:r>
                  <a:rPr kumimoji="1" lang="en-US" sz="2800" i="1" dirty="0">
                    <a:solidFill>
                      <a:prstClr val="black"/>
                    </a:solidFill>
                  </a:rPr>
                  <a:t>x</a:t>
                </a:r>
                <a:endParaRPr kumimoji="1" lang="en-US" sz="2800" dirty="0">
                  <a:solidFill>
                    <a:prstClr val="black"/>
                  </a:solidFill>
                </a:endParaRPr>
              </a:p>
            </p:txBody>
          </p:sp>
          <p:sp>
            <p:nvSpPr>
              <p:cNvPr id="12" name="Text Box 17"/>
              <p:cNvSpPr txBox="1">
                <a:spLocks noChangeArrowheads="1"/>
              </p:cNvSpPr>
              <p:nvPr/>
            </p:nvSpPr>
            <p:spPr bwMode="auto">
              <a:xfrm>
                <a:off x="2657" y="3387"/>
                <a:ext cx="463" cy="327"/>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lin ang="5400000" scaled="1"/>
                    </a:gradFill>
                  </a14:hiddenFill>
                </a:ext>
                <a:ext uri="{91240B29-F687-4F45-9708-019B960494DF}">
                  <a14:hiddenLine xmlns:a14="http://schemas.microsoft.com/office/drawing/2010/main" w="349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a:defRPr/>
                </a:pPr>
                <a:r>
                  <a:rPr kumimoji="1" lang="en-US" sz="2800" i="1" dirty="0">
                    <a:solidFill>
                      <a:prstClr val="black"/>
                    </a:solidFill>
                  </a:rPr>
                  <a:t>N </a:t>
                </a:r>
                <a:r>
                  <a:rPr kumimoji="1" lang="en-US" sz="2800" dirty="0">
                    <a:solidFill>
                      <a:prstClr val="black"/>
                    </a:solidFill>
                    <a:sym typeface="Symbol" charset="0"/>
                  </a:rPr>
                  <a:t></a:t>
                </a:r>
                <a:endParaRPr kumimoji="1" lang="en-US" sz="2800" i="1" dirty="0">
                  <a:solidFill>
                    <a:prstClr val="black"/>
                  </a:solidFill>
                </a:endParaRPr>
              </a:p>
            </p:txBody>
          </p:sp>
          <p:sp>
            <p:nvSpPr>
              <p:cNvPr id="13" name="Line 18"/>
              <p:cNvSpPr>
                <a:spLocks noChangeShapeType="1"/>
              </p:cNvSpPr>
              <p:nvPr/>
            </p:nvSpPr>
            <p:spPr bwMode="auto">
              <a:xfrm>
                <a:off x="3168" y="3552"/>
                <a:ext cx="28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a:defRPr/>
                </a:pPr>
                <a:endParaRPr lang="en-US">
                  <a:solidFill>
                    <a:prstClr val="black"/>
                  </a:solidFill>
                  <a:latin typeface="Arial" charset="0"/>
                  <a:ea typeface="ヒラギノ角ゴ Pro W3" charset="0"/>
                  <a:cs typeface="ヒラギノ角ゴ Pro W3" charset="0"/>
                </a:endParaRPr>
              </a:p>
            </p:txBody>
          </p:sp>
        </p:grpSp>
      </p:grpSp>
    </p:spTree>
    <p:extLst>
      <p:ext uri="{BB962C8B-B14F-4D97-AF65-F5344CB8AC3E}">
        <p14:creationId xmlns:p14="http://schemas.microsoft.com/office/powerpoint/2010/main" val="548247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ChangeArrowheads="1"/>
          </p:cNvSpPr>
          <p:nvPr>
            <p:ph type="title"/>
          </p:nvPr>
        </p:nvSpPr>
        <p:spPr/>
        <p:txBody>
          <a:bodyPr>
            <a:normAutofit/>
          </a:bodyPr>
          <a:lstStyle/>
          <a:p>
            <a:pPr eaLnBrk="1" hangingPunct="1"/>
            <a:r>
              <a:rPr lang="en-US" altLang="en-US" sz="3200" dirty="0"/>
              <a:t>Density</a:t>
            </a:r>
            <a:endParaRPr lang="en-US" altLang="en-US" sz="3200" b="0" dirty="0">
              <a:solidFill>
                <a:schemeClr val="tx1"/>
              </a:solidFill>
            </a:endParaRPr>
          </a:p>
        </p:txBody>
      </p:sp>
      <p:sp>
        <p:nvSpPr>
          <p:cNvPr id="4" name="TextBox 3"/>
          <p:cNvSpPr txBox="1"/>
          <p:nvPr/>
        </p:nvSpPr>
        <p:spPr>
          <a:xfrm>
            <a:off x="304800" y="1325090"/>
            <a:ext cx="8763000" cy="2677656"/>
          </a:xfrm>
          <a:prstGeom prst="rect">
            <a:avLst/>
          </a:prstGeom>
          <a:noFill/>
        </p:spPr>
        <p:txBody>
          <a:bodyPr wrap="square" rtlCol="0">
            <a:spAutoFit/>
          </a:bodyPr>
          <a:lstStyle/>
          <a:p>
            <a:r>
              <a:rPr lang="en-US" sz="2400" dirty="0">
                <a:solidFill>
                  <a:prstClr val="black"/>
                </a:solidFill>
              </a:rPr>
              <a:t>Scientists studying Hector’s dolphins are trying to determine its population density.  They identify 180 individuals by photographing their distinctive dorsal fins from boats. After waiting a few weeks, the group photographs a group of Hector’s dolphins several hundred miles downward of their migration. They photograph 44 dolphins, 7 of which were previously photographed. What is the estimated population size?</a:t>
            </a:r>
          </a:p>
        </p:txBody>
      </p:sp>
      <p:pic>
        <p:nvPicPr>
          <p:cNvPr id="5" name="Picture 4" descr="53_02HectorsDolphins-U.jpg"/>
          <p:cNvPicPr>
            <a:picLocks noChangeAspect="1"/>
          </p:cNvPicPr>
          <p:nvPr/>
        </p:nvPicPr>
        <p:blipFill rotWithShape="1">
          <a:blip r:embed="rId3" cstate="print">
            <a:extLst>
              <a:ext uri="{28A0092B-C50C-407E-A947-70E740481C1C}">
                <a14:useLocalDpi xmlns:a14="http://schemas.microsoft.com/office/drawing/2010/main" val="0"/>
              </a:ext>
            </a:extLst>
          </a:blip>
          <a:srcRect r="18800" b="8299"/>
          <a:stretch/>
        </p:blipFill>
        <p:spPr>
          <a:xfrm>
            <a:off x="304800" y="4191001"/>
            <a:ext cx="2928610" cy="2392024"/>
          </a:xfrm>
          <a:prstGeom prst="rect">
            <a:avLst/>
          </a:prstGeom>
        </p:spPr>
      </p:pic>
      <mc:AlternateContent xmlns:mc="http://schemas.openxmlformats.org/markup-compatibility/2006" xmlns:a14="http://schemas.microsoft.com/office/drawing/2010/main">
        <mc:Choice Requires="a14">
          <p:sp>
            <p:nvSpPr>
              <p:cNvPr id="7" name="TextBox 6"/>
              <p:cNvSpPr txBox="1"/>
              <p:nvPr/>
            </p:nvSpPr>
            <p:spPr>
              <a:xfrm>
                <a:off x="3429000" y="3810000"/>
                <a:ext cx="1487458" cy="101752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sz="3200" i="1" smtClean="0">
                              <a:solidFill>
                                <a:prstClr val="black"/>
                              </a:solidFill>
                              <a:latin typeface="Cambria Math" panose="02040503050406030204" pitchFamily="18" charset="0"/>
                            </a:rPr>
                          </m:ctrlPr>
                        </m:fPr>
                        <m:num>
                          <m:r>
                            <a:rPr lang="en-US" sz="3200" i="1" smtClean="0">
                              <a:solidFill>
                                <a:prstClr val="black"/>
                              </a:solidFill>
                              <a:latin typeface="Cambria Math" panose="02040503050406030204" pitchFamily="18" charset="0"/>
                            </a:rPr>
                            <m:t>𝑋</m:t>
                          </m:r>
                        </m:num>
                        <m:den>
                          <m:r>
                            <a:rPr lang="en-US" sz="3200" i="1" smtClean="0">
                              <a:solidFill>
                                <a:prstClr val="black"/>
                              </a:solidFill>
                              <a:latin typeface="Cambria Math" panose="02040503050406030204" pitchFamily="18" charset="0"/>
                            </a:rPr>
                            <m:t>𝑛</m:t>
                          </m:r>
                        </m:den>
                      </m:f>
                      <m:r>
                        <a:rPr lang="en-US" sz="3200" i="1" smtClean="0">
                          <a:solidFill>
                            <a:prstClr val="black"/>
                          </a:solidFill>
                          <a:latin typeface="Cambria Math" panose="02040503050406030204" pitchFamily="18" charset="0"/>
                        </a:rPr>
                        <m:t>= </m:t>
                      </m:r>
                      <m:f>
                        <m:fPr>
                          <m:ctrlPr>
                            <a:rPr lang="en-US" sz="3200" i="1" smtClean="0">
                              <a:solidFill>
                                <a:prstClr val="black"/>
                              </a:solidFill>
                              <a:latin typeface="Cambria Math" panose="02040503050406030204" pitchFamily="18" charset="0"/>
                            </a:rPr>
                          </m:ctrlPr>
                        </m:fPr>
                        <m:num>
                          <m:r>
                            <a:rPr lang="en-US" sz="3200" i="1" smtClean="0">
                              <a:solidFill>
                                <a:prstClr val="black"/>
                              </a:solidFill>
                              <a:latin typeface="Cambria Math" panose="02040503050406030204" pitchFamily="18" charset="0"/>
                            </a:rPr>
                            <m:t>𝑆</m:t>
                          </m:r>
                        </m:num>
                        <m:den>
                          <m:r>
                            <a:rPr lang="en-US" sz="3200" i="1" smtClean="0">
                              <a:solidFill>
                                <a:prstClr val="black"/>
                              </a:solidFill>
                              <a:latin typeface="Cambria Math" panose="02040503050406030204" pitchFamily="18" charset="0"/>
                            </a:rPr>
                            <m:t>𝑁</m:t>
                          </m:r>
                        </m:den>
                      </m:f>
                    </m:oMath>
                  </m:oMathPara>
                </a14:m>
                <a:endParaRPr lang="en-US" sz="3200" dirty="0">
                  <a:solidFill>
                    <a:prstClr val="black"/>
                  </a:solidFill>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3429000" y="3810000"/>
                <a:ext cx="1487458" cy="1017523"/>
              </a:xfrm>
              <a:prstGeom prst="rect">
                <a:avLst/>
              </a:prstGeom>
              <a:blipFill rotWithShape="0">
                <a:blip r:embed="rId4"/>
                <a:stretch>
                  <a:fillRect/>
                </a:stretch>
              </a:blipFill>
            </p:spPr>
            <p:txBody>
              <a:bodyPr/>
              <a:lstStyle/>
              <a:p>
                <a:r>
                  <a:rPr lang="en-US">
                    <a:noFill/>
                  </a:rPr>
                  <a:t> </a:t>
                </a:r>
              </a:p>
            </p:txBody>
          </p:sp>
        </mc:Fallback>
      </mc:AlternateContent>
      <p:sp>
        <p:nvSpPr>
          <p:cNvPr id="19" name="TextBox 18"/>
          <p:cNvSpPr txBox="1"/>
          <p:nvPr/>
        </p:nvSpPr>
        <p:spPr>
          <a:xfrm>
            <a:off x="5383183" y="4026373"/>
            <a:ext cx="561372" cy="584775"/>
          </a:xfrm>
          <a:prstGeom prst="rect">
            <a:avLst/>
          </a:prstGeom>
          <a:noFill/>
        </p:spPr>
        <p:txBody>
          <a:bodyPr wrap="none" rtlCol="0">
            <a:spAutoFit/>
          </a:bodyPr>
          <a:lstStyle/>
          <a:p>
            <a:r>
              <a:rPr lang="en-US" sz="3200" dirty="0">
                <a:solidFill>
                  <a:prstClr val="black"/>
                </a:solidFill>
              </a:rPr>
              <a:t>so</a:t>
            </a:r>
          </a:p>
        </p:txBody>
      </p:sp>
      <mc:AlternateContent xmlns:mc="http://schemas.openxmlformats.org/markup-compatibility/2006" xmlns:a14="http://schemas.microsoft.com/office/drawing/2010/main">
        <mc:Choice Requires="a14">
          <p:sp>
            <p:nvSpPr>
              <p:cNvPr id="21" name="TextBox 20"/>
              <p:cNvSpPr txBox="1"/>
              <p:nvPr/>
            </p:nvSpPr>
            <p:spPr>
              <a:xfrm>
                <a:off x="6290781" y="3790950"/>
                <a:ext cx="1673600" cy="101431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i="1" smtClean="0">
                          <a:solidFill>
                            <a:prstClr val="black"/>
                          </a:solidFill>
                          <a:latin typeface="Cambria Math" panose="02040503050406030204" pitchFamily="18" charset="0"/>
                        </a:rPr>
                        <m:t>𝑁</m:t>
                      </m:r>
                      <m:r>
                        <a:rPr lang="en-US" sz="3200" i="1" smtClean="0">
                          <a:solidFill>
                            <a:prstClr val="black"/>
                          </a:solidFill>
                          <a:latin typeface="Cambria Math" panose="02040503050406030204" pitchFamily="18" charset="0"/>
                        </a:rPr>
                        <m:t>= </m:t>
                      </m:r>
                      <m:f>
                        <m:fPr>
                          <m:ctrlPr>
                            <a:rPr lang="en-US" sz="3200" i="1" smtClean="0">
                              <a:solidFill>
                                <a:prstClr val="black"/>
                              </a:solidFill>
                              <a:latin typeface="Cambria Math" panose="02040503050406030204" pitchFamily="18" charset="0"/>
                            </a:rPr>
                          </m:ctrlPr>
                        </m:fPr>
                        <m:num>
                          <m:r>
                            <a:rPr lang="en-US" sz="3200" i="1" smtClean="0">
                              <a:solidFill>
                                <a:prstClr val="black"/>
                              </a:solidFill>
                              <a:latin typeface="Cambria Math" panose="02040503050406030204" pitchFamily="18" charset="0"/>
                            </a:rPr>
                            <m:t>𝑆𝑛</m:t>
                          </m:r>
                        </m:num>
                        <m:den>
                          <m:r>
                            <a:rPr lang="en-US" sz="3200" i="1" smtClean="0">
                              <a:solidFill>
                                <a:prstClr val="black"/>
                              </a:solidFill>
                              <a:latin typeface="Cambria Math" panose="02040503050406030204" pitchFamily="18" charset="0"/>
                            </a:rPr>
                            <m:t>𝑋</m:t>
                          </m:r>
                        </m:den>
                      </m:f>
                    </m:oMath>
                  </m:oMathPara>
                </a14:m>
                <a:endParaRPr lang="en-US" sz="3200" dirty="0">
                  <a:solidFill>
                    <a:prstClr val="black"/>
                  </a:solidFill>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6290781" y="3790950"/>
                <a:ext cx="1673600" cy="1014317"/>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p:cNvSpPr txBox="1"/>
              <p:nvPr/>
            </p:nvSpPr>
            <p:spPr>
              <a:xfrm>
                <a:off x="4146416" y="5486400"/>
                <a:ext cx="4288729" cy="802336"/>
              </a:xfrm>
              <a:prstGeom prst="rect">
                <a:avLst/>
              </a:prstGeom>
              <a:noFill/>
            </p:spPr>
            <p:txBody>
              <a:bodyPr wrap="square" rtlCol="0">
                <a:spAutoFit/>
              </a:bodyPr>
              <a:lstStyle/>
              <a:p>
                <a14:m>
                  <m:oMath xmlns:m="http://schemas.openxmlformats.org/officeDocument/2006/math">
                    <m:r>
                      <a:rPr lang="en-US" sz="3200" i="1" smtClean="0">
                        <a:solidFill>
                          <a:prstClr val="black"/>
                        </a:solidFill>
                        <a:latin typeface="Cambria Math" panose="02040503050406030204" pitchFamily="18" charset="0"/>
                      </a:rPr>
                      <m:t>𝑁</m:t>
                    </m:r>
                    <m:r>
                      <a:rPr lang="en-US" sz="3200" i="1" smtClean="0">
                        <a:solidFill>
                          <a:prstClr val="black"/>
                        </a:solidFill>
                        <a:latin typeface="Cambria Math" panose="02040503050406030204" pitchFamily="18" charset="0"/>
                      </a:rPr>
                      <m:t>= </m:t>
                    </m:r>
                    <m:f>
                      <m:fPr>
                        <m:ctrlPr>
                          <a:rPr lang="en-US" sz="3200" i="1" smtClean="0">
                            <a:solidFill>
                              <a:prstClr val="black"/>
                            </a:solidFill>
                            <a:latin typeface="Cambria Math" panose="02040503050406030204" pitchFamily="18" charset="0"/>
                          </a:rPr>
                        </m:ctrlPr>
                      </m:fPr>
                      <m:num>
                        <m:r>
                          <a:rPr lang="en-US" sz="3200" i="1" smtClean="0">
                            <a:solidFill>
                              <a:prstClr val="black"/>
                            </a:solidFill>
                            <a:latin typeface="Cambria Math" panose="02040503050406030204" pitchFamily="18" charset="0"/>
                          </a:rPr>
                          <m:t>180∗44</m:t>
                        </m:r>
                      </m:num>
                      <m:den>
                        <m:r>
                          <a:rPr lang="en-US" sz="3200" i="1" smtClean="0">
                            <a:solidFill>
                              <a:prstClr val="black"/>
                            </a:solidFill>
                            <a:latin typeface="Cambria Math" panose="02040503050406030204" pitchFamily="18" charset="0"/>
                          </a:rPr>
                          <m:t>7</m:t>
                        </m:r>
                      </m:den>
                    </m:f>
                  </m:oMath>
                </a14:m>
                <a:r>
                  <a:rPr lang="en-US" sz="3200" dirty="0">
                    <a:solidFill>
                      <a:prstClr val="black"/>
                    </a:solidFill>
                  </a:rPr>
                  <a:t>  = 1,131</a:t>
                </a:r>
              </a:p>
            </p:txBody>
          </p:sp>
        </mc:Choice>
        <mc:Fallback xmlns="">
          <p:sp>
            <p:nvSpPr>
              <p:cNvPr id="22" name="TextBox 21"/>
              <p:cNvSpPr txBox="1">
                <a:spLocks noRot="1" noChangeAspect="1" noMove="1" noResize="1" noEditPoints="1" noAdjustHandles="1" noChangeArrowheads="1" noChangeShapeType="1" noTextEdit="1"/>
              </p:cNvSpPr>
              <p:nvPr/>
            </p:nvSpPr>
            <p:spPr>
              <a:xfrm>
                <a:off x="4146416" y="5486400"/>
                <a:ext cx="4288729" cy="802336"/>
              </a:xfrm>
              <a:prstGeom prst="rect">
                <a:avLst/>
              </a:prstGeom>
              <a:blipFill rotWithShape="0">
                <a:blip r:embed="rId6"/>
                <a:stretch>
                  <a:fillRect b="-12121"/>
                </a:stretch>
              </a:blipFill>
            </p:spPr>
            <p:txBody>
              <a:bodyPr/>
              <a:lstStyle/>
              <a:p>
                <a:r>
                  <a:rPr lang="en-US">
                    <a:noFill/>
                  </a:rPr>
                  <a:t> </a:t>
                </a:r>
              </a:p>
            </p:txBody>
          </p:sp>
        </mc:Fallback>
      </mc:AlternateContent>
    </p:spTree>
    <p:extLst>
      <p:ext uri="{BB962C8B-B14F-4D97-AF65-F5344CB8AC3E}">
        <p14:creationId xmlns:p14="http://schemas.microsoft.com/office/powerpoint/2010/main" val="27394858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Density Task</a:t>
            </a:r>
            <a:br>
              <a:rPr lang="en-US" dirty="0"/>
            </a:br>
            <a:r>
              <a:rPr lang="en-US" dirty="0"/>
              <a:t>Instructional Reflection</a:t>
            </a:r>
          </a:p>
        </p:txBody>
      </p:sp>
      <p:sp>
        <p:nvSpPr>
          <p:cNvPr id="3" name="Content Placeholder 2"/>
          <p:cNvSpPr>
            <a:spLocks noGrp="1"/>
          </p:cNvSpPr>
          <p:nvPr>
            <p:ph idx="1"/>
          </p:nvPr>
        </p:nvSpPr>
        <p:spPr>
          <a:xfrm>
            <a:off x="2286000" y="2438400"/>
            <a:ext cx="6492204" cy="3651504"/>
          </a:xfrm>
        </p:spPr>
        <p:txBody>
          <a:bodyPr>
            <a:normAutofit/>
          </a:bodyPr>
          <a:lstStyle/>
          <a:p>
            <a:r>
              <a:rPr lang="en-US" dirty="0"/>
              <a:t>What were your questions as a “student” concerning completing the task?</a:t>
            </a:r>
          </a:p>
          <a:p>
            <a:r>
              <a:rPr lang="en-US" dirty="0"/>
              <a:t>What instructional strategies would you use to teach the QR aspects of this task?</a:t>
            </a:r>
          </a:p>
        </p:txBody>
      </p:sp>
    </p:spTree>
    <p:extLst>
      <p:ext uri="{BB962C8B-B14F-4D97-AF65-F5344CB8AC3E}">
        <p14:creationId xmlns:p14="http://schemas.microsoft.com/office/powerpoint/2010/main" val="6380417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ChangeArrowheads="1"/>
          </p:cNvSpPr>
          <p:nvPr>
            <p:ph type="title"/>
          </p:nvPr>
        </p:nvSpPr>
        <p:spPr/>
        <p:txBody>
          <a:bodyPr>
            <a:normAutofit/>
          </a:bodyPr>
          <a:lstStyle/>
          <a:p>
            <a:pPr eaLnBrk="1" hangingPunct="1"/>
            <a:r>
              <a:rPr lang="en-US" altLang="en-US" sz="3200" dirty="0"/>
              <a:t>Density</a:t>
            </a:r>
            <a:endParaRPr lang="en-US" altLang="en-US" sz="3200" b="0" dirty="0">
              <a:solidFill>
                <a:schemeClr val="tx1"/>
              </a:solidFill>
            </a:endParaRPr>
          </a:p>
        </p:txBody>
      </p:sp>
      <p:sp>
        <p:nvSpPr>
          <p:cNvPr id="4" name="TextBox 3"/>
          <p:cNvSpPr txBox="1"/>
          <p:nvPr/>
        </p:nvSpPr>
        <p:spPr>
          <a:xfrm>
            <a:off x="304800" y="1554540"/>
            <a:ext cx="8610600" cy="1569660"/>
          </a:xfrm>
          <a:prstGeom prst="rect">
            <a:avLst/>
          </a:prstGeom>
          <a:noFill/>
        </p:spPr>
        <p:txBody>
          <a:bodyPr wrap="square" rtlCol="0">
            <a:spAutoFit/>
          </a:bodyPr>
          <a:lstStyle/>
          <a:p>
            <a:r>
              <a:rPr lang="en-US" sz="2400" dirty="0">
                <a:solidFill>
                  <a:prstClr val="black"/>
                </a:solidFill>
              </a:rPr>
              <a:t>Suppose that wildlife workers capture 328 penguins on an island, mark them, and allow them to mix with the rest of the population. Later, they capture 200 penguins, 64 of which are marked. What is the estimate for the number of penguins on the island?</a:t>
            </a:r>
          </a:p>
        </p:txBody>
      </p:sp>
      <p:pic>
        <p:nvPicPr>
          <p:cNvPr id="2050" name="Picture 2" descr="https://sp.yimg.com/xj/th?id=OIP.M3601a97e79de3c1940517d2558dbcb06H0&amp;pid=15.1&amp;P=0&amp;w=300&amp;h=3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3505200"/>
            <a:ext cx="3669784" cy="24098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sp.yimg.com/xj/th?id=OIP.M21ec12ac3af3a182f0cb2e0bc0958d53H0&amp;pid=15.1&amp;P=0&amp;w=300&amp;h=3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3505200"/>
            <a:ext cx="3202369" cy="2476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62048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077669" cy="1066799"/>
          </a:xfrm>
        </p:spPr>
        <p:txBody>
          <a:bodyPr>
            <a:normAutofit/>
          </a:bodyPr>
          <a:lstStyle/>
          <a:p>
            <a:r>
              <a:rPr lang="en-US" dirty="0"/>
              <a:t>QUBES </a:t>
            </a:r>
            <a:br>
              <a:rPr lang="en-US" dirty="0"/>
            </a:br>
            <a:r>
              <a:rPr lang="en-US" sz="2000" dirty="0"/>
              <a:t>Quantitative Undergraduate Biology Education and Synthesis</a:t>
            </a:r>
          </a:p>
        </p:txBody>
      </p:sp>
      <p:sp>
        <p:nvSpPr>
          <p:cNvPr id="3" name="Content Placeholder 2"/>
          <p:cNvSpPr>
            <a:spLocks noGrp="1"/>
          </p:cNvSpPr>
          <p:nvPr>
            <p:ph idx="1"/>
          </p:nvPr>
        </p:nvSpPr>
        <p:spPr>
          <a:xfrm>
            <a:off x="228600" y="1219200"/>
            <a:ext cx="8686800" cy="4724400"/>
          </a:xfrm>
        </p:spPr>
        <p:txBody>
          <a:bodyPr>
            <a:normAutofit fontScale="85000" lnSpcReduction="10000"/>
          </a:bodyPr>
          <a:lstStyle/>
          <a:p>
            <a:pPr marL="0" indent="0">
              <a:buNone/>
            </a:pPr>
            <a:r>
              <a:rPr lang="en-US" dirty="0"/>
              <a:t>The </a:t>
            </a:r>
            <a:r>
              <a:rPr lang="en-US" b="1" dirty="0"/>
              <a:t>mission</a:t>
            </a:r>
            <a:r>
              <a:rPr lang="en-US" dirty="0"/>
              <a:t> of the QUBES (Quantitative Undergraduate Biology Education and Synthesis) project is to improve learning opportunities for all students enrolled in undergraduate biology courses by reflecting the centrality of quantitative approaches in modern biology.</a:t>
            </a:r>
          </a:p>
          <a:p>
            <a:pPr marL="0" indent="0">
              <a:buNone/>
            </a:pPr>
            <a:r>
              <a:rPr lang="en-US" dirty="0"/>
              <a:t>The </a:t>
            </a:r>
            <a:r>
              <a:rPr lang="en-US" b="1" dirty="0"/>
              <a:t>five major QUBES initiatives </a:t>
            </a:r>
            <a:r>
              <a:rPr lang="en-US" dirty="0"/>
              <a:t>include:</a:t>
            </a:r>
          </a:p>
          <a:p>
            <a:pPr lvl="0"/>
            <a:r>
              <a:rPr lang="en-US" b="1" i="1" dirty="0"/>
              <a:t>QUBES Consortium</a:t>
            </a:r>
            <a:r>
              <a:rPr lang="en-US" dirty="0"/>
              <a:t>:  coordinating the efforts and resources of disparate communities invested in promoting quantitative biology education</a:t>
            </a:r>
          </a:p>
          <a:p>
            <a:pPr lvl="0"/>
            <a:r>
              <a:rPr lang="en-US" b="1" i="1" dirty="0"/>
              <a:t>QUBES Faculty Mentoring Networks</a:t>
            </a:r>
            <a:r>
              <a:rPr lang="en-US" dirty="0"/>
              <a:t>:  supporting faculty understanding and implementation of specific quantitative biology concepts and teaching approaches</a:t>
            </a:r>
          </a:p>
          <a:p>
            <a:pPr lvl="0"/>
            <a:r>
              <a:rPr lang="en-US" b="1" i="1" dirty="0"/>
              <a:t>QUBES Hub</a:t>
            </a:r>
            <a:r>
              <a:rPr lang="en-US" dirty="0"/>
              <a:t>:  increasing the visibility, utility, and adoption of existing quantitative biology materials and the capacity for peer educator interaction </a:t>
            </a:r>
            <a:r>
              <a:rPr lang="en-US" u="sng" dirty="0">
                <a:hlinkClick r:id="rId2"/>
              </a:rPr>
              <a:t>https://qubeshub.org/</a:t>
            </a:r>
            <a:endParaRPr lang="en-US" dirty="0"/>
          </a:p>
          <a:p>
            <a:pPr lvl="0"/>
            <a:r>
              <a:rPr lang="en-US" b="1" i="1" dirty="0"/>
              <a:t>QUBES Metrics</a:t>
            </a:r>
            <a:r>
              <a:rPr lang="en-US" dirty="0"/>
              <a:t>:  quantifying and tracking faculty contribution to quantitative biology education scholarship</a:t>
            </a:r>
          </a:p>
          <a:p>
            <a:pPr lvl="0"/>
            <a:r>
              <a:rPr lang="en-US" b="1" i="1" dirty="0"/>
              <a:t>Implementation Research</a:t>
            </a:r>
            <a:r>
              <a:rPr lang="en-US" dirty="0"/>
              <a:t>:  studying and disseminating the features of QUBES that increase implementation success</a:t>
            </a:r>
          </a:p>
          <a:p>
            <a:endParaRPr lang="en-US" dirty="0"/>
          </a:p>
        </p:txBody>
      </p:sp>
      <p:sp>
        <p:nvSpPr>
          <p:cNvPr id="4" name="TextBox 3"/>
          <p:cNvSpPr txBox="1"/>
          <p:nvPr/>
        </p:nvSpPr>
        <p:spPr>
          <a:xfrm>
            <a:off x="1143000" y="5791201"/>
            <a:ext cx="7142559" cy="923330"/>
          </a:xfrm>
          <a:prstGeom prst="rect">
            <a:avLst/>
          </a:prstGeom>
          <a:noFill/>
        </p:spPr>
        <p:txBody>
          <a:bodyPr wrap="square" rtlCol="0">
            <a:spAutoFit/>
          </a:bodyPr>
          <a:lstStyle/>
          <a:p>
            <a:r>
              <a:rPr lang="en-US" dirty="0"/>
              <a:t>QUBES WORKING GROUP: </a:t>
            </a:r>
            <a:r>
              <a:rPr lang="en-US" b="1" dirty="0"/>
              <a:t>Kristen Jenkins, Sam Donovan, Drew </a:t>
            </a:r>
            <a:r>
              <a:rPr lang="en-US" b="1" dirty="0" err="1"/>
              <a:t>LaMar</a:t>
            </a:r>
            <a:r>
              <a:rPr lang="en-US" b="1" dirty="0"/>
              <a:t>, Carrie Diaz Eaton</a:t>
            </a:r>
            <a:r>
              <a:rPr lang="en-US" dirty="0"/>
              <a:t>, Melissa Aikens, Hannah </a:t>
            </a:r>
            <a:r>
              <a:rPr lang="en-US" dirty="0" err="1"/>
              <a:t>Callender</a:t>
            </a:r>
            <a:r>
              <a:rPr lang="en-US" dirty="0"/>
              <a:t>, Kam </a:t>
            </a:r>
            <a:r>
              <a:rPr lang="en-US" dirty="0" err="1"/>
              <a:t>Dahlquist</a:t>
            </a:r>
            <a:r>
              <a:rPr lang="en-US" dirty="0"/>
              <a:t>, Joe </a:t>
            </a:r>
            <a:r>
              <a:rPr lang="en-US" dirty="0" err="1"/>
              <a:t>Dauer</a:t>
            </a:r>
            <a:r>
              <a:rPr lang="en-US" dirty="0"/>
              <a:t>, Joe </a:t>
            </a:r>
            <a:r>
              <a:rPr lang="en-US" dirty="0" err="1"/>
              <a:t>Redish</a:t>
            </a:r>
            <a:r>
              <a:rPr lang="en-US" dirty="0"/>
              <a:t>, Robert Mayes, </a:t>
            </a:r>
            <a:r>
              <a:rPr lang="en-US" dirty="0" err="1"/>
              <a:t>Gerg</a:t>
            </a:r>
            <a:r>
              <a:rPr lang="en-US" dirty="0"/>
              <a:t> Goins, and John </a:t>
            </a:r>
            <a:r>
              <a:rPr lang="en-US" dirty="0" err="1"/>
              <a:t>Jungck</a:t>
            </a:r>
            <a:endParaRPr lang="en-US" dirty="0"/>
          </a:p>
        </p:txBody>
      </p:sp>
    </p:spTree>
    <p:extLst>
      <p:ext uri="{BB962C8B-B14F-4D97-AF65-F5344CB8AC3E}">
        <p14:creationId xmlns:p14="http://schemas.microsoft.com/office/powerpoint/2010/main" val="3996461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ChangeArrowheads="1"/>
          </p:cNvSpPr>
          <p:nvPr>
            <p:ph type="title"/>
          </p:nvPr>
        </p:nvSpPr>
        <p:spPr/>
        <p:txBody>
          <a:bodyPr>
            <a:normAutofit/>
          </a:bodyPr>
          <a:lstStyle/>
          <a:p>
            <a:pPr eaLnBrk="1" hangingPunct="1"/>
            <a:r>
              <a:rPr lang="en-US" altLang="en-US" sz="3200" dirty="0"/>
              <a:t>Density</a:t>
            </a:r>
            <a:endParaRPr lang="en-US" altLang="en-US" sz="3200" b="0" dirty="0">
              <a:solidFill>
                <a:schemeClr val="tx1"/>
              </a:solidFill>
            </a:endParaRPr>
          </a:p>
        </p:txBody>
      </p:sp>
      <p:sp>
        <p:nvSpPr>
          <p:cNvPr id="4" name="TextBox 3"/>
          <p:cNvSpPr txBox="1"/>
          <p:nvPr/>
        </p:nvSpPr>
        <p:spPr>
          <a:xfrm>
            <a:off x="265840" y="1280036"/>
            <a:ext cx="7239000" cy="4893647"/>
          </a:xfrm>
          <a:prstGeom prst="rect">
            <a:avLst/>
          </a:prstGeom>
          <a:noFill/>
        </p:spPr>
        <p:txBody>
          <a:bodyPr wrap="square" rtlCol="0">
            <a:spAutoFit/>
          </a:bodyPr>
          <a:lstStyle/>
          <a:p>
            <a:r>
              <a:rPr lang="en-US" sz="2400" dirty="0">
                <a:solidFill>
                  <a:prstClr val="black"/>
                </a:solidFill>
              </a:rPr>
              <a:t>Density is not a static property, constantly changing based on individuals being added or removed from the population.</a:t>
            </a:r>
          </a:p>
          <a:p>
            <a:r>
              <a:rPr lang="en-US" sz="2400" dirty="0">
                <a:solidFill>
                  <a:prstClr val="black"/>
                </a:solidFill>
              </a:rPr>
              <a:t>     - </a:t>
            </a:r>
            <a:r>
              <a:rPr lang="en-US" sz="2400" b="1" dirty="0">
                <a:solidFill>
                  <a:prstClr val="black"/>
                </a:solidFill>
              </a:rPr>
              <a:t>Immigration: </a:t>
            </a:r>
            <a:r>
              <a:rPr lang="en-US" sz="2400" dirty="0">
                <a:solidFill>
                  <a:prstClr val="black"/>
                </a:solidFill>
              </a:rPr>
              <a:t>influx of new individuals from another </a:t>
            </a:r>
          </a:p>
          <a:p>
            <a:r>
              <a:rPr lang="en-US" sz="2400" dirty="0">
                <a:solidFill>
                  <a:prstClr val="black"/>
                </a:solidFill>
              </a:rPr>
              <a:t>       population</a:t>
            </a:r>
            <a:endParaRPr lang="en-US" sz="2400" b="1" dirty="0">
              <a:solidFill>
                <a:prstClr val="black"/>
              </a:solidFill>
            </a:endParaRPr>
          </a:p>
          <a:p>
            <a:r>
              <a:rPr lang="en-US" sz="2400" dirty="0">
                <a:solidFill>
                  <a:prstClr val="black"/>
                </a:solidFill>
              </a:rPr>
              <a:t>     - </a:t>
            </a:r>
            <a:r>
              <a:rPr lang="en-US" sz="2400" b="1" dirty="0">
                <a:solidFill>
                  <a:prstClr val="black"/>
                </a:solidFill>
              </a:rPr>
              <a:t>Emigration: </a:t>
            </a:r>
            <a:r>
              <a:rPr lang="en-US" sz="2400" dirty="0">
                <a:solidFill>
                  <a:prstClr val="black"/>
                </a:solidFill>
              </a:rPr>
              <a:t>Movement of individuals out of a </a:t>
            </a:r>
          </a:p>
          <a:p>
            <a:r>
              <a:rPr lang="en-US" sz="2400" dirty="0">
                <a:solidFill>
                  <a:prstClr val="black"/>
                </a:solidFill>
              </a:rPr>
              <a:t>        population</a:t>
            </a:r>
            <a:endParaRPr lang="en-US" sz="2400" b="1" dirty="0">
              <a:solidFill>
                <a:prstClr val="black"/>
              </a:solidFill>
            </a:endParaRPr>
          </a:p>
          <a:p>
            <a:r>
              <a:rPr lang="en-US" sz="2400" dirty="0">
                <a:solidFill>
                  <a:prstClr val="black"/>
                </a:solidFill>
              </a:rPr>
              <a:t>     - </a:t>
            </a:r>
            <a:r>
              <a:rPr lang="en-US" sz="2400" b="1" dirty="0">
                <a:solidFill>
                  <a:prstClr val="black"/>
                </a:solidFill>
              </a:rPr>
              <a:t>Birth: </a:t>
            </a:r>
            <a:r>
              <a:rPr lang="en-US" sz="2400" dirty="0">
                <a:solidFill>
                  <a:prstClr val="black"/>
                </a:solidFill>
              </a:rPr>
              <a:t>Individuals </a:t>
            </a:r>
          </a:p>
          <a:p>
            <a:r>
              <a:rPr lang="en-US" sz="2400" dirty="0">
                <a:solidFill>
                  <a:prstClr val="black"/>
                </a:solidFill>
              </a:rPr>
              <a:t>       added to </a:t>
            </a:r>
          </a:p>
          <a:p>
            <a:r>
              <a:rPr lang="en-US" sz="2400" dirty="0">
                <a:solidFill>
                  <a:prstClr val="black"/>
                </a:solidFill>
              </a:rPr>
              <a:t>        population (all forms of </a:t>
            </a:r>
          </a:p>
          <a:p>
            <a:r>
              <a:rPr lang="en-US" sz="2400" dirty="0">
                <a:solidFill>
                  <a:prstClr val="black"/>
                </a:solidFill>
              </a:rPr>
              <a:t>        reproduction)</a:t>
            </a:r>
          </a:p>
          <a:p>
            <a:r>
              <a:rPr lang="en-US" sz="2400" b="1" dirty="0">
                <a:solidFill>
                  <a:prstClr val="black"/>
                </a:solidFill>
              </a:rPr>
              <a:t>    - Death: </a:t>
            </a:r>
            <a:r>
              <a:rPr lang="en-US" sz="2400" dirty="0">
                <a:solidFill>
                  <a:prstClr val="black"/>
                </a:solidFill>
              </a:rPr>
              <a:t>Individuals</a:t>
            </a:r>
          </a:p>
          <a:p>
            <a:r>
              <a:rPr lang="en-US" sz="2400" dirty="0">
                <a:solidFill>
                  <a:prstClr val="black"/>
                </a:solidFill>
              </a:rPr>
              <a:t>      removed from population.</a:t>
            </a:r>
            <a:endParaRPr lang="en-US" sz="2400" b="1" dirty="0">
              <a:solidFill>
                <a:prstClr val="black"/>
              </a:solidFill>
            </a:endParaRPr>
          </a:p>
        </p:txBody>
      </p:sp>
      <p:pic>
        <p:nvPicPr>
          <p:cNvPr id="15" name="Picture 14" descr="53_03PopulationDynamics-U.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1000" y="3766411"/>
            <a:ext cx="4495800" cy="2481989"/>
          </a:xfrm>
          <a:prstGeom prst="rect">
            <a:avLst/>
          </a:prstGeom>
        </p:spPr>
      </p:pic>
      <p:sp>
        <p:nvSpPr>
          <p:cNvPr id="16" name="Text Box 31"/>
          <p:cNvSpPr txBox="1">
            <a:spLocks noChangeArrowheads="1"/>
          </p:cNvSpPr>
          <p:nvPr/>
        </p:nvSpPr>
        <p:spPr bwMode="auto">
          <a:xfrm>
            <a:off x="4332138" y="3743556"/>
            <a:ext cx="727216" cy="278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800" dirty="0">
                <a:solidFill>
                  <a:srgbClr val="000000"/>
                </a:solidFill>
                <a:latin typeface="Arial" charset="0"/>
              </a:rPr>
              <a:t>Births</a:t>
            </a:r>
          </a:p>
        </p:txBody>
      </p:sp>
      <p:sp>
        <p:nvSpPr>
          <p:cNvPr id="18" name="Text Box 31"/>
          <p:cNvSpPr txBox="1">
            <a:spLocks noChangeArrowheads="1"/>
          </p:cNvSpPr>
          <p:nvPr/>
        </p:nvSpPr>
        <p:spPr bwMode="auto">
          <a:xfrm>
            <a:off x="4038600" y="6248400"/>
            <a:ext cx="1314292" cy="294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800" dirty="0">
                <a:solidFill>
                  <a:srgbClr val="000000"/>
                </a:solidFill>
                <a:latin typeface="Arial" charset="0"/>
              </a:rPr>
              <a:t>Immigration</a:t>
            </a:r>
          </a:p>
        </p:txBody>
      </p:sp>
      <p:sp>
        <p:nvSpPr>
          <p:cNvPr id="19" name="Text Box 31"/>
          <p:cNvSpPr txBox="1">
            <a:spLocks noChangeArrowheads="1"/>
          </p:cNvSpPr>
          <p:nvPr/>
        </p:nvSpPr>
        <p:spPr bwMode="auto">
          <a:xfrm>
            <a:off x="7978634" y="3429780"/>
            <a:ext cx="727216" cy="278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800" dirty="0">
                <a:solidFill>
                  <a:srgbClr val="000000"/>
                </a:solidFill>
                <a:latin typeface="Arial" charset="0"/>
              </a:rPr>
              <a:t>Deaths</a:t>
            </a:r>
          </a:p>
        </p:txBody>
      </p:sp>
      <p:sp>
        <p:nvSpPr>
          <p:cNvPr id="21" name="Text Box 31"/>
          <p:cNvSpPr txBox="1">
            <a:spLocks noChangeArrowheads="1"/>
          </p:cNvSpPr>
          <p:nvPr/>
        </p:nvSpPr>
        <p:spPr bwMode="auto">
          <a:xfrm>
            <a:off x="7725285" y="6173683"/>
            <a:ext cx="1233914" cy="23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800" dirty="0">
                <a:solidFill>
                  <a:srgbClr val="000000"/>
                </a:solidFill>
                <a:latin typeface="Arial" charset="0"/>
              </a:rPr>
              <a:t>Emigration</a:t>
            </a:r>
          </a:p>
        </p:txBody>
      </p:sp>
    </p:spTree>
    <p:extLst>
      <p:ext uri="{BB962C8B-B14F-4D97-AF65-F5344CB8AC3E}">
        <p14:creationId xmlns:p14="http://schemas.microsoft.com/office/powerpoint/2010/main" val="20335627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My observations</a:t>
            </a:r>
          </a:p>
        </p:txBody>
      </p:sp>
      <p:sp>
        <p:nvSpPr>
          <p:cNvPr id="3" name="Content Placeholder 2"/>
          <p:cNvSpPr>
            <a:spLocks noGrp="1"/>
          </p:cNvSpPr>
          <p:nvPr>
            <p:ph idx="1"/>
          </p:nvPr>
        </p:nvSpPr>
        <p:spPr>
          <a:xfrm>
            <a:off x="381000" y="1219200"/>
            <a:ext cx="8397204" cy="5410200"/>
          </a:xfrm>
          <a:solidFill>
            <a:schemeClr val="bg1"/>
          </a:solidFill>
        </p:spPr>
        <p:txBody>
          <a:bodyPr>
            <a:normAutofit/>
          </a:bodyPr>
          <a:lstStyle/>
          <a:p>
            <a:r>
              <a:rPr lang="en-US" dirty="0"/>
              <a:t>He provides the formula and talks them through it, then provides an example problem of dolphins. Does not have them derive the model, just provides and interprets the example for them. </a:t>
            </a:r>
          </a:p>
          <a:p>
            <a:r>
              <a:rPr lang="en-US" dirty="0"/>
              <a:t>Then gives students an example to do at seats on penguins. Students work at seats on the problem individually, no sharing of ideas. After short time he answers the question, not a student. </a:t>
            </a:r>
          </a:p>
          <a:p>
            <a:r>
              <a:rPr lang="en-US" dirty="0"/>
              <a:t>Provides great real world examples from his own experience. Density change through immigration, emigration, birth and death. Opportunity for model revision. Does not have students determine or explain the variables.</a:t>
            </a:r>
          </a:p>
          <a:p>
            <a:endParaRPr lang="en-US" dirty="0"/>
          </a:p>
        </p:txBody>
      </p:sp>
    </p:spTree>
    <p:extLst>
      <p:ext uri="{BB962C8B-B14F-4D97-AF65-F5344CB8AC3E}">
        <p14:creationId xmlns:p14="http://schemas.microsoft.com/office/powerpoint/2010/main" val="10127776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QM BUGS Assessment</a:t>
            </a:r>
            <a:br>
              <a:rPr lang="en-US" dirty="0"/>
            </a:br>
            <a:r>
              <a:rPr lang="en-US" dirty="0"/>
              <a:t>Anchoring Phenomena </a:t>
            </a:r>
          </a:p>
        </p:txBody>
      </p:sp>
      <p:pic>
        <p:nvPicPr>
          <p:cNvPr id="6" name="Content Placeholder 5"/>
          <p:cNvPicPr>
            <a:picLocks noGrp="1" noChangeAspect="1"/>
          </p:cNvPicPr>
          <p:nvPr>
            <p:ph idx="1"/>
          </p:nvPr>
        </p:nvPicPr>
        <p:blipFill>
          <a:blip r:embed="rId2"/>
          <a:stretch>
            <a:fillRect/>
          </a:stretch>
        </p:blipFill>
        <p:spPr>
          <a:xfrm>
            <a:off x="181718" y="2362200"/>
            <a:ext cx="8596486" cy="2590800"/>
          </a:xfrm>
          <a:prstGeom prst="rect">
            <a:avLst/>
          </a:prstGeom>
        </p:spPr>
      </p:pic>
      <p:sp>
        <p:nvSpPr>
          <p:cNvPr id="7" name="TextBox 6"/>
          <p:cNvSpPr txBox="1"/>
          <p:nvPr/>
        </p:nvSpPr>
        <p:spPr>
          <a:xfrm>
            <a:off x="304801" y="5186139"/>
            <a:ext cx="8473404" cy="1200329"/>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Density Anchor: have students run a sampling simulation such as this one </a:t>
            </a:r>
          </a:p>
          <a:p>
            <a:r>
              <a:rPr lang="en-US" dirty="0">
                <a:latin typeface="Times New Roman" panose="02020603050405020304" pitchFamily="18" charset="0"/>
                <a:cs typeface="Times New Roman" panose="02020603050405020304" pitchFamily="18" charset="0"/>
                <a:hlinkClick r:id="rId3"/>
              </a:rPr>
              <a:t>http://www.radford.edu/~jkell/mark_rec103.pdf</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Students explore concept and make conjectures. Students discover the formula for capture-release method rather than being given the model.</a:t>
            </a:r>
          </a:p>
        </p:txBody>
      </p:sp>
    </p:spTree>
    <p:extLst>
      <p:ext uri="{BB962C8B-B14F-4D97-AF65-F5344CB8AC3E}">
        <p14:creationId xmlns:p14="http://schemas.microsoft.com/office/powerpoint/2010/main" val="18005791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QM BUGS Assessment</a:t>
            </a:r>
            <a:br>
              <a:rPr lang="en-US" dirty="0"/>
            </a:br>
            <a:r>
              <a:rPr lang="en-US" dirty="0"/>
              <a:t>Constructing Box Model</a:t>
            </a:r>
          </a:p>
        </p:txBody>
      </p:sp>
      <p:sp>
        <p:nvSpPr>
          <p:cNvPr id="3" name="Content Placeholder 2"/>
          <p:cNvSpPr>
            <a:spLocks noGrp="1"/>
          </p:cNvSpPr>
          <p:nvPr>
            <p:ph idx="1"/>
          </p:nvPr>
        </p:nvSpPr>
        <p:spPr>
          <a:xfrm>
            <a:off x="381000" y="5181600"/>
            <a:ext cx="7949528" cy="1600200"/>
          </a:xfrm>
        </p:spPr>
        <p:txBody>
          <a:bodyPr>
            <a:normAutofit fontScale="85000" lnSpcReduction="10000"/>
          </a:bodyPr>
          <a:lstStyle/>
          <a:p>
            <a:pPr marL="0" indent="0">
              <a:buNone/>
            </a:pPr>
            <a:r>
              <a:rPr lang="en-US" dirty="0">
                <a:latin typeface="Times New Roman" panose="02020603050405020304" pitchFamily="18" charset="0"/>
                <a:cs typeface="Times New Roman" panose="02020603050405020304" pitchFamily="18" charset="0"/>
              </a:rPr>
              <a:t>Drawing conceptual models based on observations of anchoring phenomena is a good first step in having students build models. Have students construct a box model for population density change. They have to identify reservoirs and flows – immigration, emigration, birth, death – and indicate flow between the reservoirs. Quantify the model more by providing data for a reservoirs and flows between reservoirs.</a:t>
            </a:r>
          </a:p>
        </p:txBody>
      </p:sp>
      <p:pic>
        <p:nvPicPr>
          <p:cNvPr id="4" name="Picture 3"/>
          <p:cNvPicPr>
            <a:picLocks noChangeAspect="1"/>
          </p:cNvPicPr>
          <p:nvPr/>
        </p:nvPicPr>
        <p:blipFill>
          <a:blip r:embed="rId2"/>
          <a:stretch>
            <a:fillRect/>
          </a:stretch>
        </p:blipFill>
        <p:spPr>
          <a:xfrm>
            <a:off x="502974" y="1905000"/>
            <a:ext cx="7827554" cy="3345545"/>
          </a:xfrm>
          <a:prstGeom prst="rect">
            <a:avLst/>
          </a:prstGeom>
        </p:spPr>
      </p:pic>
    </p:spTree>
    <p:extLst>
      <p:ext uri="{BB962C8B-B14F-4D97-AF65-F5344CB8AC3E}">
        <p14:creationId xmlns:p14="http://schemas.microsoft.com/office/powerpoint/2010/main" val="32046519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QM BUGS Assessment</a:t>
            </a:r>
            <a:br>
              <a:rPr lang="en-US" dirty="0"/>
            </a:br>
            <a:r>
              <a:rPr lang="en-US" dirty="0"/>
              <a:t>Purpose and Nature of Models</a:t>
            </a:r>
          </a:p>
        </p:txBody>
      </p:sp>
      <p:sp>
        <p:nvSpPr>
          <p:cNvPr id="3" name="Content Placeholder 2"/>
          <p:cNvSpPr>
            <a:spLocks noGrp="1"/>
          </p:cNvSpPr>
          <p:nvPr>
            <p:ph idx="1"/>
          </p:nvPr>
        </p:nvSpPr>
        <p:spPr>
          <a:xfrm>
            <a:off x="381000" y="4800600"/>
            <a:ext cx="7949528" cy="1822704"/>
          </a:xfrm>
        </p:spPr>
        <p:txBody>
          <a:bodyPr/>
          <a:lstStyle/>
          <a:p>
            <a:pPr marL="0" indent="0">
              <a:buNone/>
            </a:pPr>
            <a:r>
              <a:rPr lang="en-US" dirty="0">
                <a:latin typeface="Times New Roman" panose="02020603050405020304" pitchFamily="18" charset="0"/>
                <a:cs typeface="Times New Roman" panose="02020603050405020304" pitchFamily="18" charset="0"/>
              </a:rPr>
              <a:t>Epistemic knowledge corresponding to understanding of the nature of models (Schwarz and White; Oh and Oh). Discuss the nature of the density module with students including the quantitative mathematical representation and related science concepts.</a:t>
            </a:r>
          </a:p>
        </p:txBody>
      </p:sp>
      <p:pic>
        <p:nvPicPr>
          <p:cNvPr id="5" name="Picture 4"/>
          <p:cNvPicPr>
            <a:picLocks noChangeAspect="1"/>
          </p:cNvPicPr>
          <p:nvPr/>
        </p:nvPicPr>
        <p:blipFill>
          <a:blip r:embed="rId2"/>
          <a:stretch>
            <a:fillRect/>
          </a:stretch>
        </p:blipFill>
        <p:spPr>
          <a:xfrm>
            <a:off x="380999" y="2438400"/>
            <a:ext cx="7587095" cy="1981200"/>
          </a:xfrm>
          <a:prstGeom prst="rect">
            <a:avLst/>
          </a:prstGeom>
        </p:spPr>
      </p:pic>
    </p:spTree>
    <p:extLst>
      <p:ext uri="{BB962C8B-B14F-4D97-AF65-F5344CB8AC3E}">
        <p14:creationId xmlns:p14="http://schemas.microsoft.com/office/powerpoint/2010/main" val="24594441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Demographics</a:t>
            </a:r>
          </a:p>
        </p:txBody>
      </p:sp>
      <p:sp>
        <p:nvSpPr>
          <p:cNvPr id="5" name="Content Placeholder 4"/>
          <p:cNvSpPr>
            <a:spLocks noGrp="1"/>
          </p:cNvSpPr>
          <p:nvPr>
            <p:ph idx="1"/>
          </p:nvPr>
        </p:nvSpPr>
        <p:spPr>
          <a:xfrm>
            <a:off x="2131050" y="2209800"/>
            <a:ext cx="6568404" cy="4495800"/>
          </a:xfrm>
          <a:solidFill>
            <a:schemeClr val="bg1"/>
          </a:solidFill>
        </p:spPr>
        <p:txBody>
          <a:bodyPr>
            <a:normAutofit/>
          </a:bodyPr>
          <a:lstStyle/>
          <a:p>
            <a:r>
              <a:rPr lang="en-US" dirty="0"/>
              <a:t>Demography introduced as study of vital statistics of a population and how they change over time, uses life tables which is the QR topic he is setting up. </a:t>
            </a:r>
          </a:p>
          <a:p>
            <a:r>
              <a:rPr lang="en-US" dirty="0"/>
              <a:t>Discusses static life table (data collected at all ages at one time), death table, </a:t>
            </a:r>
            <a:r>
              <a:rPr lang="en-US" dirty="0" err="1"/>
              <a:t>semelparity</a:t>
            </a:r>
            <a:r>
              <a:rPr lang="en-US" dirty="0"/>
              <a:t> (1 reproductive event in lifetime) and </a:t>
            </a:r>
            <a:r>
              <a:rPr lang="en-US" dirty="0" err="1"/>
              <a:t>iteroparity</a:t>
            </a:r>
            <a:r>
              <a:rPr lang="en-US" dirty="0"/>
              <a:t> (multiple reproductive events). Discussion of data collection with students, models of data collection. </a:t>
            </a:r>
          </a:p>
        </p:txBody>
      </p:sp>
    </p:spTree>
    <p:extLst>
      <p:ext uri="{BB962C8B-B14F-4D97-AF65-F5344CB8AC3E}">
        <p14:creationId xmlns:p14="http://schemas.microsoft.com/office/powerpoint/2010/main" val="24566038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ChangeArrowheads="1"/>
          </p:cNvSpPr>
          <p:nvPr>
            <p:ph type="title"/>
          </p:nvPr>
        </p:nvSpPr>
        <p:spPr/>
        <p:txBody>
          <a:bodyPr>
            <a:normAutofit/>
          </a:bodyPr>
          <a:lstStyle/>
          <a:p>
            <a:pPr eaLnBrk="1" hangingPunct="1"/>
            <a:r>
              <a:rPr lang="en-US" altLang="en-US" sz="3200" dirty="0"/>
              <a:t>Demographics</a:t>
            </a:r>
            <a:endParaRPr lang="en-US" altLang="en-US" sz="3200" dirty="0">
              <a:solidFill>
                <a:schemeClr val="tx1"/>
              </a:solidFill>
            </a:endParaRPr>
          </a:p>
        </p:txBody>
      </p:sp>
      <p:sp>
        <p:nvSpPr>
          <p:cNvPr id="4" name="TextBox 3"/>
          <p:cNvSpPr txBox="1"/>
          <p:nvPr/>
        </p:nvSpPr>
        <p:spPr>
          <a:xfrm>
            <a:off x="381000" y="1260901"/>
            <a:ext cx="8649560" cy="1938992"/>
          </a:xfrm>
          <a:prstGeom prst="rect">
            <a:avLst/>
          </a:prstGeom>
          <a:noFill/>
        </p:spPr>
        <p:txBody>
          <a:bodyPr wrap="square" rtlCol="0">
            <a:spAutoFit/>
          </a:bodyPr>
          <a:lstStyle/>
          <a:p>
            <a:r>
              <a:rPr lang="en-US" sz="2400" dirty="0">
                <a:solidFill>
                  <a:prstClr val="black"/>
                </a:solidFill>
              </a:rPr>
              <a:t>The factors that influence population density and dispersion patterns also can influence other characteristics of a population.</a:t>
            </a:r>
          </a:p>
          <a:p>
            <a:r>
              <a:rPr lang="en-US" sz="2400" b="1" dirty="0">
                <a:solidFill>
                  <a:prstClr val="black"/>
                </a:solidFill>
              </a:rPr>
              <a:t>   - Demography: </a:t>
            </a:r>
            <a:r>
              <a:rPr lang="en-US" sz="2400" dirty="0">
                <a:solidFill>
                  <a:prstClr val="black"/>
                </a:solidFill>
              </a:rPr>
              <a:t>study of the vital statistics of a population and how </a:t>
            </a:r>
          </a:p>
          <a:p>
            <a:r>
              <a:rPr lang="en-US" sz="2400" dirty="0">
                <a:solidFill>
                  <a:prstClr val="black"/>
                </a:solidFill>
              </a:rPr>
              <a:t>      they change over time.</a:t>
            </a:r>
          </a:p>
          <a:p>
            <a:r>
              <a:rPr lang="en-US" sz="2400" b="1" dirty="0">
                <a:solidFill>
                  <a:prstClr val="black"/>
                </a:solidFill>
              </a:rPr>
              <a:t>   </a:t>
            </a:r>
            <a:r>
              <a:rPr lang="en-US" sz="2400" dirty="0">
                <a:solidFill>
                  <a:prstClr val="black"/>
                </a:solidFill>
              </a:rPr>
              <a:t>- Most often done using life tables</a:t>
            </a:r>
          </a:p>
        </p:txBody>
      </p:sp>
      <p:sp>
        <p:nvSpPr>
          <p:cNvPr id="7" name="TextBox 6"/>
          <p:cNvSpPr txBox="1"/>
          <p:nvPr/>
        </p:nvSpPr>
        <p:spPr>
          <a:xfrm>
            <a:off x="386443" y="4953000"/>
            <a:ext cx="8649560" cy="1569660"/>
          </a:xfrm>
          <a:prstGeom prst="rect">
            <a:avLst/>
          </a:prstGeom>
          <a:noFill/>
        </p:spPr>
        <p:txBody>
          <a:bodyPr wrap="square" rtlCol="0">
            <a:spAutoFit/>
          </a:bodyPr>
          <a:lstStyle/>
          <a:p>
            <a:r>
              <a:rPr lang="en-US" sz="2400" dirty="0">
                <a:solidFill>
                  <a:prstClr val="black"/>
                </a:solidFill>
              </a:rPr>
              <a:t>A life table is an age-specific summary of the survival pattern of a population</a:t>
            </a:r>
          </a:p>
          <a:p>
            <a:r>
              <a:rPr lang="en-US" sz="2400" dirty="0">
                <a:solidFill>
                  <a:prstClr val="black"/>
                </a:solidFill>
              </a:rPr>
              <a:t>   - Initially developed in 1950s for insurance companies</a:t>
            </a:r>
          </a:p>
          <a:p>
            <a:r>
              <a:rPr lang="en-US" sz="2400" b="1" dirty="0">
                <a:solidFill>
                  <a:prstClr val="black"/>
                </a:solidFill>
              </a:rPr>
              <a:t>   - Cohort: </a:t>
            </a:r>
            <a:r>
              <a:rPr lang="en-US" sz="2400" dirty="0">
                <a:solidFill>
                  <a:prstClr val="black"/>
                </a:solidFill>
              </a:rPr>
              <a:t>a group of individuals of the same age</a:t>
            </a:r>
          </a:p>
        </p:txBody>
      </p:sp>
      <p:pic>
        <p:nvPicPr>
          <p:cNvPr id="2050" name="Picture 2" descr="http://cache.desktopnexus.com/thumbseg/703/703824-bigthumbnai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2667000"/>
            <a:ext cx="3276600" cy="204605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images5.fanpop.com/image/photos/28100000/Cute-cubs-animal-cubs-28126737-1600-1200.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9294" b="16788"/>
          <a:stretch/>
        </p:blipFill>
        <p:spPr bwMode="auto">
          <a:xfrm>
            <a:off x="1157753" y="3262442"/>
            <a:ext cx="3421266" cy="16400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30462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ChangeArrowheads="1"/>
          </p:cNvSpPr>
          <p:nvPr>
            <p:ph type="title"/>
          </p:nvPr>
        </p:nvSpPr>
        <p:spPr>
          <a:xfrm>
            <a:off x="457200" y="152400"/>
            <a:ext cx="8229600" cy="1143000"/>
          </a:xfrm>
        </p:spPr>
        <p:txBody>
          <a:bodyPr>
            <a:normAutofit/>
          </a:bodyPr>
          <a:lstStyle/>
          <a:p>
            <a:pPr eaLnBrk="1" hangingPunct="1"/>
            <a:r>
              <a:rPr lang="en-US" altLang="en-US" sz="3200" dirty="0"/>
              <a:t>Demographics</a:t>
            </a:r>
            <a:endParaRPr lang="en-US" altLang="en-US" sz="3200" dirty="0">
              <a:solidFill>
                <a:schemeClr val="tx1"/>
              </a:solidFill>
            </a:endParaRPr>
          </a:p>
        </p:txBody>
      </p:sp>
      <p:sp>
        <p:nvSpPr>
          <p:cNvPr id="7" name="TextBox 6"/>
          <p:cNvSpPr txBox="1"/>
          <p:nvPr/>
        </p:nvSpPr>
        <p:spPr>
          <a:xfrm>
            <a:off x="247220" y="990600"/>
            <a:ext cx="8649560" cy="1569660"/>
          </a:xfrm>
          <a:prstGeom prst="rect">
            <a:avLst/>
          </a:prstGeom>
          <a:noFill/>
        </p:spPr>
        <p:txBody>
          <a:bodyPr wrap="square" rtlCol="0">
            <a:spAutoFit/>
          </a:bodyPr>
          <a:lstStyle/>
          <a:p>
            <a:r>
              <a:rPr lang="en-US" sz="2400" dirty="0">
                <a:solidFill>
                  <a:prstClr val="black"/>
                </a:solidFill>
              </a:rPr>
              <a:t>A cohort life table can be constructed from counts/estimates of all individuals in a population as it progresses through time.</a:t>
            </a:r>
          </a:p>
          <a:p>
            <a:r>
              <a:rPr lang="en-US" sz="2400" dirty="0">
                <a:solidFill>
                  <a:prstClr val="black"/>
                </a:solidFill>
              </a:rPr>
              <a:t>   - The first column (x) specifies the age class while the second </a:t>
            </a:r>
          </a:p>
          <a:p>
            <a:r>
              <a:rPr lang="en-US" sz="2400" dirty="0">
                <a:solidFill>
                  <a:prstClr val="black"/>
                </a:solidFill>
              </a:rPr>
              <a:t>     column (</a:t>
            </a:r>
            <a:r>
              <a:rPr lang="en-US" sz="2400" dirty="0" err="1">
                <a:solidFill>
                  <a:prstClr val="black"/>
                </a:solidFill>
              </a:rPr>
              <a:t>n</a:t>
            </a:r>
            <a:r>
              <a:rPr lang="en-US" sz="2400" baseline="-25000" dirty="0" err="1">
                <a:solidFill>
                  <a:prstClr val="black"/>
                </a:solidFill>
              </a:rPr>
              <a:t>x</a:t>
            </a:r>
            <a:r>
              <a:rPr lang="en-US" sz="2400" dirty="0">
                <a:solidFill>
                  <a:prstClr val="black"/>
                </a:solidFill>
              </a:rPr>
              <a:t>) is the number of individuals at start of each age class.</a:t>
            </a:r>
          </a:p>
        </p:txBody>
      </p:sp>
      <p:graphicFrame>
        <p:nvGraphicFramePr>
          <p:cNvPr id="2" name="Table 1"/>
          <p:cNvGraphicFramePr>
            <a:graphicFrameLocks noGrp="1"/>
          </p:cNvGraphicFramePr>
          <p:nvPr>
            <p:extLst/>
          </p:nvPr>
        </p:nvGraphicFramePr>
        <p:xfrm>
          <a:off x="457200" y="2741235"/>
          <a:ext cx="2667000" cy="3881120"/>
        </p:xfrm>
        <a:graphic>
          <a:graphicData uri="http://schemas.openxmlformats.org/drawingml/2006/table">
            <a:tbl>
              <a:tblPr firstRow="1" bandRow="1">
                <a:tableStyleId>{5C22544A-7EE6-4342-B048-85BDC9FD1C3A}</a:tableStyleId>
              </a:tblPr>
              <a:tblGrid>
                <a:gridCol w="1219200">
                  <a:extLst>
                    <a:ext uri="{9D8B030D-6E8A-4147-A177-3AD203B41FA5}">
                      <a16:colId xmlns:a16="http://schemas.microsoft.com/office/drawing/2014/main" val="20000"/>
                    </a:ext>
                  </a:extLst>
                </a:gridCol>
                <a:gridCol w="1447800">
                  <a:extLst>
                    <a:ext uri="{9D8B030D-6E8A-4147-A177-3AD203B41FA5}">
                      <a16:colId xmlns:a16="http://schemas.microsoft.com/office/drawing/2014/main" val="20001"/>
                    </a:ext>
                  </a:extLst>
                </a:gridCol>
              </a:tblGrid>
              <a:tr h="807660">
                <a:tc>
                  <a:txBody>
                    <a:bodyPr/>
                    <a:lstStyle/>
                    <a:p>
                      <a:r>
                        <a:rPr lang="en-US" dirty="0"/>
                        <a:t>Stage (x) in months</a:t>
                      </a:r>
                    </a:p>
                  </a:txBody>
                  <a:tcPr/>
                </a:tc>
                <a:tc>
                  <a:txBody>
                    <a:bodyPr/>
                    <a:lstStyle/>
                    <a:p>
                      <a:r>
                        <a:rPr lang="en-US" dirty="0"/>
                        <a:t>No. Living</a:t>
                      </a:r>
                      <a:r>
                        <a:rPr lang="en-US" baseline="0" dirty="0"/>
                        <a:t> at beginning of stage (</a:t>
                      </a:r>
                      <a:r>
                        <a:rPr lang="en-US" baseline="0" dirty="0" err="1"/>
                        <a:t>n</a:t>
                      </a:r>
                      <a:r>
                        <a:rPr lang="en-US" baseline="-25000" dirty="0" err="1"/>
                        <a:t>x</a:t>
                      </a:r>
                      <a:r>
                        <a:rPr lang="en-US" baseline="0" dirty="0"/>
                        <a:t>)</a:t>
                      </a:r>
                      <a:endParaRPr lang="en-US" dirty="0"/>
                    </a:p>
                  </a:txBody>
                  <a:tcPr/>
                </a:tc>
                <a:extLst>
                  <a:ext uri="{0D108BD9-81ED-4DB2-BD59-A6C34878D82A}">
                    <a16:rowId xmlns:a16="http://schemas.microsoft.com/office/drawing/2014/main" val="10000"/>
                  </a:ext>
                </a:extLst>
              </a:tr>
              <a:tr h="370840">
                <a:tc>
                  <a:txBody>
                    <a:bodyPr/>
                    <a:lstStyle/>
                    <a:p>
                      <a:r>
                        <a:rPr lang="en-US" dirty="0"/>
                        <a:t>0</a:t>
                      </a:r>
                    </a:p>
                  </a:txBody>
                  <a:tcPr/>
                </a:tc>
                <a:tc>
                  <a:txBody>
                    <a:bodyPr/>
                    <a:lstStyle/>
                    <a:p>
                      <a:r>
                        <a:rPr lang="en-US" dirty="0"/>
                        <a:t>44,000</a:t>
                      </a:r>
                    </a:p>
                  </a:txBody>
                  <a:tcPr/>
                </a:tc>
                <a:extLst>
                  <a:ext uri="{0D108BD9-81ED-4DB2-BD59-A6C34878D82A}">
                    <a16:rowId xmlns:a16="http://schemas.microsoft.com/office/drawing/2014/main" val="10001"/>
                  </a:ext>
                </a:extLst>
              </a:tr>
              <a:tr h="370840">
                <a:tc>
                  <a:txBody>
                    <a:bodyPr/>
                    <a:lstStyle/>
                    <a:p>
                      <a:r>
                        <a:rPr lang="en-US" dirty="0"/>
                        <a:t>1</a:t>
                      </a:r>
                    </a:p>
                  </a:txBody>
                  <a:tcPr/>
                </a:tc>
                <a:tc>
                  <a:txBody>
                    <a:bodyPr/>
                    <a:lstStyle/>
                    <a:p>
                      <a:r>
                        <a:rPr lang="en-US" dirty="0"/>
                        <a:t>9513</a:t>
                      </a:r>
                    </a:p>
                  </a:txBody>
                  <a:tcPr/>
                </a:tc>
                <a:extLst>
                  <a:ext uri="{0D108BD9-81ED-4DB2-BD59-A6C34878D82A}">
                    <a16:rowId xmlns:a16="http://schemas.microsoft.com/office/drawing/2014/main" val="10002"/>
                  </a:ext>
                </a:extLst>
              </a:tr>
              <a:tr h="370840">
                <a:tc>
                  <a:txBody>
                    <a:bodyPr/>
                    <a:lstStyle/>
                    <a:p>
                      <a:r>
                        <a:rPr lang="en-US" dirty="0"/>
                        <a:t>2</a:t>
                      </a:r>
                    </a:p>
                  </a:txBody>
                  <a:tcPr/>
                </a:tc>
                <a:tc>
                  <a:txBody>
                    <a:bodyPr/>
                    <a:lstStyle/>
                    <a:p>
                      <a:r>
                        <a:rPr lang="en-US" dirty="0"/>
                        <a:t>3529</a:t>
                      </a:r>
                    </a:p>
                  </a:txBody>
                  <a:tcPr/>
                </a:tc>
                <a:extLst>
                  <a:ext uri="{0D108BD9-81ED-4DB2-BD59-A6C34878D82A}">
                    <a16:rowId xmlns:a16="http://schemas.microsoft.com/office/drawing/2014/main" val="10003"/>
                  </a:ext>
                </a:extLst>
              </a:tr>
              <a:tr h="370840">
                <a:tc>
                  <a:txBody>
                    <a:bodyPr/>
                    <a:lstStyle/>
                    <a:p>
                      <a:r>
                        <a:rPr lang="en-US" dirty="0"/>
                        <a:t>3</a:t>
                      </a:r>
                    </a:p>
                  </a:txBody>
                  <a:tcPr/>
                </a:tc>
                <a:tc>
                  <a:txBody>
                    <a:bodyPr/>
                    <a:lstStyle/>
                    <a:p>
                      <a:r>
                        <a:rPr lang="en-US" dirty="0"/>
                        <a:t>2922</a:t>
                      </a:r>
                    </a:p>
                  </a:txBody>
                  <a:tcPr/>
                </a:tc>
                <a:extLst>
                  <a:ext uri="{0D108BD9-81ED-4DB2-BD59-A6C34878D82A}">
                    <a16:rowId xmlns:a16="http://schemas.microsoft.com/office/drawing/2014/main" val="10004"/>
                  </a:ext>
                </a:extLst>
              </a:tr>
              <a:tr h="370840">
                <a:tc>
                  <a:txBody>
                    <a:bodyPr/>
                    <a:lstStyle/>
                    <a:p>
                      <a:r>
                        <a:rPr lang="en-US" dirty="0"/>
                        <a:t>4</a:t>
                      </a:r>
                    </a:p>
                  </a:txBody>
                  <a:tcPr/>
                </a:tc>
                <a:tc>
                  <a:txBody>
                    <a:bodyPr/>
                    <a:lstStyle/>
                    <a:p>
                      <a:r>
                        <a:rPr lang="en-US" dirty="0"/>
                        <a:t>2461</a:t>
                      </a:r>
                    </a:p>
                  </a:txBody>
                  <a:tcPr/>
                </a:tc>
                <a:extLst>
                  <a:ext uri="{0D108BD9-81ED-4DB2-BD59-A6C34878D82A}">
                    <a16:rowId xmlns:a16="http://schemas.microsoft.com/office/drawing/2014/main" val="10005"/>
                  </a:ext>
                </a:extLst>
              </a:tr>
              <a:tr h="370840">
                <a:tc>
                  <a:txBody>
                    <a:bodyPr/>
                    <a:lstStyle/>
                    <a:p>
                      <a:r>
                        <a:rPr lang="en-US" dirty="0"/>
                        <a:t>5</a:t>
                      </a:r>
                    </a:p>
                  </a:txBody>
                  <a:tcPr/>
                </a:tc>
                <a:tc>
                  <a:txBody>
                    <a:bodyPr/>
                    <a:lstStyle/>
                    <a:p>
                      <a:r>
                        <a:rPr lang="en-US" dirty="0"/>
                        <a:t>2300</a:t>
                      </a:r>
                    </a:p>
                  </a:txBody>
                  <a:tcPr/>
                </a:tc>
                <a:extLst>
                  <a:ext uri="{0D108BD9-81ED-4DB2-BD59-A6C34878D82A}">
                    <a16:rowId xmlns:a16="http://schemas.microsoft.com/office/drawing/2014/main" val="10006"/>
                  </a:ext>
                </a:extLst>
              </a:tr>
              <a:tr h="370840">
                <a:tc>
                  <a:txBody>
                    <a:bodyPr/>
                    <a:lstStyle/>
                    <a:p>
                      <a:r>
                        <a:rPr lang="en-US" dirty="0"/>
                        <a:t>6</a:t>
                      </a:r>
                    </a:p>
                  </a:txBody>
                  <a:tcPr/>
                </a:tc>
                <a:tc>
                  <a:txBody>
                    <a:bodyPr/>
                    <a:lstStyle/>
                    <a:p>
                      <a:r>
                        <a:rPr lang="en-US" dirty="0"/>
                        <a:t>2250</a:t>
                      </a:r>
                    </a:p>
                  </a:txBody>
                  <a:tcPr/>
                </a:tc>
                <a:extLst>
                  <a:ext uri="{0D108BD9-81ED-4DB2-BD59-A6C34878D82A}">
                    <a16:rowId xmlns:a16="http://schemas.microsoft.com/office/drawing/2014/main" val="10007"/>
                  </a:ext>
                </a:extLst>
              </a:tr>
              <a:tr h="370840">
                <a:tc>
                  <a:txBody>
                    <a:bodyPr/>
                    <a:lstStyle/>
                    <a:p>
                      <a:r>
                        <a:rPr lang="en-US" dirty="0"/>
                        <a:t>7</a:t>
                      </a:r>
                    </a:p>
                  </a:txBody>
                  <a:tcPr/>
                </a:tc>
                <a:tc>
                  <a:txBody>
                    <a:bodyPr/>
                    <a:lstStyle/>
                    <a:p>
                      <a:r>
                        <a:rPr lang="en-US" dirty="0"/>
                        <a:t>2187</a:t>
                      </a:r>
                    </a:p>
                  </a:txBody>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9887860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nvPr>
        </p:nvGraphicFramePr>
        <p:xfrm>
          <a:off x="457200" y="2438400"/>
          <a:ext cx="6172200" cy="4183955"/>
        </p:xfrm>
        <a:graphic>
          <a:graphicData uri="http://schemas.openxmlformats.org/drawingml/2006/table">
            <a:tbl>
              <a:tblPr firstRow="1" bandRow="1">
                <a:tableStyleId>{5C22544A-7EE6-4342-B048-85BDC9FD1C3A}</a:tableStyleId>
              </a:tblPr>
              <a:tblGrid>
                <a:gridCol w="1235902">
                  <a:extLst>
                    <a:ext uri="{9D8B030D-6E8A-4147-A177-3AD203B41FA5}">
                      <a16:colId xmlns:a16="http://schemas.microsoft.com/office/drawing/2014/main" val="20000"/>
                    </a:ext>
                  </a:extLst>
                </a:gridCol>
                <a:gridCol w="1467633">
                  <a:extLst>
                    <a:ext uri="{9D8B030D-6E8A-4147-A177-3AD203B41FA5}">
                      <a16:colId xmlns:a16="http://schemas.microsoft.com/office/drawing/2014/main" val="20001"/>
                    </a:ext>
                  </a:extLst>
                </a:gridCol>
                <a:gridCol w="1639865">
                  <a:extLst>
                    <a:ext uri="{9D8B030D-6E8A-4147-A177-3AD203B41FA5}">
                      <a16:colId xmlns:a16="http://schemas.microsoft.com/office/drawing/2014/main" val="20002"/>
                    </a:ext>
                  </a:extLst>
                </a:gridCol>
                <a:gridCol w="1828800">
                  <a:extLst>
                    <a:ext uri="{9D8B030D-6E8A-4147-A177-3AD203B41FA5}">
                      <a16:colId xmlns:a16="http://schemas.microsoft.com/office/drawing/2014/main" val="20003"/>
                    </a:ext>
                  </a:extLst>
                </a:gridCol>
              </a:tblGrid>
              <a:tr h="1217235">
                <a:tc>
                  <a:txBody>
                    <a:bodyPr/>
                    <a:lstStyle/>
                    <a:p>
                      <a:r>
                        <a:rPr lang="en-US" dirty="0"/>
                        <a:t>Stage (x)</a:t>
                      </a:r>
                    </a:p>
                  </a:txBody>
                  <a:tcPr/>
                </a:tc>
                <a:tc>
                  <a:txBody>
                    <a:bodyPr/>
                    <a:lstStyle/>
                    <a:p>
                      <a:r>
                        <a:rPr lang="en-US" dirty="0"/>
                        <a:t>No. Living</a:t>
                      </a:r>
                      <a:r>
                        <a:rPr lang="en-US" baseline="0" dirty="0"/>
                        <a:t> at beginning of stage (</a:t>
                      </a:r>
                      <a:r>
                        <a:rPr lang="en-US" baseline="0" dirty="0" err="1"/>
                        <a:t>n</a:t>
                      </a:r>
                      <a:r>
                        <a:rPr lang="en-US" baseline="-25000" dirty="0" err="1"/>
                        <a:t>x</a:t>
                      </a:r>
                      <a:r>
                        <a:rPr lang="en-US" baseline="0" dirty="0"/>
                        <a:t>)</a:t>
                      </a:r>
                      <a:endParaRPr lang="en-US" dirty="0"/>
                    </a:p>
                  </a:txBody>
                  <a:tcPr/>
                </a:tc>
                <a:tc>
                  <a:txBody>
                    <a:bodyPr/>
                    <a:lstStyle/>
                    <a:p>
                      <a:r>
                        <a:rPr lang="en-US" dirty="0"/>
                        <a:t>Portion of original cohort surviving at each stage (l</a:t>
                      </a:r>
                      <a:r>
                        <a:rPr lang="en-US" baseline="-25000" dirty="0"/>
                        <a:t>x</a:t>
                      </a:r>
                      <a:r>
                        <a:rPr lang="en-US" dirty="0"/>
                        <a:t>)</a:t>
                      </a:r>
                    </a:p>
                  </a:txBody>
                  <a:tcPr/>
                </a:tc>
                <a:tc>
                  <a:txBody>
                    <a:bodyPr/>
                    <a:lstStyle/>
                    <a:p>
                      <a:r>
                        <a:rPr lang="en-US" dirty="0"/>
                        <a:t>Portion of original cohort dying  (d</a:t>
                      </a:r>
                      <a:r>
                        <a:rPr lang="en-US" baseline="-25000" dirty="0"/>
                        <a:t>x</a:t>
                      </a:r>
                      <a:r>
                        <a:rPr lang="en-US" dirty="0"/>
                        <a:t>) during each stage.</a:t>
                      </a:r>
                    </a:p>
                  </a:txBody>
                  <a:tcPr/>
                </a:tc>
                <a:extLst>
                  <a:ext uri="{0D108BD9-81ED-4DB2-BD59-A6C34878D82A}">
                    <a16:rowId xmlns:a16="http://schemas.microsoft.com/office/drawing/2014/main" val="10000"/>
                  </a:ext>
                </a:extLst>
              </a:tr>
              <a:tr h="370840">
                <a:tc>
                  <a:txBody>
                    <a:bodyPr/>
                    <a:lstStyle/>
                    <a:p>
                      <a:pPr algn="ctr"/>
                      <a:r>
                        <a:rPr lang="en-US" dirty="0"/>
                        <a:t>0</a:t>
                      </a:r>
                    </a:p>
                  </a:txBody>
                  <a:tcPr/>
                </a:tc>
                <a:tc>
                  <a:txBody>
                    <a:bodyPr/>
                    <a:lstStyle/>
                    <a:p>
                      <a:pPr algn="ctr"/>
                      <a:r>
                        <a:rPr lang="en-US" dirty="0"/>
                        <a:t>44,000</a:t>
                      </a:r>
                    </a:p>
                  </a:txBody>
                  <a:tcPr/>
                </a:tc>
                <a:tc>
                  <a:txBody>
                    <a:bodyPr/>
                    <a:lstStyle/>
                    <a:p>
                      <a:pPr algn="ctr"/>
                      <a:r>
                        <a:rPr lang="en-US" dirty="0"/>
                        <a:t>1</a:t>
                      </a:r>
                    </a:p>
                  </a:txBody>
                  <a:tcPr/>
                </a:tc>
                <a:tc>
                  <a:txBody>
                    <a:bodyPr/>
                    <a:lstStyle/>
                    <a:p>
                      <a:pPr algn="ctr"/>
                      <a:r>
                        <a:rPr lang="en-US" dirty="0"/>
                        <a:t>.784</a:t>
                      </a:r>
                    </a:p>
                  </a:txBody>
                  <a:tcPr/>
                </a:tc>
                <a:extLst>
                  <a:ext uri="{0D108BD9-81ED-4DB2-BD59-A6C34878D82A}">
                    <a16:rowId xmlns:a16="http://schemas.microsoft.com/office/drawing/2014/main" val="10001"/>
                  </a:ext>
                </a:extLst>
              </a:tr>
              <a:tr h="370840">
                <a:tc>
                  <a:txBody>
                    <a:bodyPr/>
                    <a:lstStyle/>
                    <a:p>
                      <a:pPr algn="ctr"/>
                      <a:r>
                        <a:rPr lang="en-US" dirty="0"/>
                        <a:t>1</a:t>
                      </a:r>
                    </a:p>
                  </a:txBody>
                  <a:tcPr/>
                </a:tc>
                <a:tc>
                  <a:txBody>
                    <a:bodyPr/>
                    <a:lstStyle/>
                    <a:p>
                      <a:pPr algn="ctr"/>
                      <a:r>
                        <a:rPr lang="en-US" dirty="0"/>
                        <a:t>9513</a:t>
                      </a:r>
                    </a:p>
                  </a:txBody>
                  <a:tcPr/>
                </a:tc>
                <a:tc>
                  <a:txBody>
                    <a:bodyPr/>
                    <a:lstStyle/>
                    <a:p>
                      <a:pPr algn="ctr"/>
                      <a:r>
                        <a:rPr lang="en-US" dirty="0"/>
                        <a:t>.216</a:t>
                      </a:r>
                    </a:p>
                  </a:txBody>
                  <a:tcPr/>
                </a:tc>
                <a:tc>
                  <a:txBody>
                    <a:bodyPr/>
                    <a:lstStyle/>
                    <a:p>
                      <a:pPr algn="ctr"/>
                      <a:r>
                        <a:rPr lang="en-US" dirty="0"/>
                        <a:t>.136</a:t>
                      </a:r>
                    </a:p>
                  </a:txBody>
                  <a:tcPr/>
                </a:tc>
                <a:extLst>
                  <a:ext uri="{0D108BD9-81ED-4DB2-BD59-A6C34878D82A}">
                    <a16:rowId xmlns:a16="http://schemas.microsoft.com/office/drawing/2014/main" val="10002"/>
                  </a:ext>
                </a:extLst>
              </a:tr>
              <a:tr h="370840">
                <a:tc>
                  <a:txBody>
                    <a:bodyPr/>
                    <a:lstStyle/>
                    <a:p>
                      <a:pPr algn="ctr"/>
                      <a:r>
                        <a:rPr lang="en-US" dirty="0"/>
                        <a:t>2</a:t>
                      </a:r>
                    </a:p>
                  </a:txBody>
                  <a:tcPr/>
                </a:tc>
                <a:tc>
                  <a:txBody>
                    <a:bodyPr/>
                    <a:lstStyle/>
                    <a:p>
                      <a:pPr algn="ctr"/>
                      <a:r>
                        <a:rPr lang="en-US" dirty="0"/>
                        <a:t>3529</a:t>
                      </a:r>
                    </a:p>
                  </a:txBody>
                  <a:tcPr/>
                </a:tc>
                <a:tc>
                  <a:txBody>
                    <a:bodyPr/>
                    <a:lstStyle/>
                    <a:p>
                      <a:pPr algn="ctr"/>
                      <a:r>
                        <a:rPr lang="en-US" dirty="0"/>
                        <a:t>.080</a:t>
                      </a:r>
                    </a:p>
                  </a:txBody>
                  <a:tcPr/>
                </a:tc>
                <a:tc>
                  <a:txBody>
                    <a:bodyPr/>
                    <a:lstStyle/>
                    <a:p>
                      <a:pPr algn="ctr"/>
                      <a:r>
                        <a:rPr lang="en-US" dirty="0"/>
                        <a:t>.014</a:t>
                      </a:r>
                    </a:p>
                  </a:txBody>
                  <a:tcPr/>
                </a:tc>
                <a:extLst>
                  <a:ext uri="{0D108BD9-81ED-4DB2-BD59-A6C34878D82A}">
                    <a16:rowId xmlns:a16="http://schemas.microsoft.com/office/drawing/2014/main" val="10003"/>
                  </a:ext>
                </a:extLst>
              </a:tr>
              <a:tr h="370840">
                <a:tc>
                  <a:txBody>
                    <a:bodyPr/>
                    <a:lstStyle/>
                    <a:p>
                      <a:pPr algn="ctr"/>
                      <a:r>
                        <a:rPr lang="en-US" dirty="0"/>
                        <a:t>3</a:t>
                      </a:r>
                    </a:p>
                  </a:txBody>
                  <a:tcPr/>
                </a:tc>
                <a:tc>
                  <a:txBody>
                    <a:bodyPr/>
                    <a:lstStyle/>
                    <a:p>
                      <a:pPr algn="ctr"/>
                      <a:r>
                        <a:rPr lang="en-US" dirty="0"/>
                        <a:t>2922</a:t>
                      </a:r>
                    </a:p>
                  </a:txBody>
                  <a:tcPr/>
                </a:tc>
                <a:tc>
                  <a:txBody>
                    <a:bodyPr/>
                    <a:lstStyle/>
                    <a:p>
                      <a:pPr algn="ctr"/>
                      <a:r>
                        <a:rPr lang="en-US" dirty="0"/>
                        <a:t>.066</a:t>
                      </a:r>
                    </a:p>
                  </a:txBody>
                  <a:tcPr/>
                </a:tc>
                <a:tc>
                  <a:txBody>
                    <a:bodyPr/>
                    <a:lstStyle/>
                    <a:p>
                      <a:pPr algn="ctr"/>
                      <a:r>
                        <a:rPr lang="en-US" dirty="0"/>
                        <a:t>.010</a:t>
                      </a:r>
                    </a:p>
                  </a:txBody>
                  <a:tcPr/>
                </a:tc>
                <a:extLst>
                  <a:ext uri="{0D108BD9-81ED-4DB2-BD59-A6C34878D82A}">
                    <a16:rowId xmlns:a16="http://schemas.microsoft.com/office/drawing/2014/main" val="10004"/>
                  </a:ext>
                </a:extLst>
              </a:tr>
              <a:tr h="370840">
                <a:tc>
                  <a:txBody>
                    <a:bodyPr/>
                    <a:lstStyle/>
                    <a:p>
                      <a:pPr algn="ctr"/>
                      <a:r>
                        <a:rPr lang="en-US" dirty="0"/>
                        <a:t>4</a:t>
                      </a:r>
                    </a:p>
                  </a:txBody>
                  <a:tcPr/>
                </a:tc>
                <a:tc>
                  <a:txBody>
                    <a:bodyPr/>
                    <a:lstStyle/>
                    <a:p>
                      <a:pPr algn="ctr"/>
                      <a:r>
                        <a:rPr lang="en-US" dirty="0"/>
                        <a:t>2461</a:t>
                      </a:r>
                    </a:p>
                  </a:txBody>
                  <a:tcPr/>
                </a:tc>
                <a:tc>
                  <a:txBody>
                    <a:bodyPr/>
                    <a:lstStyle/>
                    <a:p>
                      <a:pPr algn="ctr"/>
                      <a:r>
                        <a:rPr lang="en-US" dirty="0"/>
                        <a:t>.056</a:t>
                      </a:r>
                    </a:p>
                  </a:txBody>
                  <a:tcPr/>
                </a:tc>
                <a:tc>
                  <a:txBody>
                    <a:bodyPr/>
                    <a:lstStyle/>
                    <a:p>
                      <a:pPr algn="ctr"/>
                      <a:r>
                        <a:rPr lang="en-US" dirty="0"/>
                        <a:t>.004</a:t>
                      </a:r>
                    </a:p>
                  </a:txBody>
                  <a:tcPr/>
                </a:tc>
                <a:extLst>
                  <a:ext uri="{0D108BD9-81ED-4DB2-BD59-A6C34878D82A}">
                    <a16:rowId xmlns:a16="http://schemas.microsoft.com/office/drawing/2014/main" val="10005"/>
                  </a:ext>
                </a:extLst>
              </a:tr>
              <a:tr h="370840">
                <a:tc>
                  <a:txBody>
                    <a:bodyPr/>
                    <a:lstStyle/>
                    <a:p>
                      <a:pPr algn="ctr"/>
                      <a:r>
                        <a:rPr lang="en-US" dirty="0"/>
                        <a:t>5</a:t>
                      </a:r>
                    </a:p>
                  </a:txBody>
                  <a:tcPr/>
                </a:tc>
                <a:tc>
                  <a:txBody>
                    <a:bodyPr/>
                    <a:lstStyle/>
                    <a:p>
                      <a:pPr algn="ctr"/>
                      <a:r>
                        <a:rPr lang="en-US" dirty="0"/>
                        <a:t>2300</a:t>
                      </a:r>
                    </a:p>
                  </a:txBody>
                  <a:tcPr/>
                </a:tc>
                <a:tc>
                  <a:txBody>
                    <a:bodyPr/>
                    <a:lstStyle/>
                    <a:p>
                      <a:pPr algn="ctr"/>
                      <a:r>
                        <a:rPr lang="en-US" dirty="0"/>
                        <a:t>.052</a:t>
                      </a:r>
                    </a:p>
                  </a:txBody>
                  <a:tcPr/>
                </a:tc>
                <a:tc>
                  <a:txBody>
                    <a:bodyPr/>
                    <a:lstStyle/>
                    <a:p>
                      <a:pPr algn="ctr"/>
                      <a:r>
                        <a:rPr lang="en-US" dirty="0"/>
                        <a:t>.001</a:t>
                      </a:r>
                    </a:p>
                  </a:txBody>
                  <a:tcPr/>
                </a:tc>
                <a:extLst>
                  <a:ext uri="{0D108BD9-81ED-4DB2-BD59-A6C34878D82A}">
                    <a16:rowId xmlns:a16="http://schemas.microsoft.com/office/drawing/2014/main" val="10006"/>
                  </a:ext>
                </a:extLst>
              </a:tr>
              <a:tr h="370840">
                <a:tc>
                  <a:txBody>
                    <a:bodyPr/>
                    <a:lstStyle/>
                    <a:p>
                      <a:pPr algn="ctr"/>
                      <a:r>
                        <a:rPr lang="en-US" dirty="0"/>
                        <a:t>6</a:t>
                      </a:r>
                    </a:p>
                  </a:txBody>
                  <a:tcPr/>
                </a:tc>
                <a:tc>
                  <a:txBody>
                    <a:bodyPr/>
                    <a:lstStyle/>
                    <a:p>
                      <a:pPr algn="ctr"/>
                      <a:r>
                        <a:rPr lang="en-US" dirty="0"/>
                        <a:t>2250</a:t>
                      </a:r>
                    </a:p>
                  </a:txBody>
                  <a:tcPr/>
                </a:tc>
                <a:tc>
                  <a:txBody>
                    <a:bodyPr/>
                    <a:lstStyle/>
                    <a:p>
                      <a:pPr algn="ctr"/>
                      <a:r>
                        <a:rPr lang="en-US" dirty="0"/>
                        <a:t>.051</a:t>
                      </a:r>
                    </a:p>
                  </a:txBody>
                  <a:tcPr/>
                </a:tc>
                <a:tc>
                  <a:txBody>
                    <a:bodyPr/>
                    <a:lstStyle/>
                    <a:p>
                      <a:pPr algn="ctr"/>
                      <a:r>
                        <a:rPr lang="en-US" dirty="0"/>
                        <a:t>.001</a:t>
                      </a:r>
                    </a:p>
                  </a:txBody>
                  <a:tcPr/>
                </a:tc>
                <a:extLst>
                  <a:ext uri="{0D108BD9-81ED-4DB2-BD59-A6C34878D82A}">
                    <a16:rowId xmlns:a16="http://schemas.microsoft.com/office/drawing/2014/main" val="10007"/>
                  </a:ext>
                </a:extLst>
              </a:tr>
              <a:tr h="370840">
                <a:tc>
                  <a:txBody>
                    <a:bodyPr/>
                    <a:lstStyle/>
                    <a:p>
                      <a:pPr algn="ctr"/>
                      <a:r>
                        <a:rPr lang="en-US" dirty="0"/>
                        <a:t>7</a:t>
                      </a:r>
                    </a:p>
                  </a:txBody>
                  <a:tcPr/>
                </a:tc>
                <a:tc>
                  <a:txBody>
                    <a:bodyPr/>
                    <a:lstStyle/>
                    <a:p>
                      <a:pPr algn="ctr"/>
                      <a:r>
                        <a:rPr lang="en-US" dirty="0"/>
                        <a:t>2187</a:t>
                      </a:r>
                    </a:p>
                  </a:txBody>
                  <a:tcPr/>
                </a:tc>
                <a:tc>
                  <a:txBody>
                    <a:bodyPr/>
                    <a:lstStyle/>
                    <a:p>
                      <a:pPr algn="ctr"/>
                      <a:r>
                        <a:rPr lang="en-US" dirty="0"/>
                        <a:t>.050</a:t>
                      </a:r>
                    </a:p>
                  </a:txBody>
                  <a:tcPr/>
                </a:tc>
                <a:tc>
                  <a:txBody>
                    <a:bodyPr/>
                    <a:lstStyle/>
                    <a:p>
                      <a:pPr algn="ctr"/>
                      <a:r>
                        <a:rPr lang="en-US" dirty="0"/>
                        <a:t>-</a:t>
                      </a:r>
                    </a:p>
                  </a:txBody>
                  <a:tcPr/>
                </a:tc>
                <a:extLst>
                  <a:ext uri="{0D108BD9-81ED-4DB2-BD59-A6C34878D82A}">
                    <a16:rowId xmlns:a16="http://schemas.microsoft.com/office/drawing/2014/main" val="10008"/>
                  </a:ext>
                </a:extLst>
              </a:tr>
            </a:tbl>
          </a:graphicData>
        </a:graphic>
      </p:graphicFrame>
      <p:sp>
        <p:nvSpPr>
          <p:cNvPr id="45057" name="Rectangle 2"/>
          <p:cNvSpPr>
            <a:spLocks noGrp="1" noChangeArrowheads="1"/>
          </p:cNvSpPr>
          <p:nvPr>
            <p:ph type="title"/>
          </p:nvPr>
        </p:nvSpPr>
        <p:spPr/>
        <p:txBody>
          <a:bodyPr>
            <a:normAutofit/>
          </a:bodyPr>
          <a:lstStyle/>
          <a:p>
            <a:pPr eaLnBrk="1" hangingPunct="1"/>
            <a:r>
              <a:rPr lang="en-US" altLang="en-US" sz="3200" dirty="0"/>
              <a:t>Demographics</a:t>
            </a:r>
            <a:endParaRPr lang="en-US" altLang="en-US" sz="3200" dirty="0">
              <a:solidFill>
                <a:schemeClr val="tx1"/>
              </a:solidFill>
            </a:endParaRPr>
          </a:p>
        </p:txBody>
      </p:sp>
      <p:sp>
        <p:nvSpPr>
          <p:cNvPr id="7" name="TextBox 6"/>
          <p:cNvSpPr txBox="1"/>
          <p:nvPr/>
        </p:nvSpPr>
        <p:spPr>
          <a:xfrm>
            <a:off x="304800" y="1219200"/>
            <a:ext cx="8649560" cy="1200329"/>
          </a:xfrm>
          <a:prstGeom prst="rect">
            <a:avLst/>
          </a:prstGeom>
          <a:noFill/>
        </p:spPr>
        <p:txBody>
          <a:bodyPr wrap="square" rtlCol="0">
            <a:spAutoFit/>
          </a:bodyPr>
          <a:lstStyle/>
          <a:p>
            <a:r>
              <a:rPr lang="en-US" sz="2400" dirty="0">
                <a:solidFill>
                  <a:prstClr val="black"/>
                </a:solidFill>
              </a:rPr>
              <a:t>From this data, we can calculate several life history features</a:t>
            </a:r>
          </a:p>
          <a:p>
            <a:r>
              <a:rPr lang="en-US" sz="2400" dirty="0">
                <a:solidFill>
                  <a:prstClr val="black"/>
                </a:solidFill>
              </a:rPr>
              <a:t>   - Proportion surviving to each age class (l</a:t>
            </a:r>
            <a:r>
              <a:rPr lang="en-US" sz="2400" baseline="-25000" dirty="0">
                <a:solidFill>
                  <a:prstClr val="black"/>
                </a:solidFill>
              </a:rPr>
              <a:t>x</a:t>
            </a:r>
            <a:r>
              <a:rPr lang="en-US" sz="2400" dirty="0">
                <a:solidFill>
                  <a:prstClr val="black"/>
                </a:solidFill>
              </a:rPr>
              <a:t>); divide each n by n</a:t>
            </a:r>
            <a:r>
              <a:rPr lang="en-US" sz="2400" baseline="-25000" dirty="0">
                <a:solidFill>
                  <a:prstClr val="black"/>
                </a:solidFill>
              </a:rPr>
              <a:t>0</a:t>
            </a:r>
          </a:p>
          <a:p>
            <a:r>
              <a:rPr lang="en-US" sz="2400" dirty="0">
                <a:solidFill>
                  <a:prstClr val="black"/>
                </a:solidFill>
              </a:rPr>
              <a:t>   - Portion of individuals dying (d</a:t>
            </a:r>
            <a:r>
              <a:rPr lang="en-US" sz="2400" baseline="-25000" dirty="0">
                <a:solidFill>
                  <a:prstClr val="black"/>
                </a:solidFill>
              </a:rPr>
              <a:t>x</a:t>
            </a:r>
            <a:r>
              <a:rPr lang="en-US" sz="2400" dirty="0">
                <a:solidFill>
                  <a:prstClr val="black"/>
                </a:solidFill>
              </a:rPr>
              <a:t>); l</a:t>
            </a:r>
            <a:r>
              <a:rPr lang="en-US" sz="2400" baseline="-25000" dirty="0">
                <a:solidFill>
                  <a:prstClr val="black"/>
                </a:solidFill>
              </a:rPr>
              <a:t>x</a:t>
            </a:r>
            <a:r>
              <a:rPr lang="en-US" sz="2400" dirty="0">
                <a:solidFill>
                  <a:prstClr val="black"/>
                </a:solidFill>
              </a:rPr>
              <a:t> – (l</a:t>
            </a:r>
            <a:r>
              <a:rPr lang="en-US" sz="2400" baseline="-25000" dirty="0">
                <a:solidFill>
                  <a:prstClr val="black"/>
                </a:solidFill>
              </a:rPr>
              <a:t>x</a:t>
            </a:r>
            <a:r>
              <a:rPr lang="en-US" sz="2400" dirty="0">
                <a:solidFill>
                  <a:prstClr val="black"/>
                </a:solidFill>
              </a:rPr>
              <a:t>+1)</a:t>
            </a:r>
          </a:p>
        </p:txBody>
      </p:sp>
    </p:spTree>
    <p:extLst>
      <p:ext uri="{BB962C8B-B14F-4D97-AF65-F5344CB8AC3E}">
        <p14:creationId xmlns:p14="http://schemas.microsoft.com/office/powerpoint/2010/main" val="20548990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nvPr>
        </p:nvGraphicFramePr>
        <p:xfrm>
          <a:off x="457200" y="2743200"/>
          <a:ext cx="4648200" cy="3500120"/>
        </p:xfrm>
        <a:graphic>
          <a:graphicData uri="http://schemas.openxmlformats.org/drawingml/2006/table">
            <a:tbl>
              <a:tblPr firstRow="1" bandRow="1">
                <a:tableStyleId>{5C22544A-7EE6-4342-B048-85BDC9FD1C3A}</a:tableStyleId>
              </a:tblPr>
              <a:tblGrid>
                <a:gridCol w="1256500">
                  <a:extLst>
                    <a:ext uri="{9D8B030D-6E8A-4147-A177-3AD203B41FA5}">
                      <a16:colId xmlns:a16="http://schemas.microsoft.com/office/drawing/2014/main" val="20000"/>
                    </a:ext>
                  </a:extLst>
                </a:gridCol>
                <a:gridCol w="912660">
                  <a:extLst>
                    <a:ext uri="{9D8B030D-6E8A-4147-A177-3AD203B41FA5}">
                      <a16:colId xmlns:a16="http://schemas.microsoft.com/office/drawing/2014/main" val="20001"/>
                    </a:ext>
                  </a:extLst>
                </a:gridCol>
                <a:gridCol w="774700">
                  <a:extLst>
                    <a:ext uri="{9D8B030D-6E8A-4147-A177-3AD203B41FA5}">
                      <a16:colId xmlns:a16="http://schemas.microsoft.com/office/drawing/2014/main" val="20002"/>
                    </a:ext>
                  </a:extLst>
                </a:gridCol>
                <a:gridCol w="852170">
                  <a:extLst>
                    <a:ext uri="{9D8B030D-6E8A-4147-A177-3AD203B41FA5}">
                      <a16:colId xmlns:a16="http://schemas.microsoft.com/office/drawing/2014/main" val="20003"/>
                    </a:ext>
                  </a:extLst>
                </a:gridCol>
                <a:gridCol w="852170">
                  <a:extLst>
                    <a:ext uri="{9D8B030D-6E8A-4147-A177-3AD203B41FA5}">
                      <a16:colId xmlns:a16="http://schemas.microsoft.com/office/drawing/2014/main" val="20004"/>
                    </a:ext>
                  </a:extLst>
                </a:gridCol>
              </a:tblGrid>
              <a:tr h="533400">
                <a:tc>
                  <a:txBody>
                    <a:bodyPr/>
                    <a:lstStyle/>
                    <a:p>
                      <a:pPr algn="ctr"/>
                      <a:r>
                        <a:rPr lang="en-US" dirty="0"/>
                        <a:t>Stage (x)</a:t>
                      </a:r>
                    </a:p>
                  </a:txBody>
                  <a:tcPr/>
                </a:tc>
                <a:tc>
                  <a:txBody>
                    <a:bodyPr/>
                    <a:lstStyle/>
                    <a:p>
                      <a:pPr algn="ctr"/>
                      <a:r>
                        <a:rPr lang="en-US" baseline="0" dirty="0" err="1"/>
                        <a:t>n</a:t>
                      </a:r>
                      <a:r>
                        <a:rPr lang="en-US" baseline="-25000" dirty="0" err="1"/>
                        <a:t>x</a:t>
                      </a:r>
                      <a:endParaRPr lang="en-US" dirty="0"/>
                    </a:p>
                  </a:txBody>
                  <a:tcPr/>
                </a:tc>
                <a:tc>
                  <a:txBody>
                    <a:bodyPr/>
                    <a:lstStyle/>
                    <a:p>
                      <a:pPr algn="ctr"/>
                      <a:r>
                        <a:rPr lang="en-US" dirty="0"/>
                        <a:t>l</a:t>
                      </a:r>
                      <a:r>
                        <a:rPr lang="en-US" baseline="-25000" dirty="0"/>
                        <a:t>x</a:t>
                      </a:r>
                      <a:endParaRPr lang="en-US" dirty="0"/>
                    </a:p>
                  </a:txBody>
                  <a:tcPr/>
                </a:tc>
                <a:tc>
                  <a:txBody>
                    <a:bodyPr/>
                    <a:lstStyle/>
                    <a:p>
                      <a:pPr algn="ctr"/>
                      <a:r>
                        <a:rPr lang="en-US" dirty="0"/>
                        <a:t>d</a:t>
                      </a:r>
                      <a:r>
                        <a:rPr lang="en-US" baseline="-25000" dirty="0"/>
                        <a:t>x</a:t>
                      </a:r>
                      <a:endParaRPr lang="en-US" dirty="0"/>
                    </a:p>
                  </a:txBody>
                  <a:tcPr/>
                </a:tc>
                <a:tc>
                  <a:txBody>
                    <a:bodyPr/>
                    <a:lstStyle/>
                    <a:p>
                      <a:pPr algn="ctr"/>
                      <a:r>
                        <a:rPr lang="en-US" dirty="0" err="1"/>
                        <a:t>q</a:t>
                      </a:r>
                      <a:r>
                        <a:rPr lang="en-US" baseline="-25000" dirty="0" err="1"/>
                        <a:t>x</a:t>
                      </a:r>
                      <a:endParaRPr lang="en-US" baseline="-25000" dirty="0"/>
                    </a:p>
                  </a:txBody>
                  <a:tcPr/>
                </a:tc>
                <a:extLst>
                  <a:ext uri="{0D108BD9-81ED-4DB2-BD59-A6C34878D82A}">
                    <a16:rowId xmlns:a16="http://schemas.microsoft.com/office/drawing/2014/main" val="10000"/>
                  </a:ext>
                </a:extLst>
              </a:tr>
              <a:tr h="370840">
                <a:tc>
                  <a:txBody>
                    <a:bodyPr/>
                    <a:lstStyle/>
                    <a:p>
                      <a:pPr algn="ctr"/>
                      <a:r>
                        <a:rPr lang="en-US" dirty="0"/>
                        <a:t>0</a:t>
                      </a:r>
                    </a:p>
                  </a:txBody>
                  <a:tcPr/>
                </a:tc>
                <a:tc>
                  <a:txBody>
                    <a:bodyPr/>
                    <a:lstStyle/>
                    <a:p>
                      <a:pPr algn="ctr"/>
                      <a:r>
                        <a:rPr lang="en-US" dirty="0"/>
                        <a:t>44,000</a:t>
                      </a:r>
                    </a:p>
                  </a:txBody>
                  <a:tcPr/>
                </a:tc>
                <a:tc>
                  <a:txBody>
                    <a:bodyPr/>
                    <a:lstStyle/>
                    <a:p>
                      <a:pPr algn="ctr"/>
                      <a:r>
                        <a:rPr lang="en-US" dirty="0"/>
                        <a:t>1</a:t>
                      </a:r>
                    </a:p>
                  </a:txBody>
                  <a:tcPr/>
                </a:tc>
                <a:tc>
                  <a:txBody>
                    <a:bodyPr/>
                    <a:lstStyle/>
                    <a:p>
                      <a:pPr algn="ctr"/>
                      <a:r>
                        <a:rPr lang="en-US" dirty="0"/>
                        <a:t>.784</a:t>
                      </a:r>
                    </a:p>
                  </a:txBody>
                  <a:tcPr/>
                </a:tc>
                <a:tc>
                  <a:txBody>
                    <a:bodyPr/>
                    <a:lstStyle/>
                    <a:p>
                      <a:pPr algn="ctr"/>
                      <a:r>
                        <a:rPr lang="en-US" dirty="0"/>
                        <a:t>.784</a:t>
                      </a:r>
                    </a:p>
                  </a:txBody>
                  <a:tcPr/>
                </a:tc>
                <a:extLst>
                  <a:ext uri="{0D108BD9-81ED-4DB2-BD59-A6C34878D82A}">
                    <a16:rowId xmlns:a16="http://schemas.microsoft.com/office/drawing/2014/main" val="10001"/>
                  </a:ext>
                </a:extLst>
              </a:tr>
              <a:tr h="370840">
                <a:tc>
                  <a:txBody>
                    <a:bodyPr/>
                    <a:lstStyle/>
                    <a:p>
                      <a:pPr algn="ctr"/>
                      <a:r>
                        <a:rPr lang="en-US" dirty="0"/>
                        <a:t>1</a:t>
                      </a:r>
                    </a:p>
                  </a:txBody>
                  <a:tcPr/>
                </a:tc>
                <a:tc>
                  <a:txBody>
                    <a:bodyPr/>
                    <a:lstStyle/>
                    <a:p>
                      <a:pPr algn="ctr"/>
                      <a:r>
                        <a:rPr lang="en-US" dirty="0"/>
                        <a:t>9513</a:t>
                      </a:r>
                    </a:p>
                  </a:txBody>
                  <a:tcPr/>
                </a:tc>
                <a:tc>
                  <a:txBody>
                    <a:bodyPr/>
                    <a:lstStyle/>
                    <a:p>
                      <a:pPr algn="ctr"/>
                      <a:r>
                        <a:rPr lang="en-US" dirty="0"/>
                        <a:t>.216</a:t>
                      </a:r>
                    </a:p>
                  </a:txBody>
                  <a:tcPr/>
                </a:tc>
                <a:tc>
                  <a:txBody>
                    <a:bodyPr/>
                    <a:lstStyle/>
                    <a:p>
                      <a:pPr algn="ctr"/>
                      <a:r>
                        <a:rPr lang="en-US" dirty="0"/>
                        <a:t>.136</a:t>
                      </a:r>
                    </a:p>
                  </a:txBody>
                  <a:tcPr/>
                </a:tc>
                <a:tc>
                  <a:txBody>
                    <a:bodyPr/>
                    <a:lstStyle/>
                    <a:p>
                      <a:pPr algn="ctr"/>
                      <a:r>
                        <a:rPr lang="en-US" dirty="0"/>
                        <a:t>.629</a:t>
                      </a:r>
                    </a:p>
                  </a:txBody>
                  <a:tcPr/>
                </a:tc>
                <a:extLst>
                  <a:ext uri="{0D108BD9-81ED-4DB2-BD59-A6C34878D82A}">
                    <a16:rowId xmlns:a16="http://schemas.microsoft.com/office/drawing/2014/main" val="10002"/>
                  </a:ext>
                </a:extLst>
              </a:tr>
              <a:tr h="370840">
                <a:tc>
                  <a:txBody>
                    <a:bodyPr/>
                    <a:lstStyle/>
                    <a:p>
                      <a:pPr algn="ctr"/>
                      <a:r>
                        <a:rPr lang="en-US" dirty="0"/>
                        <a:t>2</a:t>
                      </a:r>
                    </a:p>
                  </a:txBody>
                  <a:tcPr/>
                </a:tc>
                <a:tc>
                  <a:txBody>
                    <a:bodyPr/>
                    <a:lstStyle/>
                    <a:p>
                      <a:pPr algn="ctr"/>
                      <a:r>
                        <a:rPr lang="en-US" dirty="0"/>
                        <a:t>3529</a:t>
                      </a:r>
                    </a:p>
                  </a:txBody>
                  <a:tcPr/>
                </a:tc>
                <a:tc>
                  <a:txBody>
                    <a:bodyPr/>
                    <a:lstStyle/>
                    <a:p>
                      <a:pPr algn="ctr"/>
                      <a:r>
                        <a:rPr lang="en-US" dirty="0"/>
                        <a:t>.080</a:t>
                      </a:r>
                    </a:p>
                  </a:txBody>
                  <a:tcPr/>
                </a:tc>
                <a:tc>
                  <a:txBody>
                    <a:bodyPr/>
                    <a:lstStyle/>
                    <a:p>
                      <a:pPr algn="ctr"/>
                      <a:r>
                        <a:rPr lang="en-US" dirty="0"/>
                        <a:t>.014</a:t>
                      </a:r>
                    </a:p>
                  </a:txBody>
                  <a:tcPr/>
                </a:tc>
                <a:tc>
                  <a:txBody>
                    <a:bodyPr/>
                    <a:lstStyle/>
                    <a:p>
                      <a:pPr algn="ctr"/>
                      <a:r>
                        <a:rPr lang="en-US" dirty="0"/>
                        <a:t>.172</a:t>
                      </a:r>
                    </a:p>
                  </a:txBody>
                  <a:tcPr/>
                </a:tc>
                <a:extLst>
                  <a:ext uri="{0D108BD9-81ED-4DB2-BD59-A6C34878D82A}">
                    <a16:rowId xmlns:a16="http://schemas.microsoft.com/office/drawing/2014/main" val="10003"/>
                  </a:ext>
                </a:extLst>
              </a:tr>
              <a:tr h="370840">
                <a:tc>
                  <a:txBody>
                    <a:bodyPr/>
                    <a:lstStyle/>
                    <a:p>
                      <a:pPr algn="ctr"/>
                      <a:r>
                        <a:rPr lang="en-US" dirty="0"/>
                        <a:t>3</a:t>
                      </a:r>
                    </a:p>
                  </a:txBody>
                  <a:tcPr/>
                </a:tc>
                <a:tc>
                  <a:txBody>
                    <a:bodyPr/>
                    <a:lstStyle/>
                    <a:p>
                      <a:pPr algn="ctr"/>
                      <a:r>
                        <a:rPr lang="en-US" dirty="0"/>
                        <a:t>2922</a:t>
                      </a:r>
                    </a:p>
                  </a:txBody>
                  <a:tcPr/>
                </a:tc>
                <a:tc>
                  <a:txBody>
                    <a:bodyPr/>
                    <a:lstStyle/>
                    <a:p>
                      <a:pPr algn="ctr"/>
                      <a:r>
                        <a:rPr lang="en-US" dirty="0"/>
                        <a:t>.066</a:t>
                      </a:r>
                    </a:p>
                  </a:txBody>
                  <a:tcPr/>
                </a:tc>
                <a:tc>
                  <a:txBody>
                    <a:bodyPr/>
                    <a:lstStyle/>
                    <a:p>
                      <a:pPr algn="ctr"/>
                      <a:r>
                        <a:rPr lang="en-US" dirty="0"/>
                        <a:t>.010</a:t>
                      </a:r>
                    </a:p>
                  </a:txBody>
                  <a:tcPr/>
                </a:tc>
                <a:tc>
                  <a:txBody>
                    <a:bodyPr/>
                    <a:lstStyle/>
                    <a:p>
                      <a:pPr algn="ctr"/>
                      <a:r>
                        <a:rPr lang="en-US" dirty="0"/>
                        <a:t>.158</a:t>
                      </a:r>
                    </a:p>
                  </a:txBody>
                  <a:tcPr/>
                </a:tc>
                <a:extLst>
                  <a:ext uri="{0D108BD9-81ED-4DB2-BD59-A6C34878D82A}">
                    <a16:rowId xmlns:a16="http://schemas.microsoft.com/office/drawing/2014/main" val="10004"/>
                  </a:ext>
                </a:extLst>
              </a:tr>
              <a:tr h="370840">
                <a:tc>
                  <a:txBody>
                    <a:bodyPr/>
                    <a:lstStyle/>
                    <a:p>
                      <a:pPr algn="ctr"/>
                      <a:r>
                        <a:rPr lang="en-US" dirty="0"/>
                        <a:t>4</a:t>
                      </a:r>
                    </a:p>
                  </a:txBody>
                  <a:tcPr/>
                </a:tc>
                <a:tc>
                  <a:txBody>
                    <a:bodyPr/>
                    <a:lstStyle/>
                    <a:p>
                      <a:pPr algn="ctr"/>
                      <a:r>
                        <a:rPr lang="en-US" dirty="0"/>
                        <a:t>2461</a:t>
                      </a:r>
                    </a:p>
                  </a:txBody>
                  <a:tcPr/>
                </a:tc>
                <a:tc>
                  <a:txBody>
                    <a:bodyPr/>
                    <a:lstStyle/>
                    <a:p>
                      <a:pPr algn="ctr"/>
                      <a:r>
                        <a:rPr lang="en-US" dirty="0"/>
                        <a:t>.056</a:t>
                      </a:r>
                    </a:p>
                  </a:txBody>
                  <a:tcPr/>
                </a:tc>
                <a:tc>
                  <a:txBody>
                    <a:bodyPr/>
                    <a:lstStyle/>
                    <a:p>
                      <a:pPr algn="ctr"/>
                      <a:r>
                        <a:rPr lang="en-US" dirty="0"/>
                        <a:t>.004</a:t>
                      </a:r>
                    </a:p>
                  </a:txBody>
                  <a:tcPr/>
                </a:tc>
                <a:tc>
                  <a:txBody>
                    <a:bodyPr/>
                    <a:lstStyle/>
                    <a:p>
                      <a:pPr algn="ctr"/>
                      <a:r>
                        <a:rPr lang="en-US" dirty="0"/>
                        <a:t>.065</a:t>
                      </a:r>
                    </a:p>
                  </a:txBody>
                  <a:tcPr/>
                </a:tc>
                <a:extLst>
                  <a:ext uri="{0D108BD9-81ED-4DB2-BD59-A6C34878D82A}">
                    <a16:rowId xmlns:a16="http://schemas.microsoft.com/office/drawing/2014/main" val="10005"/>
                  </a:ext>
                </a:extLst>
              </a:tr>
              <a:tr h="370840">
                <a:tc>
                  <a:txBody>
                    <a:bodyPr/>
                    <a:lstStyle/>
                    <a:p>
                      <a:pPr algn="ctr"/>
                      <a:r>
                        <a:rPr lang="en-US" dirty="0"/>
                        <a:t>5</a:t>
                      </a:r>
                    </a:p>
                  </a:txBody>
                  <a:tcPr/>
                </a:tc>
                <a:tc>
                  <a:txBody>
                    <a:bodyPr/>
                    <a:lstStyle/>
                    <a:p>
                      <a:pPr algn="ctr"/>
                      <a:r>
                        <a:rPr lang="en-US" dirty="0"/>
                        <a:t>2300</a:t>
                      </a:r>
                    </a:p>
                  </a:txBody>
                  <a:tcPr/>
                </a:tc>
                <a:tc>
                  <a:txBody>
                    <a:bodyPr/>
                    <a:lstStyle/>
                    <a:p>
                      <a:pPr algn="ctr"/>
                      <a:r>
                        <a:rPr lang="en-US" dirty="0"/>
                        <a:t>.052</a:t>
                      </a:r>
                    </a:p>
                  </a:txBody>
                  <a:tcPr/>
                </a:tc>
                <a:tc>
                  <a:txBody>
                    <a:bodyPr/>
                    <a:lstStyle/>
                    <a:p>
                      <a:pPr algn="ctr"/>
                      <a:r>
                        <a:rPr lang="en-US" dirty="0"/>
                        <a:t>.001</a:t>
                      </a:r>
                    </a:p>
                  </a:txBody>
                  <a:tcPr/>
                </a:tc>
                <a:tc>
                  <a:txBody>
                    <a:bodyPr/>
                    <a:lstStyle/>
                    <a:p>
                      <a:pPr algn="ctr"/>
                      <a:r>
                        <a:rPr lang="en-US" dirty="0"/>
                        <a:t>.022</a:t>
                      </a:r>
                    </a:p>
                  </a:txBody>
                  <a:tcPr/>
                </a:tc>
                <a:extLst>
                  <a:ext uri="{0D108BD9-81ED-4DB2-BD59-A6C34878D82A}">
                    <a16:rowId xmlns:a16="http://schemas.microsoft.com/office/drawing/2014/main" val="10006"/>
                  </a:ext>
                </a:extLst>
              </a:tr>
              <a:tr h="370840">
                <a:tc>
                  <a:txBody>
                    <a:bodyPr/>
                    <a:lstStyle/>
                    <a:p>
                      <a:pPr algn="ctr"/>
                      <a:r>
                        <a:rPr lang="en-US" dirty="0"/>
                        <a:t>6</a:t>
                      </a:r>
                    </a:p>
                  </a:txBody>
                  <a:tcPr/>
                </a:tc>
                <a:tc>
                  <a:txBody>
                    <a:bodyPr/>
                    <a:lstStyle/>
                    <a:p>
                      <a:pPr algn="ctr"/>
                      <a:r>
                        <a:rPr lang="en-US" dirty="0"/>
                        <a:t>2250</a:t>
                      </a:r>
                    </a:p>
                  </a:txBody>
                  <a:tcPr/>
                </a:tc>
                <a:tc>
                  <a:txBody>
                    <a:bodyPr/>
                    <a:lstStyle/>
                    <a:p>
                      <a:pPr algn="ctr"/>
                      <a:r>
                        <a:rPr lang="en-US" dirty="0"/>
                        <a:t>.051</a:t>
                      </a:r>
                    </a:p>
                  </a:txBody>
                  <a:tcPr/>
                </a:tc>
                <a:tc>
                  <a:txBody>
                    <a:bodyPr/>
                    <a:lstStyle/>
                    <a:p>
                      <a:pPr algn="ctr"/>
                      <a:r>
                        <a:rPr lang="en-US" dirty="0"/>
                        <a:t>.001</a:t>
                      </a:r>
                    </a:p>
                  </a:txBody>
                  <a:tcPr/>
                </a:tc>
                <a:tc>
                  <a:txBody>
                    <a:bodyPr/>
                    <a:lstStyle/>
                    <a:p>
                      <a:pPr algn="ctr"/>
                      <a:r>
                        <a:rPr lang="en-US" dirty="0"/>
                        <a:t>.028</a:t>
                      </a:r>
                    </a:p>
                  </a:txBody>
                  <a:tcPr/>
                </a:tc>
                <a:extLst>
                  <a:ext uri="{0D108BD9-81ED-4DB2-BD59-A6C34878D82A}">
                    <a16:rowId xmlns:a16="http://schemas.microsoft.com/office/drawing/2014/main" val="10007"/>
                  </a:ext>
                </a:extLst>
              </a:tr>
              <a:tr h="370840">
                <a:tc>
                  <a:txBody>
                    <a:bodyPr/>
                    <a:lstStyle/>
                    <a:p>
                      <a:pPr algn="ctr"/>
                      <a:r>
                        <a:rPr lang="en-US" dirty="0"/>
                        <a:t>7</a:t>
                      </a:r>
                    </a:p>
                  </a:txBody>
                  <a:tcPr/>
                </a:tc>
                <a:tc>
                  <a:txBody>
                    <a:bodyPr/>
                    <a:lstStyle/>
                    <a:p>
                      <a:pPr algn="ctr"/>
                      <a:r>
                        <a:rPr lang="en-US" dirty="0"/>
                        <a:t>2187</a:t>
                      </a:r>
                    </a:p>
                  </a:txBody>
                  <a:tcPr/>
                </a:tc>
                <a:tc>
                  <a:txBody>
                    <a:bodyPr/>
                    <a:lstStyle/>
                    <a:p>
                      <a:pPr algn="ctr"/>
                      <a:r>
                        <a:rPr lang="en-US" dirty="0"/>
                        <a:t>.050</a:t>
                      </a:r>
                    </a:p>
                  </a:txBody>
                  <a:tcPr/>
                </a:tc>
                <a:tc>
                  <a:txBody>
                    <a:bodyPr/>
                    <a:lstStyle/>
                    <a:p>
                      <a:pPr algn="ctr"/>
                      <a:r>
                        <a:rPr lang="en-US" dirty="0"/>
                        <a:t>-</a:t>
                      </a:r>
                    </a:p>
                  </a:txBody>
                  <a:tcPr/>
                </a:tc>
                <a:tc>
                  <a:txBody>
                    <a:bodyPr/>
                    <a:lstStyle/>
                    <a:p>
                      <a:pPr algn="ctr"/>
                      <a:r>
                        <a:rPr lang="en-US" dirty="0"/>
                        <a:t>-</a:t>
                      </a:r>
                    </a:p>
                  </a:txBody>
                  <a:tcPr/>
                </a:tc>
                <a:extLst>
                  <a:ext uri="{0D108BD9-81ED-4DB2-BD59-A6C34878D82A}">
                    <a16:rowId xmlns:a16="http://schemas.microsoft.com/office/drawing/2014/main" val="10008"/>
                  </a:ext>
                </a:extLst>
              </a:tr>
            </a:tbl>
          </a:graphicData>
        </a:graphic>
      </p:graphicFrame>
      <p:sp>
        <p:nvSpPr>
          <p:cNvPr id="45057" name="Rectangle 2"/>
          <p:cNvSpPr>
            <a:spLocks noGrp="1" noChangeArrowheads="1"/>
          </p:cNvSpPr>
          <p:nvPr>
            <p:ph type="title"/>
          </p:nvPr>
        </p:nvSpPr>
        <p:spPr/>
        <p:txBody>
          <a:bodyPr>
            <a:normAutofit/>
          </a:bodyPr>
          <a:lstStyle/>
          <a:p>
            <a:pPr eaLnBrk="1" hangingPunct="1"/>
            <a:r>
              <a:rPr lang="en-US" altLang="en-US" sz="3200" dirty="0"/>
              <a:t>Demographics</a:t>
            </a:r>
            <a:endParaRPr lang="en-US" altLang="en-US" sz="3200" dirty="0">
              <a:solidFill>
                <a:schemeClr val="tx1"/>
              </a:solidFill>
            </a:endParaRPr>
          </a:p>
        </p:txBody>
      </p:sp>
      <p:sp>
        <p:nvSpPr>
          <p:cNvPr id="7" name="TextBox 6"/>
          <p:cNvSpPr txBox="1"/>
          <p:nvPr/>
        </p:nvSpPr>
        <p:spPr>
          <a:xfrm>
            <a:off x="304800" y="1219200"/>
            <a:ext cx="8649560" cy="1200329"/>
          </a:xfrm>
          <a:prstGeom prst="rect">
            <a:avLst/>
          </a:prstGeom>
          <a:noFill/>
        </p:spPr>
        <p:txBody>
          <a:bodyPr wrap="square" rtlCol="0">
            <a:spAutoFit/>
          </a:bodyPr>
          <a:lstStyle/>
          <a:p>
            <a:r>
              <a:rPr lang="en-US" sz="2400" dirty="0">
                <a:solidFill>
                  <a:prstClr val="black"/>
                </a:solidFill>
              </a:rPr>
              <a:t>From this data, we can calculate several life history features</a:t>
            </a:r>
          </a:p>
          <a:p>
            <a:r>
              <a:rPr lang="en-US" sz="2400" dirty="0">
                <a:solidFill>
                  <a:prstClr val="black"/>
                </a:solidFill>
              </a:rPr>
              <a:t>   - Stage specific mortality rate (</a:t>
            </a:r>
            <a:r>
              <a:rPr lang="en-US" sz="2400" dirty="0" err="1">
                <a:solidFill>
                  <a:prstClr val="black"/>
                </a:solidFill>
              </a:rPr>
              <a:t>q</a:t>
            </a:r>
            <a:r>
              <a:rPr lang="en-US" sz="2400" baseline="-25000" dirty="0" err="1">
                <a:solidFill>
                  <a:prstClr val="black"/>
                </a:solidFill>
              </a:rPr>
              <a:t>x</a:t>
            </a:r>
            <a:r>
              <a:rPr lang="en-US" sz="2400" dirty="0">
                <a:solidFill>
                  <a:prstClr val="black"/>
                </a:solidFill>
              </a:rPr>
              <a:t>); dx/lx</a:t>
            </a:r>
            <a:endParaRPr lang="en-US" sz="2400" baseline="-25000" dirty="0">
              <a:solidFill>
                <a:prstClr val="black"/>
              </a:solidFill>
            </a:endParaRPr>
          </a:p>
          <a:p>
            <a:r>
              <a:rPr lang="en-US" sz="2400" dirty="0">
                <a:solidFill>
                  <a:prstClr val="black"/>
                </a:solidFill>
              </a:rPr>
              <a:t>   </a:t>
            </a:r>
          </a:p>
        </p:txBody>
      </p:sp>
    </p:spTree>
    <p:extLst>
      <p:ext uri="{BB962C8B-B14F-4D97-AF65-F5344CB8AC3E}">
        <p14:creationId xmlns:p14="http://schemas.microsoft.com/office/powerpoint/2010/main" val="33851826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
            <a:ext cx="7773338" cy="762000"/>
          </a:xfrm>
        </p:spPr>
        <p:txBody>
          <a:bodyPr>
            <a:normAutofit fontScale="90000"/>
          </a:bodyPr>
          <a:lstStyle/>
          <a:p>
            <a:r>
              <a:rPr lang="en-US" dirty="0"/>
              <a:t>QUBES Hub </a:t>
            </a:r>
            <a:r>
              <a:rPr lang="en-US" u="sng" dirty="0">
                <a:hlinkClick r:id="rId2"/>
              </a:rPr>
              <a:t>https://qubeshub.org/</a:t>
            </a:r>
            <a:br>
              <a:rPr lang="en-US" dirty="0"/>
            </a:br>
            <a:endParaRPr lang="en-US" dirty="0"/>
          </a:p>
        </p:txBody>
      </p:sp>
      <p:pic>
        <p:nvPicPr>
          <p:cNvPr id="5" name="Picture 4"/>
          <p:cNvPicPr>
            <a:picLocks noChangeAspect="1"/>
          </p:cNvPicPr>
          <p:nvPr/>
        </p:nvPicPr>
        <p:blipFill>
          <a:blip r:embed="rId3"/>
          <a:stretch>
            <a:fillRect/>
          </a:stretch>
        </p:blipFill>
        <p:spPr>
          <a:xfrm>
            <a:off x="0" y="685801"/>
            <a:ext cx="9144000" cy="6172200"/>
          </a:xfrm>
          <a:prstGeom prst="rect">
            <a:avLst/>
          </a:prstGeom>
        </p:spPr>
      </p:pic>
    </p:spTree>
    <p:extLst>
      <p:ext uri="{BB962C8B-B14F-4D97-AF65-F5344CB8AC3E}">
        <p14:creationId xmlns:p14="http://schemas.microsoft.com/office/powerpoint/2010/main" val="5972490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nvPr>
        </p:nvGraphicFramePr>
        <p:xfrm>
          <a:off x="457200" y="3048000"/>
          <a:ext cx="6553200" cy="3332480"/>
        </p:xfrm>
        <a:graphic>
          <a:graphicData uri="http://schemas.openxmlformats.org/drawingml/2006/table">
            <a:tbl>
              <a:tblPr firstRow="1" bandRow="1">
                <a:tableStyleId>{5C22544A-7EE6-4342-B048-85BDC9FD1C3A}</a:tableStyleId>
              </a:tblPr>
              <a:tblGrid>
                <a:gridCol w="1055717">
                  <a:extLst>
                    <a:ext uri="{9D8B030D-6E8A-4147-A177-3AD203B41FA5}">
                      <a16:colId xmlns:a16="http://schemas.microsoft.com/office/drawing/2014/main" val="20000"/>
                    </a:ext>
                  </a:extLst>
                </a:gridCol>
                <a:gridCol w="849283">
                  <a:extLst>
                    <a:ext uri="{9D8B030D-6E8A-4147-A177-3AD203B41FA5}">
                      <a16:colId xmlns:a16="http://schemas.microsoft.com/office/drawing/2014/main" val="20001"/>
                    </a:ext>
                  </a:extLst>
                </a:gridCol>
                <a:gridCol w="685800">
                  <a:extLst>
                    <a:ext uri="{9D8B030D-6E8A-4147-A177-3AD203B41FA5}">
                      <a16:colId xmlns:a16="http://schemas.microsoft.com/office/drawing/2014/main" val="20002"/>
                    </a:ext>
                  </a:extLst>
                </a:gridCol>
                <a:gridCol w="598641">
                  <a:extLst>
                    <a:ext uri="{9D8B030D-6E8A-4147-A177-3AD203B41FA5}">
                      <a16:colId xmlns:a16="http://schemas.microsoft.com/office/drawing/2014/main" val="20003"/>
                    </a:ext>
                  </a:extLst>
                </a:gridCol>
                <a:gridCol w="715997">
                  <a:extLst>
                    <a:ext uri="{9D8B030D-6E8A-4147-A177-3AD203B41FA5}">
                      <a16:colId xmlns:a16="http://schemas.microsoft.com/office/drawing/2014/main" val="20004"/>
                    </a:ext>
                  </a:extLst>
                </a:gridCol>
                <a:gridCol w="821367">
                  <a:extLst>
                    <a:ext uri="{9D8B030D-6E8A-4147-A177-3AD203B41FA5}">
                      <a16:colId xmlns:a16="http://schemas.microsoft.com/office/drawing/2014/main" val="20005"/>
                    </a:ext>
                  </a:extLst>
                </a:gridCol>
                <a:gridCol w="798897">
                  <a:extLst>
                    <a:ext uri="{9D8B030D-6E8A-4147-A177-3AD203B41FA5}">
                      <a16:colId xmlns:a16="http://schemas.microsoft.com/office/drawing/2014/main" val="20006"/>
                    </a:ext>
                  </a:extLst>
                </a:gridCol>
                <a:gridCol w="1027498">
                  <a:extLst>
                    <a:ext uri="{9D8B030D-6E8A-4147-A177-3AD203B41FA5}">
                      <a16:colId xmlns:a16="http://schemas.microsoft.com/office/drawing/2014/main" val="20007"/>
                    </a:ext>
                  </a:extLst>
                </a:gridCol>
              </a:tblGrid>
              <a:tr h="228600">
                <a:tc>
                  <a:txBody>
                    <a:bodyPr/>
                    <a:lstStyle/>
                    <a:p>
                      <a:pPr algn="ctr"/>
                      <a:r>
                        <a:rPr lang="en-US" dirty="0"/>
                        <a:t>Stage (x)</a:t>
                      </a:r>
                    </a:p>
                  </a:txBody>
                  <a:tcPr/>
                </a:tc>
                <a:tc>
                  <a:txBody>
                    <a:bodyPr/>
                    <a:lstStyle/>
                    <a:p>
                      <a:pPr algn="ctr"/>
                      <a:r>
                        <a:rPr lang="en-US" baseline="0" dirty="0" err="1"/>
                        <a:t>n</a:t>
                      </a:r>
                      <a:r>
                        <a:rPr lang="en-US" baseline="-25000" dirty="0" err="1"/>
                        <a:t>x</a:t>
                      </a:r>
                      <a:endParaRPr lang="en-US" dirty="0"/>
                    </a:p>
                  </a:txBody>
                  <a:tcPr/>
                </a:tc>
                <a:tc>
                  <a:txBody>
                    <a:bodyPr/>
                    <a:lstStyle/>
                    <a:p>
                      <a:pPr algn="ctr"/>
                      <a:r>
                        <a:rPr lang="en-US" dirty="0"/>
                        <a:t>l</a:t>
                      </a:r>
                      <a:r>
                        <a:rPr lang="en-US" baseline="-25000" dirty="0"/>
                        <a:t>x</a:t>
                      </a:r>
                      <a:endParaRPr lang="en-US" dirty="0"/>
                    </a:p>
                  </a:txBody>
                  <a:tcPr/>
                </a:tc>
                <a:tc>
                  <a:txBody>
                    <a:bodyPr/>
                    <a:lstStyle/>
                    <a:p>
                      <a:pPr algn="ctr"/>
                      <a:r>
                        <a:rPr lang="en-US" dirty="0"/>
                        <a:t>d</a:t>
                      </a:r>
                      <a:r>
                        <a:rPr lang="en-US" baseline="-25000" dirty="0"/>
                        <a:t>x</a:t>
                      </a:r>
                      <a:endParaRPr lang="en-US" dirty="0"/>
                    </a:p>
                  </a:txBody>
                  <a:tcPr/>
                </a:tc>
                <a:tc>
                  <a:txBody>
                    <a:bodyPr/>
                    <a:lstStyle/>
                    <a:p>
                      <a:pPr algn="ctr"/>
                      <a:r>
                        <a:rPr lang="en-US" dirty="0" err="1"/>
                        <a:t>q</a:t>
                      </a:r>
                      <a:r>
                        <a:rPr lang="en-US" baseline="-25000" dirty="0" err="1"/>
                        <a:t>x</a:t>
                      </a:r>
                      <a:endParaRPr lang="en-US" baseline="-25000" dirty="0"/>
                    </a:p>
                  </a:txBody>
                  <a:tcPr/>
                </a:tc>
                <a:tc>
                  <a:txBody>
                    <a:bodyPr/>
                    <a:lstStyle/>
                    <a:p>
                      <a:pPr algn="ctr"/>
                      <a:r>
                        <a:rPr lang="en-US" baseline="0" dirty="0" err="1"/>
                        <a:t>F</a:t>
                      </a:r>
                      <a:r>
                        <a:rPr lang="en-US" baseline="-25000" dirty="0" err="1"/>
                        <a:t>x</a:t>
                      </a:r>
                      <a:endParaRPr lang="en-US" baseline="-25000" dirty="0"/>
                    </a:p>
                  </a:txBody>
                  <a:tcPr/>
                </a:tc>
                <a:tc>
                  <a:txBody>
                    <a:bodyPr/>
                    <a:lstStyle/>
                    <a:p>
                      <a:pPr algn="ctr"/>
                      <a:r>
                        <a:rPr lang="en-US" baseline="0" dirty="0"/>
                        <a:t>m</a:t>
                      </a:r>
                      <a:r>
                        <a:rPr lang="en-US" baseline="-25000" dirty="0"/>
                        <a:t>x</a:t>
                      </a:r>
                    </a:p>
                  </a:txBody>
                  <a:tcPr/>
                </a:tc>
                <a:tc>
                  <a:txBody>
                    <a:bodyPr/>
                    <a:lstStyle/>
                    <a:p>
                      <a:pPr algn="ctr"/>
                      <a:r>
                        <a:rPr lang="en-US" baseline="0" dirty="0" err="1"/>
                        <a:t>l</a:t>
                      </a:r>
                      <a:r>
                        <a:rPr lang="en-US" baseline="-25000" dirty="0" err="1"/>
                        <a:t>x</a:t>
                      </a:r>
                      <a:r>
                        <a:rPr lang="en-US" baseline="0" dirty="0" err="1"/>
                        <a:t>m</a:t>
                      </a:r>
                      <a:r>
                        <a:rPr lang="en-US" baseline="-25000" dirty="0" err="1"/>
                        <a:t>x</a:t>
                      </a:r>
                      <a:endParaRPr lang="en-US" baseline="-25000" dirty="0"/>
                    </a:p>
                  </a:txBody>
                  <a:tcPr/>
                </a:tc>
                <a:extLst>
                  <a:ext uri="{0D108BD9-81ED-4DB2-BD59-A6C34878D82A}">
                    <a16:rowId xmlns:a16="http://schemas.microsoft.com/office/drawing/2014/main" val="10000"/>
                  </a:ext>
                </a:extLst>
              </a:tr>
              <a:tr h="370840">
                <a:tc>
                  <a:txBody>
                    <a:bodyPr/>
                    <a:lstStyle/>
                    <a:p>
                      <a:pPr algn="ctr"/>
                      <a:r>
                        <a:rPr lang="en-US" dirty="0"/>
                        <a:t>0</a:t>
                      </a:r>
                    </a:p>
                  </a:txBody>
                  <a:tcPr/>
                </a:tc>
                <a:tc>
                  <a:txBody>
                    <a:bodyPr/>
                    <a:lstStyle/>
                    <a:p>
                      <a:pPr algn="ctr"/>
                      <a:r>
                        <a:rPr lang="en-US" dirty="0"/>
                        <a:t>44,000</a:t>
                      </a:r>
                    </a:p>
                  </a:txBody>
                  <a:tcPr/>
                </a:tc>
                <a:tc>
                  <a:txBody>
                    <a:bodyPr/>
                    <a:lstStyle/>
                    <a:p>
                      <a:pPr algn="ctr"/>
                      <a:r>
                        <a:rPr lang="en-US" dirty="0"/>
                        <a:t>1</a:t>
                      </a:r>
                    </a:p>
                  </a:txBody>
                  <a:tcPr/>
                </a:tc>
                <a:tc>
                  <a:txBody>
                    <a:bodyPr/>
                    <a:lstStyle/>
                    <a:p>
                      <a:pPr algn="ctr"/>
                      <a:r>
                        <a:rPr lang="en-US" dirty="0"/>
                        <a:t>.784</a:t>
                      </a:r>
                    </a:p>
                  </a:txBody>
                  <a:tcPr/>
                </a:tc>
                <a:tc>
                  <a:txBody>
                    <a:bodyPr/>
                    <a:lstStyle/>
                    <a:p>
                      <a:pPr algn="ctr"/>
                      <a:r>
                        <a:rPr lang="en-US" dirty="0"/>
                        <a:t>.784</a:t>
                      </a:r>
                    </a:p>
                  </a:txBody>
                  <a:tcPr/>
                </a:tc>
                <a:tc>
                  <a:txBody>
                    <a:bodyPr/>
                    <a:lstStyle/>
                    <a:p>
                      <a:pPr algn="ctr"/>
                      <a:r>
                        <a:rPr lang="en-US" dirty="0"/>
                        <a:t>0</a:t>
                      </a:r>
                    </a:p>
                  </a:txBody>
                  <a:tcPr/>
                </a:tc>
                <a:tc>
                  <a:txBody>
                    <a:bodyPr/>
                    <a:lstStyle/>
                    <a:p>
                      <a:pPr algn="ctr"/>
                      <a:r>
                        <a:rPr lang="en-US" dirty="0"/>
                        <a:t>0</a:t>
                      </a:r>
                    </a:p>
                  </a:txBody>
                  <a:tcPr/>
                </a:tc>
                <a:tc>
                  <a:txBody>
                    <a:bodyPr/>
                    <a:lstStyle/>
                    <a:p>
                      <a:pPr algn="ctr"/>
                      <a:r>
                        <a:rPr lang="en-US" dirty="0"/>
                        <a:t>0</a:t>
                      </a:r>
                    </a:p>
                  </a:txBody>
                  <a:tcPr/>
                </a:tc>
                <a:extLst>
                  <a:ext uri="{0D108BD9-81ED-4DB2-BD59-A6C34878D82A}">
                    <a16:rowId xmlns:a16="http://schemas.microsoft.com/office/drawing/2014/main" val="10001"/>
                  </a:ext>
                </a:extLst>
              </a:tr>
              <a:tr h="370840">
                <a:tc>
                  <a:txBody>
                    <a:bodyPr/>
                    <a:lstStyle/>
                    <a:p>
                      <a:pPr algn="ctr"/>
                      <a:r>
                        <a:rPr lang="en-US" dirty="0"/>
                        <a:t>1</a:t>
                      </a:r>
                    </a:p>
                  </a:txBody>
                  <a:tcPr/>
                </a:tc>
                <a:tc>
                  <a:txBody>
                    <a:bodyPr/>
                    <a:lstStyle/>
                    <a:p>
                      <a:pPr algn="ctr"/>
                      <a:r>
                        <a:rPr lang="en-US" dirty="0"/>
                        <a:t>9513</a:t>
                      </a:r>
                    </a:p>
                  </a:txBody>
                  <a:tcPr/>
                </a:tc>
                <a:tc>
                  <a:txBody>
                    <a:bodyPr/>
                    <a:lstStyle/>
                    <a:p>
                      <a:pPr algn="ctr"/>
                      <a:r>
                        <a:rPr lang="en-US" dirty="0"/>
                        <a:t>.216</a:t>
                      </a:r>
                    </a:p>
                  </a:txBody>
                  <a:tcPr/>
                </a:tc>
                <a:tc>
                  <a:txBody>
                    <a:bodyPr/>
                    <a:lstStyle/>
                    <a:p>
                      <a:pPr algn="ctr"/>
                      <a:r>
                        <a:rPr lang="en-US" dirty="0"/>
                        <a:t>.136</a:t>
                      </a:r>
                    </a:p>
                  </a:txBody>
                  <a:tcPr/>
                </a:tc>
                <a:tc>
                  <a:txBody>
                    <a:bodyPr/>
                    <a:lstStyle/>
                    <a:p>
                      <a:pPr algn="ctr"/>
                      <a:r>
                        <a:rPr lang="en-US" dirty="0"/>
                        <a:t>.629</a:t>
                      </a:r>
                    </a:p>
                  </a:txBody>
                  <a:tcPr/>
                </a:tc>
                <a:tc>
                  <a:txBody>
                    <a:bodyPr/>
                    <a:lstStyle/>
                    <a:p>
                      <a:pPr algn="ctr"/>
                      <a:r>
                        <a:rPr lang="en-US" dirty="0"/>
                        <a:t>0</a:t>
                      </a:r>
                    </a:p>
                  </a:txBody>
                  <a:tcPr/>
                </a:tc>
                <a:tc>
                  <a:txBody>
                    <a:bodyPr/>
                    <a:lstStyle/>
                    <a:p>
                      <a:pPr algn="ctr"/>
                      <a:r>
                        <a:rPr lang="en-US" dirty="0"/>
                        <a:t>0</a:t>
                      </a:r>
                    </a:p>
                  </a:txBody>
                  <a:tcPr/>
                </a:tc>
                <a:tc>
                  <a:txBody>
                    <a:bodyPr/>
                    <a:lstStyle/>
                    <a:p>
                      <a:pPr algn="ctr"/>
                      <a:r>
                        <a:rPr lang="en-US" dirty="0"/>
                        <a:t>0</a:t>
                      </a:r>
                    </a:p>
                  </a:txBody>
                  <a:tcPr/>
                </a:tc>
                <a:extLst>
                  <a:ext uri="{0D108BD9-81ED-4DB2-BD59-A6C34878D82A}">
                    <a16:rowId xmlns:a16="http://schemas.microsoft.com/office/drawing/2014/main" val="10002"/>
                  </a:ext>
                </a:extLst>
              </a:tr>
              <a:tr h="370840">
                <a:tc>
                  <a:txBody>
                    <a:bodyPr/>
                    <a:lstStyle/>
                    <a:p>
                      <a:pPr algn="ctr"/>
                      <a:r>
                        <a:rPr lang="en-US" dirty="0"/>
                        <a:t>2</a:t>
                      </a:r>
                    </a:p>
                  </a:txBody>
                  <a:tcPr/>
                </a:tc>
                <a:tc>
                  <a:txBody>
                    <a:bodyPr/>
                    <a:lstStyle/>
                    <a:p>
                      <a:pPr algn="ctr"/>
                      <a:r>
                        <a:rPr lang="en-US" dirty="0"/>
                        <a:t>3529</a:t>
                      </a:r>
                    </a:p>
                  </a:txBody>
                  <a:tcPr/>
                </a:tc>
                <a:tc>
                  <a:txBody>
                    <a:bodyPr/>
                    <a:lstStyle/>
                    <a:p>
                      <a:pPr algn="ctr"/>
                      <a:r>
                        <a:rPr lang="en-US" dirty="0"/>
                        <a:t>.080</a:t>
                      </a:r>
                    </a:p>
                  </a:txBody>
                  <a:tcPr/>
                </a:tc>
                <a:tc>
                  <a:txBody>
                    <a:bodyPr/>
                    <a:lstStyle/>
                    <a:p>
                      <a:pPr algn="ctr"/>
                      <a:r>
                        <a:rPr lang="en-US" dirty="0"/>
                        <a:t>.014</a:t>
                      </a:r>
                    </a:p>
                  </a:txBody>
                  <a:tcPr/>
                </a:tc>
                <a:tc>
                  <a:txBody>
                    <a:bodyPr/>
                    <a:lstStyle/>
                    <a:p>
                      <a:pPr algn="ctr"/>
                      <a:r>
                        <a:rPr lang="en-US" dirty="0"/>
                        <a:t>.172</a:t>
                      </a:r>
                    </a:p>
                  </a:txBody>
                  <a:tcPr/>
                </a:tc>
                <a:tc>
                  <a:txBody>
                    <a:bodyPr/>
                    <a:lstStyle/>
                    <a:p>
                      <a:pPr algn="ctr"/>
                      <a:r>
                        <a:rPr lang="en-US" dirty="0"/>
                        <a:t>0</a:t>
                      </a:r>
                    </a:p>
                  </a:txBody>
                  <a:tcPr/>
                </a:tc>
                <a:tc>
                  <a:txBody>
                    <a:bodyPr/>
                    <a:lstStyle/>
                    <a:p>
                      <a:pPr algn="ctr"/>
                      <a:r>
                        <a:rPr lang="en-US" dirty="0"/>
                        <a:t>0</a:t>
                      </a:r>
                    </a:p>
                  </a:txBody>
                  <a:tcPr/>
                </a:tc>
                <a:tc>
                  <a:txBody>
                    <a:bodyPr/>
                    <a:lstStyle/>
                    <a:p>
                      <a:pPr algn="ctr"/>
                      <a:r>
                        <a:rPr lang="en-US" dirty="0"/>
                        <a:t>0</a:t>
                      </a:r>
                    </a:p>
                  </a:txBody>
                  <a:tcPr/>
                </a:tc>
                <a:extLst>
                  <a:ext uri="{0D108BD9-81ED-4DB2-BD59-A6C34878D82A}">
                    <a16:rowId xmlns:a16="http://schemas.microsoft.com/office/drawing/2014/main" val="10003"/>
                  </a:ext>
                </a:extLst>
              </a:tr>
              <a:tr h="370840">
                <a:tc>
                  <a:txBody>
                    <a:bodyPr/>
                    <a:lstStyle/>
                    <a:p>
                      <a:pPr algn="ctr"/>
                      <a:r>
                        <a:rPr lang="en-US" dirty="0"/>
                        <a:t>3</a:t>
                      </a:r>
                    </a:p>
                  </a:txBody>
                  <a:tcPr/>
                </a:tc>
                <a:tc>
                  <a:txBody>
                    <a:bodyPr/>
                    <a:lstStyle/>
                    <a:p>
                      <a:pPr algn="ctr"/>
                      <a:r>
                        <a:rPr lang="en-US" dirty="0"/>
                        <a:t>2922</a:t>
                      </a:r>
                    </a:p>
                  </a:txBody>
                  <a:tcPr/>
                </a:tc>
                <a:tc>
                  <a:txBody>
                    <a:bodyPr/>
                    <a:lstStyle/>
                    <a:p>
                      <a:pPr algn="ctr"/>
                      <a:r>
                        <a:rPr lang="en-US" dirty="0"/>
                        <a:t>.066</a:t>
                      </a:r>
                    </a:p>
                  </a:txBody>
                  <a:tcPr/>
                </a:tc>
                <a:tc>
                  <a:txBody>
                    <a:bodyPr/>
                    <a:lstStyle/>
                    <a:p>
                      <a:pPr algn="ctr"/>
                      <a:r>
                        <a:rPr lang="en-US" dirty="0"/>
                        <a:t>.010</a:t>
                      </a:r>
                    </a:p>
                  </a:txBody>
                  <a:tcPr/>
                </a:tc>
                <a:tc>
                  <a:txBody>
                    <a:bodyPr/>
                    <a:lstStyle/>
                    <a:p>
                      <a:pPr algn="ctr"/>
                      <a:r>
                        <a:rPr lang="en-US" dirty="0"/>
                        <a:t>.158</a:t>
                      </a:r>
                    </a:p>
                  </a:txBody>
                  <a:tcPr/>
                </a:tc>
                <a:tc>
                  <a:txBody>
                    <a:bodyPr/>
                    <a:lstStyle/>
                    <a:p>
                      <a:pPr algn="ctr"/>
                      <a:r>
                        <a:rPr lang="en-US" dirty="0"/>
                        <a:t>0</a:t>
                      </a:r>
                    </a:p>
                  </a:txBody>
                  <a:tcPr/>
                </a:tc>
                <a:tc>
                  <a:txBody>
                    <a:bodyPr/>
                    <a:lstStyle/>
                    <a:p>
                      <a:pPr algn="ctr"/>
                      <a:r>
                        <a:rPr lang="en-US" dirty="0"/>
                        <a:t>0</a:t>
                      </a:r>
                    </a:p>
                  </a:txBody>
                  <a:tcPr/>
                </a:tc>
                <a:tc>
                  <a:txBody>
                    <a:bodyPr/>
                    <a:lstStyle/>
                    <a:p>
                      <a:pPr algn="ctr"/>
                      <a:r>
                        <a:rPr lang="en-US" dirty="0"/>
                        <a:t>0</a:t>
                      </a:r>
                    </a:p>
                  </a:txBody>
                  <a:tcPr/>
                </a:tc>
                <a:extLst>
                  <a:ext uri="{0D108BD9-81ED-4DB2-BD59-A6C34878D82A}">
                    <a16:rowId xmlns:a16="http://schemas.microsoft.com/office/drawing/2014/main" val="10004"/>
                  </a:ext>
                </a:extLst>
              </a:tr>
              <a:tr h="370840">
                <a:tc>
                  <a:txBody>
                    <a:bodyPr/>
                    <a:lstStyle/>
                    <a:p>
                      <a:pPr algn="ctr"/>
                      <a:r>
                        <a:rPr lang="en-US" dirty="0"/>
                        <a:t>4</a:t>
                      </a:r>
                    </a:p>
                  </a:txBody>
                  <a:tcPr/>
                </a:tc>
                <a:tc>
                  <a:txBody>
                    <a:bodyPr/>
                    <a:lstStyle/>
                    <a:p>
                      <a:pPr algn="ctr"/>
                      <a:r>
                        <a:rPr lang="en-US" dirty="0"/>
                        <a:t>2461</a:t>
                      </a:r>
                    </a:p>
                  </a:txBody>
                  <a:tcPr/>
                </a:tc>
                <a:tc>
                  <a:txBody>
                    <a:bodyPr/>
                    <a:lstStyle/>
                    <a:p>
                      <a:pPr algn="ctr"/>
                      <a:r>
                        <a:rPr lang="en-US" dirty="0"/>
                        <a:t>.056</a:t>
                      </a:r>
                    </a:p>
                  </a:txBody>
                  <a:tcPr/>
                </a:tc>
                <a:tc>
                  <a:txBody>
                    <a:bodyPr/>
                    <a:lstStyle/>
                    <a:p>
                      <a:pPr algn="ctr"/>
                      <a:r>
                        <a:rPr lang="en-US" dirty="0"/>
                        <a:t>.004</a:t>
                      </a:r>
                    </a:p>
                  </a:txBody>
                  <a:tcPr/>
                </a:tc>
                <a:tc>
                  <a:txBody>
                    <a:bodyPr/>
                    <a:lstStyle/>
                    <a:p>
                      <a:pPr algn="ctr"/>
                      <a:r>
                        <a:rPr lang="en-US" dirty="0"/>
                        <a:t>.065</a:t>
                      </a:r>
                    </a:p>
                  </a:txBody>
                  <a:tcPr/>
                </a:tc>
                <a:tc>
                  <a:txBody>
                    <a:bodyPr/>
                    <a:lstStyle/>
                    <a:p>
                      <a:pPr algn="ctr"/>
                      <a:r>
                        <a:rPr lang="en-US" dirty="0"/>
                        <a:t>0</a:t>
                      </a:r>
                    </a:p>
                  </a:txBody>
                  <a:tcPr/>
                </a:tc>
                <a:tc>
                  <a:txBody>
                    <a:bodyPr/>
                    <a:lstStyle/>
                    <a:p>
                      <a:pPr algn="ctr"/>
                      <a:r>
                        <a:rPr lang="en-US" dirty="0"/>
                        <a:t>0</a:t>
                      </a:r>
                    </a:p>
                  </a:txBody>
                  <a:tcPr/>
                </a:tc>
                <a:tc>
                  <a:txBody>
                    <a:bodyPr/>
                    <a:lstStyle/>
                    <a:p>
                      <a:pPr algn="ctr"/>
                      <a:r>
                        <a:rPr lang="en-US" dirty="0"/>
                        <a:t>0</a:t>
                      </a:r>
                    </a:p>
                  </a:txBody>
                  <a:tcPr/>
                </a:tc>
                <a:extLst>
                  <a:ext uri="{0D108BD9-81ED-4DB2-BD59-A6C34878D82A}">
                    <a16:rowId xmlns:a16="http://schemas.microsoft.com/office/drawing/2014/main" val="10005"/>
                  </a:ext>
                </a:extLst>
              </a:tr>
              <a:tr h="370840">
                <a:tc>
                  <a:txBody>
                    <a:bodyPr/>
                    <a:lstStyle/>
                    <a:p>
                      <a:pPr algn="ctr"/>
                      <a:r>
                        <a:rPr lang="en-US" dirty="0"/>
                        <a:t>5</a:t>
                      </a:r>
                    </a:p>
                  </a:txBody>
                  <a:tcPr/>
                </a:tc>
                <a:tc>
                  <a:txBody>
                    <a:bodyPr/>
                    <a:lstStyle/>
                    <a:p>
                      <a:pPr algn="ctr"/>
                      <a:r>
                        <a:rPr lang="en-US" dirty="0"/>
                        <a:t>2300</a:t>
                      </a:r>
                    </a:p>
                  </a:txBody>
                  <a:tcPr/>
                </a:tc>
                <a:tc>
                  <a:txBody>
                    <a:bodyPr/>
                    <a:lstStyle/>
                    <a:p>
                      <a:pPr algn="ctr"/>
                      <a:r>
                        <a:rPr lang="en-US" dirty="0"/>
                        <a:t>.052</a:t>
                      </a:r>
                    </a:p>
                  </a:txBody>
                  <a:tcPr/>
                </a:tc>
                <a:tc>
                  <a:txBody>
                    <a:bodyPr/>
                    <a:lstStyle/>
                    <a:p>
                      <a:pPr algn="ctr"/>
                      <a:r>
                        <a:rPr lang="en-US" dirty="0"/>
                        <a:t>.001</a:t>
                      </a:r>
                    </a:p>
                  </a:txBody>
                  <a:tcPr/>
                </a:tc>
                <a:tc>
                  <a:txBody>
                    <a:bodyPr/>
                    <a:lstStyle/>
                    <a:p>
                      <a:pPr algn="ctr"/>
                      <a:r>
                        <a:rPr lang="en-US" dirty="0"/>
                        <a:t>.022</a:t>
                      </a:r>
                    </a:p>
                  </a:txBody>
                  <a:tcPr/>
                </a:tc>
                <a:tc>
                  <a:txBody>
                    <a:bodyPr/>
                    <a:lstStyle/>
                    <a:p>
                      <a:pPr algn="ctr"/>
                      <a:r>
                        <a:rPr lang="en-US" dirty="0"/>
                        <a:t>0</a:t>
                      </a:r>
                    </a:p>
                  </a:txBody>
                  <a:tcPr/>
                </a:tc>
                <a:tc>
                  <a:txBody>
                    <a:bodyPr/>
                    <a:lstStyle/>
                    <a:p>
                      <a:pPr algn="ctr"/>
                      <a:r>
                        <a:rPr lang="en-US" dirty="0"/>
                        <a:t>0</a:t>
                      </a:r>
                    </a:p>
                  </a:txBody>
                  <a:tcPr/>
                </a:tc>
                <a:tc>
                  <a:txBody>
                    <a:bodyPr/>
                    <a:lstStyle/>
                    <a:p>
                      <a:pPr algn="ctr"/>
                      <a:r>
                        <a:rPr lang="en-US" dirty="0"/>
                        <a:t>0</a:t>
                      </a:r>
                    </a:p>
                  </a:txBody>
                  <a:tcPr/>
                </a:tc>
                <a:extLst>
                  <a:ext uri="{0D108BD9-81ED-4DB2-BD59-A6C34878D82A}">
                    <a16:rowId xmlns:a16="http://schemas.microsoft.com/office/drawing/2014/main" val="10006"/>
                  </a:ext>
                </a:extLst>
              </a:tr>
              <a:tr h="370840">
                <a:tc>
                  <a:txBody>
                    <a:bodyPr/>
                    <a:lstStyle/>
                    <a:p>
                      <a:pPr algn="ctr"/>
                      <a:r>
                        <a:rPr lang="en-US" dirty="0"/>
                        <a:t>6</a:t>
                      </a:r>
                    </a:p>
                  </a:txBody>
                  <a:tcPr/>
                </a:tc>
                <a:tc>
                  <a:txBody>
                    <a:bodyPr/>
                    <a:lstStyle/>
                    <a:p>
                      <a:pPr algn="ctr"/>
                      <a:r>
                        <a:rPr lang="en-US" dirty="0"/>
                        <a:t>2250</a:t>
                      </a:r>
                    </a:p>
                  </a:txBody>
                  <a:tcPr/>
                </a:tc>
                <a:tc>
                  <a:txBody>
                    <a:bodyPr/>
                    <a:lstStyle/>
                    <a:p>
                      <a:pPr algn="ctr"/>
                      <a:r>
                        <a:rPr lang="en-US" dirty="0"/>
                        <a:t>.051</a:t>
                      </a:r>
                    </a:p>
                  </a:txBody>
                  <a:tcPr/>
                </a:tc>
                <a:tc>
                  <a:txBody>
                    <a:bodyPr/>
                    <a:lstStyle/>
                    <a:p>
                      <a:pPr algn="ctr"/>
                      <a:r>
                        <a:rPr lang="en-US" dirty="0"/>
                        <a:t>.001</a:t>
                      </a:r>
                    </a:p>
                  </a:txBody>
                  <a:tcPr/>
                </a:tc>
                <a:tc>
                  <a:txBody>
                    <a:bodyPr/>
                    <a:lstStyle/>
                    <a:p>
                      <a:pPr algn="ctr"/>
                      <a:r>
                        <a:rPr lang="en-US" dirty="0"/>
                        <a:t>.028</a:t>
                      </a:r>
                    </a:p>
                  </a:txBody>
                  <a:tcPr/>
                </a:tc>
                <a:tc>
                  <a:txBody>
                    <a:bodyPr/>
                    <a:lstStyle/>
                    <a:p>
                      <a:pPr algn="ctr"/>
                      <a:r>
                        <a:rPr lang="en-US" dirty="0"/>
                        <a:t>0</a:t>
                      </a:r>
                    </a:p>
                  </a:txBody>
                  <a:tcPr/>
                </a:tc>
                <a:tc>
                  <a:txBody>
                    <a:bodyPr/>
                    <a:lstStyle/>
                    <a:p>
                      <a:pPr algn="ctr"/>
                      <a:r>
                        <a:rPr lang="en-US" dirty="0"/>
                        <a:t>0</a:t>
                      </a:r>
                    </a:p>
                  </a:txBody>
                  <a:tcPr/>
                </a:tc>
                <a:tc>
                  <a:txBody>
                    <a:bodyPr/>
                    <a:lstStyle/>
                    <a:p>
                      <a:pPr algn="ctr"/>
                      <a:r>
                        <a:rPr lang="en-US" dirty="0"/>
                        <a:t>0</a:t>
                      </a:r>
                    </a:p>
                  </a:txBody>
                  <a:tcPr/>
                </a:tc>
                <a:extLst>
                  <a:ext uri="{0D108BD9-81ED-4DB2-BD59-A6C34878D82A}">
                    <a16:rowId xmlns:a16="http://schemas.microsoft.com/office/drawing/2014/main" val="10007"/>
                  </a:ext>
                </a:extLst>
              </a:tr>
              <a:tr h="370840">
                <a:tc>
                  <a:txBody>
                    <a:bodyPr/>
                    <a:lstStyle/>
                    <a:p>
                      <a:pPr algn="ctr"/>
                      <a:r>
                        <a:rPr lang="en-US" dirty="0"/>
                        <a:t>7</a:t>
                      </a:r>
                    </a:p>
                  </a:txBody>
                  <a:tcPr/>
                </a:tc>
                <a:tc>
                  <a:txBody>
                    <a:bodyPr/>
                    <a:lstStyle/>
                    <a:p>
                      <a:pPr algn="ctr"/>
                      <a:r>
                        <a:rPr lang="en-US" dirty="0"/>
                        <a:t>2187</a:t>
                      </a:r>
                    </a:p>
                  </a:txBody>
                  <a:tcPr/>
                </a:tc>
                <a:tc>
                  <a:txBody>
                    <a:bodyPr/>
                    <a:lstStyle/>
                    <a:p>
                      <a:pPr algn="ctr"/>
                      <a:r>
                        <a:rPr lang="en-US" dirty="0"/>
                        <a:t>.050</a:t>
                      </a:r>
                    </a:p>
                  </a:txBody>
                  <a:tcPr/>
                </a:tc>
                <a:tc>
                  <a:txBody>
                    <a:bodyPr/>
                    <a:lstStyle/>
                    <a:p>
                      <a:pPr algn="ctr"/>
                      <a:r>
                        <a:rPr lang="en-US" dirty="0"/>
                        <a:t>-</a:t>
                      </a:r>
                    </a:p>
                  </a:txBody>
                  <a:tcPr/>
                </a:tc>
                <a:tc>
                  <a:txBody>
                    <a:bodyPr/>
                    <a:lstStyle/>
                    <a:p>
                      <a:pPr algn="ctr"/>
                      <a:r>
                        <a:rPr lang="en-US" dirty="0"/>
                        <a:t>-</a:t>
                      </a:r>
                    </a:p>
                  </a:txBody>
                  <a:tcPr/>
                </a:tc>
                <a:tc>
                  <a:txBody>
                    <a:bodyPr/>
                    <a:lstStyle/>
                    <a:p>
                      <a:pPr algn="ctr"/>
                      <a:r>
                        <a:rPr lang="en-US" dirty="0"/>
                        <a:t>45,617</a:t>
                      </a:r>
                    </a:p>
                  </a:txBody>
                  <a:tcPr/>
                </a:tc>
                <a:tc>
                  <a:txBody>
                    <a:bodyPr/>
                    <a:lstStyle/>
                    <a:p>
                      <a:pPr algn="ctr"/>
                      <a:r>
                        <a:rPr lang="en-US" dirty="0"/>
                        <a:t>20.86</a:t>
                      </a:r>
                    </a:p>
                  </a:txBody>
                  <a:tcPr/>
                </a:tc>
                <a:tc>
                  <a:txBody>
                    <a:bodyPr/>
                    <a:lstStyle/>
                    <a:p>
                      <a:pPr algn="ctr"/>
                      <a:r>
                        <a:rPr lang="en-US" dirty="0"/>
                        <a:t>1.043</a:t>
                      </a:r>
                    </a:p>
                  </a:txBody>
                  <a:tcPr/>
                </a:tc>
                <a:extLst>
                  <a:ext uri="{0D108BD9-81ED-4DB2-BD59-A6C34878D82A}">
                    <a16:rowId xmlns:a16="http://schemas.microsoft.com/office/drawing/2014/main" val="10008"/>
                  </a:ext>
                </a:extLst>
              </a:tr>
            </a:tbl>
          </a:graphicData>
        </a:graphic>
      </p:graphicFrame>
      <p:sp>
        <p:nvSpPr>
          <p:cNvPr id="5" name="TextBox 4"/>
          <p:cNvSpPr txBox="1"/>
          <p:nvPr/>
        </p:nvSpPr>
        <p:spPr>
          <a:xfrm>
            <a:off x="457200" y="304800"/>
            <a:ext cx="8401910" cy="2677656"/>
          </a:xfrm>
          <a:prstGeom prst="rect">
            <a:avLst/>
          </a:prstGeom>
          <a:noFill/>
        </p:spPr>
        <p:txBody>
          <a:bodyPr wrap="square" rtlCol="0">
            <a:spAutoFit/>
          </a:bodyPr>
          <a:lstStyle/>
          <a:p>
            <a:r>
              <a:rPr lang="en-US" sz="2400" dirty="0">
                <a:solidFill>
                  <a:prstClr val="black"/>
                </a:solidFill>
              </a:rPr>
              <a:t>Next three columns used to determine the population’s reproductive output.</a:t>
            </a:r>
          </a:p>
          <a:p>
            <a:r>
              <a:rPr lang="en-US" sz="2400" dirty="0">
                <a:solidFill>
                  <a:prstClr val="black"/>
                </a:solidFill>
              </a:rPr>
              <a:t>   - </a:t>
            </a:r>
            <a:r>
              <a:rPr lang="en-US" sz="2400" dirty="0" err="1">
                <a:solidFill>
                  <a:prstClr val="black"/>
                </a:solidFill>
              </a:rPr>
              <a:t>F</a:t>
            </a:r>
            <a:r>
              <a:rPr lang="en-US" sz="2400" baseline="-25000" dirty="0" err="1">
                <a:solidFill>
                  <a:prstClr val="black"/>
                </a:solidFill>
              </a:rPr>
              <a:t>x</a:t>
            </a:r>
            <a:r>
              <a:rPr lang="en-US" sz="2400" dirty="0">
                <a:solidFill>
                  <a:prstClr val="black"/>
                </a:solidFill>
              </a:rPr>
              <a:t>: number of offspring produced at each age</a:t>
            </a:r>
          </a:p>
          <a:p>
            <a:r>
              <a:rPr lang="en-US" sz="2400" dirty="0">
                <a:solidFill>
                  <a:prstClr val="black"/>
                </a:solidFill>
              </a:rPr>
              <a:t>   - m</a:t>
            </a:r>
            <a:r>
              <a:rPr lang="en-US" sz="2400" baseline="-25000" dirty="0">
                <a:solidFill>
                  <a:prstClr val="black"/>
                </a:solidFill>
              </a:rPr>
              <a:t>x</a:t>
            </a:r>
            <a:r>
              <a:rPr lang="en-US" sz="2400" dirty="0">
                <a:solidFill>
                  <a:prstClr val="black"/>
                </a:solidFill>
              </a:rPr>
              <a:t>: Individual fecundity, offspring produced per surviving </a:t>
            </a:r>
          </a:p>
          <a:p>
            <a:r>
              <a:rPr lang="en-US" sz="2400" dirty="0">
                <a:solidFill>
                  <a:prstClr val="black"/>
                </a:solidFill>
              </a:rPr>
              <a:t>     individual (</a:t>
            </a:r>
            <a:r>
              <a:rPr lang="en-US" sz="2400" dirty="0" err="1">
                <a:solidFill>
                  <a:prstClr val="black"/>
                </a:solidFill>
              </a:rPr>
              <a:t>F</a:t>
            </a:r>
            <a:r>
              <a:rPr lang="en-US" sz="2400" baseline="-25000" dirty="0" err="1">
                <a:solidFill>
                  <a:prstClr val="black"/>
                </a:solidFill>
              </a:rPr>
              <a:t>x</a:t>
            </a:r>
            <a:r>
              <a:rPr lang="en-US" sz="2400" dirty="0">
                <a:solidFill>
                  <a:prstClr val="black"/>
                </a:solidFill>
              </a:rPr>
              <a:t>/</a:t>
            </a:r>
            <a:r>
              <a:rPr lang="en-US" sz="2400" dirty="0" err="1">
                <a:solidFill>
                  <a:prstClr val="black"/>
                </a:solidFill>
              </a:rPr>
              <a:t>n</a:t>
            </a:r>
            <a:r>
              <a:rPr lang="en-US" sz="2400" baseline="-25000" dirty="0" err="1">
                <a:solidFill>
                  <a:prstClr val="black"/>
                </a:solidFill>
              </a:rPr>
              <a:t>x</a:t>
            </a:r>
            <a:r>
              <a:rPr lang="en-US" sz="2400" dirty="0">
                <a:solidFill>
                  <a:prstClr val="black"/>
                </a:solidFill>
              </a:rPr>
              <a:t>)</a:t>
            </a:r>
          </a:p>
          <a:p>
            <a:r>
              <a:rPr lang="en-US" sz="2400" dirty="0">
                <a:solidFill>
                  <a:prstClr val="black"/>
                </a:solidFill>
              </a:rPr>
              <a:t>   - </a:t>
            </a:r>
            <a:r>
              <a:rPr lang="en-US" sz="2400" dirty="0" err="1">
                <a:solidFill>
                  <a:prstClr val="black"/>
                </a:solidFill>
              </a:rPr>
              <a:t>l</a:t>
            </a:r>
            <a:r>
              <a:rPr lang="en-US" sz="2400" baseline="-25000" dirty="0" err="1">
                <a:solidFill>
                  <a:prstClr val="black"/>
                </a:solidFill>
              </a:rPr>
              <a:t>x</a:t>
            </a:r>
            <a:r>
              <a:rPr lang="en-US" sz="2400" dirty="0" err="1">
                <a:solidFill>
                  <a:prstClr val="black"/>
                </a:solidFill>
              </a:rPr>
              <a:t>m</a:t>
            </a:r>
            <a:r>
              <a:rPr lang="en-US" sz="2400" baseline="-25000" dirty="0" err="1">
                <a:solidFill>
                  <a:prstClr val="black"/>
                </a:solidFill>
              </a:rPr>
              <a:t>x</a:t>
            </a:r>
            <a:r>
              <a:rPr lang="en-US" sz="2400" dirty="0">
                <a:solidFill>
                  <a:prstClr val="black"/>
                </a:solidFill>
              </a:rPr>
              <a:t>: number of offspring produced per original individual at </a:t>
            </a:r>
          </a:p>
          <a:p>
            <a:r>
              <a:rPr lang="en-US" sz="2400" dirty="0">
                <a:solidFill>
                  <a:prstClr val="black"/>
                </a:solidFill>
              </a:rPr>
              <a:t>     each age</a:t>
            </a:r>
          </a:p>
        </p:txBody>
      </p:sp>
    </p:spTree>
    <p:extLst>
      <p:ext uri="{BB962C8B-B14F-4D97-AF65-F5344CB8AC3E}">
        <p14:creationId xmlns:p14="http://schemas.microsoft.com/office/powerpoint/2010/main" val="32458767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1474" y="1905000"/>
            <a:ext cx="8696325" cy="2677656"/>
          </a:xfrm>
          <a:prstGeom prst="rect">
            <a:avLst/>
          </a:prstGeom>
          <a:noFill/>
        </p:spPr>
        <p:txBody>
          <a:bodyPr wrap="square" rtlCol="0">
            <a:spAutoFit/>
          </a:bodyPr>
          <a:lstStyle/>
          <a:p>
            <a:r>
              <a:rPr lang="en-US" sz="2400" dirty="0">
                <a:solidFill>
                  <a:prstClr val="black"/>
                </a:solidFill>
              </a:rPr>
              <a:t>One can think of R</a:t>
            </a:r>
            <a:r>
              <a:rPr lang="en-US" sz="2400" baseline="-25000" dirty="0">
                <a:solidFill>
                  <a:prstClr val="black"/>
                </a:solidFill>
              </a:rPr>
              <a:t>0</a:t>
            </a:r>
            <a:r>
              <a:rPr lang="en-US" sz="2400" dirty="0">
                <a:solidFill>
                  <a:prstClr val="black"/>
                </a:solidFill>
              </a:rPr>
              <a:t> as the population’s replacement rate.  If R</a:t>
            </a:r>
            <a:r>
              <a:rPr lang="en-US" sz="2400" baseline="-25000" dirty="0">
                <a:solidFill>
                  <a:prstClr val="black"/>
                </a:solidFill>
              </a:rPr>
              <a:t>0</a:t>
            </a:r>
            <a:r>
              <a:rPr lang="en-US" sz="2400" dirty="0">
                <a:solidFill>
                  <a:prstClr val="black"/>
                </a:solidFill>
              </a:rPr>
              <a:t> = 1.0, than population is just replacing itself. If R</a:t>
            </a:r>
            <a:r>
              <a:rPr lang="en-US" sz="2400" baseline="-25000" dirty="0">
                <a:solidFill>
                  <a:prstClr val="black"/>
                </a:solidFill>
              </a:rPr>
              <a:t>0</a:t>
            </a:r>
            <a:r>
              <a:rPr lang="en-US" sz="2400" dirty="0">
                <a:solidFill>
                  <a:prstClr val="black"/>
                </a:solidFill>
              </a:rPr>
              <a:t> &gt; 1.0, population </a:t>
            </a:r>
          </a:p>
          <a:p>
            <a:r>
              <a:rPr lang="en-US" sz="2400" dirty="0">
                <a:solidFill>
                  <a:prstClr val="black"/>
                </a:solidFill>
              </a:rPr>
              <a:t>                                                                                                  is growing </a:t>
            </a:r>
          </a:p>
          <a:p>
            <a:r>
              <a:rPr lang="en-US" sz="2400" dirty="0">
                <a:solidFill>
                  <a:prstClr val="black"/>
                </a:solidFill>
              </a:rPr>
              <a:t>                                                                                                 while R</a:t>
            </a:r>
            <a:r>
              <a:rPr lang="en-US" sz="2400" baseline="-25000" dirty="0">
                <a:solidFill>
                  <a:prstClr val="black"/>
                </a:solidFill>
              </a:rPr>
              <a:t>0</a:t>
            </a:r>
            <a:r>
              <a:rPr lang="en-US" sz="2400" dirty="0">
                <a:solidFill>
                  <a:prstClr val="black"/>
                </a:solidFill>
              </a:rPr>
              <a:t> &lt; 1.0 </a:t>
            </a:r>
          </a:p>
          <a:p>
            <a:r>
              <a:rPr lang="en-US" sz="2400" dirty="0">
                <a:solidFill>
                  <a:prstClr val="black"/>
                </a:solidFill>
              </a:rPr>
              <a:t>                                                                                                 means </a:t>
            </a:r>
          </a:p>
          <a:p>
            <a:r>
              <a:rPr lang="en-US" sz="2400" dirty="0">
                <a:solidFill>
                  <a:prstClr val="black"/>
                </a:solidFill>
              </a:rPr>
              <a:t>                                                                                                 population is </a:t>
            </a:r>
          </a:p>
          <a:p>
            <a:r>
              <a:rPr lang="en-US" sz="2400" dirty="0">
                <a:solidFill>
                  <a:prstClr val="black"/>
                </a:solidFill>
              </a:rPr>
              <a:t>                                                                                                 declining.</a:t>
            </a:r>
          </a:p>
        </p:txBody>
      </p:sp>
      <p:graphicFrame>
        <p:nvGraphicFramePr>
          <p:cNvPr id="9" name="Table 8"/>
          <p:cNvGraphicFramePr>
            <a:graphicFrameLocks noGrp="1"/>
          </p:cNvGraphicFramePr>
          <p:nvPr>
            <p:extLst/>
          </p:nvPr>
        </p:nvGraphicFramePr>
        <p:xfrm>
          <a:off x="381000" y="2971800"/>
          <a:ext cx="6553200" cy="3332480"/>
        </p:xfrm>
        <a:graphic>
          <a:graphicData uri="http://schemas.openxmlformats.org/drawingml/2006/table">
            <a:tbl>
              <a:tblPr firstRow="1" bandRow="1">
                <a:tableStyleId>{5C22544A-7EE6-4342-B048-85BDC9FD1C3A}</a:tableStyleId>
              </a:tblPr>
              <a:tblGrid>
                <a:gridCol w="1055717">
                  <a:extLst>
                    <a:ext uri="{9D8B030D-6E8A-4147-A177-3AD203B41FA5}">
                      <a16:colId xmlns:a16="http://schemas.microsoft.com/office/drawing/2014/main" val="20000"/>
                    </a:ext>
                  </a:extLst>
                </a:gridCol>
                <a:gridCol w="849283">
                  <a:extLst>
                    <a:ext uri="{9D8B030D-6E8A-4147-A177-3AD203B41FA5}">
                      <a16:colId xmlns:a16="http://schemas.microsoft.com/office/drawing/2014/main" val="20001"/>
                    </a:ext>
                  </a:extLst>
                </a:gridCol>
                <a:gridCol w="685800">
                  <a:extLst>
                    <a:ext uri="{9D8B030D-6E8A-4147-A177-3AD203B41FA5}">
                      <a16:colId xmlns:a16="http://schemas.microsoft.com/office/drawing/2014/main" val="20002"/>
                    </a:ext>
                  </a:extLst>
                </a:gridCol>
                <a:gridCol w="598641">
                  <a:extLst>
                    <a:ext uri="{9D8B030D-6E8A-4147-A177-3AD203B41FA5}">
                      <a16:colId xmlns:a16="http://schemas.microsoft.com/office/drawing/2014/main" val="20003"/>
                    </a:ext>
                  </a:extLst>
                </a:gridCol>
                <a:gridCol w="715997">
                  <a:extLst>
                    <a:ext uri="{9D8B030D-6E8A-4147-A177-3AD203B41FA5}">
                      <a16:colId xmlns:a16="http://schemas.microsoft.com/office/drawing/2014/main" val="20004"/>
                    </a:ext>
                  </a:extLst>
                </a:gridCol>
                <a:gridCol w="821367">
                  <a:extLst>
                    <a:ext uri="{9D8B030D-6E8A-4147-A177-3AD203B41FA5}">
                      <a16:colId xmlns:a16="http://schemas.microsoft.com/office/drawing/2014/main" val="20005"/>
                    </a:ext>
                  </a:extLst>
                </a:gridCol>
                <a:gridCol w="798897">
                  <a:extLst>
                    <a:ext uri="{9D8B030D-6E8A-4147-A177-3AD203B41FA5}">
                      <a16:colId xmlns:a16="http://schemas.microsoft.com/office/drawing/2014/main" val="20006"/>
                    </a:ext>
                  </a:extLst>
                </a:gridCol>
                <a:gridCol w="1027498">
                  <a:extLst>
                    <a:ext uri="{9D8B030D-6E8A-4147-A177-3AD203B41FA5}">
                      <a16:colId xmlns:a16="http://schemas.microsoft.com/office/drawing/2014/main" val="20007"/>
                    </a:ext>
                  </a:extLst>
                </a:gridCol>
              </a:tblGrid>
              <a:tr h="228600">
                <a:tc>
                  <a:txBody>
                    <a:bodyPr/>
                    <a:lstStyle/>
                    <a:p>
                      <a:pPr algn="ctr"/>
                      <a:r>
                        <a:rPr lang="en-US" dirty="0"/>
                        <a:t>Stage (x)</a:t>
                      </a:r>
                    </a:p>
                  </a:txBody>
                  <a:tcPr/>
                </a:tc>
                <a:tc>
                  <a:txBody>
                    <a:bodyPr/>
                    <a:lstStyle/>
                    <a:p>
                      <a:pPr algn="ctr"/>
                      <a:r>
                        <a:rPr lang="en-US" baseline="0" dirty="0" err="1"/>
                        <a:t>n</a:t>
                      </a:r>
                      <a:r>
                        <a:rPr lang="en-US" baseline="-25000" dirty="0" err="1"/>
                        <a:t>x</a:t>
                      </a:r>
                      <a:endParaRPr lang="en-US" dirty="0"/>
                    </a:p>
                  </a:txBody>
                  <a:tcPr/>
                </a:tc>
                <a:tc>
                  <a:txBody>
                    <a:bodyPr/>
                    <a:lstStyle/>
                    <a:p>
                      <a:pPr algn="ctr"/>
                      <a:r>
                        <a:rPr lang="en-US" dirty="0"/>
                        <a:t>l</a:t>
                      </a:r>
                      <a:r>
                        <a:rPr lang="en-US" baseline="-25000" dirty="0"/>
                        <a:t>x</a:t>
                      </a:r>
                      <a:endParaRPr lang="en-US" dirty="0"/>
                    </a:p>
                  </a:txBody>
                  <a:tcPr/>
                </a:tc>
                <a:tc>
                  <a:txBody>
                    <a:bodyPr/>
                    <a:lstStyle/>
                    <a:p>
                      <a:pPr algn="ctr"/>
                      <a:r>
                        <a:rPr lang="en-US" dirty="0"/>
                        <a:t>d</a:t>
                      </a:r>
                      <a:r>
                        <a:rPr lang="en-US" baseline="-25000" dirty="0"/>
                        <a:t>x</a:t>
                      </a:r>
                      <a:endParaRPr lang="en-US" dirty="0"/>
                    </a:p>
                  </a:txBody>
                  <a:tcPr/>
                </a:tc>
                <a:tc>
                  <a:txBody>
                    <a:bodyPr/>
                    <a:lstStyle/>
                    <a:p>
                      <a:pPr algn="ctr"/>
                      <a:r>
                        <a:rPr lang="en-US" dirty="0" err="1"/>
                        <a:t>q</a:t>
                      </a:r>
                      <a:r>
                        <a:rPr lang="en-US" baseline="-25000" dirty="0" err="1"/>
                        <a:t>x</a:t>
                      </a:r>
                      <a:endParaRPr lang="en-US" baseline="-25000" dirty="0"/>
                    </a:p>
                  </a:txBody>
                  <a:tcPr/>
                </a:tc>
                <a:tc>
                  <a:txBody>
                    <a:bodyPr/>
                    <a:lstStyle/>
                    <a:p>
                      <a:pPr algn="ctr"/>
                      <a:r>
                        <a:rPr lang="en-US" baseline="0" dirty="0" err="1"/>
                        <a:t>F</a:t>
                      </a:r>
                      <a:r>
                        <a:rPr lang="en-US" baseline="-25000" dirty="0" err="1"/>
                        <a:t>x</a:t>
                      </a:r>
                      <a:endParaRPr lang="en-US" baseline="-25000" dirty="0"/>
                    </a:p>
                  </a:txBody>
                  <a:tcPr/>
                </a:tc>
                <a:tc>
                  <a:txBody>
                    <a:bodyPr/>
                    <a:lstStyle/>
                    <a:p>
                      <a:pPr algn="ctr"/>
                      <a:r>
                        <a:rPr lang="en-US" baseline="0" dirty="0"/>
                        <a:t>m</a:t>
                      </a:r>
                      <a:r>
                        <a:rPr lang="en-US" baseline="-25000" dirty="0"/>
                        <a:t>x</a:t>
                      </a:r>
                    </a:p>
                  </a:txBody>
                  <a:tcPr/>
                </a:tc>
                <a:tc>
                  <a:txBody>
                    <a:bodyPr/>
                    <a:lstStyle/>
                    <a:p>
                      <a:pPr algn="ctr"/>
                      <a:r>
                        <a:rPr lang="en-US" baseline="0" dirty="0" err="1"/>
                        <a:t>l</a:t>
                      </a:r>
                      <a:r>
                        <a:rPr lang="en-US" baseline="-25000" dirty="0" err="1"/>
                        <a:t>x</a:t>
                      </a:r>
                      <a:r>
                        <a:rPr lang="en-US" baseline="0" dirty="0" err="1"/>
                        <a:t>m</a:t>
                      </a:r>
                      <a:r>
                        <a:rPr lang="en-US" baseline="-25000" dirty="0" err="1"/>
                        <a:t>x</a:t>
                      </a:r>
                      <a:endParaRPr lang="en-US" baseline="-25000" dirty="0"/>
                    </a:p>
                  </a:txBody>
                  <a:tcPr/>
                </a:tc>
                <a:extLst>
                  <a:ext uri="{0D108BD9-81ED-4DB2-BD59-A6C34878D82A}">
                    <a16:rowId xmlns:a16="http://schemas.microsoft.com/office/drawing/2014/main" val="10000"/>
                  </a:ext>
                </a:extLst>
              </a:tr>
              <a:tr h="370840">
                <a:tc>
                  <a:txBody>
                    <a:bodyPr/>
                    <a:lstStyle/>
                    <a:p>
                      <a:pPr algn="ctr"/>
                      <a:r>
                        <a:rPr lang="en-US" dirty="0"/>
                        <a:t>0</a:t>
                      </a:r>
                    </a:p>
                  </a:txBody>
                  <a:tcPr/>
                </a:tc>
                <a:tc>
                  <a:txBody>
                    <a:bodyPr/>
                    <a:lstStyle/>
                    <a:p>
                      <a:pPr algn="ctr"/>
                      <a:r>
                        <a:rPr lang="en-US" dirty="0"/>
                        <a:t>44,000</a:t>
                      </a:r>
                    </a:p>
                  </a:txBody>
                  <a:tcPr/>
                </a:tc>
                <a:tc>
                  <a:txBody>
                    <a:bodyPr/>
                    <a:lstStyle/>
                    <a:p>
                      <a:pPr algn="ctr"/>
                      <a:r>
                        <a:rPr lang="en-US" dirty="0"/>
                        <a:t>1</a:t>
                      </a:r>
                    </a:p>
                  </a:txBody>
                  <a:tcPr/>
                </a:tc>
                <a:tc>
                  <a:txBody>
                    <a:bodyPr/>
                    <a:lstStyle/>
                    <a:p>
                      <a:pPr algn="ctr"/>
                      <a:r>
                        <a:rPr lang="en-US" dirty="0"/>
                        <a:t>.784</a:t>
                      </a:r>
                    </a:p>
                  </a:txBody>
                  <a:tcPr/>
                </a:tc>
                <a:tc>
                  <a:txBody>
                    <a:bodyPr/>
                    <a:lstStyle/>
                    <a:p>
                      <a:pPr algn="ctr"/>
                      <a:r>
                        <a:rPr lang="en-US" dirty="0"/>
                        <a:t>.784</a:t>
                      </a:r>
                    </a:p>
                  </a:txBody>
                  <a:tcPr/>
                </a:tc>
                <a:tc>
                  <a:txBody>
                    <a:bodyPr/>
                    <a:lstStyle/>
                    <a:p>
                      <a:pPr algn="ctr"/>
                      <a:r>
                        <a:rPr lang="en-US" dirty="0"/>
                        <a:t>0</a:t>
                      </a:r>
                    </a:p>
                  </a:txBody>
                  <a:tcPr/>
                </a:tc>
                <a:tc>
                  <a:txBody>
                    <a:bodyPr/>
                    <a:lstStyle/>
                    <a:p>
                      <a:pPr algn="ctr"/>
                      <a:r>
                        <a:rPr lang="en-US" dirty="0"/>
                        <a:t>0</a:t>
                      </a:r>
                    </a:p>
                  </a:txBody>
                  <a:tcPr/>
                </a:tc>
                <a:tc>
                  <a:txBody>
                    <a:bodyPr/>
                    <a:lstStyle/>
                    <a:p>
                      <a:pPr algn="ctr"/>
                      <a:r>
                        <a:rPr lang="en-US" dirty="0"/>
                        <a:t>0</a:t>
                      </a:r>
                    </a:p>
                  </a:txBody>
                  <a:tcPr/>
                </a:tc>
                <a:extLst>
                  <a:ext uri="{0D108BD9-81ED-4DB2-BD59-A6C34878D82A}">
                    <a16:rowId xmlns:a16="http://schemas.microsoft.com/office/drawing/2014/main" val="10001"/>
                  </a:ext>
                </a:extLst>
              </a:tr>
              <a:tr h="370840">
                <a:tc>
                  <a:txBody>
                    <a:bodyPr/>
                    <a:lstStyle/>
                    <a:p>
                      <a:pPr algn="ctr"/>
                      <a:r>
                        <a:rPr lang="en-US" dirty="0"/>
                        <a:t>1</a:t>
                      </a:r>
                    </a:p>
                  </a:txBody>
                  <a:tcPr/>
                </a:tc>
                <a:tc>
                  <a:txBody>
                    <a:bodyPr/>
                    <a:lstStyle/>
                    <a:p>
                      <a:pPr algn="ctr"/>
                      <a:r>
                        <a:rPr lang="en-US" dirty="0"/>
                        <a:t>9513</a:t>
                      </a:r>
                    </a:p>
                  </a:txBody>
                  <a:tcPr/>
                </a:tc>
                <a:tc>
                  <a:txBody>
                    <a:bodyPr/>
                    <a:lstStyle/>
                    <a:p>
                      <a:pPr algn="ctr"/>
                      <a:r>
                        <a:rPr lang="en-US" dirty="0"/>
                        <a:t>.216</a:t>
                      </a:r>
                    </a:p>
                  </a:txBody>
                  <a:tcPr/>
                </a:tc>
                <a:tc>
                  <a:txBody>
                    <a:bodyPr/>
                    <a:lstStyle/>
                    <a:p>
                      <a:pPr algn="ctr"/>
                      <a:r>
                        <a:rPr lang="en-US" dirty="0"/>
                        <a:t>.136</a:t>
                      </a:r>
                    </a:p>
                  </a:txBody>
                  <a:tcPr/>
                </a:tc>
                <a:tc>
                  <a:txBody>
                    <a:bodyPr/>
                    <a:lstStyle/>
                    <a:p>
                      <a:pPr algn="ctr"/>
                      <a:r>
                        <a:rPr lang="en-US" dirty="0"/>
                        <a:t>.629</a:t>
                      </a:r>
                    </a:p>
                  </a:txBody>
                  <a:tcPr/>
                </a:tc>
                <a:tc>
                  <a:txBody>
                    <a:bodyPr/>
                    <a:lstStyle/>
                    <a:p>
                      <a:pPr algn="ctr"/>
                      <a:r>
                        <a:rPr lang="en-US" dirty="0"/>
                        <a:t>0</a:t>
                      </a:r>
                    </a:p>
                  </a:txBody>
                  <a:tcPr/>
                </a:tc>
                <a:tc>
                  <a:txBody>
                    <a:bodyPr/>
                    <a:lstStyle/>
                    <a:p>
                      <a:pPr algn="ctr"/>
                      <a:r>
                        <a:rPr lang="en-US" dirty="0"/>
                        <a:t>0</a:t>
                      </a:r>
                    </a:p>
                  </a:txBody>
                  <a:tcPr/>
                </a:tc>
                <a:tc>
                  <a:txBody>
                    <a:bodyPr/>
                    <a:lstStyle/>
                    <a:p>
                      <a:pPr algn="ctr"/>
                      <a:r>
                        <a:rPr lang="en-US" dirty="0"/>
                        <a:t>0</a:t>
                      </a:r>
                    </a:p>
                  </a:txBody>
                  <a:tcPr/>
                </a:tc>
                <a:extLst>
                  <a:ext uri="{0D108BD9-81ED-4DB2-BD59-A6C34878D82A}">
                    <a16:rowId xmlns:a16="http://schemas.microsoft.com/office/drawing/2014/main" val="10002"/>
                  </a:ext>
                </a:extLst>
              </a:tr>
              <a:tr h="370840">
                <a:tc>
                  <a:txBody>
                    <a:bodyPr/>
                    <a:lstStyle/>
                    <a:p>
                      <a:pPr algn="ctr"/>
                      <a:r>
                        <a:rPr lang="en-US" dirty="0"/>
                        <a:t>2</a:t>
                      </a:r>
                    </a:p>
                  </a:txBody>
                  <a:tcPr/>
                </a:tc>
                <a:tc>
                  <a:txBody>
                    <a:bodyPr/>
                    <a:lstStyle/>
                    <a:p>
                      <a:pPr algn="ctr"/>
                      <a:r>
                        <a:rPr lang="en-US" dirty="0"/>
                        <a:t>3529</a:t>
                      </a:r>
                    </a:p>
                  </a:txBody>
                  <a:tcPr/>
                </a:tc>
                <a:tc>
                  <a:txBody>
                    <a:bodyPr/>
                    <a:lstStyle/>
                    <a:p>
                      <a:pPr algn="ctr"/>
                      <a:r>
                        <a:rPr lang="en-US" dirty="0"/>
                        <a:t>.080</a:t>
                      </a:r>
                    </a:p>
                  </a:txBody>
                  <a:tcPr/>
                </a:tc>
                <a:tc>
                  <a:txBody>
                    <a:bodyPr/>
                    <a:lstStyle/>
                    <a:p>
                      <a:pPr algn="ctr"/>
                      <a:r>
                        <a:rPr lang="en-US" dirty="0"/>
                        <a:t>.014</a:t>
                      </a:r>
                    </a:p>
                  </a:txBody>
                  <a:tcPr/>
                </a:tc>
                <a:tc>
                  <a:txBody>
                    <a:bodyPr/>
                    <a:lstStyle/>
                    <a:p>
                      <a:pPr algn="ctr"/>
                      <a:r>
                        <a:rPr lang="en-US" dirty="0"/>
                        <a:t>.172</a:t>
                      </a:r>
                    </a:p>
                  </a:txBody>
                  <a:tcPr/>
                </a:tc>
                <a:tc>
                  <a:txBody>
                    <a:bodyPr/>
                    <a:lstStyle/>
                    <a:p>
                      <a:pPr algn="ctr"/>
                      <a:r>
                        <a:rPr lang="en-US" dirty="0"/>
                        <a:t>0</a:t>
                      </a:r>
                    </a:p>
                  </a:txBody>
                  <a:tcPr/>
                </a:tc>
                <a:tc>
                  <a:txBody>
                    <a:bodyPr/>
                    <a:lstStyle/>
                    <a:p>
                      <a:pPr algn="ctr"/>
                      <a:r>
                        <a:rPr lang="en-US" dirty="0"/>
                        <a:t>0</a:t>
                      </a:r>
                    </a:p>
                  </a:txBody>
                  <a:tcPr/>
                </a:tc>
                <a:tc>
                  <a:txBody>
                    <a:bodyPr/>
                    <a:lstStyle/>
                    <a:p>
                      <a:pPr algn="ctr"/>
                      <a:r>
                        <a:rPr lang="en-US" dirty="0"/>
                        <a:t>0</a:t>
                      </a:r>
                    </a:p>
                  </a:txBody>
                  <a:tcPr/>
                </a:tc>
                <a:extLst>
                  <a:ext uri="{0D108BD9-81ED-4DB2-BD59-A6C34878D82A}">
                    <a16:rowId xmlns:a16="http://schemas.microsoft.com/office/drawing/2014/main" val="10003"/>
                  </a:ext>
                </a:extLst>
              </a:tr>
              <a:tr h="370840">
                <a:tc>
                  <a:txBody>
                    <a:bodyPr/>
                    <a:lstStyle/>
                    <a:p>
                      <a:pPr algn="ctr"/>
                      <a:r>
                        <a:rPr lang="en-US" dirty="0"/>
                        <a:t>3</a:t>
                      </a:r>
                    </a:p>
                  </a:txBody>
                  <a:tcPr/>
                </a:tc>
                <a:tc>
                  <a:txBody>
                    <a:bodyPr/>
                    <a:lstStyle/>
                    <a:p>
                      <a:pPr algn="ctr"/>
                      <a:r>
                        <a:rPr lang="en-US" dirty="0"/>
                        <a:t>2922</a:t>
                      </a:r>
                    </a:p>
                  </a:txBody>
                  <a:tcPr/>
                </a:tc>
                <a:tc>
                  <a:txBody>
                    <a:bodyPr/>
                    <a:lstStyle/>
                    <a:p>
                      <a:pPr algn="ctr"/>
                      <a:r>
                        <a:rPr lang="en-US" dirty="0"/>
                        <a:t>.066</a:t>
                      </a:r>
                    </a:p>
                  </a:txBody>
                  <a:tcPr/>
                </a:tc>
                <a:tc>
                  <a:txBody>
                    <a:bodyPr/>
                    <a:lstStyle/>
                    <a:p>
                      <a:pPr algn="ctr"/>
                      <a:r>
                        <a:rPr lang="en-US" dirty="0"/>
                        <a:t>.010</a:t>
                      </a:r>
                    </a:p>
                  </a:txBody>
                  <a:tcPr/>
                </a:tc>
                <a:tc>
                  <a:txBody>
                    <a:bodyPr/>
                    <a:lstStyle/>
                    <a:p>
                      <a:pPr algn="ctr"/>
                      <a:r>
                        <a:rPr lang="en-US" dirty="0"/>
                        <a:t>.158</a:t>
                      </a:r>
                    </a:p>
                  </a:txBody>
                  <a:tcPr/>
                </a:tc>
                <a:tc>
                  <a:txBody>
                    <a:bodyPr/>
                    <a:lstStyle/>
                    <a:p>
                      <a:pPr algn="ctr"/>
                      <a:r>
                        <a:rPr lang="en-US" dirty="0"/>
                        <a:t>0</a:t>
                      </a:r>
                    </a:p>
                  </a:txBody>
                  <a:tcPr/>
                </a:tc>
                <a:tc>
                  <a:txBody>
                    <a:bodyPr/>
                    <a:lstStyle/>
                    <a:p>
                      <a:pPr algn="ctr"/>
                      <a:r>
                        <a:rPr lang="en-US" dirty="0"/>
                        <a:t>0</a:t>
                      </a:r>
                    </a:p>
                  </a:txBody>
                  <a:tcPr/>
                </a:tc>
                <a:tc>
                  <a:txBody>
                    <a:bodyPr/>
                    <a:lstStyle/>
                    <a:p>
                      <a:pPr algn="ctr"/>
                      <a:r>
                        <a:rPr lang="en-US" dirty="0"/>
                        <a:t>0</a:t>
                      </a:r>
                    </a:p>
                  </a:txBody>
                  <a:tcPr/>
                </a:tc>
                <a:extLst>
                  <a:ext uri="{0D108BD9-81ED-4DB2-BD59-A6C34878D82A}">
                    <a16:rowId xmlns:a16="http://schemas.microsoft.com/office/drawing/2014/main" val="10004"/>
                  </a:ext>
                </a:extLst>
              </a:tr>
              <a:tr h="370840">
                <a:tc>
                  <a:txBody>
                    <a:bodyPr/>
                    <a:lstStyle/>
                    <a:p>
                      <a:pPr algn="ctr"/>
                      <a:r>
                        <a:rPr lang="en-US" dirty="0"/>
                        <a:t>4</a:t>
                      </a:r>
                    </a:p>
                  </a:txBody>
                  <a:tcPr/>
                </a:tc>
                <a:tc>
                  <a:txBody>
                    <a:bodyPr/>
                    <a:lstStyle/>
                    <a:p>
                      <a:pPr algn="ctr"/>
                      <a:r>
                        <a:rPr lang="en-US" dirty="0"/>
                        <a:t>2461</a:t>
                      </a:r>
                    </a:p>
                  </a:txBody>
                  <a:tcPr/>
                </a:tc>
                <a:tc>
                  <a:txBody>
                    <a:bodyPr/>
                    <a:lstStyle/>
                    <a:p>
                      <a:pPr algn="ctr"/>
                      <a:r>
                        <a:rPr lang="en-US" dirty="0"/>
                        <a:t>.056</a:t>
                      </a:r>
                    </a:p>
                  </a:txBody>
                  <a:tcPr/>
                </a:tc>
                <a:tc>
                  <a:txBody>
                    <a:bodyPr/>
                    <a:lstStyle/>
                    <a:p>
                      <a:pPr algn="ctr"/>
                      <a:r>
                        <a:rPr lang="en-US" dirty="0"/>
                        <a:t>.004</a:t>
                      </a:r>
                    </a:p>
                  </a:txBody>
                  <a:tcPr/>
                </a:tc>
                <a:tc>
                  <a:txBody>
                    <a:bodyPr/>
                    <a:lstStyle/>
                    <a:p>
                      <a:pPr algn="ctr"/>
                      <a:r>
                        <a:rPr lang="en-US" dirty="0"/>
                        <a:t>.065</a:t>
                      </a:r>
                    </a:p>
                  </a:txBody>
                  <a:tcPr/>
                </a:tc>
                <a:tc>
                  <a:txBody>
                    <a:bodyPr/>
                    <a:lstStyle/>
                    <a:p>
                      <a:pPr algn="ctr"/>
                      <a:r>
                        <a:rPr lang="en-US" dirty="0"/>
                        <a:t>0</a:t>
                      </a:r>
                    </a:p>
                  </a:txBody>
                  <a:tcPr/>
                </a:tc>
                <a:tc>
                  <a:txBody>
                    <a:bodyPr/>
                    <a:lstStyle/>
                    <a:p>
                      <a:pPr algn="ctr"/>
                      <a:r>
                        <a:rPr lang="en-US" dirty="0"/>
                        <a:t>0</a:t>
                      </a:r>
                    </a:p>
                  </a:txBody>
                  <a:tcPr/>
                </a:tc>
                <a:tc>
                  <a:txBody>
                    <a:bodyPr/>
                    <a:lstStyle/>
                    <a:p>
                      <a:pPr algn="ctr"/>
                      <a:r>
                        <a:rPr lang="en-US" dirty="0"/>
                        <a:t>0</a:t>
                      </a:r>
                    </a:p>
                  </a:txBody>
                  <a:tcPr/>
                </a:tc>
                <a:extLst>
                  <a:ext uri="{0D108BD9-81ED-4DB2-BD59-A6C34878D82A}">
                    <a16:rowId xmlns:a16="http://schemas.microsoft.com/office/drawing/2014/main" val="10005"/>
                  </a:ext>
                </a:extLst>
              </a:tr>
              <a:tr h="370840">
                <a:tc>
                  <a:txBody>
                    <a:bodyPr/>
                    <a:lstStyle/>
                    <a:p>
                      <a:pPr algn="ctr"/>
                      <a:r>
                        <a:rPr lang="en-US" dirty="0"/>
                        <a:t>5</a:t>
                      </a:r>
                    </a:p>
                  </a:txBody>
                  <a:tcPr/>
                </a:tc>
                <a:tc>
                  <a:txBody>
                    <a:bodyPr/>
                    <a:lstStyle/>
                    <a:p>
                      <a:pPr algn="ctr"/>
                      <a:r>
                        <a:rPr lang="en-US" dirty="0"/>
                        <a:t>2300</a:t>
                      </a:r>
                    </a:p>
                  </a:txBody>
                  <a:tcPr/>
                </a:tc>
                <a:tc>
                  <a:txBody>
                    <a:bodyPr/>
                    <a:lstStyle/>
                    <a:p>
                      <a:pPr algn="ctr"/>
                      <a:r>
                        <a:rPr lang="en-US" dirty="0"/>
                        <a:t>.052</a:t>
                      </a:r>
                    </a:p>
                  </a:txBody>
                  <a:tcPr/>
                </a:tc>
                <a:tc>
                  <a:txBody>
                    <a:bodyPr/>
                    <a:lstStyle/>
                    <a:p>
                      <a:pPr algn="ctr"/>
                      <a:r>
                        <a:rPr lang="en-US" dirty="0"/>
                        <a:t>.001</a:t>
                      </a:r>
                    </a:p>
                  </a:txBody>
                  <a:tcPr/>
                </a:tc>
                <a:tc>
                  <a:txBody>
                    <a:bodyPr/>
                    <a:lstStyle/>
                    <a:p>
                      <a:pPr algn="ctr"/>
                      <a:r>
                        <a:rPr lang="en-US" dirty="0"/>
                        <a:t>.022</a:t>
                      </a:r>
                    </a:p>
                  </a:txBody>
                  <a:tcPr/>
                </a:tc>
                <a:tc>
                  <a:txBody>
                    <a:bodyPr/>
                    <a:lstStyle/>
                    <a:p>
                      <a:pPr algn="ctr"/>
                      <a:r>
                        <a:rPr lang="en-US" dirty="0"/>
                        <a:t>0</a:t>
                      </a:r>
                    </a:p>
                  </a:txBody>
                  <a:tcPr/>
                </a:tc>
                <a:tc>
                  <a:txBody>
                    <a:bodyPr/>
                    <a:lstStyle/>
                    <a:p>
                      <a:pPr algn="ctr"/>
                      <a:r>
                        <a:rPr lang="en-US" dirty="0"/>
                        <a:t>0</a:t>
                      </a:r>
                    </a:p>
                  </a:txBody>
                  <a:tcPr/>
                </a:tc>
                <a:tc>
                  <a:txBody>
                    <a:bodyPr/>
                    <a:lstStyle/>
                    <a:p>
                      <a:pPr algn="ctr"/>
                      <a:r>
                        <a:rPr lang="en-US" dirty="0"/>
                        <a:t>0</a:t>
                      </a:r>
                    </a:p>
                  </a:txBody>
                  <a:tcPr/>
                </a:tc>
                <a:extLst>
                  <a:ext uri="{0D108BD9-81ED-4DB2-BD59-A6C34878D82A}">
                    <a16:rowId xmlns:a16="http://schemas.microsoft.com/office/drawing/2014/main" val="10006"/>
                  </a:ext>
                </a:extLst>
              </a:tr>
              <a:tr h="370840">
                <a:tc>
                  <a:txBody>
                    <a:bodyPr/>
                    <a:lstStyle/>
                    <a:p>
                      <a:pPr algn="ctr"/>
                      <a:r>
                        <a:rPr lang="en-US" dirty="0"/>
                        <a:t>6</a:t>
                      </a:r>
                    </a:p>
                  </a:txBody>
                  <a:tcPr/>
                </a:tc>
                <a:tc>
                  <a:txBody>
                    <a:bodyPr/>
                    <a:lstStyle/>
                    <a:p>
                      <a:pPr algn="ctr"/>
                      <a:r>
                        <a:rPr lang="en-US" dirty="0"/>
                        <a:t>2250</a:t>
                      </a:r>
                    </a:p>
                  </a:txBody>
                  <a:tcPr/>
                </a:tc>
                <a:tc>
                  <a:txBody>
                    <a:bodyPr/>
                    <a:lstStyle/>
                    <a:p>
                      <a:pPr algn="ctr"/>
                      <a:r>
                        <a:rPr lang="en-US" dirty="0"/>
                        <a:t>.051</a:t>
                      </a:r>
                    </a:p>
                  </a:txBody>
                  <a:tcPr/>
                </a:tc>
                <a:tc>
                  <a:txBody>
                    <a:bodyPr/>
                    <a:lstStyle/>
                    <a:p>
                      <a:pPr algn="ctr"/>
                      <a:r>
                        <a:rPr lang="en-US" dirty="0"/>
                        <a:t>.001</a:t>
                      </a:r>
                    </a:p>
                  </a:txBody>
                  <a:tcPr/>
                </a:tc>
                <a:tc>
                  <a:txBody>
                    <a:bodyPr/>
                    <a:lstStyle/>
                    <a:p>
                      <a:pPr algn="ctr"/>
                      <a:r>
                        <a:rPr lang="en-US" dirty="0"/>
                        <a:t>.028</a:t>
                      </a:r>
                    </a:p>
                  </a:txBody>
                  <a:tcPr/>
                </a:tc>
                <a:tc>
                  <a:txBody>
                    <a:bodyPr/>
                    <a:lstStyle/>
                    <a:p>
                      <a:pPr algn="ctr"/>
                      <a:r>
                        <a:rPr lang="en-US" dirty="0"/>
                        <a:t>0</a:t>
                      </a:r>
                    </a:p>
                  </a:txBody>
                  <a:tcPr/>
                </a:tc>
                <a:tc>
                  <a:txBody>
                    <a:bodyPr/>
                    <a:lstStyle/>
                    <a:p>
                      <a:pPr algn="ctr"/>
                      <a:r>
                        <a:rPr lang="en-US" dirty="0"/>
                        <a:t>0</a:t>
                      </a:r>
                    </a:p>
                  </a:txBody>
                  <a:tcPr/>
                </a:tc>
                <a:tc>
                  <a:txBody>
                    <a:bodyPr/>
                    <a:lstStyle/>
                    <a:p>
                      <a:pPr algn="ctr"/>
                      <a:r>
                        <a:rPr lang="en-US" dirty="0"/>
                        <a:t>0</a:t>
                      </a:r>
                    </a:p>
                  </a:txBody>
                  <a:tcPr/>
                </a:tc>
                <a:extLst>
                  <a:ext uri="{0D108BD9-81ED-4DB2-BD59-A6C34878D82A}">
                    <a16:rowId xmlns:a16="http://schemas.microsoft.com/office/drawing/2014/main" val="10007"/>
                  </a:ext>
                </a:extLst>
              </a:tr>
              <a:tr h="370840">
                <a:tc>
                  <a:txBody>
                    <a:bodyPr/>
                    <a:lstStyle/>
                    <a:p>
                      <a:pPr algn="ctr"/>
                      <a:r>
                        <a:rPr lang="en-US" dirty="0"/>
                        <a:t>7</a:t>
                      </a:r>
                    </a:p>
                  </a:txBody>
                  <a:tcPr/>
                </a:tc>
                <a:tc>
                  <a:txBody>
                    <a:bodyPr/>
                    <a:lstStyle/>
                    <a:p>
                      <a:pPr algn="ctr"/>
                      <a:r>
                        <a:rPr lang="en-US" dirty="0"/>
                        <a:t>2187</a:t>
                      </a:r>
                    </a:p>
                  </a:txBody>
                  <a:tcPr/>
                </a:tc>
                <a:tc>
                  <a:txBody>
                    <a:bodyPr/>
                    <a:lstStyle/>
                    <a:p>
                      <a:pPr algn="ctr"/>
                      <a:r>
                        <a:rPr lang="en-US" dirty="0"/>
                        <a:t>.050</a:t>
                      </a:r>
                    </a:p>
                  </a:txBody>
                  <a:tcPr/>
                </a:tc>
                <a:tc>
                  <a:txBody>
                    <a:bodyPr/>
                    <a:lstStyle/>
                    <a:p>
                      <a:pPr algn="ctr"/>
                      <a:r>
                        <a:rPr lang="en-US" dirty="0"/>
                        <a:t>-</a:t>
                      </a:r>
                    </a:p>
                  </a:txBody>
                  <a:tcPr/>
                </a:tc>
                <a:tc>
                  <a:txBody>
                    <a:bodyPr/>
                    <a:lstStyle/>
                    <a:p>
                      <a:pPr algn="ctr"/>
                      <a:r>
                        <a:rPr lang="en-US" dirty="0"/>
                        <a:t>-</a:t>
                      </a:r>
                    </a:p>
                  </a:txBody>
                  <a:tcPr/>
                </a:tc>
                <a:tc>
                  <a:txBody>
                    <a:bodyPr/>
                    <a:lstStyle/>
                    <a:p>
                      <a:pPr algn="ctr"/>
                      <a:r>
                        <a:rPr lang="en-US" dirty="0"/>
                        <a:t>45,617</a:t>
                      </a:r>
                    </a:p>
                  </a:txBody>
                  <a:tcPr/>
                </a:tc>
                <a:tc>
                  <a:txBody>
                    <a:bodyPr/>
                    <a:lstStyle/>
                    <a:p>
                      <a:pPr algn="ctr"/>
                      <a:r>
                        <a:rPr lang="en-US" dirty="0"/>
                        <a:t>20.86</a:t>
                      </a:r>
                    </a:p>
                  </a:txBody>
                  <a:tcPr/>
                </a:tc>
                <a:tc>
                  <a:txBody>
                    <a:bodyPr/>
                    <a:lstStyle/>
                    <a:p>
                      <a:pPr algn="ctr"/>
                      <a:r>
                        <a:rPr lang="en-US" dirty="0"/>
                        <a:t>1.043</a:t>
                      </a:r>
                    </a:p>
                  </a:txBody>
                  <a:tcPr/>
                </a:tc>
                <a:extLst>
                  <a:ext uri="{0D108BD9-81ED-4DB2-BD59-A6C34878D82A}">
                    <a16:rowId xmlns:a16="http://schemas.microsoft.com/office/drawing/2014/main" val="10008"/>
                  </a:ext>
                </a:extLst>
              </a:tr>
            </a:tbl>
          </a:graphicData>
        </a:graphic>
      </p:graphicFrame>
      <p:sp>
        <p:nvSpPr>
          <p:cNvPr id="5" name="TextBox 4"/>
          <p:cNvSpPr txBox="1"/>
          <p:nvPr/>
        </p:nvSpPr>
        <p:spPr>
          <a:xfrm>
            <a:off x="304800" y="762000"/>
            <a:ext cx="8401910" cy="830997"/>
          </a:xfrm>
          <a:prstGeom prst="rect">
            <a:avLst/>
          </a:prstGeom>
          <a:noFill/>
        </p:spPr>
        <p:txBody>
          <a:bodyPr wrap="square" rtlCol="0">
            <a:spAutoFit/>
          </a:bodyPr>
          <a:lstStyle/>
          <a:p>
            <a:r>
              <a:rPr lang="en-US" sz="2400" dirty="0">
                <a:solidFill>
                  <a:prstClr val="black"/>
                </a:solidFill>
              </a:rPr>
              <a:t>By summing up </a:t>
            </a:r>
            <a:r>
              <a:rPr lang="en-US" sz="2400" dirty="0" err="1">
                <a:solidFill>
                  <a:prstClr val="black"/>
                </a:solidFill>
              </a:rPr>
              <a:t>l</a:t>
            </a:r>
            <a:r>
              <a:rPr lang="en-US" sz="2400" baseline="-25000" dirty="0" err="1">
                <a:solidFill>
                  <a:prstClr val="black"/>
                </a:solidFill>
              </a:rPr>
              <a:t>x</a:t>
            </a:r>
            <a:r>
              <a:rPr lang="en-US" sz="2400" dirty="0" err="1">
                <a:solidFill>
                  <a:prstClr val="black"/>
                </a:solidFill>
              </a:rPr>
              <a:t>m</a:t>
            </a:r>
            <a:r>
              <a:rPr lang="en-US" sz="2400" baseline="-25000" dirty="0" err="1">
                <a:solidFill>
                  <a:prstClr val="black"/>
                </a:solidFill>
              </a:rPr>
              <a:t>x</a:t>
            </a:r>
            <a:r>
              <a:rPr lang="en-US" sz="2400" baseline="-25000" dirty="0">
                <a:solidFill>
                  <a:prstClr val="black"/>
                </a:solidFill>
              </a:rPr>
              <a:t> </a:t>
            </a:r>
            <a:r>
              <a:rPr lang="en-US" sz="2400" dirty="0">
                <a:solidFill>
                  <a:prstClr val="black"/>
                </a:solidFill>
              </a:rPr>
              <a:t>across all ages, you can calculate the </a:t>
            </a:r>
            <a:r>
              <a:rPr lang="en-US" sz="2400" b="1" dirty="0">
                <a:solidFill>
                  <a:prstClr val="black"/>
                </a:solidFill>
              </a:rPr>
              <a:t>net reproductive rate (R</a:t>
            </a:r>
            <a:r>
              <a:rPr lang="en-US" sz="2400" b="1" baseline="-25000" dirty="0">
                <a:solidFill>
                  <a:prstClr val="black"/>
                </a:solidFill>
              </a:rPr>
              <a:t>0</a:t>
            </a:r>
            <a:r>
              <a:rPr lang="en-US" sz="2400" b="1" dirty="0">
                <a:solidFill>
                  <a:prstClr val="black"/>
                </a:solidFill>
              </a:rPr>
              <a:t>)</a:t>
            </a:r>
            <a:r>
              <a:rPr lang="en-US" sz="2400" dirty="0">
                <a:solidFill>
                  <a:prstClr val="black"/>
                </a:solidFill>
              </a:rPr>
              <a:t>.</a:t>
            </a:r>
          </a:p>
        </p:txBody>
      </p:sp>
      <p:pic>
        <p:nvPicPr>
          <p:cNvPr id="11266" name="Picture 2" descr="https://sp.yimg.com/xj/th?id=OIP.M3e950297e602da952fca6bb0f45bca15o0&amp;pid=15.1&amp;P=0&amp;w=300&amp;h=3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4953000"/>
            <a:ext cx="1802712" cy="12198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0041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33400" y="533400"/>
            <a:ext cx="8401910" cy="1200329"/>
          </a:xfrm>
          <a:prstGeom prst="rect">
            <a:avLst/>
          </a:prstGeom>
          <a:noFill/>
        </p:spPr>
        <p:txBody>
          <a:bodyPr wrap="square" rtlCol="0">
            <a:spAutoFit/>
          </a:bodyPr>
          <a:lstStyle/>
          <a:p>
            <a:r>
              <a:rPr lang="en-US" sz="2400" dirty="0">
                <a:solidFill>
                  <a:prstClr val="black"/>
                </a:solidFill>
              </a:rPr>
              <a:t>Next important summary variable is </a:t>
            </a:r>
            <a:r>
              <a:rPr lang="en-US" sz="2400" b="1" dirty="0">
                <a:solidFill>
                  <a:prstClr val="black"/>
                </a:solidFill>
              </a:rPr>
              <a:t>T (generation time) </a:t>
            </a:r>
            <a:r>
              <a:rPr lang="en-US" sz="2400" dirty="0">
                <a:solidFill>
                  <a:prstClr val="black"/>
                </a:solidFill>
              </a:rPr>
              <a:t>or the time between the birth of one cohort and the birth of their offspring.</a:t>
            </a:r>
          </a:p>
        </p:txBody>
      </p:sp>
      <p:sp>
        <p:nvSpPr>
          <p:cNvPr id="3" name="TextBox 2"/>
          <p:cNvSpPr txBox="1"/>
          <p:nvPr/>
        </p:nvSpPr>
        <p:spPr>
          <a:xfrm>
            <a:off x="3276600" y="1371600"/>
            <a:ext cx="1854418" cy="1077218"/>
          </a:xfrm>
          <a:prstGeom prst="rect">
            <a:avLst/>
          </a:prstGeom>
          <a:noFill/>
        </p:spPr>
        <p:txBody>
          <a:bodyPr wrap="none" rtlCol="0">
            <a:spAutoFit/>
          </a:bodyPr>
          <a:lstStyle/>
          <a:p>
            <a:r>
              <a:rPr lang="en-US" sz="3200" dirty="0">
                <a:solidFill>
                  <a:prstClr val="black"/>
                </a:solidFill>
              </a:rPr>
              <a:t>T = </a:t>
            </a:r>
            <a:r>
              <a:rPr lang="en-US" sz="3200" u="sng" dirty="0" err="1">
                <a:solidFill>
                  <a:prstClr val="black"/>
                </a:solidFill>
                <a:latin typeface="Symbol" panose="05050102010706020507" pitchFamily="18" charset="2"/>
              </a:rPr>
              <a:t>S</a:t>
            </a:r>
            <a:r>
              <a:rPr lang="en-US" sz="3200" u="sng" dirty="0" err="1">
                <a:solidFill>
                  <a:prstClr val="black"/>
                </a:solidFill>
              </a:rPr>
              <a:t>xl</a:t>
            </a:r>
            <a:r>
              <a:rPr lang="en-US" sz="3200" u="sng" baseline="-25000" dirty="0" err="1">
                <a:solidFill>
                  <a:prstClr val="black"/>
                </a:solidFill>
              </a:rPr>
              <a:t>x</a:t>
            </a:r>
            <a:r>
              <a:rPr lang="en-US" sz="3200" u="sng" dirty="0" err="1">
                <a:solidFill>
                  <a:prstClr val="black"/>
                </a:solidFill>
              </a:rPr>
              <a:t>m</a:t>
            </a:r>
            <a:r>
              <a:rPr lang="en-US" sz="3200" u="sng" baseline="-25000" dirty="0" err="1">
                <a:solidFill>
                  <a:prstClr val="black"/>
                </a:solidFill>
              </a:rPr>
              <a:t>x</a:t>
            </a:r>
            <a:endParaRPr lang="en-US" sz="3200" u="sng" baseline="-25000" dirty="0">
              <a:solidFill>
                <a:prstClr val="black"/>
              </a:solidFill>
            </a:endParaRPr>
          </a:p>
          <a:p>
            <a:r>
              <a:rPr lang="en-US" sz="3200" dirty="0">
                <a:solidFill>
                  <a:prstClr val="black"/>
                </a:solidFill>
              </a:rPr>
              <a:t>            R</a:t>
            </a:r>
            <a:r>
              <a:rPr lang="en-US" sz="3200" baseline="-25000" dirty="0">
                <a:solidFill>
                  <a:prstClr val="black"/>
                </a:solidFill>
              </a:rPr>
              <a:t>0</a:t>
            </a:r>
            <a:r>
              <a:rPr lang="en-US" sz="3200" dirty="0">
                <a:solidFill>
                  <a:prstClr val="black"/>
                </a:solidFill>
              </a:rPr>
              <a:t> </a:t>
            </a:r>
          </a:p>
        </p:txBody>
      </p:sp>
      <p:graphicFrame>
        <p:nvGraphicFramePr>
          <p:cNvPr id="10" name="Table 9"/>
          <p:cNvGraphicFramePr>
            <a:graphicFrameLocks noGrp="1"/>
          </p:cNvGraphicFramePr>
          <p:nvPr>
            <p:extLst/>
          </p:nvPr>
        </p:nvGraphicFramePr>
        <p:xfrm>
          <a:off x="685800" y="2514600"/>
          <a:ext cx="7848598" cy="3332480"/>
        </p:xfrm>
        <a:graphic>
          <a:graphicData uri="http://schemas.openxmlformats.org/drawingml/2006/table">
            <a:tbl>
              <a:tblPr firstRow="1" bandRow="1">
                <a:tableStyleId>{5C22544A-7EE6-4342-B048-85BDC9FD1C3A}</a:tableStyleId>
              </a:tblPr>
              <a:tblGrid>
                <a:gridCol w="1093026">
                  <a:extLst>
                    <a:ext uri="{9D8B030D-6E8A-4147-A177-3AD203B41FA5}">
                      <a16:colId xmlns:a16="http://schemas.microsoft.com/office/drawing/2014/main" val="20000"/>
                    </a:ext>
                  </a:extLst>
                </a:gridCol>
                <a:gridCol w="888174">
                  <a:extLst>
                    <a:ext uri="{9D8B030D-6E8A-4147-A177-3AD203B41FA5}">
                      <a16:colId xmlns:a16="http://schemas.microsoft.com/office/drawing/2014/main" val="20001"/>
                    </a:ext>
                  </a:extLst>
                </a:gridCol>
                <a:gridCol w="685800">
                  <a:extLst>
                    <a:ext uri="{9D8B030D-6E8A-4147-A177-3AD203B41FA5}">
                      <a16:colId xmlns:a16="http://schemas.microsoft.com/office/drawing/2014/main" val="20002"/>
                    </a:ext>
                  </a:extLst>
                </a:gridCol>
                <a:gridCol w="635155">
                  <a:extLst>
                    <a:ext uri="{9D8B030D-6E8A-4147-A177-3AD203B41FA5}">
                      <a16:colId xmlns:a16="http://schemas.microsoft.com/office/drawing/2014/main" val="20003"/>
                    </a:ext>
                  </a:extLst>
                </a:gridCol>
                <a:gridCol w="741300">
                  <a:extLst>
                    <a:ext uri="{9D8B030D-6E8A-4147-A177-3AD203B41FA5}">
                      <a16:colId xmlns:a16="http://schemas.microsoft.com/office/drawing/2014/main" val="20004"/>
                    </a:ext>
                  </a:extLst>
                </a:gridCol>
                <a:gridCol w="850394">
                  <a:extLst>
                    <a:ext uri="{9D8B030D-6E8A-4147-A177-3AD203B41FA5}">
                      <a16:colId xmlns:a16="http://schemas.microsoft.com/office/drawing/2014/main" val="20005"/>
                    </a:ext>
                  </a:extLst>
                </a:gridCol>
                <a:gridCol w="827129">
                  <a:extLst>
                    <a:ext uri="{9D8B030D-6E8A-4147-A177-3AD203B41FA5}">
                      <a16:colId xmlns:a16="http://schemas.microsoft.com/office/drawing/2014/main" val="20006"/>
                    </a:ext>
                  </a:extLst>
                </a:gridCol>
                <a:gridCol w="1063810">
                  <a:extLst>
                    <a:ext uri="{9D8B030D-6E8A-4147-A177-3AD203B41FA5}">
                      <a16:colId xmlns:a16="http://schemas.microsoft.com/office/drawing/2014/main" val="20007"/>
                    </a:ext>
                  </a:extLst>
                </a:gridCol>
                <a:gridCol w="1063810">
                  <a:extLst>
                    <a:ext uri="{9D8B030D-6E8A-4147-A177-3AD203B41FA5}">
                      <a16:colId xmlns:a16="http://schemas.microsoft.com/office/drawing/2014/main" val="20008"/>
                    </a:ext>
                  </a:extLst>
                </a:gridCol>
              </a:tblGrid>
              <a:tr h="228600">
                <a:tc>
                  <a:txBody>
                    <a:bodyPr/>
                    <a:lstStyle/>
                    <a:p>
                      <a:pPr algn="ctr"/>
                      <a:r>
                        <a:rPr lang="en-US" dirty="0"/>
                        <a:t>Stage (x)</a:t>
                      </a:r>
                    </a:p>
                  </a:txBody>
                  <a:tcPr/>
                </a:tc>
                <a:tc>
                  <a:txBody>
                    <a:bodyPr/>
                    <a:lstStyle/>
                    <a:p>
                      <a:pPr algn="ctr"/>
                      <a:r>
                        <a:rPr lang="en-US" baseline="0" dirty="0" err="1"/>
                        <a:t>n</a:t>
                      </a:r>
                      <a:r>
                        <a:rPr lang="en-US" baseline="-25000" dirty="0" err="1"/>
                        <a:t>x</a:t>
                      </a:r>
                      <a:endParaRPr lang="en-US" dirty="0"/>
                    </a:p>
                  </a:txBody>
                  <a:tcPr/>
                </a:tc>
                <a:tc>
                  <a:txBody>
                    <a:bodyPr/>
                    <a:lstStyle/>
                    <a:p>
                      <a:pPr algn="ctr"/>
                      <a:r>
                        <a:rPr lang="en-US" dirty="0"/>
                        <a:t>l</a:t>
                      </a:r>
                      <a:r>
                        <a:rPr lang="en-US" baseline="-25000" dirty="0"/>
                        <a:t>x</a:t>
                      </a:r>
                      <a:endParaRPr lang="en-US" dirty="0"/>
                    </a:p>
                  </a:txBody>
                  <a:tcPr/>
                </a:tc>
                <a:tc>
                  <a:txBody>
                    <a:bodyPr/>
                    <a:lstStyle/>
                    <a:p>
                      <a:pPr algn="ctr"/>
                      <a:r>
                        <a:rPr lang="en-US" dirty="0"/>
                        <a:t>d</a:t>
                      </a:r>
                      <a:r>
                        <a:rPr lang="en-US" baseline="-25000" dirty="0"/>
                        <a:t>x</a:t>
                      </a:r>
                      <a:endParaRPr lang="en-US" dirty="0"/>
                    </a:p>
                  </a:txBody>
                  <a:tcPr/>
                </a:tc>
                <a:tc>
                  <a:txBody>
                    <a:bodyPr/>
                    <a:lstStyle/>
                    <a:p>
                      <a:pPr algn="ctr"/>
                      <a:r>
                        <a:rPr lang="en-US" dirty="0" err="1"/>
                        <a:t>q</a:t>
                      </a:r>
                      <a:r>
                        <a:rPr lang="en-US" baseline="-25000" dirty="0" err="1"/>
                        <a:t>x</a:t>
                      </a:r>
                      <a:endParaRPr lang="en-US" baseline="-25000" dirty="0"/>
                    </a:p>
                  </a:txBody>
                  <a:tcPr/>
                </a:tc>
                <a:tc>
                  <a:txBody>
                    <a:bodyPr/>
                    <a:lstStyle/>
                    <a:p>
                      <a:pPr algn="ctr"/>
                      <a:r>
                        <a:rPr lang="en-US" baseline="0" dirty="0" err="1"/>
                        <a:t>F</a:t>
                      </a:r>
                      <a:r>
                        <a:rPr lang="en-US" baseline="-25000" dirty="0" err="1"/>
                        <a:t>x</a:t>
                      </a:r>
                      <a:endParaRPr lang="en-US" baseline="-25000" dirty="0"/>
                    </a:p>
                  </a:txBody>
                  <a:tcPr/>
                </a:tc>
                <a:tc>
                  <a:txBody>
                    <a:bodyPr/>
                    <a:lstStyle/>
                    <a:p>
                      <a:pPr algn="ctr"/>
                      <a:r>
                        <a:rPr lang="en-US" baseline="0" dirty="0"/>
                        <a:t>m</a:t>
                      </a:r>
                      <a:r>
                        <a:rPr lang="en-US" baseline="-25000" dirty="0"/>
                        <a:t>x</a:t>
                      </a:r>
                    </a:p>
                  </a:txBody>
                  <a:tcPr/>
                </a:tc>
                <a:tc>
                  <a:txBody>
                    <a:bodyPr/>
                    <a:lstStyle/>
                    <a:p>
                      <a:pPr algn="ctr"/>
                      <a:r>
                        <a:rPr lang="en-US" baseline="0" dirty="0" err="1"/>
                        <a:t>l</a:t>
                      </a:r>
                      <a:r>
                        <a:rPr lang="en-US" baseline="-25000" dirty="0" err="1"/>
                        <a:t>x</a:t>
                      </a:r>
                      <a:r>
                        <a:rPr lang="en-US" baseline="0" dirty="0" err="1"/>
                        <a:t>m</a:t>
                      </a:r>
                      <a:r>
                        <a:rPr lang="en-US" baseline="-25000" dirty="0" err="1"/>
                        <a:t>x</a:t>
                      </a:r>
                      <a:endParaRPr lang="en-US" baseline="-25000" dirty="0"/>
                    </a:p>
                  </a:txBody>
                  <a:tcPr/>
                </a:tc>
                <a:tc>
                  <a:txBody>
                    <a:bodyPr/>
                    <a:lstStyle/>
                    <a:p>
                      <a:pPr algn="ctr"/>
                      <a:r>
                        <a:rPr lang="en-US" baseline="0" dirty="0" err="1"/>
                        <a:t>xl</a:t>
                      </a:r>
                      <a:r>
                        <a:rPr lang="en-US" baseline="-25000" dirty="0" err="1"/>
                        <a:t>x</a:t>
                      </a:r>
                      <a:r>
                        <a:rPr lang="en-US" baseline="0" dirty="0" err="1"/>
                        <a:t>m</a:t>
                      </a:r>
                      <a:r>
                        <a:rPr lang="en-US" baseline="-25000" dirty="0" err="1"/>
                        <a:t>x</a:t>
                      </a:r>
                      <a:endParaRPr lang="en-US" baseline="-25000" dirty="0"/>
                    </a:p>
                  </a:txBody>
                  <a:tcPr/>
                </a:tc>
                <a:extLst>
                  <a:ext uri="{0D108BD9-81ED-4DB2-BD59-A6C34878D82A}">
                    <a16:rowId xmlns:a16="http://schemas.microsoft.com/office/drawing/2014/main" val="10000"/>
                  </a:ext>
                </a:extLst>
              </a:tr>
              <a:tr h="370840">
                <a:tc>
                  <a:txBody>
                    <a:bodyPr/>
                    <a:lstStyle/>
                    <a:p>
                      <a:pPr algn="ctr"/>
                      <a:r>
                        <a:rPr lang="en-US" dirty="0"/>
                        <a:t>0</a:t>
                      </a:r>
                    </a:p>
                  </a:txBody>
                  <a:tcPr/>
                </a:tc>
                <a:tc>
                  <a:txBody>
                    <a:bodyPr/>
                    <a:lstStyle/>
                    <a:p>
                      <a:pPr algn="ctr"/>
                      <a:r>
                        <a:rPr lang="en-US" dirty="0"/>
                        <a:t>44,000</a:t>
                      </a:r>
                    </a:p>
                  </a:txBody>
                  <a:tcPr/>
                </a:tc>
                <a:tc>
                  <a:txBody>
                    <a:bodyPr/>
                    <a:lstStyle/>
                    <a:p>
                      <a:pPr algn="ctr"/>
                      <a:r>
                        <a:rPr lang="en-US" dirty="0"/>
                        <a:t>1</a:t>
                      </a:r>
                    </a:p>
                  </a:txBody>
                  <a:tcPr/>
                </a:tc>
                <a:tc>
                  <a:txBody>
                    <a:bodyPr/>
                    <a:lstStyle/>
                    <a:p>
                      <a:pPr algn="ctr"/>
                      <a:r>
                        <a:rPr lang="en-US" dirty="0"/>
                        <a:t>.784</a:t>
                      </a:r>
                    </a:p>
                  </a:txBody>
                  <a:tcPr/>
                </a:tc>
                <a:tc>
                  <a:txBody>
                    <a:bodyPr/>
                    <a:lstStyle/>
                    <a:p>
                      <a:pPr algn="ctr"/>
                      <a:r>
                        <a:rPr lang="en-US" dirty="0"/>
                        <a:t>.784</a:t>
                      </a:r>
                    </a:p>
                  </a:txBody>
                  <a:tcPr/>
                </a:tc>
                <a:tc>
                  <a:txBody>
                    <a:bodyPr/>
                    <a:lstStyle/>
                    <a:p>
                      <a:pPr algn="ctr"/>
                      <a:r>
                        <a:rPr lang="en-US" dirty="0"/>
                        <a:t>0</a:t>
                      </a:r>
                    </a:p>
                  </a:txBody>
                  <a:tcPr/>
                </a:tc>
                <a:tc>
                  <a:txBody>
                    <a:bodyPr/>
                    <a:lstStyle/>
                    <a:p>
                      <a:pPr algn="ctr"/>
                      <a:r>
                        <a:rPr lang="en-US" dirty="0"/>
                        <a:t>0</a:t>
                      </a:r>
                    </a:p>
                  </a:txBody>
                  <a:tcPr/>
                </a:tc>
                <a:tc>
                  <a:txBody>
                    <a:bodyPr/>
                    <a:lstStyle/>
                    <a:p>
                      <a:pPr algn="ctr"/>
                      <a:r>
                        <a:rPr lang="en-US" dirty="0"/>
                        <a:t>0</a:t>
                      </a:r>
                    </a:p>
                  </a:txBody>
                  <a:tcPr/>
                </a:tc>
                <a:tc>
                  <a:txBody>
                    <a:bodyPr/>
                    <a:lstStyle/>
                    <a:p>
                      <a:pPr algn="ctr"/>
                      <a:r>
                        <a:rPr lang="en-US" dirty="0"/>
                        <a:t>0</a:t>
                      </a:r>
                    </a:p>
                  </a:txBody>
                  <a:tcPr/>
                </a:tc>
                <a:extLst>
                  <a:ext uri="{0D108BD9-81ED-4DB2-BD59-A6C34878D82A}">
                    <a16:rowId xmlns:a16="http://schemas.microsoft.com/office/drawing/2014/main" val="10001"/>
                  </a:ext>
                </a:extLst>
              </a:tr>
              <a:tr h="370840">
                <a:tc>
                  <a:txBody>
                    <a:bodyPr/>
                    <a:lstStyle/>
                    <a:p>
                      <a:pPr algn="ctr"/>
                      <a:r>
                        <a:rPr lang="en-US" dirty="0"/>
                        <a:t>1</a:t>
                      </a:r>
                    </a:p>
                  </a:txBody>
                  <a:tcPr/>
                </a:tc>
                <a:tc>
                  <a:txBody>
                    <a:bodyPr/>
                    <a:lstStyle/>
                    <a:p>
                      <a:pPr algn="ctr"/>
                      <a:r>
                        <a:rPr lang="en-US" dirty="0"/>
                        <a:t>9513</a:t>
                      </a:r>
                    </a:p>
                  </a:txBody>
                  <a:tcPr/>
                </a:tc>
                <a:tc>
                  <a:txBody>
                    <a:bodyPr/>
                    <a:lstStyle/>
                    <a:p>
                      <a:pPr algn="ctr"/>
                      <a:r>
                        <a:rPr lang="en-US" dirty="0"/>
                        <a:t>.216</a:t>
                      </a:r>
                    </a:p>
                  </a:txBody>
                  <a:tcPr/>
                </a:tc>
                <a:tc>
                  <a:txBody>
                    <a:bodyPr/>
                    <a:lstStyle/>
                    <a:p>
                      <a:pPr algn="ctr"/>
                      <a:r>
                        <a:rPr lang="en-US" dirty="0"/>
                        <a:t>.136</a:t>
                      </a:r>
                    </a:p>
                  </a:txBody>
                  <a:tcPr/>
                </a:tc>
                <a:tc>
                  <a:txBody>
                    <a:bodyPr/>
                    <a:lstStyle/>
                    <a:p>
                      <a:pPr algn="ctr"/>
                      <a:r>
                        <a:rPr lang="en-US" dirty="0"/>
                        <a:t>.629</a:t>
                      </a:r>
                    </a:p>
                  </a:txBody>
                  <a:tcPr/>
                </a:tc>
                <a:tc>
                  <a:txBody>
                    <a:bodyPr/>
                    <a:lstStyle/>
                    <a:p>
                      <a:pPr algn="ctr"/>
                      <a:r>
                        <a:rPr lang="en-US" dirty="0"/>
                        <a:t>0</a:t>
                      </a:r>
                    </a:p>
                  </a:txBody>
                  <a:tcPr/>
                </a:tc>
                <a:tc>
                  <a:txBody>
                    <a:bodyPr/>
                    <a:lstStyle/>
                    <a:p>
                      <a:pPr algn="ctr"/>
                      <a:r>
                        <a:rPr lang="en-US" dirty="0"/>
                        <a:t>0</a:t>
                      </a:r>
                    </a:p>
                  </a:txBody>
                  <a:tcPr/>
                </a:tc>
                <a:tc>
                  <a:txBody>
                    <a:bodyPr/>
                    <a:lstStyle/>
                    <a:p>
                      <a:pPr algn="ctr"/>
                      <a:r>
                        <a:rPr lang="en-US" dirty="0"/>
                        <a:t>0</a:t>
                      </a:r>
                    </a:p>
                  </a:txBody>
                  <a:tcPr/>
                </a:tc>
                <a:tc>
                  <a:txBody>
                    <a:bodyPr/>
                    <a:lstStyle/>
                    <a:p>
                      <a:pPr algn="ctr"/>
                      <a:r>
                        <a:rPr lang="en-US" dirty="0"/>
                        <a:t>0</a:t>
                      </a:r>
                    </a:p>
                  </a:txBody>
                  <a:tcPr/>
                </a:tc>
                <a:extLst>
                  <a:ext uri="{0D108BD9-81ED-4DB2-BD59-A6C34878D82A}">
                    <a16:rowId xmlns:a16="http://schemas.microsoft.com/office/drawing/2014/main" val="10002"/>
                  </a:ext>
                </a:extLst>
              </a:tr>
              <a:tr h="370840">
                <a:tc>
                  <a:txBody>
                    <a:bodyPr/>
                    <a:lstStyle/>
                    <a:p>
                      <a:pPr algn="ctr"/>
                      <a:r>
                        <a:rPr lang="en-US" dirty="0"/>
                        <a:t>2</a:t>
                      </a:r>
                    </a:p>
                  </a:txBody>
                  <a:tcPr/>
                </a:tc>
                <a:tc>
                  <a:txBody>
                    <a:bodyPr/>
                    <a:lstStyle/>
                    <a:p>
                      <a:pPr algn="ctr"/>
                      <a:r>
                        <a:rPr lang="en-US" dirty="0"/>
                        <a:t>3529</a:t>
                      </a:r>
                    </a:p>
                  </a:txBody>
                  <a:tcPr/>
                </a:tc>
                <a:tc>
                  <a:txBody>
                    <a:bodyPr/>
                    <a:lstStyle/>
                    <a:p>
                      <a:pPr algn="ctr"/>
                      <a:r>
                        <a:rPr lang="en-US" dirty="0"/>
                        <a:t>.080</a:t>
                      </a:r>
                    </a:p>
                  </a:txBody>
                  <a:tcPr/>
                </a:tc>
                <a:tc>
                  <a:txBody>
                    <a:bodyPr/>
                    <a:lstStyle/>
                    <a:p>
                      <a:pPr algn="ctr"/>
                      <a:r>
                        <a:rPr lang="en-US" dirty="0"/>
                        <a:t>.014</a:t>
                      </a:r>
                    </a:p>
                  </a:txBody>
                  <a:tcPr/>
                </a:tc>
                <a:tc>
                  <a:txBody>
                    <a:bodyPr/>
                    <a:lstStyle/>
                    <a:p>
                      <a:pPr algn="ctr"/>
                      <a:r>
                        <a:rPr lang="en-US" dirty="0"/>
                        <a:t>.172</a:t>
                      </a:r>
                    </a:p>
                  </a:txBody>
                  <a:tcPr/>
                </a:tc>
                <a:tc>
                  <a:txBody>
                    <a:bodyPr/>
                    <a:lstStyle/>
                    <a:p>
                      <a:pPr algn="ctr"/>
                      <a:r>
                        <a:rPr lang="en-US" dirty="0"/>
                        <a:t>0</a:t>
                      </a:r>
                    </a:p>
                  </a:txBody>
                  <a:tcPr/>
                </a:tc>
                <a:tc>
                  <a:txBody>
                    <a:bodyPr/>
                    <a:lstStyle/>
                    <a:p>
                      <a:pPr algn="ctr"/>
                      <a:r>
                        <a:rPr lang="en-US" dirty="0"/>
                        <a:t>0</a:t>
                      </a:r>
                    </a:p>
                  </a:txBody>
                  <a:tcPr/>
                </a:tc>
                <a:tc>
                  <a:txBody>
                    <a:bodyPr/>
                    <a:lstStyle/>
                    <a:p>
                      <a:pPr algn="ctr"/>
                      <a:r>
                        <a:rPr lang="en-US" dirty="0"/>
                        <a:t>0</a:t>
                      </a:r>
                    </a:p>
                  </a:txBody>
                  <a:tcPr/>
                </a:tc>
                <a:tc>
                  <a:txBody>
                    <a:bodyPr/>
                    <a:lstStyle/>
                    <a:p>
                      <a:pPr algn="ctr"/>
                      <a:r>
                        <a:rPr lang="en-US" dirty="0"/>
                        <a:t>0</a:t>
                      </a:r>
                    </a:p>
                  </a:txBody>
                  <a:tcPr/>
                </a:tc>
                <a:extLst>
                  <a:ext uri="{0D108BD9-81ED-4DB2-BD59-A6C34878D82A}">
                    <a16:rowId xmlns:a16="http://schemas.microsoft.com/office/drawing/2014/main" val="10003"/>
                  </a:ext>
                </a:extLst>
              </a:tr>
              <a:tr h="370840">
                <a:tc>
                  <a:txBody>
                    <a:bodyPr/>
                    <a:lstStyle/>
                    <a:p>
                      <a:pPr algn="ctr"/>
                      <a:r>
                        <a:rPr lang="en-US" dirty="0"/>
                        <a:t>3</a:t>
                      </a:r>
                    </a:p>
                  </a:txBody>
                  <a:tcPr/>
                </a:tc>
                <a:tc>
                  <a:txBody>
                    <a:bodyPr/>
                    <a:lstStyle/>
                    <a:p>
                      <a:pPr algn="ctr"/>
                      <a:r>
                        <a:rPr lang="en-US" dirty="0"/>
                        <a:t>2922</a:t>
                      </a:r>
                    </a:p>
                  </a:txBody>
                  <a:tcPr/>
                </a:tc>
                <a:tc>
                  <a:txBody>
                    <a:bodyPr/>
                    <a:lstStyle/>
                    <a:p>
                      <a:pPr algn="ctr"/>
                      <a:r>
                        <a:rPr lang="en-US" dirty="0"/>
                        <a:t>.066</a:t>
                      </a:r>
                    </a:p>
                  </a:txBody>
                  <a:tcPr/>
                </a:tc>
                <a:tc>
                  <a:txBody>
                    <a:bodyPr/>
                    <a:lstStyle/>
                    <a:p>
                      <a:pPr algn="ctr"/>
                      <a:r>
                        <a:rPr lang="en-US" dirty="0"/>
                        <a:t>.010</a:t>
                      </a:r>
                    </a:p>
                  </a:txBody>
                  <a:tcPr/>
                </a:tc>
                <a:tc>
                  <a:txBody>
                    <a:bodyPr/>
                    <a:lstStyle/>
                    <a:p>
                      <a:pPr algn="ctr"/>
                      <a:r>
                        <a:rPr lang="en-US" dirty="0"/>
                        <a:t>.158</a:t>
                      </a:r>
                    </a:p>
                  </a:txBody>
                  <a:tcPr/>
                </a:tc>
                <a:tc>
                  <a:txBody>
                    <a:bodyPr/>
                    <a:lstStyle/>
                    <a:p>
                      <a:pPr algn="ctr"/>
                      <a:r>
                        <a:rPr lang="en-US" dirty="0"/>
                        <a:t>0</a:t>
                      </a:r>
                    </a:p>
                  </a:txBody>
                  <a:tcPr/>
                </a:tc>
                <a:tc>
                  <a:txBody>
                    <a:bodyPr/>
                    <a:lstStyle/>
                    <a:p>
                      <a:pPr algn="ctr"/>
                      <a:r>
                        <a:rPr lang="en-US" dirty="0"/>
                        <a:t>0</a:t>
                      </a:r>
                    </a:p>
                  </a:txBody>
                  <a:tcPr/>
                </a:tc>
                <a:tc>
                  <a:txBody>
                    <a:bodyPr/>
                    <a:lstStyle/>
                    <a:p>
                      <a:pPr algn="ctr"/>
                      <a:r>
                        <a:rPr lang="en-US" dirty="0"/>
                        <a:t>0</a:t>
                      </a:r>
                    </a:p>
                  </a:txBody>
                  <a:tcPr/>
                </a:tc>
                <a:tc>
                  <a:txBody>
                    <a:bodyPr/>
                    <a:lstStyle/>
                    <a:p>
                      <a:pPr algn="ctr"/>
                      <a:r>
                        <a:rPr lang="en-US" dirty="0"/>
                        <a:t>0</a:t>
                      </a:r>
                    </a:p>
                  </a:txBody>
                  <a:tcPr/>
                </a:tc>
                <a:extLst>
                  <a:ext uri="{0D108BD9-81ED-4DB2-BD59-A6C34878D82A}">
                    <a16:rowId xmlns:a16="http://schemas.microsoft.com/office/drawing/2014/main" val="10004"/>
                  </a:ext>
                </a:extLst>
              </a:tr>
              <a:tr h="370840">
                <a:tc>
                  <a:txBody>
                    <a:bodyPr/>
                    <a:lstStyle/>
                    <a:p>
                      <a:pPr algn="ctr"/>
                      <a:r>
                        <a:rPr lang="en-US" dirty="0"/>
                        <a:t>4</a:t>
                      </a:r>
                    </a:p>
                  </a:txBody>
                  <a:tcPr/>
                </a:tc>
                <a:tc>
                  <a:txBody>
                    <a:bodyPr/>
                    <a:lstStyle/>
                    <a:p>
                      <a:pPr algn="ctr"/>
                      <a:r>
                        <a:rPr lang="en-US" dirty="0"/>
                        <a:t>2461</a:t>
                      </a:r>
                    </a:p>
                  </a:txBody>
                  <a:tcPr/>
                </a:tc>
                <a:tc>
                  <a:txBody>
                    <a:bodyPr/>
                    <a:lstStyle/>
                    <a:p>
                      <a:pPr algn="ctr"/>
                      <a:r>
                        <a:rPr lang="en-US" dirty="0"/>
                        <a:t>.056</a:t>
                      </a:r>
                    </a:p>
                  </a:txBody>
                  <a:tcPr/>
                </a:tc>
                <a:tc>
                  <a:txBody>
                    <a:bodyPr/>
                    <a:lstStyle/>
                    <a:p>
                      <a:pPr algn="ctr"/>
                      <a:r>
                        <a:rPr lang="en-US" dirty="0"/>
                        <a:t>.004</a:t>
                      </a:r>
                    </a:p>
                  </a:txBody>
                  <a:tcPr/>
                </a:tc>
                <a:tc>
                  <a:txBody>
                    <a:bodyPr/>
                    <a:lstStyle/>
                    <a:p>
                      <a:pPr algn="ctr"/>
                      <a:r>
                        <a:rPr lang="en-US" dirty="0"/>
                        <a:t>.065</a:t>
                      </a:r>
                    </a:p>
                  </a:txBody>
                  <a:tcPr/>
                </a:tc>
                <a:tc>
                  <a:txBody>
                    <a:bodyPr/>
                    <a:lstStyle/>
                    <a:p>
                      <a:pPr algn="ctr"/>
                      <a:r>
                        <a:rPr lang="en-US" dirty="0"/>
                        <a:t>0</a:t>
                      </a:r>
                    </a:p>
                  </a:txBody>
                  <a:tcPr/>
                </a:tc>
                <a:tc>
                  <a:txBody>
                    <a:bodyPr/>
                    <a:lstStyle/>
                    <a:p>
                      <a:pPr algn="ctr"/>
                      <a:r>
                        <a:rPr lang="en-US" dirty="0"/>
                        <a:t>0</a:t>
                      </a:r>
                    </a:p>
                  </a:txBody>
                  <a:tcPr/>
                </a:tc>
                <a:tc>
                  <a:txBody>
                    <a:bodyPr/>
                    <a:lstStyle/>
                    <a:p>
                      <a:pPr algn="ctr"/>
                      <a:r>
                        <a:rPr lang="en-US" dirty="0"/>
                        <a:t>0</a:t>
                      </a:r>
                    </a:p>
                  </a:txBody>
                  <a:tcPr/>
                </a:tc>
                <a:tc>
                  <a:txBody>
                    <a:bodyPr/>
                    <a:lstStyle/>
                    <a:p>
                      <a:pPr algn="ctr"/>
                      <a:r>
                        <a:rPr lang="en-US" dirty="0"/>
                        <a:t>0</a:t>
                      </a:r>
                    </a:p>
                  </a:txBody>
                  <a:tcPr/>
                </a:tc>
                <a:extLst>
                  <a:ext uri="{0D108BD9-81ED-4DB2-BD59-A6C34878D82A}">
                    <a16:rowId xmlns:a16="http://schemas.microsoft.com/office/drawing/2014/main" val="10005"/>
                  </a:ext>
                </a:extLst>
              </a:tr>
              <a:tr h="370840">
                <a:tc>
                  <a:txBody>
                    <a:bodyPr/>
                    <a:lstStyle/>
                    <a:p>
                      <a:pPr algn="ctr"/>
                      <a:r>
                        <a:rPr lang="en-US" dirty="0"/>
                        <a:t>5</a:t>
                      </a:r>
                    </a:p>
                  </a:txBody>
                  <a:tcPr/>
                </a:tc>
                <a:tc>
                  <a:txBody>
                    <a:bodyPr/>
                    <a:lstStyle/>
                    <a:p>
                      <a:pPr algn="ctr"/>
                      <a:r>
                        <a:rPr lang="en-US" dirty="0"/>
                        <a:t>2300</a:t>
                      </a:r>
                    </a:p>
                  </a:txBody>
                  <a:tcPr/>
                </a:tc>
                <a:tc>
                  <a:txBody>
                    <a:bodyPr/>
                    <a:lstStyle/>
                    <a:p>
                      <a:pPr algn="ctr"/>
                      <a:r>
                        <a:rPr lang="en-US" dirty="0"/>
                        <a:t>.052</a:t>
                      </a:r>
                    </a:p>
                  </a:txBody>
                  <a:tcPr/>
                </a:tc>
                <a:tc>
                  <a:txBody>
                    <a:bodyPr/>
                    <a:lstStyle/>
                    <a:p>
                      <a:pPr algn="ctr"/>
                      <a:r>
                        <a:rPr lang="en-US" dirty="0"/>
                        <a:t>.001</a:t>
                      </a:r>
                    </a:p>
                  </a:txBody>
                  <a:tcPr/>
                </a:tc>
                <a:tc>
                  <a:txBody>
                    <a:bodyPr/>
                    <a:lstStyle/>
                    <a:p>
                      <a:pPr algn="ctr"/>
                      <a:r>
                        <a:rPr lang="en-US" dirty="0"/>
                        <a:t>.022</a:t>
                      </a:r>
                    </a:p>
                  </a:txBody>
                  <a:tcPr/>
                </a:tc>
                <a:tc>
                  <a:txBody>
                    <a:bodyPr/>
                    <a:lstStyle/>
                    <a:p>
                      <a:pPr algn="ctr"/>
                      <a:r>
                        <a:rPr lang="en-US" dirty="0"/>
                        <a:t>0</a:t>
                      </a:r>
                    </a:p>
                  </a:txBody>
                  <a:tcPr/>
                </a:tc>
                <a:tc>
                  <a:txBody>
                    <a:bodyPr/>
                    <a:lstStyle/>
                    <a:p>
                      <a:pPr algn="ctr"/>
                      <a:r>
                        <a:rPr lang="en-US" dirty="0"/>
                        <a:t>0</a:t>
                      </a:r>
                    </a:p>
                  </a:txBody>
                  <a:tcPr/>
                </a:tc>
                <a:tc>
                  <a:txBody>
                    <a:bodyPr/>
                    <a:lstStyle/>
                    <a:p>
                      <a:pPr algn="ctr"/>
                      <a:r>
                        <a:rPr lang="en-US" dirty="0"/>
                        <a:t>0</a:t>
                      </a:r>
                    </a:p>
                  </a:txBody>
                  <a:tcPr/>
                </a:tc>
                <a:tc>
                  <a:txBody>
                    <a:bodyPr/>
                    <a:lstStyle/>
                    <a:p>
                      <a:pPr algn="ctr"/>
                      <a:r>
                        <a:rPr lang="en-US" dirty="0"/>
                        <a:t>0</a:t>
                      </a:r>
                    </a:p>
                  </a:txBody>
                  <a:tcPr/>
                </a:tc>
                <a:extLst>
                  <a:ext uri="{0D108BD9-81ED-4DB2-BD59-A6C34878D82A}">
                    <a16:rowId xmlns:a16="http://schemas.microsoft.com/office/drawing/2014/main" val="10006"/>
                  </a:ext>
                </a:extLst>
              </a:tr>
              <a:tr h="370840">
                <a:tc>
                  <a:txBody>
                    <a:bodyPr/>
                    <a:lstStyle/>
                    <a:p>
                      <a:pPr algn="ctr"/>
                      <a:r>
                        <a:rPr lang="en-US" dirty="0"/>
                        <a:t>6</a:t>
                      </a:r>
                    </a:p>
                  </a:txBody>
                  <a:tcPr/>
                </a:tc>
                <a:tc>
                  <a:txBody>
                    <a:bodyPr/>
                    <a:lstStyle/>
                    <a:p>
                      <a:pPr algn="ctr"/>
                      <a:r>
                        <a:rPr lang="en-US" dirty="0"/>
                        <a:t>2250</a:t>
                      </a:r>
                    </a:p>
                  </a:txBody>
                  <a:tcPr/>
                </a:tc>
                <a:tc>
                  <a:txBody>
                    <a:bodyPr/>
                    <a:lstStyle/>
                    <a:p>
                      <a:pPr algn="ctr"/>
                      <a:r>
                        <a:rPr lang="en-US" dirty="0"/>
                        <a:t>.051</a:t>
                      </a:r>
                    </a:p>
                  </a:txBody>
                  <a:tcPr/>
                </a:tc>
                <a:tc>
                  <a:txBody>
                    <a:bodyPr/>
                    <a:lstStyle/>
                    <a:p>
                      <a:pPr algn="ctr"/>
                      <a:r>
                        <a:rPr lang="en-US" dirty="0"/>
                        <a:t>.001</a:t>
                      </a:r>
                    </a:p>
                  </a:txBody>
                  <a:tcPr/>
                </a:tc>
                <a:tc>
                  <a:txBody>
                    <a:bodyPr/>
                    <a:lstStyle/>
                    <a:p>
                      <a:pPr algn="ctr"/>
                      <a:r>
                        <a:rPr lang="en-US" dirty="0"/>
                        <a:t>.028</a:t>
                      </a:r>
                    </a:p>
                  </a:txBody>
                  <a:tcPr/>
                </a:tc>
                <a:tc>
                  <a:txBody>
                    <a:bodyPr/>
                    <a:lstStyle/>
                    <a:p>
                      <a:pPr algn="ctr"/>
                      <a:r>
                        <a:rPr lang="en-US" dirty="0"/>
                        <a:t>0</a:t>
                      </a:r>
                    </a:p>
                  </a:txBody>
                  <a:tcPr/>
                </a:tc>
                <a:tc>
                  <a:txBody>
                    <a:bodyPr/>
                    <a:lstStyle/>
                    <a:p>
                      <a:pPr algn="ctr"/>
                      <a:r>
                        <a:rPr lang="en-US" dirty="0"/>
                        <a:t>0</a:t>
                      </a:r>
                    </a:p>
                  </a:txBody>
                  <a:tcPr/>
                </a:tc>
                <a:tc>
                  <a:txBody>
                    <a:bodyPr/>
                    <a:lstStyle/>
                    <a:p>
                      <a:pPr algn="ctr"/>
                      <a:r>
                        <a:rPr lang="en-US" dirty="0"/>
                        <a:t>0</a:t>
                      </a:r>
                    </a:p>
                  </a:txBody>
                  <a:tcPr/>
                </a:tc>
                <a:tc>
                  <a:txBody>
                    <a:bodyPr/>
                    <a:lstStyle/>
                    <a:p>
                      <a:pPr algn="ctr"/>
                      <a:r>
                        <a:rPr lang="en-US" dirty="0"/>
                        <a:t>0</a:t>
                      </a:r>
                    </a:p>
                  </a:txBody>
                  <a:tcPr/>
                </a:tc>
                <a:extLst>
                  <a:ext uri="{0D108BD9-81ED-4DB2-BD59-A6C34878D82A}">
                    <a16:rowId xmlns:a16="http://schemas.microsoft.com/office/drawing/2014/main" val="10007"/>
                  </a:ext>
                </a:extLst>
              </a:tr>
              <a:tr h="370840">
                <a:tc>
                  <a:txBody>
                    <a:bodyPr/>
                    <a:lstStyle/>
                    <a:p>
                      <a:pPr algn="ctr"/>
                      <a:r>
                        <a:rPr lang="en-US" dirty="0"/>
                        <a:t>7</a:t>
                      </a:r>
                    </a:p>
                  </a:txBody>
                  <a:tcPr/>
                </a:tc>
                <a:tc>
                  <a:txBody>
                    <a:bodyPr/>
                    <a:lstStyle/>
                    <a:p>
                      <a:pPr algn="ctr"/>
                      <a:r>
                        <a:rPr lang="en-US" dirty="0"/>
                        <a:t>2187</a:t>
                      </a:r>
                    </a:p>
                  </a:txBody>
                  <a:tcPr/>
                </a:tc>
                <a:tc>
                  <a:txBody>
                    <a:bodyPr/>
                    <a:lstStyle/>
                    <a:p>
                      <a:pPr algn="ctr"/>
                      <a:r>
                        <a:rPr lang="en-US" dirty="0"/>
                        <a:t>.050</a:t>
                      </a:r>
                    </a:p>
                  </a:txBody>
                  <a:tcPr/>
                </a:tc>
                <a:tc>
                  <a:txBody>
                    <a:bodyPr/>
                    <a:lstStyle/>
                    <a:p>
                      <a:pPr algn="ctr"/>
                      <a:r>
                        <a:rPr lang="en-US" dirty="0"/>
                        <a:t>-</a:t>
                      </a:r>
                    </a:p>
                  </a:txBody>
                  <a:tcPr/>
                </a:tc>
                <a:tc>
                  <a:txBody>
                    <a:bodyPr/>
                    <a:lstStyle/>
                    <a:p>
                      <a:pPr algn="ctr"/>
                      <a:r>
                        <a:rPr lang="en-US" dirty="0"/>
                        <a:t>-</a:t>
                      </a:r>
                    </a:p>
                  </a:txBody>
                  <a:tcPr/>
                </a:tc>
                <a:tc>
                  <a:txBody>
                    <a:bodyPr/>
                    <a:lstStyle/>
                    <a:p>
                      <a:pPr algn="ctr"/>
                      <a:r>
                        <a:rPr lang="en-US" dirty="0"/>
                        <a:t>45,617</a:t>
                      </a:r>
                    </a:p>
                  </a:txBody>
                  <a:tcPr/>
                </a:tc>
                <a:tc>
                  <a:txBody>
                    <a:bodyPr/>
                    <a:lstStyle/>
                    <a:p>
                      <a:pPr algn="ctr"/>
                      <a:r>
                        <a:rPr lang="en-US" dirty="0"/>
                        <a:t>20.86</a:t>
                      </a:r>
                    </a:p>
                  </a:txBody>
                  <a:tcPr/>
                </a:tc>
                <a:tc>
                  <a:txBody>
                    <a:bodyPr/>
                    <a:lstStyle/>
                    <a:p>
                      <a:pPr algn="ctr"/>
                      <a:r>
                        <a:rPr lang="en-US" dirty="0"/>
                        <a:t>1.043</a:t>
                      </a:r>
                    </a:p>
                  </a:txBody>
                  <a:tcPr/>
                </a:tc>
                <a:tc>
                  <a:txBody>
                    <a:bodyPr/>
                    <a:lstStyle/>
                    <a:p>
                      <a:pPr algn="ctr"/>
                      <a:r>
                        <a:rPr lang="en-US" dirty="0"/>
                        <a:t>7.301</a:t>
                      </a:r>
                    </a:p>
                  </a:txBody>
                  <a:tcPr/>
                </a:tc>
                <a:extLst>
                  <a:ext uri="{0D108BD9-81ED-4DB2-BD59-A6C34878D82A}">
                    <a16:rowId xmlns:a16="http://schemas.microsoft.com/office/drawing/2014/main" val="10008"/>
                  </a:ext>
                </a:extLst>
              </a:tr>
            </a:tbl>
          </a:graphicData>
        </a:graphic>
      </p:graphicFrame>
      <p:sp>
        <p:nvSpPr>
          <p:cNvPr id="11" name="TextBox 10"/>
          <p:cNvSpPr txBox="1"/>
          <p:nvPr/>
        </p:nvSpPr>
        <p:spPr>
          <a:xfrm>
            <a:off x="457200" y="6015335"/>
            <a:ext cx="8401910" cy="461665"/>
          </a:xfrm>
          <a:prstGeom prst="rect">
            <a:avLst/>
          </a:prstGeom>
          <a:noFill/>
        </p:spPr>
        <p:txBody>
          <a:bodyPr wrap="square" rtlCol="0">
            <a:spAutoFit/>
          </a:bodyPr>
          <a:lstStyle/>
          <a:p>
            <a:r>
              <a:rPr lang="en-US" sz="2400" dirty="0">
                <a:solidFill>
                  <a:prstClr val="black"/>
                </a:solidFill>
              </a:rPr>
              <a:t>In this case, T equals 7 months.</a:t>
            </a:r>
          </a:p>
        </p:txBody>
      </p:sp>
    </p:spTree>
    <p:extLst>
      <p:ext uri="{BB962C8B-B14F-4D97-AF65-F5344CB8AC3E}">
        <p14:creationId xmlns:p14="http://schemas.microsoft.com/office/powerpoint/2010/main" val="20022608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33400" y="533400"/>
            <a:ext cx="8401910" cy="461665"/>
          </a:xfrm>
          <a:prstGeom prst="rect">
            <a:avLst/>
          </a:prstGeom>
          <a:noFill/>
        </p:spPr>
        <p:txBody>
          <a:bodyPr wrap="square" rtlCol="0">
            <a:spAutoFit/>
          </a:bodyPr>
          <a:lstStyle/>
          <a:p>
            <a:r>
              <a:rPr lang="en-US" sz="2400" dirty="0">
                <a:solidFill>
                  <a:prstClr val="black"/>
                </a:solidFill>
              </a:rPr>
              <a:t>The last important variable is r, </a:t>
            </a:r>
            <a:r>
              <a:rPr lang="en-US" sz="2400" b="1" dirty="0">
                <a:solidFill>
                  <a:prstClr val="black"/>
                </a:solidFill>
              </a:rPr>
              <a:t>per capita rate of increase</a:t>
            </a:r>
            <a:endParaRPr lang="en-US" sz="2400" dirty="0">
              <a:solidFill>
                <a:prstClr val="black"/>
              </a:solidFill>
            </a:endParaRPr>
          </a:p>
        </p:txBody>
      </p:sp>
      <p:sp>
        <p:nvSpPr>
          <p:cNvPr id="3" name="TextBox 2"/>
          <p:cNvSpPr txBox="1"/>
          <p:nvPr/>
        </p:nvSpPr>
        <p:spPr>
          <a:xfrm>
            <a:off x="3276600" y="1371600"/>
            <a:ext cx="1796710" cy="1077218"/>
          </a:xfrm>
          <a:prstGeom prst="rect">
            <a:avLst/>
          </a:prstGeom>
          <a:noFill/>
        </p:spPr>
        <p:txBody>
          <a:bodyPr wrap="none" rtlCol="0">
            <a:spAutoFit/>
          </a:bodyPr>
          <a:lstStyle/>
          <a:p>
            <a:r>
              <a:rPr lang="en-US" sz="3200" dirty="0">
                <a:solidFill>
                  <a:prstClr val="black"/>
                </a:solidFill>
              </a:rPr>
              <a:t>r = </a:t>
            </a:r>
            <a:r>
              <a:rPr lang="en-US" sz="3200" u="sng" dirty="0">
                <a:solidFill>
                  <a:prstClr val="black"/>
                </a:solidFill>
              </a:rPr>
              <a:t>ln (R</a:t>
            </a:r>
            <a:r>
              <a:rPr lang="en-US" sz="3200" u="sng" baseline="-25000" dirty="0">
                <a:solidFill>
                  <a:prstClr val="black"/>
                </a:solidFill>
              </a:rPr>
              <a:t>0</a:t>
            </a:r>
            <a:r>
              <a:rPr lang="en-US" sz="3200" u="sng" dirty="0">
                <a:solidFill>
                  <a:prstClr val="black"/>
                </a:solidFill>
              </a:rPr>
              <a:t>)</a:t>
            </a:r>
            <a:endParaRPr lang="en-US" sz="3200" u="sng" baseline="-25000" dirty="0">
              <a:solidFill>
                <a:prstClr val="black"/>
              </a:solidFill>
            </a:endParaRPr>
          </a:p>
          <a:p>
            <a:r>
              <a:rPr lang="en-US" sz="3200" dirty="0">
                <a:solidFill>
                  <a:prstClr val="black"/>
                </a:solidFill>
              </a:rPr>
              <a:t>            T </a:t>
            </a:r>
          </a:p>
        </p:txBody>
      </p:sp>
      <p:graphicFrame>
        <p:nvGraphicFramePr>
          <p:cNvPr id="10" name="Table 9"/>
          <p:cNvGraphicFramePr>
            <a:graphicFrameLocks noGrp="1"/>
          </p:cNvGraphicFramePr>
          <p:nvPr>
            <p:extLst/>
          </p:nvPr>
        </p:nvGraphicFramePr>
        <p:xfrm>
          <a:off x="685800" y="2514600"/>
          <a:ext cx="7848598" cy="3332480"/>
        </p:xfrm>
        <a:graphic>
          <a:graphicData uri="http://schemas.openxmlformats.org/drawingml/2006/table">
            <a:tbl>
              <a:tblPr firstRow="1" bandRow="1">
                <a:tableStyleId>{5C22544A-7EE6-4342-B048-85BDC9FD1C3A}</a:tableStyleId>
              </a:tblPr>
              <a:tblGrid>
                <a:gridCol w="1093026">
                  <a:extLst>
                    <a:ext uri="{9D8B030D-6E8A-4147-A177-3AD203B41FA5}">
                      <a16:colId xmlns:a16="http://schemas.microsoft.com/office/drawing/2014/main" val="20000"/>
                    </a:ext>
                  </a:extLst>
                </a:gridCol>
                <a:gridCol w="888174">
                  <a:extLst>
                    <a:ext uri="{9D8B030D-6E8A-4147-A177-3AD203B41FA5}">
                      <a16:colId xmlns:a16="http://schemas.microsoft.com/office/drawing/2014/main" val="20001"/>
                    </a:ext>
                  </a:extLst>
                </a:gridCol>
                <a:gridCol w="685800">
                  <a:extLst>
                    <a:ext uri="{9D8B030D-6E8A-4147-A177-3AD203B41FA5}">
                      <a16:colId xmlns:a16="http://schemas.microsoft.com/office/drawing/2014/main" val="20002"/>
                    </a:ext>
                  </a:extLst>
                </a:gridCol>
                <a:gridCol w="635155">
                  <a:extLst>
                    <a:ext uri="{9D8B030D-6E8A-4147-A177-3AD203B41FA5}">
                      <a16:colId xmlns:a16="http://schemas.microsoft.com/office/drawing/2014/main" val="20003"/>
                    </a:ext>
                  </a:extLst>
                </a:gridCol>
                <a:gridCol w="741300">
                  <a:extLst>
                    <a:ext uri="{9D8B030D-6E8A-4147-A177-3AD203B41FA5}">
                      <a16:colId xmlns:a16="http://schemas.microsoft.com/office/drawing/2014/main" val="20004"/>
                    </a:ext>
                  </a:extLst>
                </a:gridCol>
                <a:gridCol w="850394">
                  <a:extLst>
                    <a:ext uri="{9D8B030D-6E8A-4147-A177-3AD203B41FA5}">
                      <a16:colId xmlns:a16="http://schemas.microsoft.com/office/drawing/2014/main" val="20005"/>
                    </a:ext>
                  </a:extLst>
                </a:gridCol>
                <a:gridCol w="827129">
                  <a:extLst>
                    <a:ext uri="{9D8B030D-6E8A-4147-A177-3AD203B41FA5}">
                      <a16:colId xmlns:a16="http://schemas.microsoft.com/office/drawing/2014/main" val="20006"/>
                    </a:ext>
                  </a:extLst>
                </a:gridCol>
                <a:gridCol w="1063810">
                  <a:extLst>
                    <a:ext uri="{9D8B030D-6E8A-4147-A177-3AD203B41FA5}">
                      <a16:colId xmlns:a16="http://schemas.microsoft.com/office/drawing/2014/main" val="20007"/>
                    </a:ext>
                  </a:extLst>
                </a:gridCol>
                <a:gridCol w="1063810">
                  <a:extLst>
                    <a:ext uri="{9D8B030D-6E8A-4147-A177-3AD203B41FA5}">
                      <a16:colId xmlns:a16="http://schemas.microsoft.com/office/drawing/2014/main" val="20008"/>
                    </a:ext>
                  </a:extLst>
                </a:gridCol>
              </a:tblGrid>
              <a:tr h="228600">
                <a:tc>
                  <a:txBody>
                    <a:bodyPr/>
                    <a:lstStyle/>
                    <a:p>
                      <a:pPr algn="ctr"/>
                      <a:r>
                        <a:rPr lang="en-US" dirty="0"/>
                        <a:t>Stage (x)</a:t>
                      </a:r>
                    </a:p>
                  </a:txBody>
                  <a:tcPr/>
                </a:tc>
                <a:tc>
                  <a:txBody>
                    <a:bodyPr/>
                    <a:lstStyle/>
                    <a:p>
                      <a:pPr algn="ctr"/>
                      <a:r>
                        <a:rPr lang="en-US" baseline="0" dirty="0" err="1"/>
                        <a:t>n</a:t>
                      </a:r>
                      <a:r>
                        <a:rPr lang="en-US" baseline="-25000" dirty="0" err="1"/>
                        <a:t>x</a:t>
                      </a:r>
                      <a:endParaRPr lang="en-US" dirty="0"/>
                    </a:p>
                  </a:txBody>
                  <a:tcPr/>
                </a:tc>
                <a:tc>
                  <a:txBody>
                    <a:bodyPr/>
                    <a:lstStyle/>
                    <a:p>
                      <a:pPr algn="ctr"/>
                      <a:r>
                        <a:rPr lang="en-US" dirty="0"/>
                        <a:t>l</a:t>
                      </a:r>
                      <a:r>
                        <a:rPr lang="en-US" baseline="-25000" dirty="0"/>
                        <a:t>x</a:t>
                      </a:r>
                      <a:endParaRPr lang="en-US" dirty="0"/>
                    </a:p>
                  </a:txBody>
                  <a:tcPr/>
                </a:tc>
                <a:tc>
                  <a:txBody>
                    <a:bodyPr/>
                    <a:lstStyle/>
                    <a:p>
                      <a:pPr algn="ctr"/>
                      <a:r>
                        <a:rPr lang="en-US" dirty="0"/>
                        <a:t>d</a:t>
                      </a:r>
                      <a:r>
                        <a:rPr lang="en-US" baseline="-25000" dirty="0"/>
                        <a:t>x</a:t>
                      </a:r>
                      <a:endParaRPr lang="en-US" dirty="0"/>
                    </a:p>
                  </a:txBody>
                  <a:tcPr/>
                </a:tc>
                <a:tc>
                  <a:txBody>
                    <a:bodyPr/>
                    <a:lstStyle/>
                    <a:p>
                      <a:pPr algn="ctr"/>
                      <a:r>
                        <a:rPr lang="en-US" dirty="0" err="1"/>
                        <a:t>q</a:t>
                      </a:r>
                      <a:r>
                        <a:rPr lang="en-US" baseline="-25000" dirty="0" err="1"/>
                        <a:t>x</a:t>
                      </a:r>
                      <a:endParaRPr lang="en-US" baseline="-25000" dirty="0"/>
                    </a:p>
                  </a:txBody>
                  <a:tcPr/>
                </a:tc>
                <a:tc>
                  <a:txBody>
                    <a:bodyPr/>
                    <a:lstStyle/>
                    <a:p>
                      <a:pPr algn="ctr"/>
                      <a:r>
                        <a:rPr lang="en-US" baseline="0" dirty="0" err="1"/>
                        <a:t>F</a:t>
                      </a:r>
                      <a:r>
                        <a:rPr lang="en-US" baseline="-25000" dirty="0" err="1"/>
                        <a:t>x</a:t>
                      </a:r>
                      <a:endParaRPr lang="en-US" baseline="-25000" dirty="0"/>
                    </a:p>
                  </a:txBody>
                  <a:tcPr/>
                </a:tc>
                <a:tc>
                  <a:txBody>
                    <a:bodyPr/>
                    <a:lstStyle/>
                    <a:p>
                      <a:pPr algn="ctr"/>
                      <a:r>
                        <a:rPr lang="en-US" baseline="0" dirty="0"/>
                        <a:t>m</a:t>
                      </a:r>
                      <a:r>
                        <a:rPr lang="en-US" baseline="-25000" dirty="0"/>
                        <a:t>x</a:t>
                      </a:r>
                    </a:p>
                  </a:txBody>
                  <a:tcPr/>
                </a:tc>
                <a:tc>
                  <a:txBody>
                    <a:bodyPr/>
                    <a:lstStyle/>
                    <a:p>
                      <a:pPr algn="ctr"/>
                      <a:r>
                        <a:rPr lang="en-US" baseline="0" dirty="0" err="1"/>
                        <a:t>l</a:t>
                      </a:r>
                      <a:r>
                        <a:rPr lang="en-US" baseline="-25000" dirty="0" err="1"/>
                        <a:t>x</a:t>
                      </a:r>
                      <a:r>
                        <a:rPr lang="en-US" baseline="0" dirty="0" err="1"/>
                        <a:t>m</a:t>
                      </a:r>
                      <a:r>
                        <a:rPr lang="en-US" baseline="-25000" dirty="0" err="1"/>
                        <a:t>x</a:t>
                      </a:r>
                      <a:endParaRPr lang="en-US" baseline="-25000" dirty="0"/>
                    </a:p>
                  </a:txBody>
                  <a:tcPr/>
                </a:tc>
                <a:tc>
                  <a:txBody>
                    <a:bodyPr/>
                    <a:lstStyle/>
                    <a:p>
                      <a:pPr algn="ctr"/>
                      <a:r>
                        <a:rPr lang="en-US" baseline="0" dirty="0" err="1"/>
                        <a:t>xl</a:t>
                      </a:r>
                      <a:r>
                        <a:rPr lang="en-US" baseline="-25000" dirty="0" err="1"/>
                        <a:t>x</a:t>
                      </a:r>
                      <a:r>
                        <a:rPr lang="en-US" baseline="0" dirty="0" err="1"/>
                        <a:t>m</a:t>
                      </a:r>
                      <a:r>
                        <a:rPr lang="en-US" baseline="-25000" dirty="0" err="1"/>
                        <a:t>x</a:t>
                      </a:r>
                      <a:endParaRPr lang="en-US" baseline="-25000" dirty="0"/>
                    </a:p>
                  </a:txBody>
                  <a:tcPr/>
                </a:tc>
                <a:extLst>
                  <a:ext uri="{0D108BD9-81ED-4DB2-BD59-A6C34878D82A}">
                    <a16:rowId xmlns:a16="http://schemas.microsoft.com/office/drawing/2014/main" val="10000"/>
                  </a:ext>
                </a:extLst>
              </a:tr>
              <a:tr h="370840">
                <a:tc>
                  <a:txBody>
                    <a:bodyPr/>
                    <a:lstStyle/>
                    <a:p>
                      <a:pPr algn="ctr"/>
                      <a:r>
                        <a:rPr lang="en-US" dirty="0"/>
                        <a:t>0</a:t>
                      </a:r>
                    </a:p>
                  </a:txBody>
                  <a:tcPr/>
                </a:tc>
                <a:tc>
                  <a:txBody>
                    <a:bodyPr/>
                    <a:lstStyle/>
                    <a:p>
                      <a:pPr algn="ctr"/>
                      <a:r>
                        <a:rPr lang="en-US" dirty="0"/>
                        <a:t>44,000</a:t>
                      </a:r>
                    </a:p>
                  </a:txBody>
                  <a:tcPr/>
                </a:tc>
                <a:tc>
                  <a:txBody>
                    <a:bodyPr/>
                    <a:lstStyle/>
                    <a:p>
                      <a:pPr algn="ctr"/>
                      <a:r>
                        <a:rPr lang="en-US" dirty="0"/>
                        <a:t>1</a:t>
                      </a:r>
                    </a:p>
                  </a:txBody>
                  <a:tcPr/>
                </a:tc>
                <a:tc>
                  <a:txBody>
                    <a:bodyPr/>
                    <a:lstStyle/>
                    <a:p>
                      <a:pPr algn="ctr"/>
                      <a:r>
                        <a:rPr lang="en-US" dirty="0"/>
                        <a:t>.784</a:t>
                      </a:r>
                    </a:p>
                  </a:txBody>
                  <a:tcPr/>
                </a:tc>
                <a:tc>
                  <a:txBody>
                    <a:bodyPr/>
                    <a:lstStyle/>
                    <a:p>
                      <a:pPr algn="ctr"/>
                      <a:r>
                        <a:rPr lang="en-US" dirty="0"/>
                        <a:t>.784</a:t>
                      </a:r>
                    </a:p>
                  </a:txBody>
                  <a:tcPr/>
                </a:tc>
                <a:tc>
                  <a:txBody>
                    <a:bodyPr/>
                    <a:lstStyle/>
                    <a:p>
                      <a:pPr algn="ctr"/>
                      <a:r>
                        <a:rPr lang="en-US" dirty="0"/>
                        <a:t>0</a:t>
                      </a:r>
                    </a:p>
                  </a:txBody>
                  <a:tcPr/>
                </a:tc>
                <a:tc>
                  <a:txBody>
                    <a:bodyPr/>
                    <a:lstStyle/>
                    <a:p>
                      <a:pPr algn="ctr"/>
                      <a:r>
                        <a:rPr lang="en-US" dirty="0"/>
                        <a:t>0</a:t>
                      </a:r>
                    </a:p>
                  </a:txBody>
                  <a:tcPr/>
                </a:tc>
                <a:tc>
                  <a:txBody>
                    <a:bodyPr/>
                    <a:lstStyle/>
                    <a:p>
                      <a:pPr algn="ctr"/>
                      <a:r>
                        <a:rPr lang="en-US" dirty="0"/>
                        <a:t>0</a:t>
                      </a:r>
                    </a:p>
                  </a:txBody>
                  <a:tcPr/>
                </a:tc>
                <a:tc>
                  <a:txBody>
                    <a:bodyPr/>
                    <a:lstStyle/>
                    <a:p>
                      <a:pPr algn="ctr"/>
                      <a:r>
                        <a:rPr lang="en-US" dirty="0"/>
                        <a:t>0</a:t>
                      </a:r>
                    </a:p>
                  </a:txBody>
                  <a:tcPr/>
                </a:tc>
                <a:extLst>
                  <a:ext uri="{0D108BD9-81ED-4DB2-BD59-A6C34878D82A}">
                    <a16:rowId xmlns:a16="http://schemas.microsoft.com/office/drawing/2014/main" val="10001"/>
                  </a:ext>
                </a:extLst>
              </a:tr>
              <a:tr h="370840">
                <a:tc>
                  <a:txBody>
                    <a:bodyPr/>
                    <a:lstStyle/>
                    <a:p>
                      <a:pPr algn="ctr"/>
                      <a:r>
                        <a:rPr lang="en-US" dirty="0"/>
                        <a:t>1</a:t>
                      </a:r>
                    </a:p>
                  </a:txBody>
                  <a:tcPr/>
                </a:tc>
                <a:tc>
                  <a:txBody>
                    <a:bodyPr/>
                    <a:lstStyle/>
                    <a:p>
                      <a:pPr algn="ctr"/>
                      <a:r>
                        <a:rPr lang="en-US" dirty="0"/>
                        <a:t>9513</a:t>
                      </a:r>
                    </a:p>
                  </a:txBody>
                  <a:tcPr/>
                </a:tc>
                <a:tc>
                  <a:txBody>
                    <a:bodyPr/>
                    <a:lstStyle/>
                    <a:p>
                      <a:pPr algn="ctr"/>
                      <a:r>
                        <a:rPr lang="en-US" dirty="0"/>
                        <a:t>.216</a:t>
                      </a:r>
                    </a:p>
                  </a:txBody>
                  <a:tcPr/>
                </a:tc>
                <a:tc>
                  <a:txBody>
                    <a:bodyPr/>
                    <a:lstStyle/>
                    <a:p>
                      <a:pPr algn="ctr"/>
                      <a:r>
                        <a:rPr lang="en-US" dirty="0"/>
                        <a:t>.136</a:t>
                      </a:r>
                    </a:p>
                  </a:txBody>
                  <a:tcPr/>
                </a:tc>
                <a:tc>
                  <a:txBody>
                    <a:bodyPr/>
                    <a:lstStyle/>
                    <a:p>
                      <a:pPr algn="ctr"/>
                      <a:r>
                        <a:rPr lang="en-US" dirty="0"/>
                        <a:t>.629</a:t>
                      </a:r>
                    </a:p>
                  </a:txBody>
                  <a:tcPr/>
                </a:tc>
                <a:tc>
                  <a:txBody>
                    <a:bodyPr/>
                    <a:lstStyle/>
                    <a:p>
                      <a:pPr algn="ctr"/>
                      <a:r>
                        <a:rPr lang="en-US" dirty="0"/>
                        <a:t>0</a:t>
                      </a:r>
                    </a:p>
                  </a:txBody>
                  <a:tcPr/>
                </a:tc>
                <a:tc>
                  <a:txBody>
                    <a:bodyPr/>
                    <a:lstStyle/>
                    <a:p>
                      <a:pPr algn="ctr"/>
                      <a:r>
                        <a:rPr lang="en-US" dirty="0"/>
                        <a:t>0</a:t>
                      </a:r>
                    </a:p>
                  </a:txBody>
                  <a:tcPr/>
                </a:tc>
                <a:tc>
                  <a:txBody>
                    <a:bodyPr/>
                    <a:lstStyle/>
                    <a:p>
                      <a:pPr algn="ctr"/>
                      <a:r>
                        <a:rPr lang="en-US" dirty="0"/>
                        <a:t>0</a:t>
                      </a:r>
                    </a:p>
                  </a:txBody>
                  <a:tcPr/>
                </a:tc>
                <a:tc>
                  <a:txBody>
                    <a:bodyPr/>
                    <a:lstStyle/>
                    <a:p>
                      <a:pPr algn="ctr"/>
                      <a:r>
                        <a:rPr lang="en-US" dirty="0"/>
                        <a:t>0</a:t>
                      </a:r>
                    </a:p>
                  </a:txBody>
                  <a:tcPr/>
                </a:tc>
                <a:extLst>
                  <a:ext uri="{0D108BD9-81ED-4DB2-BD59-A6C34878D82A}">
                    <a16:rowId xmlns:a16="http://schemas.microsoft.com/office/drawing/2014/main" val="10002"/>
                  </a:ext>
                </a:extLst>
              </a:tr>
              <a:tr h="370840">
                <a:tc>
                  <a:txBody>
                    <a:bodyPr/>
                    <a:lstStyle/>
                    <a:p>
                      <a:pPr algn="ctr"/>
                      <a:r>
                        <a:rPr lang="en-US" dirty="0"/>
                        <a:t>2</a:t>
                      </a:r>
                    </a:p>
                  </a:txBody>
                  <a:tcPr/>
                </a:tc>
                <a:tc>
                  <a:txBody>
                    <a:bodyPr/>
                    <a:lstStyle/>
                    <a:p>
                      <a:pPr algn="ctr"/>
                      <a:r>
                        <a:rPr lang="en-US" dirty="0"/>
                        <a:t>3529</a:t>
                      </a:r>
                    </a:p>
                  </a:txBody>
                  <a:tcPr/>
                </a:tc>
                <a:tc>
                  <a:txBody>
                    <a:bodyPr/>
                    <a:lstStyle/>
                    <a:p>
                      <a:pPr algn="ctr"/>
                      <a:r>
                        <a:rPr lang="en-US" dirty="0"/>
                        <a:t>.080</a:t>
                      </a:r>
                    </a:p>
                  </a:txBody>
                  <a:tcPr/>
                </a:tc>
                <a:tc>
                  <a:txBody>
                    <a:bodyPr/>
                    <a:lstStyle/>
                    <a:p>
                      <a:pPr algn="ctr"/>
                      <a:r>
                        <a:rPr lang="en-US" dirty="0"/>
                        <a:t>.014</a:t>
                      </a:r>
                    </a:p>
                  </a:txBody>
                  <a:tcPr/>
                </a:tc>
                <a:tc>
                  <a:txBody>
                    <a:bodyPr/>
                    <a:lstStyle/>
                    <a:p>
                      <a:pPr algn="ctr"/>
                      <a:r>
                        <a:rPr lang="en-US" dirty="0"/>
                        <a:t>.172</a:t>
                      </a:r>
                    </a:p>
                  </a:txBody>
                  <a:tcPr/>
                </a:tc>
                <a:tc>
                  <a:txBody>
                    <a:bodyPr/>
                    <a:lstStyle/>
                    <a:p>
                      <a:pPr algn="ctr"/>
                      <a:r>
                        <a:rPr lang="en-US" dirty="0"/>
                        <a:t>0</a:t>
                      </a:r>
                    </a:p>
                  </a:txBody>
                  <a:tcPr/>
                </a:tc>
                <a:tc>
                  <a:txBody>
                    <a:bodyPr/>
                    <a:lstStyle/>
                    <a:p>
                      <a:pPr algn="ctr"/>
                      <a:r>
                        <a:rPr lang="en-US" dirty="0"/>
                        <a:t>0</a:t>
                      </a:r>
                    </a:p>
                  </a:txBody>
                  <a:tcPr/>
                </a:tc>
                <a:tc>
                  <a:txBody>
                    <a:bodyPr/>
                    <a:lstStyle/>
                    <a:p>
                      <a:pPr algn="ctr"/>
                      <a:r>
                        <a:rPr lang="en-US" dirty="0"/>
                        <a:t>0</a:t>
                      </a:r>
                    </a:p>
                  </a:txBody>
                  <a:tcPr/>
                </a:tc>
                <a:tc>
                  <a:txBody>
                    <a:bodyPr/>
                    <a:lstStyle/>
                    <a:p>
                      <a:pPr algn="ctr"/>
                      <a:r>
                        <a:rPr lang="en-US" dirty="0"/>
                        <a:t>0</a:t>
                      </a:r>
                    </a:p>
                  </a:txBody>
                  <a:tcPr/>
                </a:tc>
                <a:extLst>
                  <a:ext uri="{0D108BD9-81ED-4DB2-BD59-A6C34878D82A}">
                    <a16:rowId xmlns:a16="http://schemas.microsoft.com/office/drawing/2014/main" val="10003"/>
                  </a:ext>
                </a:extLst>
              </a:tr>
              <a:tr h="370840">
                <a:tc>
                  <a:txBody>
                    <a:bodyPr/>
                    <a:lstStyle/>
                    <a:p>
                      <a:pPr algn="ctr"/>
                      <a:r>
                        <a:rPr lang="en-US" dirty="0"/>
                        <a:t>3</a:t>
                      </a:r>
                    </a:p>
                  </a:txBody>
                  <a:tcPr/>
                </a:tc>
                <a:tc>
                  <a:txBody>
                    <a:bodyPr/>
                    <a:lstStyle/>
                    <a:p>
                      <a:pPr algn="ctr"/>
                      <a:r>
                        <a:rPr lang="en-US" dirty="0"/>
                        <a:t>2922</a:t>
                      </a:r>
                    </a:p>
                  </a:txBody>
                  <a:tcPr/>
                </a:tc>
                <a:tc>
                  <a:txBody>
                    <a:bodyPr/>
                    <a:lstStyle/>
                    <a:p>
                      <a:pPr algn="ctr"/>
                      <a:r>
                        <a:rPr lang="en-US" dirty="0"/>
                        <a:t>.066</a:t>
                      </a:r>
                    </a:p>
                  </a:txBody>
                  <a:tcPr/>
                </a:tc>
                <a:tc>
                  <a:txBody>
                    <a:bodyPr/>
                    <a:lstStyle/>
                    <a:p>
                      <a:pPr algn="ctr"/>
                      <a:r>
                        <a:rPr lang="en-US" dirty="0"/>
                        <a:t>.010</a:t>
                      </a:r>
                    </a:p>
                  </a:txBody>
                  <a:tcPr/>
                </a:tc>
                <a:tc>
                  <a:txBody>
                    <a:bodyPr/>
                    <a:lstStyle/>
                    <a:p>
                      <a:pPr algn="ctr"/>
                      <a:r>
                        <a:rPr lang="en-US" dirty="0"/>
                        <a:t>.158</a:t>
                      </a:r>
                    </a:p>
                  </a:txBody>
                  <a:tcPr/>
                </a:tc>
                <a:tc>
                  <a:txBody>
                    <a:bodyPr/>
                    <a:lstStyle/>
                    <a:p>
                      <a:pPr algn="ctr"/>
                      <a:r>
                        <a:rPr lang="en-US" dirty="0"/>
                        <a:t>0</a:t>
                      </a:r>
                    </a:p>
                  </a:txBody>
                  <a:tcPr/>
                </a:tc>
                <a:tc>
                  <a:txBody>
                    <a:bodyPr/>
                    <a:lstStyle/>
                    <a:p>
                      <a:pPr algn="ctr"/>
                      <a:r>
                        <a:rPr lang="en-US" dirty="0"/>
                        <a:t>0</a:t>
                      </a:r>
                    </a:p>
                  </a:txBody>
                  <a:tcPr/>
                </a:tc>
                <a:tc>
                  <a:txBody>
                    <a:bodyPr/>
                    <a:lstStyle/>
                    <a:p>
                      <a:pPr algn="ctr"/>
                      <a:r>
                        <a:rPr lang="en-US" dirty="0"/>
                        <a:t>0</a:t>
                      </a:r>
                    </a:p>
                  </a:txBody>
                  <a:tcPr/>
                </a:tc>
                <a:tc>
                  <a:txBody>
                    <a:bodyPr/>
                    <a:lstStyle/>
                    <a:p>
                      <a:pPr algn="ctr"/>
                      <a:r>
                        <a:rPr lang="en-US" dirty="0"/>
                        <a:t>0</a:t>
                      </a:r>
                    </a:p>
                  </a:txBody>
                  <a:tcPr/>
                </a:tc>
                <a:extLst>
                  <a:ext uri="{0D108BD9-81ED-4DB2-BD59-A6C34878D82A}">
                    <a16:rowId xmlns:a16="http://schemas.microsoft.com/office/drawing/2014/main" val="10004"/>
                  </a:ext>
                </a:extLst>
              </a:tr>
              <a:tr h="370840">
                <a:tc>
                  <a:txBody>
                    <a:bodyPr/>
                    <a:lstStyle/>
                    <a:p>
                      <a:pPr algn="ctr"/>
                      <a:r>
                        <a:rPr lang="en-US" dirty="0"/>
                        <a:t>4</a:t>
                      </a:r>
                    </a:p>
                  </a:txBody>
                  <a:tcPr/>
                </a:tc>
                <a:tc>
                  <a:txBody>
                    <a:bodyPr/>
                    <a:lstStyle/>
                    <a:p>
                      <a:pPr algn="ctr"/>
                      <a:r>
                        <a:rPr lang="en-US" dirty="0"/>
                        <a:t>2461</a:t>
                      </a:r>
                    </a:p>
                  </a:txBody>
                  <a:tcPr/>
                </a:tc>
                <a:tc>
                  <a:txBody>
                    <a:bodyPr/>
                    <a:lstStyle/>
                    <a:p>
                      <a:pPr algn="ctr"/>
                      <a:r>
                        <a:rPr lang="en-US" dirty="0"/>
                        <a:t>.056</a:t>
                      </a:r>
                    </a:p>
                  </a:txBody>
                  <a:tcPr/>
                </a:tc>
                <a:tc>
                  <a:txBody>
                    <a:bodyPr/>
                    <a:lstStyle/>
                    <a:p>
                      <a:pPr algn="ctr"/>
                      <a:r>
                        <a:rPr lang="en-US" dirty="0"/>
                        <a:t>.004</a:t>
                      </a:r>
                    </a:p>
                  </a:txBody>
                  <a:tcPr/>
                </a:tc>
                <a:tc>
                  <a:txBody>
                    <a:bodyPr/>
                    <a:lstStyle/>
                    <a:p>
                      <a:pPr algn="ctr"/>
                      <a:r>
                        <a:rPr lang="en-US" dirty="0"/>
                        <a:t>.065</a:t>
                      </a:r>
                    </a:p>
                  </a:txBody>
                  <a:tcPr/>
                </a:tc>
                <a:tc>
                  <a:txBody>
                    <a:bodyPr/>
                    <a:lstStyle/>
                    <a:p>
                      <a:pPr algn="ctr"/>
                      <a:r>
                        <a:rPr lang="en-US" dirty="0"/>
                        <a:t>0</a:t>
                      </a:r>
                    </a:p>
                  </a:txBody>
                  <a:tcPr/>
                </a:tc>
                <a:tc>
                  <a:txBody>
                    <a:bodyPr/>
                    <a:lstStyle/>
                    <a:p>
                      <a:pPr algn="ctr"/>
                      <a:r>
                        <a:rPr lang="en-US" dirty="0"/>
                        <a:t>0</a:t>
                      </a:r>
                    </a:p>
                  </a:txBody>
                  <a:tcPr/>
                </a:tc>
                <a:tc>
                  <a:txBody>
                    <a:bodyPr/>
                    <a:lstStyle/>
                    <a:p>
                      <a:pPr algn="ctr"/>
                      <a:r>
                        <a:rPr lang="en-US" dirty="0"/>
                        <a:t>0</a:t>
                      </a:r>
                    </a:p>
                  </a:txBody>
                  <a:tcPr/>
                </a:tc>
                <a:tc>
                  <a:txBody>
                    <a:bodyPr/>
                    <a:lstStyle/>
                    <a:p>
                      <a:pPr algn="ctr"/>
                      <a:r>
                        <a:rPr lang="en-US" dirty="0"/>
                        <a:t>0</a:t>
                      </a:r>
                    </a:p>
                  </a:txBody>
                  <a:tcPr/>
                </a:tc>
                <a:extLst>
                  <a:ext uri="{0D108BD9-81ED-4DB2-BD59-A6C34878D82A}">
                    <a16:rowId xmlns:a16="http://schemas.microsoft.com/office/drawing/2014/main" val="10005"/>
                  </a:ext>
                </a:extLst>
              </a:tr>
              <a:tr h="370840">
                <a:tc>
                  <a:txBody>
                    <a:bodyPr/>
                    <a:lstStyle/>
                    <a:p>
                      <a:pPr algn="ctr"/>
                      <a:r>
                        <a:rPr lang="en-US" dirty="0"/>
                        <a:t>5</a:t>
                      </a:r>
                    </a:p>
                  </a:txBody>
                  <a:tcPr/>
                </a:tc>
                <a:tc>
                  <a:txBody>
                    <a:bodyPr/>
                    <a:lstStyle/>
                    <a:p>
                      <a:pPr algn="ctr"/>
                      <a:r>
                        <a:rPr lang="en-US" dirty="0"/>
                        <a:t>2300</a:t>
                      </a:r>
                    </a:p>
                  </a:txBody>
                  <a:tcPr/>
                </a:tc>
                <a:tc>
                  <a:txBody>
                    <a:bodyPr/>
                    <a:lstStyle/>
                    <a:p>
                      <a:pPr algn="ctr"/>
                      <a:r>
                        <a:rPr lang="en-US" dirty="0"/>
                        <a:t>.052</a:t>
                      </a:r>
                    </a:p>
                  </a:txBody>
                  <a:tcPr/>
                </a:tc>
                <a:tc>
                  <a:txBody>
                    <a:bodyPr/>
                    <a:lstStyle/>
                    <a:p>
                      <a:pPr algn="ctr"/>
                      <a:r>
                        <a:rPr lang="en-US" dirty="0"/>
                        <a:t>.001</a:t>
                      </a:r>
                    </a:p>
                  </a:txBody>
                  <a:tcPr/>
                </a:tc>
                <a:tc>
                  <a:txBody>
                    <a:bodyPr/>
                    <a:lstStyle/>
                    <a:p>
                      <a:pPr algn="ctr"/>
                      <a:r>
                        <a:rPr lang="en-US" dirty="0"/>
                        <a:t>.022</a:t>
                      </a:r>
                    </a:p>
                  </a:txBody>
                  <a:tcPr/>
                </a:tc>
                <a:tc>
                  <a:txBody>
                    <a:bodyPr/>
                    <a:lstStyle/>
                    <a:p>
                      <a:pPr algn="ctr"/>
                      <a:r>
                        <a:rPr lang="en-US" dirty="0"/>
                        <a:t>0</a:t>
                      </a:r>
                    </a:p>
                  </a:txBody>
                  <a:tcPr/>
                </a:tc>
                <a:tc>
                  <a:txBody>
                    <a:bodyPr/>
                    <a:lstStyle/>
                    <a:p>
                      <a:pPr algn="ctr"/>
                      <a:r>
                        <a:rPr lang="en-US" dirty="0"/>
                        <a:t>0</a:t>
                      </a:r>
                    </a:p>
                  </a:txBody>
                  <a:tcPr/>
                </a:tc>
                <a:tc>
                  <a:txBody>
                    <a:bodyPr/>
                    <a:lstStyle/>
                    <a:p>
                      <a:pPr algn="ctr"/>
                      <a:r>
                        <a:rPr lang="en-US" dirty="0"/>
                        <a:t>0</a:t>
                      </a:r>
                    </a:p>
                  </a:txBody>
                  <a:tcPr/>
                </a:tc>
                <a:tc>
                  <a:txBody>
                    <a:bodyPr/>
                    <a:lstStyle/>
                    <a:p>
                      <a:pPr algn="ctr"/>
                      <a:r>
                        <a:rPr lang="en-US" dirty="0"/>
                        <a:t>0</a:t>
                      </a:r>
                    </a:p>
                  </a:txBody>
                  <a:tcPr/>
                </a:tc>
                <a:extLst>
                  <a:ext uri="{0D108BD9-81ED-4DB2-BD59-A6C34878D82A}">
                    <a16:rowId xmlns:a16="http://schemas.microsoft.com/office/drawing/2014/main" val="10006"/>
                  </a:ext>
                </a:extLst>
              </a:tr>
              <a:tr h="370840">
                <a:tc>
                  <a:txBody>
                    <a:bodyPr/>
                    <a:lstStyle/>
                    <a:p>
                      <a:pPr algn="ctr"/>
                      <a:r>
                        <a:rPr lang="en-US" dirty="0"/>
                        <a:t>6</a:t>
                      </a:r>
                    </a:p>
                  </a:txBody>
                  <a:tcPr/>
                </a:tc>
                <a:tc>
                  <a:txBody>
                    <a:bodyPr/>
                    <a:lstStyle/>
                    <a:p>
                      <a:pPr algn="ctr"/>
                      <a:r>
                        <a:rPr lang="en-US" dirty="0"/>
                        <a:t>2250</a:t>
                      </a:r>
                    </a:p>
                  </a:txBody>
                  <a:tcPr/>
                </a:tc>
                <a:tc>
                  <a:txBody>
                    <a:bodyPr/>
                    <a:lstStyle/>
                    <a:p>
                      <a:pPr algn="ctr"/>
                      <a:r>
                        <a:rPr lang="en-US" dirty="0"/>
                        <a:t>.051</a:t>
                      </a:r>
                    </a:p>
                  </a:txBody>
                  <a:tcPr/>
                </a:tc>
                <a:tc>
                  <a:txBody>
                    <a:bodyPr/>
                    <a:lstStyle/>
                    <a:p>
                      <a:pPr algn="ctr"/>
                      <a:r>
                        <a:rPr lang="en-US" dirty="0"/>
                        <a:t>.001</a:t>
                      </a:r>
                    </a:p>
                  </a:txBody>
                  <a:tcPr/>
                </a:tc>
                <a:tc>
                  <a:txBody>
                    <a:bodyPr/>
                    <a:lstStyle/>
                    <a:p>
                      <a:pPr algn="ctr"/>
                      <a:r>
                        <a:rPr lang="en-US" dirty="0"/>
                        <a:t>.028</a:t>
                      </a:r>
                    </a:p>
                  </a:txBody>
                  <a:tcPr/>
                </a:tc>
                <a:tc>
                  <a:txBody>
                    <a:bodyPr/>
                    <a:lstStyle/>
                    <a:p>
                      <a:pPr algn="ctr"/>
                      <a:r>
                        <a:rPr lang="en-US" dirty="0"/>
                        <a:t>0</a:t>
                      </a:r>
                    </a:p>
                  </a:txBody>
                  <a:tcPr/>
                </a:tc>
                <a:tc>
                  <a:txBody>
                    <a:bodyPr/>
                    <a:lstStyle/>
                    <a:p>
                      <a:pPr algn="ctr"/>
                      <a:r>
                        <a:rPr lang="en-US" dirty="0"/>
                        <a:t>0</a:t>
                      </a:r>
                    </a:p>
                  </a:txBody>
                  <a:tcPr/>
                </a:tc>
                <a:tc>
                  <a:txBody>
                    <a:bodyPr/>
                    <a:lstStyle/>
                    <a:p>
                      <a:pPr algn="ctr"/>
                      <a:r>
                        <a:rPr lang="en-US" dirty="0"/>
                        <a:t>0</a:t>
                      </a:r>
                    </a:p>
                  </a:txBody>
                  <a:tcPr/>
                </a:tc>
                <a:tc>
                  <a:txBody>
                    <a:bodyPr/>
                    <a:lstStyle/>
                    <a:p>
                      <a:pPr algn="ctr"/>
                      <a:r>
                        <a:rPr lang="en-US" dirty="0"/>
                        <a:t>0</a:t>
                      </a:r>
                    </a:p>
                  </a:txBody>
                  <a:tcPr/>
                </a:tc>
                <a:extLst>
                  <a:ext uri="{0D108BD9-81ED-4DB2-BD59-A6C34878D82A}">
                    <a16:rowId xmlns:a16="http://schemas.microsoft.com/office/drawing/2014/main" val="10007"/>
                  </a:ext>
                </a:extLst>
              </a:tr>
              <a:tr h="370840">
                <a:tc>
                  <a:txBody>
                    <a:bodyPr/>
                    <a:lstStyle/>
                    <a:p>
                      <a:pPr algn="ctr"/>
                      <a:r>
                        <a:rPr lang="en-US" dirty="0"/>
                        <a:t>7</a:t>
                      </a:r>
                    </a:p>
                  </a:txBody>
                  <a:tcPr/>
                </a:tc>
                <a:tc>
                  <a:txBody>
                    <a:bodyPr/>
                    <a:lstStyle/>
                    <a:p>
                      <a:pPr algn="ctr"/>
                      <a:r>
                        <a:rPr lang="en-US" dirty="0"/>
                        <a:t>2187</a:t>
                      </a:r>
                    </a:p>
                  </a:txBody>
                  <a:tcPr/>
                </a:tc>
                <a:tc>
                  <a:txBody>
                    <a:bodyPr/>
                    <a:lstStyle/>
                    <a:p>
                      <a:pPr algn="ctr"/>
                      <a:r>
                        <a:rPr lang="en-US" dirty="0"/>
                        <a:t>.050</a:t>
                      </a:r>
                    </a:p>
                  </a:txBody>
                  <a:tcPr/>
                </a:tc>
                <a:tc>
                  <a:txBody>
                    <a:bodyPr/>
                    <a:lstStyle/>
                    <a:p>
                      <a:pPr algn="ctr"/>
                      <a:r>
                        <a:rPr lang="en-US" dirty="0"/>
                        <a:t>-</a:t>
                      </a:r>
                    </a:p>
                  </a:txBody>
                  <a:tcPr/>
                </a:tc>
                <a:tc>
                  <a:txBody>
                    <a:bodyPr/>
                    <a:lstStyle/>
                    <a:p>
                      <a:pPr algn="ctr"/>
                      <a:r>
                        <a:rPr lang="en-US" dirty="0"/>
                        <a:t>-</a:t>
                      </a:r>
                    </a:p>
                  </a:txBody>
                  <a:tcPr/>
                </a:tc>
                <a:tc>
                  <a:txBody>
                    <a:bodyPr/>
                    <a:lstStyle/>
                    <a:p>
                      <a:pPr algn="ctr"/>
                      <a:r>
                        <a:rPr lang="en-US" dirty="0"/>
                        <a:t>45,617</a:t>
                      </a:r>
                    </a:p>
                  </a:txBody>
                  <a:tcPr/>
                </a:tc>
                <a:tc>
                  <a:txBody>
                    <a:bodyPr/>
                    <a:lstStyle/>
                    <a:p>
                      <a:pPr algn="ctr"/>
                      <a:r>
                        <a:rPr lang="en-US" dirty="0"/>
                        <a:t>20.86</a:t>
                      </a:r>
                    </a:p>
                  </a:txBody>
                  <a:tcPr/>
                </a:tc>
                <a:tc>
                  <a:txBody>
                    <a:bodyPr/>
                    <a:lstStyle/>
                    <a:p>
                      <a:pPr algn="ctr"/>
                      <a:r>
                        <a:rPr lang="en-US" dirty="0"/>
                        <a:t>1.043</a:t>
                      </a:r>
                    </a:p>
                  </a:txBody>
                  <a:tcPr/>
                </a:tc>
                <a:tc>
                  <a:txBody>
                    <a:bodyPr/>
                    <a:lstStyle/>
                    <a:p>
                      <a:pPr algn="ctr"/>
                      <a:r>
                        <a:rPr lang="en-US" dirty="0"/>
                        <a:t>7.301</a:t>
                      </a:r>
                    </a:p>
                  </a:txBody>
                  <a:tcPr/>
                </a:tc>
                <a:extLst>
                  <a:ext uri="{0D108BD9-81ED-4DB2-BD59-A6C34878D82A}">
                    <a16:rowId xmlns:a16="http://schemas.microsoft.com/office/drawing/2014/main" val="10008"/>
                  </a:ext>
                </a:extLst>
              </a:tr>
            </a:tbl>
          </a:graphicData>
        </a:graphic>
      </p:graphicFrame>
      <p:sp>
        <p:nvSpPr>
          <p:cNvPr id="11" name="TextBox 10"/>
          <p:cNvSpPr txBox="1"/>
          <p:nvPr/>
        </p:nvSpPr>
        <p:spPr>
          <a:xfrm>
            <a:off x="457200" y="6015335"/>
            <a:ext cx="8401910" cy="461665"/>
          </a:xfrm>
          <a:prstGeom prst="rect">
            <a:avLst/>
          </a:prstGeom>
          <a:noFill/>
        </p:spPr>
        <p:txBody>
          <a:bodyPr wrap="square" rtlCol="0">
            <a:spAutoFit/>
          </a:bodyPr>
          <a:lstStyle/>
          <a:p>
            <a:r>
              <a:rPr lang="en-US" sz="2400" dirty="0">
                <a:solidFill>
                  <a:prstClr val="black"/>
                </a:solidFill>
              </a:rPr>
              <a:t>Per capita rate of increase = ln (1.043)/7 = .006</a:t>
            </a:r>
          </a:p>
        </p:txBody>
      </p:sp>
    </p:spTree>
    <p:extLst>
      <p:ext uri="{BB962C8B-B14F-4D97-AF65-F5344CB8AC3E}">
        <p14:creationId xmlns:p14="http://schemas.microsoft.com/office/powerpoint/2010/main" val="8754506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Demographics Task</a:t>
            </a:r>
            <a:br>
              <a:rPr lang="en-US" dirty="0"/>
            </a:br>
            <a:r>
              <a:rPr lang="en-US" dirty="0"/>
              <a:t>Instructional Reflection</a:t>
            </a:r>
          </a:p>
        </p:txBody>
      </p:sp>
      <p:sp>
        <p:nvSpPr>
          <p:cNvPr id="3" name="Content Placeholder 2"/>
          <p:cNvSpPr>
            <a:spLocks noGrp="1"/>
          </p:cNvSpPr>
          <p:nvPr>
            <p:ph idx="1"/>
          </p:nvPr>
        </p:nvSpPr>
        <p:spPr/>
        <p:txBody>
          <a:bodyPr>
            <a:normAutofit/>
          </a:bodyPr>
          <a:lstStyle/>
          <a:p>
            <a:r>
              <a:rPr lang="en-US" dirty="0"/>
              <a:t>What were your questions as a “student” concerning completing the task?</a:t>
            </a:r>
          </a:p>
          <a:p>
            <a:r>
              <a:rPr lang="en-US" dirty="0"/>
              <a:t>What instructional strategies would you use to teach the QR aspects of this task?</a:t>
            </a:r>
          </a:p>
        </p:txBody>
      </p:sp>
    </p:spTree>
    <p:extLst>
      <p:ext uri="{BB962C8B-B14F-4D97-AF65-F5344CB8AC3E}">
        <p14:creationId xmlns:p14="http://schemas.microsoft.com/office/powerpoint/2010/main" val="20739804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457200" y="274638"/>
            <a:ext cx="8229600" cy="1143000"/>
          </a:xfrm>
        </p:spPr>
        <p:txBody>
          <a:bodyPr>
            <a:normAutofit/>
          </a:bodyPr>
          <a:lstStyle/>
          <a:p>
            <a:pPr eaLnBrk="1" hangingPunct="1"/>
            <a:r>
              <a:rPr lang="en-US" altLang="en-US" sz="3200" dirty="0"/>
              <a:t>Demographics</a:t>
            </a:r>
            <a:endParaRPr lang="en-US" altLang="en-US" sz="3200" dirty="0">
              <a:solidFill>
                <a:schemeClr val="tx1"/>
              </a:solidFill>
            </a:endParaRPr>
          </a:p>
        </p:txBody>
      </p:sp>
      <p:sp>
        <p:nvSpPr>
          <p:cNvPr id="8" name="TextBox 7"/>
          <p:cNvSpPr txBox="1"/>
          <p:nvPr/>
        </p:nvSpPr>
        <p:spPr>
          <a:xfrm>
            <a:off x="457200" y="1371600"/>
            <a:ext cx="8401910" cy="830997"/>
          </a:xfrm>
          <a:prstGeom prst="rect">
            <a:avLst/>
          </a:prstGeom>
          <a:noFill/>
        </p:spPr>
        <p:txBody>
          <a:bodyPr wrap="square" rtlCol="0">
            <a:spAutoFit/>
          </a:bodyPr>
          <a:lstStyle/>
          <a:p>
            <a:r>
              <a:rPr lang="en-US" sz="2400" dirty="0">
                <a:solidFill>
                  <a:prstClr val="black"/>
                </a:solidFill>
              </a:rPr>
              <a:t>It is important to note that although R</a:t>
            </a:r>
            <a:r>
              <a:rPr lang="en-US" sz="2400" baseline="-25000" dirty="0">
                <a:solidFill>
                  <a:prstClr val="black"/>
                </a:solidFill>
              </a:rPr>
              <a:t>0</a:t>
            </a:r>
            <a:r>
              <a:rPr lang="en-US" sz="2400" dirty="0">
                <a:solidFill>
                  <a:prstClr val="black"/>
                </a:solidFill>
              </a:rPr>
              <a:t> and r seem similar, they are different.</a:t>
            </a:r>
          </a:p>
        </p:txBody>
      </p:sp>
      <p:sp>
        <p:nvSpPr>
          <p:cNvPr id="9" name="TextBox 8"/>
          <p:cNvSpPr txBox="1"/>
          <p:nvPr/>
        </p:nvSpPr>
        <p:spPr>
          <a:xfrm>
            <a:off x="742090" y="2990671"/>
            <a:ext cx="8401910" cy="1200329"/>
          </a:xfrm>
          <a:prstGeom prst="rect">
            <a:avLst/>
          </a:prstGeom>
          <a:noFill/>
        </p:spPr>
        <p:txBody>
          <a:bodyPr wrap="square" rtlCol="0">
            <a:spAutoFit/>
          </a:bodyPr>
          <a:lstStyle/>
          <a:p>
            <a:r>
              <a:rPr lang="en-US" sz="2400" dirty="0">
                <a:solidFill>
                  <a:prstClr val="black"/>
                </a:solidFill>
              </a:rPr>
              <a:t>If R</a:t>
            </a:r>
            <a:r>
              <a:rPr lang="en-US" sz="2400" baseline="-25000" dirty="0">
                <a:solidFill>
                  <a:prstClr val="black"/>
                </a:solidFill>
              </a:rPr>
              <a:t>0</a:t>
            </a:r>
            <a:r>
              <a:rPr lang="en-US" sz="2400" dirty="0">
                <a:solidFill>
                  <a:prstClr val="black"/>
                </a:solidFill>
              </a:rPr>
              <a:t> &gt; 1; population is increasing in size</a:t>
            </a:r>
          </a:p>
          <a:p>
            <a:r>
              <a:rPr lang="en-US" sz="2400" dirty="0">
                <a:solidFill>
                  <a:prstClr val="black"/>
                </a:solidFill>
              </a:rPr>
              <a:t>If R</a:t>
            </a:r>
            <a:r>
              <a:rPr lang="en-US" sz="2400" baseline="-25000" dirty="0">
                <a:solidFill>
                  <a:prstClr val="black"/>
                </a:solidFill>
              </a:rPr>
              <a:t>0</a:t>
            </a:r>
            <a:r>
              <a:rPr lang="en-US" sz="2400" dirty="0">
                <a:solidFill>
                  <a:prstClr val="black"/>
                </a:solidFill>
              </a:rPr>
              <a:t> &lt; 1; population is decreasing in size</a:t>
            </a:r>
          </a:p>
          <a:p>
            <a:r>
              <a:rPr lang="en-US" sz="2400" dirty="0">
                <a:solidFill>
                  <a:prstClr val="black"/>
                </a:solidFill>
              </a:rPr>
              <a:t>If R</a:t>
            </a:r>
            <a:r>
              <a:rPr lang="en-US" sz="2400" baseline="-25000" dirty="0">
                <a:solidFill>
                  <a:prstClr val="black"/>
                </a:solidFill>
              </a:rPr>
              <a:t>0</a:t>
            </a:r>
            <a:r>
              <a:rPr lang="en-US" sz="2400" dirty="0">
                <a:solidFill>
                  <a:prstClr val="black"/>
                </a:solidFill>
              </a:rPr>
              <a:t> = 1; population size will remain constant</a:t>
            </a:r>
          </a:p>
        </p:txBody>
      </p:sp>
      <p:sp>
        <p:nvSpPr>
          <p:cNvPr id="12" name="TextBox 11"/>
          <p:cNvSpPr txBox="1"/>
          <p:nvPr/>
        </p:nvSpPr>
        <p:spPr>
          <a:xfrm>
            <a:off x="762000" y="4881265"/>
            <a:ext cx="8401910" cy="1200329"/>
          </a:xfrm>
          <a:prstGeom prst="rect">
            <a:avLst/>
          </a:prstGeom>
          <a:noFill/>
        </p:spPr>
        <p:txBody>
          <a:bodyPr wrap="square" rtlCol="0">
            <a:spAutoFit/>
          </a:bodyPr>
          <a:lstStyle/>
          <a:p>
            <a:r>
              <a:rPr lang="en-US" sz="2400" dirty="0">
                <a:solidFill>
                  <a:prstClr val="black"/>
                </a:solidFill>
              </a:rPr>
              <a:t>If r &gt; 0; population is increasing in size</a:t>
            </a:r>
          </a:p>
          <a:p>
            <a:r>
              <a:rPr lang="en-US" sz="2400" dirty="0">
                <a:solidFill>
                  <a:prstClr val="black"/>
                </a:solidFill>
              </a:rPr>
              <a:t>If r &lt; 0; population is decreasing in size</a:t>
            </a:r>
          </a:p>
          <a:p>
            <a:r>
              <a:rPr lang="en-US" sz="2400" dirty="0">
                <a:solidFill>
                  <a:prstClr val="black"/>
                </a:solidFill>
              </a:rPr>
              <a:t>If r = 0; population size will remain constant</a:t>
            </a:r>
          </a:p>
        </p:txBody>
      </p:sp>
      <p:sp>
        <p:nvSpPr>
          <p:cNvPr id="13" name="TextBox 12"/>
          <p:cNvSpPr txBox="1"/>
          <p:nvPr/>
        </p:nvSpPr>
        <p:spPr>
          <a:xfrm>
            <a:off x="381000" y="4419600"/>
            <a:ext cx="8401910" cy="461665"/>
          </a:xfrm>
          <a:prstGeom prst="rect">
            <a:avLst/>
          </a:prstGeom>
          <a:noFill/>
        </p:spPr>
        <p:txBody>
          <a:bodyPr wrap="square" rtlCol="0">
            <a:spAutoFit/>
          </a:bodyPr>
          <a:lstStyle/>
          <a:p>
            <a:r>
              <a:rPr lang="en-US" sz="2400" u="sng" dirty="0">
                <a:solidFill>
                  <a:prstClr val="black"/>
                </a:solidFill>
              </a:rPr>
              <a:t>Per capita rate of increase</a:t>
            </a:r>
          </a:p>
        </p:txBody>
      </p:sp>
      <p:sp>
        <p:nvSpPr>
          <p:cNvPr id="14" name="TextBox 13"/>
          <p:cNvSpPr txBox="1"/>
          <p:nvPr/>
        </p:nvSpPr>
        <p:spPr>
          <a:xfrm>
            <a:off x="381000" y="2514600"/>
            <a:ext cx="8401910" cy="461665"/>
          </a:xfrm>
          <a:prstGeom prst="rect">
            <a:avLst/>
          </a:prstGeom>
          <a:noFill/>
        </p:spPr>
        <p:txBody>
          <a:bodyPr wrap="square" rtlCol="0">
            <a:spAutoFit/>
          </a:bodyPr>
          <a:lstStyle/>
          <a:p>
            <a:r>
              <a:rPr lang="en-US" sz="2400" u="sng" dirty="0">
                <a:solidFill>
                  <a:prstClr val="black"/>
                </a:solidFill>
              </a:rPr>
              <a:t>Net reproductive rate</a:t>
            </a:r>
          </a:p>
        </p:txBody>
      </p:sp>
      <p:pic>
        <p:nvPicPr>
          <p:cNvPr id="14338" name="Picture 2" descr="https://sp.yimg.com/xj/th?id=OIP.M95391f0a3413ef16f219f3e61d6a145cH0&amp;pid=15.1&amp;P=0&amp;w=300&amp;h=300"/>
          <p:cNvPicPr>
            <a:picLocks noChangeAspect="1" noChangeArrowheads="1"/>
          </p:cNvPicPr>
          <p:nvPr/>
        </p:nvPicPr>
        <p:blipFill rotWithShape="1">
          <a:blip r:embed="rId3">
            <a:extLst>
              <a:ext uri="{28A0092B-C50C-407E-A947-70E740481C1C}">
                <a14:useLocalDpi xmlns:a14="http://schemas.microsoft.com/office/drawing/2010/main" val="0"/>
              </a:ext>
            </a:extLst>
          </a:blip>
          <a:srcRect r="23970"/>
          <a:stretch/>
        </p:blipFill>
        <p:spPr bwMode="auto">
          <a:xfrm>
            <a:off x="6686550" y="2159942"/>
            <a:ext cx="2172560" cy="1914525"/>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ttps://sp.yimg.com/xj/th?id=OIP.M14d4b0c6f7030f5a7d07f78cbd8bf15do0&amp;pid=15.1&amp;P=0&amp;w=300&amp;h=300"/>
          <p:cNvPicPr>
            <a:picLocks noChangeAspect="1" noChangeArrowheads="1"/>
          </p:cNvPicPr>
          <p:nvPr/>
        </p:nvPicPr>
        <p:blipFill rotWithShape="1">
          <a:blip r:embed="rId4">
            <a:extLst>
              <a:ext uri="{28A0092B-C50C-407E-A947-70E740481C1C}">
                <a14:useLocalDpi xmlns:a14="http://schemas.microsoft.com/office/drawing/2010/main" val="0"/>
              </a:ext>
            </a:extLst>
          </a:blip>
          <a:srcRect t="20396" b="4837"/>
          <a:stretch/>
        </p:blipFill>
        <p:spPr bwMode="auto">
          <a:xfrm>
            <a:off x="6686551" y="4267200"/>
            <a:ext cx="2172560" cy="2448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48469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457200" y="274638"/>
            <a:ext cx="8229600" cy="1143000"/>
          </a:xfrm>
        </p:spPr>
        <p:txBody>
          <a:bodyPr>
            <a:normAutofit/>
          </a:bodyPr>
          <a:lstStyle/>
          <a:p>
            <a:pPr eaLnBrk="1" hangingPunct="1"/>
            <a:r>
              <a:rPr lang="en-US" altLang="en-US" sz="3200" dirty="0"/>
              <a:t>Demographics</a:t>
            </a:r>
            <a:endParaRPr lang="en-US" altLang="en-US" sz="3200" dirty="0">
              <a:solidFill>
                <a:schemeClr val="tx1"/>
              </a:solidFill>
            </a:endParaRPr>
          </a:p>
        </p:txBody>
      </p:sp>
      <p:sp>
        <p:nvSpPr>
          <p:cNvPr id="8" name="TextBox 7"/>
          <p:cNvSpPr txBox="1"/>
          <p:nvPr/>
        </p:nvSpPr>
        <p:spPr>
          <a:xfrm>
            <a:off x="457200" y="1219200"/>
            <a:ext cx="8401910" cy="830997"/>
          </a:xfrm>
          <a:prstGeom prst="rect">
            <a:avLst/>
          </a:prstGeom>
          <a:noFill/>
        </p:spPr>
        <p:txBody>
          <a:bodyPr wrap="square" rtlCol="0">
            <a:spAutoFit/>
          </a:bodyPr>
          <a:lstStyle/>
          <a:p>
            <a:r>
              <a:rPr lang="en-US" sz="2400" dirty="0">
                <a:solidFill>
                  <a:prstClr val="black"/>
                </a:solidFill>
              </a:rPr>
              <a:t>Life tables may be static (also called vertical), they provide a “snapshot” of a population at all life stages at same time.</a:t>
            </a:r>
          </a:p>
        </p:txBody>
      </p:sp>
      <p:pic>
        <p:nvPicPr>
          <p:cNvPr id="14338" name="Picture 2" descr="https://sp.yimg.com/xj/th?id=OIP.M95391f0a3413ef16f219f3e61d6a145cH0&amp;pid=15.1&amp;P=0&amp;w=300&amp;h=300"/>
          <p:cNvPicPr>
            <a:picLocks noChangeAspect="1" noChangeArrowheads="1"/>
          </p:cNvPicPr>
          <p:nvPr/>
        </p:nvPicPr>
        <p:blipFill rotWithShape="1">
          <a:blip r:embed="rId3">
            <a:extLst>
              <a:ext uri="{28A0092B-C50C-407E-A947-70E740481C1C}">
                <a14:useLocalDpi xmlns:a14="http://schemas.microsoft.com/office/drawing/2010/main" val="0"/>
              </a:ext>
            </a:extLst>
          </a:blip>
          <a:srcRect r="23970"/>
          <a:stretch/>
        </p:blipFill>
        <p:spPr bwMode="auto">
          <a:xfrm>
            <a:off x="6686550" y="2159942"/>
            <a:ext cx="2172560" cy="1914525"/>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ttps://sp.yimg.com/xj/th?id=OIP.M14d4b0c6f7030f5a7d07f78cbd8bf15do0&amp;pid=15.1&amp;P=0&amp;w=300&amp;h=300"/>
          <p:cNvPicPr>
            <a:picLocks noChangeAspect="1" noChangeArrowheads="1"/>
          </p:cNvPicPr>
          <p:nvPr/>
        </p:nvPicPr>
        <p:blipFill rotWithShape="1">
          <a:blip r:embed="rId4">
            <a:extLst>
              <a:ext uri="{28A0092B-C50C-407E-A947-70E740481C1C}">
                <a14:useLocalDpi xmlns:a14="http://schemas.microsoft.com/office/drawing/2010/main" val="0"/>
              </a:ext>
            </a:extLst>
          </a:blip>
          <a:srcRect t="20396" b="4837"/>
          <a:stretch/>
        </p:blipFill>
        <p:spPr bwMode="auto">
          <a:xfrm>
            <a:off x="6686551" y="4267200"/>
            <a:ext cx="2172560" cy="244879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457200" y="2362200"/>
            <a:ext cx="6229350" cy="1938992"/>
          </a:xfrm>
          <a:prstGeom prst="rect">
            <a:avLst/>
          </a:prstGeom>
          <a:noFill/>
        </p:spPr>
        <p:txBody>
          <a:bodyPr wrap="square" rtlCol="0">
            <a:spAutoFit/>
          </a:bodyPr>
          <a:lstStyle/>
          <a:p>
            <a:r>
              <a:rPr lang="en-US" sz="2400" dirty="0">
                <a:solidFill>
                  <a:prstClr val="black"/>
                </a:solidFill>
              </a:rPr>
              <a:t>However, they can be dynamic (horizontal). These follow one cohort, say the progeny of a single breeding season, throughout their lives.</a:t>
            </a:r>
          </a:p>
          <a:p>
            <a:r>
              <a:rPr lang="en-US" sz="2400" dirty="0">
                <a:solidFill>
                  <a:prstClr val="black"/>
                </a:solidFill>
              </a:rPr>
              <a:t>   - Much harder to do</a:t>
            </a:r>
          </a:p>
          <a:p>
            <a:r>
              <a:rPr lang="en-US" sz="2400" dirty="0">
                <a:solidFill>
                  <a:prstClr val="black"/>
                </a:solidFill>
              </a:rPr>
              <a:t>   - Take more time and money</a:t>
            </a:r>
          </a:p>
        </p:txBody>
      </p:sp>
      <p:sp>
        <p:nvSpPr>
          <p:cNvPr id="11" name="TextBox 10"/>
          <p:cNvSpPr txBox="1"/>
          <p:nvPr/>
        </p:nvSpPr>
        <p:spPr>
          <a:xfrm>
            <a:off x="457200" y="4503003"/>
            <a:ext cx="5867400" cy="1569660"/>
          </a:xfrm>
          <a:prstGeom prst="rect">
            <a:avLst/>
          </a:prstGeom>
          <a:noFill/>
        </p:spPr>
        <p:txBody>
          <a:bodyPr wrap="square" rtlCol="0">
            <a:spAutoFit/>
          </a:bodyPr>
          <a:lstStyle/>
          <a:p>
            <a:r>
              <a:rPr lang="en-US" sz="2400" dirty="0">
                <a:solidFill>
                  <a:prstClr val="black"/>
                </a:solidFill>
              </a:rPr>
              <a:t>The two types of tables are theoretically identical assuming</a:t>
            </a:r>
          </a:p>
          <a:p>
            <a:r>
              <a:rPr lang="en-US" sz="2400" dirty="0">
                <a:solidFill>
                  <a:prstClr val="black"/>
                </a:solidFill>
              </a:rPr>
              <a:t>    (A) the environment is not changing</a:t>
            </a:r>
          </a:p>
          <a:p>
            <a:r>
              <a:rPr lang="en-US" sz="2400" dirty="0">
                <a:solidFill>
                  <a:prstClr val="black"/>
                </a:solidFill>
              </a:rPr>
              <a:t>    (B) population is at equilibrium (B=D; I=E)</a:t>
            </a:r>
          </a:p>
        </p:txBody>
      </p:sp>
    </p:spTree>
    <p:extLst>
      <p:ext uri="{BB962C8B-B14F-4D97-AF65-F5344CB8AC3E}">
        <p14:creationId xmlns:p14="http://schemas.microsoft.com/office/powerpoint/2010/main" val="4657806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152400"/>
            <a:ext cx="6673174" cy="1560716"/>
          </a:xfrm>
        </p:spPr>
        <p:txBody>
          <a:bodyPr/>
          <a:lstStyle/>
          <a:p>
            <a:r>
              <a:rPr lang="en-US" dirty="0"/>
              <a:t>My observations</a:t>
            </a:r>
          </a:p>
        </p:txBody>
      </p:sp>
      <p:sp>
        <p:nvSpPr>
          <p:cNvPr id="3" name="Content Placeholder 2"/>
          <p:cNvSpPr>
            <a:spLocks noGrp="1"/>
          </p:cNvSpPr>
          <p:nvPr>
            <p:ph idx="1"/>
          </p:nvPr>
        </p:nvSpPr>
        <p:spPr>
          <a:xfrm>
            <a:off x="228600" y="762000"/>
            <a:ext cx="8549604" cy="6019800"/>
          </a:xfrm>
          <a:solidFill>
            <a:schemeClr val="bg1"/>
          </a:solidFill>
        </p:spPr>
        <p:txBody>
          <a:bodyPr>
            <a:normAutofit fontScale="77500" lnSpcReduction="20000"/>
          </a:bodyPr>
          <a:lstStyle/>
          <a:p>
            <a:r>
              <a:rPr lang="en-US" dirty="0"/>
              <a:t>Ask students for example of </a:t>
            </a:r>
            <a:r>
              <a:rPr lang="en-US" dirty="0" err="1"/>
              <a:t>semelparity</a:t>
            </a:r>
            <a:r>
              <a:rPr lang="en-US" dirty="0"/>
              <a:t> with class wide question, a couple respond then he provides examples. </a:t>
            </a:r>
          </a:p>
          <a:p>
            <a:r>
              <a:rPr lang="en-US" dirty="0"/>
              <a:t>Provides a life table of data with time (x) vs. population at time (n(x)). Provides model and interprets it. Then adds two more variables: portion of original cohort surviving at each stage (l(x)) and portion of original cohort dying at each age (d(x)). He provides variables and interprets them for the students. These are functions of time in a data table model. </a:t>
            </a:r>
          </a:p>
          <a:p>
            <a:r>
              <a:rPr lang="en-US" dirty="0"/>
              <a:t>Stage specific mortality rate q(x) = d(x)/l(x). Again he provides the model and interprets the model for the student. Introduces three more variables: f(x) number of offspring produced at each age, m(x) individual fecundity – offspring produced per surviving individual (f(x)/n(x)). I(x)m(x) number of offspring produced per original individual at each age. Provides interpretation of this last variable with respect to growth of population. Summing up this variable across time is net reproductive rate (R(0)). Does ask students what it means if R &gt; 0, R = 0, or R &lt; 0, but instructor is doing most of the interpretation. </a:t>
            </a:r>
          </a:p>
          <a:p>
            <a:r>
              <a:rPr lang="en-US" dirty="0"/>
              <a:t>Generation time T is sum of x time l(x) times m(x) divided by R(0). He provides the formula and interprets it, no questions for students. Per capita rate of increase r is ln(R(0)/T. </a:t>
            </a:r>
          </a:p>
          <a:p>
            <a:r>
              <a:rPr lang="en-US" dirty="0"/>
              <a:t>Brings in natural log function. Students likely do not understand why the formulas are what they are – how they came about. They will use them as rules without much understanding of why. </a:t>
            </a:r>
          </a:p>
          <a:p>
            <a:r>
              <a:rPr lang="en-US" dirty="0"/>
              <a:t>Provides a life table and has students practice doing the calculation of the variables in the table. Students are discussing the example problem he provided and asking questions on the life table, particularly on how to find the year 0 value for the variables. Ask students to provide the R(0) value and interpret the value in terms of the biology context. Time running out, so shows the solution to the entire table and the values of the variables R(0), T, and r. Tells them the number represents Wolverine populations in Alaska. </a:t>
            </a:r>
          </a:p>
          <a:p>
            <a:endParaRPr lang="en-US" dirty="0"/>
          </a:p>
        </p:txBody>
      </p:sp>
    </p:spTree>
    <p:extLst>
      <p:ext uri="{BB962C8B-B14F-4D97-AF65-F5344CB8AC3E}">
        <p14:creationId xmlns:p14="http://schemas.microsoft.com/office/powerpoint/2010/main" val="440672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QM BUGS Assessment</a:t>
            </a:r>
            <a:br>
              <a:rPr lang="en-US" dirty="0"/>
            </a:br>
            <a:r>
              <a:rPr lang="en-US" dirty="0"/>
              <a:t>Phenomenological Model</a:t>
            </a:r>
          </a:p>
        </p:txBody>
      </p:sp>
      <p:pic>
        <p:nvPicPr>
          <p:cNvPr id="7" name="Picture 6"/>
          <p:cNvPicPr>
            <a:picLocks noChangeAspect="1"/>
          </p:cNvPicPr>
          <p:nvPr/>
        </p:nvPicPr>
        <p:blipFill>
          <a:blip r:embed="rId2"/>
          <a:stretch>
            <a:fillRect/>
          </a:stretch>
        </p:blipFill>
        <p:spPr>
          <a:xfrm>
            <a:off x="228600" y="2286000"/>
            <a:ext cx="8166226" cy="3352800"/>
          </a:xfrm>
          <a:prstGeom prst="rect">
            <a:avLst/>
          </a:prstGeom>
        </p:spPr>
      </p:pic>
    </p:spTree>
    <p:extLst>
      <p:ext uri="{BB962C8B-B14F-4D97-AF65-F5344CB8AC3E}">
        <p14:creationId xmlns:p14="http://schemas.microsoft.com/office/powerpoint/2010/main" val="24353424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7986" y="4020548"/>
            <a:ext cx="8691214" cy="2532652"/>
          </a:xfrm>
        </p:spPr>
        <p:txBody>
          <a:bodyPr/>
          <a:lstStyle/>
          <a:p>
            <a:pPr marL="0" indent="0">
              <a:buNone/>
            </a:pPr>
            <a:r>
              <a:rPr lang="en-US" dirty="0">
                <a:latin typeface="Times New Roman" panose="02020603050405020304" pitchFamily="18" charset="0"/>
                <a:cs typeface="Times New Roman" panose="02020603050405020304" pitchFamily="18" charset="0"/>
              </a:rPr>
              <a:t>Phenomenological models only represent the observable properties of the phenomenon, refrain from including the actual underlying mechanism (</a:t>
            </a:r>
            <a:r>
              <a:rPr lang="en-US" dirty="0" err="1">
                <a:latin typeface="Times New Roman" panose="02020603050405020304" pitchFamily="18" charset="0"/>
                <a:cs typeface="Times New Roman" panose="02020603050405020304" pitchFamily="18" charset="0"/>
              </a:rPr>
              <a:t>Louca</a:t>
            </a:r>
            <a:r>
              <a:rPr lang="en-US" dirty="0">
                <a:latin typeface="Times New Roman" panose="02020603050405020304" pitchFamily="18" charset="0"/>
                <a:cs typeface="Times New Roman" panose="02020603050405020304" pitchFamily="18" charset="0"/>
              </a:rPr>
              <a:t> and </a:t>
            </a:r>
            <a:r>
              <a:rPr lang="en-US" dirty="0" err="1">
                <a:latin typeface="Times New Roman" panose="02020603050405020304" pitchFamily="18" charset="0"/>
                <a:cs typeface="Times New Roman" panose="02020603050405020304" pitchFamily="18" charset="0"/>
              </a:rPr>
              <a:t>Zacharia</a:t>
            </a:r>
            <a:r>
              <a:rPr lang="en-US" dirty="0">
                <a:latin typeface="Times New Roman" panose="02020603050405020304" pitchFamily="18" charset="0"/>
                <a:cs typeface="Times New Roman" panose="02020603050405020304" pitchFamily="18" charset="0"/>
              </a:rPr>
              <a:t>). Model foregoes any attempt to explain why the variables interact the way they do, and simply attempts to describe the relationship. Students discuss in small groups how to find the formulas in the life table, explaining the mathematical relationships related to the science, rather than just being provided the formulas.</a:t>
            </a:r>
          </a:p>
        </p:txBody>
      </p:sp>
      <p:pic>
        <p:nvPicPr>
          <p:cNvPr id="4" name="Picture 3"/>
          <p:cNvPicPr>
            <a:picLocks noChangeAspect="1"/>
          </p:cNvPicPr>
          <p:nvPr/>
        </p:nvPicPr>
        <p:blipFill>
          <a:blip r:embed="rId2"/>
          <a:stretch>
            <a:fillRect/>
          </a:stretch>
        </p:blipFill>
        <p:spPr>
          <a:xfrm>
            <a:off x="127542" y="221454"/>
            <a:ext cx="4649793" cy="1757363"/>
          </a:xfrm>
          <a:prstGeom prst="rect">
            <a:avLst/>
          </a:prstGeom>
        </p:spPr>
      </p:pic>
      <p:pic>
        <p:nvPicPr>
          <p:cNvPr id="6" name="Picture 5"/>
          <p:cNvPicPr>
            <a:picLocks noChangeAspect="1"/>
          </p:cNvPicPr>
          <p:nvPr/>
        </p:nvPicPr>
        <p:blipFill>
          <a:blip r:embed="rId3"/>
          <a:stretch>
            <a:fillRect/>
          </a:stretch>
        </p:blipFill>
        <p:spPr>
          <a:xfrm>
            <a:off x="4777335" y="221454"/>
            <a:ext cx="4370382" cy="1516340"/>
          </a:xfrm>
          <a:prstGeom prst="rect">
            <a:avLst/>
          </a:prstGeom>
        </p:spPr>
      </p:pic>
      <p:pic>
        <p:nvPicPr>
          <p:cNvPr id="7" name="Picture 6"/>
          <p:cNvPicPr>
            <a:picLocks noChangeAspect="1"/>
          </p:cNvPicPr>
          <p:nvPr/>
        </p:nvPicPr>
        <p:blipFill>
          <a:blip r:embed="rId4"/>
          <a:stretch>
            <a:fillRect/>
          </a:stretch>
        </p:blipFill>
        <p:spPr>
          <a:xfrm>
            <a:off x="133118" y="1978817"/>
            <a:ext cx="4653510" cy="1957037"/>
          </a:xfrm>
          <a:prstGeom prst="rect">
            <a:avLst/>
          </a:prstGeom>
        </p:spPr>
      </p:pic>
      <p:pic>
        <p:nvPicPr>
          <p:cNvPr id="8" name="Picture 7"/>
          <p:cNvPicPr>
            <a:picLocks noChangeAspect="1"/>
          </p:cNvPicPr>
          <p:nvPr/>
        </p:nvPicPr>
        <p:blipFill>
          <a:blip r:embed="rId5"/>
          <a:stretch>
            <a:fillRect/>
          </a:stretch>
        </p:blipFill>
        <p:spPr>
          <a:xfrm>
            <a:off x="4793946" y="1982534"/>
            <a:ext cx="4353771" cy="2010136"/>
          </a:xfrm>
          <a:prstGeom prst="rect">
            <a:avLst/>
          </a:prstGeom>
        </p:spPr>
      </p:pic>
    </p:spTree>
    <p:extLst>
      <p:ext uri="{BB962C8B-B14F-4D97-AF65-F5344CB8AC3E}">
        <p14:creationId xmlns:p14="http://schemas.microsoft.com/office/powerpoint/2010/main" val="22594381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QUBES</a:t>
            </a:r>
            <a:br>
              <a:rPr lang="en-US" dirty="0"/>
            </a:br>
            <a:r>
              <a:rPr lang="en-US" sz="3200" dirty="0"/>
              <a:t>QM BUGS</a:t>
            </a:r>
          </a:p>
        </p:txBody>
      </p:sp>
      <p:sp>
        <p:nvSpPr>
          <p:cNvPr id="3" name="Content Placeholder 2"/>
          <p:cNvSpPr>
            <a:spLocks noGrp="1"/>
          </p:cNvSpPr>
          <p:nvPr>
            <p:ph idx="1"/>
          </p:nvPr>
        </p:nvSpPr>
        <p:spPr>
          <a:xfrm>
            <a:off x="990600" y="2438400"/>
            <a:ext cx="7787604" cy="3651504"/>
          </a:xfrm>
        </p:spPr>
        <p:txBody>
          <a:bodyPr/>
          <a:lstStyle/>
          <a:p>
            <a:r>
              <a:rPr lang="en-US" dirty="0"/>
              <a:t>National Institute for Mathematical and Biological Synthesis (</a:t>
            </a:r>
            <a:r>
              <a:rPr lang="en-US" dirty="0" err="1"/>
              <a:t>NIMBios</a:t>
            </a:r>
            <a:r>
              <a:rPr lang="en-US" dirty="0"/>
              <a:t>): Teaching Quantitative Bio – Unpacking the Black Box Working Group</a:t>
            </a:r>
          </a:p>
          <a:p>
            <a:r>
              <a:rPr lang="en-US" dirty="0" err="1"/>
              <a:t>Dauer</a:t>
            </a:r>
            <a:r>
              <a:rPr lang="en-US" dirty="0"/>
              <a:t> and Mayes subgroup to examine impact of </a:t>
            </a:r>
            <a:r>
              <a:rPr lang="en-US" dirty="0" err="1"/>
              <a:t>QBio</a:t>
            </a:r>
            <a:r>
              <a:rPr lang="en-US" dirty="0"/>
              <a:t> on student biology understanding and QR ability</a:t>
            </a:r>
          </a:p>
          <a:p>
            <a:r>
              <a:rPr lang="en-US" dirty="0"/>
              <a:t>QR Pilot Assessment (Sp16): White Nose Syndrome assessment focused on quantitative act and quantitative interpretation, attitudes. Pilot with University of Nebraska – Lincoln (n=121)</a:t>
            </a:r>
          </a:p>
          <a:p>
            <a:r>
              <a:rPr lang="en-US" dirty="0"/>
              <a:t>Modeling Framework Paper published in PRIMUS (June 2016) moves focus to QM (Eaton, Highlander, </a:t>
            </a:r>
            <a:r>
              <a:rPr lang="en-US" dirty="0" err="1"/>
              <a:t>Dahlquist</a:t>
            </a:r>
            <a:r>
              <a:rPr lang="en-US" dirty="0"/>
              <a:t>, </a:t>
            </a:r>
            <a:r>
              <a:rPr lang="en-US" dirty="0" err="1"/>
              <a:t>LaMar</a:t>
            </a:r>
            <a:r>
              <a:rPr lang="en-US" dirty="0"/>
              <a:t>, </a:t>
            </a:r>
            <a:r>
              <a:rPr lang="en-US" dirty="0" err="1"/>
              <a:t>Ledder</a:t>
            </a:r>
            <a:r>
              <a:rPr lang="en-US" dirty="0"/>
              <a:t>,  &amp; </a:t>
            </a:r>
            <a:r>
              <a:rPr lang="en-US" dirty="0" err="1"/>
              <a:t>Schugart</a:t>
            </a:r>
            <a:r>
              <a:rPr lang="en-US" dirty="0"/>
              <a:t>)</a:t>
            </a:r>
          </a:p>
          <a:p>
            <a:endParaRPr lang="en-US" dirty="0"/>
          </a:p>
          <a:p>
            <a:endParaRPr lang="en-US" dirty="0"/>
          </a:p>
        </p:txBody>
      </p:sp>
    </p:spTree>
    <p:extLst>
      <p:ext uri="{BB962C8B-B14F-4D97-AF65-F5344CB8AC3E}">
        <p14:creationId xmlns:p14="http://schemas.microsoft.com/office/powerpoint/2010/main" val="29819361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Life tables </a:t>
            </a:r>
            <a:br>
              <a:rPr lang="en-US" dirty="0"/>
            </a:br>
            <a:r>
              <a:rPr lang="en-US" dirty="0"/>
              <a:t>(day 2)</a:t>
            </a:r>
          </a:p>
        </p:txBody>
      </p:sp>
      <p:sp>
        <p:nvSpPr>
          <p:cNvPr id="3" name="Content Placeholder 2"/>
          <p:cNvSpPr>
            <a:spLocks noGrp="1"/>
          </p:cNvSpPr>
          <p:nvPr>
            <p:ph idx="1"/>
          </p:nvPr>
        </p:nvSpPr>
        <p:spPr/>
        <p:txBody>
          <a:bodyPr>
            <a:normAutofit lnSpcReduction="10000"/>
          </a:bodyPr>
          <a:lstStyle/>
          <a:p>
            <a:r>
              <a:rPr lang="en-US" dirty="0"/>
              <a:t>Instructor provides a population table as a hands-on practice problem. Students work individually on problem. </a:t>
            </a:r>
          </a:p>
          <a:p>
            <a:r>
              <a:rPr lang="en-US" dirty="0"/>
              <a:t>Given stage (x), n(x) and m(x) asked to calculate l(x) for a wolverine population. </a:t>
            </a:r>
          </a:p>
          <a:p>
            <a:r>
              <a:rPr lang="en-US" dirty="0"/>
              <a:t>Asked to find net reproductive rate (R(0)) and per capita rate of growth r. Are to determine if population is growing or declining.</a:t>
            </a:r>
          </a:p>
          <a:p>
            <a:r>
              <a:rPr lang="en-US" dirty="0"/>
              <a:t>No review of the material, students work off of notes with calculators. No student questions, they just work on calculation. </a:t>
            </a:r>
          </a:p>
        </p:txBody>
      </p:sp>
    </p:spTree>
    <p:extLst>
      <p:ext uri="{BB962C8B-B14F-4D97-AF65-F5344CB8AC3E}">
        <p14:creationId xmlns:p14="http://schemas.microsoft.com/office/powerpoint/2010/main" val="30973420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nvPr>
        </p:nvGraphicFramePr>
        <p:xfrm>
          <a:off x="381000" y="457200"/>
          <a:ext cx="4648200" cy="6096000"/>
        </p:xfrm>
        <a:graphic>
          <a:graphicData uri="http://schemas.openxmlformats.org/drawingml/2006/table">
            <a:tbl>
              <a:tblPr firstRow="1" bandRow="1">
                <a:tableStyleId>{5C22544A-7EE6-4342-B048-85BDC9FD1C3A}</a:tableStyleId>
              </a:tblPr>
              <a:tblGrid>
                <a:gridCol w="1256500">
                  <a:extLst>
                    <a:ext uri="{9D8B030D-6E8A-4147-A177-3AD203B41FA5}">
                      <a16:colId xmlns:a16="http://schemas.microsoft.com/office/drawing/2014/main" val="20000"/>
                    </a:ext>
                  </a:extLst>
                </a:gridCol>
                <a:gridCol w="912660">
                  <a:extLst>
                    <a:ext uri="{9D8B030D-6E8A-4147-A177-3AD203B41FA5}">
                      <a16:colId xmlns:a16="http://schemas.microsoft.com/office/drawing/2014/main" val="20001"/>
                    </a:ext>
                  </a:extLst>
                </a:gridCol>
                <a:gridCol w="774700">
                  <a:extLst>
                    <a:ext uri="{9D8B030D-6E8A-4147-A177-3AD203B41FA5}">
                      <a16:colId xmlns:a16="http://schemas.microsoft.com/office/drawing/2014/main" val="20002"/>
                    </a:ext>
                  </a:extLst>
                </a:gridCol>
                <a:gridCol w="852170">
                  <a:extLst>
                    <a:ext uri="{9D8B030D-6E8A-4147-A177-3AD203B41FA5}">
                      <a16:colId xmlns:a16="http://schemas.microsoft.com/office/drawing/2014/main" val="20003"/>
                    </a:ext>
                  </a:extLst>
                </a:gridCol>
                <a:gridCol w="852170">
                  <a:extLst>
                    <a:ext uri="{9D8B030D-6E8A-4147-A177-3AD203B41FA5}">
                      <a16:colId xmlns:a16="http://schemas.microsoft.com/office/drawing/2014/main" val="20004"/>
                    </a:ext>
                  </a:extLst>
                </a:gridCol>
              </a:tblGrid>
              <a:tr h="533400">
                <a:tc>
                  <a:txBody>
                    <a:bodyPr/>
                    <a:lstStyle/>
                    <a:p>
                      <a:pPr algn="ctr"/>
                      <a:r>
                        <a:rPr lang="en-US" dirty="0"/>
                        <a:t>Stage (x)</a:t>
                      </a:r>
                    </a:p>
                  </a:txBody>
                  <a:tcPr/>
                </a:tc>
                <a:tc>
                  <a:txBody>
                    <a:bodyPr/>
                    <a:lstStyle/>
                    <a:p>
                      <a:pPr algn="ctr"/>
                      <a:r>
                        <a:rPr lang="en-US" baseline="0" dirty="0" err="1"/>
                        <a:t>n</a:t>
                      </a:r>
                      <a:r>
                        <a:rPr lang="en-US" baseline="-25000" dirty="0" err="1"/>
                        <a:t>x</a:t>
                      </a:r>
                      <a:endParaRPr lang="en-US" dirty="0"/>
                    </a:p>
                  </a:txBody>
                  <a:tcPr/>
                </a:tc>
                <a:tc>
                  <a:txBody>
                    <a:bodyPr/>
                    <a:lstStyle/>
                    <a:p>
                      <a:pPr algn="ctr"/>
                      <a:r>
                        <a:rPr lang="en-US" dirty="0"/>
                        <a:t>l</a:t>
                      </a:r>
                      <a:r>
                        <a:rPr lang="en-US" baseline="-25000" dirty="0"/>
                        <a:t>x</a:t>
                      </a:r>
                      <a:endParaRPr lang="en-US" dirty="0"/>
                    </a:p>
                  </a:txBody>
                  <a:tcPr/>
                </a:tc>
                <a:tc>
                  <a:txBody>
                    <a:bodyPr/>
                    <a:lstStyle/>
                    <a:p>
                      <a:pPr algn="ctr"/>
                      <a:r>
                        <a:rPr lang="en-US" baseline="0" dirty="0"/>
                        <a:t>m</a:t>
                      </a:r>
                      <a:r>
                        <a:rPr lang="en-US" baseline="-25000" dirty="0"/>
                        <a:t>x</a:t>
                      </a:r>
                      <a:endParaRPr lang="en-US" dirty="0"/>
                    </a:p>
                  </a:txBody>
                  <a:tcPr/>
                </a:tc>
                <a:tc>
                  <a:txBody>
                    <a:bodyPr/>
                    <a:lstStyle/>
                    <a:p>
                      <a:pPr algn="ctr"/>
                      <a:endParaRPr lang="en-US" baseline="-25000" dirty="0"/>
                    </a:p>
                  </a:txBody>
                  <a:tcPr/>
                </a:tc>
                <a:extLst>
                  <a:ext uri="{0D108BD9-81ED-4DB2-BD59-A6C34878D82A}">
                    <a16:rowId xmlns:a16="http://schemas.microsoft.com/office/drawing/2014/main" val="10000"/>
                  </a:ext>
                </a:extLst>
              </a:tr>
              <a:tr h="370840">
                <a:tc>
                  <a:txBody>
                    <a:bodyPr/>
                    <a:lstStyle/>
                    <a:p>
                      <a:pPr algn="ctr"/>
                      <a:r>
                        <a:rPr lang="en-US" dirty="0"/>
                        <a:t>0</a:t>
                      </a:r>
                    </a:p>
                  </a:txBody>
                  <a:tcPr/>
                </a:tc>
                <a:tc>
                  <a:txBody>
                    <a:bodyPr/>
                    <a:lstStyle/>
                    <a:p>
                      <a:pPr algn="ctr"/>
                      <a:r>
                        <a:rPr lang="en-US" dirty="0"/>
                        <a:t>608</a:t>
                      </a:r>
                    </a:p>
                  </a:txBody>
                  <a:tcPr/>
                </a:tc>
                <a:tc>
                  <a:txBody>
                    <a:bodyPr/>
                    <a:lstStyle/>
                    <a:p>
                      <a:pPr algn="ctr"/>
                      <a:endParaRPr lang="en-US" dirty="0"/>
                    </a:p>
                  </a:txBody>
                  <a:tcPr/>
                </a:tc>
                <a:tc>
                  <a:txBody>
                    <a:bodyPr/>
                    <a:lstStyle/>
                    <a:p>
                      <a:pPr algn="ctr"/>
                      <a:r>
                        <a:rPr lang="en-US" dirty="0"/>
                        <a:t>0.00</a:t>
                      </a:r>
                    </a:p>
                  </a:txBody>
                  <a:tcPr/>
                </a:tc>
                <a:tc>
                  <a:txBody>
                    <a:bodyPr/>
                    <a:lstStyle/>
                    <a:p>
                      <a:pPr algn="ctr"/>
                      <a:endParaRPr lang="en-US" dirty="0"/>
                    </a:p>
                  </a:txBody>
                  <a:tcPr/>
                </a:tc>
                <a:extLst>
                  <a:ext uri="{0D108BD9-81ED-4DB2-BD59-A6C34878D82A}">
                    <a16:rowId xmlns:a16="http://schemas.microsoft.com/office/drawing/2014/main" val="10001"/>
                  </a:ext>
                </a:extLst>
              </a:tr>
              <a:tr h="370840">
                <a:tc>
                  <a:txBody>
                    <a:bodyPr/>
                    <a:lstStyle/>
                    <a:p>
                      <a:pPr algn="ctr"/>
                      <a:r>
                        <a:rPr lang="en-US" dirty="0"/>
                        <a:t>1</a:t>
                      </a:r>
                    </a:p>
                  </a:txBody>
                  <a:tcPr/>
                </a:tc>
                <a:tc>
                  <a:txBody>
                    <a:bodyPr/>
                    <a:lstStyle/>
                    <a:p>
                      <a:pPr algn="ctr"/>
                      <a:r>
                        <a:rPr lang="en-US" dirty="0"/>
                        <a:t>487</a:t>
                      </a:r>
                    </a:p>
                  </a:txBody>
                  <a:tcPr/>
                </a:tc>
                <a:tc>
                  <a:txBody>
                    <a:bodyPr/>
                    <a:lstStyle/>
                    <a:p>
                      <a:pPr algn="ctr"/>
                      <a:endParaRPr lang="en-US" dirty="0"/>
                    </a:p>
                  </a:txBody>
                  <a:tcPr/>
                </a:tc>
                <a:tc>
                  <a:txBody>
                    <a:bodyPr/>
                    <a:lstStyle/>
                    <a:p>
                      <a:pPr algn="ctr"/>
                      <a:r>
                        <a:rPr lang="en-US" dirty="0"/>
                        <a:t>0.00</a:t>
                      </a:r>
                    </a:p>
                  </a:txBody>
                  <a:tcPr/>
                </a:tc>
                <a:tc>
                  <a:txBody>
                    <a:bodyPr/>
                    <a:lstStyle/>
                    <a:p>
                      <a:pPr algn="ctr"/>
                      <a:endParaRPr lang="en-US" dirty="0"/>
                    </a:p>
                  </a:txBody>
                  <a:tcPr/>
                </a:tc>
                <a:extLst>
                  <a:ext uri="{0D108BD9-81ED-4DB2-BD59-A6C34878D82A}">
                    <a16:rowId xmlns:a16="http://schemas.microsoft.com/office/drawing/2014/main" val="10002"/>
                  </a:ext>
                </a:extLst>
              </a:tr>
              <a:tr h="370840">
                <a:tc>
                  <a:txBody>
                    <a:bodyPr/>
                    <a:lstStyle/>
                    <a:p>
                      <a:pPr algn="ctr"/>
                      <a:r>
                        <a:rPr lang="en-US" dirty="0"/>
                        <a:t>2</a:t>
                      </a:r>
                    </a:p>
                  </a:txBody>
                  <a:tcPr/>
                </a:tc>
                <a:tc>
                  <a:txBody>
                    <a:bodyPr/>
                    <a:lstStyle/>
                    <a:p>
                      <a:pPr algn="ctr"/>
                      <a:r>
                        <a:rPr lang="en-US" dirty="0"/>
                        <a:t>480</a:t>
                      </a:r>
                    </a:p>
                  </a:txBody>
                  <a:tcPr/>
                </a:tc>
                <a:tc>
                  <a:txBody>
                    <a:bodyPr/>
                    <a:lstStyle/>
                    <a:p>
                      <a:pPr algn="ctr"/>
                      <a:endParaRPr lang="en-US" dirty="0"/>
                    </a:p>
                  </a:txBody>
                  <a:tcPr/>
                </a:tc>
                <a:tc>
                  <a:txBody>
                    <a:bodyPr/>
                    <a:lstStyle/>
                    <a:p>
                      <a:pPr algn="ctr"/>
                      <a:r>
                        <a:rPr lang="en-US" dirty="0"/>
                        <a:t>0.00</a:t>
                      </a:r>
                    </a:p>
                  </a:txBody>
                  <a:tcPr/>
                </a:tc>
                <a:tc>
                  <a:txBody>
                    <a:bodyPr/>
                    <a:lstStyle/>
                    <a:p>
                      <a:pPr algn="ctr"/>
                      <a:endParaRPr lang="en-US" dirty="0"/>
                    </a:p>
                  </a:txBody>
                  <a:tcPr/>
                </a:tc>
                <a:extLst>
                  <a:ext uri="{0D108BD9-81ED-4DB2-BD59-A6C34878D82A}">
                    <a16:rowId xmlns:a16="http://schemas.microsoft.com/office/drawing/2014/main" val="10003"/>
                  </a:ext>
                </a:extLst>
              </a:tr>
              <a:tr h="370840">
                <a:tc>
                  <a:txBody>
                    <a:bodyPr/>
                    <a:lstStyle/>
                    <a:p>
                      <a:pPr algn="ctr"/>
                      <a:r>
                        <a:rPr lang="en-US" dirty="0"/>
                        <a:t>3</a:t>
                      </a:r>
                    </a:p>
                  </a:txBody>
                  <a:tcPr/>
                </a:tc>
                <a:tc>
                  <a:txBody>
                    <a:bodyPr/>
                    <a:lstStyle/>
                    <a:p>
                      <a:pPr algn="ctr"/>
                      <a:r>
                        <a:rPr lang="en-US" dirty="0"/>
                        <a:t>472</a:t>
                      </a:r>
                    </a:p>
                  </a:txBody>
                  <a:tcPr/>
                </a:tc>
                <a:tc>
                  <a:txBody>
                    <a:bodyPr/>
                    <a:lstStyle/>
                    <a:p>
                      <a:pPr algn="ctr"/>
                      <a:endParaRPr lang="en-US" dirty="0"/>
                    </a:p>
                  </a:txBody>
                  <a:tcPr/>
                </a:tc>
                <a:tc>
                  <a:txBody>
                    <a:bodyPr/>
                    <a:lstStyle/>
                    <a:p>
                      <a:pPr algn="ctr"/>
                      <a:r>
                        <a:rPr lang="en-US" dirty="0"/>
                        <a:t>0.08</a:t>
                      </a:r>
                    </a:p>
                  </a:txBody>
                  <a:tcPr/>
                </a:tc>
                <a:tc>
                  <a:txBody>
                    <a:bodyPr/>
                    <a:lstStyle/>
                    <a:p>
                      <a:pPr algn="ctr"/>
                      <a:endParaRPr lang="en-US" dirty="0"/>
                    </a:p>
                  </a:txBody>
                  <a:tcPr/>
                </a:tc>
                <a:extLst>
                  <a:ext uri="{0D108BD9-81ED-4DB2-BD59-A6C34878D82A}">
                    <a16:rowId xmlns:a16="http://schemas.microsoft.com/office/drawing/2014/main" val="10004"/>
                  </a:ext>
                </a:extLst>
              </a:tr>
              <a:tr h="370840">
                <a:tc>
                  <a:txBody>
                    <a:bodyPr/>
                    <a:lstStyle/>
                    <a:p>
                      <a:pPr algn="ctr"/>
                      <a:r>
                        <a:rPr lang="en-US" dirty="0"/>
                        <a:t>4</a:t>
                      </a:r>
                    </a:p>
                  </a:txBody>
                  <a:tcPr/>
                </a:tc>
                <a:tc>
                  <a:txBody>
                    <a:bodyPr/>
                    <a:lstStyle/>
                    <a:p>
                      <a:pPr algn="ctr"/>
                      <a:r>
                        <a:rPr lang="en-US" dirty="0"/>
                        <a:t>465</a:t>
                      </a:r>
                    </a:p>
                  </a:txBody>
                  <a:tcPr/>
                </a:tc>
                <a:tc>
                  <a:txBody>
                    <a:bodyPr/>
                    <a:lstStyle/>
                    <a:p>
                      <a:pPr algn="ctr"/>
                      <a:endParaRPr lang="en-US" dirty="0"/>
                    </a:p>
                  </a:txBody>
                  <a:tcPr/>
                </a:tc>
                <a:tc>
                  <a:txBody>
                    <a:bodyPr/>
                    <a:lstStyle/>
                    <a:p>
                      <a:pPr algn="ctr"/>
                      <a:r>
                        <a:rPr lang="en-US" dirty="0"/>
                        <a:t>0.07</a:t>
                      </a:r>
                    </a:p>
                  </a:txBody>
                  <a:tcPr/>
                </a:tc>
                <a:tc>
                  <a:txBody>
                    <a:bodyPr/>
                    <a:lstStyle/>
                    <a:p>
                      <a:pPr algn="ctr"/>
                      <a:endParaRPr lang="en-US" dirty="0"/>
                    </a:p>
                  </a:txBody>
                  <a:tcPr/>
                </a:tc>
                <a:extLst>
                  <a:ext uri="{0D108BD9-81ED-4DB2-BD59-A6C34878D82A}">
                    <a16:rowId xmlns:a16="http://schemas.microsoft.com/office/drawing/2014/main" val="10005"/>
                  </a:ext>
                </a:extLst>
              </a:tr>
              <a:tr h="370840">
                <a:tc>
                  <a:txBody>
                    <a:bodyPr/>
                    <a:lstStyle/>
                    <a:p>
                      <a:pPr algn="ctr"/>
                      <a:r>
                        <a:rPr lang="en-US" dirty="0"/>
                        <a:t>5</a:t>
                      </a:r>
                    </a:p>
                  </a:txBody>
                  <a:tcPr/>
                </a:tc>
                <a:tc>
                  <a:txBody>
                    <a:bodyPr/>
                    <a:lstStyle/>
                    <a:p>
                      <a:pPr algn="ctr"/>
                      <a:r>
                        <a:rPr lang="en-US" dirty="0"/>
                        <a:t>447</a:t>
                      </a:r>
                    </a:p>
                  </a:txBody>
                  <a:tcPr/>
                </a:tc>
                <a:tc>
                  <a:txBody>
                    <a:bodyPr/>
                    <a:lstStyle/>
                    <a:p>
                      <a:pPr algn="ctr"/>
                      <a:endParaRPr lang="en-US" dirty="0"/>
                    </a:p>
                  </a:txBody>
                  <a:tcPr/>
                </a:tc>
                <a:tc>
                  <a:txBody>
                    <a:bodyPr/>
                    <a:lstStyle/>
                    <a:p>
                      <a:pPr algn="ctr"/>
                      <a:r>
                        <a:rPr lang="en-US" dirty="0"/>
                        <a:t>0.12</a:t>
                      </a:r>
                    </a:p>
                  </a:txBody>
                  <a:tcPr/>
                </a:tc>
                <a:tc>
                  <a:txBody>
                    <a:bodyPr/>
                    <a:lstStyle/>
                    <a:p>
                      <a:pPr algn="ctr"/>
                      <a:endParaRPr lang="en-US" dirty="0"/>
                    </a:p>
                  </a:txBody>
                  <a:tcPr/>
                </a:tc>
                <a:extLst>
                  <a:ext uri="{0D108BD9-81ED-4DB2-BD59-A6C34878D82A}">
                    <a16:rowId xmlns:a16="http://schemas.microsoft.com/office/drawing/2014/main" val="10006"/>
                  </a:ext>
                </a:extLst>
              </a:tr>
              <a:tr h="370840">
                <a:tc>
                  <a:txBody>
                    <a:bodyPr/>
                    <a:lstStyle/>
                    <a:p>
                      <a:pPr algn="ctr"/>
                      <a:r>
                        <a:rPr lang="en-US" dirty="0"/>
                        <a:t>6</a:t>
                      </a:r>
                    </a:p>
                  </a:txBody>
                  <a:tcPr/>
                </a:tc>
                <a:tc>
                  <a:txBody>
                    <a:bodyPr/>
                    <a:lstStyle/>
                    <a:p>
                      <a:pPr algn="ctr"/>
                      <a:r>
                        <a:rPr lang="en-US" dirty="0"/>
                        <a:t>419</a:t>
                      </a:r>
                    </a:p>
                  </a:txBody>
                  <a:tcPr/>
                </a:tc>
                <a:tc>
                  <a:txBody>
                    <a:bodyPr/>
                    <a:lstStyle/>
                    <a:p>
                      <a:pPr algn="ctr"/>
                      <a:endParaRPr lang="en-US" dirty="0"/>
                    </a:p>
                  </a:txBody>
                  <a:tcPr/>
                </a:tc>
                <a:tc>
                  <a:txBody>
                    <a:bodyPr/>
                    <a:lstStyle/>
                    <a:p>
                      <a:pPr algn="ctr"/>
                      <a:r>
                        <a:rPr lang="en-US" dirty="0"/>
                        <a:t>0.19</a:t>
                      </a:r>
                    </a:p>
                  </a:txBody>
                  <a:tcPr/>
                </a:tc>
                <a:tc>
                  <a:txBody>
                    <a:bodyPr/>
                    <a:lstStyle/>
                    <a:p>
                      <a:pPr algn="ctr"/>
                      <a:endParaRPr lang="en-US" dirty="0"/>
                    </a:p>
                  </a:txBody>
                  <a:tcPr/>
                </a:tc>
                <a:extLst>
                  <a:ext uri="{0D108BD9-81ED-4DB2-BD59-A6C34878D82A}">
                    <a16:rowId xmlns:a16="http://schemas.microsoft.com/office/drawing/2014/main" val="10007"/>
                  </a:ext>
                </a:extLst>
              </a:tr>
              <a:tr h="370840">
                <a:tc>
                  <a:txBody>
                    <a:bodyPr/>
                    <a:lstStyle/>
                    <a:p>
                      <a:pPr algn="ctr"/>
                      <a:r>
                        <a:rPr lang="en-US" dirty="0"/>
                        <a:t>7</a:t>
                      </a:r>
                    </a:p>
                  </a:txBody>
                  <a:tcPr/>
                </a:tc>
                <a:tc>
                  <a:txBody>
                    <a:bodyPr/>
                    <a:lstStyle/>
                    <a:p>
                      <a:pPr algn="ctr"/>
                      <a:r>
                        <a:rPr lang="en-US" dirty="0"/>
                        <a:t>390</a:t>
                      </a:r>
                    </a:p>
                  </a:txBody>
                  <a:tcPr/>
                </a:tc>
                <a:tc>
                  <a:txBody>
                    <a:bodyPr/>
                    <a:lstStyle/>
                    <a:p>
                      <a:pPr algn="ctr"/>
                      <a:endParaRPr lang="en-US" dirty="0"/>
                    </a:p>
                  </a:txBody>
                  <a:tcPr/>
                </a:tc>
                <a:tc>
                  <a:txBody>
                    <a:bodyPr/>
                    <a:lstStyle/>
                    <a:p>
                      <a:pPr algn="ctr"/>
                      <a:r>
                        <a:rPr lang="en-US" dirty="0"/>
                        <a:t>0.07</a:t>
                      </a:r>
                    </a:p>
                  </a:txBody>
                  <a:tcPr/>
                </a:tc>
                <a:tc>
                  <a:txBody>
                    <a:bodyPr/>
                    <a:lstStyle/>
                    <a:p>
                      <a:pPr algn="ctr"/>
                      <a:endParaRPr lang="en-US" dirty="0"/>
                    </a:p>
                  </a:txBody>
                  <a:tcPr/>
                </a:tc>
                <a:extLst>
                  <a:ext uri="{0D108BD9-81ED-4DB2-BD59-A6C34878D82A}">
                    <a16:rowId xmlns:a16="http://schemas.microsoft.com/office/drawing/2014/main" val="10008"/>
                  </a:ext>
                </a:extLst>
              </a:tr>
              <a:tr h="370840">
                <a:tc>
                  <a:txBody>
                    <a:bodyPr/>
                    <a:lstStyle/>
                    <a:p>
                      <a:pPr algn="ctr"/>
                      <a:r>
                        <a:rPr lang="en-US" dirty="0"/>
                        <a:t>8</a:t>
                      </a:r>
                    </a:p>
                  </a:txBody>
                  <a:tcPr/>
                </a:tc>
                <a:tc>
                  <a:txBody>
                    <a:bodyPr/>
                    <a:lstStyle/>
                    <a:p>
                      <a:pPr algn="ctr"/>
                      <a:r>
                        <a:rPr lang="en-US" dirty="0"/>
                        <a:t>346</a:t>
                      </a:r>
                    </a:p>
                  </a:txBody>
                  <a:tcPr/>
                </a:tc>
                <a:tc>
                  <a:txBody>
                    <a:bodyPr/>
                    <a:lstStyle/>
                    <a:p>
                      <a:pPr algn="ctr"/>
                      <a:endParaRPr lang="en-US" dirty="0"/>
                    </a:p>
                  </a:txBody>
                  <a:tcPr/>
                </a:tc>
                <a:tc>
                  <a:txBody>
                    <a:bodyPr/>
                    <a:lstStyle/>
                    <a:p>
                      <a:pPr algn="ctr"/>
                      <a:r>
                        <a:rPr lang="en-US" dirty="0"/>
                        <a:t>0.07</a:t>
                      </a:r>
                    </a:p>
                  </a:txBody>
                  <a:tcPr/>
                </a:tc>
                <a:tc>
                  <a:txBody>
                    <a:bodyPr/>
                    <a:lstStyle/>
                    <a:p>
                      <a:pPr algn="ctr"/>
                      <a:endParaRPr lang="en-US" dirty="0"/>
                    </a:p>
                  </a:txBody>
                  <a:tcPr/>
                </a:tc>
                <a:extLst>
                  <a:ext uri="{0D108BD9-81ED-4DB2-BD59-A6C34878D82A}">
                    <a16:rowId xmlns:a16="http://schemas.microsoft.com/office/drawing/2014/main" val="10009"/>
                  </a:ext>
                </a:extLst>
              </a:tr>
              <a:tr h="370840">
                <a:tc>
                  <a:txBody>
                    <a:bodyPr/>
                    <a:lstStyle/>
                    <a:p>
                      <a:pPr algn="ctr"/>
                      <a:r>
                        <a:rPr lang="en-US" dirty="0"/>
                        <a:t>9</a:t>
                      </a:r>
                    </a:p>
                  </a:txBody>
                  <a:tcPr/>
                </a:tc>
                <a:tc>
                  <a:txBody>
                    <a:bodyPr/>
                    <a:lstStyle/>
                    <a:p>
                      <a:pPr algn="ctr"/>
                      <a:r>
                        <a:rPr lang="en-US" dirty="0"/>
                        <a:t>268</a:t>
                      </a:r>
                    </a:p>
                  </a:txBody>
                  <a:tcPr/>
                </a:tc>
                <a:tc>
                  <a:txBody>
                    <a:bodyPr/>
                    <a:lstStyle/>
                    <a:p>
                      <a:pPr algn="ctr"/>
                      <a:endParaRPr lang="en-US" dirty="0"/>
                    </a:p>
                  </a:txBody>
                  <a:tcPr/>
                </a:tc>
                <a:tc>
                  <a:txBody>
                    <a:bodyPr/>
                    <a:lstStyle/>
                    <a:p>
                      <a:pPr algn="ctr"/>
                      <a:r>
                        <a:rPr lang="en-US" dirty="0"/>
                        <a:t>0.05</a:t>
                      </a:r>
                    </a:p>
                  </a:txBody>
                  <a:tcPr/>
                </a:tc>
                <a:tc>
                  <a:txBody>
                    <a:bodyPr/>
                    <a:lstStyle/>
                    <a:p>
                      <a:pPr algn="ctr"/>
                      <a:endParaRPr lang="en-US" dirty="0"/>
                    </a:p>
                  </a:txBody>
                  <a:tcPr/>
                </a:tc>
                <a:extLst>
                  <a:ext uri="{0D108BD9-81ED-4DB2-BD59-A6C34878D82A}">
                    <a16:rowId xmlns:a16="http://schemas.microsoft.com/office/drawing/2014/main" val="10010"/>
                  </a:ext>
                </a:extLst>
              </a:tr>
              <a:tr h="370840">
                <a:tc>
                  <a:txBody>
                    <a:bodyPr/>
                    <a:lstStyle/>
                    <a:p>
                      <a:pPr algn="ctr"/>
                      <a:r>
                        <a:rPr lang="en-US" dirty="0"/>
                        <a:t>10</a:t>
                      </a:r>
                    </a:p>
                  </a:txBody>
                  <a:tcPr/>
                </a:tc>
                <a:tc>
                  <a:txBody>
                    <a:bodyPr/>
                    <a:lstStyle/>
                    <a:p>
                      <a:pPr algn="ctr"/>
                      <a:r>
                        <a:rPr lang="en-US" dirty="0"/>
                        <a:t>154</a:t>
                      </a:r>
                    </a:p>
                  </a:txBody>
                  <a:tcPr/>
                </a:tc>
                <a:tc>
                  <a:txBody>
                    <a:bodyPr/>
                    <a:lstStyle/>
                    <a:p>
                      <a:pPr algn="ctr"/>
                      <a:endParaRPr lang="en-US" dirty="0"/>
                    </a:p>
                  </a:txBody>
                  <a:tcPr/>
                </a:tc>
                <a:tc>
                  <a:txBody>
                    <a:bodyPr/>
                    <a:lstStyle/>
                    <a:p>
                      <a:pPr algn="ctr"/>
                      <a:r>
                        <a:rPr lang="en-US" dirty="0"/>
                        <a:t>0.03</a:t>
                      </a:r>
                    </a:p>
                  </a:txBody>
                  <a:tcPr/>
                </a:tc>
                <a:tc>
                  <a:txBody>
                    <a:bodyPr/>
                    <a:lstStyle/>
                    <a:p>
                      <a:pPr algn="ctr"/>
                      <a:endParaRPr lang="en-US" dirty="0"/>
                    </a:p>
                  </a:txBody>
                  <a:tcPr/>
                </a:tc>
                <a:extLst>
                  <a:ext uri="{0D108BD9-81ED-4DB2-BD59-A6C34878D82A}">
                    <a16:rowId xmlns:a16="http://schemas.microsoft.com/office/drawing/2014/main" val="10011"/>
                  </a:ext>
                </a:extLst>
              </a:tr>
              <a:tr h="370840">
                <a:tc>
                  <a:txBody>
                    <a:bodyPr/>
                    <a:lstStyle/>
                    <a:p>
                      <a:pPr algn="ctr"/>
                      <a:r>
                        <a:rPr lang="en-US" dirty="0"/>
                        <a:t>11</a:t>
                      </a:r>
                    </a:p>
                  </a:txBody>
                  <a:tcPr/>
                </a:tc>
                <a:tc>
                  <a:txBody>
                    <a:bodyPr/>
                    <a:lstStyle/>
                    <a:p>
                      <a:pPr algn="ctr"/>
                      <a:r>
                        <a:rPr lang="en-US" dirty="0"/>
                        <a:t>59</a:t>
                      </a:r>
                    </a:p>
                  </a:txBody>
                  <a:tcPr/>
                </a:tc>
                <a:tc>
                  <a:txBody>
                    <a:bodyPr/>
                    <a:lstStyle/>
                    <a:p>
                      <a:pPr algn="ctr"/>
                      <a:endParaRPr lang="en-US" dirty="0"/>
                    </a:p>
                  </a:txBody>
                  <a:tcPr/>
                </a:tc>
                <a:tc>
                  <a:txBody>
                    <a:bodyPr/>
                    <a:lstStyle/>
                    <a:p>
                      <a:pPr algn="ctr"/>
                      <a:r>
                        <a:rPr lang="en-US" dirty="0"/>
                        <a:t>0.00</a:t>
                      </a:r>
                    </a:p>
                  </a:txBody>
                  <a:tcPr/>
                </a:tc>
                <a:tc>
                  <a:txBody>
                    <a:bodyPr/>
                    <a:lstStyle/>
                    <a:p>
                      <a:pPr algn="ctr"/>
                      <a:endParaRPr lang="en-US" dirty="0"/>
                    </a:p>
                  </a:txBody>
                  <a:tcPr/>
                </a:tc>
                <a:extLst>
                  <a:ext uri="{0D108BD9-81ED-4DB2-BD59-A6C34878D82A}">
                    <a16:rowId xmlns:a16="http://schemas.microsoft.com/office/drawing/2014/main" val="10012"/>
                  </a:ext>
                </a:extLst>
              </a:tr>
              <a:tr h="370840">
                <a:tc>
                  <a:txBody>
                    <a:bodyPr/>
                    <a:lstStyle/>
                    <a:p>
                      <a:pPr algn="ctr"/>
                      <a:r>
                        <a:rPr lang="en-US" dirty="0"/>
                        <a:t>12</a:t>
                      </a:r>
                    </a:p>
                  </a:txBody>
                  <a:tcPr/>
                </a:tc>
                <a:tc>
                  <a:txBody>
                    <a:bodyPr/>
                    <a:lstStyle/>
                    <a:p>
                      <a:pPr algn="ctr"/>
                      <a:r>
                        <a:rPr lang="en-US" dirty="0"/>
                        <a:t>4</a:t>
                      </a:r>
                    </a:p>
                  </a:txBody>
                  <a:tcPr/>
                </a:tc>
                <a:tc>
                  <a:txBody>
                    <a:bodyPr/>
                    <a:lstStyle/>
                    <a:p>
                      <a:pPr algn="ctr"/>
                      <a:endParaRPr lang="en-US" dirty="0"/>
                    </a:p>
                  </a:txBody>
                  <a:tcPr/>
                </a:tc>
                <a:tc>
                  <a:txBody>
                    <a:bodyPr/>
                    <a:lstStyle/>
                    <a:p>
                      <a:pPr algn="ctr"/>
                      <a:r>
                        <a:rPr lang="en-US" dirty="0"/>
                        <a:t>0.00</a:t>
                      </a:r>
                    </a:p>
                  </a:txBody>
                  <a:tcPr/>
                </a:tc>
                <a:tc>
                  <a:txBody>
                    <a:bodyPr/>
                    <a:lstStyle/>
                    <a:p>
                      <a:pPr algn="ctr"/>
                      <a:endParaRPr lang="en-US" dirty="0"/>
                    </a:p>
                  </a:txBody>
                  <a:tcPr/>
                </a:tc>
                <a:extLst>
                  <a:ext uri="{0D108BD9-81ED-4DB2-BD59-A6C34878D82A}">
                    <a16:rowId xmlns:a16="http://schemas.microsoft.com/office/drawing/2014/main" val="10013"/>
                  </a:ext>
                </a:extLst>
              </a:tr>
              <a:tr h="370840">
                <a:tc>
                  <a:txBody>
                    <a:bodyPr/>
                    <a:lstStyle/>
                    <a:p>
                      <a:pPr algn="ctr"/>
                      <a:r>
                        <a:rPr lang="en-US" dirty="0"/>
                        <a:t>13</a:t>
                      </a:r>
                    </a:p>
                  </a:txBody>
                  <a:tcPr/>
                </a:tc>
                <a:tc>
                  <a:txBody>
                    <a:bodyPr/>
                    <a:lstStyle/>
                    <a:p>
                      <a:pPr algn="ctr"/>
                      <a:r>
                        <a:rPr lang="en-US" dirty="0"/>
                        <a:t>2</a:t>
                      </a:r>
                    </a:p>
                  </a:txBody>
                  <a:tcPr/>
                </a:tc>
                <a:tc>
                  <a:txBody>
                    <a:bodyPr/>
                    <a:lstStyle/>
                    <a:p>
                      <a:pPr algn="ctr"/>
                      <a:endParaRPr lang="en-US" dirty="0"/>
                    </a:p>
                  </a:txBody>
                  <a:tcPr/>
                </a:tc>
                <a:tc>
                  <a:txBody>
                    <a:bodyPr/>
                    <a:lstStyle/>
                    <a:p>
                      <a:pPr algn="ctr"/>
                      <a:r>
                        <a:rPr lang="en-US" dirty="0"/>
                        <a:t>0.00</a:t>
                      </a:r>
                    </a:p>
                  </a:txBody>
                  <a:tcPr/>
                </a:tc>
                <a:tc>
                  <a:txBody>
                    <a:bodyPr/>
                    <a:lstStyle/>
                    <a:p>
                      <a:pPr algn="ctr"/>
                      <a:endParaRPr lang="en-US" dirty="0"/>
                    </a:p>
                  </a:txBody>
                  <a:tcPr/>
                </a:tc>
                <a:extLst>
                  <a:ext uri="{0D108BD9-81ED-4DB2-BD59-A6C34878D82A}">
                    <a16:rowId xmlns:a16="http://schemas.microsoft.com/office/drawing/2014/main" val="10014"/>
                  </a:ext>
                </a:extLst>
              </a:tr>
              <a:tr h="370840">
                <a:tc>
                  <a:txBody>
                    <a:bodyPr/>
                    <a:lstStyle/>
                    <a:p>
                      <a:pPr algn="ctr"/>
                      <a:r>
                        <a:rPr lang="en-US" dirty="0"/>
                        <a:t>14</a:t>
                      </a:r>
                    </a:p>
                  </a:txBody>
                  <a:tcPr/>
                </a:tc>
                <a:tc>
                  <a:txBody>
                    <a:bodyPr/>
                    <a:lstStyle/>
                    <a:p>
                      <a:pPr algn="ctr"/>
                      <a:r>
                        <a:rPr lang="en-US" dirty="0"/>
                        <a:t>0</a:t>
                      </a:r>
                    </a:p>
                  </a:txBody>
                  <a:tcPr/>
                </a:tc>
                <a:tc>
                  <a:txBody>
                    <a:bodyPr/>
                    <a:lstStyle/>
                    <a:p>
                      <a:pPr algn="ctr"/>
                      <a:endParaRPr lang="en-US" dirty="0"/>
                    </a:p>
                  </a:txBody>
                  <a:tcPr/>
                </a:tc>
                <a:tc>
                  <a:txBody>
                    <a:bodyPr/>
                    <a:lstStyle/>
                    <a:p>
                      <a:pPr algn="ctr"/>
                      <a:r>
                        <a:rPr lang="en-US" dirty="0"/>
                        <a:t>0.00</a:t>
                      </a:r>
                    </a:p>
                  </a:txBody>
                  <a:tcPr/>
                </a:tc>
                <a:tc>
                  <a:txBody>
                    <a:bodyPr/>
                    <a:lstStyle/>
                    <a:p>
                      <a:pPr algn="ctr"/>
                      <a:endParaRPr lang="en-US" dirty="0"/>
                    </a:p>
                  </a:txBody>
                  <a:tcPr/>
                </a:tc>
                <a:extLst>
                  <a:ext uri="{0D108BD9-81ED-4DB2-BD59-A6C34878D82A}">
                    <a16:rowId xmlns:a16="http://schemas.microsoft.com/office/drawing/2014/main" val="10015"/>
                  </a:ext>
                </a:extLst>
              </a:tr>
            </a:tbl>
          </a:graphicData>
        </a:graphic>
      </p:graphicFrame>
      <p:sp>
        <p:nvSpPr>
          <p:cNvPr id="7" name="TextBox 6"/>
          <p:cNvSpPr txBox="1"/>
          <p:nvPr/>
        </p:nvSpPr>
        <p:spPr>
          <a:xfrm>
            <a:off x="5257800" y="444500"/>
            <a:ext cx="3581400" cy="2246769"/>
          </a:xfrm>
          <a:prstGeom prst="rect">
            <a:avLst/>
          </a:prstGeom>
          <a:noFill/>
        </p:spPr>
        <p:txBody>
          <a:bodyPr wrap="square" rtlCol="0">
            <a:spAutoFit/>
          </a:bodyPr>
          <a:lstStyle/>
          <a:p>
            <a:r>
              <a:rPr lang="en-US" sz="2000" dirty="0">
                <a:solidFill>
                  <a:prstClr val="black"/>
                </a:solidFill>
              </a:rPr>
              <a:t>Please take a look at the cohort life table of the Alaskan Wolverine below. What is the net reproductive rate for this population (R</a:t>
            </a:r>
            <a:r>
              <a:rPr lang="en-US" sz="2000" baseline="-25000" dirty="0">
                <a:solidFill>
                  <a:prstClr val="black"/>
                </a:solidFill>
              </a:rPr>
              <a:t>0</a:t>
            </a:r>
            <a:r>
              <a:rPr lang="en-US" sz="2000" dirty="0">
                <a:solidFill>
                  <a:prstClr val="black"/>
                </a:solidFill>
              </a:rPr>
              <a:t>)?  What is the per capita rate of growth (r)? Is the population growing or declining? </a:t>
            </a:r>
          </a:p>
        </p:txBody>
      </p:sp>
      <p:pic>
        <p:nvPicPr>
          <p:cNvPr id="1026" name="Picture 2" descr="http://www.environment.co.za/wp-content/uploads/2013/04/wolverine-alask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8280" y="3922375"/>
            <a:ext cx="3611169" cy="2409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26373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Life Tables Task</a:t>
            </a:r>
            <a:br>
              <a:rPr lang="en-US" dirty="0"/>
            </a:br>
            <a:r>
              <a:rPr lang="en-US" dirty="0"/>
              <a:t>Instructional Reflection</a:t>
            </a:r>
          </a:p>
        </p:txBody>
      </p:sp>
      <p:sp>
        <p:nvSpPr>
          <p:cNvPr id="3" name="Content Placeholder 2"/>
          <p:cNvSpPr>
            <a:spLocks noGrp="1"/>
          </p:cNvSpPr>
          <p:nvPr>
            <p:ph idx="1"/>
          </p:nvPr>
        </p:nvSpPr>
        <p:spPr/>
        <p:txBody>
          <a:bodyPr>
            <a:normAutofit/>
          </a:bodyPr>
          <a:lstStyle/>
          <a:p>
            <a:r>
              <a:rPr lang="en-US" dirty="0"/>
              <a:t>What were your questions as a “student” concerning completing the task?</a:t>
            </a:r>
          </a:p>
          <a:p>
            <a:r>
              <a:rPr lang="en-US" dirty="0"/>
              <a:t>What instructional strategies would you use to teach the QR aspects of this task?</a:t>
            </a:r>
          </a:p>
        </p:txBody>
      </p:sp>
    </p:spTree>
    <p:extLst>
      <p:ext uri="{BB962C8B-B14F-4D97-AF65-F5344CB8AC3E}">
        <p14:creationId xmlns:p14="http://schemas.microsoft.com/office/powerpoint/2010/main" val="39328119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nvPr>
        </p:nvGraphicFramePr>
        <p:xfrm>
          <a:off x="381000" y="457200"/>
          <a:ext cx="4648201" cy="6111240"/>
        </p:xfrm>
        <a:graphic>
          <a:graphicData uri="http://schemas.openxmlformats.org/drawingml/2006/table">
            <a:tbl>
              <a:tblPr firstRow="1" bandRow="1">
                <a:tableStyleId>{5C22544A-7EE6-4342-B048-85BDC9FD1C3A}</a:tableStyleId>
              </a:tblPr>
              <a:tblGrid>
                <a:gridCol w="1061831">
                  <a:extLst>
                    <a:ext uri="{9D8B030D-6E8A-4147-A177-3AD203B41FA5}">
                      <a16:colId xmlns:a16="http://schemas.microsoft.com/office/drawing/2014/main" val="20000"/>
                    </a:ext>
                  </a:extLst>
                </a:gridCol>
                <a:gridCol w="771262">
                  <a:extLst>
                    <a:ext uri="{9D8B030D-6E8A-4147-A177-3AD203B41FA5}">
                      <a16:colId xmlns:a16="http://schemas.microsoft.com/office/drawing/2014/main" val="20001"/>
                    </a:ext>
                  </a:extLst>
                </a:gridCol>
                <a:gridCol w="654676">
                  <a:extLst>
                    <a:ext uri="{9D8B030D-6E8A-4147-A177-3AD203B41FA5}">
                      <a16:colId xmlns:a16="http://schemas.microsoft.com/office/drawing/2014/main" val="20002"/>
                    </a:ext>
                  </a:extLst>
                </a:gridCol>
                <a:gridCol w="720144">
                  <a:extLst>
                    <a:ext uri="{9D8B030D-6E8A-4147-A177-3AD203B41FA5}">
                      <a16:colId xmlns:a16="http://schemas.microsoft.com/office/drawing/2014/main" val="20003"/>
                    </a:ext>
                  </a:extLst>
                </a:gridCol>
                <a:gridCol w="720144">
                  <a:extLst>
                    <a:ext uri="{9D8B030D-6E8A-4147-A177-3AD203B41FA5}">
                      <a16:colId xmlns:a16="http://schemas.microsoft.com/office/drawing/2014/main" val="20004"/>
                    </a:ext>
                  </a:extLst>
                </a:gridCol>
                <a:gridCol w="720144">
                  <a:extLst>
                    <a:ext uri="{9D8B030D-6E8A-4147-A177-3AD203B41FA5}">
                      <a16:colId xmlns:a16="http://schemas.microsoft.com/office/drawing/2014/main" val="20005"/>
                    </a:ext>
                  </a:extLst>
                </a:gridCol>
              </a:tblGrid>
              <a:tr h="533400">
                <a:tc>
                  <a:txBody>
                    <a:bodyPr/>
                    <a:lstStyle/>
                    <a:p>
                      <a:pPr algn="ctr"/>
                      <a:r>
                        <a:rPr lang="en-US" dirty="0"/>
                        <a:t>Stage (x)</a:t>
                      </a:r>
                    </a:p>
                  </a:txBody>
                  <a:tcPr/>
                </a:tc>
                <a:tc>
                  <a:txBody>
                    <a:bodyPr/>
                    <a:lstStyle/>
                    <a:p>
                      <a:pPr algn="ctr"/>
                      <a:r>
                        <a:rPr lang="en-US" baseline="0" dirty="0" err="1"/>
                        <a:t>n</a:t>
                      </a:r>
                      <a:r>
                        <a:rPr lang="en-US" baseline="-25000" dirty="0" err="1"/>
                        <a:t>x</a:t>
                      </a:r>
                      <a:endParaRPr lang="en-US" dirty="0"/>
                    </a:p>
                  </a:txBody>
                  <a:tcPr/>
                </a:tc>
                <a:tc>
                  <a:txBody>
                    <a:bodyPr/>
                    <a:lstStyle/>
                    <a:p>
                      <a:pPr algn="ctr"/>
                      <a:r>
                        <a:rPr lang="en-US" dirty="0"/>
                        <a:t>l</a:t>
                      </a:r>
                      <a:r>
                        <a:rPr lang="en-US" baseline="-25000" dirty="0"/>
                        <a:t>x</a:t>
                      </a:r>
                      <a:endParaRPr lang="en-US" dirty="0"/>
                    </a:p>
                  </a:txBody>
                  <a:tcPr/>
                </a:tc>
                <a:tc>
                  <a:txBody>
                    <a:bodyPr/>
                    <a:lstStyle/>
                    <a:p>
                      <a:pPr algn="ctr"/>
                      <a:r>
                        <a:rPr lang="en-US" baseline="0" dirty="0" err="1"/>
                        <a:t>M</a:t>
                      </a:r>
                      <a:r>
                        <a:rPr lang="en-US" baseline="-25000" dirty="0" err="1"/>
                        <a:t>x</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err="1"/>
                        <a:t>l</a:t>
                      </a:r>
                      <a:r>
                        <a:rPr lang="en-US" baseline="-25000" dirty="0" err="1"/>
                        <a:t>x</a:t>
                      </a:r>
                      <a:r>
                        <a:rPr lang="en-US" baseline="0" dirty="0" err="1"/>
                        <a:t>M</a:t>
                      </a:r>
                      <a:r>
                        <a:rPr lang="en-US" baseline="-25000" dirty="0" err="1"/>
                        <a:t>x</a:t>
                      </a:r>
                      <a:endParaRPr lang="en-US" dirty="0"/>
                    </a:p>
                    <a:p>
                      <a:pPr algn="ctr"/>
                      <a:endParaRPr lang="en-US" baseline="-25000" dirty="0"/>
                    </a:p>
                  </a:txBody>
                  <a:tcPr/>
                </a:tc>
                <a:tc>
                  <a:txBody>
                    <a:bodyPr/>
                    <a:lstStyle/>
                    <a:p>
                      <a:pPr algn="ctr"/>
                      <a:r>
                        <a:rPr lang="en-US" baseline="-25000" dirty="0" err="1"/>
                        <a:t>Xlx</a:t>
                      </a:r>
                      <a:r>
                        <a:rPr lang="en-US" baseline="-25000" dirty="0"/>
                        <a:t> mx</a:t>
                      </a:r>
                    </a:p>
                    <a:p>
                      <a:pPr algn="ctr"/>
                      <a:endParaRPr lang="en-US" baseline="-25000" dirty="0"/>
                    </a:p>
                  </a:txBody>
                  <a:tcPr/>
                </a:tc>
                <a:extLst>
                  <a:ext uri="{0D108BD9-81ED-4DB2-BD59-A6C34878D82A}">
                    <a16:rowId xmlns:a16="http://schemas.microsoft.com/office/drawing/2014/main" val="10000"/>
                  </a:ext>
                </a:extLst>
              </a:tr>
              <a:tr h="370840">
                <a:tc>
                  <a:txBody>
                    <a:bodyPr/>
                    <a:lstStyle/>
                    <a:p>
                      <a:pPr algn="ctr"/>
                      <a:r>
                        <a:rPr lang="en-US" dirty="0"/>
                        <a:t>0</a:t>
                      </a:r>
                    </a:p>
                  </a:txBody>
                  <a:tcPr/>
                </a:tc>
                <a:tc>
                  <a:txBody>
                    <a:bodyPr/>
                    <a:lstStyle/>
                    <a:p>
                      <a:pPr algn="ctr"/>
                      <a:r>
                        <a:rPr lang="en-US" dirty="0"/>
                        <a:t>608</a:t>
                      </a:r>
                    </a:p>
                  </a:txBody>
                  <a:tcPr/>
                </a:tc>
                <a:tc>
                  <a:txBody>
                    <a:bodyPr/>
                    <a:lstStyle/>
                    <a:p>
                      <a:pPr algn="ctr"/>
                      <a:r>
                        <a:rPr lang="en-US" dirty="0">
                          <a:solidFill>
                            <a:srgbClr val="FF0000"/>
                          </a:solidFill>
                        </a:rPr>
                        <a:t>-</a:t>
                      </a:r>
                    </a:p>
                  </a:txBody>
                  <a:tcPr/>
                </a:tc>
                <a:tc>
                  <a:txBody>
                    <a:bodyPr/>
                    <a:lstStyle/>
                    <a:p>
                      <a:pPr algn="ctr"/>
                      <a:r>
                        <a:rPr lang="en-US" dirty="0"/>
                        <a:t>0.00</a:t>
                      </a:r>
                    </a:p>
                  </a:txBody>
                  <a:tcPr/>
                </a:tc>
                <a:tc>
                  <a:txBody>
                    <a:bodyPr/>
                    <a:lstStyle/>
                    <a:p>
                      <a:pPr algn="ctr"/>
                      <a:r>
                        <a:rPr lang="en-US" dirty="0">
                          <a:solidFill>
                            <a:srgbClr val="FF0000"/>
                          </a:solidFill>
                        </a:rPr>
                        <a:t>0.000</a:t>
                      </a:r>
                    </a:p>
                  </a:txBody>
                  <a:tcPr/>
                </a:tc>
                <a:tc>
                  <a:txBody>
                    <a:bodyPr/>
                    <a:lstStyle/>
                    <a:p>
                      <a:pPr algn="ctr"/>
                      <a:r>
                        <a:rPr lang="en-US" dirty="0">
                          <a:solidFill>
                            <a:srgbClr val="FF0000"/>
                          </a:solidFill>
                        </a:rPr>
                        <a:t>0</a:t>
                      </a:r>
                    </a:p>
                  </a:txBody>
                  <a:tcPr/>
                </a:tc>
                <a:extLst>
                  <a:ext uri="{0D108BD9-81ED-4DB2-BD59-A6C34878D82A}">
                    <a16:rowId xmlns:a16="http://schemas.microsoft.com/office/drawing/2014/main" val="10001"/>
                  </a:ext>
                </a:extLst>
              </a:tr>
              <a:tr h="370840">
                <a:tc>
                  <a:txBody>
                    <a:bodyPr/>
                    <a:lstStyle/>
                    <a:p>
                      <a:pPr algn="ctr"/>
                      <a:r>
                        <a:rPr lang="en-US" dirty="0"/>
                        <a:t>1</a:t>
                      </a:r>
                    </a:p>
                  </a:txBody>
                  <a:tcPr/>
                </a:tc>
                <a:tc>
                  <a:txBody>
                    <a:bodyPr/>
                    <a:lstStyle/>
                    <a:p>
                      <a:pPr algn="ctr"/>
                      <a:r>
                        <a:rPr lang="en-US" dirty="0"/>
                        <a:t>487</a:t>
                      </a:r>
                    </a:p>
                  </a:txBody>
                  <a:tcPr/>
                </a:tc>
                <a:tc>
                  <a:txBody>
                    <a:bodyPr/>
                    <a:lstStyle/>
                    <a:p>
                      <a:pPr algn="ctr"/>
                      <a:r>
                        <a:rPr lang="en-US" dirty="0">
                          <a:solidFill>
                            <a:srgbClr val="FF0000"/>
                          </a:solidFill>
                        </a:rPr>
                        <a:t>0.80</a:t>
                      </a:r>
                    </a:p>
                  </a:txBody>
                  <a:tcPr/>
                </a:tc>
                <a:tc>
                  <a:txBody>
                    <a:bodyPr/>
                    <a:lstStyle/>
                    <a:p>
                      <a:pPr algn="ctr"/>
                      <a:r>
                        <a:rPr lang="en-US" dirty="0"/>
                        <a:t>0.00</a:t>
                      </a:r>
                    </a:p>
                  </a:txBody>
                  <a:tcPr/>
                </a:tc>
                <a:tc>
                  <a:txBody>
                    <a:bodyPr/>
                    <a:lstStyle/>
                    <a:p>
                      <a:pPr algn="ctr"/>
                      <a:r>
                        <a:rPr lang="en-US" dirty="0">
                          <a:solidFill>
                            <a:srgbClr val="FF0000"/>
                          </a:solidFill>
                        </a:rPr>
                        <a:t>0.000</a:t>
                      </a:r>
                    </a:p>
                  </a:txBody>
                  <a:tcPr/>
                </a:tc>
                <a:tc>
                  <a:txBody>
                    <a:bodyPr/>
                    <a:lstStyle/>
                    <a:p>
                      <a:pPr algn="ctr"/>
                      <a:r>
                        <a:rPr lang="en-US" dirty="0">
                          <a:solidFill>
                            <a:srgbClr val="FF0000"/>
                          </a:solidFill>
                        </a:rPr>
                        <a:t>0</a:t>
                      </a:r>
                    </a:p>
                  </a:txBody>
                  <a:tcPr/>
                </a:tc>
                <a:extLst>
                  <a:ext uri="{0D108BD9-81ED-4DB2-BD59-A6C34878D82A}">
                    <a16:rowId xmlns:a16="http://schemas.microsoft.com/office/drawing/2014/main" val="10002"/>
                  </a:ext>
                </a:extLst>
              </a:tr>
              <a:tr h="370840">
                <a:tc>
                  <a:txBody>
                    <a:bodyPr/>
                    <a:lstStyle/>
                    <a:p>
                      <a:pPr algn="ctr"/>
                      <a:r>
                        <a:rPr lang="en-US" dirty="0"/>
                        <a:t>2</a:t>
                      </a:r>
                    </a:p>
                  </a:txBody>
                  <a:tcPr/>
                </a:tc>
                <a:tc>
                  <a:txBody>
                    <a:bodyPr/>
                    <a:lstStyle/>
                    <a:p>
                      <a:pPr algn="ctr"/>
                      <a:r>
                        <a:rPr lang="en-US" dirty="0"/>
                        <a:t>480</a:t>
                      </a:r>
                    </a:p>
                  </a:txBody>
                  <a:tcPr/>
                </a:tc>
                <a:tc>
                  <a:txBody>
                    <a:bodyPr/>
                    <a:lstStyle/>
                    <a:p>
                      <a:pPr algn="ctr"/>
                      <a:r>
                        <a:rPr lang="en-US" dirty="0">
                          <a:solidFill>
                            <a:srgbClr val="FF0000"/>
                          </a:solidFill>
                        </a:rPr>
                        <a:t>0.79</a:t>
                      </a:r>
                    </a:p>
                  </a:txBody>
                  <a:tcPr/>
                </a:tc>
                <a:tc>
                  <a:txBody>
                    <a:bodyPr/>
                    <a:lstStyle/>
                    <a:p>
                      <a:pPr algn="ctr"/>
                      <a:r>
                        <a:rPr lang="en-US" dirty="0"/>
                        <a:t>0.00</a:t>
                      </a:r>
                    </a:p>
                  </a:txBody>
                  <a:tcPr/>
                </a:tc>
                <a:tc>
                  <a:txBody>
                    <a:bodyPr/>
                    <a:lstStyle/>
                    <a:p>
                      <a:pPr algn="ctr"/>
                      <a:r>
                        <a:rPr lang="en-US" dirty="0">
                          <a:solidFill>
                            <a:srgbClr val="FF0000"/>
                          </a:solidFill>
                        </a:rPr>
                        <a:t>0.000</a:t>
                      </a:r>
                    </a:p>
                  </a:txBody>
                  <a:tcPr/>
                </a:tc>
                <a:tc>
                  <a:txBody>
                    <a:bodyPr/>
                    <a:lstStyle/>
                    <a:p>
                      <a:pPr algn="ctr"/>
                      <a:r>
                        <a:rPr lang="en-US" dirty="0">
                          <a:solidFill>
                            <a:srgbClr val="FF0000"/>
                          </a:solidFill>
                        </a:rPr>
                        <a:t>0</a:t>
                      </a:r>
                    </a:p>
                  </a:txBody>
                  <a:tcPr/>
                </a:tc>
                <a:extLst>
                  <a:ext uri="{0D108BD9-81ED-4DB2-BD59-A6C34878D82A}">
                    <a16:rowId xmlns:a16="http://schemas.microsoft.com/office/drawing/2014/main" val="10003"/>
                  </a:ext>
                </a:extLst>
              </a:tr>
              <a:tr h="370840">
                <a:tc>
                  <a:txBody>
                    <a:bodyPr/>
                    <a:lstStyle/>
                    <a:p>
                      <a:pPr algn="ctr"/>
                      <a:r>
                        <a:rPr lang="en-US" dirty="0"/>
                        <a:t>3</a:t>
                      </a:r>
                    </a:p>
                  </a:txBody>
                  <a:tcPr/>
                </a:tc>
                <a:tc>
                  <a:txBody>
                    <a:bodyPr/>
                    <a:lstStyle/>
                    <a:p>
                      <a:pPr algn="ctr"/>
                      <a:r>
                        <a:rPr lang="en-US" dirty="0"/>
                        <a:t>472</a:t>
                      </a:r>
                    </a:p>
                  </a:txBody>
                  <a:tcPr/>
                </a:tc>
                <a:tc>
                  <a:txBody>
                    <a:bodyPr/>
                    <a:lstStyle/>
                    <a:p>
                      <a:pPr algn="ctr"/>
                      <a:r>
                        <a:rPr lang="en-US" dirty="0">
                          <a:solidFill>
                            <a:srgbClr val="FF0000"/>
                          </a:solidFill>
                        </a:rPr>
                        <a:t>0.78</a:t>
                      </a:r>
                    </a:p>
                  </a:txBody>
                  <a:tcPr/>
                </a:tc>
                <a:tc>
                  <a:txBody>
                    <a:bodyPr/>
                    <a:lstStyle/>
                    <a:p>
                      <a:pPr algn="ctr"/>
                      <a:r>
                        <a:rPr lang="en-US" dirty="0"/>
                        <a:t>0.08</a:t>
                      </a:r>
                    </a:p>
                  </a:txBody>
                  <a:tcPr/>
                </a:tc>
                <a:tc>
                  <a:txBody>
                    <a:bodyPr/>
                    <a:lstStyle/>
                    <a:p>
                      <a:pPr algn="ctr"/>
                      <a:r>
                        <a:rPr lang="en-US" dirty="0">
                          <a:solidFill>
                            <a:srgbClr val="FF0000"/>
                          </a:solidFill>
                        </a:rPr>
                        <a:t>0.062</a:t>
                      </a:r>
                    </a:p>
                  </a:txBody>
                  <a:tcPr/>
                </a:tc>
                <a:tc>
                  <a:txBody>
                    <a:bodyPr/>
                    <a:lstStyle/>
                    <a:p>
                      <a:pPr algn="ctr"/>
                      <a:r>
                        <a:rPr lang="en-US" dirty="0">
                          <a:solidFill>
                            <a:srgbClr val="FF0000"/>
                          </a:solidFill>
                        </a:rPr>
                        <a:t>.186</a:t>
                      </a:r>
                    </a:p>
                  </a:txBody>
                  <a:tcPr/>
                </a:tc>
                <a:extLst>
                  <a:ext uri="{0D108BD9-81ED-4DB2-BD59-A6C34878D82A}">
                    <a16:rowId xmlns:a16="http://schemas.microsoft.com/office/drawing/2014/main" val="10004"/>
                  </a:ext>
                </a:extLst>
              </a:tr>
              <a:tr h="370840">
                <a:tc>
                  <a:txBody>
                    <a:bodyPr/>
                    <a:lstStyle/>
                    <a:p>
                      <a:pPr algn="ctr"/>
                      <a:r>
                        <a:rPr lang="en-US" dirty="0"/>
                        <a:t>4</a:t>
                      </a:r>
                    </a:p>
                  </a:txBody>
                  <a:tcPr/>
                </a:tc>
                <a:tc>
                  <a:txBody>
                    <a:bodyPr/>
                    <a:lstStyle/>
                    <a:p>
                      <a:pPr algn="ctr"/>
                      <a:r>
                        <a:rPr lang="en-US" dirty="0"/>
                        <a:t>465</a:t>
                      </a:r>
                    </a:p>
                  </a:txBody>
                  <a:tcPr/>
                </a:tc>
                <a:tc>
                  <a:txBody>
                    <a:bodyPr/>
                    <a:lstStyle/>
                    <a:p>
                      <a:pPr algn="ctr"/>
                      <a:r>
                        <a:rPr lang="en-US" dirty="0">
                          <a:solidFill>
                            <a:srgbClr val="FF0000"/>
                          </a:solidFill>
                        </a:rPr>
                        <a:t>0.76</a:t>
                      </a:r>
                    </a:p>
                  </a:txBody>
                  <a:tcPr/>
                </a:tc>
                <a:tc>
                  <a:txBody>
                    <a:bodyPr/>
                    <a:lstStyle/>
                    <a:p>
                      <a:pPr algn="ctr"/>
                      <a:r>
                        <a:rPr lang="en-US" dirty="0"/>
                        <a:t>0.07</a:t>
                      </a:r>
                    </a:p>
                  </a:txBody>
                  <a:tcPr/>
                </a:tc>
                <a:tc>
                  <a:txBody>
                    <a:bodyPr/>
                    <a:lstStyle/>
                    <a:p>
                      <a:pPr algn="ctr"/>
                      <a:r>
                        <a:rPr lang="en-US" dirty="0">
                          <a:solidFill>
                            <a:srgbClr val="FF0000"/>
                          </a:solidFill>
                        </a:rPr>
                        <a:t>0.053</a:t>
                      </a:r>
                    </a:p>
                  </a:txBody>
                  <a:tcPr/>
                </a:tc>
                <a:tc>
                  <a:txBody>
                    <a:bodyPr/>
                    <a:lstStyle/>
                    <a:p>
                      <a:pPr algn="ctr"/>
                      <a:r>
                        <a:rPr lang="en-US" dirty="0">
                          <a:solidFill>
                            <a:srgbClr val="FF0000"/>
                          </a:solidFill>
                        </a:rPr>
                        <a:t>.212</a:t>
                      </a:r>
                    </a:p>
                  </a:txBody>
                  <a:tcPr/>
                </a:tc>
                <a:extLst>
                  <a:ext uri="{0D108BD9-81ED-4DB2-BD59-A6C34878D82A}">
                    <a16:rowId xmlns:a16="http://schemas.microsoft.com/office/drawing/2014/main" val="10005"/>
                  </a:ext>
                </a:extLst>
              </a:tr>
              <a:tr h="370840">
                <a:tc>
                  <a:txBody>
                    <a:bodyPr/>
                    <a:lstStyle/>
                    <a:p>
                      <a:pPr algn="ctr"/>
                      <a:r>
                        <a:rPr lang="en-US" dirty="0"/>
                        <a:t>5</a:t>
                      </a:r>
                    </a:p>
                  </a:txBody>
                  <a:tcPr/>
                </a:tc>
                <a:tc>
                  <a:txBody>
                    <a:bodyPr/>
                    <a:lstStyle/>
                    <a:p>
                      <a:pPr algn="ctr"/>
                      <a:r>
                        <a:rPr lang="en-US" dirty="0"/>
                        <a:t>447</a:t>
                      </a:r>
                    </a:p>
                  </a:txBody>
                  <a:tcPr/>
                </a:tc>
                <a:tc>
                  <a:txBody>
                    <a:bodyPr/>
                    <a:lstStyle/>
                    <a:p>
                      <a:pPr algn="ctr"/>
                      <a:r>
                        <a:rPr lang="en-US" dirty="0">
                          <a:solidFill>
                            <a:srgbClr val="FF0000"/>
                          </a:solidFill>
                        </a:rPr>
                        <a:t>0.74</a:t>
                      </a:r>
                    </a:p>
                  </a:txBody>
                  <a:tcPr/>
                </a:tc>
                <a:tc>
                  <a:txBody>
                    <a:bodyPr/>
                    <a:lstStyle/>
                    <a:p>
                      <a:pPr algn="ctr"/>
                      <a:r>
                        <a:rPr lang="en-US" dirty="0"/>
                        <a:t>0.12</a:t>
                      </a:r>
                    </a:p>
                  </a:txBody>
                  <a:tcPr/>
                </a:tc>
                <a:tc>
                  <a:txBody>
                    <a:bodyPr/>
                    <a:lstStyle/>
                    <a:p>
                      <a:pPr algn="ctr"/>
                      <a:r>
                        <a:rPr lang="en-US" dirty="0">
                          <a:solidFill>
                            <a:srgbClr val="FF0000"/>
                          </a:solidFill>
                        </a:rPr>
                        <a:t>0.089</a:t>
                      </a:r>
                    </a:p>
                  </a:txBody>
                  <a:tcPr/>
                </a:tc>
                <a:tc>
                  <a:txBody>
                    <a:bodyPr/>
                    <a:lstStyle/>
                    <a:p>
                      <a:pPr algn="ctr"/>
                      <a:r>
                        <a:rPr lang="en-US" dirty="0">
                          <a:solidFill>
                            <a:srgbClr val="FF0000"/>
                          </a:solidFill>
                        </a:rPr>
                        <a:t>.445</a:t>
                      </a:r>
                    </a:p>
                  </a:txBody>
                  <a:tcPr/>
                </a:tc>
                <a:extLst>
                  <a:ext uri="{0D108BD9-81ED-4DB2-BD59-A6C34878D82A}">
                    <a16:rowId xmlns:a16="http://schemas.microsoft.com/office/drawing/2014/main" val="10006"/>
                  </a:ext>
                </a:extLst>
              </a:tr>
              <a:tr h="370840">
                <a:tc>
                  <a:txBody>
                    <a:bodyPr/>
                    <a:lstStyle/>
                    <a:p>
                      <a:pPr algn="ctr"/>
                      <a:r>
                        <a:rPr lang="en-US" dirty="0"/>
                        <a:t>6</a:t>
                      </a:r>
                    </a:p>
                  </a:txBody>
                  <a:tcPr/>
                </a:tc>
                <a:tc>
                  <a:txBody>
                    <a:bodyPr/>
                    <a:lstStyle/>
                    <a:p>
                      <a:pPr algn="ctr"/>
                      <a:r>
                        <a:rPr lang="en-US" dirty="0"/>
                        <a:t>419</a:t>
                      </a:r>
                    </a:p>
                  </a:txBody>
                  <a:tcPr/>
                </a:tc>
                <a:tc>
                  <a:txBody>
                    <a:bodyPr/>
                    <a:lstStyle/>
                    <a:p>
                      <a:pPr algn="ctr"/>
                      <a:r>
                        <a:rPr lang="en-US" dirty="0">
                          <a:solidFill>
                            <a:srgbClr val="FF0000"/>
                          </a:solidFill>
                        </a:rPr>
                        <a:t>0.69</a:t>
                      </a:r>
                    </a:p>
                  </a:txBody>
                  <a:tcPr/>
                </a:tc>
                <a:tc>
                  <a:txBody>
                    <a:bodyPr/>
                    <a:lstStyle/>
                    <a:p>
                      <a:pPr algn="ctr"/>
                      <a:r>
                        <a:rPr lang="en-US" dirty="0"/>
                        <a:t>0.19</a:t>
                      </a:r>
                    </a:p>
                  </a:txBody>
                  <a:tcPr/>
                </a:tc>
                <a:tc>
                  <a:txBody>
                    <a:bodyPr/>
                    <a:lstStyle/>
                    <a:p>
                      <a:pPr algn="ctr"/>
                      <a:r>
                        <a:rPr lang="en-US" dirty="0">
                          <a:solidFill>
                            <a:srgbClr val="FF0000"/>
                          </a:solidFill>
                        </a:rPr>
                        <a:t>0.131</a:t>
                      </a:r>
                    </a:p>
                  </a:txBody>
                  <a:tcPr/>
                </a:tc>
                <a:tc>
                  <a:txBody>
                    <a:bodyPr/>
                    <a:lstStyle/>
                    <a:p>
                      <a:pPr algn="ctr"/>
                      <a:r>
                        <a:rPr lang="en-US" dirty="0">
                          <a:solidFill>
                            <a:srgbClr val="FF0000"/>
                          </a:solidFill>
                        </a:rPr>
                        <a:t>.786</a:t>
                      </a:r>
                    </a:p>
                  </a:txBody>
                  <a:tcPr/>
                </a:tc>
                <a:extLst>
                  <a:ext uri="{0D108BD9-81ED-4DB2-BD59-A6C34878D82A}">
                    <a16:rowId xmlns:a16="http://schemas.microsoft.com/office/drawing/2014/main" val="10007"/>
                  </a:ext>
                </a:extLst>
              </a:tr>
              <a:tr h="370840">
                <a:tc>
                  <a:txBody>
                    <a:bodyPr/>
                    <a:lstStyle/>
                    <a:p>
                      <a:pPr algn="ctr"/>
                      <a:r>
                        <a:rPr lang="en-US" dirty="0"/>
                        <a:t>7</a:t>
                      </a:r>
                    </a:p>
                  </a:txBody>
                  <a:tcPr/>
                </a:tc>
                <a:tc>
                  <a:txBody>
                    <a:bodyPr/>
                    <a:lstStyle/>
                    <a:p>
                      <a:pPr algn="ctr"/>
                      <a:r>
                        <a:rPr lang="en-US" dirty="0"/>
                        <a:t>390</a:t>
                      </a:r>
                    </a:p>
                  </a:txBody>
                  <a:tcPr/>
                </a:tc>
                <a:tc>
                  <a:txBody>
                    <a:bodyPr/>
                    <a:lstStyle/>
                    <a:p>
                      <a:pPr algn="ctr"/>
                      <a:r>
                        <a:rPr lang="en-US" dirty="0">
                          <a:solidFill>
                            <a:srgbClr val="FF0000"/>
                          </a:solidFill>
                        </a:rPr>
                        <a:t>0.64</a:t>
                      </a:r>
                    </a:p>
                  </a:txBody>
                  <a:tcPr/>
                </a:tc>
                <a:tc>
                  <a:txBody>
                    <a:bodyPr/>
                    <a:lstStyle/>
                    <a:p>
                      <a:pPr algn="ctr"/>
                      <a:r>
                        <a:rPr lang="en-US" dirty="0"/>
                        <a:t>0.07</a:t>
                      </a:r>
                    </a:p>
                  </a:txBody>
                  <a:tcPr/>
                </a:tc>
                <a:tc>
                  <a:txBody>
                    <a:bodyPr/>
                    <a:lstStyle/>
                    <a:p>
                      <a:pPr algn="ctr"/>
                      <a:r>
                        <a:rPr lang="en-US" dirty="0">
                          <a:solidFill>
                            <a:srgbClr val="FF0000"/>
                          </a:solidFill>
                        </a:rPr>
                        <a:t>0.045</a:t>
                      </a:r>
                    </a:p>
                  </a:txBody>
                  <a:tcPr/>
                </a:tc>
                <a:tc>
                  <a:txBody>
                    <a:bodyPr/>
                    <a:lstStyle/>
                    <a:p>
                      <a:pPr algn="ctr"/>
                      <a:r>
                        <a:rPr lang="en-US" dirty="0">
                          <a:solidFill>
                            <a:srgbClr val="FF0000"/>
                          </a:solidFill>
                        </a:rPr>
                        <a:t>.315</a:t>
                      </a:r>
                    </a:p>
                  </a:txBody>
                  <a:tcPr/>
                </a:tc>
                <a:extLst>
                  <a:ext uri="{0D108BD9-81ED-4DB2-BD59-A6C34878D82A}">
                    <a16:rowId xmlns:a16="http://schemas.microsoft.com/office/drawing/2014/main" val="10008"/>
                  </a:ext>
                </a:extLst>
              </a:tr>
              <a:tr h="370840">
                <a:tc>
                  <a:txBody>
                    <a:bodyPr/>
                    <a:lstStyle/>
                    <a:p>
                      <a:pPr algn="ctr"/>
                      <a:r>
                        <a:rPr lang="en-US" dirty="0"/>
                        <a:t>8</a:t>
                      </a:r>
                    </a:p>
                  </a:txBody>
                  <a:tcPr/>
                </a:tc>
                <a:tc>
                  <a:txBody>
                    <a:bodyPr/>
                    <a:lstStyle/>
                    <a:p>
                      <a:pPr algn="ctr"/>
                      <a:r>
                        <a:rPr lang="en-US" dirty="0"/>
                        <a:t>346</a:t>
                      </a:r>
                    </a:p>
                  </a:txBody>
                  <a:tcPr/>
                </a:tc>
                <a:tc>
                  <a:txBody>
                    <a:bodyPr/>
                    <a:lstStyle/>
                    <a:p>
                      <a:pPr algn="ctr"/>
                      <a:r>
                        <a:rPr lang="en-US" dirty="0">
                          <a:solidFill>
                            <a:srgbClr val="FF0000"/>
                          </a:solidFill>
                        </a:rPr>
                        <a:t>0.57</a:t>
                      </a:r>
                    </a:p>
                  </a:txBody>
                  <a:tcPr/>
                </a:tc>
                <a:tc>
                  <a:txBody>
                    <a:bodyPr/>
                    <a:lstStyle/>
                    <a:p>
                      <a:pPr algn="ctr"/>
                      <a:r>
                        <a:rPr lang="en-US" dirty="0"/>
                        <a:t>0.07</a:t>
                      </a:r>
                    </a:p>
                  </a:txBody>
                  <a:tcPr/>
                </a:tc>
                <a:tc>
                  <a:txBody>
                    <a:bodyPr/>
                    <a:lstStyle/>
                    <a:p>
                      <a:pPr algn="ctr"/>
                      <a:r>
                        <a:rPr lang="en-US" dirty="0">
                          <a:solidFill>
                            <a:srgbClr val="FF0000"/>
                          </a:solidFill>
                        </a:rPr>
                        <a:t>0.040</a:t>
                      </a:r>
                    </a:p>
                  </a:txBody>
                  <a:tcPr/>
                </a:tc>
                <a:tc>
                  <a:txBody>
                    <a:bodyPr/>
                    <a:lstStyle/>
                    <a:p>
                      <a:pPr algn="ctr"/>
                      <a:r>
                        <a:rPr lang="en-US" dirty="0">
                          <a:solidFill>
                            <a:srgbClr val="FF0000"/>
                          </a:solidFill>
                        </a:rPr>
                        <a:t>.32</a:t>
                      </a:r>
                    </a:p>
                  </a:txBody>
                  <a:tcPr/>
                </a:tc>
                <a:extLst>
                  <a:ext uri="{0D108BD9-81ED-4DB2-BD59-A6C34878D82A}">
                    <a16:rowId xmlns:a16="http://schemas.microsoft.com/office/drawing/2014/main" val="10009"/>
                  </a:ext>
                </a:extLst>
              </a:tr>
              <a:tr h="370840">
                <a:tc>
                  <a:txBody>
                    <a:bodyPr/>
                    <a:lstStyle/>
                    <a:p>
                      <a:pPr algn="ctr"/>
                      <a:r>
                        <a:rPr lang="en-US" dirty="0"/>
                        <a:t>9</a:t>
                      </a:r>
                    </a:p>
                  </a:txBody>
                  <a:tcPr/>
                </a:tc>
                <a:tc>
                  <a:txBody>
                    <a:bodyPr/>
                    <a:lstStyle/>
                    <a:p>
                      <a:pPr algn="ctr"/>
                      <a:r>
                        <a:rPr lang="en-US" dirty="0"/>
                        <a:t>268</a:t>
                      </a:r>
                    </a:p>
                  </a:txBody>
                  <a:tcPr/>
                </a:tc>
                <a:tc>
                  <a:txBody>
                    <a:bodyPr/>
                    <a:lstStyle/>
                    <a:p>
                      <a:pPr algn="ctr"/>
                      <a:r>
                        <a:rPr lang="en-US" dirty="0">
                          <a:solidFill>
                            <a:srgbClr val="FF0000"/>
                          </a:solidFill>
                        </a:rPr>
                        <a:t>0.44</a:t>
                      </a:r>
                    </a:p>
                  </a:txBody>
                  <a:tcPr/>
                </a:tc>
                <a:tc>
                  <a:txBody>
                    <a:bodyPr/>
                    <a:lstStyle/>
                    <a:p>
                      <a:pPr algn="ctr"/>
                      <a:r>
                        <a:rPr lang="en-US" dirty="0"/>
                        <a:t>0.05</a:t>
                      </a:r>
                    </a:p>
                  </a:txBody>
                  <a:tcPr/>
                </a:tc>
                <a:tc>
                  <a:txBody>
                    <a:bodyPr/>
                    <a:lstStyle/>
                    <a:p>
                      <a:pPr algn="ctr"/>
                      <a:r>
                        <a:rPr lang="en-US" dirty="0">
                          <a:solidFill>
                            <a:srgbClr val="FF0000"/>
                          </a:solidFill>
                        </a:rPr>
                        <a:t>0.022</a:t>
                      </a:r>
                    </a:p>
                  </a:txBody>
                  <a:tcPr/>
                </a:tc>
                <a:tc>
                  <a:txBody>
                    <a:bodyPr/>
                    <a:lstStyle/>
                    <a:p>
                      <a:pPr algn="ctr"/>
                      <a:r>
                        <a:rPr lang="en-US" dirty="0">
                          <a:solidFill>
                            <a:srgbClr val="FF0000"/>
                          </a:solidFill>
                        </a:rPr>
                        <a:t>.198</a:t>
                      </a:r>
                    </a:p>
                  </a:txBody>
                  <a:tcPr/>
                </a:tc>
                <a:extLst>
                  <a:ext uri="{0D108BD9-81ED-4DB2-BD59-A6C34878D82A}">
                    <a16:rowId xmlns:a16="http://schemas.microsoft.com/office/drawing/2014/main" val="10010"/>
                  </a:ext>
                </a:extLst>
              </a:tr>
              <a:tr h="370840">
                <a:tc>
                  <a:txBody>
                    <a:bodyPr/>
                    <a:lstStyle/>
                    <a:p>
                      <a:pPr algn="ctr"/>
                      <a:r>
                        <a:rPr lang="en-US" dirty="0"/>
                        <a:t>10</a:t>
                      </a:r>
                    </a:p>
                  </a:txBody>
                  <a:tcPr/>
                </a:tc>
                <a:tc>
                  <a:txBody>
                    <a:bodyPr/>
                    <a:lstStyle/>
                    <a:p>
                      <a:pPr algn="ctr"/>
                      <a:r>
                        <a:rPr lang="en-US" dirty="0"/>
                        <a:t>154</a:t>
                      </a:r>
                    </a:p>
                  </a:txBody>
                  <a:tcPr/>
                </a:tc>
                <a:tc>
                  <a:txBody>
                    <a:bodyPr/>
                    <a:lstStyle/>
                    <a:p>
                      <a:pPr algn="ctr"/>
                      <a:r>
                        <a:rPr lang="en-US" dirty="0">
                          <a:solidFill>
                            <a:srgbClr val="FF0000"/>
                          </a:solidFill>
                        </a:rPr>
                        <a:t>0.25</a:t>
                      </a:r>
                    </a:p>
                  </a:txBody>
                  <a:tcPr/>
                </a:tc>
                <a:tc>
                  <a:txBody>
                    <a:bodyPr/>
                    <a:lstStyle/>
                    <a:p>
                      <a:pPr algn="ctr"/>
                      <a:r>
                        <a:rPr lang="en-US" dirty="0"/>
                        <a:t>0.03</a:t>
                      </a:r>
                    </a:p>
                  </a:txBody>
                  <a:tcPr/>
                </a:tc>
                <a:tc>
                  <a:txBody>
                    <a:bodyPr/>
                    <a:lstStyle/>
                    <a:p>
                      <a:pPr algn="ctr"/>
                      <a:r>
                        <a:rPr lang="en-US" dirty="0">
                          <a:solidFill>
                            <a:srgbClr val="FF0000"/>
                          </a:solidFill>
                        </a:rPr>
                        <a:t>0.008</a:t>
                      </a:r>
                    </a:p>
                  </a:txBody>
                  <a:tcPr/>
                </a:tc>
                <a:tc>
                  <a:txBody>
                    <a:bodyPr/>
                    <a:lstStyle/>
                    <a:p>
                      <a:pPr algn="ctr"/>
                      <a:r>
                        <a:rPr lang="en-US" dirty="0">
                          <a:solidFill>
                            <a:srgbClr val="FF0000"/>
                          </a:solidFill>
                        </a:rPr>
                        <a:t>.08</a:t>
                      </a:r>
                    </a:p>
                  </a:txBody>
                  <a:tcPr/>
                </a:tc>
                <a:extLst>
                  <a:ext uri="{0D108BD9-81ED-4DB2-BD59-A6C34878D82A}">
                    <a16:rowId xmlns:a16="http://schemas.microsoft.com/office/drawing/2014/main" val="10011"/>
                  </a:ext>
                </a:extLst>
              </a:tr>
              <a:tr h="370840">
                <a:tc>
                  <a:txBody>
                    <a:bodyPr/>
                    <a:lstStyle/>
                    <a:p>
                      <a:pPr algn="ctr"/>
                      <a:r>
                        <a:rPr lang="en-US" dirty="0"/>
                        <a:t>11</a:t>
                      </a:r>
                    </a:p>
                  </a:txBody>
                  <a:tcPr/>
                </a:tc>
                <a:tc>
                  <a:txBody>
                    <a:bodyPr/>
                    <a:lstStyle/>
                    <a:p>
                      <a:pPr algn="ctr"/>
                      <a:r>
                        <a:rPr lang="en-US" dirty="0"/>
                        <a:t>59</a:t>
                      </a:r>
                    </a:p>
                  </a:txBody>
                  <a:tcPr/>
                </a:tc>
                <a:tc>
                  <a:txBody>
                    <a:bodyPr/>
                    <a:lstStyle/>
                    <a:p>
                      <a:pPr algn="ctr"/>
                      <a:r>
                        <a:rPr lang="en-US" dirty="0">
                          <a:solidFill>
                            <a:srgbClr val="FF0000"/>
                          </a:solidFill>
                        </a:rPr>
                        <a:t>0.10</a:t>
                      </a:r>
                    </a:p>
                  </a:txBody>
                  <a:tcPr/>
                </a:tc>
                <a:tc>
                  <a:txBody>
                    <a:bodyPr/>
                    <a:lstStyle/>
                    <a:p>
                      <a:pPr algn="ctr"/>
                      <a:r>
                        <a:rPr lang="en-US" dirty="0"/>
                        <a:t>0.00</a:t>
                      </a:r>
                    </a:p>
                  </a:txBody>
                  <a:tcPr/>
                </a:tc>
                <a:tc>
                  <a:txBody>
                    <a:bodyPr/>
                    <a:lstStyle/>
                    <a:p>
                      <a:pPr algn="ctr"/>
                      <a:r>
                        <a:rPr lang="en-US" dirty="0">
                          <a:solidFill>
                            <a:srgbClr val="FF0000"/>
                          </a:solidFill>
                        </a:rPr>
                        <a:t>0.000</a:t>
                      </a:r>
                    </a:p>
                  </a:txBody>
                  <a:tcPr/>
                </a:tc>
                <a:tc>
                  <a:txBody>
                    <a:bodyPr/>
                    <a:lstStyle/>
                    <a:p>
                      <a:pPr algn="ctr"/>
                      <a:endParaRPr lang="en-US" dirty="0">
                        <a:solidFill>
                          <a:srgbClr val="FF0000"/>
                        </a:solidFill>
                      </a:endParaRPr>
                    </a:p>
                  </a:txBody>
                  <a:tcPr/>
                </a:tc>
                <a:extLst>
                  <a:ext uri="{0D108BD9-81ED-4DB2-BD59-A6C34878D82A}">
                    <a16:rowId xmlns:a16="http://schemas.microsoft.com/office/drawing/2014/main" val="10012"/>
                  </a:ext>
                </a:extLst>
              </a:tr>
              <a:tr h="370840">
                <a:tc>
                  <a:txBody>
                    <a:bodyPr/>
                    <a:lstStyle/>
                    <a:p>
                      <a:pPr algn="ctr"/>
                      <a:r>
                        <a:rPr lang="en-US" dirty="0"/>
                        <a:t>12</a:t>
                      </a:r>
                    </a:p>
                  </a:txBody>
                  <a:tcPr/>
                </a:tc>
                <a:tc>
                  <a:txBody>
                    <a:bodyPr/>
                    <a:lstStyle/>
                    <a:p>
                      <a:pPr algn="ctr"/>
                      <a:r>
                        <a:rPr lang="en-US" dirty="0"/>
                        <a:t>4</a:t>
                      </a:r>
                    </a:p>
                  </a:txBody>
                  <a:tcPr/>
                </a:tc>
                <a:tc>
                  <a:txBody>
                    <a:bodyPr/>
                    <a:lstStyle/>
                    <a:p>
                      <a:pPr algn="ctr"/>
                      <a:r>
                        <a:rPr lang="en-US" dirty="0">
                          <a:solidFill>
                            <a:srgbClr val="FF0000"/>
                          </a:solidFill>
                        </a:rPr>
                        <a:t>0.01</a:t>
                      </a:r>
                    </a:p>
                  </a:txBody>
                  <a:tcPr/>
                </a:tc>
                <a:tc>
                  <a:txBody>
                    <a:bodyPr/>
                    <a:lstStyle/>
                    <a:p>
                      <a:pPr algn="ctr"/>
                      <a:r>
                        <a:rPr lang="en-US" dirty="0"/>
                        <a:t>0.00</a:t>
                      </a:r>
                    </a:p>
                  </a:txBody>
                  <a:tcPr/>
                </a:tc>
                <a:tc>
                  <a:txBody>
                    <a:bodyPr/>
                    <a:lstStyle/>
                    <a:p>
                      <a:pPr algn="ctr"/>
                      <a:r>
                        <a:rPr lang="en-US" dirty="0">
                          <a:solidFill>
                            <a:srgbClr val="FF0000"/>
                          </a:solidFill>
                        </a:rPr>
                        <a:t>0.000</a:t>
                      </a:r>
                    </a:p>
                  </a:txBody>
                  <a:tcPr/>
                </a:tc>
                <a:tc>
                  <a:txBody>
                    <a:bodyPr/>
                    <a:lstStyle/>
                    <a:p>
                      <a:pPr algn="ctr"/>
                      <a:endParaRPr lang="en-US" dirty="0">
                        <a:solidFill>
                          <a:srgbClr val="FF0000"/>
                        </a:solidFill>
                      </a:endParaRPr>
                    </a:p>
                  </a:txBody>
                  <a:tcPr/>
                </a:tc>
                <a:extLst>
                  <a:ext uri="{0D108BD9-81ED-4DB2-BD59-A6C34878D82A}">
                    <a16:rowId xmlns:a16="http://schemas.microsoft.com/office/drawing/2014/main" val="10013"/>
                  </a:ext>
                </a:extLst>
              </a:tr>
              <a:tr h="370840">
                <a:tc>
                  <a:txBody>
                    <a:bodyPr/>
                    <a:lstStyle/>
                    <a:p>
                      <a:pPr algn="ctr"/>
                      <a:r>
                        <a:rPr lang="en-US" dirty="0"/>
                        <a:t>13</a:t>
                      </a:r>
                    </a:p>
                  </a:txBody>
                  <a:tcPr/>
                </a:tc>
                <a:tc>
                  <a:txBody>
                    <a:bodyPr/>
                    <a:lstStyle/>
                    <a:p>
                      <a:pPr algn="ctr"/>
                      <a:r>
                        <a:rPr lang="en-US" dirty="0"/>
                        <a:t>2</a:t>
                      </a:r>
                    </a:p>
                  </a:txBody>
                  <a:tcPr/>
                </a:tc>
                <a:tc>
                  <a:txBody>
                    <a:bodyPr/>
                    <a:lstStyle/>
                    <a:p>
                      <a:pPr algn="ctr"/>
                      <a:r>
                        <a:rPr lang="en-US" dirty="0">
                          <a:solidFill>
                            <a:srgbClr val="FF0000"/>
                          </a:solidFill>
                        </a:rPr>
                        <a:t>0.00</a:t>
                      </a:r>
                    </a:p>
                  </a:txBody>
                  <a:tcPr/>
                </a:tc>
                <a:tc>
                  <a:txBody>
                    <a:bodyPr/>
                    <a:lstStyle/>
                    <a:p>
                      <a:pPr algn="ctr"/>
                      <a:r>
                        <a:rPr lang="en-US" dirty="0"/>
                        <a:t>0.00</a:t>
                      </a:r>
                    </a:p>
                  </a:txBody>
                  <a:tcPr/>
                </a:tc>
                <a:tc>
                  <a:txBody>
                    <a:bodyPr/>
                    <a:lstStyle/>
                    <a:p>
                      <a:pPr algn="ctr"/>
                      <a:r>
                        <a:rPr lang="en-US" dirty="0">
                          <a:solidFill>
                            <a:srgbClr val="FF0000"/>
                          </a:solidFill>
                        </a:rPr>
                        <a:t>0.000</a:t>
                      </a:r>
                    </a:p>
                  </a:txBody>
                  <a:tcPr/>
                </a:tc>
                <a:tc>
                  <a:txBody>
                    <a:bodyPr/>
                    <a:lstStyle/>
                    <a:p>
                      <a:pPr algn="ctr"/>
                      <a:r>
                        <a:rPr lang="en-US" dirty="0">
                          <a:solidFill>
                            <a:srgbClr val="FF0000"/>
                          </a:solidFill>
                        </a:rPr>
                        <a:t>2.542</a:t>
                      </a:r>
                    </a:p>
                  </a:txBody>
                  <a:tcPr/>
                </a:tc>
                <a:extLst>
                  <a:ext uri="{0D108BD9-81ED-4DB2-BD59-A6C34878D82A}">
                    <a16:rowId xmlns:a16="http://schemas.microsoft.com/office/drawing/2014/main" val="10014"/>
                  </a:ext>
                </a:extLst>
              </a:tr>
              <a:tr h="370840">
                <a:tc>
                  <a:txBody>
                    <a:bodyPr/>
                    <a:lstStyle/>
                    <a:p>
                      <a:pPr algn="ctr"/>
                      <a:r>
                        <a:rPr lang="en-US" dirty="0"/>
                        <a:t>14</a:t>
                      </a:r>
                    </a:p>
                  </a:txBody>
                  <a:tcPr/>
                </a:tc>
                <a:tc>
                  <a:txBody>
                    <a:bodyPr/>
                    <a:lstStyle/>
                    <a:p>
                      <a:pPr algn="ctr"/>
                      <a:r>
                        <a:rPr lang="en-US" dirty="0"/>
                        <a:t>0</a:t>
                      </a:r>
                    </a:p>
                  </a:txBody>
                  <a:tcPr/>
                </a:tc>
                <a:tc>
                  <a:txBody>
                    <a:bodyPr/>
                    <a:lstStyle/>
                    <a:p>
                      <a:pPr algn="ctr"/>
                      <a:r>
                        <a:rPr lang="en-US" dirty="0">
                          <a:solidFill>
                            <a:srgbClr val="FF0000"/>
                          </a:solidFill>
                        </a:rPr>
                        <a:t>0.00</a:t>
                      </a:r>
                    </a:p>
                  </a:txBody>
                  <a:tcPr/>
                </a:tc>
                <a:tc>
                  <a:txBody>
                    <a:bodyPr/>
                    <a:lstStyle/>
                    <a:p>
                      <a:pPr algn="ctr"/>
                      <a:r>
                        <a:rPr lang="en-US" dirty="0"/>
                        <a:t>0.00</a:t>
                      </a:r>
                    </a:p>
                  </a:txBody>
                  <a:tcPr/>
                </a:tc>
                <a:tc>
                  <a:txBody>
                    <a:bodyPr/>
                    <a:lstStyle/>
                    <a:p>
                      <a:pPr algn="ctr"/>
                      <a:r>
                        <a:rPr lang="en-US" dirty="0">
                          <a:solidFill>
                            <a:srgbClr val="FF0000"/>
                          </a:solidFill>
                        </a:rPr>
                        <a:t>0.000</a:t>
                      </a:r>
                    </a:p>
                  </a:txBody>
                  <a:tcPr/>
                </a:tc>
                <a:tc>
                  <a:txBody>
                    <a:bodyPr/>
                    <a:lstStyle/>
                    <a:p>
                      <a:pPr algn="ctr"/>
                      <a:r>
                        <a:rPr lang="en-US" dirty="0">
                          <a:solidFill>
                            <a:srgbClr val="FF0000"/>
                          </a:solidFill>
                        </a:rPr>
                        <a:t>5.65</a:t>
                      </a:r>
                    </a:p>
                  </a:txBody>
                  <a:tcPr/>
                </a:tc>
                <a:extLst>
                  <a:ext uri="{0D108BD9-81ED-4DB2-BD59-A6C34878D82A}">
                    <a16:rowId xmlns:a16="http://schemas.microsoft.com/office/drawing/2014/main" val="10015"/>
                  </a:ext>
                </a:extLst>
              </a:tr>
            </a:tbl>
          </a:graphicData>
        </a:graphic>
      </p:graphicFrame>
      <p:sp>
        <p:nvSpPr>
          <p:cNvPr id="7" name="TextBox 6"/>
          <p:cNvSpPr txBox="1"/>
          <p:nvPr/>
        </p:nvSpPr>
        <p:spPr>
          <a:xfrm>
            <a:off x="5334000" y="533400"/>
            <a:ext cx="3581400" cy="3477875"/>
          </a:xfrm>
          <a:prstGeom prst="rect">
            <a:avLst/>
          </a:prstGeom>
          <a:noFill/>
        </p:spPr>
        <p:txBody>
          <a:bodyPr wrap="square" rtlCol="0">
            <a:spAutoFit/>
          </a:bodyPr>
          <a:lstStyle/>
          <a:p>
            <a:r>
              <a:rPr lang="en-US" sz="2000" dirty="0">
                <a:solidFill>
                  <a:prstClr val="black"/>
                </a:solidFill>
              </a:rPr>
              <a:t>Please take a look at the cohort life table of the Alaskan Wolverine below. What is the net reproductive rate for this population (R</a:t>
            </a:r>
            <a:r>
              <a:rPr lang="en-US" sz="2000" baseline="-25000" dirty="0">
                <a:solidFill>
                  <a:prstClr val="black"/>
                </a:solidFill>
              </a:rPr>
              <a:t>0</a:t>
            </a:r>
            <a:r>
              <a:rPr lang="en-US" sz="2000" dirty="0">
                <a:solidFill>
                  <a:prstClr val="black"/>
                </a:solidFill>
              </a:rPr>
              <a:t>)?  What is the per capita rate of growth (r)? Is the population growing or declining? Draw a survivorship curve for this population and explain what type of survivorship it exhibits.</a:t>
            </a:r>
          </a:p>
          <a:p>
            <a:r>
              <a:rPr lang="en-US" sz="2000" dirty="0">
                <a:solidFill>
                  <a:prstClr val="black"/>
                </a:solidFill>
              </a:rPr>
              <a:t>   </a:t>
            </a:r>
          </a:p>
        </p:txBody>
      </p:sp>
      <p:pic>
        <p:nvPicPr>
          <p:cNvPr id="1026" name="Picture 2" descr="http://www.environment.co.za/wp-content/uploads/2013/04/wolverine-alask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4231" y="4011275"/>
            <a:ext cx="3611169" cy="2409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16475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My observations</a:t>
            </a:r>
          </a:p>
        </p:txBody>
      </p:sp>
      <p:sp>
        <p:nvSpPr>
          <p:cNvPr id="3" name="Content Placeholder 2"/>
          <p:cNvSpPr>
            <a:spLocks noGrp="1"/>
          </p:cNvSpPr>
          <p:nvPr>
            <p:ph idx="1"/>
          </p:nvPr>
        </p:nvSpPr>
        <p:spPr>
          <a:xfrm>
            <a:off x="381000" y="1219200"/>
            <a:ext cx="8397204" cy="5410200"/>
          </a:xfrm>
          <a:solidFill>
            <a:schemeClr val="bg1"/>
          </a:solidFill>
        </p:spPr>
        <p:txBody>
          <a:bodyPr>
            <a:normAutofit fontScale="92500" lnSpcReduction="20000"/>
          </a:bodyPr>
          <a:lstStyle/>
          <a:p>
            <a:r>
              <a:rPr lang="en-US" dirty="0"/>
              <a:t>No student questions, they just work on calculation. A couple of students ask instructor for individual help, he circulates through the room. Also have several pairs of students talking about the problem after about 10 minutes. After 15 minutes instructor begins asking class wide questions. </a:t>
            </a:r>
          </a:p>
          <a:p>
            <a:r>
              <a:rPr lang="en-US" dirty="0"/>
              <a:t>Ask students to </a:t>
            </a:r>
            <a:r>
              <a:rPr lang="en-US" b="1" dirty="0"/>
              <a:t>QA</a:t>
            </a:r>
            <a:r>
              <a:rPr lang="en-US" dirty="0"/>
              <a:t> on n(x) but quickly interprets for them that it indicates multiple life breeding. Ask them how they calculate l(x), student responses correctly, then he interprets several values of l(x) for them. Tells them how to calculate next value, ask students what variable R(0) is telling them about population growth or decay, several respond correctly it is declining. Leads students through calculation of r on the white board. Discusses generation time calculation, asks students to respond, only two respond they got that far. He displays the calculation on the population table. </a:t>
            </a:r>
          </a:p>
          <a:p>
            <a:r>
              <a:rPr lang="en-US" dirty="0"/>
              <a:t>Asks students to interpret generation time of 5.65. So students are provided opportunity to </a:t>
            </a:r>
            <a:r>
              <a:rPr lang="en-US" b="1" dirty="0"/>
              <a:t>QI</a:t>
            </a:r>
            <a:r>
              <a:rPr lang="en-US" dirty="0"/>
              <a:t>. Several student questions about the appropriate calculation procedures and interpretation of the results. Relates the generation time to human populations, Gen X for example. More student generated questions about interpreting the model, instructor provides good variety of examples including salmon. Calculates the per capita rate of growth r = -0.141 and interprets the variable for students. More student generated questions about the meaning of r. </a:t>
            </a:r>
          </a:p>
        </p:txBody>
      </p:sp>
    </p:spTree>
    <p:extLst>
      <p:ext uri="{BB962C8B-B14F-4D97-AF65-F5344CB8AC3E}">
        <p14:creationId xmlns:p14="http://schemas.microsoft.com/office/powerpoint/2010/main" val="29112345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QM BUGS Assessment</a:t>
            </a:r>
            <a:br>
              <a:rPr lang="en-US" dirty="0"/>
            </a:br>
            <a:r>
              <a:rPr lang="en-US" sz="3100" dirty="0"/>
              <a:t>QA Variable Quantification Object</a:t>
            </a:r>
          </a:p>
        </p:txBody>
      </p:sp>
      <p:sp>
        <p:nvSpPr>
          <p:cNvPr id="4" name="TextBox 3"/>
          <p:cNvSpPr txBox="1"/>
          <p:nvPr/>
        </p:nvSpPr>
        <p:spPr>
          <a:xfrm>
            <a:off x="243804" y="5297651"/>
            <a:ext cx="8534400" cy="1200329"/>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Quantitative act includes variable quantification as an object with attributes and measure, covariation of variables, and context. Students are provided context and identify variables, including measure and attributes, rather than being given the life table. Let then determine which objects are important for the problem.</a:t>
            </a:r>
          </a:p>
        </p:txBody>
      </p:sp>
      <p:pic>
        <p:nvPicPr>
          <p:cNvPr id="8" name="Picture 7"/>
          <p:cNvPicPr>
            <a:picLocks noChangeAspect="1"/>
          </p:cNvPicPr>
          <p:nvPr/>
        </p:nvPicPr>
        <p:blipFill>
          <a:blip r:embed="rId2"/>
          <a:stretch>
            <a:fillRect/>
          </a:stretch>
        </p:blipFill>
        <p:spPr>
          <a:xfrm>
            <a:off x="457200" y="2189029"/>
            <a:ext cx="7604796" cy="2978030"/>
          </a:xfrm>
          <a:prstGeom prst="rect">
            <a:avLst/>
          </a:prstGeom>
        </p:spPr>
      </p:pic>
    </p:spTree>
    <p:extLst>
      <p:ext uri="{BB962C8B-B14F-4D97-AF65-F5344CB8AC3E}">
        <p14:creationId xmlns:p14="http://schemas.microsoft.com/office/powerpoint/2010/main" val="32325293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5030" y="69355"/>
            <a:ext cx="6673174" cy="1560716"/>
          </a:xfrm>
        </p:spPr>
        <p:txBody>
          <a:bodyPr>
            <a:normAutofit fontScale="90000"/>
          </a:bodyPr>
          <a:lstStyle/>
          <a:p>
            <a:r>
              <a:rPr lang="en-US" dirty="0"/>
              <a:t>QM BUGS Assessment</a:t>
            </a:r>
            <a:br>
              <a:rPr lang="en-US" dirty="0"/>
            </a:br>
            <a:r>
              <a:rPr lang="en-US" sz="3100" dirty="0"/>
              <a:t>QA Variable Quantification Measure </a:t>
            </a:r>
          </a:p>
        </p:txBody>
      </p:sp>
      <p:sp>
        <p:nvSpPr>
          <p:cNvPr id="4" name="TextBox 3"/>
          <p:cNvSpPr txBox="1"/>
          <p:nvPr/>
        </p:nvSpPr>
        <p:spPr>
          <a:xfrm>
            <a:off x="243804" y="5297651"/>
            <a:ext cx="8534400" cy="1200329"/>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Quantitative act includes variable quantification as an object with attributes and measure, covariation of variables, and context. Students determine the measures associated with variables, use dimensional analysis to assist in understanding relationships between variables.</a:t>
            </a:r>
          </a:p>
        </p:txBody>
      </p:sp>
      <p:pic>
        <p:nvPicPr>
          <p:cNvPr id="3" name="Picture 2"/>
          <p:cNvPicPr>
            <a:picLocks noChangeAspect="1"/>
          </p:cNvPicPr>
          <p:nvPr/>
        </p:nvPicPr>
        <p:blipFill>
          <a:blip r:embed="rId2"/>
          <a:stretch>
            <a:fillRect/>
          </a:stretch>
        </p:blipFill>
        <p:spPr>
          <a:xfrm>
            <a:off x="2774617" y="1371600"/>
            <a:ext cx="5334000" cy="3667580"/>
          </a:xfrm>
          <a:prstGeom prst="rect">
            <a:avLst/>
          </a:prstGeom>
        </p:spPr>
      </p:pic>
    </p:spTree>
    <p:extLst>
      <p:ext uri="{BB962C8B-B14F-4D97-AF65-F5344CB8AC3E}">
        <p14:creationId xmlns:p14="http://schemas.microsoft.com/office/powerpoint/2010/main" val="20008167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Survivorship Curves</a:t>
            </a:r>
          </a:p>
        </p:txBody>
      </p:sp>
      <p:sp>
        <p:nvSpPr>
          <p:cNvPr id="5" name="Content Placeholder 4"/>
          <p:cNvSpPr>
            <a:spLocks noGrp="1"/>
          </p:cNvSpPr>
          <p:nvPr>
            <p:ph idx="1"/>
          </p:nvPr>
        </p:nvSpPr>
        <p:spPr/>
        <p:txBody>
          <a:bodyPr>
            <a:normAutofit/>
          </a:bodyPr>
          <a:lstStyle/>
          <a:p>
            <a:r>
              <a:rPr lang="en-US" dirty="0"/>
              <a:t>Survivorship curve as plot of n(x) vs. x on log scale. Provides table model then graph model of age vs. number of survivors, males and females graphed separately. </a:t>
            </a:r>
          </a:p>
        </p:txBody>
      </p:sp>
    </p:spTree>
    <p:extLst>
      <p:ext uri="{BB962C8B-B14F-4D97-AF65-F5344CB8AC3E}">
        <p14:creationId xmlns:p14="http://schemas.microsoft.com/office/powerpoint/2010/main" val="28181590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ChangeArrowheads="1"/>
          </p:cNvSpPr>
          <p:nvPr>
            <p:ph type="title"/>
          </p:nvPr>
        </p:nvSpPr>
        <p:spPr/>
        <p:txBody>
          <a:bodyPr>
            <a:normAutofit/>
          </a:bodyPr>
          <a:lstStyle/>
          <a:p>
            <a:pPr eaLnBrk="1" hangingPunct="1"/>
            <a:r>
              <a:rPr lang="en-US" altLang="en-US" sz="3200" dirty="0"/>
              <a:t>Survivorship Curves</a:t>
            </a:r>
            <a:endParaRPr lang="en-US" altLang="en-US" sz="3200" b="0" dirty="0">
              <a:solidFill>
                <a:schemeClr val="tx1"/>
              </a:solidFill>
            </a:endParaRPr>
          </a:p>
        </p:txBody>
      </p:sp>
      <p:sp>
        <p:nvSpPr>
          <p:cNvPr id="4" name="TextBox 3"/>
          <p:cNvSpPr txBox="1"/>
          <p:nvPr/>
        </p:nvSpPr>
        <p:spPr>
          <a:xfrm>
            <a:off x="381000" y="1417638"/>
            <a:ext cx="8401910" cy="1200329"/>
          </a:xfrm>
          <a:prstGeom prst="rect">
            <a:avLst/>
          </a:prstGeom>
          <a:noFill/>
        </p:spPr>
        <p:txBody>
          <a:bodyPr wrap="square" rtlCol="0">
            <a:spAutoFit/>
          </a:bodyPr>
          <a:lstStyle/>
          <a:p>
            <a:r>
              <a:rPr lang="en-US" sz="2400" dirty="0">
                <a:solidFill>
                  <a:prstClr val="black"/>
                </a:solidFill>
              </a:rPr>
              <a:t>A </a:t>
            </a:r>
            <a:r>
              <a:rPr lang="en-US" sz="2400" b="1" dirty="0">
                <a:solidFill>
                  <a:prstClr val="black"/>
                </a:solidFill>
              </a:rPr>
              <a:t>survivorship curve </a:t>
            </a:r>
            <a:r>
              <a:rPr lang="en-US" sz="2400" dirty="0">
                <a:solidFill>
                  <a:prstClr val="black"/>
                </a:solidFill>
              </a:rPr>
              <a:t>is a graphical way of representing the data presented in a life table.</a:t>
            </a:r>
          </a:p>
          <a:p>
            <a:r>
              <a:rPr lang="en-US" sz="2400" dirty="0">
                <a:solidFill>
                  <a:prstClr val="black"/>
                </a:solidFill>
              </a:rPr>
              <a:t>    - Essentially the graph is a plot of </a:t>
            </a:r>
            <a:r>
              <a:rPr lang="en-US" sz="2400" dirty="0" err="1">
                <a:solidFill>
                  <a:prstClr val="black"/>
                </a:solidFill>
              </a:rPr>
              <a:t>n</a:t>
            </a:r>
            <a:r>
              <a:rPr lang="en-US" sz="2400" baseline="-25000" dirty="0" err="1">
                <a:solidFill>
                  <a:prstClr val="black"/>
                </a:solidFill>
              </a:rPr>
              <a:t>x</a:t>
            </a:r>
            <a:r>
              <a:rPr lang="en-US" sz="2400" dirty="0">
                <a:solidFill>
                  <a:prstClr val="black"/>
                </a:solidFill>
              </a:rPr>
              <a:t> vs x (on log scale)</a:t>
            </a:r>
          </a:p>
        </p:txBody>
      </p:sp>
      <p:pic>
        <p:nvPicPr>
          <p:cNvPr id="6" name="Picture 5" descr="53_T01_SquirrelLifeTable-U.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2895600"/>
            <a:ext cx="6705600" cy="3668470"/>
          </a:xfrm>
          <a:prstGeom prst="rect">
            <a:avLst/>
          </a:prstGeom>
        </p:spPr>
      </p:pic>
    </p:spTree>
    <p:extLst>
      <p:ext uri="{BB962C8B-B14F-4D97-AF65-F5344CB8AC3E}">
        <p14:creationId xmlns:p14="http://schemas.microsoft.com/office/powerpoint/2010/main" val="17906053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ChangeArrowheads="1"/>
          </p:cNvSpPr>
          <p:nvPr>
            <p:ph type="title"/>
          </p:nvPr>
        </p:nvSpPr>
        <p:spPr>
          <a:xfrm>
            <a:off x="457200" y="76200"/>
            <a:ext cx="8229600" cy="1143000"/>
          </a:xfrm>
        </p:spPr>
        <p:txBody>
          <a:bodyPr>
            <a:normAutofit/>
          </a:bodyPr>
          <a:lstStyle/>
          <a:p>
            <a:pPr eaLnBrk="1" hangingPunct="1"/>
            <a:r>
              <a:rPr lang="en-US" altLang="en-US" sz="3200" dirty="0"/>
              <a:t>Survivorship Curves</a:t>
            </a:r>
            <a:endParaRPr lang="en-US" altLang="en-US" sz="3200" b="0" dirty="0">
              <a:solidFill>
                <a:schemeClr val="tx1"/>
              </a:solidFill>
            </a:endParaRPr>
          </a:p>
        </p:txBody>
      </p:sp>
      <p:sp>
        <p:nvSpPr>
          <p:cNvPr id="4" name="TextBox 3"/>
          <p:cNvSpPr txBox="1"/>
          <p:nvPr/>
        </p:nvSpPr>
        <p:spPr>
          <a:xfrm>
            <a:off x="381000" y="990600"/>
            <a:ext cx="8401910" cy="1569660"/>
          </a:xfrm>
          <a:prstGeom prst="rect">
            <a:avLst/>
          </a:prstGeom>
          <a:noFill/>
        </p:spPr>
        <p:txBody>
          <a:bodyPr wrap="square" rtlCol="0">
            <a:spAutoFit/>
          </a:bodyPr>
          <a:lstStyle/>
          <a:p>
            <a:r>
              <a:rPr lang="en-US" sz="2400" dirty="0">
                <a:solidFill>
                  <a:prstClr val="black"/>
                </a:solidFill>
              </a:rPr>
              <a:t>A </a:t>
            </a:r>
            <a:r>
              <a:rPr lang="en-US" sz="2400" b="1" dirty="0">
                <a:solidFill>
                  <a:prstClr val="black"/>
                </a:solidFill>
              </a:rPr>
              <a:t>survivorship curve </a:t>
            </a:r>
            <a:r>
              <a:rPr lang="en-US" sz="2400" dirty="0">
                <a:solidFill>
                  <a:prstClr val="black"/>
                </a:solidFill>
              </a:rPr>
              <a:t>is a graphical way of representing the data presented in a life table.</a:t>
            </a:r>
          </a:p>
          <a:p>
            <a:r>
              <a:rPr lang="en-US" sz="2400" dirty="0">
                <a:solidFill>
                  <a:prstClr val="black"/>
                </a:solidFill>
              </a:rPr>
              <a:t>    - usually survivorship curve extrapolated to begin with cohort of </a:t>
            </a:r>
          </a:p>
          <a:p>
            <a:r>
              <a:rPr lang="en-US" sz="2400" dirty="0">
                <a:solidFill>
                  <a:prstClr val="black"/>
                </a:solidFill>
              </a:rPr>
              <a:t>      convenient size (1000 individuals) </a:t>
            </a:r>
          </a:p>
        </p:txBody>
      </p:sp>
      <p:pic>
        <p:nvPicPr>
          <p:cNvPr id="5" name="Picture 4" descr="53_05SquirrelSurvCurve-U.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2590800"/>
            <a:ext cx="6096000" cy="4129548"/>
          </a:xfrm>
          <a:prstGeom prst="rect">
            <a:avLst/>
          </a:prstGeom>
        </p:spPr>
      </p:pic>
      <p:sp>
        <p:nvSpPr>
          <p:cNvPr id="7" name="Text Box 31"/>
          <p:cNvSpPr txBox="1">
            <a:spLocks noChangeArrowheads="1"/>
          </p:cNvSpPr>
          <p:nvPr/>
        </p:nvSpPr>
        <p:spPr bwMode="auto">
          <a:xfrm>
            <a:off x="6378325" y="4241156"/>
            <a:ext cx="743740" cy="219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2000" dirty="0">
                <a:solidFill>
                  <a:srgbClr val="000000"/>
                </a:solidFill>
                <a:latin typeface="Arial" charset="0"/>
              </a:rPr>
              <a:t>Females</a:t>
            </a:r>
          </a:p>
        </p:txBody>
      </p:sp>
      <p:cxnSp>
        <p:nvCxnSpPr>
          <p:cNvPr id="8" name="Straight Connector 7"/>
          <p:cNvCxnSpPr/>
          <p:nvPr/>
        </p:nvCxnSpPr>
        <p:spPr bwMode="auto">
          <a:xfrm flipV="1">
            <a:off x="3994878" y="4779917"/>
            <a:ext cx="425966" cy="11975"/>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Straight Connector 8"/>
          <p:cNvCxnSpPr/>
          <p:nvPr/>
        </p:nvCxnSpPr>
        <p:spPr bwMode="auto">
          <a:xfrm flipV="1">
            <a:off x="5867400" y="4347711"/>
            <a:ext cx="450435" cy="353337"/>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Text Box 31"/>
          <p:cNvSpPr txBox="1">
            <a:spLocks noChangeArrowheads="1"/>
          </p:cNvSpPr>
          <p:nvPr/>
        </p:nvSpPr>
        <p:spPr bwMode="auto">
          <a:xfrm>
            <a:off x="3236739" y="4673882"/>
            <a:ext cx="588461" cy="230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2000" dirty="0">
                <a:solidFill>
                  <a:srgbClr val="000000"/>
                </a:solidFill>
                <a:latin typeface="Arial" charset="0"/>
              </a:rPr>
              <a:t>Males</a:t>
            </a:r>
          </a:p>
        </p:txBody>
      </p:sp>
      <p:sp>
        <p:nvSpPr>
          <p:cNvPr id="11" name="Text Box 31"/>
          <p:cNvSpPr txBox="1">
            <a:spLocks noChangeArrowheads="1"/>
          </p:cNvSpPr>
          <p:nvPr/>
        </p:nvSpPr>
        <p:spPr bwMode="auto">
          <a:xfrm>
            <a:off x="4339501" y="6403792"/>
            <a:ext cx="1070087" cy="236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600" dirty="0">
                <a:solidFill>
                  <a:srgbClr val="000000"/>
                </a:solidFill>
                <a:latin typeface="Arial" charset="0"/>
              </a:rPr>
              <a:t>Age (years)</a:t>
            </a:r>
          </a:p>
        </p:txBody>
      </p:sp>
      <p:sp>
        <p:nvSpPr>
          <p:cNvPr id="12" name="Text Box 31"/>
          <p:cNvSpPr txBox="1">
            <a:spLocks noChangeArrowheads="1"/>
          </p:cNvSpPr>
          <p:nvPr/>
        </p:nvSpPr>
        <p:spPr bwMode="auto">
          <a:xfrm rot="16200000">
            <a:off x="328520" y="4563029"/>
            <a:ext cx="2885744" cy="266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800" dirty="0">
                <a:solidFill>
                  <a:srgbClr val="000000"/>
                </a:solidFill>
                <a:latin typeface="Arial" charset="0"/>
              </a:rPr>
              <a:t>Number of survivors (log scale)</a:t>
            </a:r>
          </a:p>
        </p:txBody>
      </p:sp>
      <p:sp>
        <p:nvSpPr>
          <p:cNvPr id="13" name="Text Box 31"/>
          <p:cNvSpPr txBox="1">
            <a:spLocks noChangeArrowheads="1"/>
          </p:cNvSpPr>
          <p:nvPr/>
        </p:nvSpPr>
        <p:spPr bwMode="auto">
          <a:xfrm>
            <a:off x="2486073" y="6148116"/>
            <a:ext cx="5133927" cy="413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tabLst>
                <a:tab pos="1320800" algn="ctr"/>
                <a:tab pos="2578100" algn="ctr"/>
                <a:tab pos="3835400" algn="ctr"/>
                <a:tab pos="5092700" algn="ctr"/>
              </a:tabLst>
            </a:pPr>
            <a:r>
              <a:rPr lang="en-US" sz="1600" dirty="0">
                <a:solidFill>
                  <a:srgbClr val="000000"/>
                </a:solidFill>
                <a:latin typeface="Arial" charset="0"/>
              </a:rPr>
              <a:t>0               2               4               6               8               10</a:t>
            </a:r>
          </a:p>
        </p:txBody>
      </p:sp>
      <p:sp>
        <p:nvSpPr>
          <p:cNvPr id="14" name="Text Box 31"/>
          <p:cNvSpPr txBox="1">
            <a:spLocks noChangeArrowheads="1"/>
          </p:cNvSpPr>
          <p:nvPr/>
        </p:nvSpPr>
        <p:spPr bwMode="auto">
          <a:xfrm>
            <a:off x="1978558" y="2681976"/>
            <a:ext cx="503220" cy="225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600" dirty="0">
                <a:solidFill>
                  <a:srgbClr val="000000"/>
                </a:solidFill>
                <a:latin typeface="Arial" charset="0"/>
              </a:rPr>
              <a:t>1,000</a:t>
            </a:r>
          </a:p>
        </p:txBody>
      </p:sp>
      <p:sp>
        <p:nvSpPr>
          <p:cNvPr id="15" name="Text Box 31"/>
          <p:cNvSpPr txBox="1">
            <a:spLocks noChangeArrowheads="1"/>
          </p:cNvSpPr>
          <p:nvPr/>
        </p:nvSpPr>
        <p:spPr bwMode="auto">
          <a:xfrm>
            <a:off x="2100011" y="3767351"/>
            <a:ext cx="503220" cy="225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600" dirty="0">
                <a:solidFill>
                  <a:srgbClr val="000000"/>
                </a:solidFill>
                <a:latin typeface="Arial" charset="0"/>
              </a:rPr>
              <a:t>100</a:t>
            </a:r>
          </a:p>
        </p:txBody>
      </p:sp>
      <p:sp>
        <p:nvSpPr>
          <p:cNvPr id="16" name="Text Box 31"/>
          <p:cNvSpPr txBox="1">
            <a:spLocks noChangeArrowheads="1"/>
          </p:cNvSpPr>
          <p:nvPr/>
        </p:nvSpPr>
        <p:spPr bwMode="auto">
          <a:xfrm>
            <a:off x="2260192" y="4862503"/>
            <a:ext cx="330608" cy="219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charset="0"/>
              </a:rPr>
              <a:t>10</a:t>
            </a:r>
          </a:p>
        </p:txBody>
      </p:sp>
      <p:sp>
        <p:nvSpPr>
          <p:cNvPr id="17" name="Text Box 31"/>
          <p:cNvSpPr txBox="1">
            <a:spLocks noChangeArrowheads="1"/>
          </p:cNvSpPr>
          <p:nvPr/>
        </p:nvSpPr>
        <p:spPr bwMode="auto">
          <a:xfrm>
            <a:off x="2358966" y="5844048"/>
            <a:ext cx="231834" cy="261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600" dirty="0">
                <a:solidFill>
                  <a:srgbClr val="000000"/>
                </a:solidFill>
                <a:latin typeface="Arial" charset="0"/>
              </a:rPr>
              <a:t>1</a:t>
            </a:r>
          </a:p>
        </p:txBody>
      </p:sp>
    </p:spTree>
    <p:extLst>
      <p:ext uri="{BB962C8B-B14F-4D97-AF65-F5344CB8AC3E}">
        <p14:creationId xmlns:p14="http://schemas.microsoft.com/office/powerpoint/2010/main" val="24608871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QUBES</a:t>
            </a:r>
            <a:br>
              <a:rPr lang="en-US" dirty="0"/>
            </a:br>
            <a:r>
              <a:rPr lang="en-US" sz="3200" dirty="0"/>
              <a:t>QM BUGS</a:t>
            </a:r>
          </a:p>
        </p:txBody>
      </p:sp>
      <p:sp>
        <p:nvSpPr>
          <p:cNvPr id="3" name="Content Placeholder 2"/>
          <p:cNvSpPr>
            <a:spLocks noGrp="1"/>
          </p:cNvSpPr>
          <p:nvPr>
            <p:ph idx="1"/>
          </p:nvPr>
        </p:nvSpPr>
        <p:spPr>
          <a:xfrm>
            <a:off x="990600" y="2438400"/>
            <a:ext cx="7787604" cy="3651504"/>
          </a:xfrm>
        </p:spPr>
        <p:txBody>
          <a:bodyPr/>
          <a:lstStyle/>
          <a:p>
            <a:r>
              <a:rPr lang="en-US" dirty="0"/>
              <a:t>QA-QL Assessment (Fl6): quantitative act, numeracy, measurement, proportional reasoning, probability and statistics, pilot with small group to assess items. New focus on QM, so not revised.</a:t>
            </a:r>
          </a:p>
          <a:p>
            <a:r>
              <a:rPr lang="en-US" dirty="0"/>
              <a:t>QI-QM Assessment (Fl16): White Nose Syndrome (Ver. 2) revision, pilot with small group to test items. Focus on QM – committee review.</a:t>
            </a:r>
          </a:p>
          <a:p>
            <a:r>
              <a:rPr lang="en-US" dirty="0"/>
              <a:t>QM Assessment (Fl17): Transpiration assessment. Significant revision with new plant context; tied to multiple modeling frameworks. Pilot with University of Nebraska-Lincoln and Georgia Southern University students (n=171).</a:t>
            </a:r>
          </a:p>
          <a:p>
            <a:endParaRPr lang="en-US" dirty="0"/>
          </a:p>
          <a:p>
            <a:endParaRPr lang="en-US" dirty="0"/>
          </a:p>
        </p:txBody>
      </p:sp>
    </p:spTree>
    <p:extLst>
      <p:ext uri="{BB962C8B-B14F-4D97-AF65-F5344CB8AC3E}">
        <p14:creationId xmlns:p14="http://schemas.microsoft.com/office/powerpoint/2010/main" val="13588214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Survivorship Task</a:t>
            </a:r>
            <a:br>
              <a:rPr lang="en-US" dirty="0"/>
            </a:br>
            <a:r>
              <a:rPr lang="en-US" dirty="0"/>
              <a:t>Instructional Reflection</a:t>
            </a:r>
          </a:p>
        </p:txBody>
      </p:sp>
      <p:sp>
        <p:nvSpPr>
          <p:cNvPr id="3" name="Content Placeholder 2"/>
          <p:cNvSpPr>
            <a:spLocks noGrp="1"/>
          </p:cNvSpPr>
          <p:nvPr>
            <p:ph idx="1"/>
          </p:nvPr>
        </p:nvSpPr>
        <p:spPr/>
        <p:txBody>
          <a:bodyPr>
            <a:normAutofit/>
          </a:bodyPr>
          <a:lstStyle/>
          <a:p>
            <a:r>
              <a:rPr lang="en-US" dirty="0"/>
              <a:t>What were your questions as a “student” concerning completing the task?</a:t>
            </a:r>
          </a:p>
          <a:p>
            <a:r>
              <a:rPr lang="en-US" dirty="0"/>
              <a:t>What instructional strategies would you use to teach the QR aspects of this task?</a:t>
            </a:r>
          </a:p>
        </p:txBody>
      </p:sp>
    </p:spTree>
    <p:extLst>
      <p:ext uri="{BB962C8B-B14F-4D97-AF65-F5344CB8AC3E}">
        <p14:creationId xmlns:p14="http://schemas.microsoft.com/office/powerpoint/2010/main" val="24295123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ChangeArrowheads="1"/>
          </p:cNvSpPr>
          <p:nvPr>
            <p:ph idx="1"/>
          </p:nvPr>
        </p:nvSpPr>
        <p:spPr>
          <a:xfrm>
            <a:off x="438150" y="1219200"/>
            <a:ext cx="8229600" cy="4525963"/>
          </a:xfrm>
        </p:spPr>
        <p:txBody>
          <a:bodyPr>
            <a:noAutofit/>
          </a:bodyPr>
          <a:lstStyle/>
          <a:p>
            <a:pPr marL="0" indent="0">
              <a:buNone/>
            </a:pPr>
            <a:r>
              <a:rPr lang="en-US" altLang="en-US" sz="2800" dirty="0"/>
              <a:t>Survivorship curves can be classified into three general types (idealized)</a:t>
            </a:r>
          </a:p>
          <a:p>
            <a:pPr lvl="1"/>
            <a:r>
              <a:rPr lang="en-US" altLang="en-US" dirty="0"/>
              <a:t>Type I: Low death rates during early and middle life and an increase in death rates among older age groups</a:t>
            </a:r>
          </a:p>
          <a:p>
            <a:pPr lvl="1"/>
            <a:r>
              <a:rPr lang="en-US" altLang="en-US" dirty="0"/>
              <a:t>Type II: A constant death rate over the organism’</a:t>
            </a:r>
            <a:r>
              <a:rPr lang="en-US" altLang="ja-JP" dirty="0"/>
              <a:t>s life span</a:t>
            </a:r>
          </a:p>
          <a:p>
            <a:pPr lvl="1"/>
            <a:r>
              <a:rPr lang="en-US" altLang="en-US" dirty="0"/>
              <a:t>Type III: High death rates for the young and a lower death rate for survivors</a:t>
            </a:r>
          </a:p>
        </p:txBody>
      </p:sp>
      <p:sp>
        <p:nvSpPr>
          <p:cNvPr id="3" name="Rectangle 2"/>
          <p:cNvSpPr>
            <a:spLocks noGrp="1" noChangeArrowheads="1"/>
          </p:cNvSpPr>
          <p:nvPr>
            <p:ph type="title"/>
          </p:nvPr>
        </p:nvSpPr>
        <p:spPr>
          <a:xfrm>
            <a:off x="457200" y="76200"/>
            <a:ext cx="8229600" cy="1143000"/>
          </a:xfrm>
        </p:spPr>
        <p:txBody>
          <a:bodyPr>
            <a:normAutofit/>
          </a:bodyPr>
          <a:lstStyle/>
          <a:p>
            <a:pPr eaLnBrk="1" hangingPunct="1"/>
            <a:r>
              <a:rPr lang="en-US" altLang="en-US" sz="3200" dirty="0"/>
              <a:t>Survivorship Curves</a:t>
            </a:r>
            <a:endParaRPr lang="en-US" altLang="en-US" sz="3200" b="0" dirty="0">
              <a:solidFill>
                <a:schemeClr val="tx1"/>
              </a:solidFill>
            </a:endParaRPr>
          </a:p>
        </p:txBody>
      </p:sp>
    </p:spTree>
    <p:extLst>
      <p:ext uri="{BB962C8B-B14F-4D97-AF65-F5344CB8AC3E}">
        <p14:creationId xmlns:p14="http://schemas.microsoft.com/office/powerpoint/2010/main" val="24430598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3_06SurvivorshipCurves-U.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608" y="713232"/>
            <a:ext cx="7796784" cy="5279136"/>
          </a:xfrm>
          <a:prstGeom prst="rect">
            <a:avLst/>
          </a:prstGeom>
        </p:spPr>
      </p:pic>
      <p:sp>
        <p:nvSpPr>
          <p:cNvPr id="27" name="Text Box 31"/>
          <p:cNvSpPr txBox="1">
            <a:spLocks noChangeArrowheads="1"/>
          </p:cNvSpPr>
          <p:nvPr/>
        </p:nvSpPr>
        <p:spPr bwMode="auto">
          <a:xfrm>
            <a:off x="6463052" y="1402588"/>
            <a:ext cx="263854" cy="268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a:r>
              <a:rPr lang="en-US" sz="2000" dirty="0">
                <a:solidFill>
                  <a:srgbClr val="000000"/>
                </a:solidFill>
                <a:latin typeface="Times New Roman"/>
                <a:cs typeface="Times New Roman"/>
              </a:rPr>
              <a:t>I</a:t>
            </a:r>
            <a:endParaRPr lang="en-US" sz="2000" dirty="0">
              <a:solidFill>
                <a:srgbClr val="000000"/>
              </a:solidFill>
              <a:latin typeface="Times New Roman MT Std"/>
              <a:cs typeface="Times New Roman MT Std"/>
            </a:endParaRPr>
          </a:p>
        </p:txBody>
      </p:sp>
      <p:sp>
        <p:nvSpPr>
          <p:cNvPr id="7" name="Text Box 31"/>
          <p:cNvSpPr txBox="1">
            <a:spLocks noChangeArrowheads="1"/>
          </p:cNvSpPr>
          <p:nvPr/>
        </p:nvSpPr>
        <p:spPr bwMode="auto">
          <a:xfrm>
            <a:off x="3031266" y="5507480"/>
            <a:ext cx="3892286" cy="367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900" dirty="0">
                <a:solidFill>
                  <a:srgbClr val="000000"/>
                </a:solidFill>
                <a:latin typeface="Arial" charset="0"/>
              </a:rPr>
              <a:t>Percentage of maximum life span</a:t>
            </a:r>
          </a:p>
        </p:txBody>
      </p:sp>
      <p:sp>
        <p:nvSpPr>
          <p:cNvPr id="8" name="Text Box 31"/>
          <p:cNvSpPr txBox="1">
            <a:spLocks noChangeArrowheads="1"/>
          </p:cNvSpPr>
          <p:nvPr/>
        </p:nvSpPr>
        <p:spPr bwMode="auto">
          <a:xfrm rot="16200000">
            <a:off x="-938610" y="2976372"/>
            <a:ext cx="3874013" cy="346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2000" dirty="0">
                <a:solidFill>
                  <a:srgbClr val="000000"/>
                </a:solidFill>
                <a:latin typeface="Arial" charset="0"/>
              </a:rPr>
              <a:t>Number of survivors (log scale)</a:t>
            </a:r>
          </a:p>
        </p:txBody>
      </p:sp>
      <p:sp>
        <p:nvSpPr>
          <p:cNvPr id="9" name="Text Box 31"/>
          <p:cNvSpPr txBox="1">
            <a:spLocks noChangeArrowheads="1"/>
          </p:cNvSpPr>
          <p:nvPr/>
        </p:nvSpPr>
        <p:spPr bwMode="auto">
          <a:xfrm>
            <a:off x="1941795" y="5145723"/>
            <a:ext cx="6579049" cy="342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tabLst>
                <a:tab pos="2971800" algn="ctr"/>
                <a:tab pos="5943600" algn="ctr"/>
              </a:tabLst>
            </a:pPr>
            <a:r>
              <a:rPr lang="en-US" sz="2000" dirty="0">
                <a:solidFill>
                  <a:srgbClr val="000000"/>
                </a:solidFill>
                <a:latin typeface="Arial" charset="0"/>
              </a:rPr>
              <a:t>0	50	100</a:t>
            </a:r>
          </a:p>
        </p:txBody>
      </p:sp>
      <p:sp>
        <p:nvSpPr>
          <p:cNvPr id="10" name="Text Box 31"/>
          <p:cNvSpPr txBox="1">
            <a:spLocks noChangeArrowheads="1"/>
          </p:cNvSpPr>
          <p:nvPr/>
        </p:nvSpPr>
        <p:spPr bwMode="auto">
          <a:xfrm>
            <a:off x="1218861" y="1159510"/>
            <a:ext cx="655192" cy="302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2000" dirty="0">
                <a:solidFill>
                  <a:srgbClr val="000000"/>
                </a:solidFill>
                <a:latin typeface="Arial" charset="0"/>
              </a:rPr>
              <a:t>1,000</a:t>
            </a:r>
          </a:p>
        </p:txBody>
      </p:sp>
      <p:sp>
        <p:nvSpPr>
          <p:cNvPr id="11" name="Text Box 31"/>
          <p:cNvSpPr txBox="1">
            <a:spLocks noChangeArrowheads="1"/>
          </p:cNvSpPr>
          <p:nvPr/>
        </p:nvSpPr>
        <p:spPr bwMode="auto">
          <a:xfrm>
            <a:off x="1419179" y="2394020"/>
            <a:ext cx="655192" cy="302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2000" dirty="0">
                <a:solidFill>
                  <a:srgbClr val="000000"/>
                </a:solidFill>
                <a:latin typeface="Arial" charset="0"/>
              </a:rPr>
              <a:t>100</a:t>
            </a:r>
          </a:p>
        </p:txBody>
      </p:sp>
      <p:sp>
        <p:nvSpPr>
          <p:cNvPr id="12" name="Text Box 31"/>
          <p:cNvSpPr txBox="1">
            <a:spLocks noChangeArrowheads="1"/>
          </p:cNvSpPr>
          <p:nvPr/>
        </p:nvSpPr>
        <p:spPr bwMode="auto">
          <a:xfrm>
            <a:off x="1555821" y="3637174"/>
            <a:ext cx="430452" cy="294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2000" dirty="0">
                <a:solidFill>
                  <a:srgbClr val="000000"/>
                </a:solidFill>
                <a:latin typeface="Arial" charset="0"/>
              </a:rPr>
              <a:t>10</a:t>
            </a:r>
          </a:p>
        </p:txBody>
      </p:sp>
      <p:sp>
        <p:nvSpPr>
          <p:cNvPr id="13" name="Text Box 31"/>
          <p:cNvSpPr txBox="1">
            <a:spLocks noChangeArrowheads="1"/>
          </p:cNvSpPr>
          <p:nvPr/>
        </p:nvSpPr>
        <p:spPr bwMode="auto">
          <a:xfrm>
            <a:off x="1724461" y="4864100"/>
            <a:ext cx="301848" cy="350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2000" dirty="0">
                <a:solidFill>
                  <a:srgbClr val="000000"/>
                </a:solidFill>
                <a:latin typeface="Arial" charset="0"/>
              </a:rPr>
              <a:t>1</a:t>
            </a:r>
          </a:p>
        </p:txBody>
      </p:sp>
      <p:sp>
        <p:nvSpPr>
          <p:cNvPr id="14" name="Text Box 31"/>
          <p:cNvSpPr txBox="1">
            <a:spLocks noChangeArrowheads="1"/>
          </p:cNvSpPr>
          <p:nvPr/>
        </p:nvSpPr>
        <p:spPr bwMode="auto">
          <a:xfrm>
            <a:off x="4960356" y="2816794"/>
            <a:ext cx="263854" cy="268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a:r>
              <a:rPr lang="en-US" sz="2000" dirty="0">
                <a:solidFill>
                  <a:srgbClr val="000000"/>
                </a:solidFill>
                <a:latin typeface="Times New Roman"/>
                <a:cs typeface="Times New Roman"/>
              </a:rPr>
              <a:t>II</a:t>
            </a:r>
            <a:endParaRPr lang="en-US" sz="2000" dirty="0">
              <a:solidFill>
                <a:srgbClr val="000000"/>
              </a:solidFill>
              <a:latin typeface="Arial" charset="0"/>
            </a:endParaRPr>
          </a:p>
        </p:txBody>
      </p:sp>
      <p:sp>
        <p:nvSpPr>
          <p:cNvPr id="15" name="Text Box 31"/>
          <p:cNvSpPr txBox="1">
            <a:spLocks noChangeArrowheads="1"/>
          </p:cNvSpPr>
          <p:nvPr/>
        </p:nvSpPr>
        <p:spPr bwMode="auto">
          <a:xfrm>
            <a:off x="3301981" y="4468614"/>
            <a:ext cx="263854" cy="268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a:r>
              <a:rPr lang="en-US" sz="2000" dirty="0">
                <a:solidFill>
                  <a:srgbClr val="000000"/>
                </a:solidFill>
                <a:latin typeface="Times New Roman"/>
                <a:cs typeface="Times New Roman"/>
              </a:rPr>
              <a:t>III</a:t>
            </a:r>
            <a:endParaRPr lang="en-US" sz="2000" dirty="0">
              <a:solidFill>
                <a:srgbClr val="000000"/>
              </a:solidFill>
              <a:latin typeface="Arial" charset="0"/>
            </a:endParaRPr>
          </a:p>
        </p:txBody>
      </p:sp>
    </p:spTree>
    <p:extLst>
      <p:ext uri="{BB962C8B-B14F-4D97-AF65-F5344CB8AC3E}">
        <p14:creationId xmlns:p14="http://schemas.microsoft.com/office/powerpoint/2010/main" val="272735184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My observations</a:t>
            </a:r>
          </a:p>
        </p:txBody>
      </p:sp>
      <p:sp>
        <p:nvSpPr>
          <p:cNvPr id="3" name="Content Placeholder 2"/>
          <p:cNvSpPr>
            <a:spLocks noGrp="1"/>
          </p:cNvSpPr>
          <p:nvPr>
            <p:ph idx="1"/>
          </p:nvPr>
        </p:nvSpPr>
        <p:spPr>
          <a:xfrm>
            <a:off x="228600" y="1219200"/>
            <a:ext cx="8686800" cy="5410200"/>
          </a:xfrm>
          <a:solidFill>
            <a:schemeClr val="bg1"/>
          </a:solidFill>
        </p:spPr>
        <p:txBody>
          <a:bodyPr>
            <a:normAutofit/>
          </a:bodyPr>
          <a:lstStyle/>
          <a:p>
            <a:r>
              <a:rPr lang="en-US" dirty="0"/>
              <a:t>Asks students to interpret the two graphs, several respond with conjectures. Model comparison, linear trend both discussed so QI. Instructor continues with more </a:t>
            </a:r>
            <a:r>
              <a:rPr lang="en-US" dirty="0" err="1"/>
              <a:t>indepth</a:t>
            </a:r>
            <a:r>
              <a:rPr lang="en-US" dirty="0"/>
              <a:t> interpretation of the graphs and the table models. </a:t>
            </a:r>
          </a:p>
          <a:p>
            <a:r>
              <a:rPr lang="en-US" dirty="0"/>
              <a:t>Type I, II and III death rates discussed, compares to different species: humans are type 1 with low infant death rates and higher older death rates as compared to insects which are type III and have high infant mortality rate and lower older death rates. Student asks conceptual/application question about death rate types, faculty responds. Shows graphical model of death rate types I, II and III on same graph, but does not provide student opportunity to generate a graph, good opportunity for QM missed. </a:t>
            </a:r>
          </a:p>
          <a:p>
            <a:r>
              <a:rPr lang="en-US" dirty="0"/>
              <a:t>Graphs are linear (type II like prairie dog), but nonlinear models for type I and III. Uses white board to provide more examples of death types, including birds who decline quickly after hatching but then get more linear, also zigzag graph of species who molt. </a:t>
            </a:r>
          </a:p>
          <a:p>
            <a:endParaRPr lang="en-US" dirty="0"/>
          </a:p>
        </p:txBody>
      </p:sp>
    </p:spTree>
    <p:extLst>
      <p:ext uri="{BB962C8B-B14F-4D97-AF65-F5344CB8AC3E}">
        <p14:creationId xmlns:p14="http://schemas.microsoft.com/office/powerpoint/2010/main" val="2740826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5030" y="76200"/>
            <a:ext cx="6673174" cy="1066800"/>
          </a:xfrm>
        </p:spPr>
        <p:txBody>
          <a:bodyPr>
            <a:normAutofit fontScale="90000"/>
          </a:bodyPr>
          <a:lstStyle/>
          <a:p>
            <a:r>
              <a:rPr lang="en-US" dirty="0"/>
              <a:t>QM BUGS Assessment</a:t>
            </a:r>
            <a:br>
              <a:rPr lang="en-US" dirty="0"/>
            </a:br>
            <a:r>
              <a:rPr lang="en-US" dirty="0"/>
              <a:t>QI Model Comparison</a:t>
            </a:r>
            <a:endParaRPr lang="en-US" sz="3100" dirty="0"/>
          </a:p>
        </p:txBody>
      </p:sp>
      <p:pic>
        <p:nvPicPr>
          <p:cNvPr id="3" name="Picture 2"/>
          <p:cNvPicPr>
            <a:picLocks noChangeAspect="1"/>
          </p:cNvPicPr>
          <p:nvPr/>
        </p:nvPicPr>
        <p:blipFill>
          <a:blip r:embed="rId2"/>
          <a:stretch>
            <a:fillRect/>
          </a:stretch>
        </p:blipFill>
        <p:spPr>
          <a:xfrm>
            <a:off x="5576" y="1143000"/>
            <a:ext cx="5695950" cy="4876800"/>
          </a:xfrm>
          <a:prstGeom prst="rect">
            <a:avLst/>
          </a:prstGeom>
        </p:spPr>
      </p:pic>
      <p:pic>
        <p:nvPicPr>
          <p:cNvPr id="5" name="Picture 4"/>
          <p:cNvPicPr>
            <a:picLocks noChangeAspect="1"/>
          </p:cNvPicPr>
          <p:nvPr/>
        </p:nvPicPr>
        <p:blipFill>
          <a:blip r:embed="rId3"/>
          <a:stretch>
            <a:fillRect/>
          </a:stretch>
        </p:blipFill>
        <p:spPr>
          <a:xfrm>
            <a:off x="3352800" y="3124200"/>
            <a:ext cx="5610225" cy="3543300"/>
          </a:xfrm>
          <a:prstGeom prst="rect">
            <a:avLst/>
          </a:prstGeom>
        </p:spPr>
      </p:pic>
    </p:spTree>
    <p:extLst>
      <p:ext uri="{BB962C8B-B14F-4D97-AF65-F5344CB8AC3E}">
        <p14:creationId xmlns:p14="http://schemas.microsoft.com/office/powerpoint/2010/main" val="35146375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QM BUGS Assessment</a:t>
            </a:r>
            <a:br>
              <a:rPr lang="en-US" dirty="0"/>
            </a:br>
            <a:r>
              <a:rPr lang="en-US" dirty="0"/>
              <a:t>QI Model Comparison</a:t>
            </a:r>
          </a:p>
        </p:txBody>
      </p:sp>
      <p:sp>
        <p:nvSpPr>
          <p:cNvPr id="3" name="Content Placeholder 2"/>
          <p:cNvSpPr>
            <a:spLocks noGrp="1"/>
          </p:cNvSpPr>
          <p:nvPr>
            <p:ph idx="1"/>
          </p:nvPr>
        </p:nvSpPr>
        <p:spPr/>
        <p:txBody>
          <a:bodyPr/>
          <a:lstStyle/>
          <a:p>
            <a:r>
              <a:rPr lang="en-US" dirty="0">
                <a:latin typeface="Times New Roman" panose="02020603050405020304" pitchFamily="18" charset="0"/>
                <a:cs typeface="Times New Roman" panose="02020603050405020304" pitchFamily="18" charset="0"/>
              </a:rPr>
              <a:t>Students compare the table to the graph. What variables were plotted and why? Why were other variables not used (QA)?</a:t>
            </a:r>
          </a:p>
          <a:p>
            <a:r>
              <a:rPr lang="en-US" dirty="0">
                <a:latin typeface="Times New Roman" panose="02020603050405020304" pitchFamily="18" charset="0"/>
                <a:cs typeface="Times New Roman" panose="02020603050405020304" pitchFamily="18" charset="0"/>
              </a:rPr>
              <a:t>Why was a log graph used? What is a log graph anyway? </a:t>
            </a:r>
          </a:p>
          <a:p>
            <a:r>
              <a:rPr lang="en-US" dirty="0">
                <a:latin typeface="Times New Roman" panose="02020603050405020304" pitchFamily="18" charset="0"/>
                <a:cs typeface="Times New Roman" panose="02020603050405020304" pitchFamily="18" charset="0"/>
              </a:rPr>
              <a:t>Why provide both a table and graph model? Which model is better for what purpose?</a:t>
            </a: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848199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5030" y="69355"/>
            <a:ext cx="6673174" cy="997445"/>
          </a:xfrm>
        </p:spPr>
        <p:txBody>
          <a:bodyPr>
            <a:normAutofit fontScale="90000"/>
          </a:bodyPr>
          <a:lstStyle/>
          <a:p>
            <a:r>
              <a:rPr lang="en-US" dirty="0"/>
              <a:t>QM BUGS Assessment</a:t>
            </a:r>
            <a:br>
              <a:rPr lang="en-US" dirty="0"/>
            </a:br>
            <a:r>
              <a:rPr lang="en-US" sz="3100" dirty="0"/>
              <a:t>QI Trends </a:t>
            </a:r>
          </a:p>
        </p:txBody>
      </p:sp>
      <p:sp>
        <p:nvSpPr>
          <p:cNvPr id="4" name="TextBox 3"/>
          <p:cNvSpPr txBox="1"/>
          <p:nvPr/>
        </p:nvSpPr>
        <p:spPr>
          <a:xfrm>
            <a:off x="243804" y="5391150"/>
            <a:ext cx="8534400" cy="1200329"/>
          </a:xfrm>
          <a:prstGeom prst="rect">
            <a:avLst/>
          </a:prstGeom>
          <a:noFill/>
        </p:spPr>
        <p:txBody>
          <a:bodyPr wrap="square" rtlCol="0">
            <a:spAutoFit/>
          </a:bodyPr>
          <a:lstStyle/>
          <a:p>
            <a:r>
              <a:rPr lang="en-US" dirty="0">
                <a:solidFill>
                  <a:prstClr val="black"/>
                </a:solidFill>
                <a:latin typeface="Times New Roman" panose="02020603050405020304" pitchFamily="18" charset="0"/>
                <a:cs typeface="Times New Roman" panose="02020603050405020304" pitchFamily="18" charset="0"/>
              </a:rPr>
              <a:t>QI includes using models to explore trends, and make predictions. Have students discuss in pairs the trends they observe in the survivorship table and graph. Is the graph better for seeing trends? Have students extend trends to discussion of Type I, II, and III, let them sketch out the trends for these types rather than providing the graph.</a:t>
            </a:r>
          </a:p>
        </p:txBody>
      </p:sp>
      <p:pic>
        <p:nvPicPr>
          <p:cNvPr id="5" name="Picture 4"/>
          <p:cNvPicPr>
            <a:picLocks noChangeAspect="1"/>
          </p:cNvPicPr>
          <p:nvPr/>
        </p:nvPicPr>
        <p:blipFill>
          <a:blip r:embed="rId2"/>
          <a:stretch>
            <a:fillRect/>
          </a:stretch>
        </p:blipFill>
        <p:spPr>
          <a:xfrm>
            <a:off x="1524000" y="1066800"/>
            <a:ext cx="5476875" cy="4324350"/>
          </a:xfrm>
          <a:prstGeom prst="rect">
            <a:avLst/>
          </a:prstGeom>
        </p:spPr>
      </p:pic>
    </p:spTree>
    <p:extLst>
      <p:ext uri="{BB962C8B-B14F-4D97-AF65-F5344CB8AC3E}">
        <p14:creationId xmlns:p14="http://schemas.microsoft.com/office/powerpoint/2010/main" val="33648048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Reproductive Rates</a:t>
            </a:r>
          </a:p>
        </p:txBody>
      </p:sp>
      <p:sp>
        <p:nvSpPr>
          <p:cNvPr id="5" name="Content Placeholder 4"/>
          <p:cNvSpPr>
            <a:spLocks noGrp="1"/>
          </p:cNvSpPr>
          <p:nvPr>
            <p:ph idx="1"/>
          </p:nvPr>
        </p:nvSpPr>
        <p:spPr/>
        <p:txBody>
          <a:bodyPr>
            <a:normAutofit/>
          </a:bodyPr>
          <a:lstStyle/>
          <a:p>
            <a:r>
              <a:rPr lang="en-US" dirty="0"/>
              <a:t>Per capita rate of increase formula is provided and explained, drops immigrants and emigrants and focus on only births and deaths: delta N/delta t = B – D. </a:t>
            </a:r>
          </a:p>
          <a:p>
            <a:r>
              <a:rPr lang="en-US" dirty="0"/>
              <a:t>Asks students to think about B = </a:t>
            </a:r>
            <a:r>
              <a:rPr lang="en-US" dirty="0" err="1"/>
              <a:t>bN</a:t>
            </a:r>
            <a:r>
              <a:rPr lang="en-US" dirty="0"/>
              <a:t> and D = </a:t>
            </a:r>
            <a:r>
              <a:rPr lang="en-US" dirty="0" err="1"/>
              <a:t>mN</a:t>
            </a:r>
            <a:r>
              <a:rPr lang="en-US" dirty="0"/>
              <a:t> where annual rates b and m are considered. Includes quantitative concepts of rate.</a:t>
            </a:r>
          </a:p>
        </p:txBody>
      </p:sp>
    </p:spTree>
    <p:extLst>
      <p:ext uri="{BB962C8B-B14F-4D97-AF65-F5344CB8AC3E}">
        <p14:creationId xmlns:p14="http://schemas.microsoft.com/office/powerpoint/2010/main" val="18425095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ChangeArrowheads="1"/>
          </p:cNvSpPr>
          <p:nvPr>
            <p:ph type="title"/>
          </p:nvPr>
        </p:nvSpPr>
        <p:spPr/>
        <p:txBody>
          <a:bodyPr>
            <a:normAutofit/>
          </a:bodyPr>
          <a:lstStyle/>
          <a:p>
            <a:r>
              <a:rPr lang="en-US" altLang="en-US" sz="3200" dirty="0"/>
              <a:t>Reproductive Rates</a:t>
            </a:r>
          </a:p>
        </p:txBody>
      </p:sp>
      <p:sp>
        <p:nvSpPr>
          <p:cNvPr id="4" name="TextBox 3"/>
          <p:cNvSpPr txBox="1"/>
          <p:nvPr/>
        </p:nvSpPr>
        <p:spPr>
          <a:xfrm>
            <a:off x="371045" y="1295400"/>
            <a:ext cx="8401910" cy="1569660"/>
          </a:xfrm>
          <a:prstGeom prst="rect">
            <a:avLst/>
          </a:prstGeom>
          <a:noFill/>
        </p:spPr>
        <p:txBody>
          <a:bodyPr wrap="square" rtlCol="0">
            <a:spAutoFit/>
          </a:bodyPr>
          <a:lstStyle/>
          <a:p>
            <a:r>
              <a:rPr lang="en-US" sz="2400" dirty="0">
                <a:solidFill>
                  <a:prstClr val="black"/>
                </a:solidFill>
              </a:rPr>
              <a:t>Demographers studying sexually reproducing species generally ignore males.</a:t>
            </a:r>
          </a:p>
          <a:p>
            <a:r>
              <a:rPr lang="en-US" sz="2400" dirty="0">
                <a:solidFill>
                  <a:prstClr val="black"/>
                </a:solidFill>
              </a:rPr>
              <a:t>    - Usually sustainability is function of females ability to give rise </a:t>
            </a:r>
          </a:p>
          <a:p>
            <a:r>
              <a:rPr lang="en-US" sz="2400" dirty="0">
                <a:solidFill>
                  <a:prstClr val="black"/>
                </a:solidFill>
              </a:rPr>
              <a:t>       to more females</a:t>
            </a:r>
          </a:p>
        </p:txBody>
      </p:sp>
      <p:sp>
        <p:nvSpPr>
          <p:cNvPr id="7" name="TextBox 6"/>
          <p:cNvSpPr txBox="1"/>
          <p:nvPr/>
        </p:nvSpPr>
        <p:spPr>
          <a:xfrm>
            <a:off x="361090" y="3200400"/>
            <a:ext cx="3829910" cy="3416320"/>
          </a:xfrm>
          <a:prstGeom prst="rect">
            <a:avLst/>
          </a:prstGeom>
          <a:noFill/>
        </p:spPr>
        <p:txBody>
          <a:bodyPr wrap="square" rtlCol="0">
            <a:spAutoFit/>
          </a:bodyPr>
          <a:lstStyle/>
          <a:p>
            <a:r>
              <a:rPr lang="en-US" sz="2400" b="1" dirty="0">
                <a:solidFill>
                  <a:prstClr val="black"/>
                </a:solidFill>
              </a:rPr>
              <a:t>Reproductive table</a:t>
            </a:r>
            <a:r>
              <a:rPr lang="en-US" sz="2400" dirty="0">
                <a:solidFill>
                  <a:prstClr val="black"/>
                </a:solidFill>
              </a:rPr>
              <a:t>, or fertility schedule, is an age-specific summary of the reproductive rates in a population.</a:t>
            </a:r>
          </a:p>
          <a:p>
            <a:r>
              <a:rPr lang="en-US" sz="2400" dirty="0">
                <a:solidFill>
                  <a:prstClr val="black"/>
                </a:solidFill>
              </a:rPr>
              <a:t>   - Calculated by measuring </a:t>
            </a:r>
          </a:p>
          <a:p>
            <a:r>
              <a:rPr lang="en-US" sz="2400" dirty="0">
                <a:solidFill>
                  <a:prstClr val="black"/>
                </a:solidFill>
              </a:rPr>
              <a:t>      the reproductive output </a:t>
            </a:r>
          </a:p>
          <a:p>
            <a:r>
              <a:rPr lang="en-US" sz="2400" dirty="0">
                <a:solidFill>
                  <a:prstClr val="black"/>
                </a:solidFill>
              </a:rPr>
              <a:t>      of a cohort from birth </a:t>
            </a:r>
          </a:p>
          <a:p>
            <a:r>
              <a:rPr lang="en-US" sz="2400" dirty="0">
                <a:solidFill>
                  <a:prstClr val="black"/>
                </a:solidFill>
              </a:rPr>
              <a:t>     until death</a:t>
            </a:r>
          </a:p>
        </p:txBody>
      </p:sp>
      <p:pic>
        <p:nvPicPr>
          <p:cNvPr id="9" name="Picture 8" descr="53_T02SquirrelReproTable-U.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2667000"/>
            <a:ext cx="3733800" cy="3923276"/>
          </a:xfrm>
          <a:prstGeom prst="rect">
            <a:avLst/>
          </a:prstGeom>
        </p:spPr>
      </p:pic>
    </p:spTree>
    <p:extLst>
      <p:ext uri="{BB962C8B-B14F-4D97-AF65-F5344CB8AC3E}">
        <p14:creationId xmlns:p14="http://schemas.microsoft.com/office/powerpoint/2010/main" val="14607095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p:cNvSpPr>
            <a:spLocks noGrp="1" noChangeArrowheads="1"/>
          </p:cNvSpPr>
          <p:nvPr>
            <p:ph type="title"/>
          </p:nvPr>
        </p:nvSpPr>
        <p:spPr>
          <a:xfrm>
            <a:off x="457200" y="152400"/>
            <a:ext cx="8229600" cy="1143000"/>
          </a:xfrm>
        </p:spPr>
        <p:txBody>
          <a:bodyPr>
            <a:normAutofit/>
          </a:bodyPr>
          <a:lstStyle/>
          <a:p>
            <a:r>
              <a:rPr lang="en-US" altLang="en-US" sz="3200" dirty="0"/>
              <a:t>Per Capita Rate of Increase</a:t>
            </a:r>
          </a:p>
        </p:txBody>
      </p:sp>
      <p:sp>
        <p:nvSpPr>
          <p:cNvPr id="69634" name="Rectangle 3"/>
          <p:cNvSpPr>
            <a:spLocks noGrp="1" noChangeArrowheads="1"/>
          </p:cNvSpPr>
          <p:nvPr>
            <p:ph idx="1"/>
          </p:nvPr>
        </p:nvSpPr>
        <p:spPr>
          <a:xfrm>
            <a:off x="457200" y="2743200"/>
            <a:ext cx="8499249" cy="973138"/>
          </a:xfrm>
        </p:spPr>
        <p:txBody>
          <a:bodyPr>
            <a:normAutofit/>
          </a:bodyPr>
          <a:lstStyle/>
          <a:p>
            <a:pPr marL="0" indent="0">
              <a:buNone/>
            </a:pPr>
            <a:r>
              <a:rPr lang="en-US" altLang="en-US" sz="2400" dirty="0"/>
              <a:t>If immigration and emigration are ignored, a population</a:t>
            </a:r>
            <a:r>
              <a:rPr lang="ja-JP" altLang="en-US" sz="2400" dirty="0"/>
              <a:t>’</a:t>
            </a:r>
            <a:r>
              <a:rPr lang="en-US" altLang="ja-JP" sz="2400" dirty="0"/>
              <a:t>s growth rate (per capita increase) equals births minus deaths.</a:t>
            </a:r>
          </a:p>
          <a:p>
            <a:endParaRPr lang="en-US" altLang="en-US" sz="2400" dirty="0"/>
          </a:p>
        </p:txBody>
      </p:sp>
      <p:grpSp>
        <p:nvGrpSpPr>
          <p:cNvPr id="69637" name="Group 19"/>
          <p:cNvGrpSpPr>
            <a:grpSpLocks/>
          </p:cNvGrpSpPr>
          <p:nvPr/>
        </p:nvGrpSpPr>
        <p:grpSpPr bwMode="auto">
          <a:xfrm>
            <a:off x="298450" y="1371600"/>
            <a:ext cx="8547100" cy="990600"/>
            <a:chOff x="312" y="712"/>
            <a:chExt cx="5384" cy="624"/>
          </a:xfrm>
        </p:grpSpPr>
        <p:sp>
          <p:nvSpPr>
            <p:cNvPr id="69638" name="Rectangle 9"/>
            <p:cNvSpPr>
              <a:spLocks noChangeArrowheads="1"/>
            </p:cNvSpPr>
            <p:nvPr/>
          </p:nvSpPr>
          <p:spPr bwMode="auto">
            <a:xfrm>
              <a:off x="312" y="712"/>
              <a:ext cx="1088" cy="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defRPr sz="2400">
                  <a:solidFill>
                    <a:schemeClr val="tx1"/>
                  </a:solidFill>
                  <a:latin typeface="Arial" pitchFamily="34" charset="0"/>
                  <a:ea typeface="ヒラギノ角ゴ Pro W3" pitchFamily="124" charset="-128"/>
                </a:defRPr>
              </a:lvl1pPr>
              <a:lvl2pPr marL="742950" indent="-285750">
                <a:defRPr sz="2400">
                  <a:solidFill>
                    <a:schemeClr val="tx1"/>
                  </a:solidFill>
                  <a:latin typeface="Arial" pitchFamily="34" charset="0"/>
                  <a:ea typeface="ヒラギノ角ゴ Pro W3" pitchFamily="124" charset="-128"/>
                </a:defRPr>
              </a:lvl2pPr>
              <a:lvl3pPr marL="1143000" indent="-228600">
                <a:defRPr sz="2400">
                  <a:solidFill>
                    <a:schemeClr val="tx1"/>
                  </a:solidFill>
                  <a:latin typeface="Arial" pitchFamily="34" charset="0"/>
                  <a:ea typeface="ヒラギノ角ゴ Pro W3" pitchFamily="124" charset="-128"/>
                </a:defRPr>
              </a:lvl3pPr>
              <a:lvl4pPr marL="1600200" indent="-228600">
                <a:defRPr sz="2400">
                  <a:solidFill>
                    <a:schemeClr val="tx1"/>
                  </a:solidFill>
                  <a:latin typeface="Arial" pitchFamily="34" charset="0"/>
                  <a:ea typeface="ヒラギノ角ゴ Pro W3" pitchFamily="124" charset="-128"/>
                </a:defRPr>
              </a:lvl4pPr>
              <a:lvl5pPr marL="2057400" indent="-228600">
                <a:defRPr sz="2400">
                  <a:solidFill>
                    <a:schemeClr val="tx1"/>
                  </a:solidFill>
                  <a:latin typeface="Arial" pitchFamily="34" charset="0"/>
                  <a:ea typeface="ヒラギノ角ゴ Pro W3" pitchFamily="12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9pPr>
            </a:lstStyle>
            <a:p>
              <a:pPr algn="ctr">
                <a:lnSpc>
                  <a:spcPct val="70000"/>
                </a:lnSpc>
                <a:spcBef>
                  <a:spcPct val="20000"/>
                </a:spcBef>
                <a:buClr>
                  <a:srgbClr val="D1300D"/>
                </a:buClr>
                <a:buFont typeface="Times" pitchFamily="124" charset="0"/>
                <a:buNone/>
              </a:pPr>
              <a:r>
                <a:rPr lang="en-US" altLang="en-US" dirty="0">
                  <a:solidFill>
                    <a:prstClr val="black"/>
                  </a:solidFill>
                </a:rPr>
                <a:t>Change in</a:t>
              </a:r>
            </a:p>
            <a:p>
              <a:pPr algn="ctr">
                <a:lnSpc>
                  <a:spcPct val="70000"/>
                </a:lnSpc>
                <a:spcBef>
                  <a:spcPct val="20000"/>
                </a:spcBef>
                <a:buClr>
                  <a:srgbClr val="D1300D"/>
                </a:buClr>
                <a:buFont typeface="Times" pitchFamily="124" charset="0"/>
                <a:buNone/>
              </a:pPr>
              <a:r>
                <a:rPr lang="en-US" altLang="en-US" dirty="0">
                  <a:solidFill>
                    <a:prstClr val="black"/>
                  </a:solidFill>
                </a:rPr>
                <a:t>population</a:t>
              </a:r>
            </a:p>
            <a:p>
              <a:pPr algn="ctr">
                <a:lnSpc>
                  <a:spcPct val="70000"/>
                </a:lnSpc>
                <a:spcBef>
                  <a:spcPct val="20000"/>
                </a:spcBef>
                <a:buClr>
                  <a:srgbClr val="D1300D"/>
                </a:buClr>
                <a:buFont typeface="Times" pitchFamily="124" charset="0"/>
                <a:buNone/>
              </a:pPr>
              <a:r>
                <a:rPr lang="en-US" altLang="en-US" dirty="0">
                  <a:solidFill>
                    <a:prstClr val="black"/>
                  </a:solidFill>
                </a:rPr>
                <a:t>size</a:t>
              </a:r>
            </a:p>
          </p:txBody>
        </p:sp>
        <p:sp>
          <p:nvSpPr>
            <p:cNvPr id="69639" name="Rectangle 10"/>
            <p:cNvSpPr>
              <a:spLocks noChangeArrowheads="1"/>
            </p:cNvSpPr>
            <p:nvPr/>
          </p:nvSpPr>
          <p:spPr bwMode="auto">
            <a:xfrm>
              <a:off x="1512" y="936"/>
              <a:ext cx="816" cy="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defRPr sz="2400">
                  <a:solidFill>
                    <a:schemeClr val="tx1"/>
                  </a:solidFill>
                  <a:latin typeface="Arial" pitchFamily="34" charset="0"/>
                  <a:ea typeface="ヒラギノ角ゴ Pro W3" pitchFamily="124" charset="-128"/>
                </a:defRPr>
              </a:lvl1pPr>
              <a:lvl2pPr marL="742950" indent="-285750">
                <a:defRPr sz="2400">
                  <a:solidFill>
                    <a:schemeClr val="tx1"/>
                  </a:solidFill>
                  <a:latin typeface="Arial" pitchFamily="34" charset="0"/>
                  <a:ea typeface="ヒラギノ角ゴ Pro W3" pitchFamily="124" charset="-128"/>
                </a:defRPr>
              </a:lvl2pPr>
              <a:lvl3pPr marL="1143000" indent="-228600">
                <a:defRPr sz="2400">
                  <a:solidFill>
                    <a:schemeClr val="tx1"/>
                  </a:solidFill>
                  <a:latin typeface="Arial" pitchFamily="34" charset="0"/>
                  <a:ea typeface="ヒラギノ角ゴ Pro W3" pitchFamily="124" charset="-128"/>
                </a:defRPr>
              </a:lvl3pPr>
              <a:lvl4pPr marL="1600200" indent="-228600">
                <a:defRPr sz="2400">
                  <a:solidFill>
                    <a:schemeClr val="tx1"/>
                  </a:solidFill>
                  <a:latin typeface="Arial" pitchFamily="34" charset="0"/>
                  <a:ea typeface="ヒラギノ角ゴ Pro W3" pitchFamily="124" charset="-128"/>
                </a:defRPr>
              </a:lvl4pPr>
              <a:lvl5pPr marL="2057400" indent="-228600">
                <a:defRPr sz="2400">
                  <a:solidFill>
                    <a:schemeClr val="tx1"/>
                  </a:solidFill>
                  <a:latin typeface="Arial" pitchFamily="34" charset="0"/>
                  <a:ea typeface="ヒラギノ角ゴ Pro W3" pitchFamily="12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9pPr>
            </a:lstStyle>
            <a:p>
              <a:pPr algn="ctr">
                <a:lnSpc>
                  <a:spcPct val="70000"/>
                </a:lnSpc>
                <a:spcBef>
                  <a:spcPct val="20000"/>
                </a:spcBef>
                <a:buClr>
                  <a:srgbClr val="D1300D"/>
                </a:buClr>
                <a:buFont typeface="Times" pitchFamily="124" charset="0"/>
                <a:buNone/>
              </a:pPr>
              <a:r>
                <a:rPr lang="en-US" altLang="en-US">
                  <a:solidFill>
                    <a:prstClr val="black"/>
                  </a:solidFill>
                </a:rPr>
                <a:t>Births</a:t>
              </a:r>
            </a:p>
          </p:txBody>
        </p:sp>
        <p:sp>
          <p:nvSpPr>
            <p:cNvPr id="69640" name="Rectangle 11"/>
            <p:cNvSpPr>
              <a:spLocks noChangeArrowheads="1"/>
            </p:cNvSpPr>
            <p:nvPr/>
          </p:nvSpPr>
          <p:spPr bwMode="auto">
            <a:xfrm>
              <a:off x="2352" y="720"/>
              <a:ext cx="1184" cy="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defRPr sz="2400">
                  <a:solidFill>
                    <a:schemeClr val="tx1"/>
                  </a:solidFill>
                  <a:latin typeface="Arial" pitchFamily="34" charset="0"/>
                  <a:ea typeface="ヒラギノ角ゴ Pro W3" pitchFamily="124" charset="-128"/>
                </a:defRPr>
              </a:lvl1pPr>
              <a:lvl2pPr marL="742950" indent="-285750">
                <a:defRPr sz="2400">
                  <a:solidFill>
                    <a:schemeClr val="tx1"/>
                  </a:solidFill>
                  <a:latin typeface="Arial" pitchFamily="34" charset="0"/>
                  <a:ea typeface="ヒラギノ角ゴ Pro W3" pitchFamily="124" charset="-128"/>
                </a:defRPr>
              </a:lvl2pPr>
              <a:lvl3pPr marL="1143000" indent="-228600">
                <a:defRPr sz="2400">
                  <a:solidFill>
                    <a:schemeClr val="tx1"/>
                  </a:solidFill>
                  <a:latin typeface="Arial" pitchFamily="34" charset="0"/>
                  <a:ea typeface="ヒラギノ角ゴ Pro W3" pitchFamily="124" charset="-128"/>
                </a:defRPr>
              </a:lvl3pPr>
              <a:lvl4pPr marL="1600200" indent="-228600">
                <a:defRPr sz="2400">
                  <a:solidFill>
                    <a:schemeClr val="tx1"/>
                  </a:solidFill>
                  <a:latin typeface="Arial" pitchFamily="34" charset="0"/>
                  <a:ea typeface="ヒラギノ角ゴ Pro W3" pitchFamily="124" charset="-128"/>
                </a:defRPr>
              </a:lvl4pPr>
              <a:lvl5pPr marL="2057400" indent="-228600">
                <a:defRPr sz="2400">
                  <a:solidFill>
                    <a:schemeClr val="tx1"/>
                  </a:solidFill>
                  <a:latin typeface="Arial" pitchFamily="34" charset="0"/>
                  <a:ea typeface="ヒラギノ角ゴ Pro W3" pitchFamily="12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9pPr>
            </a:lstStyle>
            <a:p>
              <a:pPr algn="ctr">
                <a:lnSpc>
                  <a:spcPct val="70000"/>
                </a:lnSpc>
                <a:spcBef>
                  <a:spcPct val="20000"/>
                </a:spcBef>
                <a:buClr>
                  <a:srgbClr val="D1300D"/>
                </a:buClr>
                <a:buFont typeface="Times" pitchFamily="124" charset="0"/>
                <a:buNone/>
              </a:pPr>
              <a:r>
                <a:rPr lang="en-US" altLang="en-US" dirty="0">
                  <a:solidFill>
                    <a:prstClr val="black"/>
                  </a:solidFill>
                </a:rPr>
                <a:t>Immigrants</a:t>
              </a:r>
            </a:p>
            <a:p>
              <a:pPr algn="ctr">
                <a:lnSpc>
                  <a:spcPct val="70000"/>
                </a:lnSpc>
                <a:spcBef>
                  <a:spcPct val="20000"/>
                </a:spcBef>
                <a:buClr>
                  <a:srgbClr val="D1300D"/>
                </a:buClr>
                <a:buFont typeface="Times" pitchFamily="124" charset="0"/>
                <a:buNone/>
              </a:pPr>
              <a:r>
                <a:rPr lang="en-US" altLang="en-US" dirty="0">
                  <a:solidFill>
                    <a:prstClr val="black"/>
                  </a:solidFill>
                </a:rPr>
                <a:t>entering</a:t>
              </a:r>
            </a:p>
            <a:p>
              <a:pPr algn="ctr">
                <a:lnSpc>
                  <a:spcPct val="70000"/>
                </a:lnSpc>
                <a:spcBef>
                  <a:spcPct val="20000"/>
                </a:spcBef>
                <a:buClr>
                  <a:srgbClr val="D1300D"/>
                </a:buClr>
                <a:buFont typeface="Times" pitchFamily="124" charset="0"/>
                <a:buNone/>
              </a:pPr>
              <a:r>
                <a:rPr lang="en-US" altLang="en-US" dirty="0">
                  <a:solidFill>
                    <a:prstClr val="black"/>
                  </a:solidFill>
                </a:rPr>
                <a:t>population</a:t>
              </a:r>
            </a:p>
          </p:txBody>
        </p:sp>
        <p:sp>
          <p:nvSpPr>
            <p:cNvPr id="69641" name="Rectangle 12"/>
            <p:cNvSpPr>
              <a:spLocks noChangeArrowheads="1"/>
            </p:cNvSpPr>
            <p:nvPr/>
          </p:nvSpPr>
          <p:spPr bwMode="auto">
            <a:xfrm>
              <a:off x="3648" y="936"/>
              <a:ext cx="816" cy="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defRPr sz="2400">
                  <a:solidFill>
                    <a:schemeClr val="tx1"/>
                  </a:solidFill>
                  <a:latin typeface="Arial" pitchFamily="34" charset="0"/>
                  <a:ea typeface="ヒラギノ角ゴ Pro W3" pitchFamily="124" charset="-128"/>
                </a:defRPr>
              </a:lvl1pPr>
              <a:lvl2pPr marL="742950" indent="-285750">
                <a:defRPr sz="2400">
                  <a:solidFill>
                    <a:schemeClr val="tx1"/>
                  </a:solidFill>
                  <a:latin typeface="Arial" pitchFamily="34" charset="0"/>
                  <a:ea typeface="ヒラギノ角ゴ Pro W3" pitchFamily="124" charset="-128"/>
                </a:defRPr>
              </a:lvl2pPr>
              <a:lvl3pPr marL="1143000" indent="-228600">
                <a:defRPr sz="2400">
                  <a:solidFill>
                    <a:schemeClr val="tx1"/>
                  </a:solidFill>
                  <a:latin typeface="Arial" pitchFamily="34" charset="0"/>
                  <a:ea typeface="ヒラギノ角ゴ Pro W3" pitchFamily="124" charset="-128"/>
                </a:defRPr>
              </a:lvl3pPr>
              <a:lvl4pPr marL="1600200" indent="-228600">
                <a:defRPr sz="2400">
                  <a:solidFill>
                    <a:schemeClr val="tx1"/>
                  </a:solidFill>
                  <a:latin typeface="Arial" pitchFamily="34" charset="0"/>
                  <a:ea typeface="ヒラギノ角ゴ Pro W3" pitchFamily="124" charset="-128"/>
                </a:defRPr>
              </a:lvl4pPr>
              <a:lvl5pPr marL="2057400" indent="-228600">
                <a:defRPr sz="2400">
                  <a:solidFill>
                    <a:schemeClr val="tx1"/>
                  </a:solidFill>
                  <a:latin typeface="Arial" pitchFamily="34" charset="0"/>
                  <a:ea typeface="ヒラギノ角ゴ Pro W3" pitchFamily="12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9pPr>
            </a:lstStyle>
            <a:p>
              <a:pPr algn="ctr">
                <a:lnSpc>
                  <a:spcPct val="70000"/>
                </a:lnSpc>
                <a:spcBef>
                  <a:spcPct val="20000"/>
                </a:spcBef>
                <a:buClr>
                  <a:srgbClr val="D1300D"/>
                </a:buClr>
                <a:buFont typeface="Times" pitchFamily="124" charset="0"/>
                <a:buNone/>
              </a:pPr>
              <a:r>
                <a:rPr lang="en-US" altLang="en-US">
                  <a:solidFill>
                    <a:prstClr val="black"/>
                  </a:solidFill>
                </a:rPr>
                <a:t>Deaths</a:t>
              </a:r>
            </a:p>
          </p:txBody>
        </p:sp>
        <p:sp>
          <p:nvSpPr>
            <p:cNvPr id="69642" name="Rectangle 14"/>
            <p:cNvSpPr>
              <a:spLocks noChangeArrowheads="1"/>
            </p:cNvSpPr>
            <p:nvPr/>
          </p:nvSpPr>
          <p:spPr bwMode="auto">
            <a:xfrm>
              <a:off x="4608" y="720"/>
              <a:ext cx="1088" cy="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defRPr sz="2400">
                  <a:solidFill>
                    <a:schemeClr val="tx1"/>
                  </a:solidFill>
                  <a:latin typeface="Arial" pitchFamily="34" charset="0"/>
                  <a:ea typeface="ヒラギノ角ゴ Pro W3" pitchFamily="124" charset="-128"/>
                </a:defRPr>
              </a:lvl1pPr>
              <a:lvl2pPr marL="742950" indent="-285750">
                <a:defRPr sz="2400">
                  <a:solidFill>
                    <a:schemeClr val="tx1"/>
                  </a:solidFill>
                  <a:latin typeface="Arial" pitchFamily="34" charset="0"/>
                  <a:ea typeface="ヒラギノ角ゴ Pro W3" pitchFamily="124" charset="-128"/>
                </a:defRPr>
              </a:lvl2pPr>
              <a:lvl3pPr marL="1143000" indent="-228600">
                <a:defRPr sz="2400">
                  <a:solidFill>
                    <a:schemeClr val="tx1"/>
                  </a:solidFill>
                  <a:latin typeface="Arial" pitchFamily="34" charset="0"/>
                  <a:ea typeface="ヒラギノ角ゴ Pro W3" pitchFamily="124" charset="-128"/>
                </a:defRPr>
              </a:lvl3pPr>
              <a:lvl4pPr marL="1600200" indent="-228600">
                <a:defRPr sz="2400">
                  <a:solidFill>
                    <a:schemeClr val="tx1"/>
                  </a:solidFill>
                  <a:latin typeface="Arial" pitchFamily="34" charset="0"/>
                  <a:ea typeface="ヒラギノ角ゴ Pro W3" pitchFamily="124" charset="-128"/>
                </a:defRPr>
              </a:lvl4pPr>
              <a:lvl5pPr marL="2057400" indent="-228600">
                <a:defRPr sz="2400">
                  <a:solidFill>
                    <a:schemeClr val="tx1"/>
                  </a:solidFill>
                  <a:latin typeface="Arial" pitchFamily="34" charset="0"/>
                  <a:ea typeface="ヒラギノ角ゴ Pro W3" pitchFamily="12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9pPr>
            </a:lstStyle>
            <a:p>
              <a:pPr algn="ctr">
                <a:lnSpc>
                  <a:spcPct val="70000"/>
                </a:lnSpc>
                <a:spcBef>
                  <a:spcPct val="20000"/>
                </a:spcBef>
                <a:buClr>
                  <a:srgbClr val="D1300D"/>
                </a:buClr>
                <a:buFont typeface="Times" pitchFamily="124" charset="0"/>
                <a:buNone/>
              </a:pPr>
              <a:r>
                <a:rPr lang="en-US" altLang="en-US" dirty="0">
                  <a:solidFill>
                    <a:prstClr val="black"/>
                  </a:solidFill>
                </a:rPr>
                <a:t>Emigrants</a:t>
              </a:r>
            </a:p>
            <a:p>
              <a:pPr algn="ctr">
                <a:lnSpc>
                  <a:spcPct val="70000"/>
                </a:lnSpc>
                <a:spcBef>
                  <a:spcPct val="20000"/>
                </a:spcBef>
                <a:buClr>
                  <a:srgbClr val="D1300D"/>
                </a:buClr>
                <a:buFont typeface="Times" pitchFamily="124" charset="0"/>
                <a:buNone/>
              </a:pPr>
              <a:r>
                <a:rPr lang="en-US" altLang="en-US" dirty="0">
                  <a:solidFill>
                    <a:prstClr val="black"/>
                  </a:solidFill>
                </a:rPr>
                <a:t>leaving</a:t>
              </a:r>
            </a:p>
            <a:p>
              <a:pPr algn="ctr">
                <a:lnSpc>
                  <a:spcPct val="70000"/>
                </a:lnSpc>
                <a:spcBef>
                  <a:spcPct val="20000"/>
                </a:spcBef>
                <a:buClr>
                  <a:srgbClr val="D1300D"/>
                </a:buClr>
                <a:buFont typeface="Times" pitchFamily="124" charset="0"/>
                <a:buNone/>
              </a:pPr>
              <a:r>
                <a:rPr lang="en-US" altLang="en-US" dirty="0">
                  <a:solidFill>
                    <a:prstClr val="black"/>
                  </a:solidFill>
                </a:rPr>
                <a:t>population</a:t>
              </a:r>
            </a:p>
          </p:txBody>
        </p:sp>
        <p:sp>
          <p:nvSpPr>
            <p:cNvPr id="69643" name="Rectangle 15"/>
            <p:cNvSpPr>
              <a:spLocks noChangeArrowheads="1"/>
            </p:cNvSpPr>
            <p:nvPr/>
          </p:nvSpPr>
          <p:spPr bwMode="auto">
            <a:xfrm>
              <a:off x="1360" y="912"/>
              <a:ext cx="240" cy="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defRPr sz="2400">
                  <a:solidFill>
                    <a:schemeClr val="tx1"/>
                  </a:solidFill>
                  <a:latin typeface="Arial" pitchFamily="34" charset="0"/>
                  <a:ea typeface="ヒラギノ角ゴ Pro W3" pitchFamily="124" charset="-128"/>
                </a:defRPr>
              </a:lvl1pPr>
              <a:lvl2pPr marL="742950" indent="-285750">
                <a:defRPr sz="2400">
                  <a:solidFill>
                    <a:schemeClr val="tx1"/>
                  </a:solidFill>
                  <a:latin typeface="Arial" pitchFamily="34" charset="0"/>
                  <a:ea typeface="ヒラギノ角ゴ Pro W3" pitchFamily="124" charset="-128"/>
                </a:defRPr>
              </a:lvl2pPr>
              <a:lvl3pPr marL="1143000" indent="-228600">
                <a:defRPr sz="2400">
                  <a:solidFill>
                    <a:schemeClr val="tx1"/>
                  </a:solidFill>
                  <a:latin typeface="Arial" pitchFamily="34" charset="0"/>
                  <a:ea typeface="ヒラギノ角ゴ Pro W3" pitchFamily="124" charset="-128"/>
                </a:defRPr>
              </a:lvl3pPr>
              <a:lvl4pPr marL="1600200" indent="-228600">
                <a:defRPr sz="2400">
                  <a:solidFill>
                    <a:schemeClr val="tx1"/>
                  </a:solidFill>
                  <a:latin typeface="Arial" pitchFamily="34" charset="0"/>
                  <a:ea typeface="ヒラギノ角ゴ Pro W3" pitchFamily="124" charset="-128"/>
                </a:defRPr>
              </a:lvl4pPr>
              <a:lvl5pPr marL="2057400" indent="-228600">
                <a:defRPr sz="2400">
                  <a:solidFill>
                    <a:schemeClr val="tx1"/>
                  </a:solidFill>
                  <a:latin typeface="Arial" pitchFamily="34" charset="0"/>
                  <a:ea typeface="ヒラギノ角ゴ Pro W3" pitchFamily="12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9pPr>
            </a:lstStyle>
            <a:p>
              <a:pPr algn="ctr">
                <a:lnSpc>
                  <a:spcPct val="70000"/>
                </a:lnSpc>
                <a:spcBef>
                  <a:spcPct val="20000"/>
                </a:spcBef>
                <a:buClr>
                  <a:srgbClr val="D1300D"/>
                </a:buClr>
                <a:buFont typeface="Times" pitchFamily="124" charset="0"/>
                <a:buNone/>
              </a:pPr>
              <a:r>
                <a:rPr lang="en-US" altLang="en-US" dirty="0">
                  <a:solidFill>
                    <a:prstClr val="black"/>
                  </a:solidFill>
                  <a:sym typeface="Symbol" pitchFamily="18" charset="2"/>
                </a:rPr>
                <a:t></a:t>
              </a:r>
              <a:endParaRPr lang="en-US" altLang="en-US" dirty="0">
                <a:solidFill>
                  <a:prstClr val="black"/>
                </a:solidFill>
              </a:endParaRPr>
            </a:p>
          </p:txBody>
        </p:sp>
        <p:sp>
          <p:nvSpPr>
            <p:cNvPr id="69644" name="Rectangle 16"/>
            <p:cNvSpPr>
              <a:spLocks noChangeArrowheads="1"/>
            </p:cNvSpPr>
            <p:nvPr/>
          </p:nvSpPr>
          <p:spPr bwMode="auto">
            <a:xfrm>
              <a:off x="2256" y="912"/>
              <a:ext cx="144" cy="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defRPr sz="2400">
                  <a:solidFill>
                    <a:schemeClr val="tx1"/>
                  </a:solidFill>
                  <a:latin typeface="Arial" pitchFamily="34" charset="0"/>
                  <a:ea typeface="ヒラギノ角ゴ Pro W3" pitchFamily="124" charset="-128"/>
                </a:defRPr>
              </a:lvl1pPr>
              <a:lvl2pPr marL="742950" indent="-285750">
                <a:defRPr sz="2400">
                  <a:solidFill>
                    <a:schemeClr val="tx1"/>
                  </a:solidFill>
                  <a:latin typeface="Arial" pitchFamily="34" charset="0"/>
                  <a:ea typeface="ヒラギノ角ゴ Pro W3" pitchFamily="124" charset="-128"/>
                </a:defRPr>
              </a:lvl2pPr>
              <a:lvl3pPr marL="1143000" indent="-228600">
                <a:defRPr sz="2400">
                  <a:solidFill>
                    <a:schemeClr val="tx1"/>
                  </a:solidFill>
                  <a:latin typeface="Arial" pitchFamily="34" charset="0"/>
                  <a:ea typeface="ヒラギノ角ゴ Pro W3" pitchFamily="124" charset="-128"/>
                </a:defRPr>
              </a:lvl3pPr>
              <a:lvl4pPr marL="1600200" indent="-228600">
                <a:defRPr sz="2400">
                  <a:solidFill>
                    <a:schemeClr val="tx1"/>
                  </a:solidFill>
                  <a:latin typeface="Arial" pitchFamily="34" charset="0"/>
                  <a:ea typeface="ヒラギノ角ゴ Pro W3" pitchFamily="124" charset="-128"/>
                </a:defRPr>
              </a:lvl4pPr>
              <a:lvl5pPr marL="2057400" indent="-228600">
                <a:defRPr sz="2400">
                  <a:solidFill>
                    <a:schemeClr val="tx1"/>
                  </a:solidFill>
                  <a:latin typeface="Arial" pitchFamily="34" charset="0"/>
                  <a:ea typeface="ヒラギノ角ゴ Pro W3" pitchFamily="12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9pPr>
            </a:lstStyle>
            <a:p>
              <a:pPr algn="ctr">
                <a:lnSpc>
                  <a:spcPct val="70000"/>
                </a:lnSpc>
                <a:spcBef>
                  <a:spcPct val="20000"/>
                </a:spcBef>
                <a:buClr>
                  <a:srgbClr val="D1300D"/>
                </a:buClr>
                <a:buFont typeface="Times" pitchFamily="124" charset="0"/>
                <a:buNone/>
              </a:pPr>
              <a:r>
                <a:rPr lang="en-US" altLang="en-US">
                  <a:solidFill>
                    <a:prstClr val="black"/>
                  </a:solidFill>
                  <a:sym typeface="Symbol" pitchFamily="18" charset="2"/>
                </a:rPr>
                <a:t></a:t>
              </a:r>
              <a:endParaRPr lang="en-US" altLang="en-US">
                <a:solidFill>
                  <a:prstClr val="black"/>
                </a:solidFill>
              </a:endParaRPr>
            </a:p>
          </p:txBody>
        </p:sp>
        <p:sp>
          <p:nvSpPr>
            <p:cNvPr id="69645" name="Rectangle 17"/>
            <p:cNvSpPr>
              <a:spLocks noChangeArrowheads="1"/>
            </p:cNvSpPr>
            <p:nvPr/>
          </p:nvSpPr>
          <p:spPr bwMode="auto">
            <a:xfrm>
              <a:off x="3504" y="936"/>
              <a:ext cx="144" cy="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defRPr sz="2400">
                  <a:solidFill>
                    <a:schemeClr val="tx1"/>
                  </a:solidFill>
                  <a:latin typeface="Arial" pitchFamily="34" charset="0"/>
                  <a:ea typeface="ヒラギノ角ゴ Pro W3" pitchFamily="124" charset="-128"/>
                </a:defRPr>
              </a:lvl1pPr>
              <a:lvl2pPr marL="742950" indent="-285750">
                <a:defRPr sz="2400">
                  <a:solidFill>
                    <a:schemeClr val="tx1"/>
                  </a:solidFill>
                  <a:latin typeface="Arial" pitchFamily="34" charset="0"/>
                  <a:ea typeface="ヒラギノ角ゴ Pro W3" pitchFamily="124" charset="-128"/>
                </a:defRPr>
              </a:lvl2pPr>
              <a:lvl3pPr marL="1143000" indent="-228600">
                <a:defRPr sz="2400">
                  <a:solidFill>
                    <a:schemeClr val="tx1"/>
                  </a:solidFill>
                  <a:latin typeface="Arial" pitchFamily="34" charset="0"/>
                  <a:ea typeface="ヒラギノ角ゴ Pro W3" pitchFamily="124" charset="-128"/>
                </a:defRPr>
              </a:lvl3pPr>
              <a:lvl4pPr marL="1600200" indent="-228600">
                <a:defRPr sz="2400">
                  <a:solidFill>
                    <a:schemeClr val="tx1"/>
                  </a:solidFill>
                  <a:latin typeface="Arial" pitchFamily="34" charset="0"/>
                  <a:ea typeface="ヒラギノ角ゴ Pro W3" pitchFamily="124" charset="-128"/>
                </a:defRPr>
              </a:lvl4pPr>
              <a:lvl5pPr marL="2057400" indent="-228600">
                <a:defRPr sz="2400">
                  <a:solidFill>
                    <a:schemeClr val="tx1"/>
                  </a:solidFill>
                  <a:latin typeface="Arial" pitchFamily="34" charset="0"/>
                  <a:ea typeface="ヒラギノ角ゴ Pro W3" pitchFamily="12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9pPr>
            </a:lstStyle>
            <a:p>
              <a:pPr algn="ctr">
                <a:lnSpc>
                  <a:spcPct val="70000"/>
                </a:lnSpc>
                <a:spcBef>
                  <a:spcPct val="20000"/>
                </a:spcBef>
                <a:buClr>
                  <a:srgbClr val="D1300D"/>
                </a:buClr>
                <a:buFont typeface="Times" pitchFamily="124" charset="0"/>
                <a:buNone/>
              </a:pPr>
              <a:r>
                <a:rPr lang="en-US" altLang="en-US" dirty="0">
                  <a:solidFill>
                    <a:prstClr val="black"/>
                  </a:solidFill>
                  <a:sym typeface="Symbol" pitchFamily="18" charset="2"/>
                </a:rPr>
                <a:t>–</a:t>
              </a:r>
              <a:endParaRPr lang="en-US" altLang="en-US" dirty="0">
                <a:solidFill>
                  <a:prstClr val="black"/>
                </a:solidFill>
              </a:endParaRPr>
            </a:p>
          </p:txBody>
        </p:sp>
        <p:sp>
          <p:nvSpPr>
            <p:cNvPr id="69646" name="Rectangle 18"/>
            <p:cNvSpPr>
              <a:spLocks noChangeArrowheads="1"/>
            </p:cNvSpPr>
            <p:nvPr/>
          </p:nvSpPr>
          <p:spPr bwMode="auto">
            <a:xfrm>
              <a:off x="4464" y="936"/>
              <a:ext cx="144" cy="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defRPr sz="2400">
                  <a:solidFill>
                    <a:schemeClr val="tx1"/>
                  </a:solidFill>
                  <a:latin typeface="Arial" pitchFamily="34" charset="0"/>
                  <a:ea typeface="ヒラギノ角ゴ Pro W3" pitchFamily="124" charset="-128"/>
                </a:defRPr>
              </a:lvl1pPr>
              <a:lvl2pPr marL="742950" indent="-285750">
                <a:defRPr sz="2400">
                  <a:solidFill>
                    <a:schemeClr val="tx1"/>
                  </a:solidFill>
                  <a:latin typeface="Arial" pitchFamily="34" charset="0"/>
                  <a:ea typeface="ヒラギノ角ゴ Pro W3" pitchFamily="124" charset="-128"/>
                </a:defRPr>
              </a:lvl2pPr>
              <a:lvl3pPr marL="1143000" indent="-228600">
                <a:defRPr sz="2400">
                  <a:solidFill>
                    <a:schemeClr val="tx1"/>
                  </a:solidFill>
                  <a:latin typeface="Arial" pitchFamily="34" charset="0"/>
                  <a:ea typeface="ヒラギノ角ゴ Pro W3" pitchFamily="124" charset="-128"/>
                </a:defRPr>
              </a:lvl3pPr>
              <a:lvl4pPr marL="1600200" indent="-228600">
                <a:defRPr sz="2400">
                  <a:solidFill>
                    <a:schemeClr val="tx1"/>
                  </a:solidFill>
                  <a:latin typeface="Arial" pitchFamily="34" charset="0"/>
                  <a:ea typeface="ヒラギノ角ゴ Pro W3" pitchFamily="124" charset="-128"/>
                </a:defRPr>
              </a:lvl4pPr>
              <a:lvl5pPr marL="2057400" indent="-228600">
                <a:defRPr sz="2400">
                  <a:solidFill>
                    <a:schemeClr val="tx1"/>
                  </a:solidFill>
                  <a:latin typeface="Arial" pitchFamily="34" charset="0"/>
                  <a:ea typeface="ヒラギノ角ゴ Pro W3" pitchFamily="12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4" charset="-128"/>
                </a:defRPr>
              </a:lvl9pPr>
            </a:lstStyle>
            <a:p>
              <a:pPr algn="ctr">
                <a:lnSpc>
                  <a:spcPct val="70000"/>
                </a:lnSpc>
                <a:spcBef>
                  <a:spcPct val="20000"/>
                </a:spcBef>
                <a:buClr>
                  <a:srgbClr val="D1300D"/>
                </a:buClr>
                <a:buFont typeface="Times" pitchFamily="124" charset="0"/>
                <a:buNone/>
              </a:pPr>
              <a:r>
                <a:rPr lang="en-US" altLang="en-US">
                  <a:solidFill>
                    <a:prstClr val="black"/>
                  </a:solidFill>
                  <a:sym typeface="Symbol" pitchFamily="18" charset="2"/>
                </a:rPr>
                <a:t>–</a:t>
              </a:r>
              <a:endParaRPr lang="en-US" altLang="en-US">
                <a:solidFill>
                  <a:prstClr val="black"/>
                </a:solidFill>
              </a:endParaRPr>
            </a:p>
          </p:txBody>
        </p:sp>
      </p:grpSp>
      <p:pic>
        <p:nvPicPr>
          <p:cNvPr id="14" name="Picture 5" descr="C:\Users\dking\Desktop\un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3733800"/>
            <a:ext cx="1905000" cy="878417"/>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3"/>
          <p:cNvSpPr txBox="1">
            <a:spLocks noChangeArrowheads="1"/>
          </p:cNvSpPr>
          <p:nvPr/>
        </p:nvSpPr>
        <p:spPr>
          <a:xfrm>
            <a:off x="457200" y="4665662"/>
            <a:ext cx="8499249" cy="973138"/>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altLang="en-US" sz="2400" dirty="0">
                <a:solidFill>
                  <a:prstClr val="black"/>
                </a:solidFill>
              </a:rPr>
              <a:t>More appropriately, births and deaths can be expressed as the average number of births and deaths per individual over a specified time frame.</a:t>
            </a:r>
            <a:endParaRPr lang="en-US" altLang="ja-JP" sz="2400" dirty="0">
              <a:solidFill>
                <a:prstClr val="black"/>
              </a:solidFill>
            </a:endParaRPr>
          </a:p>
          <a:p>
            <a:endParaRPr lang="en-US" altLang="en-US" sz="2400" dirty="0">
              <a:solidFill>
                <a:prstClr val="black"/>
              </a:solidFill>
            </a:endParaRPr>
          </a:p>
        </p:txBody>
      </p:sp>
      <p:sp>
        <p:nvSpPr>
          <p:cNvPr id="17" name="Text Box 14"/>
          <p:cNvSpPr txBox="1">
            <a:spLocks noChangeArrowheads="1"/>
          </p:cNvSpPr>
          <p:nvPr/>
        </p:nvSpPr>
        <p:spPr bwMode="auto">
          <a:xfrm>
            <a:off x="1752600" y="5645361"/>
            <a:ext cx="7848600" cy="831639"/>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lin ang="5400000" scaled="1"/>
                </a:gra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2075" tIns="46038" rIns="92075" bIns="46038" anchor="ctr">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defRPr/>
            </a:pPr>
            <a:r>
              <a:rPr kumimoji="1" lang="en-US" i="1" dirty="0">
                <a:solidFill>
                  <a:prstClr val="black"/>
                </a:solidFill>
                <a:latin typeface="Calibri"/>
                <a:sym typeface="Symbol" charset="0"/>
              </a:rPr>
              <a:t>B</a:t>
            </a:r>
            <a:r>
              <a:rPr kumimoji="1" lang="en-US" dirty="0">
                <a:solidFill>
                  <a:prstClr val="black"/>
                </a:solidFill>
                <a:latin typeface="Calibri"/>
                <a:sym typeface="Symbol" charset="0"/>
              </a:rPr>
              <a:t>  </a:t>
            </a:r>
            <a:r>
              <a:rPr kumimoji="1" lang="en-US" i="1" dirty="0" err="1">
                <a:solidFill>
                  <a:prstClr val="black"/>
                </a:solidFill>
                <a:latin typeface="Calibri"/>
                <a:sym typeface="Symbol" charset="0"/>
              </a:rPr>
              <a:t>bN</a:t>
            </a:r>
            <a:r>
              <a:rPr kumimoji="1" lang="en-US" i="1" dirty="0">
                <a:solidFill>
                  <a:prstClr val="black"/>
                </a:solidFill>
                <a:latin typeface="Calibri"/>
                <a:sym typeface="Symbol" charset="0"/>
              </a:rPr>
              <a:t> = </a:t>
            </a:r>
            <a:r>
              <a:rPr kumimoji="1" lang="en-US" dirty="0">
                <a:solidFill>
                  <a:prstClr val="black"/>
                </a:solidFill>
                <a:latin typeface="Calibri"/>
                <a:sym typeface="Symbol" charset="0"/>
              </a:rPr>
              <a:t>where </a:t>
            </a:r>
            <a:r>
              <a:rPr kumimoji="1" lang="en-US" i="1" dirty="0">
                <a:solidFill>
                  <a:prstClr val="black"/>
                </a:solidFill>
                <a:latin typeface="Calibri"/>
                <a:sym typeface="Symbol" charset="0"/>
              </a:rPr>
              <a:t>b</a:t>
            </a:r>
            <a:r>
              <a:rPr kumimoji="1" lang="en-US" dirty="0">
                <a:solidFill>
                  <a:prstClr val="black"/>
                </a:solidFill>
                <a:latin typeface="Calibri"/>
                <a:sym typeface="Symbol" charset="0"/>
              </a:rPr>
              <a:t> annual per capita birth rate</a:t>
            </a:r>
          </a:p>
          <a:p>
            <a:pPr>
              <a:defRPr/>
            </a:pPr>
            <a:r>
              <a:rPr kumimoji="1" lang="en-US" i="1" dirty="0">
                <a:solidFill>
                  <a:prstClr val="black"/>
                </a:solidFill>
                <a:latin typeface="Calibri"/>
                <a:sym typeface="Symbol" charset="0"/>
              </a:rPr>
              <a:t>D</a:t>
            </a:r>
            <a:r>
              <a:rPr kumimoji="1" lang="en-US" dirty="0">
                <a:solidFill>
                  <a:prstClr val="black"/>
                </a:solidFill>
                <a:latin typeface="Calibri"/>
                <a:sym typeface="Symbol" charset="0"/>
              </a:rPr>
              <a:t>  </a:t>
            </a:r>
            <a:r>
              <a:rPr kumimoji="1" lang="en-US" i="1" dirty="0" err="1">
                <a:solidFill>
                  <a:prstClr val="black"/>
                </a:solidFill>
                <a:latin typeface="Calibri"/>
                <a:sym typeface="Symbol" charset="0"/>
              </a:rPr>
              <a:t>mN</a:t>
            </a:r>
            <a:r>
              <a:rPr kumimoji="1" lang="en-US" i="1" dirty="0">
                <a:solidFill>
                  <a:prstClr val="black"/>
                </a:solidFill>
                <a:latin typeface="Calibri"/>
                <a:sym typeface="Symbol" charset="0"/>
              </a:rPr>
              <a:t> = </a:t>
            </a:r>
            <a:r>
              <a:rPr kumimoji="1" lang="en-US" dirty="0">
                <a:solidFill>
                  <a:prstClr val="black"/>
                </a:solidFill>
                <a:latin typeface="Calibri"/>
                <a:sym typeface="Symbol" charset="0"/>
              </a:rPr>
              <a:t>where</a:t>
            </a:r>
            <a:r>
              <a:rPr kumimoji="1" lang="en-US" i="1" dirty="0">
                <a:solidFill>
                  <a:prstClr val="black"/>
                </a:solidFill>
                <a:latin typeface="Calibri"/>
                <a:sym typeface="Symbol" charset="0"/>
              </a:rPr>
              <a:t> m </a:t>
            </a:r>
            <a:r>
              <a:rPr kumimoji="1" lang="en-US" dirty="0">
                <a:solidFill>
                  <a:prstClr val="black"/>
                </a:solidFill>
                <a:latin typeface="Calibri"/>
                <a:sym typeface="Symbol" charset="0"/>
              </a:rPr>
              <a:t>annual per capita death rate</a:t>
            </a:r>
            <a:endParaRPr kumimoji="1" lang="en-US" dirty="0">
              <a:solidFill>
                <a:prstClr val="black"/>
              </a:solidFill>
              <a:latin typeface="Calibri"/>
            </a:endParaRPr>
          </a:p>
        </p:txBody>
      </p:sp>
    </p:spTree>
    <p:extLst>
      <p:ext uri="{BB962C8B-B14F-4D97-AF65-F5344CB8AC3E}">
        <p14:creationId xmlns:p14="http://schemas.microsoft.com/office/powerpoint/2010/main" val="28804710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274638"/>
            <a:ext cx="7620000" cy="937128"/>
          </a:xfrm>
          <a:solidFill>
            <a:schemeClr val="bg2"/>
          </a:solidFill>
        </p:spPr>
        <p:txBody>
          <a:bodyPr>
            <a:normAutofit fontScale="90000"/>
          </a:bodyPr>
          <a:lstStyle/>
          <a:p>
            <a:r>
              <a:rPr lang="en-US" dirty="0"/>
              <a:t>QR Theoretical Framework </a:t>
            </a:r>
            <a:r>
              <a:rPr lang="en-US" sz="2200" dirty="0"/>
              <a:t>(Mayes)</a:t>
            </a:r>
            <a:br>
              <a:rPr lang="en-US" sz="2200" dirty="0"/>
            </a:br>
            <a:r>
              <a:rPr lang="en-US" sz="2000" dirty="0"/>
              <a:t>NSF Pathways Project</a:t>
            </a:r>
            <a:endParaRPr lang="en-US" dirty="0"/>
          </a:p>
        </p:txBody>
      </p:sp>
      <p:sp>
        <p:nvSpPr>
          <p:cNvPr id="3" name="Content Placeholder 2"/>
          <p:cNvSpPr>
            <a:spLocks noGrp="1"/>
          </p:cNvSpPr>
          <p:nvPr>
            <p:ph idx="1"/>
          </p:nvPr>
        </p:nvSpPr>
        <p:spPr>
          <a:xfrm>
            <a:off x="58799" y="1219200"/>
            <a:ext cx="8704201" cy="2133600"/>
          </a:xfrm>
          <a:solidFill>
            <a:schemeClr val="bg2"/>
          </a:solidFill>
        </p:spPr>
        <p:txBody>
          <a:bodyPr>
            <a:normAutofit/>
          </a:bodyPr>
          <a:lstStyle/>
          <a:p>
            <a:pPr marL="457200" lvl="1" indent="0">
              <a:buNone/>
            </a:pPr>
            <a:r>
              <a:rPr lang="en-US" sz="2400" b="1" cap="none" dirty="0"/>
              <a:t>Quantification Act (QA): </a:t>
            </a:r>
            <a:r>
              <a:rPr lang="en-US" sz="2000" cap="none" dirty="0"/>
              <a:t>mathematical process of conceptualizing an object and an attribute of it so that the attribute has a unit measure, and the attribute’s measure entails a proportional relationship (linear, bi-linear, or multi-linear) with its unit. </a:t>
            </a:r>
            <a:r>
              <a:rPr lang="en-US" sz="2000" b="1" cap="none" dirty="0"/>
              <a:t>Quantitative literacy (QL): </a:t>
            </a:r>
            <a:r>
              <a:rPr lang="en-US" sz="2000" cap="none" dirty="0"/>
              <a:t>use of fundamental mathematical concepts in sophisticated ways</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360234"/>
            <a:ext cx="3979801" cy="2964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810000" y="3360234"/>
            <a:ext cx="4953000" cy="2677656"/>
          </a:xfrm>
          <a:prstGeom prst="rect">
            <a:avLst/>
          </a:prstGeom>
          <a:noFill/>
        </p:spPr>
        <p:txBody>
          <a:bodyPr wrap="square" rtlCol="0">
            <a:spAutoFit/>
          </a:bodyPr>
          <a:lstStyle/>
          <a:p>
            <a:pPr lvl="1"/>
            <a:r>
              <a:rPr lang="en-US" sz="2400" b="1" dirty="0"/>
              <a:t>Quantitative Interpretation (QI): </a:t>
            </a:r>
            <a:r>
              <a:rPr lang="en-US" sz="2000" dirty="0"/>
              <a:t>ability to use models to make predictions and discover trends, which is central to a person being a citizen scientist</a:t>
            </a:r>
          </a:p>
          <a:p>
            <a:pPr lvl="1"/>
            <a:endParaRPr lang="en-US" sz="2000" dirty="0"/>
          </a:p>
          <a:p>
            <a:pPr lvl="1"/>
            <a:r>
              <a:rPr lang="en-US" sz="2400" b="1" dirty="0"/>
              <a:t>Quantitative Modeling (QM): </a:t>
            </a:r>
            <a:r>
              <a:rPr lang="en-US" sz="2000" dirty="0"/>
              <a:t>ability to create representations to explain a phenomena</a:t>
            </a:r>
          </a:p>
        </p:txBody>
      </p:sp>
    </p:spTree>
    <p:extLst>
      <p:ext uri="{BB962C8B-B14F-4D97-AF65-F5344CB8AC3E}">
        <p14:creationId xmlns:p14="http://schemas.microsoft.com/office/powerpoint/2010/main" val="325639018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Reproductive Rate Task</a:t>
            </a:r>
            <a:br>
              <a:rPr lang="en-US" dirty="0"/>
            </a:br>
            <a:r>
              <a:rPr lang="en-US" dirty="0"/>
              <a:t>Instructional Reflection</a:t>
            </a:r>
          </a:p>
        </p:txBody>
      </p:sp>
      <p:sp>
        <p:nvSpPr>
          <p:cNvPr id="3" name="Content Placeholder 2"/>
          <p:cNvSpPr>
            <a:spLocks noGrp="1"/>
          </p:cNvSpPr>
          <p:nvPr>
            <p:ph idx="1"/>
          </p:nvPr>
        </p:nvSpPr>
        <p:spPr/>
        <p:txBody>
          <a:bodyPr>
            <a:normAutofit/>
          </a:bodyPr>
          <a:lstStyle/>
          <a:p>
            <a:r>
              <a:rPr lang="en-US" dirty="0"/>
              <a:t>What were your questions as a “student” concerning completing the task?</a:t>
            </a:r>
          </a:p>
          <a:p>
            <a:r>
              <a:rPr lang="en-US" dirty="0"/>
              <a:t>What instructional strategies would you use to teach the QR aspects of this task?</a:t>
            </a:r>
          </a:p>
        </p:txBody>
      </p:sp>
    </p:spTree>
    <p:extLst>
      <p:ext uri="{BB962C8B-B14F-4D97-AF65-F5344CB8AC3E}">
        <p14:creationId xmlns:p14="http://schemas.microsoft.com/office/powerpoint/2010/main" val="397835896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p:cNvSpPr>
            <a:spLocks noGrp="1" noChangeArrowheads="1"/>
          </p:cNvSpPr>
          <p:nvPr>
            <p:ph type="title"/>
          </p:nvPr>
        </p:nvSpPr>
        <p:spPr>
          <a:xfrm>
            <a:off x="457200" y="152400"/>
            <a:ext cx="8229600" cy="1143000"/>
          </a:xfrm>
        </p:spPr>
        <p:txBody>
          <a:bodyPr>
            <a:normAutofit/>
          </a:bodyPr>
          <a:lstStyle/>
          <a:p>
            <a:r>
              <a:rPr lang="en-US" altLang="en-US" sz="3200" dirty="0"/>
              <a:t>Per Capita Rate of Increase</a:t>
            </a:r>
          </a:p>
        </p:txBody>
      </p:sp>
      <p:sp>
        <p:nvSpPr>
          <p:cNvPr id="16" name="Rectangle 3"/>
          <p:cNvSpPr txBox="1">
            <a:spLocks noChangeArrowheads="1"/>
          </p:cNvSpPr>
          <p:nvPr/>
        </p:nvSpPr>
        <p:spPr>
          <a:xfrm>
            <a:off x="304800" y="1371600"/>
            <a:ext cx="8499249" cy="97313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altLang="en-US" sz="2400" dirty="0">
                <a:solidFill>
                  <a:prstClr val="black"/>
                </a:solidFill>
              </a:rPr>
              <a:t>More appropriately, births and deaths can be expressed as the average number of births and deaths per individual over a specified time frame.</a:t>
            </a:r>
            <a:endParaRPr lang="en-US" altLang="ja-JP" sz="2400" dirty="0">
              <a:solidFill>
                <a:prstClr val="black"/>
              </a:solidFill>
            </a:endParaRPr>
          </a:p>
          <a:p>
            <a:endParaRPr lang="en-US" altLang="en-US" sz="2400" dirty="0">
              <a:solidFill>
                <a:prstClr val="black"/>
              </a:solidFill>
            </a:endParaRPr>
          </a:p>
        </p:txBody>
      </p:sp>
      <p:sp>
        <p:nvSpPr>
          <p:cNvPr id="18" name="Text Box 14"/>
          <p:cNvSpPr txBox="1">
            <a:spLocks noChangeArrowheads="1"/>
          </p:cNvSpPr>
          <p:nvPr/>
        </p:nvSpPr>
        <p:spPr bwMode="auto">
          <a:xfrm>
            <a:off x="1524000" y="2673561"/>
            <a:ext cx="7848600" cy="831639"/>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lin ang="5400000" scaled="1"/>
                </a:gra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2075" tIns="46038" rIns="92075" bIns="46038" anchor="ctr">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defRPr/>
            </a:pPr>
            <a:r>
              <a:rPr kumimoji="1" lang="en-US" i="1" dirty="0">
                <a:solidFill>
                  <a:prstClr val="black"/>
                </a:solidFill>
                <a:latin typeface="Calibri"/>
                <a:sym typeface="Symbol" charset="0"/>
              </a:rPr>
              <a:t>B</a:t>
            </a:r>
            <a:r>
              <a:rPr kumimoji="1" lang="en-US" dirty="0">
                <a:solidFill>
                  <a:prstClr val="black"/>
                </a:solidFill>
                <a:latin typeface="Calibri"/>
                <a:sym typeface="Symbol" charset="0"/>
              </a:rPr>
              <a:t>  </a:t>
            </a:r>
            <a:r>
              <a:rPr kumimoji="1" lang="en-US" i="1" dirty="0" err="1">
                <a:solidFill>
                  <a:prstClr val="black"/>
                </a:solidFill>
                <a:latin typeface="Calibri"/>
                <a:sym typeface="Symbol" charset="0"/>
              </a:rPr>
              <a:t>bN</a:t>
            </a:r>
            <a:r>
              <a:rPr kumimoji="1" lang="en-US" i="1" dirty="0">
                <a:solidFill>
                  <a:prstClr val="black"/>
                </a:solidFill>
                <a:latin typeface="Calibri"/>
                <a:sym typeface="Symbol" charset="0"/>
              </a:rPr>
              <a:t> = </a:t>
            </a:r>
            <a:r>
              <a:rPr kumimoji="1" lang="en-US" dirty="0">
                <a:solidFill>
                  <a:prstClr val="black"/>
                </a:solidFill>
                <a:latin typeface="Calibri"/>
                <a:sym typeface="Symbol" charset="0"/>
              </a:rPr>
              <a:t>where </a:t>
            </a:r>
            <a:r>
              <a:rPr kumimoji="1" lang="en-US" i="1" dirty="0">
                <a:solidFill>
                  <a:prstClr val="black"/>
                </a:solidFill>
                <a:latin typeface="Calibri"/>
                <a:sym typeface="Symbol" charset="0"/>
              </a:rPr>
              <a:t>b</a:t>
            </a:r>
            <a:r>
              <a:rPr kumimoji="1" lang="en-US" dirty="0">
                <a:solidFill>
                  <a:prstClr val="black"/>
                </a:solidFill>
                <a:latin typeface="Calibri"/>
                <a:sym typeface="Symbol" charset="0"/>
              </a:rPr>
              <a:t> is annual per capita birth rate</a:t>
            </a:r>
          </a:p>
          <a:p>
            <a:pPr>
              <a:defRPr/>
            </a:pPr>
            <a:r>
              <a:rPr kumimoji="1" lang="en-US" i="1" dirty="0">
                <a:solidFill>
                  <a:prstClr val="black"/>
                </a:solidFill>
                <a:latin typeface="Calibri"/>
                <a:sym typeface="Symbol" charset="0"/>
              </a:rPr>
              <a:t>D</a:t>
            </a:r>
            <a:r>
              <a:rPr kumimoji="1" lang="en-US" dirty="0">
                <a:solidFill>
                  <a:prstClr val="black"/>
                </a:solidFill>
                <a:latin typeface="Calibri"/>
                <a:sym typeface="Symbol" charset="0"/>
              </a:rPr>
              <a:t>  </a:t>
            </a:r>
            <a:r>
              <a:rPr kumimoji="1" lang="en-US" i="1" dirty="0" err="1">
                <a:solidFill>
                  <a:prstClr val="black"/>
                </a:solidFill>
                <a:latin typeface="Calibri"/>
                <a:sym typeface="Symbol" charset="0"/>
              </a:rPr>
              <a:t>mN</a:t>
            </a:r>
            <a:r>
              <a:rPr kumimoji="1" lang="en-US" i="1" dirty="0">
                <a:solidFill>
                  <a:prstClr val="black"/>
                </a:solidFill>
                <a:latin typeface="Calibri"/>
                <a:sym typeface="Symbol" charset="0"/>
              </a:rPr>
              <a:t> = where m </a:t>
            </a:r>
            <a:r>
              <a:rPr kumimoji="1" lang="en-US" dirty="0">
                <a:solidFill>
                  <a:prstClr val="black"/>
                </a:solidFill>
                <a:latin typeface="Calibri"/>
                <a:sym typeface="Symbol" charset="0"/>
              </a:rPr>
              <a:t>is annual per capita death rate</a:t>
            </a:r>
            <a:endParaRPr kumimoji="1" lang="en-US" dirty="0">
              <a:solidFill>
                <a:prstClr val="black"/>
              </a:solidFill>
              <a:latin typeface="Calibri"/>
            </a:endParaRPr>
          </a:p>
        </p:txBody>
      </p:sp>
      <p:sp>
        <p:nvSpPr>
          <p:cNvPr id="19" name="Rectangle 3"/>
          <p:cNvSpPr txBox="1">
            <a:spLocks noChangeArrowheads="1"/>
          </p:cNvSpPr>
          <p:nvPr/>
        </p:nvSpPr>
        <p:spPr>
          <a:xfrm>
            <a:off x="263751" y="4085670"/>
            <a:ext cx="8804049" cy="173513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altLang="en-US" sz="2400" dirty="0">
                <a:solidFill>
                  <a:prstClr val="black"/>
                </a:solidFill>
              </a:rPr>
              <a:t>For example, there are 34 births per year in a population of 1,000 individuals. Annual per capita birth rate is 34/1000 or .034. If population only had 500 individuals, how many births would you expect in a give year</a:t>
            </a:r>
            <a:endParaRPr lang="en-US" altLang="ja-JP" sz="2400" dirty="0">
              <a:solidFill>
                <a:prstClr val="black"/>
              </a:solidFill>
            </a:endParaRPr>
          </a:p>
          <a:p>
            <a:endParaRPr lang="en-US" altLang="en-US" sz="2400" dirty="0">
              <a:solidFill>
                <a:prstClr val="black"/>
              </a:solidFill>
            </a:endParaRPr>
          </a:p>
        </p:txBody>
      </p:sp>
      <p:sp>
        <p:nvSpPr>
          <p:cNvPr id="20" name="Text Box 14"/>
          <p:cNvSpPr txBox="1">
            <a:spLocks noChangeArrowheads="1"/>
          </p:cNvSpPr>
          <p:nvPr/>
        </p:nvSpPr>
        <p:spPr bwMode="auto">
          <a:xfrm>
            <a:off x="2036875" y="5862293"/>
            <a:ext cx="5562600" cy="462307"/>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lin ang="5400000" scaled="1"/>
                </a:gra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2075" tIns="46038" rIns="92075" bIns="46038" anchor="ctr">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defRPr/>
            </a:pPr>
            <a:r>
              <a:rPr kumimoji="1" lang="en-US" i="1" dirty="0">
                <a:solidFill>
                  <a:prstClr val="black"/>
                </a:solidFill>
                <a:latin typeface="Calibri"/>
                <a:sym typeface="Symbol" charset="0"/>
              </a:rPr>
              <a:t>B</a:t>
            </a:r>
            <a:r>
              <a:rPr kumimoji="1" lang="en-US" dirty="0">
                <a:solidFill>
                  <a:prstClr val="black"/>
                </a:solidFill>
                <a:latin typeface="Calibri"/>
                <a:sym typeface="Symbol" charset="0"/>
              </a:rPr>
              <a:t>  </a:t>
            </a:r>
            <a:r>
              <a:rPr kumimoji="1" lang="en-US" i="1" dirty="0" err="1">
                <a:solidFill>
                  <a:prstClr val="black"/>
                </a:solidFill>
                <a:latin typeface="Calibri"/>
                <a:sym typeface="Symbol" charset="0"/>
              </a:rPr>
              <a:t>bN</a:t>
            </a:r>
            <a:r>
              <a:rPr kumimoji="1" lang="en-US" i="1" dirty="0">
                <a:solidFill>
                  <a:prstClr val="black"/>
                </a:solidFill>
                <a:latin typeface="Calibri"/>
                <a:sym typeface="Symbol" charset="0"/>
              </a:rPr>
              <a:t> = </a:t>
            </a:r>
            <a:r>
              <a:rPr kumimoji="1" lang="en-US" dirty="0">
                <a:solidFill>
                  <a:prstClr val="black"/>
                </a:solidFill>
                <a:latin typeface="Calibri"/>
                <a:sym typeface="Symbol" charset="0"/>
              </a:rPr>
              <a:t>(0.034)(500) = 17 births per year</a:t>
            </a:r>
          </a:p>
        </p:txBody>
      </p:sp>
    </p:spTree>
    <p:extLst>
      <p:ext uri="{BB962C8B-B14F-4D97-AF65-F5344CB8AC3E}">
        <p14:creationId xmlns:p14="http://schemas.microsoft.com/office/powerpoint/2010/main" val="13898715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Users\dking\Desktop\d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2057400"/>
            <a:ext cx="2403475" cy="88220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txBox="1">
            <a:spLocks noChangeArrowheads="1"/>
          </p:cNvSpPr>
          <p:nvPr/>
        </p:nvSpPr>
        <p:spPr>
          <a:xfrm>
            <a:off x="457200" y="838200"/>
            <a:ext cx="8499249" cy="147445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altLang="ja-JP" sz="2400" dirty="0">
                <a:solidFill>
                  <a:prstClr val="black"/>
                </a:solidFill>
              </a:rPr>
              <a:t>Based on per capita birth and death rates, the population growth equation can be revised…</a:t>
            </a:r>
          </a:p>
          <a:p>
            <a:endParaRPr lang="en-US" altLang="en-US" sz="2400" dirty="0">
              <a:solidFill>
                <a:prstClr val="black"/>
              </a:solidFill>
            </a:endParaRPr>
          </a:p>
        </p:txBody>
      </p:sp>
      <p:sp>
        <p:nvSpPr>
          <p:cNvPr id="6" name="Rectangle 3"/>
          <p:cNvSpPr txBox="1">
            <a:spLocks noChangeArrowheads="1"/>
          </p:cNvSpPr>
          <p:nvPr/>
        </p:nvSpPr>
        <p:spPr>
          <a:xfrm>
            <a:off x="457200" y="3200400"/>
            <a:ext cx="8499249" cy="17526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altLang="ja-JP" sz="2400" dirty="0">
                <a:solidFill>
                  <a:prstClr val="black"/>
                </a:solidFill>
              </a:rPr>
              <a:t>Population ecologists are most interested in the difference between per capita birth and death rates (determines the rate of increase or decrease throughout a population). This difference is denoted r (per capita rate of increase).</a:t>
            </a:r>
            <a:endParaRPr lang="en-US" altLang="en-US" sz="2400" dirty="0">
              <a:solidFill>
                <a:prstClr val="black"/>
              </a:solidFill>
            </a:endParaRPr>
          </a:p>
        </p:txBody>
      </p:sp>
      <p:grpSp>
        <p:nvGrpSpPr>
          <p:cNvPr id="7" name="Group 3"/>
          <p:cNvGrpSpPr>
            <a:grpSpLocks/>
          </p:cNvGrpSpPr>
          <p:nvPr/>
        </p:nvGrpSpPr>
        <p:grpSpPr bwMode="auto">
          <a:xfrm>
            <a:off x="1219200" y="5266071"/>
            <a:ext cx="1443037" cy="955675"/>
            <a:chOff x="1987" y="2782"/>
            <a:chExt cx="909" cy="602"/>
          </a:xfrm>
        </p:grpSpPr>
        <p:sp>
          <p:nvSpPr>
            <p:cNvPr id="8" name="Text Box 4"/>
            <p:cNvSpPr txBox="1">
              <a:spLocks noChangeArrowheads="1"/>
            </p:cNvSpPr>
            <p:nvPr/>
          </p:nvSpPr>
          <p:spPr bwMode="auto">
            <a:xfrm>
              <a:off x="1987" y="2782"/>
              <a:ext cx="415" cy="327"/>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lin ang="5400000" scaled="1"/>
                  </a:gra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a:defRPr/>
              </a:pPr>
              <a:r>
                <a:rPr kumimoji="1" lang="en-US" sz="2800">
                  <a:solidFill>
                    <a:prstClr val="black"/>
                  </a:solidFill>
                  <a:latin typeface="Symbol" charset="0"/>
                  <a:sym typeface="Symbol" charset="0"/>
                </a:rPr>
                <a:t></a:t>
              </a:r>
              <a:r>
                <a:rPr kumimoji="1" lang="en-US" sz="2800" i="1">
                  <a:solidFill>
                    <a:prstClr val="black"/>
                  </a:solidFill>
                </a:rPr>
                <a:t>N</a:t>
              </a:r>
            </a:p>
          </p:txBody>
        </p:sp>
        <p:sp>
          <p:nvSpPr>
            <p:cNvPr id="9" name="Line 5"/>
            <p:cNvSpPr>
              <a:spLocks noChangeShapeType="1"/>
            </p:cNvSpPr>
            <p:nvPr/>
          </p:nvSpPr>
          <p:spPr bwMode="auto">
            <a:xfrm>
              <a:off x="2079" y="3078"/>
              <a:ext cx="244"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a:defRPr/>
              </a:pPr>
              <a:endParaRPr lang="en-US">
                <a:solidFill>
                  <a:prstClr val="black"/>
                </a:solidFill>
                <a:latin typeface="Arial" charset="0"/>
                <a:ea typeface="ヒラギノ角ゴ Pro W3" charset="0"/>
                <a:cs typeface="ヒラギノ角ゴ Pro W3" charset="0"/>
              </a:endParaRPr>
            </a:p>
          </p:txBody>
        </p:sp>
        <p:sp>
          <p:nvSpPr>
            <p:cNvPr id="10" name="Text Box 6"/>
            <p:cNvSpPr txBox="1">
              <a:spLocks noChangeArrowheads="1"/>
            </p:cNvSpPr>
            <p:nvPr/>
          </p:nvSpPr>
          <p:spPr bwMode="auto">
            <a:xfrm>
              <a:off x="2033" y="2976"/>
              <a:ext cx="315" cy="408"/>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lin ang="5400000" scaled="1"/>
                  </a:gra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a:lnSpc>
                  <a:spcPct val="130000"/>
                </a:lnSpc>
                <a:defRPr/>
              </a:pPr>
              <a:r>
                <a:rPr kumimoji="1" lang="en-US" sz="2800">
                  <a:solidFill>
                    <a:prstClr val="black"/>
                  </a:solidFill>
                  <a:latin typeface="Symbol" charset="0"/>
                  <a:sym typeface="Symbol" charset="0"/>
                </a:rPr>
                <a:t></a:t>
              </a:r>
              <a:r>
                <a:rPr kumimoji="1" lang="en-US" sz="2800" i="1">
                  <a:solidFill>
                    <a:prstClr val="black"/>
                  </a:solidFill>
                </a:rPr>
                <a:t>t</a:t>
              </a:r>
            </a:p>
          </p:txBody>
        </p:sp>
        <p:sp>
          <p:nvSpPr>
            <p:cNvPr id="11" name="Text Box 7"/>
            <p:cNvSpPr txBox="1">
              <a:spLocks noChangeArrowheads="1"/>
            </p:cNvSpPr>
            <p:nvPr/>
          </p:nvSpPr>
          <p:spPr bwMode="auto">
            <a:xfrm>
              <a:off x="2340" y="2888"/>
              <a:ext cx="239" cy="327"/>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lin ang="5400000" scaled="1"/>
                  </a:gra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a:defRPr/>
              </a:pPr>
              <a:r>
                <a:rPr kumimoji="1" lang="en-US" sz="2800" dirty="0">
                  <a:solidFill>
                    <a:prstClr val="black"/>
                  </a:solidFill>
                  <a:sym typeface="Symbol" charset="0"/>
                </a:rPr>
                <a:t></a:t>
              </a:r>
              <a:endParaRPr kumimoji="1" lang="en-US" sz="2800" dirty="0">
                <a:solidFill>
                  <a:prstClr val="black"/>
                </a:solidFill>
              </a:endParaRPr>
            </a:p>
          </p:txBody>
        </p:sp>
        <p:sp>
          <p:nvSpPr>
            <p:cNvPr id="12" name="Text Box 8"/>
            <p:cNvSpPr txBox="1">
              <a:spLocks noChangeArrowheads="1"/>
            </p:cNvSpPr>
            <p:nvPr/>
          </p:nvSpPr>
          <p:spPr bwMode="auto">
            <a:xfrm>
              <a:off x="2544" y="2913"/>
              <a:ext cx="352" cy="327"/>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lin ang="5400000" scaled="1"/>
                  </a:gra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a:defRPr/>
              </a:pPr>
              <a:r>
                <a:rPr kumimoji="1" lang="en-US" sz="2800" i="1">
                  <a:solidFill>
                    <a:prstClr val="black"/>
                  </a:solidFill>
                </a:rPr>
                <a:t>rN</a:t>
              </a:r>
              <a:endParaRPr kumimoji="1" lang="en-US" sz="2800" b="1">
                <a:solidFill>
                  <a:prstClr val="black"/>
                </a:solidFill>
              </a:endParaRPr>
            </a:p>
          </p:txBody>
        </p:sp>
      </p:grpSp>
      <p:sp>
        <p:nvSpPr>
          <p:cNvPr id="13" name="Rectangle 3"/>
          <p:cNvSpPr txBox="1">
            <a:spLocks noChangeArrowheads="1"/>
          </p:cNvSpPr>
          <p:nvPr/>
        </p:nvSpPr>
        <p:spPr>
          <a:xfrm>
            <a:off x="3124200" y="5047957"/>
            <a:ext cx="5638800" cy="147445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altLang="ja-JP" sz="2400" dirty="0">
                <a:solidFill>
                  <a:prstClr val="black"/>
                </a:solidFill>
              </a:rPr>
              <a:t>Zero population growth (ZPG) occurs when r = 0. Births and deaths balance each other out exactly.  Equation only for a discrete, fixed time interval with no E or I.</a:t>
            </a:r>
          </a:p>
          <a:p>
            <a:endParaRPr lang="en-US" altLang="en-US" sz="2400" dirty="0">
              <a:solidFill>
                <a:prstClr val="black"/>
              </a:solidFill>
            </a:endParaRPr>
          </a:p>
        </p:txBody>
      </p:sp>
    </p:spTree>
    <p:extLst>
      <p:ext uri="{BB962C8B-B14F-4D97-AF65-F5344CB8AC3E}">
        <p14:creationId xmlns:p14="http://schemas.microsoft.com/office/powerpoint/2010/main" val="294832533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My observations</a:t>
            </a:r>
          </a:p>
        </p:txBody>
      </p:sp>
      <p:sp>
        <p:nvSpPr>
          <p:cNvPr id="3" name="Content Placeholder 2"/>
          <p:cNvSpPr>
            <a:spLocks noGrp="1"/>
          </p:cNvSpPr>
          <p:nvPr>
            <p:ph idx="1"/>
          </p:nvPr>
        </p:nvSpPr>
        <p:spPr>
          <a:xfrm>
            <a:off x="381000" y="1219200"/>
            <a:ext cx="8397204" cy="5410200"/>
          </a:xfrm>
          <a:solidFill>
            <a:schemeClr val="bg1"/>
          </a:solidFill>
        </p:spPr>
        <p:txBody>
          <a:bodyPr>
            <a:normAutofit/>
          </a:bodyPr>
          <a:lstStyle/>
          <a:p>
            <a:r>
              <a:rPr lang="en-US" dirty="0"/>
              <a:t>Uses population of Georgia as an example that relates to students place. 10.3 million population with annual birth rate of 0.03 and death rate of 0.008. Works out example on the white board for students. Gives increase of 0.301 million in population. </a:t>
            </a:r>
          </a:p>
          <a:p>
            <a:r>
              <a:rPr lang="en-US" dirty="0"/>
              <a:t>Confirms with generic question “Does that make sense?” which instructor uses a few times in the class. No students respond with other than a mumble. </a:t>
            </a:r>
          </a:p>
          <a:p>
            <a:r>
              <a:rPr lang="en-US" dirty="0"/>
              <a:t>Introduces zero population growth when r = 0 and birth and deaths are balanced. Provides equation model and ask students to interpret the rate r and what it means, one student responds r is not limited.</a:t>
            </a:r>
          </a:p>
        </p:txBody>
      </p:sp>
    </p:spTree>
    <p:extLst>
      <p:ext uri="{BB962C8B-B14F-4D97-AF65-F5344CB8AC3E}">
        <p14:creationId xmlns:p14="http://schemas.microsoft.com/office/powerpoint/2010/main" val="103894246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0" y="69355"/>
            <a:ext cx="1920204" cy="997445"/>
          </a:xfrm>
        </p:spPr>
        <p:txBody>
          <a:bodyPr>
            <a:noAutofit/>
          </a:bodyPr>
          <a:lstStyle/>
          <a:p>
            <a:r>
              <a:rPr lang="en-US" sz="2400" dirty="0"/>
              <a:t>QM BUGS Assessment</a:t>
            </a:r>
            <a:br>
              <a:rPr lang="en-US" sz="2400" dirty="0"/>
            </a:br>
            <a:r>
              <a:rPr lang="en-US" sz="2400" dirty="0"/>
              <a:t>Mechanistic Model Creation</a:t>
            </a:r>
          </a:p>
        </p:txBody>
      </p:sp>
      <p:sp>
        <p:nvSpPr>
          <p:cNvPr id="4" name="TextBox 3"/>
          <p:cNvSpPr txBox="1"/>
          <p:nvPr/>
        </p:nvSpPr>
        <p:spPr>
          <a:xfrm>
            <a:off x="243804" y="5391150"/>
            <a:ext cx="8534400" cy="1200329"/>
          </a:xfrm>
          <a:prstGeom prst="rect">
            <a:avLst/>
          </a:prstGeom>
          <a:noFill/>
        </p:spPr>
        <p:txBody>
          <a:bodyPr wrap="square" rtlCol="0">
            <a:spAutoFit/>
          </a:bodyPr>
          <a:lstStyle/>
          <a:p>
            <a:r>
              <a:rPr lang="en-US" dirty="0"/>
              <a:t>Mechanistic model assumes complex system can be understood by examining workings of its individual parts and manner in which they are coupled. Mechanistic models typically have a tangible, physical aspect, in that system components are real, solid and visible. Let students create population growth model based on known theories?</a:t>
            </a:r>
            <a:endParaRPr lang="en-US" dirty="0">
              <a:solidFill>
                <a:prstClr val="black"/>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0" y="228600"/>
            <a:ext cx="6705600" cy="3815452"/>
          </a:xfrm>
          <a:prstGeom prst="rect">
            <a:avLst/>
          </a:prstGeom>
        </p:spPr>
      </p:pic>
      <p:pic>
        <p:nvPicPr>
          <p:cNvPr id="6" name="Picture 5"/>
          <p:cNvPicPr>
            <a:picLocks noChangeAspect="1"/>
          </p:cNvPicPr>
          <p:nvPr/>
        </p:nvPicPr>
        <p:blipFill>
          <a:blip r:embed="rId3"/>
          <a:stretch>
            <a:fillRect/>
          </a:stretch>
        </p:blipFill>
        <p:spPr>
          <a:xfrm>
            <a:off x="776287" y="4082252"/>
            <a:ext cx="5153025" cy="1000125"/>
          </a:xfrm>
          <a:prstGeom prst="rect">
            <a:avLst/>
          </a:prstGeom>
        </p:spPr>
      </p:pic>
    </p:spTree>
    <p:extLst>
      <p:ext uri="{BB962C8B-B14F-4D97-AF65-F5344CB8AC3E}">
        <p14:creationId xmlns:p14="http://schemas.microsoft.com/office/powerpoint/2010/main" val="89256264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5030" y="69355"/>
            <a:ext cx="6673174" cy="997445"/>
          </a:xfrm>
        </p:spPr>
        <p:txBody>
          <a:bodyPr>
            <a:normAutofit fontScale="90000"/>
          </a:bodyPr>
          <a:lstStyle/>
          <a:p>
            <a:r>
              <a:rPr lang="en-US" dirty="0"/>
              <a:t>QM BUGS Assessment</a:t>
            </a:r>
            <a:br>
              <a:rPr lang="en-US" dirty="0"/>
            </a:br>
            <a:r>
              <a:rPr lang="en-US" sz="3100" dirty="0"/>
              <a:t>QI Prediction</a:t>
            </a:r>
          </a:p>
        </p:txBody>
      </p:sp>
      <p:sp>
        <p:nvSpPr>
          <p:cNvPr id="4" name="TextBox 3"/>
          <p:cNvSpPr txBox="1"/>
          <p:nvPr/>
        </p:nvSpPr>
        <p:spPr>
          <a:xfrm>
            <a:off x="275399" y="5791200"/>
            <a:ext cx="8534400" cy="923330"/>
          </a:xfrm>
          <a:prstGeom prst="rect">
            <a:avLst/>
          </a:prstGeom>
          <a:noFill/>
        </p:spPr>
        <p:txBody>
          <a:bodyPr wrap="square" rtlCol="0">
            <a:spAutoFit/>
          </a:bodyPr>
          <a:lstStyle/>
          <a:p>
            <a:r>
              <a:rPr lang="en-US" dirty="0">
                <a:solidFill>
                  <a:prstClr val="black"/>
                </a:solidFill>
                <a:latin typeface="Times New Roman" panose="02020603050405020304" pitchFamily="18" charset="0"/>
                <a:cs typeface="Times New Roman" panose="02020603050405020304" pitchFamily="18" charset="0"/>
              </a:rPr>
              <a:t>QI includes using models to make predictions. Students use the population growth equation to predict a future population growth value. Students predict when population growth is 0 and explain why this is significant.</a:t>
            </a:r>
          </a:p>
        </p:txBody>
      </p:sp>
      <p:pic>
        <p:nvPicPr>
          <p:cNvPr id="3" name="Picture 2"/>
          <p:cNvPicPr>
            <a:picLocks noChangeAspect="1"/>
          </p:cNvPicPr>
          <p:nvPr/>
        </p:nvPicPr>
        <p:blipFill>
          <a:blip r:embed="rId2"/>
          <a:stretch>
            <a:fillRect/>
          </a:stretch>
        </p:blipFill>
        <p:spPr>
          <a:xfrm>
            <a:off x="1295400" y="1157287"/>
            <a:ext cx="6140188" cy="4481513"/>
          </a:xfrm>
          <a:prstGeom prst="rect">
            <a:avLst/>
          </a:prstGeom>
        </p:spPr>
      </p:pic>
    </p:spTree>
    <p:extLst>
      <p:ext uri="{BB962C8B-B14F-4D97-AF65-F5344CB8AC3E}">
        <p14:creationId xmlns:p14="http://schemas.microsoft.com/office/powerpoint/2010/main" val="117687511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Exponential Growth</a:t>
            </a:r>
          </a:p>
        </p:txBody>
      </p:sp>
      <p:sp>
        <p:nvSpPr>
          <p:cNvPr id="3" name="Content Placeholder 2"/>
          <p:cNvSpPr>
            <a:spLocks noGrp="1"/>
          </p:cNvSpPr>
          <p:nvPr>
            <p:ph idx="1"/>
          </p:nvPr>
        </p:nvSpPr>
        <p:spPr/>
        <p:txBody>
          <a:bodyPr>
            <a:normAutofit/>
          </a:bodyPr>
          <a:lstStyle/>
          <a:p>
            <a:r>
              <a:rPr lang="en-US" dirty="0"/>
              <a:t>Instructor presents exponential growth curve with number of generations vs. population size, elephants as example. </a:t>
            </a:r>
          </a:p>
        </p:txBody>
      </p:sp>
    </p:spTree>
    <p:extLst>
      <p:ext uri="{BB962C8B-B14F-4D97-AF65-F5344CB8AC3E}">
        <p14:creationId xmlns:p14="http://schemas.microsoft.com/office/powerpoint/2010/main" val="31612529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p:cNvSpPr>
            <a:spLocks noGrp="1" noChangeArrowheads="1"/>
          </p:cNvSpPr>
          <p:nvPr>
            <p:ph type="title"/>
          </p:nvPr>
        </p:nvSpPr>
        <p:spPr>
          <a:xfrm>
            <a:off x="457200" y="152400"/>
            <a:ext cx="8229600" cy="1143000"/>
          </a:xfrm>
        </p:spPr>
        <p:txBody>
          <a:bodyPr>
            <a:normAutofit/>
          </a:bodyPr>
          <a:lstStyle/>
          <a:p>
            <a:r>
              <a:rPr lang="en-US" altLang="en-US" sz="3200" dirty="0"/>
              <a:t>Exponential Growth</a:t>
            </a:r>
          </a:p>
        </p:txBody>
      </p:sp>
      <p:sp>
        <p:nvSpPr>
          <p:cNvPr id="16" name="Rectangle 3"/>
          <p:cNvSpPr txBox="1">
            <a:spLocks noChangeArrowheads="1"/>
          </p:cNvSpPr>
          <p:nvPr/>
        </p:nvSpPr>
        <p:spPr>
          <a:xfrm>
            <a:off x="304800" y="1143000"/>
            <a:ext cx="8499249" cy="13716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altLang="en-US" sz="2400" dirty="0">
                <a:solidFill>
                  <a:prstClr val="black"/>
                </a:solidFill>
              </a:rPr>
              <a:t>When all members of a population have access to unlimited resources and are free to reproduce at their physiological capacity, that population will experience </a:t>
            </a:r>
            <a:r>
              <a:rPr lang="en-US" altLang="en-US" sz="2400" b="1" dirty="0">
                <a:solidFill>
                  <a:prstClr val="black"/>
                </a:solidFill>
              </a:rPr>
              <a:t>exponential population growth</a:t>
            </a:r>
            <a:r>
              <a:rPr lang="en-US" altLang="en-US" sz="2400" dirty="0">
                <a:solidFill>
                  <a:prstClr val="black"/>
                </a:solidFill>
              </a:rPr>
              <a:t>. </a:t>
            </a:r>
          </a:p>
          <a:p>
            <a:pPr marL="0" indent="0">
              <a:buFont typeface="Arial" panose="020B0604020202020204" pitchFamily="34" charset="0"/>
              <a:buNone/>
            </a:pPr>
            <a:r>
              <a:rPr lang="en-US" altLang="en-US" sz="2400" dirty="0">
                <a:solidFill>
                  <a:prstClr val="black"/>
                </a:solidFill>
              </a:rPr>
              <a:t>   - This is maximum per capita rate of increase</a:t>
            </a:r>
          </a:p>
        </p:txBody>
      </p:sp>
      <p:sp>
        <p:nvSpPr>
          <p:cNvPr id="20" name="Text Box 14"/>
          <p:cNvSpPr txBox="1">
            <a:spLocks noChangeArrowheads="1"/>
          </p:cNvSpPr>
          <p:nvPr/>
        </p:nvSpPr>
        <p:spPr bwMode="auto">
          <a:xfrm>
            <a:off x="304800" y="3124570"/>
            <a:ext cx="3810000" cy="3047630"/>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lin ang="5400000" scaled="1"/>
                </a:gra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2075" tIns="46038" rIns="92075" bIns="46038" anchor="ctr">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defRPr/>
            </a:pPr>
            <a:r>
              <a:rPr kumimoji="1" lang="en-US" dirty="0">
                <a:solidFill>
                  <a:prstClr val="black"/>
                </a:solidFill>
                <a:latin typeface="Calibri"/>
                <a:sym typeface="Symbol" charset="0"/>
              </a:rPr>
              <a:t>The size of a population that is growing exponentially increases at a constant rate.</a:t>
            </a:r>
          </a:p>
          <a:p>
            <a:pPr>
              <a:defRPr/>
            </a:pPr>
            <a:r>
              <a:rPr kumimoji="1" lang="en-US" dirty="0">
                <a:solidFill>
                  <a:prstClr val="black"/>
                </a:solidFill>
                <a:latin typeface="Calibri"/>
                <a:sym typeface="Symbol" charset="0"/>
              </a:rPr>
              <a:t>  - species introduced to new </a:t>
            </a:r>
          </a:p>
          <a:p>
            <a:pPr>
              <a:defRPr/>
            </a:pPr>
            <a:r>
              <a:rPr kumimoji="1" lang="en-US" dirty="0">
                <a:solidFill>
                  <a:prstClr val="black"/>
                </a:solidFill>
                <a:latin typeface="Calibri"/>
                <a:sym typeface="Symbol" charset="0"/>
              </a:rPr>
              <a:t>    environment</a:t>
            </a:r>
          </a:p>
          <a:p>
            <a:pPr>
              <a:defRPr/>
            </a:pPr>
            <a:endParaRPr kumimoji="1" lang="en-US" dirty="0">
              <a:solidFill>
                <a:prstClr val="black"/>
              </a:solidFill>
              <a:latin typeface="Calibri"/>
              <a:sym typeface="Symbol" charset="0"/>
            </a:endParaRPr>
          </a:p>
          <a:p>
            <a:pPr>
              <a:defRPr/>
            </a:pPr>
            <a:r>
              <a:rPr kumimoji="1" lang="en-US" dirty="0">
                <a:solidFill>
                  <a:prstClr val="black"/>
                </a:solidFill>
                <a:latin typeface="Calibri"/>
                <a:sym typeface="Symbol" charset="0"/>
              </a:rPr>
              <a:t>  - rebounding species from </a:t>
            </a:r>
          </a:p>
          <a:p>
            <a:pPr>
              <a:defRPr/>
            </a:pPr>
            <a:r>
              <a:rPr kumimoji="1" lang="en-US" dirty="0">
                <a:solidFill>
                  <a:prstClr val="black"/>
                </a:solidFill>
                <a:latin typeface="Calibri"/>
                <a:sym typeface="Symbol" charset="0"/>
              </a:rPr>
              <a:t>    catastrophic numbers loss</a:t>
            </a:r>
          </a:p>
        </p:txBody>
      </p:sp>
      <p:pic>
        <p:nvPicPr>
          <p:cNvPr id="5" name="Picture 4" descr="53_08ExponGrowthPredict-U.jpg"/>
          <p:cNvPicPr>
            <a:picLocks noChangeAspect="1"/>
          </p:cNvPicPr>
          <p:nvPr/>
        </p:nvPicPr>
        <p:blipFill rotWithShape="1">
          <a:blip r:embed="rId3" cstate="email">
            <a:extLst>
              <a:ext uri="{28A0092B-C50C-407E-A947-70E740481C1C}">
                <a14:useLocalDpi xmlns:a14="http://schemas.microsoft.com/office/drawing/2010/main" val="0"/>
              </a:ext>
            </a:extLst>
          </a:blip>
          <a:srcRect b="2397"/>
          <a:stretch/>
        </p:blipFill>
        <p:spPr>
          <a:xfrm>
            <a:off x="4079867" y="2819015"/>
            <a:ext cx="4928462" cy="3891502"/>
          </a:xfrm>
          <a:prstGeom prst="rect">
            <a:avLst/>
          </a:prstGeom>
        </p:spPr>
      </p:pic>
      <p:sp>
        <p:nvSpPr>
          <p:cNvPr id="6" name="Text Box 31"/>
          <p:cNvSpPr txBox="1">
            <a:spLocks noChangeArrowheads="1"/>
          </p:cNvSpPr>
          <p:nvPr/>
        </p:nvSpPr>
        <p:spPr bwMode="auto">
          <a:xfrm>
            <a:off x="5919827" y="6417134"/>
            <a:ext cx="2943145" cy="301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charset="0"/>
              </a:rPr>
              <a:t>Number of generations</a:t>
            </a:r>
          </a:p>
        </p:txBody>
      </p:sp>
      <p:sp>
        <p:nvSpPr>
          <p:cNvPr id="7" name="Text Box 31"/>
          <p:cNvSpPr txBox="1">
            <a:spLocks noChangeArrowheads="1"/>
          </p:cNvSpPr>
          <p:nvPr/>
        </p:nvSpPr>
        <p:spPr bwMode="auto">
          <a:xfrm rot="16200000">
            <a:off x="3093570" y="4108461"/>
            <a:ext cx="2471196" cy="329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charset="0"/>
              </a:rPr>
              <a:t>Population size (</a:t>
            </a:r>
            <a:r>
              <a:rPr lang="en-US" sz="1400" i="1" dirty="0">
                <a:solidFill>
                  <a:srgbClr val="000000"/>
                </a:solidFill>
                <a:latin typeface="Arial" charset="0"/>
              </a:rPr>
              <a:t>N</a:t>
            </a:r>
            <a:r>
              <a:rPr lang="en-US" sz="1400" dirty="0">
                <a:solidFill>
                  <a:srgbClr val="000000"/>
                </a:solidFill>
                <a:latin typeface="Arial" charset="0"/>
              </a:rPr>
              <a:t>)</a:t>
            </a:r>
          </a:p>
        </p:txBody>
      </p:sp>
      <p:grpSp>
        <p:nvGrpSpPr>
          <p:cNvPr id="8" name="Group 7"/>
          <p:cNvGrpSpPr/>
          <p:nvPr/>
        </p:nvGrpSpPr>
        <p:grpSpPr>
          <a:xfrm>
            <a:off x="5681778" y="3451644"/>
            <a:ext cx="1133244" cy="653996"/>
            <a:chOff x="3438755" y="866725"/>
            <a:chExt cx="1690406" cy="653996"/>
          </a:xfrm>
        </p:grpSpPr>
        <p:cxnSp>
          <p:nvCxnSpPr>
            <p:cNvPr id="9" name="Straight Connector 8"/>
            <p:cNvCxnSpPr/>
            <p:nvPr/>
          </p:nvCxnSpPr>
          <p:spPr bwMode="auto">
            <a:xfrm>
              <a:off x="3438755" y="1205488"/>
              <a:ext cx="371245" cy="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Text Box 31"/>
            <p:cNvSpPr txBox="1">
              <a:spLocks noChangeArrowheads="1"/>
            </p:cNvSpPr>
            <p:nvPr/>
          </p:nvSpPr>
          <p:spPr bwMode="auto">
            <a:xfrm>
              <a:off x="3493706" y="866725"/>
              <a:ext cx="390035" cy="304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i="1" dirty="0" err="1">
                  <a:solidFill>
                    <a:srgbClr val="000000"/>
                  </a:solidFill>
                  <a:latin typeface="Arial" charset="0"/>
                </a:rPr>
                <a:t>dN</a:t>
              </a:r>
              <a:endParaRPr lang="en-US" sz="1400" i="1" dirty="0">
                <a:solidFill>
                  <a:srgbClr val="000000"/>
                </a:solidFill>
                <a:latin typeface="Arial" charset="0"/>
              </a:endParaRPr>
            </a:p>
          </p:txBody>
        </p:sp>
        <p:sp>
          <p:nvSpPr>
            <p:cNvPr id="11" name="Text Box 31"/>
            <p:cNvSpPr txBox="1">
              <a:spLocks noChangeArrowheads="1"/>
            </p:cNvSpPr>
            <p:nvPr/>
          </p:nvSpPr>
          <p:spPr bwMode="auto">
            <a:xfrm>
              <a:off x="3506816" y="1215768"/>
              <a:ext cx="390035" cy="304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i="1" dirty="0" err="1">
                  <a:solidFill>
                    <a:srgbClr val="000000"/>
                  </a:solidFill>
                  <a:latin typeface="Arial" charset="0"/>
                </a:rPr>
                <a:t>dt</a:t>
              </a:r>
              <a:endParaRPr lang="en-US" sz="1400" i="1" dirty="0">
                <a:solidFill>
                  <a:srgbClr val="000000"/>
                </a:solidFill>
                <a:latin typeface="Arial" charset="0"/>
              </a:endParaRPr>
            </a:p>
          </p:txBody>
        </p:sp>
        <p:sp>
          <p:nvSpPr>
            <p:cNvPr id="12" name="Text Box 31"/>
            <p:cNvSpPr txBox="1">
              <a:spLocks noChangeArrowheads="1"/>
            </p:cNvSpPr>
            <p:nvPr/>
          </p:nvSpPr>
          <p:spPr bwMode="auto">
            <a:xfrm>
              <a:off x="3929603" y="1015845"/>
              <a:ext cx="1199558" cy="295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Symbol Std"/>
                  <a:cs typeface="Symbol Std"/>
                </a:rPr>
                <a:t>=</a:t>
              </a:r>
              <a:r>
                <a:rPr lang="en-US" sz="1400" i="1" dirty="0">
                  <a:solidFill>
                    <a:srgbClr val="000000"/>
                  </a:solidFill>
                  <a:latin typeface="Arial" charset="0"/>
                </a:rPr>
                <a:t> </a:t>
              </a:r>
              <a:r>
                <a:rPr lang="en-US" sz="1400" dirty="0">
                  <a:solidFill>
                    <a:srgbClr val="000000"/>
                  </a:solidFill>
                  <a:latin typeface="Arial" charset="0"/>
                </a:rPr>
                <a:t>1.0</a:t>
              </a:r>
              <a:r>
                <a:rPr lang="en-US" sz="1400" i="1" dirty="0">
                  <a:solidFill>
                    <a:srgbClr val="000000"/>
                  </a:solidFill>
                  <a:latin typeface="Arial" charset="0"/>
                </a:rPr>
                <a:t>N</a:t>
              </a:r>
            </a:p>
          </p:txBody>
        </p:sp>
      </p:grpSp>
      <p:grpSp>
        <p:nvGrpSpPr>
          <p:cNvPr id="13" name="Group 12"/>
          <p:cNvGrpSpPr/>
          <p:nvPr/>
        </p:nvGrpSpPr>
        <p:grpSpPr>
          <a:xfrm>
            <a:off x="7200590" y="3957304"/>
            <a:ext cx="1649438" cy="645799"/>
            <a:chOff x="6122961" y="1904029"/>
            <a:chExt cx="1649438" cy="645799"/>
          </a:xfrm>
        </p:grpSpPr>
        <p:cxnSp>
          <p:nvCxnSpPr>
            <p:cNvPr id="14" name="Straight Connector 13"/>
            <p:cNvCxnSpPr/>
            <p:nvPr/>
          </p:nvCxnSpPr>
          <p:spPr bwMode="auto">
            <a:xfrm>
              <a:off x="6122961" y="2234598"/>
              <a:ext cx="371245" cy="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 name="Text Box 31"/>
            <p:cNvSpPr txBox="1">
              <a:spLocks noChangeArrowheads="1"/>
            </p:cNvSpPr>
            <p:nvPr/>
          </p:nvSpPr>
          <p:spPr bwMode="auto">
            <a:xfrm>
              <a:off x="6145138" y="1904029"/>
              <a:ext cx="390035" cy="304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i="1" dirty="0" err="1">
                  <a:solidFill>
                    <a:srgbClr val="000000"/>
                  </a:solidFill>
                  <a:latin typeface="Arial" charset="0"/>
                </a:rPr>
                <a:t>dN</a:t>
              </a:r>
              <a:endParaRPr lang="en-US" sz="1400" i="1" dirty="0">
                <a:solidFill>
                  <a:srgbClr val="000000"/>
                </a:solidFill>
                <a:latin typeface="Arial" charset="0"/>
              </a:endParaRPr>
            </a:p>
          </p:txBody>
        </p:sp>
        <p:sp>
          <p:nvSpPr>
            <p:cNvPr id="17" name="Text Box 31"/>
            <p:cNvSpPr txBox="1">
              <a:spLocks noChangeArrowheads="1"/>
            </p:cNvSpPr>
            <p:nvPr/>
          </p:nvSpPr>
          <p:spPr bwMode="auto">
            <a:xfrm>
              <a:off x="6158251" y="2244875"/>
              <a:ext cx="390035" cy="304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i="1" dirty="0" err="1">
                  <a:solidFill>
                    <a:srgbClr val="000000"/>
                  </a:solidFill>
                  <a:latin typeface="Arial" charset="0"/>
                </a:rPr>
                <a:t>dt</a:t>
              </a:r>
              <a:endParaRPr lang="en-US" sz="1400" i="1" dirty="0">
                <a:solidFill>
                  <a:srgbClr val="000000"/>
                </a:solidFill>
                <a:latin typeface="Arial" charset="0"/>
              </a:endParaRPr>
            </a:p>
          </p:txBody>
        </p:sp>
        <p:sp>
          <p:nvSpPr>
            <p:cNvPr id="18" name="Text Box 31"/>
            <p:cNvSpPr txBox="1">
              <a:spLocks noChangeArrowheads="1"/>
            </p:cNvSpPr>
            <p:nvPr/>
          </p:nvSpPr>
          <p:spPr bwMode="auto">
            <a:xfrm>
              <a:off x="6572841" y="2044949"/>
              <a:ext cx="1199558" cy="295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Symbol Std"/>
                  <a:cs typeface="Symbol Std"/>
                </a:rPr>
                <a:t>=</a:t>
              </a:r>
              <a:r>
                <a:rPr lang="en-US" sz="1400" i="1" dirty="0">
                  <a:solidFill>
                    <a:srgbClr val="000000"/>
                  </a:solidFill>
                  <a:latin typeface="Arial" charset="0"/>
                </a:rPr>
                <a:t> </a:t>
              </a:r>
              <a:r>
                <a:rPr lang="en-US" sz="1400" dirty="0">
                  <a:solidFill>
                    <a:srgbClr val="000000"/>
                  </a:solidFill>
                  <a:latin typeface="Arial" charset="0"/>
                </a:rPr>
                <a:t>0.5</a:t>
              </a:r>
              <a:r>
                <a:rPr lang="en-US" sz="1400" i="1" dirty="0">
                  <a:solidFill>
                    <a:srgbClr val="000000"/>
                  </a:solidFill>
                  <a:latin typeface="Arial" charset="0"/>
                </a:rPr>
                <a:t>N</a:t>
              </a:r>
            </a:p>
          </p:txBody>
        </p:sp>
      </p:grpSp>
      <p:sp>
        <p:nvSpPr>
          <p:cNvPr id="19" name="Text Box 31"/>
          <p:cNvSpPr txBox="1">
            <a:spLocks noChangeArrowheads="1"/>
          </p:cNvSpPr>
          <p:nvPr/>
        </p:nvSpPr>
        <p:spPr bwMode="auto">
          <a:xfrm>
            <a:off x="4937222" y="6200274"/>
            <a:ext cx="190810" cy="326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tabLst>
                <a:tab pos="2006600" algn="ctr"/>
                <a:tab pos="3949700" algn="ctr"/>
                <a:tab pos="5829300" algn="ctr"/>
              </a:tabLst>
            </a:pPr>
            <a:r>
              <a:rPr lang="en-US" sz="1400" dirty="0">
                <a:solidFill>
                  <a:srgbClr val="000000"/>
                </a:solidFill>
                <a:latin typeface="Arial" charset="0"/>
              </a:rPr>
              <a:t>0</a:t>
            </a:r>
            <a:endParaRPr lang="en-US" sz="1400" i="1" dirty="0">
              <a:solidFill>
                <a:srgbClr val="000000"/>
              </a:solidFill>
              <a:latin typeface="Arial" charset="0"/>
            </a:endParaRPr>
          </a:p>
        </p:txBody>
      </p:sp>
      <p:sp>
        <p:nvSpPr>
          <p:cNvPr id="21" name="Text Box 31"/>
          <p:cNvSpPr txBox="1">
            <a:spLocks noChangeArrowheads="1"/>
          </p:cNvSpPr>
          <p:nvPr/>
        </p:nvSpPr>
        <p:spPr bwMode="auto">
          <a:xfrm>
            <a:off x="4407569" y="3039979"/>
            <a:ext cx="668615" cy="321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charset="0"/>
              </a:rPr>
              <a:t>2,000</a:t>
            </a:r>
          </a:p>
        </p:txBody>
      </p:sp>
      <p:sp>
        <p:nvSpPr>
          <p:cNvPr id="22" name="Text Box 31"/>
          <p:cNvSpPr txBox="1">
            <a:spLocks noChangeArrowheads="1"/>
          </p:cNvSpPr>
          <p:nvPr/>
        </p:nvSpPr>
        <p:spPr bwMode="auto">
          <a:xfrm>
            <a:off x="4428352" y="3776279"/>
            <a:ext cx="668615" cy="321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charset="0"/>
              </a:rPr>
              <a:t>1,500</a:t>
            </a:r>
          </a:p>
        </p:txBody>
      </p:sp>
      <p:sp>
        <p:nvSpPr>
          <p:cNvPr id="23" name="Text Box 31"/>
          <p:cNvSpPr txBox="1">
            <a:spLocks noChangeArrowheads="1"/>
          </p:cNvSpPr>
          <p:nvPr/>
        </p:nvSpPr>
        <p:spPr bwMode="auto">
          <a:xfrm>
            <a:off x="4401013" y="4472643"/>
            <a:ext cx="668615" cy="321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charset="0"/>
              </a:rPr>
              <a:t>1,000</a:t>
            </a:r>
          </a:p>
        </p:txBody>
      </p:sp>
      <p:sp>
        <p:nvSpPr>
          <p:cNvPr id="24" name="Text Box 31"/>
          <p:cNvSpPr txBox="1">
            <a:spLocks noChangeArrowheads="1"/>
          </p:cNvSpPr>
          <p:nvPr/>
        </p:nvSpPr>
        <p:spPr bwMode="auto">
          <a:xfrm>
            <a:off x="4571999" y="5247797"/>
            <a:ext cx="556033" cy="262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charset="0"/>
              </a:rPr>
              <a:t>500</a:t>
            </a:r>
          </a:p>
        </p:txBody>
      </p:sp>
      <p:sp>
        <p:nvSpPr>
          <p:cNvPr id="25" name="Text Box 31"/>
          <p:cNvSpPr txBox="1">
            <a:spLocks noChangeArrowheads="1"/>
          </p:cNvSpPr>
          <p:nvPr/>
        </p:nvSpPr>
        <p:spPr bwMode="auto">
          <a:xfrm>
            <a:off x="4740442" y="5957838"/>
            <a:ext cx="218714" cy="298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charset="0"/>
              </a:rPr>
              <a:t>0</a:t>
            </a:r>
          </a:p>
        </p:txBody>
      </p:sp>
      <p:sp>
        <p:nvSpPr>
          <p:cNvPr id="26" name="Text Box 31"/>
          <p:cNvSpPr txBox="1">
            <a:spLocks noChangeArrowheads="1"/>
          </p:cNvSpPr>
          <p:nvPr/>
        </p:nvSpPr>
        <p:spPr bwMode="auto">
          <a:xfrm>
            <a:off x="6057590" y="6200274"/>
            <a:ext cx="190810" cy="326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tabLst>
                <a:tab pos="2006600" algn="ctr"/>
                <a:tab pos="3949700" algn="ctr"/>
                <a:tab pos="5829300" algn="ctr"/>
              </a:tabLst>
            </a:pPr>
            <a:r>
              <a:rPr lang="en-US" sz="1400" dirty="0">
                <a:solidFill>
                  <a:srgbClr val="000000"/>
                </a:solidFill>
                <a:latin typeface="Arial" charset="0"/>
              </a:rPr>
              <a:t>5</a:t>
            </a:r>
            <a:endParaRPr lang="en-US" sz="1400" i="1" dirty="0">
              <a:solidFill>
                <a:srgbClr val="000000"/>
              </a:solidFill>
              <a:latin typeface="Arial" charset="0"/>
            </a:endParaRPr>
          </a:p>
        </p:txBody>
      </p:sp>
      <p:sp>
        <p:nvSpPr>
          <p:cNvPr id="27" name="Text Box 31"/>
          <p:cNvSpPr txBox="1">
            <a:spLocks noChangeArrowheads="1"/>
          </p:cNvSpPr>
          <p:nvPr/>
        </p:nvSpPr>
        <p:spPr bwMode="auto">
          <a:xfrm>
            <a:off x="7200590" y="6200274"/>
            <a:ext cx="190810" cy="326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tabLst>
                <a:tab pos="2006600" algn="ctr"/>
                <a:tab pos="3949700" algn="ctr"/>
                <a:tab pos="5829300" algn="ctr"/>
              </a:tabLst>
            </a:pPr>
            <a:r>
              <a:rPr lang="en-US" sz="1400" dirty="0">
                <a:solidFill>
                  <a:srgbClr val="000000"/>
                </a:solidFill>
                <a:latin typeface="Arial" charset="0"/>
              </a:rPr>
              <a:t>10</a:t>
            </a:r>
            <a:endParaRPr lang="en-US" sz="1400" i="1" dirty="0">
              <a:solidFill>
                <a:srgbClr val="000000"/>
              </a:solidFill>
              <a:latin typeface="Arial" charset="0"/>
            </a:endParaRPr>
          </a:p>
        </p:txBody>
      </p:sp>
      <p:sp>
        <p:nvSpPr>
          <p:cNvPr id="28" name="Text Box 31"/>
          <p:cNvSpPr txBox="1">
            <a:spLocks noChangeArrowheads="1"/>
          </p:cNvSpPr>
          <p:nvPr/>
        </p:nvSpPr>
        <p:spPr bwMode="auto">
          <a:xfrm>
            <a:off x="8343590" y="6200274"/>
            <a:ext cx="190810" cy="326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tabLst>
                <a:tab pos="2006600" algn="ctr"/>
                <a:tab pos="3949700" algn="ctr"/>
                <a:tab pos="5829300" algn="ctr"/>
              </a:tabLst>
            </a:pPr>
            <a:r>
              <a:rPr lang="en-US" sz="1400" dirty="0">
                <a:solidFill>
                  <a:srgbClr val="000000"/>
                </a:solidFill>
                <a:latin typeface="Arial" charset="0"/>
              </a:rPr>
              <a:t>15</a:t>
            </a:r>
            <a:endParaRPr lang="en-US" sz="1400" i="1" dirty="0">
              <a:solidFill>
                <a:srgbClr val="000000"/>
              </a:solidFill>
              <a:latin typeface="Arial" charset="0"/>
            </a:endParaRPr>
          </a:p>
        </p:txBody>
      </p:sp>
    </p:spTree>
    <p:extLst>
      <p:ext uri="{BB962C8B-B14F-4D97-AF65-F5344CB8AC3E}">
        <p14:creationId xmlns:p14="http://schemas.microsoft.com/office/powerpoint/2010/main" val="160051232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Exponential Growth Task</a:t>
            </a:r>
            <a:br>
              <a:rPr lang="en-US" dirty="0"/>
            </a:br>
            <a:r>
              <a:rPr lang="en-US" dirty="0"/>
              <a:t>Instructional Reflection</a:t>
            </a:r>
          </a:p>
        </p:txBody>
      </p:sp>
      <p:sp>
        <p:nvSpPr>
          <p:cNvPr id="3" name="Content Placeholder 2"/>
          <p:cNvSpPr>
            <a:spLocks noGrp="1"/>
          </p:cNvSpPr>
          <p:nvPr>
            <p:ph idx="1"/>
          </p:nvPr>
        </p:nvSpPr>
        <p:spPr/>
        <p:txBody>
          <a:bodyPr>
            <a:normAutofit/>
          </a:bodyPr>
          <a:lstStyle/>
          <a:p>
            <a:r>
              <a:rPr lang="en-US" dirty="0"/>
              <a:t>What were your questions as a “student” concerning completing the task?</a:t>
            </a:r>
          </a:p>
          <a:p>
            <a:r>
              <a:rPr lang="en-US" dirty="0"/>
              <a:t>What instructional strategies would you use to teach the QR aspects of this task?</a:t>
            </a:r>
          </a:p>
        </p:txBody>
      </p:sp>
    </p:spTree>
    <p:extLst>
      <p:ext uri="{BB962C8B-B14F-4D97-AF65-F5344CB8AC3E}">
        <p14:creationId xmlns:p14="http://schemas.microsoft.com/office/powerpoint/2010/main" val="30658923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p:cNvSpPr>
            <a:spLocks noGrp="1" noChangeArrowheads="1"/>
          </p:cNvSpPr>
          <p:nvPr>
            <p:ph type="title"/>
          </p:nvPr>
        </p:nvSpPr>
        <p:spPr>
          <a:xfrm>
            <a:off x="457200" y="152400"/>
            <a:ext cx="8229600" cy="1143000"/>
          </a:xfrm>
        </p:spPr>
        <p:txBody>
          <a:bodyPr>
            <a:normAutofit/>
          </a:bodyPr>
          <a:lstStyle/>
          <a:p>
            <a:r>
              <a:rPr lang="en-US" altLang="en-US" sz="3200" dirty="0"/>
              <a:t>Exponential Growth</a:t>
            </a:r>
          </a:p>
        </p:txBody>
      </p:sp>
      <p:sp>
        <p:nvSpPr>
          <p:cNvPr id="16" name="Rectangle 3"/>
          <p:cNvSpPr txBox="1">
            <a:spLocks noChangeArrowheads="1"/>
          </p:cNvSpPr>
          <p:nvPr/>
        </p:nvSpPr>
        <p:spPr>
          <a:xfrm>
            <a:off x="304800" y="1143000"/>
            <a:ext cx="8499249" cy="13716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altLang="en-US" sz="2400" dirty="0">
                <a:solidFill>
                  <a:prstClr val="black"/>
                </a:solidFill>
              </a:rPr>
              <a:t>When all members of a population have access to unlimited resources and are free to reproduce at their physiological capacity, that population will experience </a:t>
            </a:r>
            <a:r>
              <a:rPr lang="en-US" altLang="en-US" sz="2400" b="1" dirty="0">
                <a:solidFill>
                  <a:prstClr val="black"/>
                </a:solidFill>
              </a:rPr>
              <a:t>exponential population growth</a:t>
            </a:r>
            <a:r>
              <a:rPr lang="en-US" altLang="en-US" sz="2400" dirty="0">
                <a:solidFill>
                  <a:prstClr val="black"/>
                </a:solidFill>
              </a:rPr>
              <a:t>. </a:t>
            </a:r>
          </a:p>
          <a:p>
            <a:pPr marL="0" indent="0">
              <a:buFont typeface="Arial" panose="020B0604020202020204" pitchFamily="34" charset="0"/>
              <a:buNone/>
            </a:pPr>
            <a:r>
              <a:rPr lang="en-US" altLang="en-US" sz="2400" dirty="0">
                <a:solidFill>
                  <a:prstClr val="black"/>
                </a:solidFill>
              </a:rPr>
              <a:t>   - This is maximum per capita rate of increase</a:t>
            </a:r>
          </a:p>
        </p:txBody>
      </p:sp>
      <p:sp>
        <p:nvSpPr>
          <p:cNvPr id="20" name="Text Box 14"/>
          <p:cNvSpPr txBox="1">
            <a:spLocks noChangeArrowheads="1"/>
          </p:cNvSpPr>
          <p:nvPr/>
        </p:nvSpPr>
        <p:spPr bwMode="auto">
          <a:xfrm>
            <a:off x="304800" y="3124570"/>
            <a:ext cx="3810000" cy="3047630"/>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lin ang="5400000" scaled="1"/>
                </a:gra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2075" tIns="46038" rIns="92075" bIns="46038" anchor="ctr">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defRPr/>
            </a:pPr>
            <a:r>
              <a:rPr kumimoji="1" lang="en-US" dirty="0">
                <a:solidFill>
                  <a:prstClr val="black"/>
                </a:solidFill>
                <a:latin typeface="Calibri"/>
                <a:sym typeface="Symbol" charset="0"/>
              </a:rPr>
              <a:t>The size of a population that is growing exponentially increases at a constant rate.</a:t>
            </a:r>
          </a:p>
          <a:p>
            <a:pPr>
              <a:defRPr/>
            </a:pPr>
            <a:r>
              <a:rPr kumimoji="1" lang="en-US" dirty="0">
                <a:solidFill>
                  <a:prstClr val="black"/>
                </a:solidFill>
                <a:latin typeface="Calibri"/>
                <a:sym typeface="Symbol" charset="0"/>
              </a:rPr>
              <a:t>  - species introduced to new </a:t>
            </a:r>
          </a:p>
          <a:p>
            <a:pPr>
              <a:defRPr/>
            </a:pPr>
            <a:r>
              <a:rPr kumimoji="1" lang="en-US" dirty="0">
                <a:solidFill>
                  <a:prstClr val="black"/>
                </a:solidFill>
                <a:latin typeface="Calibri"/>
                <a:sym typeface="Symbol" charset="0"/>
              </a:rPr>
              <a:t>    environment</a:t>
            </a:r>
          </a:p>
          <a:p>
            <a:pPr>
              <a:defRPr/>
            </a:pPr>
            <a:endParaRPr kumimoji="1" lang="en-US" dirty="0">
              <a:solidFill>
                <a:prstClr val="black"/>
              </a:solidFill>
              <a:latin typeface="Calibri"/>
              <a:sym typeface="Symbol" charset="0"/>
            </a:endParaRPr>
          </a:p>
          <a:p>
            <a:pPr>
              <a:defRPr/>
            </a:pPr>
            <a:r>
              <a:rPr kumimoji="1" lang="en-US" dirty="0">
                <a:solidFill>
                  <a:prstClr val="black"/>
                </a:solidFill>
                <a:latin typeface="Calibri"/>
                <a:sym typeface="Symbol" charset="0"/>
              </a:rPr>
              <a:t>  - rebounding species from </a:t>
            </a:r>
          </a:p>
          <a:p>
            <a:pPr>
              <a:defRPr/>
            </a:pPr>
            <a:r>
              <a:rPr kumimoji="1" lang="en-US" dirty="0">
                <a:solidFill>
                  <a:prstClr val="black"/>
                </a:solidFill>
                <a:latin typeface="Calibri"/>
                <a:sym typeface="Symbol" charset="0"/>
              </a:rPr>
              <a:t>    catastrophic numbers loss</a:t>
            </a:r>
          </a:p>
        </p:txBody>
      </p:sp>
      <p:pic>
        <p:nvPicPr>
          <p:cNvPr id="5" name="Picture 4" descr="53_09_ExponGrowthEleph-U.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59609" y="2951826"/>
            <a:ext cx="4981309" cy="3393117"/>
          </a:xfrm>
          <a:prstGeom prst="rect">
            <a:avLst/>
          </a:prstGeom>
        </p:spPr>
      </p:pic>
      <p:sp>
        <p:nvSpPr>
          <p:cNvPr id="6" name="Text Box 31"/>
          <p:cNvSpPr txBox="1">
            <a:spLocks noChangeArrowheads="1"/>
          </p:cNvSpPr>
          <p:nvPr/>
        </p:nvSpPr>
        <p:spPr bwMode="auto">
          <a:xfrm>
            <a:off x="6513901" y="6034473"/>
            <a:ext cx="558823" cy="277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charset="0"/>
              </a:rPr>
              <a:t>Year</a:t>
            </a:r>
          </a:p>
        </p:txBody>
      </p:sp>
      <p:sp>
        <p:nvSpPr>
          <p:cNvPr id="7" name="Text Box 31"/>
          <p:cNvSpPr txBox="1">
            <a:spLocks noChangeArrowheads="1"/>
          </p:cNvSpPr>
          <p:nvPr/>
        </p:nvSpPr>
        <p:spPr bwMode="auto">
          <a:xfrm rot="16200000">
            <a:off x="2945734" y="3626417"/>
            <a:ext cx="2713637" cy="331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charset="0"/>
              </a:rPr>
              <a:t>Elephant population</a:t>
            </a:r>
          </a:p>
        </p:txBody>
      </p:sp>
      <p:sp>
        <p:nvSpPr>
          <p:cNvPr id="8" name="Text Box 31"/>
          <p:cNvSpPr txBox="1">
            <a:spLocks noChangeArrowheads="1"/>
          </p:cNvSpPr>
          <p:nvPr/>
        </p:nvSpPr>
        <p:spPr bwMode="auto">
          <a:xfrm>
            <a:off x="4505614" y="3167572"/>
            <a:ext cx="717776" cy="337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charset="0"/>
              </a:rPr>
              <a:t>8,000</a:t>
            </a:r>
          </a:p>
        </p:txBody>
      </p:sp>
      <p:sp>
        <p:nvSpPr>
          <p:cNvPr id="9" name="Text Box 31"/>
          <p:cNvSpPr txBox="1">
            <a:spLocks noChangeArrowheads="1"/>
          </p:cNvSpPr>
          <p:nvPr/>
        </p:nvSpPr>
        <p:spPr bwMode="auto">
          <a:xfrm>
            <a:off x="4490306" y="3791965"/>
            <a:ext cx="717776" cy="337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charset="0"/>
              </a:rPr>
              <a:t>6,000</a:t>
            </a:r>
          </a:p>
        </p:txBody>
      </p:sp>
      <p:sp>
        <p:nvSpPr>
          <p:cNvPr id="10" name="Text Box 31"/>
          <p:cNvSpPr txBox="1">
            <a:spLocks noChangeArrowheads="1"/>
          </p:cNvSpPr>
          <p:nvPr/>
        </p:nvSpPr>
        <p:spPr bwMode="auto">
          <a:xfrm>
            <a:off x="4474996" y="4404323"/>
            <a:ext cx="717776" cy="337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charset="0"/>
              </a:rPr>
              <a:t>4,000</a:t>
            </a:r>
          </a:p>
        </p:txBody>
      </p:sp>
      <p:sp>
        <p:nvSpPr>
          <p:cNvPr id="11" name="Text Box 31"/>
          <p:cNvSpPr txBox="1">
            <a:spLocks noChangeArrowheads="1"/>
          </p:cNvSpPr>
          <p:nvPr/>
        </p:nvSpPr>
        <p:spPr bwMode="auto">
          <a:xfrm>
            <a:off x="4481550" y="5004583"/>
            <a:ext cx="717776" cy="337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charset="0"/>
              </a:rPr>
              <a:t>2,000</a:t>
            </a:r>
          </a:p>
        </p:txBody>
      </p:sp>
      <p:sp>
        <p:nvSpPr>
          <p:cNvPr id="12" name="Text Box 31"/>
          <p:cNvSpPr txBox="1">
            <a:spLocks noChangeArrowheads="1"/>
          </p:cNvSpPr>
          <p:nvPr/>
        </p:nvSpPr>
        <p:spPr bwMode="auto">
          <a:xfrm>
            <a:off x="4807739" y="5614737"/>
            <a:ext cx="173722" cy="24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charset="0"/>
              </a:rPr>
              <a:t>0</a:t>
            </a:r>
          </a:p>
        </p:txBody>
      </p:sp>
      <p:sp>
        <p:nvSpPr>
          <p:cNvPr id="14" name="Text Box 31"/>
          <p:cNvSpPr txBox="1">
            <a:spLocks noChangeArrowheads="1"/>
          </p:cNvSpPr>
          <p:nvPr/>
        </p:nvSpPr>
        <p:spPr bwMode="auto">
          <a:xfrm>
            <a:off x="4812364" y="5826313"/>
            <a:ext cx="457200" cy="427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tabLst>
                <a:tab pos="1206500" algn="ctr"/>
                <a:tab pos="2120900" algn="ctr"/>
                <a:tab pos="3035300" algn="ctr"/>
                <a:tab pos="3949700" algn="ctr"/>
                <a:tab pos="4864100" algn="ctr"/>
                <a:tab pos="5778500" algn="ctr"/>
                <a:tab pos="6692900" algn="ctr"/>
              </a:tabLst>
            </a:pPr>
            <a:r>
              <a:rPr lang="en-US" sz="1400" dirty="0">
                <a:solidFill>
                  <a:srgbClr val="000000"/>
                </a:solidFill>
                <a:latin typeface="Arial" charset="0"/>
              </a:rPr>
              <a:t>1900</a:t>
            </a:r>
          </a:p>
        </p:txBody>
      </p:sp>
      <p:sp>
        <p:nvSpPr>
          <p:cNvPr id="15" name="Text Box 31"/>
          <p:cNvSpPr txBox="1">
            <a:spLocks noChangeArrowheads="1"/>
          </p:cNvSpPr>
          <p:nvPr/>
        </p:nvSpPr>
        <p:spPr bwMode="auto">
          <a:xfrm>
            <a:off x="5867400" y="5820546"/>
            <a:ext cx="457200" cy="427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tabLst>
                <a:tab pos="1206500" algn="ctr"/>
                <a:tab pos="2120900" algn="ctr"/>
                <a:tab pos="3035300" algn="ctr"/>
                <a:tab pos="3949700" algn="ctr"/>
                <a:tab pos="4864100" algn="ctr"/>
                <a:tab pos="5778500" algn="ctr"/>
                <a:tab pos="6692900" algn="ctr"/>
              </a:tabLst>
            </a:pPr>
            <a:r>
              <a:rPr lang="en-US" sz="1400" dirty="0">
                <a:solidFill>
                  <a:srgbClr val="000000"/>
                </a:solidFill>
                <a:latin typeface="Arial" charset="0"/>
              </a:rPr>
              <a:t>1920</a:t>
            </a:r>
          </a:p>
        </p:txBody>
      </p:sp>
      <p:sp>
        <p:nvSpPr>
          <p:cNvPr id="17" name="Text Box 31"/>
          <p:cNvSpPr txBox="1">
            <a:spLocks noChangeArrowheads="1"/>
          </p:cNvSpPr>
          <p:nvPr/>
        </p:nvSpPr>
        <p:spPr bwMode="auto">
          <a:xfrm>
            <a:off x="6934200" y="5820546"/>
            <a:ext cx="457200" cy="427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tabLst>
                <a:tab pos="1206500" algn="ctr"/>
                <a:tab pos="2120900" algn="ctr"/>
                <a:tab pos="3035300" algn="ctr"/>
                <a:tab pos="3949700" algn="ctr"/>
                <a:tab pos="4864100" algn="ctr"/>
                <a:tab pos="5778500" algn="ctr"/>
                <a:tab pos="6692900" algn="ctr"/>
              </a:tabLst>
            </a:pPr>
            <a:r>
              <a:rPr lang="en-US" sz="1400" dirty="0">
                <a:solidFill>
                  <a:srgbClr val="000000"/>
                </a:solidFill>
                <a:latin typeface="Arial" charset="0"/>
              </a:rPr>
              <a:t>1940</a:t>
            </a:r>
          </a:p>
        </p:txBody>
      </p:sp>
      <p:sp>
        <p:nvSpPr>
          <p:cNvPr id="18" name="Text Box 31"/>
          <p:cNvSpPr txBox="1">
            <a:spLocks noChangeArrowheads="1"/>
          </p:cNvSpPr>
          <p:nvPr/>
        </p:nvSpPr>
        <p:spPr bwMode="auto">
          <a:xfrm>
            <a:off x="8001000" y="5820546"/>
            <a:ext cx="457200" cy="427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tabLst>
                <a:tab pos="1206500" algn="ctr"/>
                <a:tab pos="2120900" algn="ctr"/>
                <a:tab pos="3035300" algn="ctr"/>
                <a:tab pos="3949700" algn="ctr"/>
                <a:tab pos="4864100" algn="ctr"/>
                <a:tab pos="5778500" algn="ctr"/>
                <a:tab pos="6692900" algn="ctr"/>
              </a:tabLst>
            </a:pPr>
            <a:r>
              <a:rPr lang="en-US" sz="1400" dirty="0">
                <a:solidFill>
                  <a:srgbClr val="000000"/>
                </a:solidFill>
                <a:latin typeface="Arial" charset="0"/>
              </a:rPr>
              <a:t>1960</a:t>
            </a:r>
          </a:p>
        </p:txBody>
      </p:sp>
    </p:spTree>
    <p:extLst>
      <p:ext uri="{BB962C8B-B14F-4D97-AF65-F5344CB8AC3E}">
        <p14:creationId xmlns:p14="http://schemas.microsoft.com/office/powerpoint/2010/main" val="24829984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Modeling </a:t>
            </a:r>
            <a:br>
              <a:rPr lang="en-US" dirty="0"/>
            </a:br>
            <a:r>
              <a:rPr lang="en-US" dirty="0"/>
              <a:t>Theoretical Frameworks</a:t>
            </a:r>
          </a:p>
        </p:txBody>
      </p:sp>
      <p:sp>
        <p:nvSpPr>
          <p:cNvPr id="3" name="Content Placeholder 2"/>
          <p:cNvSpPr>
            <a:spLocks noGrp="1"/>
          </p:cNvSpPr>
          <p:nvPr>
            <p:ph idx="1"/>
          </p:nvPr>
        </p:nvSpPr>
        <p:spPr>
          <a:xfrm>
            <a:off x="3352800" y="2438400"/>
            <a:ext cx="5425404" cy="3651504"/>
          </a:xfrm>
        </p:spPr>
        <p:txBody>
          <a:bodyPr/>
          <a:lstStyle/>
          <a:p>
            <a:r>
              <a:rPr lang="en-US" dirty="0"/>
              <a:t>Three key stages of modeling</a:t>
            </a:r>
          </a:p>
          <a:p>
            <a:pPr lvl="1"/>
            <a:r>
              <a:rPr lang="en-US" dirty="0"/>
              <a:t>Model Formulation: QA, QM, Phenomenological and mechanistic models</a:t>
            </a:r>
          </a:p>
          <a:p>
            <a:pPr lvl="1"/>
            <a:r>
              <a:rPr lang="en-US" dirty="0"/>
              <a:t>Model Deployment: OI, test, evaluate, apply and validate model</a:t>
            </a:r>
          </a:p>
          <a:p>
            <a:pPr lvl="1"/>
            <a:r>
              <a:rPr lang="en-US" dirty="0"/>
              <a:t>Model Reasoning: metacognitive modeling, meta-modeling, and model-based reasoning</a:t>
            </a:r>
          </a:p>
        </p:txBody>
      </p:sp>
    </p:spTree>
    <p:extLst>
      <p:ext uri="{BB962C8B-B14F-4D97-AF65-F5344CB8AC3E}">
        <p14:creationId xmlns:p14="http://schemas.microsoft.com/office/powerpoint/2010/main" val="79127696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p:cNvSpPr>
            <a:spLocks noGrp="1" noChangeArrowheads="1"/>
          </p:cNvSpPr>
          <p:nvPr>
            <p:ph type="title"/>
          </p:nvPr>
        </p:nvSpPr>
        <p:spPr>
          <a:xfrm>
            <a:off x="457200" y="152400"/>
            <a:ext cx="8229600" cy="1143000"/>
          </a:xfrm>
        </p:spPr>
        <p:txBody>
          <a:bodyPr>
            <a:normAutofit/>
          </a:bodyPr>
          <a:lstStyle/>
          <a:p>
            <a:r>
              <a:rPr lang="en-US" altLang="en-US" sz="3200" dirty="0"/>
              <a:t>Exponential Growth</a:t>
            </a:r>
          </a:p>
        </p:txBody>
      </p:sp>
      <p:sp>
        <p:nvSpPr>
          <p:cNvPr id="5" name="Text Box 14"/>
          <p:cNvSpPr txBox="1">
            <a:spLocks noChangeArrowheads="1"/>
          </p:cNvSpPr>
          <p:nvPr/>
        </p:nvSpPr>
        <p:spPr bwMode="auto">
          <a:xfrm>
            <a:off x="609600" y="1371600"/>
            <a:ext cx="8229600" cy="1200971"/>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lin ang="5400000" scaled="1"/>
                </a:gra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2075" tIns="46038" rIns="92075" bIns="46038" anchor="ctr">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defRPr/>
            </a:pPr>
            <a:r>
              <a:rPr kumimoji="1" lang="en-US" dirty="0">
                <a:solidFill>
                  <a:prstClr val="black"/>
                </a:solidFill>
                <a:latin typeface="Calibri"/>
                <a:sym typeface="Symbol" charset="0"/>
              </a:rPr>
              <a:t>Based on continuous exponential population growth, you can predict the population at given time (t) using the following equation.</a:t>
            </a:r>
          </a:p>
        </p:txBody>
      </p:sp>
      <mc:AlternateContent xmlns:mc="http://schemas.openxmlformats.org/markup-compatibility/2006" xmlns:a14="http://schemas.microsoft.com/office/drawing/2010/main">
        <mc:Choice Requires="a14">
          <p:sp>
            <p:nvSpPr>
              <p:cNvPr id="2" name="TextBox 1"/>
              <p:cNvSpPr txBox="1"/>
              <p:nvPr/>
            </p:nvSpPr>
            <p:spPr>
              <a:xfrm>
                <a:off x="3276600" y="2660963"/>
                <a:ext cx="1734706" cy="523220"/>
              </a:xfrm>
              <a:prstGeom prst="rect">
                <a:avLst/>
              </a:prstGeom>
              <a:noFill/>
            </p:spPr>
            <p:txBody>
              <a:bodyPr wrap="none" rtlCol="0">
                <a:spAutoFit/>
              </a:bodyPr>
              <a:lstStyle/>
              <a:p>
                <a:r>
                  <a:rPr lang="en-US" sz="2800" dirty="0">
                    <a:solidFill>
                      <a:prstClr val="black"/>
                    </a:solidFill>
                  </a:rPr>
                  <a:t>N</a:t>
                </a:r>
                <a:r>
                  <a:rPr lang="en-US" sz="2800" baseline="-25000" dirty="0">
                    <a:solidFill>
                      <a:prstClr val="black"/>
                    </a:solidFill>
                  </a:rPr>
                  <a:t>t</a:t>
                </a:r>
                <a14:m>
                  <m:oMath xmlns:m="http://schemas.openxmlformats.org/officeDocument/2006/math">
                    <m:r>
                      <a:rPr lang="en-US" sz="2800" i="1" smtClean="0">
                        <a:solidFill>
                          <a:prstClr val="black"/>
                        </a:solidFill>
                        <a:latin typeface="Cambria Math" panose="02040503050406030204" pitchFamily="18" charset="0"/>
                      </a:rPr>
                      <m:t>=</m:t>
                    </m:r>
                    <m:r>
                      <a:rPr lang="en-US" sz="2800" i="1" smtClean="0">
                        <a:solidFill>
                          <a:prstClr val="black"/>
                        </a:solidFill>
                        <a:latin typeface="Cambria Math" panose="02040503050406030204" pitchFamily="18" charset="0"/>
                      </a:rPr>
                      <m:t>𝑁</m:t>
                    </m:r>
                    <m:r>
                      <a:rPr lang="en-US" sz="2800" i="1" baseline="-25000" smtClean="0">
                        <a:solidFill>
                          <a:prstClr val="black"/>
                        </a:solidFill>
                        <a:latin typeface="Cambria Math" panose="02040503050406030204" pitchFamily="18" charset="0"/>
                      </a:rPr>
                      <m:t>0</m:t>
                    </m:r>
                    <m:sSup>
                      <m:sSupPr>
                        <m:ctrlPr>
                          <a:rPr lang="en-US" sz="2800" i="1" smtClean="0">
                            <a:solidFill>
                              <a:prstClr val="black"/>
                            </a:solidFill>
                            <a:latin typeface="Cambria Math" panose="02040503050406030204" pitchFamily="18" charset="0"/>
                          </a:rPr>
                        </m:ctrlPr>
                      </m:sSupPr>
                      <m:e>
                        <m:r>
                          <a:rPr lang="en-US" sz="2800" i="1" smtClean="0">
                            <a:solidFill>
                              <a:prstClr val="black"/>
                            </a:solidFill>
                            <a:latin typeface="Cambria Math" panose="02040503050406030204" pitchFamily="18" charset="0"/>
                          </a:rPr>
                          <m:t>𝑒</m:t>
                        </m:r>
                      </m:e>
                      <m:sup>
                        <m:r>
                          <a:rPr lang="en-US" sz="2800" i="1" smtClean="0">
                            <a:solidFill>
                              <a:prstClr val="black"/>
                            </a:solidFill>
                            <a:latin typeface="Cambria Math" panose="02040503050406030204" pitchFamily="18" charset="0"/>
                          </a:rPr>
                          <m:t>𝑟𝑡</m:t>
                        </m:r>
                      </m:sup>
                    </m:sSup>
                  </m:oMath>
                </a14:m>
                <a:endParaRPr lang="en-US" sz="2800" dirty="0">
                  <a:solidFill>
                    <a:prstClr val="black"/>
                  </a:solidFill>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3276600" y="2660963"/>
                <a:ext cx="1734706" cy="523220"/>
              </a:xfrm>
              <a:prstGeom prst="rect">
                <a:avLst/>
              </a:prstGeom>
              <a:blipFill rotWithShape="0">
                <a:blip r:embed="rId3"/>
                <a:stretch>
                  <a:fillRect l="-7394" t="-11765" b="-34118"/>
                </a:stretch>
              </a:blipFill>
            </p:spPr>
            <p:txBody>
              <a:bodyPr/>
              <a:lstStyle/>
              <a:p>
                <a:r>
                  <a:rPr lang="en-US">
                    <a:noFill/>
                  </a:rPr>
                  <a:t> </a:t>
                </a:r>
              </a:p>
            </p:txBody>
          </p:sp>
        </mc:Fallback>
      </mc:AlternateContent>
      <p:sp>
        <p:nvSpPr>
          <p:cNvPr id="7" name="Text Box 14"/>
          <p:cNvSpPr txBox="1">
            <a:spLocks noChangeArrowheads="1"/>
          </p:cNvSpPr>
          <p:nvPr/>
        </p:nvSpPr>
        <p:spPr bwMode="auto">
          <a:xfrm>
            <a:off x="609600" y="3810000"/>
            <a:ext cx="8229600" cy="831639"/>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lin ang="5400000" scaled="1"/>
                </a:gra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2075" tIns="46038" rIns="92075" bIns="46038" anchor="ctr">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defRPr/>
            </a:pPr>
            <a:r>
              <a:rPr kumimoji="1" lang="en-US" dirty="0">
                <a:solidFill>
                  <a:prstClr val="black"/>
                </a:solidFill>
                <a:latin typeface="Calibri"/>
                <a:sym typeface="Symbol" charset="0"/>
              </a:rPr>
              <a:t>Where </a:t>
            </a:r>
            <a:r>
              <a:rPr kumimoji="1" lang="en-US" dirty="0" err="1">
                <a:solidFill>
                  <a:prstClr val="black"/>
                </a:solidFill>
                <a:latin typeface="Calibri"/>
                <a:sym typeface="Symbol" charset="0"/>
              </a:rPr>
              <a:t>N</a:t>
            </a:r>
            <a:r>
              <a:rPr kumimoji="1" lang="en-US" baseline="-25000" dirty="0" err="1">
                <a:solidFill>
                  <a:prstClr val="black"/>
                </a:solidFill>
                <a:latin typeface="Calibri"/>
                <a:sym typeface="Symbol" charset="0"/>
              </a:rPr>
              <a:t>t</a:t>
            </a:r>
            <a:r>
              <a:rPr kumimoji="1" lang="en-US" dirty="0">
                <a:solidFill>
                  <a:prstClr val="black"/>
                </a:solidFill>
                <a:latin typeface="Calibri"/>
                <a:sym typeface="Symbol" charset="0"/>
              </a:rPr>
              <a:t> is the population size at time t, N</a:t>
            </a:r>
            <a:r>
              <a:rPr kumimoji="1" lang="en-US" baseline="-25000" dirty="0">
                <a:solidFill>
                  <a:prstClr val="black"/>
                </a:solidFill>
                <a:latin typeface="Calibri"/>
                <a:sym typeface="Symbol" charset="0"/>
              </a:rPr>
              <a:t>0</a:t>
            </a:r>
            <a:r>
              <a:rPr kumimoji="1" lang="en-US" dirty="0">
                <a:solidFill>
                  <a:prstClr val="black"/>
                </a:solidFill>
                <a:latin typeface="Calibri"/>
                <a:sym typeface="Symbol" charset="0"/>
              </a:rPr>
              <a:t> is the original population size, r is the per capita rate of increase, and t is time.</a:t>
            </a:r>
          </a:p>
        </p:txBody>
      </p:sp>
      <p:pic>
        <p:nvPicPr>
          <p:cNvPr id="2050" name="Picture 2" descr="https://sp.yimg.com/xj/th?id=OIP.Me4a52832389370da0c3c6874b2fc214fo0&amp;pid=15.1&amp;P=0&amp;w=268&amp;h=17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4876800"/>
            <a:ext cx="2552700" cy="1666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212096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p:cNvSpPr>
            <a:spLocks noGrp="1" noChangeArrowheads="1"/>
          </p:cNvSpPr>
          <p:nvPr>
            <p:ph type="title"/>
          </p:nvPr>
        </p:nvSpPr>
        <p:spPr>
          <a:xfrm>
            <a:off x="457200" y="152400"/>
            <a:ext cx="8229600" cy="1143000"/>
          </a:xfrm>
        </p:spPr>
        <p:txBody>
          <a:bodyPr>
            <a:normAutofit/>
          </a:bodyPr>
          <a:lstStyle/>
          <a:p>
            <a:r>
              <a:rPr lang="en-US" altLang="en-US" sz="3200" dirty="0"/>
              <a:t>Exponential Growth</a:t>
            </a:r>
          </a:p>
        </p:txBody>
      </p:sp>
      <p:sp>
        <p:nvSpPr>
          <p:cNvPr id="5" name="Text Box 14"/>
          <p:cNvSpPr txBox="1">
            <a:spLocks noChangeArrowheads="1"/>
          </p:cNvSpPr>
          <p:nvPr/>
        </p:nvSpPr>
        <p:spPr bwMode="auto">
          <a:xfrm>
            <a:off x="513752" y="1221271"/>
            <a:ext cx="8229600" cy="1200971"/>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lin ang="5400000" scaled="1"/>
                </a:gra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2075" tIns="46038" rIns="92075" bIns="46038" anchor="ctr">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defRPr/>
            </a:pPr>
            <a:r>
              <a:rPr lang="en-US" dirty="0">
                <a:solidFill>
                  <a:prstClr val="black"/>
                </a:solidFill>
              </a:rPr>
              <a:t>If the human population was 5.4 billion in 1993 and the world human per capita rate of growth is 0.014, what was the projected population size in 2000.</a:t>
            </a:r>
            <a:endParaRPr kumimoji="1" lang="en-US" dirty="0">
              <a:solidFill>
                <a:prstClr val="black"/>
              </a:solidFill>
              <a:latin typeface="Calibri"/>
              <a:sym typeface="Symbol" charset="0"/>
            </a:endParaRPr>
          </a:p>
        </p:txBody>
      </p:sp>
      <mc:AlternateContent xmlns:mc="http://schemas.openxmlformats.org/markup-compatibility/2006" xmlns:a14="http://schemas.microsoft.com/office/drawing/2010/main">
        <mc:Choice Requires="a14">
          <p:sp>
            <p:nvSpPr>
              <p:cNvPr id="2" name="TextBox 1"/>
              <p:cNvSpPr txBox="1"/>
              <p:nvPr/>
            </p:nvSpPr>
            <p:spPr>
              <a:xfrm>
                <a:off x="685800" y="2590800"/>
                <a:ext cx="1734706" cy="523220"/>
              </a:xfrm>
              <a:prstGeom prst="rect">
                <a:avLst/>
              </a:prstGeom>
              <a:noFill/>
            </p:spPr>
            <p:txBody>
              <a:bodyPr wrap="none" rtlCol="0">
                <a:spAutoFit/>
              </a:bodyPr>
              <a:lstStyle/>
              <a:p>
                <a:r>
                  <a:rPr lang="en-US" sz="2800" dirty="0">
                    <a:solidFill>
                      <a:prstClr val="black"/>
                    </a:solidFill>
                  </a:rPr>
                  <a:t>N</a:t>
                </a:r>
                <a:r>
                  <a:rPr lang="en-US" sz="2800" baseline="-25000" dirty="0">
                    <a:solidFill>
                      <a:prstClr val="black"/>
                    </a:solidFill>
                  </a:rPr>
                  <a:t>t</a:t>
                </a:r>
                <a14:m>
                  <m:oMath xmlns:m="http://schemas.openxmlformats.org/officeDocument/2006/math">
                    <m:r>
                      <a:rPr lang="en-US" sz="2800" i="1" smtClean="0">
                        <a:solidFill>
                          <a:prstClr val="black"/>
                        </a:solidFill>
                        <a:latin typeface="Cambria Math" panose="02040503050406030204" pitchFamily="18" charset="0"/>
                      </a:rPr>
                      <m:t>=</m:t>
                    </m:r>
                    <m:r>
                      <a:rPr lang="en-US" sz="2800" i="1" smtClean="0">
                        <a:solidFill>
                          <a:prstClr val="black"/>
                        </a:solidFill>
                        <a:latin typeface="Cambria Math" panose="02040503050406030204" pitchFamily="18" charset="0"/>
                      </a:rPr>
                      <m:t>𝑁</m:t>
                    </m:r>
                    <m:r>
                      <a:rPr lang="en-US" sz="2800" i="1" baseline="-25000" smtClean="0">
                        <a:solidFill>
                          <a:prstClr val="black"/>
                        </a:solidFill>
                        <a:latin typeface="Cambria Math" panose="02040503050406030204" pitchFamily="18" charset="0"/>
                      </a:rPr>
                      <m:t>0</m:t>
                    </m:r>
                    <m:sSup>
                      <m:sSupPr>
                        <m:ctrlPr>
                          <a:rPr lang="en-US" sz="2800" i="1" smtClean="0">
                            <a:solidFill>
                              <a:prstClr val="black"/>
                            </a:solidFill>
                            <a:latin typeface="Cambria Math" panose="02040503050406030204" pitchFamily="18" charset="0"/>
                          </a:rPr>
                        </m:ctrlPr>
                      </m:sSupPr>
                      <m:e>
                        <m:r>
                          <a:rPr lang="en-US" sz="2800" i="1" smtClean="0">
                            <a:solidFill>
                              <a:prstClr val="black"/>
                            </a:solidFill>
                            <a:latin typeface="Cambria Math" panose="02040503050406030204" pitchFamily="18" charset="0"/>
                          </a:rPr>
                          <m:t>𝑒</m:t>
                        </m:r>
                      </m:e>
                      <m:sup>
                        <m:r>
                          <a:rPr lang="en-US" sz="2800" i="1" smtClean="0">
                            <a:solidFill>
                              <a:prstClr val="black"/>
                            </a:solidFill>
                            <a:latin typeface="Cambria Math" panose="02040503050406030204" pitchFamily="18" charset="0"/>
                          </a:rPr>
                          <m:t>𝑟𝑡</m:t>
                        </m:r>
                      </m:sup>
                    </m:sSup>
                  </m:oMath>
                </a14:m>
                <a:endParaRPr lang="en-US" sz="2800" dirty="0">
                  <a:solidFill>
                    <a:prstClr val="black"/>
                  </a:solidFill>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685800" y="2590800"/>
                <a:ext cx="1734706" cy="523220"/>
              </a:xfrm>
              <a:prstGeom prst="rect">
                <a:avLst/>
              </a:prstGeom>
              <a:blipFill rotWithShape="0">
                <a:blip r:embed="rId3"/>
                <a:stretch>
                  <a:fillRect l="-7394" t="-10465" b="-325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457200" y="3473360"/>
                <a:ext cx="2800062" cy="541110"/>
              </a:xfrm>
              <a:prstGeom prst="rect">
                <a:avLst/>
              </a:prstGeom>
              <a:noFill/>
            </p:spPr>
            <p:txBody>
              <a:bodyPr wrap="none" rtlCol="0">
                <a:spAutoFit/>
              </a:bodyPr>
              <a:lstStyle/>
              <a:p>
                <a:r>
                  <a:rPr lang="en-US" sz="2800" dirty="0">
                    <a:solidFill>
                      <a:prstClr val="black"/>
                    </a:solidFill>
                  </a:rPr>
                  <a:t>N</a:t>
                </a:r>
                <a:r>
                  <a:rPr lang="en-US" sz="2800" baseline="-25000" dirty="0">
                    <a:solidFill>
                      <a:prstClr val="black"/>
                    </a:solidFill>
                  </a:rPr>
                  <a:t>t</a:t>
                </a:r>
                <a14:m>
                  <m:oMath xmlns:m="http://schemas.openxmlformats.org/officeDocument/2006/math">
                    <m:r>
                      <a:rPr lang="en-US" sz="2800" i="1" smtClean="0">
                        <a:solidFill>
                          <a:prstClr val="black"/>
                        </a:solidFill>
                        <a:latin typeface="Cambria Math" panose="02040503050406030204" pitchFamily="18" charset="0"/>
                      </a:rPr>
                      <m:t>=5.4</m:t>
                    </m:r>
                    <m:sSup>
                      <m:sSupPr>
                        <m:ctrlPr>
                          <a:rPr lang="en-US" sz="2800" i="1" smtClean="0">
                            <a:solidFill>
                              <a:prstClr val="black"/>
                            </a:solidFill>
                            <a:latin typeface="Cambria Math" panose="02040503050406030204" pitchFamily="18" charset="0"/>
                          </a:rPr>
                        </m:ctrlPr>
                      </m:sSupPr>
                      <m:e>
                        <m:r>
                          <a:rPr lang="en-US" sz="2800" i="1" smtClean="0">
                            <a:solidFill>
                              <a:prstClr val="black"/>
                            </a:solidFill>
                            <a:latin typeface="Cambria Math" panose="02040503050406030204" pitchFamily="18" charset="0"/>
                          </a:rPr>
                          <m:t>𝑒</m:t>
                        </m:r>
                      </m:e>
                      <m:sup>
                        <m:r>
                          <a:rPr lang="en-US" sz="2800" i="1" smtClean="0">
                            <a:solidFill>
                              <a:prstClr val="black"/>
                            </a:solidFill>
                            <a:latin typeface="Cambria Math" panose="02040503050406030204" pitchFamily="18" charset="0"/>
                          </a:rPr>
                          <m:t>(0.014)(7)</m:t>
                        </m:r>
                      </m:sup>
                    </m:sSup>
                  </m:oMath>
                </a14:m>
                <a:endParaRPr lang="en-US" sz="2800" dirty="0">
                  <a:solidFill>
                    <a:prstClr val="black"/>
                  </a:solidFill>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457200" y="3473360"/>
                <a:ext cx="2800062" cy="541110"/>
              </a:xfrm>
              <a:prstGeom prst="rect">
                <a:avLst/>
              </a:prstGeom>
              <a:blipFill rotWithShape="0">
                <a:blip r:embed="rId4"/>
                <a:stretch>
                  <a:fillRect l="-4357" t="-7865" b="-314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476538" y="4311560"/>
                <a:ext cx="2421753" cy="541110"/>
              </a:xfrm>
              <a:prstGeom prst="rect">
                <a:avLst/>
              </a:prstGeom>
              <a:noFill/>
            </p:spPr>
            <p:txBody>
              <a:bodyPr wrap="none" rtlCol="0">
                <a:spAutoFit/>
              </a:bodyPr>
              <a:lstStyle/>
              <a:p>
                <a:r>
                  <a:rPr lang="en-US" sz="2800" dirty="0">
                    <a:solidFill>
                      <a:prstClr val="black"/>
                    </a:solidFill>
                  </a:rPr>
                  <a:t>N</a:t>
                </a:r>
                <a:r>
                  <a:rPr lang="en-US" sz="2800" baseline="-25000" dirty="0">
                    <a:solidFill>
                      <a:prstClr val="black"/>
                    </a:solidFill>
                  </a:rPr>
                  <a:t>t</a:t>
                </a:r>
                <a14:m>
                  <m:oMath xmlns:m="http://schemas.openxmlformats.org/officeDocument/2006/math">
                    <m:r>
                      <a:rPr lang="en-US" sz="2800" i="1" smtClean="0">
                        <a:solidFill>
                          <a:prstClr val="black"/>
                        </a:solidFill>
                        <a:latin typeface="Cambria Math" panose="02040503050406030204" pitchFamily="18" charset="0"/>
                      </a:rPr>
                      <m:t>=5.4</m:t>
                    </m:r>
                    <m:sSup>
                      <m:sSupPr>
                        <m:ctrlPr>
                          <a:rPr lang="en-US" sz="2800" i="1" smtClean="0">
                            <a:solidFill>
                              <a:prstClr val="black"/>
                            </a:solidFill>
                            <a:latin typeface="Cambria Math" panose="02040503050406030204" pitchFamily="18" charset="0"/>
                          </a:rPr>
                        </m:ctrlPr>
                      </m:sSupPr>
                      <m:e>
                        <m:r>
                          <a:rPr lang="en-US" sz="2800" i="1" smtClean="0">
                            <a:solidFill>
                              <a:prstClr val="black"/>
                            </a:solidFill>
                            <a:latin typeface="Cambria Math" panose="02040503050406030204" pitchFamily="18" charset="0"/>
                          </a:rPr>
                          <m:t>𝑒</m:t>
                        </m:r>
                      </m:e>
                      <m:sup>
                        <m:r>
                          <a:rPr lang="en-US" sz="2800" i="1" smtClean="0">
                            <a:solidFill>
                              <a:prstClr val="black"/>
                            </a:solidFill>
                            <a:latin typeface="Cambria Math" panose="02040503050406030204" pitchFamily="18" charset="0"/>
                          </a:rPr>
                          <m:t>(0.098)</m:t>
                        </m:r>
                      </m:sup>
                    </m:sSup>
                  </m:oMath>
                </a14:m>
                <a:endParaRPr lang="en-US" sz="2800" dirty="0">
                  <a:solidFill>
                    <a:prstClr val="black"/>
                  </a:solidFill>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476538" y="4311560"/>
                <a:ext cx="2421753" cy="541110"/>
              </a:xfrm>
              <a:prstGeom prst="rect">
                <a:avLst/>
              </a:prstGeom>
              <a:blipFill rotWithShape="0">
                <a:blip r:embed="rId5"/>
                <a:stretch>
                  <a:fillRect l="-5038" t="-6742" b="-314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513752" y="5149760"/>
                <a:ext cx="2915247" cy="523220"/>
              </a:xfrm>
              <a:prstGeom prst="rect">
                <a:avLst/>
              </a:prstGeom>
              <a:noFill/>
            </p:spPr>
            <p:txBody>
              <a:bodyPr wrap="square" rtlCol="0">
                <a:spAutoFit/>
              </a:bodyPr>
              <a:lstStyle/>
              <a:p>
                <a:r>
                  <a:rPr lang="en-US" sz="2800" dirty="0">
                    <a:solidFill>
                      <a:prstClr val="black"/>
                    </a:solidFill>
                  </a:rPr>
                  <a:t>N</a:t>
                </a:r>
                <a:r>
                  <a:rPr lang="en-US" sz="2800" baseline="-25000" dirty="0">
                    <a:solidFill>
                      <a:prstClr val="black"/>
                    </a:solidFill>
                  </a:rPr>
                  <a:t>t</a:t>
                </a:r>
                <a14:m>
                  <m:oMath xmlns:m="http://schemas.openxmlformats.org/officeDocument/2006/math">
                    <m:r>
                      <a:rPr lang="en-US" sz="2800" i="1" smtClean="0">
                        <a:solidFill>
                          <a:prstClr val="black"/>
                        </a:solidFill>
                        <a:latin typeface="Cambria Math" panose="02040503050406030204" pitchFamily="18" charset="0"/>
                      </a:rPr>
                      <m:t>=5.4 (1.103)</m:t>
                    </m:r>
                  </m:oMath>
                </a14:m>
                <a:endParaRPr lang="en-US" sz="2800" dirty="0">
                  <a:solidFill>
                    <a:prstClr val="black"/>
                  </a:solidFill>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513752" y="5149760"/>
                <a:ext cx="2915247" cy="523220"/>
              </a:xfrm>
              <a:prstGeom prst="rect">
                <a:avLst/>
              </a:prstGeom>
              <a:blipFill rotWithShape="0">
                <a:blip r:embed="rId6"/>
                <a:stretch>
                  <a:fillRect l="-4184" t="-11628" b="-325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2926644" y="5987960"/>
                <a:ext cx="2677721" cy="523220"/>
              </a:xfrm>
              <a:prstGeom prst="rect">
                <a:avLst/>
              </a:prstGeom>
              <a:noFill/>
            </p:spPr>
            <p:txBody>
              <a:bodyPr wrap="none" rtlCol="0">
                <a:spAutoFit/>
              </a:bodyPr>
              <a:lstStyle/>
              <a:p>
                <a:r>
                  <a:rPr lang="en-US" sz="2800" dirty="0">
                    <a:solidFill>
                      <a:prstClr val="black"/>
                    </a:solidFill>
                  </a:rPr>
                  <a:t>N</a:t>
                </a:r>
                <a:r>
                  <a:rPr lang="en-US" sz="2800" baseline="-25000" dirty="0" err="1">
                    <a:solidFill>
                      <a:prstClr val="black"/>
                    </a:solidFill>
                  </a:rPr>
                  <a:t>t</a:t>
                </a:r>
                <a:r>
                  <a:rPr lang="en-US" sz="2800" dirty="0">
                    <a:solidFill>
                      <a:prstClr val="black"/>
                    </a:solidFill>
                  </a:rPr>
                  <a:t> </a:t>
                </a:r>
                <a14:m>
                  <m:oMath xmlns:m="http://schemas.openxmlformats.org/officeDocument/2006/math">
                    <m:r>
                      <a:rPr lang="en-US" sz="2800" i="1" smtClean="0">
                        <a:solidFill>
                          <a:prstClr val="black"/>
                        </a:solidFill>
                        <a:latin typeface="Cambria Math" panose="02040503050406030204" pitchFamily="18" charset="0"/>
                      </a:rPr>
                      <m:t>=</m:t>
                    </m:r>
                    <m:r>
                      <a:rPr lang="en-US" sz="2800" smtClean="0">
                        <a:solidFill>
                          <a:prstClr val="black"/>
                        </a:solidFill>
                        <a:latin typeface="Cambria Math" panose="02040503050406030204" pitchFamily="18" charset="0"/>
                      </a:rPr>
                      <m:t>5.96 </m:t>
                    </m:r>
                    <m:r>
                      <m:rPr>
                        <m:sty m:val="p"/>
                      </m:rPr>
                      <a:rPr lang="en-US" sz="2800" smtClean="0">
                        <a:solidFill>
                          <a:prstClr val="black"/>
                        </a:solidFill>
                        <a:latin typeface="Cambria Math" panose="02040503050406030204" pitchFamily="18" charset="0"/>
                      </a:rPr>
                      <m:t>billion</m:t>
                    </m:r>
                  </m:oMath>
                </a14:m>
                <a:endParaRPr lang="en-US" sz="2800" dirty="0">
                  <a:solidFill>
                    <a:prstClr val="black"/>
                  </a:solidFill>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2926644" y="5987960"/>
                <a:ext cx="2677721" cy="523220"/>
              </a:xfrm>
              <a:prstGeom prst="rect">
                <a:avLst/>
              </a:prstGeom>
              <a:blipFill rotWithShape="0">
                <a:blip r:embed="rId7"/>
                <a:stretch>
                  <a:fillRect l="-4556" t="-10465" b="-32558"/>
                </a:stretch>
              </a:blipFill>
            </p:spPr>
            <p:txBody>
              <a:bodyPr/>
              <a:lstStyle/>
              <a:p>
                <a:r>
                  <a:rPr lang="en-US">
                    <a:noFill/>
                  </a:rPr>
                  <a:t> </a:t>
                </a:r>
              </a:p>
            </p:txBody>
          </p:sp>
        </mc:Fallback>
      </mc:AlternateContent>
      <p:pic>
        <p:nvPicPr>
          <p:cNvPr id="3074" name="Picture 2" descr="http://wikieducator.org/images/thumb/0/0d/22Jul09_eclipse_Varanasi.jpg/480px-22Jul09_eclipse_Varanasi.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62400" y="2569029"/>
            <a:ext cx="4268141" cy="3201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967326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p:cNvSpPr>
            <a:spLocks noGrp="1" noChangeArrowheads="1"/>
          </p:cNvSpPr>
          <p:nvPr>
            <p:ph type="title"/>
          </p:nvPr>
        </p:nvSpPr>
        <p:spPr>
          <a:xfrm>
            <a:off x="457200" y="152400"/>
            <a:ext cx="8229600" cy="1143000"/>
          </a:xfrm>
        </p:spPr>
        <p:txBody>
          <a:bodyPr>
            <a:normAutofit/>
          </a:bodyPr>
          <a:lstStyle/>
          <a:p>
            <a:r>
              <a:rPr lang="en-US" altLang="en-US" sz="3200" dirty="0"/>
              <a:t>Exponential Growth</a:t>
            </a:r>
          </a:p>
        </p:txBody>
      </p:sp>
      <p:sp>
        <p:nvSpPr>
          <p:cNvPr id="5" name="Text Box 14"/>
          <p:cNvSpPr txBox="1">
            <a:spLocks noChangeArrowheads="1"/>
          </p:cNvSpPr>
          <p:nvPr/>
        </p:nvSpPr>
        <p:spPr bwMode="auto">
          <a:xfrm>
            <a:off x="609600" y="1295400"/>
            <a:ext cx="8229600" cy="1939635"/>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lin ang="5400000" scaled="1"/>
                </a:gra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2075" tIns="46038" rIns="92075" bIns="46038" anchor="ctr">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defRPr/>
            </a:pPr>
            <a:r>
              <a:rPr lang="en-US" dirty="0">
                <a:solidFill>
                  <a:prstClr val="black"/>
                </a:solidFill>
              </a:rPr>
              <a:t>Research on a population of June beetles determines that the population size is 3,000. Over the course of a month, 400 births and 150 deaths are recorded in the population. Estimate r and calculate what the population size is predicted to be in 6 months.</a:t>
            </a:r>
            <a:endParaRPr kumimoji="1" lang="en-US" dirty="0">
              <a:solidFill>
                <a:prstClr val="black"/>
              </a:solidFill>
              <a:latin typeface="Calibri"/>
              <a:sym typeface="Symbol" charset="0"/>
            </a:endParaRPr>
          </a:p>
        </p:txBody>
      </p:sp>
      <mc:AlternateContent xmlns:mc="http://schemas.openxmlformats.org/markup-compatibility/2006" xmlns:a14="http://schemas.microsoft.com/office/drawing/2010/main">
        <mc:Choice Requires="a14">
          <p:sp>
            <p:nvSpPr>
              <p:cNvPr id="2" name="TextBox 1"/>
              <p:cNvSpPr txBox="1"/>
              <p:nvPr/>
            </p:nvSpPr>
            <p:spPr>
              <a:xfrm>
                <a:off x="3704647" y="3429000"/>
                <a:ext cx="1734706" cy="523220"/>
              </a:xfrm>
              <a:prstGeom prst="rect">
                <a:avLst/>
              </a:prstGeom>
              <a:noFill/>
            </p:spPr>
            <p:txBody>
              <a:bodyPr wrap="none" rtlCol="0">
                <a:spAutoFit/>
              </a:bodyPr>
              <a:lstStyle/>
              <a:p>
                <a:r>
                  <a:rPr lang="en-US" sz="2800" dirty="0">
                    <a:solidFill>
                      <a:prstClr val="black"/>
                    </a:solidFill>
                  </a:rPr>
                  <a:t>N</a:t>
                </a:r>
                <a:r>
                  <a:rPr lang="en-US" sz="2800" baseline="-25000" dirty="0">
                    <a:solidFill>
                      <a:prstClr val="black"/>
                    </a:solidFill>
                  </a:rPr>
                  <a:t>t</a:t>
                </a:r>
                <a14:m>
                  <m:oMath xmlns:m="http://schemas.openxmlformats.org/officeDocument/2006/math">
                    <m:r>
                      <a:rPr lang="en-US" sz="2800" i="1" smtClean="0">
                        <a:solidFill>
                          <a:prstClr val="black"/>
                        </a:solidFill>
                        <a:latin typeface="Cambria Math" panose="02040503050406030204" pitchFamily="18" charset="0"/>
                      </a:rPr>
                      <m:t>=</m:t>
                    </m:r>
                    <m:r>
                      <a:rPr lang="en-US" sz="2800" i="1" smtClean="0">
                        <a:solidFill>
                          <a:prstClr val="black"/>
                        </a:solidFill>
                        <a:latin typeface="Cambria Math" panose="02040503050406030204" pitchFamily="18" charset="0"/>
                      </a:rPr>
                      <m:t>𝑁</m:t>
                    </m:r>
                    <m:r>
                      <a:rPr lang="en-US" sz="2800" i="1" baseline="-25000" smtClean="0">
                        <a:solidFill>
                          <a:prstClr val="black"/>
                        </a:solidFill>
                        <a:latin typeface="Cambria Math" panose="02040503050406030204" pitchFamily="18" charset="0"/>
                      </a:rPr>
                      <m:t>0</m:t>
                    </m:r>
                    <m:sSup>
                      <m:sSupPr>
                        <m:ctrlPr>
                          <a:rPr lang="en-US" sz="2800" i="1" smtClean="0">
                            <a:solidFill>
                              <a:prstClr val="black"/>
                            </a:solidFill>
                            <a:latin typeface="Cambria Math" panose="02040503050406030204" pitchFamily="18" charset="0"/>
                          </a:rPr>
                        </m:ctrlPr>
                      </m:sSupPr>
                      <m:e>
                        <m:r>
                          <a:rPr lang="en-US" sz="2800" i="1" smtClean="0">
                            <a:solidFill>
                              <a:prstClr val="black"/>
                            </a:solidFill>
                            <a:latin typeface="Cambria Math" panose="02040503050406030204" pitchFamily="18" charset="0"/>
                          </a:rPr>
                          <m:t>𝑒</m:t>
                        </m:r>
                      </m:e>
                      <m:sup>
                        <m:r>
                          <a:rPr lang="en-US" sz="2800" i="1" smtClean="0">
                            <a:solidFill>
                              <a:prstClr val="black"/>
                            </a:solidFill>
                            <a:latin typeface="Cambria Math" panose="02040503050406030204" pitchFamily="18" charset="0"/>
                          </a:rPr>
                          <m:t>𝑟𝑡</m:t>
                        </m:r>
                      </m:sup>
                    </m:sSup>
                  </m:oMath>
                </a14:m>
                <a:endParaRPr lang="en-US" sz="2800" dirty="0">
                  <a:solidFill>
                    <a:prstClr val="black"/>
                  </a:solidFill>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3704647" y="3429000"/>
                <a:ext cx="1734706" cy="523220"/>
              </a:xfrm>
              <a:prstGeom prst="rect">
                <a:avLst/>
              </a:prstGeom>
              <a:blipFill rotWithShape="0">
                <a:blip r:embed="rId3"/>
                <a:stretch>
                  <a:fillRect l="-7394" t="-11765" b="-32941"/>
                </a:stretch>
              </a:blipFill>
            </p:spPr>
            <p:txBody>
              <a:bodyPr/>
              <a:lstStyle/>
              <a:p>
                <a:r>
                  <a:rPr lang="en-US">
                    <a:noFill/>
                  </a:rPr>
                  <a:t> </a:t>
                </a:r>
              </a:p>
            </p:txBody>
          </p:sp>
        </mc:Fallback>
      </mc:AlternateContent>
    </p:spTree>
    <p:extLst>
      <p:ext uri="{BB962C8B-B14F-4D97-AF65-F5344CB8AC3E}">
        <p14:creationId xmlns:p14="http://schemas.microsoft.com/office/powerpoint/2010/main" val="91940058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8426" y="152400"/>
            <a:ext cx="6673174" cy="1560716"/>
          </a:xfrm>
        </p:spPr>
        <p:txBody>
          <a:bodyPr/>
          <a:lstStyle/>
          <a:p>
            <a:r>
              <a:rPr lang="en-US" dirty="0"/>
              <a:t>My observations</a:t>
            </a:r>
          </a:p>
        </p:txBody>
      </p:sp>
      <p:sp>
        <p:nvSpPr>
          <p:cNvPr id="3" name="Content Placeholder 2"/>
          <p:cNvSpPr>
            <a:spLocks noGrp="1"/>
          </p:cNvSpPr>
          <p:nvPr>
            <p:ph idx="1"/>
          </p:nvPr>
        </p:nvSpPr>
        <p:spPr>
          <a:xfrm>
            <a:off x="228600" y="838200"/>
            <a:ext cx="8763000" cy="5791200"/>
          </a:xfrm>
          <a:solidFill>
            <a:schemeClr val="bg1"/>
          </a:solidFill>
        </p:spPr>
        <p:txBody>
          <a:bodyPr>
            <a:normAutofit fontScale="85000" lnSpcReduction="10000"/>
          </a:bodyPr>
          <a:lstStyle/>
          <a:p>
            <a:r>
              <a:rPr lang="en-US" dirty="0"/>
              <a:t>Provides a growth curve graph and interprets for the students. States that exponential growth has a constant rate of increase. Provides equation for exponential growth: N(t)=N(0)e^(</a:t>
            </a:r>
            <a:r>
              <a:rPr lang="en-US" dirty="0" err="1"/>
              <a:t>rt</a:t>
            </a:r>
            <a:r>
              <a:rPr lang="en-US" dirty="0"/>
              <a:t>). He interprets. </a:t>
            </a:r>
          </a:p>
          <a:p>
            <a:r>
              <a:rPr lang="en-US" dirty="0"/>
              <a:t>Calls e Napier’s constant, tells students they do not need to know this number at this time. </a:t>
            </a:r>
          </a:p>
          <a:p>
            <a:r>
              <a:rPr lang="en-US" dirty="0"/>
              <a:t>Provides two different model representations – graph and equation, but does not do much to translate between them, missed QI translation opportunity. </a:t>
            </a:r>
          </a:p>
          <a:p>
            <a:r>
              <a:rPr lang="en-US" dirty="0"/>
              <a:t>On white board shows using natural log to bring down the power, states that students often make an error in using a calculator to do natural log. Does not explain inverse function relationship between exponential and logarithm. </a:t>
            </a:r>
          </a:p>
          <a:p>
            <a:r>
              <a:rPr lang="en-US" dirty="0"/>
              <a:t>Provides an exponential growth example through human population, using model to find growth in 5 years form 1993. Provides students example to work through on June beetles. Provides story problem format and at white board leads students through the problem, including calculation of rate from birth and death rates. </a:t>
            </a:r>
          </a:p>
          <a:p>
            <a:r>
              <a:rPr lang="en-US" dirty="0"/>
              <a:t>Instructor asks class wide questions, but is answering most of the questions. Isolated student responses to instructor questions. Has students do the calculation on calculator or phone once he has setup the formula. Several students expressed problem with working with number e on their calculator. No indication the students understand what the number is or why it is being used as the base for an exponential growth model. </a:t>
            </a:r>
          </a:p>
          <a:p>
            <a:r>
              <a:rPr lang="en-US" dirty="0"/>
              <a:t>Sets stage for concept of logistic growth, since exponential growth is not sustainable.</a:t>
            </a:r>
          </a:p>
          <a:p>
            <a:endParaRPr lang="en-US" dirty="0"/>
          </a:p>
        </p:txBody>
      </p:sp>
    </p:spTree>
    <p:extLst>
      <p:ext uri="{BB962C8B-B14F-4D97-AF65-F5344CB8AC3E}">
        <p14:creationId xmlns:p14="http://schemas.microsoft.com/office/powerpoint/2010/main" val="285813186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5030" y="69355"/>
            <a:ext cx="6673174" cy="997445"/>
          </a:xfrm>
        </p:spPr>
        <p:txBody>
          <a:bodyPr>
            <a:normAutofit fontScale="90000"/>
          </a:bodyPr>
          <a:lstStyle/>
          <a:p>
            <a:r>
              <a:rPr lang="en-US" dirty="0"/>
              <a:t>QM BUGS Assessment</a:t>
            </a:r>
            <a:br>
              <a:rPr lang="en-US" dirty="0"/>
            </a:br>
            <a:r>
              <a:rPr lang="en-US" sz="3100" dirty="0"/>
              <a:t>QM</a:t>
            </a:r>
            <a:r>
              <a:rPr lang="en-US" dirty="0"/>
              <a:t> </a:t>
            </a:r>
            <a:r>
              <a:rPr lang="en-US" sz="3100" dirty="0"/>
              <a:t>Create Model</a:t>
            </a:r>
          </a:p>
        </p:txBody>
      </p:sp>
      <p:sp>
        <p:nvSpPr>
          <p:cNvPr id="4" name="TextBox 3"/>
          <p:cNvSpPr txBox="1"/>
          <p:nvPr/>
        </p:nvSpPr>
        <p:spPr>
          <a:xfrm>
            <a:off x="243804" y="5391150"/>
            <a:ext cx="8534400" cy="923330"/>
          </a:xfrm>
          <a:prstGeom prst="rect">
            <a:avLst/>
          </a:prstGeom>
          <a:noFill/>
        </p:spPr>
        <p:txBody>
          <a:bodyPr wrap="square" rtlCol="0">
            <a:spAutoFit/>
          </a:bodyPr>
          <a:lstStyle/>
          <a:p>
            <a:r>
              <a:rPr lang="en-US" dirty="0">
                <a:solidFill>
                  <a:prstClr val="black"/>
                </a:solidFill>
                <a:latin typeface="Times New Roman" panose="02020603050405020304" pitchFamily="18" charset="0"/>
                <a:cs typeface="Times New Roman" panose="02020603050405020304" pitchFamily="18" charset="0"/>
              </a:rPr>
              <a:t>QM includes creating and refining models, then reasoning with those models: c</a:t>
            </a:r>
            <a:r>
              <a:rPr lang="en-US" dirty="0">
                <a:latin typeface="Times New Roman" panose="02020603050405020304" pitchFamily="18" charset="0"/>
                <a:ea typeface="Times New Roman" panose="02020603050405020304" pitchFamily="18" charset="0"/>
              </a:rPr>
              <a:t>onstruct and use models spontaneously to assist own thinking, predict behavior in real-world, generate new questions about phenomena (Schwarz)</a:t>
            </a:r>
            <a:r>
              <a:rPr lang="en-US" dirty="0">
                <a:solidFill>
                  <a:prstClr val="black"/>
                </a:solidFill>
                <a:latin typeface="Times New Roman" panose="02020603050405020304" pitchFamily="18" charset="0"/>
                <a:cs typeface="Times New Roman" panose="02020603050405020304" pitchFamily="18" charset="0"/>
              </a:rPr>
              <a:t> </a:t>
            </a:r>
          </a:p>
        </p:txBody>
      </p:sp>
      <p:pic>
        <p:nvPicPr>
          <p:cNvPr id="3" name="Picture 2"/>
          <p:cNvPicPr>
            <a:picLocks noChangeAspect="1"/>
          </p:cNvPicPr>
          <p:nvPr/>
        </p:nvPicPr>
        <p:blipFill>
          <a:blip r:embed="rId2"/>
          <a:stretch>
            <a:fillRect/>
          </a:stretch>
        </p:blipFill>
        <p:spPr>
          <a:xfrm>
            <a:off x="243804" y="1143000"/>
            <a:ext cx="6524248" cy="4191000"/>
          </a:xfrm>
          <a:prstGeom prst="rect">
            <a:avLst/>
          </a:prstGeom>
        </p:spPr>
      </p:pic>
    </p:spTree>
    <p:extLst>
      <p:ext uri="{BB962C8B-B14F-4D97-AF65-F5344CB8AC3E}">
        <p14:creationId xmlns:p14="http://schemas.microsoft.com/office/powerpoint/2010/main" val="174530309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5030" y="69355"/>
            <a:ext cx="6673174" cy="997445"/>
          </a:xfrm>
        </p:spPr>
        <p:txBody>
          <a:bodyPr>
            <a:normAutofit fontScale="90000"/>
          </a:bodyPr>
          <a:lstStyle/>
          <a:p>
            <a:r>
              <a:rPr lang="en-US" dirty="0"/>
              <a:t>QM BUGS Assessment</a:t>
            </a:r>
            <a:br>
              <a:rPr lang="en-US" dirty="0"/>
            </a:br>
            <a:r>
              <a:rPr lang="en-US" sz="3100" dirty="0"/>
              <a:t>QM</a:t>
            </a:r>
            <a:r>
              <a:rPr lang="en-US" dirty="0"/>
              <a:t> </a:t>
            </a:r>
            <a:r>
              <a:rPr lang="en-US" sz="3100" dirty="0"/>
              <a:t>Create Model</a:t>
            </a:r>
          </a:p>
        </p:txBody>
      </p:sp>
      <p:sp>
        <p:nvSpPr>
          <p:cNvPr id="4" name="TextBox 3"/>
          <p:cNvSpPr txBox="1"/>
          <p:nvPr/>
        </p:nvSpPr>
        <p:spPr>
          <a:xfrm>
            <a:off x="243804" y="5391150"/>
            <a:ext cx="8534400" cy="923330"/>
          </a:xfrm>
          <a:prstGeom prst="rect">
            <a:avLst/>
          </a:prstGeom>
          <a:noFill/>
        </p:spPr>
        <p:txBody>
          <a:bodyPr wrap="square" rtlCol="0">
            <a:spAutoFit/>
          </a:bodyPr>
          <a:lstStyle/>
          <a:p>
            <a:r>
              <a:rPr lang="en-US" dirty="0">
                <a:solidFill>
                  <a:prstClr val="black"/>
                </a:solidFill>
                <a:latin typeface="Times New Roman" panose="02020603050405020304" pitchFamily="18" charset="0"/>
                <a:cs typeface="Times New Roman" panose="02020603050405020304" pitchFamily="18" charset="0"/>
              </a:rPr>
              <a:t>QM includes creating and refining models, then reasoning with those models: c</a:t>
            </a:r>
            <a:r>
              <a:rPr lang="en-US" dirty="0">
                <a:solidFill>
                  <a:prstClr val="black"/>
                </a:solidFill>
                <a:latin typeface="Times New Roman" panose="02020603050405020304" pitchFamily="18" charset="0"/>
                <a:ea typeface="Times New Roman" panose="02020603050405020304" pitchFamily="18" charset="0"/>
              </a:rPr>
              <a:t>onstruct and use models spontaneously to assist own thinking, predict behavior in real-world, generate new questions about phenomena (Schwarz)</a:t>
            </a:r>
            <a:r>
              <a:rPr lang="en-US" dirty="0">
                <a:solidFill>
                  <a:prstClr val="black"/>
                </a:solidFill>
                <a:latin typeface="Times New Roman" panose="02020603050405020304" pitchFamily="18" charset="0"/>
                <a:cs typeface="Times New Roman" panose="02020603050405020304" pitchFamily="18" charset="0"/>
              </a:rPr>
              <a:t> </a:t>
            </a:r>
          </a:p>
        </p:txBody>
      </p:sp>
      <p:pic>
        <p:nvPicPr>
          <p:cNvPr id="5" name="Picture 4"/>
          <p:cNvPicPr>
            <a:picLocks noChangeAspect="1"/>
          </p:cNvPicPr>
          <p:nvPr/>
        </p:nvPicPr>
        <p:blipFill>
          <a:blip r:embed="rId2"/>
          <a:stretch>
            <a:fillRect/>
          </a:stretch>
        </p:blipFill>
        <p:spPr>
          <a:xfrm>
            <a:off x="212209" y="1367186"/>
            <a:ext cx="1781175" cy="2400300"/>
          </a:xfrm>
          <a:prstGeom prst="rect">
            <a:avLst/>
          </a:prstGeom>
        </p:spPr>
      </p:pic>
      <p:pic>
        <p:nvPicPr>
          <p:cNvPr id="6" name="Picture 5"/>
          <p:cNvPicPr>
            <a:picLocks noChangeAspect="1"/>
          </p:cNvPicPr>
          <p:nvPr/>
        </p:nvPicPr>
        <p:blipFill>
          <a:blip r:embed="rId3"/>
          <a:stretch>
            <a:fillRect/>
          </a:stretch>
        </p:blipFill>
        <p:spPr>
          <a:xfrm>
            <a:off x="1976657" y="1367186"/>
            <a:ext cx="4371975" cy="1123950"/>
          </a:xfrm>
          <a:prstGeom prst="rect">
            <a:avLst/>
          </a:prstGeom>
        </p:spPr>
      </p:pic>
      <p:pic>
        <p:nvPicPr>
          <p:cNvPr id="7" name="Picture 6"/>
          <p:cNvPicPr>
            <a:picLocks noChangeAspect="1"/>
          </p:cNvPicPr>
          <p:nvPr/>
        </p:nvPicPr>
        <p:blipFill>
          <a:blip r:embed="rId4"/>
          <a:stretch>
            <a:fillRect/>
          </a:stretch>
        </p:blipFill>
        <p:spPr>
          <a:xfrm>
            <a:off x="6019800" y="1325834"/>
            <a:ext cx="3000375" cy="1762125"/>
          </a:xfrm>
          <a:prstGeom prst="rect">
            <a:avLst/>
          </a:prstGeom>
        </p:spPr>
      </p:pic>
      <p:pic>
        <p:nvPicPr>
          <p:cNvPr id="8" name="Picture 7"/>
          <p:cNvPicPr>
            <a:picLocks noChangeAspect="1"/>
          </p:cNvPicPr>
          <p:nvPr/>
        </p:nvPicPr>
        <p:blipFill>
          <a:blip r:embed="rId5"/>
          <a:stretch>
            <a:fillRect/>
          </a:stretch>
        </p:blipFill>
        <p:spPr>
          <a:xfrm>
            <a:off x="1995243" y="2491136"/>
            <a:ext cx="3962400" cy="1524000"/>
          </a:xfrm>
          <a:prstGeom prst="rect">
            <a:avLst/>
          </a:prstGeom>
        </p:spPr>
      </p:pic>
    </p:spTree>
    <p:extLst>
      <p:ext uri="{BB962C8B-B14F-4D97-AF65-F5344CB8AC3E}">
        <p14:creationId xmlns:p14="http://schemas.microsoft.com/office/powerpoint/2010/main" val="178509922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0" y="69355"/>
            <a:ext cx="2819400" cy="997445"/>
          </a:xfrm>
        </p:spPr>
        <p:txBody>
          <a:bodyPr>
            <a:noAutofit/>
          </a:bodyPr>
          <a:lstStyle/>
          <a:p>
            <a:r>
              <a:rPr lang="en-US" sz="3200" dirty="0"/>
              <a:t>QM BUGS Assessment</a:t>
            </a:r>
            <a:br>
              <a:rPr lang="en-US" sz="3200" dirty="0"/>
            </a:br>
            <a:r>
              <a:rPr lang="en-US" sz="3200" dirty="0"/>
              <a:t>Empirical Test of Model</a:t>
            </a:r>
          </a:p>
        </p:txBody>
      </p:sp>
      <p:sp>
        <p:nvSpPr>
          <p:cNvPr id="4" name="TextBox 3"/>
          <p:cNvSpPr txBox="1"/>
          <p:nvPr/>
        </p:nvSpPr>
        <p:spPr>
          <a:xfrm>
            <a:off x="167268" y="4876126"/>
            <a:ext cx="8534400" cy="2031325"/>
          </a:xfrm>
          <a:prstGeom prst="rect">
            <a:avLst/>
          </a:prstGeom>
          <a:noFill/>
        </p:spPr>
        <p:txBody>
          <a:bodyPr wrap="square" rtlCol="0">
            <a:spAutoFit/>
          </a:bodyPr>
          <a:lstStyle/>
          <a:p>
            <a:r>
              <a:rPr lang="en-US" dirty="0">
                <a:solidFill>
                  <a:prstClr val="black"/>
                </a:solidFill>
                <a:latin typeface="Times New Roman" panose="02020603050405020304" pitchFamily="18" charset="0"/>
                <a:cs typeface="Times New Roman" panose="02020603050405020304" pitchFamily="18" charset="0"/>
              </a:rPr>
              <a:t>Model validation through empirical assessment: </a:t>
            </a:r>
            <a:r>
              <a:rPr lang="en-US" dirty="0">
                <a:latin typeface="Times New Roman" panose="02020603050405020304" pitchFamily="18" charset="0"/>
                <a:ea typeface="Times New Roman" panose="02020603050405020304" pitchFamily="18" charset="0"/>
              </a:rPr>
              <a:t>Model can explain all of the data and predict future experiments. Assess whether a model can explain all of the data at hand and predict the results of future experiments.</a:t>
            </a:r>
            <a:r>
              <a:rPr lang="en-US" dirty="0">
                <a:solidFill>
                  <a:prstClr val="black"/>
                </a:solidFill>
                <a:latin typeface="Times New Roman" panose="02020603050405020304" pitchFamily="18" charset="0"/>
                <a:cs typeface="Times New Roman" panose="02020603050405020304" pitchFamily="18" charset="0"/>
              </a:rPr>
              <a:t> Provides students data table of exponential growth rather than providing equation up front. Have them compute rate of change to see there is a constant rate of change using discrete formula, then move to continuous formula. Verify data fits model and discuss error in data fit. Explore conversion to base e and discuss why this is done.</a:t>
            </a:r>
          </a:p>
        </p:txBody>
      </p:sp>
      <p:pic>
        <p:nvPicPr>
          <p:cNvPr id="5" name="Picture 4"/>
          <p:cNvPicPr>
            <a:picLocks noChangeAspect="1"/>
          </p:cNvPicPr>
          <p:nvPr/>
        </p:nvPicPr>
        <p:blipFill>
          <a:blip r:embed="rId2"/>
          <a:stretch>
            <a:fillRect/>
          </a:stretch>
        </p:blipFill>
        <p:spPr>
          <a:xfrm>
            <a:off x="152400" y="102809"/>
            <a:ext cx="5943600" cy="4805249"/>
          </a:xfrm>
          <a:prstGeom prst="rect">
            <a:avLst/>
          </a:prstGeom>
        </p:spPr>
      </p:pic>
    </p:spTree>
    <p:extLst>
      <p:ext uri="{BB962C8B-B14F-4D97-AF65-F5344CB8AC3E}">
        <p14:creationId xmlns:p14="http://schemas.microsoft.com/office/powerpoint/2010/main" val="372150177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Logistic Growth</a:t>
            </a:r>
            <a:br>
              <a:rPr lang="en-US" dirty="0"/>
            </a:br>
            <a:r>
              <a:rPr lang="en-US" dirty="0"/>
              <a:t>(day 3)</a:t>
            </a:r>
          </a:p>
        </p:txBody>
      </p:sp>
      <p:sp>
        <p:nvSpPr>
          <p:cNvPr id="3" name="Content Placeholder 2"/>
          <p:cNvSpPr>
            <a:spLocks noGrp="1"/>
          </p:cNvSpPr>
          <p:nvPr>
            <p:ph idx="1"/>
          </p:nvPr>
        </p:nvSpPr>
        <p:spPr/>
        <p:txBody>
          <a:bodyPr>
            <a:normAutofit/>
          </a:bodyPr>
          <a:lstStyle/>
          <a:p>
            <a:r>
              <a:rPr lang="en-US" dirty="0"/>
              <a:t>Logistic model is introduced, concept of carrying capacity K. Resource limitation as profound impact on population growth rate, birth declines, disease/predation increases. </a:t>
            </a:r>
          </a:p>
        </p:txBody>
      </p:sp>
    </p:spTree>
    <p:extLst>
      <p:ext uri="{BB962C8B-B14F-4D97-AF65-F5344CB8AC3E}">
        <p14:creationId xmlns:p14="http://schemas.microsoft.com/office/powerpoint/2010/main" val="179605545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p:cNvSpPr>
            <a:spLocks noGrp="1" noChangeArrowheads="1"/>
          </p:cNvSpPr>
          <p:nvPr>
            <p:ph type="title"/>
          </p:nvPr>
        </p:nvSpPr>
        <p:spPr>
          <a:xfrm>
            <a:off x="457200" y="152400"/>
            <a:ext cx="8229600" cy="1143000"/>
          </a:xfrm>
        </p:spPr>
        <p:txBody>
          <a:bodyPr>
            <a:normAutofit/>
          </a:bodyPr>
          <a:lstStyle/>
          <a:p>
            <a:r>
              <a:rPr lang="en-US" altLang="en-US" sz="3200" dirty="0"/>
              <a:t>Logistical Model</a:t>
            </a:r>
          </a:p>
        </p:txBody>
      </p:sp>
      <p:sp>
        <p:nvSpPr>
          <p:cNvPr id="16" name="Rectangle 3"/>
          <p:cNvSpPr txBox="1">
            <a:spLocks noChangeArrowheads="1"/>
          </p:cNvSpPr>
          <p:nvPr/>
        </p:nvSpPr>
        <p:spPr>
          <a:xfrm>
            <a:off x="304800" y="1143000"/>
            <a:ext cx="8499249" cy="6096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altLang="en-US" sz="2400" dirty="0">
                <a:solidFill>
                  <a:prstClr val="black"/>
                </a:solidFill>
              </a:rPr>
              <a:t>Resources rarely remain abundant enough for exponential growth</a:t>
            </a:r>
          </a:p>
        </p:txBody>
      </p:sp>
      <p:sp>
        <p:nvSpPr>
          <p:cNvPr id="2" name="TextBox 1"/>
          <p:cNvSpPr txBox="1"/>
          <p:nvPr/>
        </p:nvSpPr>
        <p:spPr>
          <a:xfrm>
            <a:off x="304800" y="1828800"/>
            <a:ext cx="8660191" cy="1569660"/>
          </a:xfrm>
          <a:prstGeom prst="rect">
            <a:avLst/>
          </a:prstGeom>
          <a:noFill/>
        </p:spPr>
        <p:txBody>
          <a:bodyPr wrap="none" rtlCol="0">
            <a:spAutoFit/>
          </a:bodyPr>
          <a:lstStyle/>
          <a:p>
            <a:r>
              <a:rPr lang="en-US" sz="2400" dirty="0">
                <a:solidFill>
                  <a:prstClr val="black"/>
                </a:solidFill>
              </a:rPr>
              <a:t>Ultimately, there is a limit to the number of individuals that can </a:t>
            </a:r>
          </a:p>
          <a:p>
            <a:r>
              <a:rPr lang="en-US" sz="2400" dirty="0">
                <a:solidFill>
                  <a:prstClr val="black"/>
                </a:solidFill>
              </a:rPr>
              <a:t>sustainably occupy any given habitat.</a:t>
            </a:r>
          </a:p>
          <a:p>
            <a:r>
              <a:rPr lang="en-US" sz="2400" dirty="0">
                <a:solidFill>
                  <a:prstClr val="black"/>
                </a:solidFill>
              </a:rPr>
              <a:t>    - Carrying capacity (</a:t>
            </a:r>
            <a:r>
              <a:rPr lang="en-US" sz="2400" i="1" dirty="0">
                <a:solidFill>
                  <a:prstClr val="black"/>
                </a:solidFill>
              </a:rPr>
              <a:t>K</a:t>
            </a:r>
            <a:r>
              <a:rPr lang="en-US" sz="2400" dirty="0">
                <a:solidFill>
                  <a:prstClr val="black"/>
                </a:solidFill>
              </a:rPr>
              <a:t>)</a:t>
            </a:r>
          </a:p>
          <a:p>
            <a:r>
              <a:rPr lang="en-US" sz="2400" dirty="0">
                <a:solidFill>
                  <a:prstClr val="black"/>
                </a:solidFill>
              </a:rPr>
              <a:t>    - Varies over space and time with abundance of limiting resources</a:t>
            </a:r>
          </a:p>
        </p:txBody>
      </p:sp>
      <p:sp>
        <p:nvSpPr>
          <p:cNvPr id="6" name="TextBox 5"/>
          <p:cNvSpPr txBox="1"/>
          <p:nvPr/>
        </p:nvSpPr>
        <p:spPr>
          <a:xfrm>
            <a:off x="304800" y="3611940"/>
            <a:ext cx="8610600" cy="1938992"/>
          </a:xfrm>
          <a:prstGeom prst="rect">
            <a:avLst/>
          </a:prstGeom>
          <a:noFill/>
        </p:spPr>
        <p:txBody>
          <a:bodyPr wrap="square" rtlCol="0">
            <a:spAutoFit/>
          </a:bodyPr>
          <a:lstStyle/>
          <a:p>
            <a:r>
              <a:rPr lang="en-US" sz="2400" dirty="0">
                <a:solidFill>
                  <a:prstClr val="black"/>
                </a:solidFill>
              </a:rPr>
              <a:t>Resource limitation can have profound effects on population growth rate</a:t>
            </a:r>
          </a:p>
          <a:p>
            <a:r>
              <a:rPr lang="en-US" sz="2400" dirty="0">
                <a:solidFill>
                  <a:prstClr val="black"/>
                </a:solidFill>
              </a:rPr>
              <a:t>    - Resources insufficient for reproduction (</a:t>
            </a:r>
            <a:r>
              <a:rPr lang="en-US" sz="2400" i="1" dirty="0">
                <a:solidFill>
                  <a:prstClr val="black"/>
                </a:solidFill>
              </a:rPr>
              <a:t>b </a:t>
            </a:r>
            <a:r>
              <a:rPr lang="en-US" sz="2400" dirty="0">
                <a:solidFill>
                  <a:prstClr val="black"/>
                </a:solidFill>
              </a:rPr>
              <a:t>will decline)</a:t>
            </a:r>
          </a:p>
          <a:p>
            <a:r>
              <a:rPr lang="en-US" sz="2400" dirty="0">
                <a:solidFill>
                  <a:prstClr val="black"/>
                </a:solidFill>
              </a:rPr>
              <a:t>    - Energy to maintain themselves declines or disease/predation </a:t>
            </a:r>
          </a:p>
          <a:p>
            <a:r>
              <a:rPr lang="en-US" sz="2400" dirty="0">
                <a:solidFill>
                  <a:prstClr val="black"/>
                </a:solidFill>
              </a:rPr>
              <a:t>       increase (</a:t>
            </a:r>
            <a:r>
              <a:rPr lang="en-US" sz="2400" i="1" dirty="0">
                <a:solidFill>
                  <a:prstClr val="black"/>
                </a:solidFill>
              </a:rPr>
              <a:t>m </a:t>
            </a:r>
            <a:r>
              <a:rPr lang="en-US" sz="2400" dirty="0">
                <a:solidFill>
                  <a:prstClr val="black"/>
                </a:solidFill>
              </a:rPr>
              <a:t>will increase)</a:t>
            </a:r>
          </a:p>
        </p:txBody>
      </p:sp>
      <p:pic>
        <p:nvPicPr>
          <p:cNvPr id="1026" name="Picture 2" descr="Image result for resource limit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5257800"/>
            <a:ext cx="1905000" cy="1426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271855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3_17_DensDepRegulation-U.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676400"/>
            <a:ext cx="6364224" cy="4876800"/>
          </a:xfrm>
          <a:prstGeom prst="rect">
            <a:avLst/>
          </a:prstGeom>
        </p:spPr>
      </p:pic>
      <p:sp>
        <p:nvSpPr>
          <p:cNvPr id="27" name="Text Box 31"/>
          <p:cNvSpPr txBox="1">
            <a:spLocks noChangeArrowheads="1"/>
          </p:cNvSpPr>
          <p:nvPr/>
        </p:nvSpPr>
        <p:spPr bwMode="auto">
          <a:xfrm>
            <a:off x="1767518" y="1891166"/>
            <a:ext cx="1348741" cy="61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800" dirty="0">
                <a:solidFill>
                  <a:srgbClr val="000000"/>
                </a:solidFill>
                <a:latin typeface="Arial" charset="0"/>
              </a:rPr>
              <a:t>Kelp perch</a:t>
            </a:r>
          </a:p>
          <a:p>
            <a:r>
              <a:rPr lang="en-US" sz="1800" dirty="0">
                <a:solidFill>
                  <a:srgbClr val="000000"/>
                </a:solidFill>
                <a:latin typeface="Arial" charset="0"/>
              </a:rPr>
              <a:t>(prey)</a:t>
            </a:r>
          </a:p>
        </p:txBody>
      </p:sp>
      <p:sp>
        <p:nvSpPr>
          <p:cNvPr id="7" name="Text Box 31"/>
          <p:cNvSpPr txBox="1">
            <a:spLocks noChangeArrowheads="1"/>
          </p:cNvSpPr>
          <p:nvPr/>
        </p:nvSpPr>
        <p:spPr bwMode="auto">
          <a:xfrm>
            <a:off x="6687592" y="1891167"/>
            <a:ext cx="1348741" cy="61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800" dirty="0">
                <a:solidFill>
                  <a:srgbClr val="000000"/>
                </a:solidFill>
                <a:latin typeface="Arial" charset="0"/>
              </a:rPr>
              <a:t>Kelp bass</a:t>
            </a:r>
          </a:p>
          <a:p>
            <a:r>
              <a:rPr lang="en-US" sz="1800" dirty="0">
                <a:solidFill>
                  <a:srgbClr val="000000"/>
                </a:solidFill>
                <a:latin typeface="Arial" charset="0"/>
              </a:rPr>
              <a:t>(predator)</a:t>
            </a:r>
          </a:p>
        </p:txBody>
      </p:sp>
      <p:sp>
        <p:nvSpPr>
          <p:cNvPr id="8" name="Text Box 31"/>
          <p:cNvSpPr txBox="1">
            <a:spLocks noChangeArrowheads="1"/>
          </p:cNvSpPr>
          <p:nvPr/>
        </p:nvSpPr>
        <p:spPr bwMode="auto">
          <a:xfrm>
            <a:off x="3385592" y="6115092"/>
            <a:ext cx="3851112" cy="61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800" dirty="0">
                <a:solidFill>
                  <a:srgbClr val="000000"/>
                </a:solidFill>
                <a:latin typeface="Arial" charset="0"/>
              </a:rPr>
              <a:t>Kelp perch density (number/plot)</a:t>
            </a:r>
          </a:p>
        </p:txBody>
      </p:sp>
      <p:sp>
        <p:nvSpPr>
          <p:cNvPr id="9" name="Text Box 31"/>
          <p:cNvSpPr txBox="1">
            <a:spLocks noChangeArrowheads="1"/>
          </p:cNvSpPr>
          <p:nvPr/>
        </p:nvSpPr>
        <p:spPr bwMode="auto">
          <a:xfrm rot="16200000">
            <a:off x="503963" y="3767806"/>
            <a:ext cx="2701805" cy="453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800" dirty="0">
                <a:solidFill>
                  <a:srgbClr val="000000"/>
                </a:solidFill>
                <a:latin typeface="Arial" charset="0"/>
              </a:rPr>
              <a:t>Proportional mortality</a:t>
            </a:r>
          </a:p>
        </p:txBody>
      </p:sp>
      <p:sp>
        <p:nvSpPr>
          <p:cNvPr id="10" name="Text Box 31"/>
          <p:cNvSpPr txBox="1">
            <a:spLocks noChangeArrowheads="1"/>
          </p:cNvSpPr>
          <p:nvPr/>
        </p:nvSpPr>
        <p:spPr bwMode="auto">
          <a:xfrm>
            <a:off x="2125000" y="2559093"/>
            <a:ext cx="549112" cy="347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800" dirty="0">
                <a:solidFill>
                  <a:srgbClr val="000000"/>
                </a:solidFill>
                <a:latin typeface="Arial" charset="0"/>
              </a:rPr>
              <a:t>1.0</a:t>
            </a:r>
          </a:p>
        </p:txBody>
      </p:sp>
      <p:sp>
        <p:nvSpPr>
          <p:cNvPr id="11" name="Text Box 31"/>
          <p:cNvSpPr txBox="1">
            <a:spLocks noChangeArrowheads="1"/>
          </p:cNvSpPr>
          <p:nvPr/>
        </p:nvSpPr>
        <p:spPr bwMode="auto">
          <a:xfrm>
            <a:off x="2125000" y="3170291"/>
            <a:ext cx="549112" cy="347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800" dirty="0">
                <a:solidFill>
                  <a:srgbClr val="000000"/>
                </a:solidFill>
                <a:latin typeface="Arial" charset="0"/>
              </a:rPr>
              <a:t>0.8</a:t>
            </a:r>
          </a:p>
        </p:txBody>
      </p:sp>
      <p:sp>
        <p:nvSpPr>
          <p:cNvPr id="12" name="Text Box 31"/>
          <p:cNvSpPr txBox="1">
            <a:spLocks noChangeArrowheads="1"/>
          </p:cNvSpPr>
          <p:nvPr/>
        </p:nvSpPr>
        <p:spPr bwMode="auto">
          <a:xfrm>
            <a:off x="2125000" y="3778955"/>
            <a:ext cx="549112" cy="347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800" dirty="0">
                <a:solidFill>
                  <a:srgbClr val="000000"/>
                </a:solidFill>
                <a:latin typeface="Arial" charset="0"/>
              </a:rPr>
              <a:t>0.6</a:t>
            </a:r>
          </a:p>
        </p:txBody>
      </p:sp>
      <p:sp>
        <p:nvSpPr>
          <p:cNvPr id="13" name="Text Box 31"/>
          <p:cNvSpPr txBox="1">
            <a:spLocks noChangeArrowheads="1"/>
          </p:cNvSpPr>
          <p:nvPr/>
        </p:nvSpPr>
        <p:spPr bwMode="auto">
          <a:xfrm>
            <a:off x="2125000" y="4377266"/>
            <a:ext cx="549112" cy="347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800" dirty="0">
                <a:solidFill>
                  <a:srgbClr val="000000"/>
                </a:solidFill>
                <a:latin typeface="Arial" charset="0"/>
              </a:rPr>
              <a:t>0.4</a:t>
            </a:r>
          </a:p>
        </p:txBody>
      </p:sp>
      <p:sp>
        <p:nvSpPr>
          <p:cNvPr id="14" name="Text Box 31"/>
          <p:cNvSpPr txBox="1">
            <a:spLocks noChangeArrowheads="1"/>
          </p:cNvSpPr>
          <p:nvPr/>
        </p:nvSpPr>
        <p:spPr bwMode="auto">
          <a:xfrm>
            <a:off x="2125000" y="4980282"/>
            <a:ext cx="549112" cy="347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800" dirty="0">
                <a:solidFill>
                  <a:srgbClr val="000000"/>
                </a:solidFill>
                <a:latin typeface="Arial" charset="0"/>
              </a:rPr>
              <a:t>0.2</a:t>
            </a:r>
          </a:p>
        </p:txBody>
      </p:sp>
      <p:sp>
        <p:nvSpPr>
          <p:cNvPr id="15" name="Text Box 31"/>
          <p:cNvSpPr txBox="1">
            <a:spLocks noChangeArrowheads="1"/>
          </p:cNvSpPr>
          <p:nvPr/>
        </p:nvSpPr>
        <p:spPr bwMode="auto">
          <a:xfrm>
            <a:off x="2322554" y="5588939"/>
            <a:ext cx="238668" cy="347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800" dirty="0">
                <a:solidFill>
                  <a:srgbClr val="000000"/>
                </a:solidFill>
                <a:latin typeface="Arial" charset="0"/>
              </a:rPr>
              <a:t>0</a:t>
            </a:r>
          </a:p>
        </p:txBody>
      </p:sp>
      <p:sp>
        <p:nvSpPr>
          <p:cNvPr id="16" name="Text Box 31"/>
          <p:cNvSpPr txBox="1">
            <a:spLocks noChangeArrowheads="1"/>
          </p:cNvSpPr>
          <p:nvPr/>
        </p:nvSpPr>
        <p:spPr bwMode="auto">
          <a:xfrm>
            <a:off x="2521991" y="5816598"/>
            <a:ext cx="238668" cy="347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800" dirty="0">
                <a:solidFill>
                  <a:srgbClr val="000000"/>
                </a:solidFill>
                <a:latin typeface="Arial" charset="0"/>
              </a:rPr>
              <a:t>0</a:t>
            </a:r>
          </a:p>
        </p:txBody>
      </p:sp>
      <p:sp>
        <p:nvSpPr>
          <p:cNvPr id="17" name="Text Box 31"/>
          <p:cNvSpPr txBox="1">
            <a:spLocks noChangeArrowheads="1"/>
          </p:cNvSpPr>
          <p:nvPr/>
        </p:nvSpPr>
        <p:spPr bwMode="auto">
          <a:xfrm>
            <a:off x="3196221" y="5816598"/>
            <a:ext cx="362187" cy="347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800" dirty="0">
                <a:solidFill>
                  <a:srgbClr val="000000"/>
                </a:solidFill>
                <a:latin typeface="Arial" charset="0"/>
              </a:rPr>
              <a:t>10</a:t>
            </a:r>
          </a:p>
        </p:txBody>
      </p:sp>
      <p:sp>
        <p:nvSpPr>
          <p:cNvPr id="18" name="Text Box 31"/>
          <p:cNvSpPr txBox="1">
            <a:spLocks noChangeArrowheads="1"/>
          </p:cNvSpPr>
          <p:nvPr/>
        </p:nvSpPr>
        <p:spPr bwMode="auto">
          <a:xfrm>
            <a:off x="4007140" y="5816598"/>
            <a:ext cx="362187" cy="347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800" dirty="0">
                <a:solidFill>
                  <a:srgbClr val="000000"/>
                </a:solidFill>
                <a:latin typeface="Arial" charset="0"/>
              </a:rPr>
              <a:t>20</a:t>
            </a:r>
          </a:p>
        </p:txBody>
      </p:sp>
      <p:sp>
        <p:nvSpPr>
          <p:cNvPr id="19" name="Text Box 31"/>
          <p:cNvSpPr txBox="1">
            <a:spLocks noChangeArrowheads="1"/>
          </p:cNvSpPr>
          <p:nvPr/>
        </p:nvSpPr>
        <p:spPr bwMode="auto">
          <a:xfrm>
            <a:off x="4805829" y="5816598"/>
            <a:ext cx="362187" cy="347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800" dirty="0">
                <a:solidFill>
                  <a:srgbClr val="000000"/>
                </a:solidFill>
                <a:latin typeface="Arial" charset="0"/>
              </a:rPr>
              <a:t>30</a:t>
            </a:r>
          </a:p>
        </p:txBody>
      </p:sp>
      <p:sp>
        <p:nvSpPr>
          <p:cNvPr id="20" name="Text Box 31"/>
          <p:cNvSpPr txBox="1">
            <a:spLocks noChangeArrowheads="1"/>
          </p:cNvSpPr>
          <p:nvPr/>
        </p:nvSpPr>
        <p:spPr bwMode="auto">
          <a:xfrm>
            <a:off x="5614865" y="5816598"/>
            <a:ext cx="362187" cy="347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800" dirty="0">
                <a:solidFill>
                  <a:srgbClr val="000000"/>
                </a:solidFill>
                <a:latin typeface="Arial" charset="0"/>
              </a:rPr>
              <a:t>40</a:t>
            </a:r>
          </a:p>
        </p:txBody>
      </p:sp>
      <p:sp>
        <p:nvSpPr>
          <p:cNvPr id="21" name="Text Box 31"/>
          <p:cNvSpPr txBox="1">
            <a:spLocks noChangeArrowheads="1"/>
          </p:cNvSpPr>
          <p:nvPr/>
        </p:nvSpPr>
        <p:spPr bwMode="auto">
          <a:xfrm>
            <a:off x="6417318" y="5816598"/>
            <a:ext cx="362187" cy="347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800" dirty="0">
                <a:solidFill>
                  <a:srgbClr val="000000"/>
                </a:solidFill>
                <a:latin typeface="Arial" charset="0"/>
              </a:rPr>
              <a:t>50</a:t>
            </a:r>
          </a:p>
        </p:txBody>
      </p:sp>
      <p:sp>
        <p:nvSpPr>
          <p:cNvPr id="22" name="Text Box 31"/>
          <p:cNvSpPr txBox="1">
            <a:spLocks noChangeArrowheads="1"/>
          </p:cNvSpPr>
          <p:nvPr/>
        </p:nvSpPr>
        <p:spPr bwMode="auto">
          <a:xfrm>
            <a:off x="7225415" y="5816598"/>
            <a:ext cx="362187" cy="347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800" dirty="0">
                <a:solidFill>
                  <a:srgbClr val="000000"/>
                </a:solidFill>
                <a:latin typeface="Arial" charset="0"/>
              </a:rPr>
              <a:t>60</a:t>
            </a:r>
          </a:p>
        </p:txBody>
      </p:sp>
      <p:sp>
        <p:nvSpPr>
          <p:cNvPr id="23" name="Rectangle 2"/>
          <p:cNvSpPr txBox="1">
            <a:spLocks noChangeArrowheads="1"/>
          </p:cNvSpPr>
          <p:nvPr/>
        </p:nvSpPr>
        <p:spPr>
          <a:xfrm>
            <a:off x="457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3200">
                <a:solidFill>
                  <a:prstClr val="black"/>
                </a:solidFill>
              </a:rPr>
              <a:t>Many factors that regulate population growth are density dependent</a:t>
            </a:r>
            <a:endParaRPr lang="en-US" altLang="en-US" sz="3200" dirty="0">
              <a:solidFill>
                <a:prstClr val="black"/>
              </a:solidFill>
            </a:endParaRPr>
          </a:p>
        </p:txBody>
      </p:sp>
    </p:spTree>
    <p:extLst>
      <p:ext uri="{BB962C8B-B14F-4D97-AF65-F5344CB8AC3E}">
        <p14:creationId xmlns:p14="http://schemas.microsoft.com/office/powerpoint/2010/main" val="17442972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Model Formulation</a:t>
            </a:r>
          </a:p>
        </p:txBody>
      </p:sp>
      <p:pic>
        <p:nvPicPr>
          <p:cNvPr id="6" name="Picture 5"/>
          <p:cNvPicPr>
            <a:picLocks noChangeAspect="1"/>
          </p:cNvPicPr>
          <p:nvPr/>
        </p:nvPicPr>
        <p:blipFill>
          <a:blip r:embed="rId2"/>
          <a:stretch>
            <a:fillRect/>
          </a:stretch>
        </p:blipFill>
        <p:spPr>
          <a:xfrm>
            <a:off x="3717" y="2438400"/>
            <a:ext cx="9144000" cy="4259907"/>
          </a:xfrm>
          <a:prstGeom prst="rect">
            <a:avLst/>
          </a:prstGeom>
        </p:spPr>
      </p:pic>
    </p:spTree>
    <p:extLst>
      <p:ext uri="{BB962C8B-B14F-4D97-AF65-F5344CB8AC3E}">
        <p14:creationId xmlns:p14="http://schemas.microsoft.com/office/powerpoint/2010/main" val="238135007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53_10LogisticGrowth-U.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6964" y="998254"/>
            <a:ext cx="5910072" cy="4980875"/>
          </a:xfrm>
          <a:prstGeom prst="rect">
            <a:avLst/>
          </a:prstGeom>
        </p:spPr>
      </p:pic>
      <p:sp>
        <p:nvSpPr>
          <p:cNvPr id="69633" name="Rectangle 2"/>
          <p:cNvSpPr>
            <a:spLocks noGrp="1" noChangeArrowheads="1"/>
          </p:cNvSpPr>
          <p:nvPr>
            <p:ph type="title"/>
          </p:nvPr>
        </p:nvSpPr>
        <p:spPr>
          <a:xfrm>
            <a:off x="457200" y="152400"/>
            <a:ext cx="8229600" cy="1143000"/>
          </a:xfrm>
        </p:spPr>
        <p:txBody>
          <a:bodyPr>
            <a:normAutofit/>
          </a:bodyPr>
          <a:lstStyle/>
          <a:p>
            <a:r>
              <a:rPr lang="en-US" altLang="en-US" sz="3200" dirty="0"/>
              <a:t>Logistical Model</a:t>
            </a:r>
          </a:p>
        </p:txBody>
      </p:sp>
      <p:sp>
        <p:nvSpPr>
          <p:cNvPr id="7" name="TextBox 6"/>
          <p:cNvSpPr txBox="1"/>
          <p:nvPr/>
        </p:nvSpPr>
        <p:spPr>
          <a:xfrm>
            <a:off x="266700" y="6003192"/>
            <a:ext cx="8610600" cy="830997"/>
          </a:xfrm>
          <a:prstGeom prst="rect">
            <a:avLst/>
          </a:prstGeom>
          <a:noFill/>
        </p:spPr>
        <p:txBody>
          <a:bodyPr wrap="square" rtlCol="0">
            <a:spAutoFit/>
          </a:bodyPr>
          <a:lstStyle/>
          <a:p>
            <a:r>
              <a:rPr lang="en-US" sz="2400" dirty="0">
                <a:solidFill>
                  <a:prstClr val="black"/>
                </a:solidFill>
              </a:rPr>
              <a:t>Notice population per capita growth rate highest when population at half carrying capacity</a:t>
            </a:r>
          </a:p>
        </p:txBody>
      </p:sp>
      <p:sp>
        <p:nvSpPr>
          <p:cNvPr id="5" name="Text Box 31"/>
          <p:cNvSpPr txBox="1">
            <a:spLocks noChangeArrowheads="1"/>
          </p:cNvSpPr>
          <p:nvPr/>
        </p:nvSpPr>
        <p:spPr bwMode="auto">
          <a:xfrm>
            <a:off x="3504412" y="1173728"/>
            <a:ext cx="1484694" cy="621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charset="0"/>
              </a:rPr>
              <a:t>Exponential</a:t>
            </a:r>
            <a:br>
              <a:rPr lang="en-US" sz="1400" dirty="0">
                <a:solidFill>
                  <a:srgbClr val="000000"/>
                </a:solidFill>
                <a:latin typeface="Arial" charset="0"/>
              </a:rPr>
            </a:br>
            <a:r>
              <a:rPr lang="en-US" sz="1400" dirty="0">
                <a:solidFill>
                  <a:srgbClr val="000000"/>
                </a:solidFill>
                <a:latin typeface="Arial" charset="0"/>
              </a:rPr>
              <a:t>growth</a:t>
            </a:r>
          </a:p>
        </p:txBody>
      </p:sp>
      <p:cxnSp>
        <p:nvCxnSpPr>
          <p:cNvPr id="6" name="Straight Connector 5"/>
          <p:cNvCxnSpPr/>
          <p:nvPr/>
        </p:nvCxnSpPr>
        <p:spPr bwMode="auto">
          <a:xfrm>
            <a:off x="3871004" y="3690164"/>
            <a:ext cx="871479" cy="163595"/>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Straight Connector 7"/>
          <p:cNvCxnSpPr/>
          <p:nvPr/>
        </p:nvCxnSpPr>
        <p:spPr bwMode="auto">
          <a:xfrm flipV="1">
            <a:off x="6264148" y="3817478"/>
            <a:ext cx="648716" cy="272"/>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Straight Connector 8"/>
          <p:cNvCxnSpPr/>
          <p:nvPr/>
        </p:nvCxnSpPr>
        <p:spPr bwMode="auto">
          <a:xfrm flipV="1">
            <a:off x="4849941" y="3859725"/>
            <a:ext cx="354859" cy="1037"/>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Text Box 31"/>
          <p:cNvSpPr txBox="1">
            <a:spLocks noChangeArrowheads="1"/>
          </p:cNvSpPr>
          <p:nvPr/>
        </p:nvSpPr>
        <p:spPr bwMode="auto">
          <a:xfrm>
            <a:off x="5283434" y="3169948"/>
            <a:ext cx="1864874" cy="255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charset="0"/>
              </a:rPr>
              <a:t>Logistic growth</a:t>
            </a:r>
          </a:p>
        </p:txBody>
      </p:sp>
      <p:cxnSp>
        <p:nvCxnSpPr>
          <p:cNvPr id="11" name="Straight Connector 10"/>
          <p:cNvCxnSpPr/>
          <p:nvPr/>
        </p:nvCxnSpPr>
        <p:spPr bwMode="auto">
          <a:xfrm flipV="1">
            <a:off x="3753439" y="2122283"/>
            <a:ext cx="354859" cy="1037"/>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Text Box 31"/>
          <p:cNvSpPr txBox="1">
            <a:spLocks noChangeArrowheads="1"/>
          </p:cNvSpPr>
          <p:nvPr/>
        </p:nvSpPr>
        <p:spPr bwMode="auto">
          <a:xfrm>
            <a:off x="2722943" y="3180319"/>
            <a:ext cx="2523633" cy="578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charset="0"/>
              </a:rPr>
              <a:t>Population growth</a:t>
            </a:r>
            <a:br>
              <a:rPr lang="en-US" sz="1400" dirty="0">
                <a:solidFill>
                  <a:srgbClr val="000000"/>
                </a:solidFill>
                <a:latin typeface="Arial" charset="0"/>
              </a:rPr>
            </a:br>
            <a:r>
              <a:rPr lang="en-US" sz="1400" dirty="0">
                <a:solidFill>
                  <a:srgbClr val="000000"/>
                </a:solidFill>
                <a:latin typeface="Arial" charset="0"/>
              </a:rPr>
              <a:t>begins slowing here.</a:t>
            </a:r>
          </a:p>
        </p:txBody>
      </p:sp>
      <p:sp>
        <p:nvSpPr>
          <p:cNvPr id="13" name="Text Box 31"/>
          <p:cNvSpPr txBox="1">
            <a:spLocks noChangeArrowheads="1"/>
          </p:cNvSpPr>
          <p:nvPr/>
        </p:nvSpPr>
        <p:spPr bwMode="auto">
          <a:xfrm>
            <a:off x="3967497" y="5664739"/>
            <a:ext cx="2769440" cy="291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charset="0"/>
              </a:rPr>
              <a:t>Number of generations</a:t>
            </a:r>
          </a:p>
        </p:txBody>
      </p:sp>
      <p:sp>
        <p:nvSpPr>
          <p:cNvPr id="14" name="Text Box 31"/>
          <p:cNvSpPr txBox="1">
            <a:spLocks noChangeArrowheads="1"/>
          </p:cNvSpPr>
          <p:nvPr/>
        </p:nvSpPr>
        <p:spPr bwMode="auto">
          <a:xfrm rot="16200000">
            <a:off x="641908" y="2534198"/>
            <a:ext cx="2769440" cy="291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charset="0"/>
              </a:rPr>
              <a:t>Population size (</a:t>
            </a:r>
            <a:r>
              <a:rPr lang="en-US" sz="1400" i="1" dirty="0">
                <a:solidFill>
                  <a:srgbClr val="000000"/>
                </a:solidFill>
                <a:latin typeface="Arial" charset="0"/>
              </a:rPr>
              <a:t>N</a:t>
            </a:r>
            <a:r>
              <a:rPr lang="en-US" sz="1400" dirty="0">
                <a:solidFill>
                  <a:srgbClr val="000000"/>
                </a:solidFill>
                <a:latin typeface="Arial" charset="0"/>
              </a:rPr>
              <a:t>)</a:t>
            </a:r>
          </a:p>
        </p:txBody>
      </p:sp>
      <p:sp>
        <p:nvSpPr>
          <p:cNvPr id="15" name="Text Box 31"/>
          <p:cNvSpPr txBox="1">
            <a:spLocks noChangeArrowheads="1"/>
          </p:cNvSpPr>
          <p:nvPr/>
        </p:nvSpPr>
        <p:spPr bwMode="auto">
          <a:xfrm>
            <a:off x="4141051" y="1945145"/>
            <a:ext cx="871814" cy="295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Symbol Std"/>
                <a:cs typeface="Symbol Std"/>
              </a:rPr>
              <a:t>=</a:t>
            </a:r>
            <a:r>
              <a:rPr lang="en-US" sz="1400" dirty="0">
                <a:solidFill>
                  <a:srgbClr val="000000"/>
                </a:solidFill>
                <a:latin typeface="Arial" charset="0"/>
              </a:rPr>
              <a:t> 1.0</a:t>
            </a:r>
            <a:r>
              <a:rPr lang="en-US" sz="1400" i="1" dirty="0">
                <a:solidFill>
                  <a:srgbClr val="000000"/>
                </a:solidFill>
                <a:latin typeface="Arial" charset="0"/>
              </a:rPr>
              <a:t>N</a:t>
            </a:r>
          </a:p>
        </p:txBody>
      </p:sp>
      <p:sp>
        <p:nvSpPr>
          <p:cNvPr id="16" name="Text Box 31"/>
          <p:cNvSpPr txBox="1">
            <a:spLocks noChangeArrowheads="1"/>
          </p:cNvSpPr>
          <p:nvPr/>
        </p:nvSpPr>
        <p:spPr bwMode="auto">
          <a:xfrm>
            <a:off x="5271966" y="3676031"/>
            <a:ext cx="871814" cy="295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Symbol Std"/>
                <a:cs typeface="Symbol Std"/>
              </a:rPr>
              <a:t>=</a:t>
            </a:r>
            <a:r>
              <a:rPr lang="en-US" sz="1400" dirty="0">
                <a:solidFill>
                  <a:srgbClr val="000000"/>
                </a:solidFill>
                <a:latin typeface="Arial" charset="0"/>
              </a:rPr>
              <a:t> 1.0</a:t>
            </a:r>
            <a:r>
              <a:rPr lang="en-US" sz="1400" i="1" dirty="0">
                <a:solidFill>
                  <a:srgbClr val="000000"/>
                </a:solidFill>
                <a:latin typeface="Arial" charset="0"/>
              </a:rPr>
              <a:t>N</a:t>
            </a:r>
          </a:p>
        </p:txBody>
      </p:sp>
      <p:sp>
        <p:nvSpPr>
          <p:cNvPr id="17" name="Text Box 31"/>
          <p:cNvSpPr txBox="1">
            <a:spLocks noChangeArrowheads="1"/>
          </p:cNvSpPr>
          <p:nvPr/>
        </p:nvSpPr>
        <p:spPr bwMode="auto">
          <a:xfrm>
            <a:off x="2806528" y="2637089"/>
            <a:ext cx="1104512" cy="282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i="1" dirty="0">
                <a:solidFill>
                  <a:srgbClr val="000000"/>
                </a:solidFill>
                <a:latin typeface="Arial" charset="0"/>
              </a:rPr>
              <a:t>K </a:t>
            </a:r>
            <a:r>
              <a:rPr lang="en-US" sz="1400" dirty="0">
                <a:solidFill>
                  <a:srgbClr val="000000"/>
                </a:solidFill>
                <a:latin typeface="Symbol Std"/>
                <a:cs typeface="Symbol Std"/>
              </a:rPr>
              <a:t>=</a:t>
            </a:r>
            <a:r>
              <a:rPr lang="en-US" sz="1400" dirty="0">
                <a:solidFill>
                  <a:srgbClr val="000000"/>
                </a:solidFill>
                <a:latin typeface="Arial" charset="0"/>
              </a:rPr>
              <a:t> 1,500</a:t>
            </a:r>
            <a:endParaRPr lang="en-US" sz="1400" i="1" dirty="0">
              <a:solidFill>
                <a:srgbClr val="000000"/>
              </a:solidFill>
              <a:latin typeface="Arial" charset="0"/>
            </a:endParaRPr>
          </a:p>
        </p:txBody>
      </p:sp>
      <p:sp>
        <p:nvSpPr>
          <p:cNvPr id="18" name="Text Box 31"/>
          <p:cNvSpPr txBox="1">
            <a:spLocks noChangeArrowheads="1"/>
          </p:cNvSpPr>
          <p:nvPr/>
        </p:nvSpPr>
        <p:spPr bwMode="auto">
          <a:xfrm>
            <a:off x="3765787" y="1807490"/>
            <a:ext cx="378563" cy="285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i="1" dirty="0" err="1">
                <a:solidFill>
                  <a:srgbClr val="000000"/>
                </a:solidFill>
                <a:latin typeface="Arial" charset="0"/>
              </a:rPr>
              <a:t>dN</a:t>
            </a:r>
            <a:endParaRPr lang="en-US" sz="1400" i="1" dirty="0">
              <a:solidFill>
                <a:srgbClr val="000000"/>
              </a:solidFill>
              <a:latin typeface="Arial" charset="0"/>
            </a:endParaRPr>
          </a:p>
        </p:txBody>
      </p:sp>
      <p:sp>
        <p:nvSpPr>
          <p:cNvPr id="19" name="Text Box 31"/>
          <p:cNvSpPr txBox="1">
            <a:spLocks noChangeArrowheads="1"/>
          </p:cNvSpPr>
          <p:nvPr/>
        </p:nvSpPr>
        <p:spPr bwMode="auto">
          <a:xfrm>
            <a:off x="4880316" y="3538377"/>
            <a:ext cx="378563" cy="285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i="1" dirty="0" err="1">
                <a:solidFill>
                  <a:srgbClr val="000000"/>
                </a:solidFill>
                <a:latin typeface="Arial" charset="0"/>
              </a:rPr>
              <a:t>dN</a:t>
            </a:r>
            <a:endParaRPr lang="en-US" sz="1400" i="1" dirty="0">
              <a:solidFill>
                <a:srgbClr val="000000"/>
              </a:solidFill>
              <a:latin typeface="Arial" charset="0"/>
            </a:endParaRPr>
          </a:p>
        </p:txBody>
      </p:sp>
      <p:sp>
        <p:nvSpPr>
          <p:cNvPr id="20" name="Text Box 31"/>
          <p:cNvSpPr txBox="1">
            <a:spLocks noChangeArrowheads="1"/>
          </p:cNvSpPr>
          <p:nvPr/>
        </p:nvSpPr>
        <p:spPr bwMode="auto">
          <a:xfrm>
            <a:off x="3778898" y="2131953"/>
            <a:ext cx="378563" cy="285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i="1" dirty="0" err="1">
                <a:solidFill>
                  <a:srgbClr val="000000"/>
                </a:solidFill>
                <a:latin typeface="Arial" charset="0"/>
              </a:rPr>
              <a:t>dt</a:t>
            </a:r>
            <a:endParaRPr lang="en-US" sz="1400" i="1" dirty="0">
              <a:solidFill>
                <a:srgbClr val="000000"/>
              </a:solidFill>
              <a:latin typeface="Arial" charset="0"/>
            </a:endParaRPr>
          </a:p>
        </p:txBody>
      </p:sp>
      <p:sp>
        <p:nvSpPr>
          <p:cNvPr id="21" name="Text Box 31"/>
          <p:cNvSpPr txBox="1">
            <a:spLocks noChangeArrowheads="1"/>
          </p:cNvSpPr>
          <p:nvPr/>
        </p:nvSpPr>
        <p:spPr bwMode="auto">
          <a:xfrm>
            <a:off x="4904898" y="3866116"/>
            <a:ext cx="378563" cy="285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i="1" dirty="0" err="1">
                <a:solidFill>
                  <a:srgbClr val="000000"/>
                </a:solidFill>
                <a:latin typeface="Arial" charset="0"/>
              </a:rPr>
              <a:t>dt</a:t>
            </a:r>
            <a:endParaRPr lang="en-US" sz="1400" i="1" dirty="0">
              <a:solidFill>
                <a:srgbClr val="000000"/>
              </a:solidFill>
              <a:latin typeface="Arial" charset="0"/>
            </a:endParaRPr>
          </a:p>
        </p:txBody>
      </p:sp>
      <p:sp>
        <p:nvSpPr>
          <p:cNvPr id="22" name="Text Box 31"/>
          <p:cNvSpPr txBox="1">
            <a:spLocks noChangeArrowheads="1"/>
          </p:cNvSpPr>
          <p:nvPr/>
        </p:nvSpPr>
        <p:spPr bwMode="auto">
          <a:xfrm>
            <a:off x="6194559" y="3508882"/>
            <a:ext cx="1000180" cy="308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charset="0"/>
              </a:rPr>
              <a:t>1,500 </a:t>
            </a:r>
            <a:r>
              <a:rPr lang="en-US" sz="1400" dirty="0">
                <a:solidFill>
                  <a:srgbClr val="000000"/>
                </a:solidFill>
                <a:latin typeface="Symbol Std"/>
                <a:cs typeface="Symbol Std"/>
              </a:rPr>
              <a:t>−</a:t>
            </a:r>
            <a:r>
              <a:rPr lang="en-US" sz="1400" dirty="0">
                <a:solidFill>
                  <a:srgbClr val="000000"/>
                </a:solidFill>
                <a:latin typeface="Arial" charset="0"/>
              </a:rPr>
              <a:t> </a:t>
            </a:r>
            <a:r>
              <a:rPr lang="en-US" sz="1400" i="1" dirty="0">
                <a:solidFill>
                  <a:srgbClr val="000000"/>
                </a:solidFill>
                <a:latin typeface="Arial" charset="0"/>
              </a:rPr>
              <a:t>N</a:t>
            </a:r>
          </a:p>
        </p:txBody>
      </p:sp>
      <p:sp>
        <p:nvSpPr>
          <p:cNvPr id="23" name="Text Box 31"/>
          <p:cNvSpPr txBox="1">
            <a:spLocks noChangeArrowheads="1"/>
          </p:cNvSpPr>
          <p:nvPr/>
        </p:nvSpPr>
        <p:spPr bwMode="auto">
          <a:xfrm>
            <a:off x="6379733" y="3841541"/>
            <a:ext cx="676809" cy="321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charset="0"/>
              </a:rPr>
              <a:t>1,500</a:t>
            </a:r>
            <a:endParaRPr lang="en-US" sz="1400" i="1" dirty="0">
              <a:solidFill>
                <a:srgbClr val="000000"/>
              </a:solidFill>
              <a:latin typeface="Arial" charset="0"/>
            </a:endParaRPr>
          </a:p>
        </p:txBody>
      </p:sp>
      <p:sp>
        <p:nvSpPr>
          <p:cNvPr id="24" name="Text Box 31"/>
          <p:cNvSpPr txBox="1">
            <a:spLocks noChangeArrowheads="1"/>
          </p:cNvSpPr>
          <p:nvPr/>
        </p:nvSpPr>
        <p:spPr bwMode="auto">
          <a:xfrm>
            <a:off x="2172550" y="1544683"/>
            <a:ext cx="676809" cy="321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charset="0"/>
              </a:rPr>
              <a:t>2,000</a:t>
            </a:r>
            <a:endParaRPr lang="en-US" sz="1400" i="1" dirty="0">
              <a:solidFill>
                <a:srgbClr val="000000"/>
              </a:solidFill>
              <a:latin typeface="Arial" charset="0"/>
            </a:endParaRPr>
          </a:p>
        </p:txBody>
      </p:sp>
      <p:sp>
        <p:nvSpPr>
          <p:cNvPr id="25" name="Text Box 31"/>
          <p:cNvSpPr txBox="1">
            <a:spLocks noChangeArrowheads="1"/>
          </p:cNvSpPr>
          <p:nvPr/>
        </p:nvSpPr>
        <p:spPr bwMode="auto">
          <a:xfrm>
            <a:off x="2175213" y="2444131"/>
            <a:ext cx="676809" cy="321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charset="0"/>
              </a:rPr>
              <a:t>1,500</a:t>
            </a:r>
            <a:endParaRPr lang="en-US" sz="1400" i="1" dirty="0">
              <a:solidFill>
                <a:srgbClr val="000000"/>
              </a:solidFill>
              <a:latin typeface="Arial" charset="0"/>
            </a:endParaRPr>
          </a:p>
        </p:txBody>
      </p:sp>
      <p:sp>
        <p:nvSpPr>
          <p:cNvPr id="26" name="Text Box 31"/>
          <p:cNvSpPr txBox="1">
            <a:spLocks noChangeArrowheads="1"/>
          </p:cNvSpPr>
          <p:nvPr/>
        </p:nvSpPr>
        <p:spPr bwMode="auto">
          <a:xfrm>
            <a:off x="2183406" y="3313669"/>
            <a:ext cx="676809" cy="321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charset="0"/>
              </a:rPr>
              <a:t>1,000</a:t>
            </a:r>
            <a:endParaRPr lang="en-US" sz="1400" i="1" dirty="0">
              <a:solidFill>
                <a:srgbClr val="000000"/>
              </a:solidFill>
              <a:latin typeface="Arial" charset="0"/>
            </a:endParaRPr>
          </a:p>
        </p:txBody>
      </p:sp>
      <p:sp>
        <p:nvSpPr>
          <p:cNvPr id="27" name="Text Box 31"/>
          <p:cNvSpPr txBox="1">
            <a:spLocks noChangeArrowheads="1"/>
          </p:cNvSpPr>
          <p:nvPr/>
        </p:nvSpPr>
        <p:spPr bwMode="auto">
          <a:xfrm>
            <a:off x="2294844" y="4206768"/>
            <a:ext cx="676809" cy="321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charset="0"/>
              </a:rPr>
              <a:t>500</a:t>
            </a:r>
            <a:endParaRPr lang="en-US" sz="1400" i="1" dirty="0">
              <a:solidFill>
                <a:srgbClr val="000000"/>
              </a:solidFill>
              <a:latin typeface="Arial" charset="0"/>
            </a:endParaRPr>
          </a:p>
        </p:txBody>
      </p:sp>
      <p:sp>
        <p:nvSpPr>
          <p:cNvPr id="28" name="Text Box 31"/>
          <p:cNvSpPr txBox="1">
            <a:spLocks noChangeArrowheads="1"/>
          </p:cNvSpPr>
          <p:nvPr/>
        </p:nvSpPr>
        <p:spPr bwMode="auto">
          <a:xfrm>
            <a:off x="2465471" y="5104370"/>
            <a:ext cx="270409" cy="316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charset="0"/>
              </a:rPr>
              <a:t>0</a:t>
            </a:r>
            <a:endParaRPr lang="en-US" sz="1400" i="1" dirty="0">
              <a:solidFill>
                <a:srgbClr val="000000"/>
              </a:solidFill>
              <a:latin typeface="Arial" charset="0"/>
            </a:endParaRPr>
          </a:p>
        </p:txBody>
      </p:sp>
      <p:sp>
        <p:nvSpPr>
          <p:cNvPr id="29" name="Text Box 31"/>
          <p:cNvSpPr txBox="1">
            <a:spLocks noChangeArrowheads="1"/>
          </p:cNvSpPr>
          <p:nvPr/>
        </p:nvSpPr>
        <p:spPr bwMode="auto">
          <a:xfrm>
            <a:off x="2653467" y="5348554"/>
            <a:ext cx="406400" cy="267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tabLst>
                <a:tab pos="1892300" algn="ctr"/>
                <a:tab pos="3657600" algn="ctr"/>
                <a:tab pos="5486400" algn="ctr"/>
              </a:tabLst>
            </a:pPr>
            <a:r>
              <a:rPr lang="en-US" sz="1400" dirty="0">
                <a:solidFill>
                  <a:srgbClr val="000000"/>
                </a:solidFill>
                <a:latin typeface="Arial" charset="0"/>
              </a:rPr>
              <a:t>0</a:t>
            </a:r>
            <a:endParaRPr lang="en-US" sz="1400" i="1" dirty="0">
              <a:solidFill>
                <a:srgbClr val="000000"/>
              </a:solidFill>
              <a:latin typeface="Arial" charset="0"/>
            </a:endParaRPr>
          </a:p>
        </p:txBody>
      </p:sp>
      <p:sp>
        <p:nvSpPr>
          <p:cNvPr id="30" name="Text Box 31"/>
          <p:cNvSpPr txBox="1">
            <a:spLocks noChangeArrowheads="1"/>
          </p:cNvSpPr>
          <p:nvPr/>
        </p:nvSpPr>
        <p:spPr bwMode="auto">
          <a:xfrm>
            <a:off x="5352217" y="5367604"/>
            <a:ext cx="444500" cy="267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tabLst>
                <a:tab pos="1892300" algn="ctr"/>
                <a:tab pos="3657600" algn="ctr"/>
                <a:tab pos="5486400" algn="ctr"/>
              </a:tabLst>
            </a:pPr>
            <a:r>
              <a:rPr lang="en-US" sz="1400" dirty="0">
                <a:solidFill>
                  <a:srgbClr val="000000"/>
                </a:solidFill>
                <a:latin typeface="Arial" charset="0"/>
              </a:rPr>
              <a:t>10</a:t>
            </a:r>
            <a:endParaRPr lang="en-US" sz="1400" i="1" dirty="0">
              <a:solidFill>
                <a:srgbClr val="000000"/>
              </a:solidFill>
              <a:latin typeface="Arial" charset="0"/>
            </a:endParaRPr>
          </a:p>
        </p:txBody>
      </p:sp>
      <p:sp>
        <p:nvSpPr>
          <p:cNvPr id="31" name="Text Box 31"/>
          <p:cNvSpPr txBox="1">
            <a:spLocks noChangeArrowheads="1"/>
          </p:cNvSpPr>
          <p:nvPr/>
        </p:nvSpPr>
        <p:spPr bwMode="auto">
          <a:xfrm>
            <a:off x="6768266" y="5354904"/>
            <a:ext cx="426473" cy="267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tabLst>
                <a:tab pos="1892300" algn="ctr"/>
                <a:tab pos="3657600" algn="ctr"/>
                <a:tab pos="5486400" algn="ctr"/>
              </a:tabLst>
            </a:pPr>
            <a:r>
              <a:rPr lang="en-US" sz="1400" dirty="0">
                <a:solidFill>
                  <a:srgbClr val="000000"/>
                </a:solidFill>
                <a:latin typeface="Arial" charset="0"/>
              </a:rPr>
              <a:t>15                </a:t>
            </a:r>
            <a:endParaRPr lang="en-US" sz="1400" i="1" dirty="0">
              <a:solidFill>
                <a:srgbClr val="000000"/>
              </a:solidFill>
              <a:latin typeface="Arial" charset="0"/>
            </a:endParaRPr>
          </a:p>
        </p:txBody>
      </p:sp>
      <p:sp>
        <p:nvSpPr>
          <p:cNvPr id="32" name="Text Box 31"/>
          <p:cNvSpPr txBox="1">
            <a:spLocks noChangeArrowheads="1"/>
          </p:cNvSpPr>
          <p:nvPr/>
        </p:nvSpPr>
        <p:spPr bwMode="auto">
          <a:xfrm>
            <a:off x="4006017" y="5348554"/>
            <a:ext cx="336550" cy="267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tabLst>
                <a:tab pos="1892300" algn="ctr"/>
                <a:tab pos="3657600" algn="ctr"/>
                <a:tab pos="5486400" algn="ctr"/>
              </a:tabLst>
            </a:pPr>
            <a:r>
              <a:rPr lang="en-US" sz="1400" dirty="0">
                <a:solidFill>
                  <a:srgbClr val="000000"/>
                </a:solidFill>
                <a:latin typeface="Arial" charset="0"/>
              </a:rPr>
              <a:t>5	</a:t>
            </a:r>
            <a:endParaRPr lang="en-US" sz="1400" i="1" dirty="0">
              <a:solidFill>
                <a:srgbClr val="000000"/>
              </a:solidFill>
              <a:latin typeface="Arial" charset="0"/>
            </a:endParaRPr>
          </a:p>
        </p:txBody>
      </p:sp>
      <p:sp>
        <p:nvSpPr>
          <p:cNvPr id="33" name="Left Bracket 32"/>
          <p:cNvSpPr/>
          <p:nvPr/>
        </p:nvSpPr>
        <p:spPr bwMode="auto">
          <a:xfrm>
            <a:off x="6103018" y="3562299"/>
            <a:ext cx="114300" cy="488950"/>
          </a:xfrm>
          <a:prstGeom prst="leftBracket">
            <a:avLst>
              <a:gd name="adj" fmla="val 174306"/>
            </a:avLst>
          </a:prstGeom>
          <a:noFill/>
          <a:ln w="254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en-US" sz="1400">
              <a:solidFill>
                <a:srgbClr val="000000"/>
              </a:solidFill>
              <a:latin typeface="Times" pitchFamily="84" charset="0"/>
              <a:ea typeface="ＭＳ Ｐゴシック" charset="0"/>
            </a:endParaRPr>
          </a:p>
        </p:txBody>
      </p:sp>
      <p:sp>
        <p:nvSpPr>
          <p:cNvPr id="34" name="Left Bracket 33"/>
          <p:cNvSpPr/>
          <p:nvPr/>
        </p:nvSpPr>
        <p:spPr bwMode="auto">
          <a:xfrm flipH="1">
            <a:off x="7010400" y="3581400"/>
            <a:ext cx="114300" cy="488950"/>
          </a:xfrm>
          <a:prstGeom prst="leftBracket">
            <a:avLst>
              <a:gd name="adj" fmla="val 174306"/>
            </a:avLst>
          </a:prstGeom>
          <a:noFill/>
          <a:ln w="254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en-US" sz="1400" dirty="0">
              <a:solidFill>
                <a:srgbClr val="000000"/>
              </a:solidFill>
              <a:latin typeface="Times" pitchFamily="84" charset="0"/>
              <a:ea typeface="ＭＳ Ｐゴシック" charset="0"/>
            </a:endParaRPr>
          </a:p>
        </p:txBody>
      </p:sp>
    </p:spTree>
    <p:extLst>
      <p:ext uri="{BB962C8B-B14F-4D97-AF65-F5344CB8AC3E}">
        <p14:creationId xmlns:p14="http://schemas.microsoft.com/office/powerpoint/2010/main" val="161107224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Logistic Growth Task</a:t>
            </a:r>
            <a:br>
              <a:rPr lang="en-US" dirty="0"/>
            </a:br>
            <a:r>
              <a:rPr lang="en-US" dirty="0"/>
              <a:t>Instructional Reflection</a:t>
            </a:r>
          </a:p>
        </p:txBody>
      </p:sp>
      <p:sp>
        <p:nvSpPr>
          <p:cNvPr id="3" name="Content Placeholder 2"/>
          <p:cNvSpPr>
            <a:spLocks noGrp="1"/>
          </p:cNvSpPr>
          <p:nvPr>
            <p:ph idx="1"/>
          </p:nvPr>
        </p:nvSpPr>
        <p:spPr/>
        <p:txBody>
          <a:bodyPr>
            <a:normAutofit/>
          </a:bodyPr>
          <a:lstStyle/>
          <a:p>
            <a:r>
              <a:rPr lang="en-US" dirty="0"/>
              <a:t>What were your questions as a “student” concerning completing the task?</a:t>
            </a:r>
          </a:p>
          <a:p>
            <a:r>
              <a:rPr lang="en-US" dirty="0"/>
              <a:t>What instructional strategies would you use to teach the QR aspects of this task?</a:t>
            </a:r>
          </a:p>
        </p:txBody>
      </p:sp>
    </p:spTree>
    <p:extLst>
      <p:ext uri="{BB962C8B-B14F-4D97-AF65-F5344CB8AC3E}">
        <p14:creationId xmlns:p14="http://schemas.microsoft.com/office/powerpoint/2010/main" val="137383841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p:cNvSpPr>
            <a:spLocks noGrp="1" noChangeArrowheads="1"/>
          </p:cNvSpPr>
          <p:nvPr>
            <p:ph type="title"/>
          </p:nvPr>
        </p:nvSpPr>
        <p:spPr>
          <a:xfrm>
            <a:off x="457200" y="152400"/>
            <a:ext cx="8229600" cy="1143000"/>
          </a:xfrm>
        </p:spPr>
        <p:txBody>
          <a:bodyPr>
            <a:normAutofit/>
          </a:bodyPr>
          <a:lstStyle/>
          <a:p>
            <a:r>
              <a:rPr lang="en-US" altLang="en-US" sz="3200" dirty="0"/>
              <a:t>Logistical Model</a:t>
            </a:r>
          </a:p>
        </p:txBody>
      </p:sp>
      <p:sp>
        <p:nvSpPr>
          <p:cNvPr id="6" name="TextBox 5"/>
          <p:cNvSpPr txBox="1"/>
          <p:nvPr/>
        </p:nvSpPr>
        <p:spPr>
          <a:xfrm>
            <a:off x="304800" y="2918936"/>
            <a:ext cx="8610600" cy="830997"/>
          </a:xfrm>
          <a:prstGeom prst="rect">
            <a:avLst/>
          </a:prstGeom>
          <a:noFill/>
        </p:spPr>
        <p:txBody>
          <a:bodyPr wrap="square" rtlCol="0">
            <a:spAutoFit/>
          </a:bodyPr>
          <a:lstStyle/>
          <a:p>
            <a:r>
              <a:rPr lang="en-US" sz="2400" dirty="0">
                <a:solidFill>
                  <a:prstClr val="black"/>
                </a:solidFill>
              </a:rPr>
              <a:t>When </a:t>
            </a:r>
            <a:r>
              <a:rPr lang="en-US" sz="2400" i="1" dirty="0">
                <a:solidFill>
                  <a:prstClr val="black"/>
                </a:solidFill>
              </a:rPr>
              <a:t>N </a:t>
            </a:r>
            <a:r>
              <a:rPr lang="en-US" sz="2400" dirty="0">
                <a:solidFill>
                  <a:prstClr val="black"/>
                </a:solidFill>
              </a:rPr>
              <a:t>is small, (</a:t>
            </a:r>
            <a:r>
              <a:rPr lang="en-US" sz="2400" i="1" dirty="0">
                <a:solidFill>
                  <a:prstClr val="black"/>
                </a:solidFill>
              </a:rPr>
              <a:t>K </a:t>
            </a:r>
            <a:r>
              <a:rPr lang="en-US" sz="2400" dirty="0">
                <a:solidFill>
                  <a:prstClr val="black"/>
                </a:solidFill>
              </a:rPr>
              <a:t>– </a:t>
            </a:r>
            <a:r>
              <a:rPr lang="en-US" sz="2400" i="1" dirty="0">
                <a:solidFill>
                  <a:prstClr val="black"/>
                </a:solidFill>
              </a:rPr>
              <a:t>N</a:t>
            </a:r>
            <a:r>
              <a:rPr lang="en-US" sz="2400" dirty="0">
                <a:solidFill>
                  <a:prstClr val="black"/>
                </a:solidFill>
              </a:rPr>
              <a:t>)/</a:t>
            </a:r>
            <a:r>
              <a:rPr lang="en-US" sz="2400" i="1" dirty="0">
                <a:solidFill>
                  <a:prstClr val="black"/>
                </a:solidFill>
              </a:rPr>
              <a:t>K </a:t>
            </a:r>
            <a:r>
              <a:rPr lang="en-US" sz="2400" dirty="0">
                <a:solidFill>
                  <a:prstClr val="black"/>
                </a:solidFill>
              </a:rPr>
              <a:t>is close to 1, and the population’s growth rate is close to maximum.</a:t>
            </a:r>
          </a:p>
        </p:txBody>
      </p:sp>
      <p:sp>
        <p:nvSpPr>
          <p:cNvPr id="7" name="TextBox 6"/>
          <p:cNvSpPr txBox="1"/>
          <p:nvPr/>
        </p:nvSpPr>
        <p:spPr>
          <a:xfrm>
            <a:off x="304800" y="1295400"/>
            <a:ext cx="8610600" cy="830997"/>
          </a:xfrm>
          <a:prstGeom prst="rect">
            <a:avLst/>
          </a:prstGeom>
          <a:noFill/>
        </p:spPr>
        <p:txBody>
          <a:bodyPr wrap="square" rtlCol="0">
            <a:spAutoFit/>
          </a:bodyPr>
          <a:lstStyle/>
          <a:p>
            <a:r>
              <a:rPr lang="en-US" sz="2400" dirty="0">
                <a:solidFill>
                  <a:prstClr val="black"/>
                </a:solidFill>
              </a:rPr>
              <a:t>The </a:t>
            </a:r>
            <a:r>
              <a:rPr lang="en-US" sz="2400" b="1" dirty="0">
                <a:solidFill>
                  <a:prstClr val="black"/>
                </a:solidFill>
              </a:rPr>
              <a:t>logistic population growth </a:t>
            </a:r>
            <a:r>
              <a:rPr lang="en-US" sz="2400" dirty="0">
                <a:solidFill>
                  <a:prstClr val="black"/>
                </a:solidFill>
              </a:rPr>
              <a:t>model expresses this mathematically.</a:t>
            </a:r>
          </a:p>
        </p:txBody>
      </p:sp>
      <p:grpSp>
        <p:nvGrpSpPr>
          <p:cNvPr id="8" name="Group 3"/>
          <p:cNvGrpSpPr>
            <a:grpSpLocks/>
          </p:cNvGrpSpPr>
          <p:nvPr/>
        </p:nvGrpSpPr>
        <p:grpSpPr bwMode="auto">
          <a:xfrm>
            <a:off x="3352800" y="1828800"/>
            <a:ext cx="4191001" cy="965200"/>
            <a:chOff x="1987" y="2776"/>
            <a:chExt cx="1440" cy="608"/>
          </a:xfrm>
        </p:grpSpPr>
        <p:sp>
          <p:nvSpPr>
            <p:cNvPr id="9" name="Text Box 4"/>
            <p:cNvSpPr txBox="1">
              <a:spLocks noChangeArrowheads="1"/>
            </p:cNvSpPr>
            <p:nvPr/>
          </p:nvSpPr>
          <p:spPr bwMode="auto">
            <a:xfrm>
              <a:off x="1987" y="2782"/>
              <a:ext cx="415" cy="327"/>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lin ang="5400000" scaled="1"/>
                  </a:gra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a:defRPr/>
              </a:pPr>
              <a:r>
                <a:rPr kumimoji="1" lang="en-US" sz="2800">
                  <a:solidFill>
                    <a:prstClr val="black"/>
                  </a:solidFill>
                  <a:latin typeface="Symbol" charset="0"/>
                  <a:sym typeface="Symbol" charset="0"/>
                </a:rPr>
                <a:t></a:t>
              </a:r>
              <a:r>
                <a:rPr kumimoji="1" lang="en-US" sz="2800" i="1">
                  <a:solidFill>
                    <a:prstClr val="black"/>
                  </a:solidFill>
                </a:rPr>
                <a:t>N</a:t>
              </a:r>
            </a:p>
          </p:txBody>
        </p:sp>
        <p:sp>
          <p:nvSpPr>
            <p:cNvPr id="10" name="Line 5"/>
            <p:cNvSpPr>
              <a:spLocks noChangeShapeType="1"/>
            </p:cNvSpPr>
            <p:nvPr/>
          </p:nvSpPr>
          <p:spPr bwMode="auto">
            <a:xfrm>
              <a:off x="2079" y="3078"/>
              <a:ext cx="244"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lstStyle/>
            <a:p>
              <a:pPr>
                <a:defRPr/>
              </a:pPr>
              <a:endParaRPr lang="en-US">
                <a:solidFill>
                  <a:prstClr val="black"/>
                </a:solidFill>
                <a:latin typeface="Arial" charset="0"/>
                <a:ea typeface="ヒラギノ角ゴ Pro W3" charset="0"/>
                <a:cs typeface="ヒラギノ角ゴ Pro W3" charset="0"/>
              </a:endParaRPr>
            </a:p>
          </p:txBody>
        </p:sp>
        <p:sp>
          <p:nvSpPr>
            <p:cNvPr id="11" name="Text Box 6"/>
            <p:cNvSpPr txBox="1">
              <a:spLocks noChangeArrowheads="1"/>
            </p:cNvSpPr>
            <p:nvPr/>
          </p:nvSpPr>
          <p:spPr bwMode="auto">
            <a:xfrm>
              <a:off x="2033" y="2976"/>
              <a:ext cx="315" cy="408"/>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lin ang="5400000" scaled="1"/>
                  </a:gra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a:lnSpc>
                  <a:spcPct val="130000"/>
                </a:lnSpc>
                <a:defRPr/>
              </a:pPr>
              <a:r>
                <a:rPr kumimoji="1" lang="en-US" sz="2800">
                  <a:solidFill>
                    <a:prstClr val="black"/>
                  </a:solidFill>
                  <a:latin typeface="Symbol" charset="0"/>
                  <a:sym typeface="Symbol" charset="0"/>
                </a:rPr>
                <a:t></a:t>
              </a:r>
              <a:r>
                <a:rPr kumimoji="1" lang="en-US" sz="2800" i="1">
                  <a:solidFill>
                    <a:prstClr val="black"/>
                  </a:solidFill>
                </a:rPr>
                <a:t>t</a:t>
              </a:r>
            </a:p>
          </p:txBody>
        </p:sp>
        <p:sp>
          <p:nvSpPr>
            <p:cNvPr id="12" name="Text Box 7"/>
            <p:cNvSpPr txBox="1">
              <a:spLocks noChangeArrowheads="1"/>
            </p:cNvSpPr>
            <p:nvPr/>
          </p:nvSpPr>
          <p:spPr bwMode="auto">
            <a:xfrm>
              <a:off x="2340" y="2888"/>
              <a:ext cx="239" cy="327"/>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lin ang="5400000" scaled="1"/>
                  </a:gra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nchor="ctr">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a:defRPr/>
              </a:pPr>
              <a:r>
                <a:rPr kumimoji="1" lang="en-US" sz="2800" dirty="0">
                  <a:solidFill>
                    <a:prstClr val="black"/>
                  </a:solidFill>
                  <a:sym typeface="Symbol" charset="0"/>
                </a:rPr>
                <a:t></a:t>
              </a:r>
              <a:endParaRPr kumimoji="1" lang="en-US" sz="2800" dirty="0">
                <a:solidFill>
                  <a:prstClr val="black"/>
                </a:solidFill>
              </a:endParaRPr>
            </a:p>
          </p:txBody>
        </p:sp>
        <p:sp>
          <p:nvSpPr>
            <p:cNvPr id="13" name="Text Box 8"/>
            <p:cNvSpPr txBox="1">
              <a:spLocks noChangeArrowheads="1"/>
            </p:cNvSpPr>
            <p:nvPr/>
          </p:nvSpPr>
          <p:spPr bwMode="auto">
            <a:xfrm>
              <a:off x="2366" y="2776"/>
              <a:ext cx="1061" cy="601"/>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lin ang="5400000" scaled="1"/>
                  </a:gra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2075" tIns="46038" rIns="92075" bIns="46038" anchor="ctr">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a:defRPr/>
              </a:pPr>
              <a:r>
                <a:rPr kumimoji="1" lang="en-US" sz="2800" i="1" dirty="0" err="1">
                  <a:solidFill>
                    <a:prstClr val="black"/>
                  </a:solidFill>
                </a:rPr>
                <a:t>r</a:t>
              </a:r>
              <a:r>
                <a:rPr kumimoji="1" lang="en-US" sz="2800" i="1" baseline="-25000" dirty="0" err="1">
                  <a:solidFill>
                    <a:prstClr val="black"/>
                  </a:solidFill>
                </a:rPr>
                <a:t>inst</a:t>
              </a:r>
              <a:r>
                <a:rPr kumimoji="1" lang="en-US" sz="2800" i="1" dirty="0" err="1">
                  <a:solidFill>
                    <a:prstClr val="black"/>
                  </a:solidFill>
                </a:rPr>
                <a:t>N</a:t>
              </a:r>
              <a:r>
                <a:rPr kumimoji="1" lang="en-US" sz="2800" i="1" dirty="0">
                  <a:solidFill>
                    <a:prstClr val="black"/>
                  </a:solidFill>
                </a:rPr>
                <a:t> </a:t>
              </a:r>
              <a:r>
                <a:rPr kumimoji="1" lang="en-US" sz="2800" i="1" u="sng" dirty="0">
                  <a:solidFill>
                    <a:prstClr val="black"/>
                  </a:solidFill>
                </a:rPr>
                <a:t>(K – N)</a:t>
              </a:r>
            </a:p>
            <a:p>
              <a:pPr algn="ctr">
                <a:defRPr/>
              </a:pPr>
              <a:r>
                <a:rPr kumimoji="1" lang="en-US" sz="2800" b="1" dirty="0">
                  <a:solidFill>
                    <a:prstClr val="black"/>
                  </a:solidFill>
                </a:rPr>
                <a:t>         </a:t>
              </a:r>
              <a:r>
                <a:rPr kumimoji="1" lang="en-US" sz="2800" i="1" dirty="0">
                  <a:solidFill>
                    <a:prstClr val="black"/>
                  </a:solidFill>
                </a:rPr>
                <a:t>K</a:t>
              </a:r>
              <a:endParaRPr kumimoji="1" lang="en-US" sz="2800" b="1" dirty="0">
                <a:solidFill>
                  <a:prstClr val="black"/>
                </a:solidFill>
              </a:endParaRPr>
            </a:p>
          </p:txBody>
        </p:sp>
      </p:grpSp>
      <p:sp>
        <p:nvSpPr>
          <p:cNvPr id="14" name="TextBox 13"/>
          <p:cNvSpPr txBox="1"/>
          <p:nvPr/>
        </p:nvSpPr>
        <p:spPr>
          <a:xfrm>
            <a:off x="304800" y="3904158"/>
            <a:ext cx="8610600" cy="830997"/>
          </a:xfrm>
          <a:prstGeom prst="rect">
            <a:avLst/>
          </a:prstGeom>
          <a:noFill/>
        </p:spPr>
        <p:txBody>
          <a:bodyPr wrap="square" rtlCol="0">
            <a:spAutoFit/>
          </a:bodyPr>
          <a:lstStyle/>
          <a:p>
            <a:r>
              <a:rPr lang="en-US" sz="2400" dirty="0">
                <a:solidFill>
                  <a:prstClr val="black"/>
                </a:solidFill>
              </a:rPr>
              <a:t>When </a:t>
            </a:r>
            <a:r>
              <a:rPr lang="en-US" sz="2400" i="1" dirty="0">
                <a:solidFill>
                  <a:prstClr val="black"/>
                </a:solidFill>
              </a:rPr>
              <a:t>N </a:t>
            </a:r>
            <a:r>
              <a:rPr lang="en-US" sz="2400" dirty="0">
                <a:solidFill>
                  <a:prstClr val="black"/>
                </a:solidFill>
              </a:rPr>
              <a:t>is large, (</a:t>
            </a:r>
            <a:r>
              <a:rPr lang="en-US" sz="2400" i="1" dirty="0">
                <a:solidFill>
                  <a:prstClr val="black"/>
                </a:solidFill>
              </a:rPr>
              <a:t>K </a:t>
            </a:r>
            <a:r>
              <a:rPr lang="en-US" sz="2400" dirty="0">
                <a:solidFill>
                  <a:prstClr val="black"/>
                </a:solidFill>
              </a:rPr>
              <a:t>– </a:t>
            </a:r>
            <a:r>
              <a:rPr lang="en-US" sz="2400" i="1" dirty="0">
                <a:solidFill>
                  <a:prstClr val="black"/>
                </a:solidFill>
              </a:rPr>
              <a:t>N</a:t>
            </a:r>
            <a:r>
              <a:rPr lang="en-US" sz="2400" dirty="0">
                <a:solidFill>
                  <a:prstClr val="black"/>
                </a:solidFill>
              </a:rPr>
              <a:t>)/</a:t>
            </a:r>
            <a:r>
              <a:rPr lang="en-US" sz="2400" i="1" dirty="0">
                <a:solidFill>
                  <a:prstClr val="black"/>
                </a:solidFill>
              </a:rPr>
              <a:t>K </a:t>
            </a:r>
            <a:r>
              <a:rPr lang="en-US" sz="2400" dirty="0">
                <a:solidFill>
                  <a:prstClr val="black"/>
                </a:solidFill>
              </a:rPr>
              <a:t>is close to 0, and the population’s growth rate is going to be small.</a:t>
            </a:r>
          </a:p>
        </p:txBody>
      </p:sp>
      <p:sp>
        <p:nvSpPr>
          <p:cNvPr id="17" name="TextBox 16"/>
          <p:cNvSpPr txBox="1"/>
          <p:nvPr/>
        </p:nvSpPr>
        <p:spPr>
          <a:xfrm>
            <a:off x="304800" y="4889380"/>
            <a:ext cx="8610600" cy="461665"/>
          </a:xfrm>
          <a:prstGeom prst="rect">
            <a:avLst/>
          </a:prstGeom>
          <a:noFill/>
        </p:spPr>
        <p:txBody>
          <a:bodyPr wrap="square" rtlCol="0">
            <a:spAutoFit/>
          </a:bodyPr>
          <a:lstStyle/>
          <a:p>
            <a:r>
              <a:rPr lang="en-US" sz="2400" dirty="0">
                <a:solidFill>
                  <a:prstClr val="black"/>
                </a:solidFill>
              </a:rPr>
              <a:t>When </a:t>
            </a:r>
            <a:r>
              <a:rPr lang="en-US" sz="2400" i="1" dirty="0">
                <a:solidFill>
                  <a:prstClr val="black"/>
                </a:solidFill>
              </a:rPr>
              <a:t>N </a:t>
            </a:r>
            <a:r>
              <a:rPr lang="en-US" sz="2400" dirty="0">
                <a:solidFill>
                  <a:prstClr val="black"/>
                </a:solidFill>
              </a:rPr>
              <a:t>= </a:t>
            </a:r>
            <a:r>
              <a:rPr lang="en-US" sz="2400" i="1" dirty="0">
                <a:solidFill>
                  <a:prstClr val="black"/>
                </a:solidFill>
              </a:rPr>
              <a:t>K</a:t>
            </a:r>
            <a:r>
              <a:rPr lang="en-US" sz="2400" dirty="0">
                <a:solidFill>
                  <a:prstClr val="black"/>
                </a:solidFill>
              </a:rPr>
              <a:t>, the population stops growing.</a:t>
            </a:r>
          </a:p>
        </p:txBody>
      </p:sp>
      <p:sp>
        <p:nvSpPr>
          <p:cNvPr id="18" name="TextBox 17"/>
          <p:cNvSpPr txBox="1"/>
          <p:nvPr/>
        </p:nvSpPr>
        <p:spPr>
          <a:xfrm>
            <a:off x="304800" y="5505271"/>
            <a:ext cx="8610600" cy="1200329"/>
          </a:xfrm>
          <a:prstGeom prst="rect">
            <a:avLst/>
          </a:prstGeom>
          <a:noFill/>
        </p:spPr>
        <p:txBody>
          <a:bodyPr wrap="square" rtlCol="0">
            <a:spAutoFit/>
          </a:bodyPr>
          <a:lstStyle/>
          <a:p>
            <a:r>
              <a:rPr lang="en-US" sz="2400" u="sng" dirty="0">
                <a:solidFill>
                  <a:prstClr val="black"/>
                </a:solidFill>
              </a:rPr>
              <a:t>Major assumption</a:t>
            </a:r>
            <a:r>
              <a:rPr lang="en-US" sz="2400" dirty="0">
                <a:solidFill>
                  <a:prstClr val="black"/>
                </a:solidFill>
              </a:rPr>
              <a:t>: regardless of population density, each individual added to a population has same negative effect on population growth rate.</a:t>
            </a:r>
          </a:p>
        </p:txBody>
      </p:sp>
    </p:spTree>
    <p:extLst>
      <p:ext uri="{BB962C8B-B14F-4D97-AF65-F5344CB8AC3E}">
        <p14:creationId xmlns:p14="http://schemas.microsoft.com/office/powerpoint/2010/main" val="249771599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p:cNvSpPr>
            <a:spLocks noGrp="1" noChangeArrowheads="1"/>
          </p:cNvSpPr>
          <p:nvPr>
            <p:ph type="title"/>
          </p:nvPr>
        </p:nvSpPr>
        <p:spPr>
          <a:xfrm>
            <a:off x="457200" y="152400"/>
            <a:ext cx="8229600" cy="1143000"/>
          </a:xfrm>
        </p:spPr>
        <p:txBody>
          <a:bodyPr>
            <a:normAutofit/>
          </a:bodyPr>
          <a:lstStyle/>
          <a:p>
            <a:r>
              <a:rPr lang="en-US" altLang="en-US" sz="3200" dirty="0"/>
              <a:t>Example</a:t>
            </a:r>
          </a:p>
        </p:txBody>
      </p:sp>
      <p:sp>
        <p:nvSpPr>
          <p:cNvPr id="7" name="TextBox 6"/>
          <p:cNvSpPr txBox="1"/>
          <p:nvPr/>
        </p:nvSpPr>
        <p:spPr>
          <a:xfrm>
            <a:off x="420624" y="1066800"/>
            <a:ext cx="8610600" cy="3046988"/>
          </a:xfrm>
          <a:prstGeom prst="rect">
            <a:avLst/>
          </a:prstGeom>
          <a:noFill/>
        </p:spPr>
        <p:txBody>
          <a:bodyPr wrap="square" rtlCol="0">
            <a:spAutoFit/>
          </a:bodyPr>
          <a:lstStyle/>
          <a:p>
            <a:r>
              <a:rPr lang="en-US" sz="2400" dirty="0">
                <a:solidFill>
                  <a:prstClr val="black"/>
                </a:solidFill>
              </a:rPr>
              <a:t>The Georgia Department of Fish and Wildlife sets guidelines for hunting and fishing in the state, and it reported an estimate of 900,000 deer prior to the hunting season of 2004. It has been estimated that “a deer population that has plenty to eat and is not hunted by humans or other predators will double every three years.”  This corresponds to a per capita increase of </a:t>
            </a:r>
            <a:r>
              <a:rPr lang="en-US" sz="2400" i="1" dirty="0">
                <a:solidFill>
                  <a:prstClr val="black"/>
                </a:solidFill>
              </a:rPr>
              <a:t>r = </a:t>
            </a:r>
            <a:r>
              <a:rPr lang="en-US" sz="2400" dirty="0">
                <a:solidFill>
                  <a:prstClr val="black"/>
                </a:solidFill>
              </a:rPr>
              <a:t>ln(2)/3 = 0.2311</a:t>
            </a:r>
            <a:r>
              <a:rPr lang="en-US" sz="2400" i="1" dirty="0">
                <a:solidFill>
                  <a:prstClr val="black"/>
                </a:solidFill>
              </a:rPr>
              <a:t>.</a:t>
            </a:r>
            <a:r>
              <a:rPr lang="en-US" sz="2400" dirty="0">
                <a:solidFill>
                  <a:prstClr val="black"/>
                </a:solidFill>
              </a:rPr>
              <a:t> Suppose the carrying capacity is 1,072,764 deer</a:t>
            </a:r>
            <a:r>
              <a:rPr lang="en-US" sz="2400" i="1" dirty="0">
                <a:solidFill>
                  <a:prstClr val="black"/>
                </a:solidFill>
              </a:rPr>
              <a:t>. </a:t>
            </a:r>
            <a:r>
              <a:rPr lang="en-US" sz="2400" dirty="0">
                <a:solidFill>
                  <a:prstClr val="black"/>
                </a:solidFill>
              </a:rPr>
              <a:t>Predict the population in 2007.</a:t>
            </a:r>
          </a:p>
        </p:txBody>
      </p:sp>
    </p:spTree>
    <p:extLst>
      <p:ext uri="{BB962C8B-B14F-4D97-AF65-F5344CB8AC3E}">
        <p14:creationId xmlns:p14="http://schemas.microsoft.com/office/powerpoint/2010/main" val="48816824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p:cNvSpPr>
            <a:spLocks noGrp="1" noChangeArrowheads="1"/>
          </p:cNvSpPr>
          <p:nvPr>
            <p:ph type="title"/>
          </p:nvPr>
        </p:nvSpPr>
        <p:spPr>
          <a:xfrm>
            <a:off x="457200" y="152400"/>
            <a:ext cx="8229600" cy="1143000"/>
          </a:xfrm>
        </p:spPr>
        <p:txBody>
          <a:bodyPr>
            <a:normAutofit/>
          </a:bodyPr>
          <a:lstStyle/>
          <a:p>
            <a:r>
              <a:rPr lang="en-US" altLang="en-US" sz="3200" dirty="0"/>
              <a:t>Logistical Model and Reality</a:t>
            </a:r>
          </a:p>
        </p:txBody>
      </p:sp>
      <p:pic>
        <p:nvPicPr>
          <p:cNvPr id="35" name="Picture 34" descr="53_11_PopGrowthCurves-U.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04" y="3124200"/>
            <a:ext cx="8546592" cy="3706368"/>
          </a:xfrm>
          <a:prstGeom prst="rect">
            <a:avLst/>
          </a:prstGeom>
        </p:spPr>
      </p:pic>
      <p:sp>
        <p:nvSpPr>
          <p:cNvPr id="7" name="TextBox 6"/>
          <p:cNvSpPr txBox="1"/>
          <p:nvPr/>
        </p:nvSpPr>
        <p:spPr>
          <a:xfrm>
            <a:off x="381000" y="1219200"/>
            <a:ext cx="8610600" cy="1569660"/>
          </a:xfrm>
          <a:prstGeom prst="rect">
            <a:avLst/>
          </a:prstGeom>
          <a:noFill/>
        </p:spPr>
        <p:txBody>
          <a:bodyPr wrap="square" rtlCol="0">
            <a:spAutoFit/>
          </a:bodyPr>
          <a:lstStyle/>
          <a:p>
            <a:r>
              <a:rPr lang="en-US" sz="2400" dirty="0">
                <a:solidFill>
                  <a:prstClr val="black"/>
                </a:solidFill>
              </a:rPr>
              <a:t>Growth of several species in laboratory (beetles, crustaceans, </a:t>
            </a:r>
            <a:r>
              <a:rPr lang="en-US" sz="2400" i="1" dirty="0">
                <a:solidFill>
                  <a:prstClr val="black"/>
                </a:solidFill>
              </a:rPr>
              <a:t>Paramecium</a:t>
            </a:r>
            <a:r>
              <a:rPr lang="en-US" sz="2400" dirty="0">
                <a:solidFill>
                  <a:prstClr val="black"/>
                </a:solidFill>
              </a:rPr>
              <a:t>, </a:t>
            </a:r>
            <a:r>
              <a:rPr lang="en-US" sz="2400" dirty="0" err="1">
                <a:solidFill>
                  <a:prstClr val="black"/>
                </a:solidFill>
              </a:rPr>
              <a:t>etc</a:t>
            </a:r>
            <a:r>
              <a:rPr lang="en-US" sz="2400" dirty="0">
                <a:solidFill>
                  <a:prstClr val="black"/>
                </a:solidFill>
              </a:rPr>
              <a:t>…) fit logistical model well.  However, some species’ populations appear to grow well beyond their carrying capacity.</a:t>
            </a:r>
          </a:p>
        </p:txBody>
      </p:sp>
      <p:sp>
        <p:nvSpPr>
          <p:cNvPr id="4" name="Text Box 31"/>
          <p:cNvSpPr txBox="1">
            <a:spLocks noChangeArrowheads="1"/>
          </p:cNvSpPr>
          <p:nvPr/>
        </p:nvSpPr>
        <p:spPr bwMode="auto">
          <a:xfrm>
            <a:off x="684687" y="3456543"/>
            <a:ext cx="555779" cy="32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charset="0"/>
              </a:rPr>
              <a:t>1,000</a:t>
            </a:r>
          </a:p>
        </p:txBody>
      </p:sp>
      <p:sp>
        <p:nvSpPr>
          <p:cNvPr id="5" name="Text Box 31"/>
          <p:cNvSpPr txBox="1">
            <a:spLocks noChangeArrowheads="1"/>
          </p:cNvSpPr>
          <p:nvPr/>
        </p:nvSpPr>
        <p:spPr bwMode="auto">
          <a:xfrm>
            <a:off x="832884" y="3903959"/>
            <a:ext cx="401675" cy="32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charset="0"/>
              </a:rPr>
              <a:t>800</a:t>
            </a:r>
          </a:p>
        </p:txBody>
      </p:sp>
      <p:sp>
        <p:nvSpPr>
          <p:cNvPr id="6" name="Text Box 31"/>
          <p:cNvSpPr txBox="1">
            <a:spLocks noChangeArrowheads="1"/>
          </p:cNvSpPr>
          <p:nvPr/>
        </p:nvSpPr>
        <p:spPr bwMode="auto">
          <a:xfrm>
            <a:off x="832884" y="4341666"/>
            <a:ext cx="401675" cy="32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charset="0"/>
              </a:rPr>
              <a:t>600</a:t>
            </a:r>
          </a:p>
        </p:txBody>
      </p:sp>
      <p:sp>
        <p:nvSpPr>
          <p:cNvPr id="8" name="Text Box 31"/>
          <p:cNvSpPr txBox="1">
            <a:spLocks noChangeArrowheads="1"/>
          </p:cNvSpPr>
          <p:nvPr/>
        </p:nvSpPr>
        <p:spPr bwMode="auto">
          <a:xfrm>
            <a:off x="832884" y="4776420"/>
            <a:ext cx="401675" cy="32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charset="0"/>
              </a:rPr>
              <a:t>400</a:t>
            </a:r>
          </a:p>
        </p:txBody>
      </p:sp>
      <p:sp>
        <p:nvSpPr>
          <p:cNvPr id="9" name="Text Box 31"/>
          <p:cNvSpPr txBox="1">
            <a:spLocks noChangeArrowheads="1"/>
          </p:cNvSpPr>
          <p:nvPr/>
        </p:nvSpPr>
        <p:spPr bwMode="auto">
          <a:xfrm>
            <a:off x="832884" y="5191680"/>
            <a:ext cx="401675" cy="32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charset="0"/>
              </a:rPr>
              <a:t>200</a:t>
            </a:r>
          </a:p>
        </p:txBody>
      </p:sp>
      <p:sp>
        <p:nvSpPr>
          <p:cNvPr id="10" name="Text Box 31"/>
          <p:cNvSpPr txBox="1">
            <a:spLocks noChangeArrowheads="1"/>
          </p:cNvSpPr>
          <p:nvPr/>
        </p:nvSpPr>
        <p:spPr bwMode="auto">
          <a:xfrm>
            <a:off x="1027815" y="5622889"/>
            <a:ext cx="194930" cy="32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charset="0"/>
              </a:rPr>
              <a:t>0</a:t>
            </a:r>
          </a:p>
        </p:txBody>
      </p:sp>
      <p:sp>
        <p:nvSpPr>
          <p:cNvPr id="11" name="Text Box 31"/>
          <p:cNvSpPr txBox="1">
            <a:spLocks noChangeArrowheads="1"/>
          </p:cNvSpPr>
          <p:nvPr/>
        </p:nvSpPr>
        <p:spPr bwMode="auto">
          <a:xfrm>
            <a:off x="1181397" y="5823726"/>
            <a:ext cx="194930" cy="32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charset="0"/>
              </a:rPr>
              <a:t>0</a:t>
            </a:r>
          </a:p>
        </p:txBody>
      </p:sp>
      <p:sp>
        <p:nvSpPr>
          <p:cNvPr id="12" name="Text Box 31"/>
          <p:cNvSpPr txBox="1">
            <a:spLocks noChangeArrowheads="1"/>
          </p:cNvSpPr>
          <p:nvPr/>
        </p:nvSpPr>
        <p:spPr bwMode="auto">
          <a:xfrm>
            <a:off x="1878419" y="5823726"/>
            <a:ext cx="194930" cy="32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charset="0"/>
              </a:rPr>
              <a:t>5</a:t>
            </a:r>
          </a:p>
        </p:txBody>
      </p:sp>
      <p:sp>
        <p:nvSpPr>
          <p:cNvPr id="13" name="Text Box 31"/>
          <p:cNvSpPr txBox="1">
            <a:spLocks noChangeArrowheads="1"/>
          </p:cNvSpPr>
          <p:nvPr/>
        </p:nvSpPr>
        <p:spPr bwMode="auto">
          <a:xfrm>
            <a:off x="2529366" y="5823726"/>
            <a:ext cx="305981" cy="32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charset="0"/>
              </a:rPr>
              <a:t>10</a:t>
            </a:r>
          </a:p>
        </p:txBody>
      </p:sp>
      <p:sp>
        <p:nvSpPr>
          <p:cNvPr id="14" name="Text Box 31"/>
          <p:cNvSpPr txBox="1">
            <a:spLocks noChangeArrowheads="1"/>
          </p:cNvSpPr>
          <p:nvPr/>
        </p:nvSpPr>
        <p:spPr bwMode="auto">
          <a:xfrm>
            <a:off x="3226391" y="5823726"/>
            <a:ext cx="305981" cy="32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charset="0"/>
              </a:rPr>
              <a:t>15</a:t>
            </a:r>
          </a:p>
        </p:txBody>
      </p:sp>
      <p:sp>
        <p:nvSpPr>
          <p:cNvPr id="15" name="Text Box 31"/>
          <p:cNvSpPr txBox="1">
            <a:spLocks noChangeArrowheads="1"/>
          </p:cNvSpPr>
          <p:nvPr/>
        </p:nvSpPr>
        <p:spPr bwMode="auto">
          <a:xfrm>
            <a:off x="1944578" y="6071819"/>
            <a:ext cx="1162492" cy="32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charset="0"/>
              </a:rPr>
              <a:t>Time (days)</a:t>
            </a:r>
          </a:p>
        </p:txBody>
      </p:sp>
      <p:sp>
        <p:nvSpPr>
          <p:cNvPr id="16" name="Text Box 31"/>
          <p:cNvSpPr txBox="1">
            <a:spLocks noChangeArrowheads="1"/>
          </p:cNvSpPr>
          <p:nvPr/>
        </p:nvSpPr>
        <p:spPr bwMode="auto">
          <a:xfrm>
            <a:off x="4589721" y="5823726"/>
            <a:ext cx="194930" cy="32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charset="0"/>
              </a:rPr>
              <a:t>0</a:t>
            </a:r>
          </a:p>
        </p:txBody>
      </p:sp>
      <p:sp>
        <p:nvSpPr>
          <p:cNvPr id="17" name="Text Box 31"/>
          <p:cNvSpPr txBox="1">
            <a:spLocks noChangeArrowheads="1"/>
          </p:cNvSpPr>
          <p:nvPr/>
        </p:nvSpPr>
        <p:spPr bwMode="auto">
          <a:xfrm>
            <a:off x="4976628" y="5823726"/>
            <a:ext cx="280582" cy="32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charset="0"/>
              </a:rPr>
              <a:t>20</a:t>
            </a:r>
          </a:p>
        </p:txBody>
      </p:sp>
      <p:sp>
        <p:nvSpPr>
          <p:cNvPr id="18" name="Text Box 31"/>
          <p:cNvSpPr txBox="1">
            <a:spLocks noChangeArrowheads="1"/>
          </p:cNvSpPr>
          <p:nvPr/>
        </p:nvSpPr>
        <p:spPr bwMode="auto">
          <a:xfrm>
            <a:off x="5439735" y="5823726"/>
            <a:ext cx="280582" cy="32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charset="0"/>
              </a:rPr>
              <a:t>40</a:t>
            </a:r>
          </a:p>
        </p:txBody>
      </p:sp>
      <p:sp>
        <p:nvSpPr>
          <p:cNvPr id="19" name="Text Box 31"/>
          <p:cNvSpPr txBox="1">
            <a:spLocks noChangeArrowheads="1"/>
          </p:cNvSpPr>
          <p:nvPr/>
        </p:nvSpPr>
        <p:spPr bwMode="auto">
          <a:xfrm>
            <a:off x="5877442" y="5823726"/>
            <a:ext cx="280582" cy="32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charset="0"/>
              </a:rPr>
              <a:t>60</a:t>
            </a:r>
          </a:p>
        </p:txBody>
      </p:sp>
      <p:sp>
        <p:nvSpPr>
          <p:cNvPr id="20" name="Text Box 31"/>
          <p:cNvSpPr txBox="1">
            <a:spLocks noChangeArrowheads="1"/>
          </p:cNvSpPr>
          <p:nvPr/>
        </p:nvSpPr>
        <p:spPr bwMode="auto">
          <a:xfrm>
            <a:off x="6365949" y="5823726"/>
            <a:ext cx="280582" cy="32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charset="0"/>
              </a:rPr>
              <a:t>80</a:t>
            </a:r>
          </a:p>
        </p:txBody>
      </p:sp>
      <p:sp>
        <p:nvSpPr>
          <p:cNvPr id="21" name="Text Box 31"/>
          <p:cNvSpPr txBox="1">
            <a:spLocks noChangeArrowheads="1"/>
          </p:cNvSpPr>
          <p:nvPr/>
        </p:nvSpPr>
        <p:spPr bwMode="auto">
          <a:xfrm>
            <a:off x="6775301" y="5823726"/>
            <a:ext cx="443023" cy="32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charset="0"/>
              </a:rPr>
              <a:t>100</a:t>
            </a:r>
          </a:p>
        </p:txBody>
      </p:sp>
      <p:sp>
        <p:nvSpPr>
          <p:cNvPr id="22" name="Text Box 31"/>
          <p:cNvSpPr txBox="1">
            <a:spLocks noChangeArrowheads="1"/>
          </p:cNvSpPr>
          <p:nvPr/>
        </p:nvSpPr>
        <p:spPr bwMode="auto">
          <a:xfrm>
            <a:off x="7233093" y="5823726"/>
            <a:ext cx="443023" cy="32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charset="0"/>
              </a:rPr>
              <a:t>120</a:t>
            </a:r>
          </a:p>
        </p:txBody>
      </p:sp>
      <p:sp>
        <p:nvSpPr>
          <p:cNvPr id="23" name="Text Box 31"/>
          <p:cNvSpPr txBox="1">
            <a:spLocks noChangeArrowheads="1"/>
          </p:cNvSpPr>
          <p:nvPr/>
        </p:nvSpPr>
        <p:spPr bwMode="auto">
          <a:xfrm>
            <a:off x="7690293" y="5823726"/>
            <a:ext cx="443023" cy="32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charset="0"/>
              </a:rPr>
              <a:t>140</a:t>
            </a:r>
          </a:p>
        </p:txBody>
      </p:sp>
      <p:sp>
        <p:nvSpPr>
          <p:cNvPr id="24" name="Text Box 31"/>
          <p:cNvSpPr txBox="1">
            <a:spLocks noChangeArrowheads="1"/>
          </p:cNvSpPr>
          <p:nvPr/>
        </p:nvSpPr>
        <p:spPr bwMode="auto">
          <a:xfrm>
            <a:off x="8158716" y="5823726"/>
            <a:ext cx="443023" cy="32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charset="0"/>
              </a:rPr>
              <a:t>160</a:t>
            </a:r>
          </a:p>
        </p:txBody>
      </p:sp>
      <p:sp>
        <p:nvSpPr>
          <p:cNvPr id="25" name="Text Box 31"/>
          <p:cNvSpPr txBox="1">
            <a:spLocks noChangeArrowheads="1"/>
          </p:cNvSpPr>
          <p:nvPr/>
        </p:nvSpPr>
        <p:spPr bwMode="auto">
          <a:xfrm>
            <a:off x="4230576" y="3443215"/>
            <a:ext cx="443023" cy="32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charset="0"/>
              </a:rPr>
              <a:t>180</a:t>
            </a:r>
          </a:p>
        </p:txBody>
      </p:sp>
      <p:sp>
        <p:nvSpPr>
          <p:cNvPr id="26" name="Text Box 31"/>
          <p:cNvSpPr txBox="1">
            <a:spLocks noChangeArrowheads="1"/>
          </p:cNvSpPr>
          <p:nvPr/>
        </p:nvSpPr>
        <p:spPr bwMode="auto">
          <a:xfrm>
            <a:off x="4230576" y="3808266"/>
            <a:ext cx="443023" cy="32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charset="0"/>
              </a:rPr>
              <a:t>150</a:t>
            </a:r>
          </a:p>
        </p:txBody>
      </p:sp>
      <p:sp>
        <p:nvSpPr>
          <p:cNvPr id="27" name="Text Box 31"/>
          <p:cNvSpPr txBox="1">
            <a:spLocks noChangeArrowheads="1"/>
          </p:cNvSpPr>
          <p:nvPr/>
        </p:nvSpPr>
        <p:spPr bwMode="auto">
          <a:xfrm>
            <a:off x="4230576" y="4183950"/>
            <a:ext cx="443023" cy="32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charset="0"/>
              </a:rPr>
              <a:t>120</a:t>
            </a:r>
          </a:p>
        </p:txBody>
      </p:sp>
      <p:sp>
        <p:nvSpPr>
          <p:cNvPr id="28" name="Text Box 31"/>
          <p:cNvSpPr txBox="1">
            <a:spLocks noChangeArrowheads="1"/>
          </p:cNvSpPr>
          <p:nvPr/>
        </p:nvSpPr>
        <p:spPr bwMode="auto">
          <a:xfrm>
            <a:off x="4335721" y="4541913"/>
            <a:ext cx="343785" cy="32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charset="0"/>
              </a:rPr>
              <a:t>90</a:t>
            </a:r>
          </a:p>
        </p:txBody>
      </p:sp>
      <p:sp>
        <p:nvSpPr>
          <p:cNvPr id="29" name="Text Box 31"/>
          <p:cNvSpPr txBox="1">
            <a:spLocks noChangeArrowheads="1"/>
          </p:cNvSpPr>
          <p:nvPr/>
        </p:nvSpPr>
        <p:spPr bwMode="auto">
          <a:xfrm>
            <a:off x="4335721" y="4891015"/>
            <a:ext cx="343785" cy="32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charset="0"/>
              </a:rPr>
              <a:t>60</a:t>
            </a:r>
          </a:p>
        </p:txBody>
      </p:sp>
      <p:sp>
        <p:nvSpPr>
          <p:cNvPr id="30" name="Text Box 31"/>
          <p:cNvSpPr txBox="1">
            <a:spLocks noChangeArrowheads="1"/>
          </p:cNvSpPr>
          <p:nvPr/>
        </p:nvSpPr>
        <p:spPr bwMode="auto">
          <a:xfrm>
            <a:off x="4335721" y="5268471"/>
            <a:ext cx="343785" cy="32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charset="0"/>
              </a:rPr>
              <a:t>30</a:t>
            </a:r>
          </a:p>
        </p:txBody>
      </p:sp>
      <p:sp>
        <p:nvSpPr>
          <p:cNvPr id="31" name="Text Box 31"/>
          <p:cNvSpPr txBox="1">
            <a:spLocks noChangeArrowheads="1"/>
          </p:cNvSpPr>
          <p:nvPr/>
        </p:nvSpPr>
        <p:spPr bwMode="auto">
          <a:xfrm>
            <a:off x="4430233" y="5642973"/>
            <a:ext cx="343785" cy="32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charset="0"/>
              </a:rPr>
              <a:t>0</a:t>
            </a:r>
          </a:p>
        </p:txBody>
      </p:sp>
      <p:sp>
        <p:nvSpPr>
          <p:cNvPr id="32" name="Text Box 31"/>
          <p:cNvSpPr txBox="1">
            <a:spLocks noChangeArrowheads="1"/>
          </p:cNvSpPr>
          <p:nvPr/>
        </p:nvSpPr>
        <p:spPr bwMode="auto">
          <a:xfrm>
            <a:off x="6143256" y="6071819"/>
            <a:ext cx="1162492" cy="32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charset="0"/>
              </a:rPr>
              <a:t>Time (days)</a:t>
            </a:r>
          </a:p>
        </p:txBody>
      </p:sp>
      <p:sp>
        <p:nvSpPr>
          <p:cNvPr id="33" name="Text Box 31"/>
          <p:cNvSpPr txBox="1">
            <a:spLocks noChangeArrowheads="1"/>
          </p:cNvSpPr>
          <p:nvPr/>
        </p:nvSpPr>
        <p:spPr bwMode="auto">
          <a:xfrm rot="16200000">
            <a:off x="2885717" y="4269462"/>
            <a:ext cx="2512513" cy="32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charset="0"/>
              </a:rPr>
              <a:t>Number of </a:t>
            </a:r>
            <a:r>
              <a:rPr lang="en-US" sz="1400" i="1" dirty="0">
                <a:solidFill>
                  <a:srgbClr val="000000"/>
                </a:solidFill>
                <a:latin typeface="Arial" charset="0"/>
              </a:rPr>
              <a:t>Daphnia</a:t>
            </a:r>
            <a:r>
              <a:rPr lang="en-US" sz="1400" dirty="0">
                <a:solidFill>
                  <a:srgbClr val="000000"/>
                </a:solidFill>
                <a:latin typeface="Arial" charset="0"/>
              </a:rPr>
              <a:t>/50 mL</a:t>
            </a:r>
          </a:p>
        </p:txBody>
      </p:sp>
      <p:sp>
        <p:nvSpPr>
          <p:cNvPr id="34" name="Text Box 31"/>
          <p:cNvSpPr txBox="1">
            <a:spLocks noChangeArrowheads="1"/>
          </p:cNvSpPr>
          <p:nvPr/>
        </p:nvSpPr>
        <p:spPr bwMode="auto">
          <a:xfrm rot="16200000">
            <a:off x="-684775" y="4328532"/>
            <a:ext cx="2512513" cy="32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charset="0"/>
              </a:rPr>
              <a:t>Number of </a:t>
            </a:r>
            <a:r>
              <a:rPr lang="en-US" sz="1400" i="1" dirty="0">
                <a:solidFill>
                  <a:srgbClr val="000000"/>
                </a:solidFill>
                <a:latin typeface="Arial" charset="0"/>
              </a:rPr>
              <a:t>Paramecium</a:t>
            </a:r>
            <a:r>
              <a:rPr lang="en-US" sz="1400" dirty="0">
                <a:solidFill>
                  <a:srgbClr val="000000"/>
                </a:solidFill>
                <a:latin typeface="Arial" charset="0"/>
              </a:rPr>
              <a:t>/mL</a:t>
            </a:r>
          </a:p>
        </p:txBody>
      </p:sp>
    </p:spTree>
    <p:extLst>
      <p:ext uri="{BB962C8B-B14F-4D97-AF65-F5344CB8AC3E}">
        <p14:creationId xmlns:p14="http://schemas.microsoft.com/office/powerpoint/2010/main" val="6019246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p:cNvSpPr>
            <a:spLocks noGrp="1" noChangeArrowheads="1"/>
          </p:cNvSpPr>
          <p:nvPr>
            <p:ph type="title"/>
          </p:nvPr>
        </p:nvSpPr>
        <p:spPr>
          <a:xfrm>
            <a:off x="457200" y="152400"/>
            <a:ext cx="8229600" cy="1143000"/>
          </a:xfrm>
        </p:spPr>
        <p:txBody>
          <a:bodyPr>
            <a:normAutofit/>
          </a:bodyPr>
          <a:lstStyle/>
          <a:p>
            <a:r>
              <a:rPr lang="en-US" altLang="en-US" sz="3200" dirty="0"/>
              <a:t>Logistical Model and Reality</a:t>
            </a:r>
          </a:p>
        </p:txBody>
      </p:sp>
      <p:sp>
        <p:nvSpPr>
          <p:cNvPr id="7" name="TextBox 6"/>
          <p:cNvSpPr txBox="1"/>
          <p:nvPr/>
        </p:nvSpPr>
        <p:spPr>
          <a:xfrm>
            <a:off x="381000" y="1219200"/>
            <a:ext cx="8610600" cy="3416320"/>
          </a:xfrm>
          <a:prstGeom prst="rect">
            <a:avLst/>
          </a:prstGeom>
          <a:noFill/>
        </p:spPr>
        <p:txBody>
          <a:bodyPr wrap="square" rtlCol="0">
            <a:spAutoFit/>
          </a:bodyPr>
          <a:lstStyle/>
          <a:p>
            <a:r>
              <a:rPr lang="en-US" sz="2400" dirty="0">
                <a:solidFill>
                  <a:prstClr val="black"/>
                </a:solidFill>
              </a:rPr>
              <a:t>Growth of several species in laboratory (beetles, crustaceans, </a:t>
            </a:r>
            <a:r>
              <a:rPr lang="en-US" sz="2400" i="1" dirty="0">
                <a:solidFill>
                  <a:prstClr val="black"/>
                </a:solidFill>
              </a:rPr>
              <a:t>Paramecium</a:t>
            </a:r>
            <a:r>
              <a:rPr lang="en-US" sz="2400" dirty="0">
                <a:solidFill>
                  <a:prstClr val="black"/>
                </a:solidFill>
              </a:rPr>
              <a:t>, </a:t>
            </a:r>
            <a:r>
              <a:rPr lang="en-US" sz="2400" dirty="0" err="1">
                <a:solidFill>
                  <a:prstClr val="black"/>
                </a:solidFill>
              </a:rPr>
              <a:t>etc</a:t>
            </a:r>
            <a:r>
              <a:rPr lang="en-US" sz="2400" dirty="0">
                <a:solidFill>
                  <a:prstClr val="black"/>
                </a:solidFill>
              </a:rPr>
              <a:t>…) fit logistical model well.  However, some species’ populations appear to grow well beyond their carrying capacity.</a:t>
            </a:r>
          </a:p>
          <a:p>
            <a:r>
              <a:rPr lang="en-US" sz="2400" dirty="0">
                <a:solidFill>
                  <a:prstClr val="black"/>
                </a:solidFill>
              </a:rPr>
              <a:t>    - Model assumes populations adjust instantaneously to growth </a:t>
            </a:r>
          </a:p>
          <a:p>
            <a:r>
              <a:rPr lang="en-US" sz="2400" dirty="0">
                <a:solidFill>
                  <a:prstClr val="black"/>
                </a:solidFill>
              </a:rPr>
              <a:t>      and increasing lack of a limiting resource</a:t>
            </a:r>
          </a:p>
          <a:p>
            <a:r>
              <a:rPr lang="en-US" sz="2400" dirty="0">
                <a:solidFill>
                  <a:prstClr val="black"/>
                </a:solidFill>
              </a:rPr>
              <a:t>    - In many cases though, there is a delay. Continued reproduction </a:t>
            </a:r>
          </a:p>
          <a:p>
            <a:r>
              <a:rPr lang="en-US" sz="2400" dirty="0">
                <a:solidFill>
                  <a:prstClr val="black"/>
                </a:solidFill>
              </a:rPr>
              <a:t>      despite the burden of a limited resource(s) cause a population to </a:t>
            </a:r>
          </a:p>
          <a:p>
            <a:r>
              <a:rPr lang="en-US" sz="2400" dirty="0">
                <a:solidFill>
                  <a:prstClr val="black"/>
                </a:solidFill>
              </a:rPr>
              <a:t>      overshoot its carrying capacity for a short time.</a:t>
            </a:r>
          </a:p>
        </p:txBody>
      </p:sp>
      <p:pic>
        <p:nvPicPr>
          <p:cNvPr id="3078" name="Picture 6" descr="https://sp.yimg.com/xj/th?id=OIP.Mcc8a336e6b5b8f840eedb0a38ad224b1H0&amp;pid=15.1&amp;P=0&amp;w=300&amp;h=3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4697281"/>
            <a:ext cx="1739900" cy="1984677"/>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s://sp.yimg.com/xj/th?id=OIP.M79eca3be5039cc93f9c56448c306064cH0&amp;pid=15.1&amp;P=0&amp;w=300&amp;h=3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4711720"/>
            <a:ext cx="1981200" cy="19812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s://sp.yimg.com/xj/th?id=OIP.Mbc5077dcca4d72f3ef85a67ae40dc5b6H0&amp;pid=15.1&amp;P=0&amp;w=300&amp;h=300"/>
          <p:cNvPicPr>
            <a:picLocks noChangeAspect="1" noChangeArrowheads="1"/>
          </p:cNvPicPr>
          <p:nvPr/>
        </p:nvPicPr>
        <p:blipFill rotWithShape="1">
          <a:blip r:embed="rId5">
            <a:extLst>
              <a:ext uri="{28A0092B-C50C-407E-A947-70E740481C1C}">
                <a14:useLocalDpi xmlns:a14="http://schemas.microsoft.com/office/drawing/2010/main" val="0"/>
              </a:ext>
            </a:extLst>
          </a:blip>
          <a:srcRect r="26396"/>
          <a:stretch/>
        </p:blipFill>
        <p:spPr bwMode="auto">
          <a:xfrm>
            <a:off x="4648200" y="4722682"/>
            <a:ext cx="1841500" cy="1970238"/>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https://sp.yimg.com/xj/th?id=OIP.Me08465e39e5f2523356eb9143ec84535o0&amp;pid=15.1&amp;P=0&amp;w=300&amp;h=300"/>
          <p:cNvPicPr>
            <a:picLocks noChangeAspect="1" noChangeArrowheads="1"/>
          </p:cNvPicPr>
          <p:nvPr/>
        </p:nvPicPr>
        <p:blipFill rotWithShape="1">
          <a:blip r:embed="rId6">
            <a:extLst>
              <a:ext uri="{28A0092B-C50C-407E-A947-70E740481C1C}">
                <a14:useLocalDpi xmlns:a14="http://schemas.microsoft.com/office/drawing/2010/main" val="0"/>
              </a:ext>
            </a:extLst>
          </a:blip>
          <a:srcRect r="36801"/>
          <a:stretch/>
        </p:blipFill>
        <p:spPr bwMode="auto">
          <a:xfrm>
            <a:off x="6794500" y="4722682"/>
            <a:ext cx="2063750" cy="1959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856217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76200"/>
            <a:ext cx="6673174" cy="1560716"/>
          </a:xfrm>
        </p:spPr>
        <p:txBody>
          <a:bodyPr/>
          <a:lstStyle/>
          <a:p>
            <a:r>
              <a:rPr lang="en-US" dirty="0"/>
              <a:t>My observations</a:t>
            </a:r>
          </a:p>
        </p:txBody>
      </p:sp>
      <p:sp>
        <p:nvSpPr>
          <p:cNvPr id="3" name="Content Placeholder 2"/>
          <p:cNvSpPr>
            <a:spLocks noGrp="1"/>
          </p:cNvSpPr>
          <p:nvPr>
            <p:ph idx="1"/>
          </p:nvPr>
        </p:nvSpPr>
        <p:spPr>
          <a:xfrm>
            <a:off x="152400" y="838200"/>
            <a:ext cx="8915400" cy="5943600"/>
          </a:xfrm>
          <a:solidFill>
            <a:schemeClr val="bg1"/>
          </a:solidFill>
        </p:spPr>
        <p:txBody>
          <a:bodyPr>
            <a:normAutofit fontScale="70000" lnSpcReduction="20000"/>
          </a:bodyPr>
          <a:lstStyle/>
          <a:p>
            <a:r>
              <a:rPr lang="en-US" dirty="0"/>
              <a:t>Shares a graph model of Kelp perch density by proportional mortality – increase in mortality as perch density increases. He provides and interprets the model for students, no questions. </a:t>
            </a:r>
          </a:p>
          <a:p>
            <a:r>
              <a:rPr lang="en-US" dirty="0"/>
              <a:t>Displays logistical growth graph model compared to exponential growth rate for generic number of generations vs. population size. He interprets the graph for students. Provides equation model for logistic growth delta N/delta t = r(instantaneous) x N x (K-N)/K. Student asks question about r(</a:t>
            </a:r>
            <a:r>
              <a:rPr lang="en-US" dirty="0" err="1"/>
              <a:t>inst</a:t>
            </a:r>
            <a:r>
              <a:rPr lang="en-US" dirty="0"/>
              <a:t>). He does QA on variables for them, discussion N is small as ratio in formula is close to 1, means population rate of increase is close to maximum growth, when N is large ratio near 0 so population rate of increase is small. Students interrupt with two questions on meaning of this. When N=K population stops growing. Provides all the QA and QI. </a:t>
            </a:r>
          </a:p>
          <a:p>
            <a:r>
              <a:rPr lang="en-US" dirty="0"/>
              <a:t>Returns to graph model to answer students question on trends in growth. Provides an example from Georgia Department of Fish and Wildlife on deer. Provides r, carrying capacity, and deer population, asks to predict population in 3 years. Student asks QA question about variables in problem, instructor explains. Using same logistic model he asks class wide questions on what values to substitute for given variables, several students respond. Sets up equation and solves it for them as some students follow along on calculator. Student asks question about time units being in 3 year interval, he explains. One student asks question about adding increase to base population to get the answer. Ask questions if change for every 3 years would stay the same, they are not sure, he explains that since getting closer to K then there will be less growth. Student asks questions about ½ K as point when population begins to decline. </a:t>
            </a:r>
          </a:p>
          <a:p>
            <a:r>
              <a:rPr lang="en-US" dirty="0"/>
              <a:t>Provides example of logistic growth of paramecium contrasted with </a:t>
            </a:r>
            <a:r>
              <a:rPr lang="en-US" dirty="0" err="1"/>
              <a:t>Daphnial</a:t>
            </a:r>
            <a:r>
              <a:rPr lang="en-US" dirty="0"/>
              <a:t> (water fleas) who go beyond carrying capacity but then crashes back to equilibrium K. Student provides insight that this is due to large birth rates without being asked. Discusses oscillation effect of over shooting K. Student asks if it eventually levels out to K, he responds yes. Several students ask questions about exceeding carrying capacity and resulting crash. Instructor states that exceeding carrying capacity is due to high birth rates – strong exponential growth. </a:t>
            </a:r>
          </a:p>
          <a:p>
            <a:r>
              <a:rPr lang="en-US" dirty="0"/>
              <a:t>Compares human growth rate to logistic growth, our rate of growth is slowing. Student states technology is increasing carrying capacity, he agrees but argues there are limitations. Asks students what would cause collapse, they offer several: disease, war, food shortage.</a:t>
            </a:r>
          </a:p>
        </p:txBody>
      </p:sp>
    </p:spTree>
    <p:extLst>
      <p:ext uri="{BB962C8B-B14F-4D97-AF65-F5344CB8AC3E}">
        <p14:creationId xmlns:p14="http://schemas.microsoft.com/office/powerpoint/2010/main" val="122984126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05668" y="609600"/>
            <a:ext cx="6096000" cy="997445"/>
          </a:xfrm>
        </p:spPr>
        <p:txBody>
          <a:bodyPr>
            <a:noAutofit/>
          </a:bodyPr>
          <a:lstStyle/>
          <a:p>
            <a:r>
              <a:rPr lang="en-US" sz="3200" dirty="0"/>
              <a:t>QM BUGS Assessment</a:t>
            </a:r>
            <a:br>
              <a:rPr lang="en-US" sz="3200" dirty="0"/>
            </a:br>
            <a:r>
              <a:rPr lang="en-US" sz="3200" dirty="0"/>
              <a:t>Empirical Test of Model</a:t>
            </a:r>
          </a:p>
        </p:txBody>
      </p:sp>
      <p:sp>
        <p:nvSpPr>
          <p:cNvPr id="4" name="TextBox 3"/>
          <p:cNvSpPr txBox="1"/>
          <p:nvPr/>
        </p:nvSpPr>
        <p:spPr>
          <a:xfrm>
            <a:off x="167268" y="4876126"/>
            <a:ext cx="8534400" cy="1200329"/>
          </a:xfrm>
          <a:prstGeom prst="rect">
            <a:avLst/>
          </a:prstGeom>
          <a:noFill/>
        </p:spPr>
        <p:txBody>
          <a:bodyPr wrap="square" rtlCol="0">
            <a:spAutoFit/>
          </a:bodyPr>
          <a:lstStyle/>
          <a:p>
            <a:r>
              <a:rPr lang="en-US" dirty="0">
                <a:solidFill>
                  <a:prstClr val="black"/>
                </a:solidFill>
                <a:latin typeface="Times New Roman" panose="02020603050405020304" pitchFamily="18" charset="0"/>
                <a:cs typeface="Times New Roman" panose="02020603050405020304" pitchFamily="18" charset="0"/>
              </a:rPr>
              <a:t>QM includes fitting a mathematical model to data. Provide student with logistic trend data set. In small groups explore what mathematical function displays this trend – linear, polynomial, exponential, radical, rational? Have them sketch a curve of best fit, then if needed introduce the logistic function.  Fit logistic curve and discuss data trends vs. curve. </a:t>
            </a:r>
          </a:p>
        </p:txBody>
      </p:sp>
      <p:pic>
        <p:nvPicPr>
          <p:cNvPr id="3" name="Picture 2"/>
          <p:cNvPicPr>
            <a:picLocks noChangeAspect="1"/>
          </p:cNvPicPr>
          <p:nvPr/>
        </p:nvPicPr>
        <p:blipFill>
          <a:blip r:embed="rId2"/>
          <a:stretch>
            <a:fillRect/>
          </a:stretch>
        </p:blipFill>
        <p:spPr>
          <a:xfrm>
            <a:off x="1239644" y="2286000"/>
            <a:ext cx="7467600" cy="2523009"/>
          </a:xfrm>
          <a:prstGeom prst="rect">
            <a:avLst/>
          </a:prstGeom>
        </p:spPr>
      </p:pic>
    </p:spTree>
    <p:extLst>
      <p:ext uri="{BB962C8B-B14F-4D97-AF65-F5344CB8AC3E}">
        <p14:creationId xmlns:p14="http://schemas.microsoft.com/office/powerpoint/2010/main" val="45631190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0" y="69355"/>
            <a:ext cx="2819400" cy="997445"/>
          </a:xfrm>
        </p:spPr>
        <p:txBody>
          <a:bodyPr>
            <a:noAutofit/>
          </a:bodyPr>
          <a:lstStyle/>
          <a:p>
            <a:r>
              <a:rPr lang="en-US" sz="3200" dirty="0"/>
              <a:t>QM BUGS Assessment</a:t>
            </a:r>
            <a:br>
              <a:rPr lang="en-US" sz="3200" dirty="0"/>
            </a:br>
            <a:r>
              <a:rPr lang="en-US" sz="3200" dirty="0"/>
              <a:t>QM Model Revision</a:t>
            </a:r>
          </a:p>
        </p:txBody>
      </p:sp>
      <p:sp>
        <p:nvSpPr>
          <p:cNvPr id="4" name="TextBox 3"/>
          <p:cNvSpPr txBox="1"/>
          <p:nvPr/>
        </p:nvSpPr>
        <p:spPr>
          <a:xfrm>
            <a:off x="228600" y="5657671"/>
            <a:ext cx="8534400" cy="923330"/>
          </a:xfrm>
          <a:prstGeom prst="rect">
            <a:avLst/>
          </a:prstGeom>
          <a:noFill/>
        </p:spPr>
        <p:txBody>
          <a:bodyPr wrap="square" rtlCol="0">
            <a:spAutoFit/>
          </a:bodyPr>
          <a:lstStyle/>
          <a:p>
            <a:r>
              <a:rPr lang="en-US" dirty="0">
                <a:solidFill>
                  <a:prstClr val="black"/>
                </a:solidFill>
                <a:latin typeface="Times New Roman" panose="02020603050405020304" pitchFamily="18" charset="0"/>
                <a:cs typeface="Times New Roman" panose="02020603050405020304" pitchFamily="18" charset="0"/>
              </a:rPr>
              <a:t>QM includes model revision. Once students understand unconstrained exponential growth, have them revise the model to fit real world data – result is logistic curve. Have them compare the exponential growth to logistic growth to see they are similar initially.</a:t>
            </a:r>
          </a:p>
        </p:txBody>
      </p:sp>
      <p:pic>
        <p:nvPicPr>
          <p:cNvPr id="5" name="Picture 4"/>
          <p:cNvPicPr>
            <a:picLocks noChangeAspect="1"/>
          </p:cNvPicPr>
          <p:nvPr/>
        </p:nvPicPr>
        <p:blipFill>
          <a:blip r:embed="rId2"/>
          <a:stretch>
            <a:fillRect/>
          </a:stretch>
        </p:blipFill>
        <p:spPr>
          <a:xfrm>
            <a:off x="228600" y="69355"/>
            <a:ext cx="5486400" cy="5524500"/>
          </a:xfrm>
          <a:prstGeom prst="rect">
            <a:avLst/>
          </a:prstGeom>
        </p:spPr>
      </p:pic>
    </p:spTree>
    <p:extLst>
      <p:ext uri="{BB962C8B-B14F-4D97-AF65-F5344CB8AC3E}">
        <p14:creationId xmlns:p14="http://schemas.microsoft.com/office/powerpoint/2010/main" val="197133000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Evolution: diversity</a:t>
            </a:r>
          </a:p>
        </p:txBody>
      </p:sp>
      <p:sp>
        <p:nvSpPr>
          <p:cNvPr id="3" name="Content Placeholder 2"/>
          <p:cNvSpPr>
            <a:spLocks noGrp="1"/>
          </p:cNvSpPr>
          <p:nvPr>
            <p:ph idx="1"/>
          </p:nvPr>
        </p:nvSpPr>
        <p:spPr/>
        <p:txBody>
          <a:bodyPr>
            <a:normAutofit/>
          </a:bodyPr>
          <a:lstStyle/>
          <a:p>
            <a:r>
              <a:rPr lang="en-US" dirty="0"/>
              <a:t>Moves to discussion of evolution and life history diversity – traits that affect an organism’s schedule of reproduction and survival: age of reproduction, how often organism reproduces, number of offspring produced per reproductive episode. </a:t>
            </a:r>
          </a:p>
          <a:p>
            <a:r>
              <a:rPr lang="en-US" dirty="0" err="1"/>
              <a:t>Semelparity</a:t>
            </a:r>
            <a:r>
              <a:rPr lang="en-US" dirty="0"/>
              <a:t> vs. </a:t>
            </a:r>
            <a:r>
              <a:rPr lang="en-US" dirty="0" err="1"/>
              <a:t>iteroparity</a:t>
            </a:r>
            <a:r>
              <a:rPr lang="en-US" dirty="0"/>
              <a:t> as various life histories. </a:t>
            </a:r>
          </a:p>
        </p:txBody>
      </p:sp>
    </p:spTree>
    <p:extLst>
      <p:ext uri="{BB962C8B-B14F-4D97-AF65-F5344CB8AC3E}">
        <p14:creationId xmlns:p14="http://schemas.microsoft.com/office/powerpoint/2010/main" val="19929060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Model Deployment</a:t>
            </a:r>
          </a:p>
        </p:txBody>
      </p:sp>
      <p:pic>
        <p:nvPicPr>
          <p:cNvPr id="3" name="Picture 2"/>
          <p:cNvPicPr>
            <a:picLocks noChangeAspect="1"/>
          </p:cNvPicPr>
          <p:nvPr/>
        </p:nvPicPr>
        <p:blipFill>
          <a:blip r:embed="rId2"/>
          <a:stretch>
            <a:fillRect/>
          </a:stretch>
        </p:blipFill>
        <p:spPr>
          <a:xfrm>
            <a:off x="0" y="2362200"/>
            <a:ext cx="9144000" cy="2314937"/>
          </a:xfrm>
          <a:prstGeom prst="rect">
            <a:avLst/>
          </a:prstGeom>
        </p:spPr>
      </p:pic>
    </p:spTree>
    <p:extLst>
      <p:ext uri="{BB962C8B-B14F-4D97-AF65-F5344CB8AC3E}">
        <p14:creationId xmlns:p14="http://schemas.microsoft.com/office/powerpoint/2010/main" val="356463845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p:cNvSpPr>
            <a:spLocks noGrp="1" noChangeArrowheads="1"/>
          </p:cNvSpPr>
          <p:nvPr>
            <p:ph type="title"/>
          </p:nvPr>
        </p:nvSpPr>
        <p:spPr/>
        <p:txBody>
          <a:bodyPr>
            <a:normAutofit/>
          </a:bodyPr>
          <a:lstStyle/>
          <a:p>
            <a:r>
              <a:rPr lang="en-US" altLang="en-US" sz="3200" dirty="0"/>
              <a:t>Evolution and Life History Diversity</a:t>
            </a:r>
          </a:p>
        </p:txBody>
      </p:sp>
      <p:sp>
        <p:nvSpPr>
          <p:cNvPr id="4" name="TextBox 3"/>
          <p:cNvSpPr txBox="1"/>
          <p:nvPr/>
        </p:nvSpPr>
        <p:spPr>
          <a:xfrm>
            <a:off x="381000" y="1371600"/>
            <a:ext cx="8610600" cy="1938992"/>
          </a:xfrm>
          <a:prstGeom prst="rect">
            <a:avLst/>
          </a:prstGeom>
          <a:noFill/>
        </p:spPr>
        <p:txBody>
          <a:bodyPr wrap="square" rtlCol="0">
            <a:spAutoFit/>
          </a:bodyPr>
          <a:lstStyle/>
          <a:p>
            <a:r>
              <a:rPr lang="en-US" sz="2400" b="1" dirty="0">
                <a:solidFill>
                  <a:prstClr val="black"/>
                </a:solidFill>
              </a:rPr>
              <a:t>Life history: </a:t>
            </a:r>
            <a:r>
              <a:rPr lang="en-US" sz="2400" dirty="0">
                <a:solidFill>
                  <a:prstClr val="black"/>
                </a:solidFill>
              </a:rPr>
              <a:t>The traits that affect an organism’s schedule of reproduction and survival. (3 main variables)</a:t>
            </a:r>
          </a:p>
          <a:p>
            <a:r>
              <a:rPr lang="en-US" sz="2400" dirty="0">
                <a:solidFill>
                  <a:prstClr val="black"/>
                </a:solidFill>
              </a:rPr>
              <a:t>      - The age at which reproduction begins</a:t>
            </a:r>
          </a:p>
          <a:p>
            <a:r>
              <a:rPr lang="en-US" sz="2400" dirty="0">
                <a:solidFill>
                  <a:prstClr val="black"/>
                </a:solidFill>
              </a:rPr>
              <a:t>      - How often the organism reproduces</a:t>
            </a:r>
          </a:p>
          <a:p>
            <a:r>
              <a:rPr lang="en-US" sz="2400" dirty="0">
                <a:solidFill>
                  <a:prstClr val="black"/>
                </a:solidFill>
              </a:rPr>
              <a:t>      - How many offspring are produce per reproductive episode</a:t>
            </a:r>
          </a:p>
        </p:txBody>
      </p:sp>
      <p:sp>
        <p:nvSpPr>
          <p:cNvPr id="6" name="TextBox 5"/>
          <p:cNvSpPr txBox="1"/>
          <p:nvPr/>
        </p:nvSpPr>
        <p:spPr>
          <a:xfrm>
            <a:off x="266700" y="3733800"/>
            <a:ext cx="8610600" cy="461665"/>
          </a:xfrm>
          <a:prstGeom prst="rect">
            <a:avLst/>
          </a:prstGeom>
          <a:noFill/>
        </p:spPr>
        <p:txBody>
          <a:bodyPr wrap="square" rtlCol="0">
            <a:spAutoFit/>
          </a:bodyPr>
          <a:lstStyle/>
          <a:p>
            <a:r>
              <a:rPr lang="en-US" sz="2400" dirty="0">
                <a:solidFill>
                  <a:prstClr val="black"/>
                </a:solidFill>
              </a:rPr>
              <a:t>Various life histories; often dependent on </a:t>
            </a:r>
            <a:r>
              <a:rPr lang="en-US" sz="2400" dirty="0" err="1">
                <a:solidFill>
                  <a:prstClr val="black"/>
                </a:solidFill>
              </a:rPr>
              <a:t>semelparity</a:t>
            </a:r>
            <a:r>
              <a:rPr lang="en-US" sz="2400" dirty="0">
                <a:solidFill>
                  <a:prstClr val="black"/>
                </a:solidFill>
              </a:rPr>
              <a:t> vs </a:t>
            </a:r>
            <a:r>
              <a:rPr lang="en-US" sz="2400" dirty="0" err="1">
                <a:solidFill>
                  <a:prstClr val="black"/>
                </a:solidFill>
              </a:rPr>
              <a:t>iteroparity</a:t>
            </a:r>
            <a:endParaRPr lang="en-US" sz="2400" dirty="0">
              <a:solidFill>
                <a:prstClr val="black"/>
              </a:solidFill>
            </a:endParaRPr>
          </a:p>
        </p:txBody>
      </p:sp>
      <p:pic>
        <p:nvPicPr>
          <p:cNvPr id="7" name="Picture 6" descr="53_13_SemelIteroparity-U.jpg"/>
          <p:cNvPicPr>
            <a:picLocks noChangeAspect="1"/>
          </p:cNvPicPr>
          <p:nvPr/>
        </p:nvPicPr>
        <p:blipFill rotWithShape="1">
          <a:blip r:embed="rId3" cstate="print">
            <a:extLst>
              <a:ext uri="{28A0092B-C50C-407E-A947-70E740481C1C}">
                <a14:useLocalDpi xmlns:a14="http://schemas.microsoft.com/office/drawing/2010/main" val="0"/>
              </a:ext>
            </a:extLst>
          </a:blip>
          <a:srcRect r="56828" b="10206"/>
          <a:stretch/>
        </p:blipFill>
        <p:spPr>
          <a:xfrm>
            <a:off x="3400425" y="4195465"/>
            <a:ext cx="1485900" cy="2376996"/>
          </a:xfrm>
          <a:prstGeom prst="rect">
            <a:avLst/>
          </a:prstGeom>
        </p:spPr>
      </p:pic>
      <p:pic>
        <p:nvPicPr>
          <p:cNvPr id="3074" name="Picture 2" descr="https://sp.yimg.com/xj/th?id=OIP.M903a346edd23550c62192c4d4c5877abo0&amp;pid=15.1&amp;P=0&amp;w=216&amp;h=17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950" y="4668001"/>
            <a:ext cx="2057400" cy="16764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sp.yimg.com/xj/th?id=OIP.Mc2c9e88a434c29055e9859be455400e6H0&amp;pid=15.1&amp;P=0&amp;w=300&amp;h=3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4362661"/>
            <a:ext cx="2209800" cy="220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50741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p:cNvSpPr>
            <a:spLocks noGrp="1" noChangeArrowheads="1"/>
          </p:cNvSpPr>
          <p:nvPr>
            <p:ph type="title"/>
          </p:nvPr>
        </p:nvSpPr>
        <p:spPr/>
        <p:txBody>
          <a:bodyPr>
            <a:normAutofit/>
          </a:bodyPr>
          <a:lstStyle/>
          <a:p>
            <a:r>
              <a:rPr lang="en-US" altLang="en-US" sz="3200" dirty="0"/>
              <a:t>Evolution and Life History Diversity</a:t>
            </a:r>
          </a:p>
        </p:txBody>
      </p:sp>
      <p:sp>
        <p:nvSpPr>
          <p:cNvPr id="4" name="TextBox 3"/>
          <p:cNvSpPr txBox="1"/>
          <p:nvPr/>
        </p:nvSpPr>
        <p:spPr>
          <a:xfrm>
            <a:off x="381000" y="1371600"/>
            <a:ext cx="8610600" cy="1938992"/>
          </a:xfrm>
          <a:prstGeom prst="rect">
            <a:avLst/>
          </a:prstGeom>
          <a:noFill/>
        </p:spPr>
        <p:txBody>
          <a:bodyPr wrap="square" rtlCol="0">
            <a:spAutoFit/>
          </a:bodyPr>
          <a:lstStyle/>
          <a:p>
            <a:r>
              <a:rPr lang="en-US" sz="2400" b="1" dirty="0">
                <a:solidFill>
                  <a:prstClr val="black"/>
                </a:solidFill>
              </a:rPr>
              <a:t>Life history: </a:t>
            </a:r>
            <a:r>
              <a:rPr lang="en-US" sz="2400" dirty="0">
                <a:solidFill>
                  <a:prstClr val="black"/>
                </a:solidFill>
              </a:rPr>
              <a:t>The traits that affect an organism’s schedule of reproduction and survival. (3 main variables)</a:t>
            </a:r>
          </a:p>
          <a:p>
            <a:r>
              <a:rPr lang="en-US" sz="2400" dirty="0">
                <a:solidFill>
                  <a:prstClr val="black"/>
                </a:solidFill>
              </a:rPr>
              <a:t>      - The age at which reproduction begins</a:t>
            </a:r>
          </a:p>
          <a:p>
            <a:r>
              <a:rPr lang="en-US" sz="2400" dirty="0">
                <a:solidFill>
                  <a:prstClr val="black"/>
                </a:solidFill>
              </a:rPr>
              <a:t>      - How often the organism reproduces</a:t>
            </a:r>
          </a:p>
          <a:p>
            <a:r>
              <a:rPr lang="en-US" sz="2400" dirty="0">
                <a:solidFill>
                  <a:prstClr val="black"/>
                </a:solidFill>
              </a:rPr>
              <a:t>      - How many offspring are produce per reproductive episode</a:t>
            </a:r>
          </a:p>
        </p:txBody>
      </p:sp>
      <p:sp>
        <p:nvSpPr>
          <p:cNvPr id="6" name="TextBox 5"/>
          <p:cNvSpPr txBox="1"/>
          <p:nvPr/>
        </p:nvSpPr>
        <p:spPr>
          <a:xfrm>
            <a:off x="266700" y="3733800"/>
            <a:ext cx="8610600" cy="461665"/>
          </a:xfrm>
          <a:prstGeom prst="rect">
            <a:avLst/>
          </a:prstGeom>
          <a:noFill/>
        </p:spPr>
        <p:txBody>
          <a:bodyPr wrap="square" rtlCol="0">
            <a:spAutoFit/>
          </a:bodyPr>
          <a:lstStyle/>
          <a:p>
            <a:r>
              <a:rPr lang="en-US" sz="2400" dirty="0">
                <a:solidFill>
                  <a:prstClr val="black"/>
                </a:solidFill>
              </a:rPr>
              <a:t>Various life histories; often dependent on </a:t>
            </a:r>
            <a:r>
              <a:rPr lang="en-US" sz="2400" dirty="0" err="1">
                <a:solidFill>
                  <a:prstClr val="black"/>
                </a:solidFill>
              </a:rPr>
              <a:t>semelparity</a:t>
            </a:r>
            <a:r>
              <a:rPr lang="en-US" sz="2400" dirty="0">
                <a:solidFill>
                  <a:prstClr val="black"/>
                </a:solidFill>
              </a:rPr>
              <a:t> vs </a:t>
            </a:r>
            <a:r>
              <a:rPr lang="en-US" sz="2400" dirty="0" err="1">
                <a:solidFill>
                  <a:prstClr val="black"/>
                </a:solidFill>
              </a:rPr>
              <a:t>iteroparity</a:t>
            </a:r>
            <a:endParaRPr lang="en-US" sz="2400" dirty="0">
              <a:solidFill>
                <a:prstClr val="black"/>
              </a:solidFill>
            </a:endParaRPr>
          </a:p>
        </p:txBody>
      </p:sp>
      <p:sp>
        <p:nvSpPr>
          <p:cNvPr id="8" name="TextBox 7"/>
          <p:cNvSpPr txBox="1"/>
          <p:nvPr/>
        </p:nvSpPr>
        <p:spPr>
          <a:xfrm>
            <a:off x="304800" y="4800600"/>
            <a:ext cx="8610600" cy="830997"/>
          </a:xfrm>
          <a:prstGeom prst="rect">
            <a:avLst/>
          </a:prstGeom>
          <a:noFill/>
        </p:spPr>
        <p:txBody>
          <a:bodyPr wrap="square" rtlCol="0">
            <a:spAutoFit/>
          </a:bodyPr>
          <a:lstStyle/>
          <a:p>
            <a:r>
              <a:rPr lang="en-US" sz="2400" dirty="0">
                <a:solidFill>
                  <a:prstClr val="black"/>
                </a:solidFill>
              </a:rPr>
              <a:t>Generally, highly variable or unpredictable environments likely favor </a:t>
            </a:r>
            <a:r>
              <a:rPr lang="en-US" sz="2400" dirty="0" err="1">
                <a:solidFill>
                  <a:prstClr val="black"/>
                </a:solidFill>
              </a:rPr>
              <a:t>semelparity</a:t>
            </a:r>
            <a:r>
              <a:rPr lang="en-US" sz="2400" dirty="0">
                <a:solidFill>
                  <a:prstClr val="black"/>
                </a:solidFill>
              </a:rPr>
              <a:t>, while dependable environments may favor </a:t>
            </a:r>
            <a:r>
              <a:rPr lang="en-US" sz="2400" dirty="0" err="1">
                <a:solidFill>
                  <a:prstClr val="black"/>
                </a:solidFill>
              </a:rPr>
              <a:t>iteroparity</a:t>
            </a:r>
            <a:r>
              <a:rPr lang="en-US" sz="2400" dirty="0">
                <a:solidFill>
                  <a:prstClr val="black"/>
                </a:solidFill>
              </a:rPr>
              <a:t> </a:t>
            </a:r>
          </a:p>
        </p:txBody>
      </p:sp>
    </p:spTree>
    <p:extLst>
      <p:ext uri="{BB962C8B-B14F-4D97-AF65-F5344CB8AC3E}">
        <p14:creationId xmlns:p14="http://schemas.microsoft.com/office/powerpoint/2010/main" val="267144649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p:cNvSpPr>
            <a:spLocks noGrp="1" noChangeArrowheads="1"/>
          </p:cNvSpPr>
          <p:nvPr>
            <p:ph type="title"/>
          </p:nvPr>
        </p:nvSpPr>
        <p:spPr/>
        <p:txBody>
          <a:bodyPr>
            <a:normAutofit/>
          </a:bodyPr>
          <a:lstStyle/>
          <a:p>
            <a:r>
              <a:rPr lang="ja-JP" altLang="en-US" sz="3200" dirty="0"/>
              <a:t>“</a:t>
            </a:r>
            <a:r>
              <a:rPr lang="en-US" altLang="ja-JP" sz="3200" dirty="0"/>
              <a:t>Trade-offs</a:t>
            </a:r>
            <a:r>
              <a:rPr lang="ja-JP" altLang="en-US" sz="3200" dirty="0"/>
              <a:t>”</a:t>
            </a:r>
            <a:r>
              <a:rPr lang="en-US" altLang="ja-JP" sz="3200" dirty="0"/>
              <a:t> and Life Histories</a:t>
            </a:r>
            <a:endParaRPr lang="en-US" altLang="en-US" sz="3200" dirty="0"/>
          </a:p>
        </p:txBody>
      </p:sp>
      <p:pic>
        <p:nvPicPr>
          <p:cNvPr id="6" name="Picture 5" descr="53_14_KestrelParentCare-U.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35277" y="2590800"/>
            <a:ext cx="4816838" cy="4135432"/>
          </a:xfrm>
          <a:prstGeom prst="rect">
            <a:avLst/>
          </a:prstGeom>
        </p:spPr>
      </p:pic>
      <p:sp>
        <p:nvSpPr>
          <p:cNvPr id="4" name="TextBox 3"/>
          <p:cNvSpPr txBox="1"/>
          <p:nvPr/>
        </p:nvSpPr>
        <p:spPr>
          <a:xfrm>
            <a:off x="366623" y="1122718"/>
            <a:ext cx="8610600" cy="1938992"/>
          </a:xfrm>
          <a:prstGeom prst="rect">
            <a:avLst/>
          </a:prstGeom>
          <a:noFill/>
        </p:spPr>
        <p:txBody>
          <a:bodyPr wrap="square" rtlCol="0">
            <a:spAutoFit/>
          </a:bodyPr>
          <a:lstStyle/>
          <a:p>
            <a:r>
              <a:rPr lang="en-US" sz="2400" dirty="0">
                <a:solidFill>
                  <a:prstClr val="black"/>
                </a:solidFill>
              </a:rPr>
              <a:t>No organism could produce as many offspring as a </a:t>
            </a:r>
            <a:r>
              <a:rPr lang="en-US" sz="2400" dirty="0" err="1">
                <a:solidFill>
                  <a:prstClr val="black"/>
                </a:solidFill>
              </a:rPr>
              <a:t>semelparous</a:t>
            </a:r>
            <a:r>
              <a:rPr lang="en-US" sz="2400" dirty="0">
                <a:solidFill>
                  <a:prstClr val="black"/>
                </a:solidFill>
              </a:rPr>
              <a:t> species and provision them as well as an </a:t>
            </a:r>
            <a:r>
              <a:rPr lang="en-US" sz="2400" dirty="0" err="1">
                <a:solidFill>
                  <a:prstClr val="black"/>
                </a:solidFill>
              </a:rPr>
              <a:t>iteroparous</a:t>
            </a:r>
            <a:r>
              <a:rPr lang="en-US" sz="2400" dirty="0">
                <a:solidFill>
                  <a:prstClr val="black"/>
                </a:solidFill>
              </a:rPr>
              <a:t> species.</a:t>
            </a:r>
          </a:p>
          <a:p>
            <a:r>
              <a:rPr lang="en-US" sz="2400" dirty="0">
                <a:solidFill>
                  <a:prstClr val="black"/>
                </a:solidFill>
              </a:rPr>
              <a:t>      - Not enough energy, organisms have finite resources</a:t>
            </a:r>
          </a:p>
          <a:p>
            <a:r>
              <a:rPr lang="en-US" sz="2400" dirty="0">
                <a:solidFill>
                  <a:prstClr val="black"/>
                </a:solidFill>
              </a:rPr>
              <a:t>      - There must be some trade-offs between survival and </a:t>
            </a:r>
          </a:p>
          <a:p>
            <a:r>
              <a:rPr lang="en-US" sz="2400" dirty="0">
                <a:solidFill>
                  <a:prstClr val="black"/>
                </a:solidFill>
              </a:rPr>
              <a:t>         reproduction</a:t>
            </a:r>
          </a:p>
        </p:txBody>
      </p:sp>
      <p:sp>
        <p:nvSpPr>
          <p:cNvPr id="7" name="Text Box 31"/>
          <p:cNvSpPr txBox="1">
            <a:spLocks noChangeArrowheads="1"/>
          </p:cNvSpPr>
          <p:nvPr/>
        </p:nvSpPr>
        <p:spPr bwMode="auto">
          <a:xfrm>
            <a:off x="4712400" y="3472035"/>
            <a:ext cx="614211" cy="32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charset="0"/>
              </a:rPr>
              <a:t>Male</a:t>
            </a:r>
          </a:p>
        </p:txBody>
      </p:sp>
      <p:cxnSp>
        <p:nvCxnSpPr>
          <p:cNvPr id="8" name="Straight Connector 7"/>
          <p:cNvCxnSpPr/>
          <p:nvPr/>
        </p:nvCxnSpPr>
        <p:spPr bwMode="auto">
          <a:xfrm>
            <a:off x="4976679" y="3767498"/>
            <a:ext cx="215846" cy="255622"/>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Text Box 31"/>
          <p:cNvSpPr txBox="1">
            <a:spLocks noChangeArrowheads="1"/>
          </p:cNvSpPr>
          <p:nvPr/>
        </p:nvSpPr>
        <p:spPr bwMode="auto">
          <a:xfrm rot="16200000">
            <a:off x="1895314" y="3983078"/>
            <a:ext cx="4721388" cy="396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200" dirty="0">
                <a:solidFill>
                  <a:srgbClr val="000000"/>
                </a:solidFill>
                <a:latin typeface="Arial" charset="0"/>
              </a:rPr>
              <a:t>Parents surviving the following winter (%)</a:t>
            </a:r>
          </a:p>
        </p:txBody>
      </p:sp>
      <p:cxnSp>
        <p:nvCxnSpPr>
          <p:cNvPr id="10" name="Straight Connector 9"/>
          <p:cNvCxnSpPr/>
          <p:nvPr/>
        </p:nvCxnSpPr>
        <p:spPr bwMode="auto">
          <a:xfrm>
            <a:off x="5533446" y="3679522"/>
            <a:ext cx="265007" cy="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Text Box 31"/>
          <p:cNvSpPr txBox="1">
            <a:spLocks noChangeArrowheads="1"/>
          </p:cNvSpPr>
          <p:nvPr/>
        </p:nvSpPr>
        <p:spPr bwMode="auto">
          <a:xfrm>
            <a:off x="5828342" y="3538429"/>
            <a:ext cx="940137" cy="32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charset="0"/>
              </a:rPr>
              <a:t>Female</a:t>
            </a:r>
          </a:p>
        </p:txBody>
      </p:sp>
      <p:sp>
        <p:nvSpPr>
          <p:cNvPr id="12" name="Text Box 31"/>
          <p:cNvSpPr txBox="1">
            <a:spLocks noChangeArrowheads="1"/>
          </p:cNvSpPr>
          <p:nvPr/>
        </p:nvSpPr>
        <p:spPr bwMode="auto">
          <a:xfrm>
            <a:off x="4309578" y="3377289"/>
            <a:ext cx="535126" cy="32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charset="0"/>
              </a:rPr>
              <a:t>100</a:t>
            </a:r>
          </a:p>
        </p:txBody>
      </p:sp>
      <p:sp>
        <p:nvSpPr>
          <p:cNvPr id="13" name="Text Box 31"/>
          <p:cNvSpPr txBox="1">
            <a:spLocks noChangeArrowheads="1"/>
          </p:cNvSpPr>
          <p:nvPr/>
        </p:nvSpPr>
        <p:spPr bwMode="auto">
          <a:xfrm>
            <a:off x="4396590" y="3922401"/>
            <a:ext cx="375011" cy="32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charset="0"/>
              </a:rPr>
              <a:t>80</a:t>
            </a:r>
          </a:p>
        </p:txBody>
      </p:sp>
      <p:sp>
        <p:nvSpPr>
          <p:cNvPr id="14" name="Text Box 31"/>
          <p:cNvSpPr txBox="1">
            <a:spLocks noChangeArrowheads="1"/>
          </p:cNvSpPr>
          <p:nvPr/>
        </p:nvSpPr>
        <p:spPr bwMode="auto">
          <a:xfrm>
            <a:off x="4396590" y="4462002"/>
            <a:ext cx="375011" cy="32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charset="0"/>
              </a:rPr>
              <a:t>60</a:t>
            </a:r>
          </a:p>
        </p:txBody>
      </p:sp>
      <p:sp>
        <p:nvSpPr>
          <p:cNvPr id="15" name="Text Box 31"/>
          <p:cNvSpPr txBox="1">
            <a:spLocks noChangeArrowheads="1"/>
          </p:cNvSpPr>
          <p:nvPr/>
        </p:nvSpPr>
        <p:spPr bwMode="auto">
          <a:xfrm>
            <a:off x="4415640" y="5012999"/>
            <a:ext cx="375011" cy="32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charset="0"/>
              </a:rPr>
              <a:t>40</a:t>
            </a:r>
          </a:p>
        </p:txBody>
      </p:sp>
      <p:sp>
        <p:nvSpPr>
          <p:cNvPr id="16" name="Text Box 31"/>
          <p:cNvSpPr txBox="1">
            <a:spLocks noChangeArrowheads="1"/>
          </p:cNvSpPr>
          <p:nvPr/>
        </p:nvSpPr>
        <p:spPr bwMode="auto">
          <a:xfrm>
            <a:off x="4396590" y="5539751"/>
            <a:ext cx="375011" cy="32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charset="0"/>
              </a:rPr>
              <a:t>20</a:t>
            </a:r>
          </a:p>
        </p:txBody>
      </p:sp>
      <p:sp>
        <p:nvSpPr>
          <p:cNvPr id="17" name="Text Box 31"/>
          <p:cNvSpPr txBox="1">
            <a:spLocks noChangeArrowheads="1"/>
          </p:cNvSpPr>
          <p:nvPr/>
        </p:nvSpPr>
        <p:spPr bwMode="auto">
          <a:xfrm>
            <a:off x="4464443" y="6098403"/>
            <a:ext cx="375011" cy="32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400" dirty="0">
                <a:solidFill>
                  <a:srgbClr val="000000"/>
                </a:solidFill>
                <a:latin typeface="Arial" charset="0"/>
              </a:rPr>
              <a:t>0</a:t>
            </a:r>
          </a:p>
        </p:txBody>
      </p:sp>
      <p:sp>
        <p:nvSpPr>
          <p:cNvPr id="18" name="Text Box 31"/>
          <p:cNvSpPr txBox="1">
            <a:spLocks noChangeArrowheads="1"/>
          </p:cNvSpPr>
          <p:nvPr/>
        </p:nvSpPr>
        <p:spPr bwMode="auto">
          <a:xfrm>
            <a:off x="4483910" y="6268399"/>
            <a:ext cx="1495043" cy="560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a:r>
              <a:rPr lang="en-US" sz="1400" dirty="0">
                <a:solidFill>
                  <a:srgbClr val="000000"/>
                </a:solidFill>
                <a:latin typeface="Arial" charset="0"/>
              </a:rPr>
              <a:t>Reduced</a:t>
            </a:r>
          </a:p>
          <a:p>
            <a:pPr algn="ctr"/>
            <a:r>
              <a:rPr lang="en-US" sz="1400" dirty="0">
                <a:solidFill>
                  <a:srgbClr val="000000"/>
                </a:solidFill>
                <a:latin typeface="Arial" charset="0"/>
              </a:rPr>
              <a:t>brood size</a:t>
            </a:r>
          </a:p>
        </p:txBody>
      </p:sp>
      <p:sp>
        <p:nvSpPr>
          <p:cNvPr id="19" name="Text Box 31"/>
          <p:cNvSpPr txBox="1">
            <a:spLocks noChangeArrowheads="1"/>
          </p:cNvSpPr>
          <p:nvPr/>
        </p:nvSpPr>
        <p:spPr bwMode="auto">
          <a:xfrm>
            <a:off x="5831200" y="6287449"/>
            <a:ext cx="1495043" cy="560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a:r>
              <a:rPr lang="en-US" sz="1400" dirty="0">
                <a:solidFill>
                  <a:srgbClr val="000000"/>
                </a:solidFill>
                <a:latin typeface="Arial" charset="0"/>
              </a:rPr>
              <a:t>Normal</a:t>
            </a:r>
          </a:p>
          <a:p>
            <a:pPr algn="ctr"/>
            <a:r>
              <a:rPr lang="en-US" sz="1400" dirty="0">
                <a:solidFill>
                  <a:srgbClr val="000000"/>
                </a:solidFill>
                <a:latin typeface="Arial" charset="0"/>
              </a:rPr>
              <a:t>brood size</a:t>
            </a:r>
          </a:p>
        </p:txBody>
      </p:sp>
      <p:sp>
        <p:nvSpPr>
          <p:cNvPr id="20" name="Text Box 31"/>
          <p:cNvSpPr txBox="1">
            <a:spLocks noChangeArrowheads="1"/>
          </p:cNvSpPr>
          <p:nvPr/>
        </p:nvSpPr>
        <p:spPr bwMode="auto">
          <a:xfrm>
            <a:off x="7050452" y="6273399"/>
            <a:ext cx="1495043" cy="560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a:r>
              <a:rPr lang="en-US" sz="1400" dirty="0">
                <a:solidFill>
                  <a:srgbClr val="000000"/>
                </a:solidFill>
                <a:latin typeface="Arial" charset="0"/>
              </a:rPr>
              <a:t>Enlarged</a:t>
            </a:r>
          </a:p>
          <a:p>
            <a:pPr algn="ctr"/>
            <a:r>
              <a:rPr lang="en-US" sz="1400" dirty="0">
                <a:solidFill>
                  <a:srgbClr val="000000"/>
                </a:solidFill>
                <a:latin typeface="Arial" charset="0"/>
              </a:rPr>
              <a:t>brood size</a:t>
            </a:r>
          </a:p>
        </p:txBody>
      </p:sp>
      <p:sp>
        <p:nvSpPr>
          <p:cNvPr id="21" name="TextBox 20"/>
          <p:cNvSpPr txBox="1"/>
          <p:nvPr/>
        </p:nvSpPr>
        <p:spPr>
          <a:xfrm>
            <a:off x="304800" y="3570744"/>
            <a:ext cx="3416565" cy="2677656"/>
          </a:xfrm>
          <a:prstGeom prst="rect">
            <a:avLst/>
          </a:prstGeom>
          <a:noFill/>
        </p:spPr>
        <p:txBody>
          <a:bodyPr wrap="square" rtlCol="0">
            <a:spAutoFit/>
          </a:bodyPr>
          <a:lstStyle/>
          <a:p>
            <a:r>
              <a:rPr lang="en-US" sz="2400" dirty="0">
                <a:solidFill>
                  <a:prstClr val="black"/>
                </a:solidFill>
              </a:rPr>
              <a:t>Another study in Scotland found that red deer that reproduced in a given summer were more likely to die the next winter than were females that did not reproduce.</a:t>
            </a:r>
          </a:p>
        </p:txBody>
      </p:sp>
    </p:spTree>
    <p:extLst>
      <p:ext uri="{BB962C8B-B14F-4D97-AF65-F5344CB8AC3E}">
        <p14:creationId xmlns:p14="http://schemas.microsoft.com/office/powerpoint/2010/main" val="303156133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p:cNvSpPr>
            <a:spLocks noGrp="1" noChangeArrowheads="1"/>
          </p:cNvSpPr>
          <p:nvPr>
            <p:ph type="title"/>
          </p:nvPr>
        </p:nvSpPr>
        <p:spPr/>
        <p:txBody>
          <a:bodyPr>
            <a:normAutofit/>
          </a:bodyPr>
          <a:lstStyle/>
          <a:p>
            <a:r>
              <a:rPr lang="ja-JP" altLang="en-US" sz="3200" dirty="0"/>
              <a:t>“</a:t>
            </a:r>
            <a:r>
              <a:rPr lang="en-US" altLang="ja-JP" sz="3200" dirty="0"/>
              <a:t>Trade-offs</a:t>
            </a:r>
            <a:r>
              <a:rPr lang="ja-JP" altLang="en-US" sz="3200" dirty="0"/>
              <a:t>”</a:t>
            </a:r>
            <a:r>
              <a:rPr lang="en-US" altLang="ja-JP" sz="3200" dirty="0"/>
              <a:t> and Life Histories</a:t>
            </a:r>
            <a:endParaRPr lang="en-US" altLang="en-US" sz="3200" dirty="0"/>
          </a:p>
        </p:txBody>
      </p:sp>
      <p:sp>
        <p:nvSpPr>
          <p:cNvPr id="23" name="TextBox 22"/>
          <p:cNvSpPr txBox="1"/>
          <p:nvPr/>
        </p:nvSpPr>
        <p:spPr>
          <a:xfrm>
            <a:off x="366623" y="1314271"/>
            <a:ext cx="8610600" cy="1569660"/>
          </a:xfrm>
          <a:prstGeom prst="rect">
            <a:avLst/>
          </a:prstGeom>
          <a:noFill/>
        </p:spPr>
        <p:txBody>
          <a:bodyPr wrap="square" rtlCol="0">
            <a:spAutoFit/>
          </a:bodyPr>
          <a:lstStyle/>
          <a:p>
            <a:r>
              <a:rPr lang="en-US" sz="2400" b="1" dirty="0">
                <a:solidFill>
                  <a:prstClr val="black"/>
                </a:solidFill>
              </a:rPr>
              <a:t>K-selection: </a:t>
            </a:r>
            <a:r>
              <a:rPr lang="en-US" sz="2400" dirty="0">
                <a:solidFill>
                  <a:prstClr val="black"/>
                </a:solidFill>
              </a:rPr>
              <a:t>Density-dependent selection, selection for traits that are sensitive to population densities.</a:t>
            </a:r>
            <a:r>
              <a:rPr lang="en-US" sz="2400" b="1" dirty="0">
                <a:solidFill>
                  <a:prstClr val="black"/>
                </a:solidFill>
              </a:rPr>
              <a:t> </a:t>
            </a:r>
          </a:p>
          <a:p>
            <a:r>
              <a:rPr lang="en-US" sz="2400" b="1" dirty="0">
                <a:solidFill>
                  <a:prstClr val="black"/>
                </a:solidFill>
              </a:rPr>
              <a:t>    </a:t>
            </a:r>
            <a:r>
              <a:rPr lang="en-US" sz="2400" dirty="0">
                <a:solidFill>
                  <a:prstClr val="black"/>
                </a:solidFill>
              </a:rPr>
              <a:t>- Operates in populations living at a density near the limit </a:t>
            </a:r>
          </a:p>
          <a:p>
            <a:r>
              <a:rPr lang="en-US" sz="2400" dirty="0">
                <a:solidFill>
                  <a:prstClr val="black"/>
                </a:solidFill>
              </a:rPr>
              <a:t>       imposed by resources (K)</a:t>
            </a:r>
            <a:endParaRPr lang="en-US" sz="2400" b="1" dirty="0">
              <a:solidFill>
                <a:prstClr val="black"/>
              </a:solidFill>
            </a:endParaRPr>
          </a:p>
        </p:txBody>
      </p:sp>
      <p:sp>
        <p:nvSpPr>
          <p:cNvPr id="24" name="TextBox 23"/>
          <p:cNvSpPr txBox="1"/>
          <p:nvPr/>
        </p:nvSpPr>
        <p:spPr>
          <a:xfrm>
            <a:off x="381000" y="3352800"/>
            <a:ext cx="8610600" cy="1569660"/>
          </a:xfrm>
          <a:prstGeom prst="rect">
            <a:avLst/>
          </a:prstGeom>
          <a:noFill/>
        </p:spPr>
        <p:txBody>
          <a:bodyPr wrap="square" rtlCol="0">
            <a:spAutoFit/>
          </a:bodyPr>
          <a:lstStyle/>
          <a:p>
            <a:r>
              <a:rPr lang="en-US" sz="2400" b="1" dirty="0">
                <a:solidFill>
                  <a:prstClr val="black"/>
                </a:solidFill>
              </a:rPr>
              <a:t>r-selection: </a:t>
            </a:r>
            <a:r>
              <a:rPr lang="en-US" sz="2400" dirty="0">
                <a:solidFill>
                  <a:prstClr val="black"/>
                </a:solidFill>
              </a:rPr>
              <a:t>Density-independent selection, selects for life history traits that maximize reproduction.</a:t>
            </a:r>
            <a:r>
              <a:rPr lang="en-US" sz="2400" b="1" dirty="0">
                <a:solidFill>
                  <a:prstClr val="black"/>
                </a:solidFill>
              </a:rPr>
              <a:t> </a:t>
            </a:r>
          </a:p>
          <a:p>
            <a:r>
              <a:rPr lang="en-US" sz="2400" b="1" dirty="0">
                <a:solidFill>
                  <a:prstClr val="black"/>
                </a:solidFill>
              </a:rPr>
              <a:t>    </a:t>
            </a:r>
            <a:r>
              <a:rPr lang="en-US" sz="2400" dirty="0">
                <a:solidFill>
                  <a:prstClr val="black"/>
                </a:solidFill>
              </a:rPr>
              <a:t>- Occurs in environments in which population densities are well </a:t>
            </a:r>
          </a:p>
          <a:p>
            <a:r>
              <a:rPr lang="en-US" sz="2400" dirty="0">
                <a:solidFill>
                  <a:prstClr val="black"/>
                </a:solidFill>
              </a:rPr>
              <a:t>      below carrying capacity or face little competition.</a:t>
            </a:r>
            <a:endParaRPr lang="en-US" sz="2400" b="1" dirty="0">
              <a:solidFill>
                <a:prstClr val="black"/>
              </a:solidFill>
            </a:endParaRPr>
          </a:p>
        </p:txBody>
      </p:sp>
      <p:pic>
        <p:nvPicPr>
          <p:cNvPr id="1026" name="Picture 2" descr="https://sp.yimg.com/xj/th?id=OIP.Mf00acb35989d782c27b475283d54e8a0o0&amp;pid=15.1&amp;P=0&amp;w=342&amp;h=2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4971" y="4949756"/>
            <a:ext cx="2857500" cy="17240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sp.yimg.com/xj/th?id=OIP.M13347b8205c2b31f2f86f694da153176H0&amp;pid=15.1&amp;P=0&amp;w=257&amp;h=17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4997380"/>
            <a:ext cx="2447925" cy="1628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489598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p:cNvSpPr>
            <a:spLocks noGrp="1" noChangeArrowheads="1"/>
          </p:cNvSpPr>
          <p:nvPr>
            <p:ph type="title"/>
          </p:nvPr>
        </p:nvSpPr>
        <p:spPr>
          <a:xfrm>
            <a:off x="457200" y="152400"/>
            <a:ext cx="8229600" cy="1143000"/>
          </a:xfrm>
        </p:spPr>
        <p:txBody>
          <a:bodyPr>
            <a:normAutofit/>
          </a:bodyPr>
          <a:lstStyle/>
          <a:p>
            <a:r>
              <a:rPr lang="en-US" altLang="en-US" sz="3200" dirty="0"/>
              <a:t>Logistical Model and Reality</a:t>
            </a:r>
          </a:p>
        </p:txBody>
      </p:sp>
      <p:sp>
        <p:nvSpPr>
          <p:cNvPr id="7" name="TextBox 6"/>
          <p:cNvSpPr txBox="1"/>
          <p:nvPr/>
        </p:nvSpPr>
        <p:spPr>
          <a:xfrm>
            <a:off x="381000" y="1219200"/>
            <a:ext cx="8610600" cy="830997"/>
          </a:xfrm>
          <a:prstGeom prst="rect">
            <a:avLst/>
          </a:prstGeom>
          <a:noFill/>
        </p:spPr>
        <p:txBody>
          <a:bodyPr wrap="square" rtlCol="0">
            <a:spAutoFit/>
          </a:bodyPr>
          <a:lstStyle/>
          <a:p>
            <a:r>
              <a:rPr lang="en-US" sz="2400" b="1" dirty="0" err="1">
                <a:solidFill>
                  <a:prstClr val="black"/>
                </a:solidFill>
              </a:rPr>
              <a:t>Allee</a:t>
            </a:r>
            <a:r>
              <a:rPr lang="en-US" sz="2400" b="1" dirty="0">
                <a:solidFill>
                  <a:prstClr val="black"/>
                </a:solidFill>
              </a:rPr>
              <a:t> Effect: </a:t>
            </a:r>
            <a:r>
              <a:rPr lang="en-US" sz="2400" dirty="0">
                <a:solidFill>
                  <a:prstClr val="black"/>
                </a:solidFill>
              </a:rPr>
              <a:t>Individuals may have a more difficult time surviving or reproducing if the population size is small</a:t>
            </a:r>
            <a:endParaRPr lang="en-US" sz="2400" b="1" dirty="0">
              <a:solidFill>
                <a:prstClr val="black"/>
              </a:solidFill>
            </a:endParaRPr>
          </a:p>
        </p:txBody>
      </p:sp>
      <p:pic>
        <p:nvPicPr>
          <p:cNvPr id="8194" name="Picture 2" descr="https://upload.wikimedia.org/wikipedia/en/thumb/7/7f/A_graph_showing_the_difference_between_strong_and_weak_Allee_effects.svg/220px-A_graph_showing_the_difference_between_strong_and_weak_Allee_effects.svg.png"/>
          <p:cNvPicPr>
            <a:picLocks noChangeAspect="1" noChangeArrowheads="1"/>
          </p:cNvPicPr>
          <p:nvPr/>
        </p:nvPicPr>
        <p:blipFill rotWithShape="1">
          <a:blip r:embed="rId3">
            <a:extLst>
              <a:ext uri="{28A0092B-C50C-407E-A947-70E740481C1C}">
                <a14:useLocalDpi xmlns:a14="http://schemas.microsoft.com/office/drawing/2010/main" val="0"/>
              </a:ext>
            </a:extLst>
          </a:blip>
          <a:srcRect t="31364" b="34848"/>
          <a:stretch/>
        </p:blipFill>
        <p:spPr bwMode="auto">
          <a:xfrm>
            <a:off x="3314700" y="2286000"/>
            <a:ext cx="2400300" cy="162202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s://upload.wikimedia.org/wikipedia/en/thumb/7/7f/A_graph_showing_the_difference_between_strong_and_weak_Allee_effects.svg/220px-A_graph_showing_the_difference_between_strong_and_weak_Allee_effects.svg.png"/>
          <p:cNvPicPr>
            <a:picLocks noChangeAspect="1" noChangeArrowheads="1"/>
          </p:cNvPicPr>
          <p:nvPr/>
        </p:nvPicPr>
        <p:blipFill rotWithShape="1">
          <a:blip r:embed="rId3">
            <a:extLst>
              <a:ext uri="{28A0092B-C50C-407E-A947-70E740481C1C}">
                <a14:useLocalDpi xmlns:a14="http://schemas.microsoft.com/office/drawing/2010/main" val="0"/>
              </a:ext>
            </a:extLst>
          </a:blip>
          <a:srcRect t="64848"/>
          <a:stretch/>
        </p:blipFill>
        <p:spPr bwMode="auto">
          <a:xfrm>
            <a:off x="6251575" y="2286000"/>
            <a:ext cx="2511425" cy="176560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s://upload.wikimedia.org/wikipedia/en/thumb/7/7f/A_graph_showing_the_difference_between_strong_and_weak_Allee_effects.svg/220px-A_graph_showing_the_difference_between_strong_and_weak_Allee_effects.svg.png"/>
          <p:cNvPicPr>
            <a:picLocks noChangeAspect="1" noChangeArrowheads="1"/>
          </p:cNvPicPr>
          <p:nvPr/>
        </p:nvPicPr>
        <p:blipFill rotWithShape="1">
          <a:blip r:embed="rId3">
            <a:extLst>
              <a:ext uri="{28A0092B-C50C-407E-A947-70E740481C1C}">
                <a14:useLocalDpi xmlns:a14="http://schemas.microsoft.com/office/drawing/2010/main" val="0"/>
              </a:ext>
            </a:extLst>
          </a:blip>
          <a:srcRect b="69545"/>
          <a:stretch/>
        </p:blipFill>
        <p:spPr bwMode="auto">
          <a:xfrm>
            <a:off x="304800" y="2330452"/>
            <a:ext cx="2429109" cy="147954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81000" y="4191000"/>
            <a:ext cx="8610600" cy="830997"/>
          </a:xfrm>
          <a:prstGeom prst="rect">
            <a:avLst/>
          </a:prstGeom>
          <a:noFill/>
        </p:spPr>
        <p:txBody>
          <a:bodyPr wrap="square" rtlCol="0">
            <a:spAutoFit/>
          </a:bodyPr>
          <a:lstStyle/>
          <a:p>
            <a:r>
              <a:rPr lang="en-US" sz="2400" dirty="0">
                <a:solidFill>
                  <a:prstClr val="black"/>
                </a:solidFill>
              </a:rPr>
              <a:t>Ecological mechanisms include mate limitation, cooperative defense, cooperative feeding, and environmental conditioning.</a:t>
            </a:r>
          </a:p>
        </p:txBody>
      </p:sp>
      <p:pic>
        <p:nvPicPr>
          <p:cNvPr id="8196" name="Picture 4" descr="https://sp.yimg.com/xj/th?id=OIP.Ma94d943acfbeea3e2988533c5ea2815do0&amp;pid=15.1&amp;P=0&amp;w=300&amp;h=3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5105400"/>
            <a:ext cx="1971909" cy="1478932"/>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Meerkat (Suricata suricatta) Tswalu.jpg"/>
          <p:cNvPicPr>
            <a:picLocks noChangeAspect="1" noChangeArrowheads="1"/>
          </p:cNvPicPr>
          <p:nvPr/>
        </p:nvPicPr>
        <p:blipFill rotWithShape="1">
          <a:blip r:embed="rId5">
            <a:extLst>
              <a:ext uri="{28A0092B-C50C-407E-A947-70E740481C1C}">
                <a14:useLocalDpi xmlns:a14="http://schemas.microsoft.com/office/drawing/2010/main" val="0"/>
              </a:ext>
            </a:extLst>
          </a:blip>
          <a:srcRect l="23057"/>
          <a:stretch/>
        </p:blipFill>
        <p:spPr bwMode="auto">
          <a:xfrm>
            <a:off x="2514600" y="5105400"/>
            <a:ext cx="1703499" cy="1478932"/>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Pacific Salmon"/>
          <p:cNvPicPr>
            <a:picLocks noChangeAspect="1" noChangeArrowheads="1"/>
          </p:cNvPicPr>
          <p:nvPr/>
        </p:nvPicPr>
        <p:blipFill rotWithShape="1">
          <a:blip r:embed="rId6">
            <a:extLst>
              <a:ext uri="{28A0092B-C50C-407E-A947-70E740481C1C}">
                <a14:useLocalDpi xmlns:a14="http://schemas.microsoft.com/office/drawing/2010/main" val="0"/>
              </a:ext>
            </a:extLst>
          </a:blip>
          <a:srcRect l="5266" r="7137"/>
          <a:stretch/>
        </p:blipFill>
        <p:spPr bwMode="auto">
          <a:xfrm>
            <a:off x="6754702" y="5105400"/>
            <a:ext cx="2084498" cy="1515053"/>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https://sp.yimg.com/xj/th?id=OIP.M00d7a623b4feebbb86942bfe441aa583H0&amp;pid=15.1&amp;P=0&amp;w=300&amp;h=300"/>
          <p:cNvPicPr>
            <a:picLocks noChangeAspect="1" noChangeArrowheads="1"/>
          </p:cNvPicPr>
          <p:nvPr/>
        </p:nvPicPr>
        <p:blipFill rotWithShape="1">
          <a:blip r:embed="rId7">
            <a:extLst>
              <a:ext uri="{28A0092B-C50C-407E-A947-70E740481C1C}">
                <a14:useLocalDpi xmlns:a14="http://schemas.microsoft.com/office/drawing/2010/main" val="0"/>
              </a:ext>
            </a:extLst>
          </a:blip>
          <a:srcRect r="10146"/>
          <a:stretch/>
        </p:blipFill>
        <p:spPr bwMode="auto">
          <a:xfrm>
            <a:off x="4419600" y="5105400"/>
            <a:ext cx="2133600" cy="1488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935129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Evolution Diversity Task</a:t>
            </a:r>
            <a:br>
              <a:rPr lang="en-US" dirty="0"/>
            </a:br>
            <a:r>
              <a:rPr lang="en-US" dirty="0"/>
              <a:t>Instructional Reflection</a:t>
            </a:r>
          </a:p>
        </p:txBody>
      </p:sp>
      <p:sp>
        <p:nvSpPr>
          <p:cNvPr id="3" name="Content Placeholder 2"/>
          <p:cNvSpPr>
            <a:spLocks noGrp="1"/>
          </p:cNvSpPr>
          <p:nvPr>
            <p:ph idx="1"/>
          </p:nvPr>
        </p:nvSpPr>
        <p:spPr/>
        <p:txBody>
          <a:bodyPr>
            <a:normAutofit/>
          </a:bodyPr>
          <a:lstStyle/>
          <a:p>
            <a:r>
              <a:rPr lang="en-US" dirty="0"/>
              <a:t>What were your questions as a “student” concerning completing the task?</a:t>
            </a:r>
          </a:p>
          <a:p>
            <a:r>
              <a:rPr lang="en-US" dirty="0"/>
              <a:t>What instructional strategies would you use to teach the QR aspects of this task?</a:t>
            </a:r>
          </a:p>
        </p:txBody>
      </p:sp>
    </p:spTree>
    <p:extLst>
      <p:ext uri="{BB962C8B-B14F-4D97-AF65-F5344CB8AC3E}">
        <p14:creationId xmlns:p14="http://schemas.microsoft.com/office/powerpoint/2010/main" val="11120349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2"/>
          <p:cNvSpPr>
            <a:spLocks noGrp="1" noChangeArrowheads="1"/>
          </p:cNvSpPr>
          <p:nvPr>
            <p:ph type="title"/>
          </p:nvPr>
        </p:nvSpPr>
        <p:spPr/>
        <p:txBody>
          <a:bodyPr>
            <a:normAutofit/>
          </a:bodyPr>
          <a:lstStyle/>
          <a:p>
            <a:r>
              <a:rPr lang="en-US" altLang="en-US" sz="3200" dirty="0"/>
              <a:t>Many factors that regulate population growth are density dependent</a:t>
            </a:r>
          </a:p>
        </p:txBody>
      </p:sp>
      <p:sp>
        <p:nvSpPr>
          <p:cNvPr id="4" name="TextBox 3"/>
          <p:cNvSpPr txBox="1"/>
          <p:nvPr/>
        </p:nvSpPr>
        <p:spPr>
          <a:xfrm>
            <a:off x="381000" y="1759803"/>
            <a:ext cx="8610600" cy="1569660"/>
          </a:xfrm>
          <a:prstGeom prst="rect">
            <a:avLst/>
          </a:prstGeom>
          <a:noFill/>
        </p:spPr>
        <p:txBody>
          <a:bodyPr wrap="square" rtlCol="0">
            <a:spAutoFit/>
          </a:bodyPr>
          <a:lstStyle/>
          <a:p>
            <a:r>
              <a:rPr lang="en-US" sz="2400" b="1" dirty="0">
                <a:solidFill>
                  <a:prstClr val="black"/>
                </a:solidFill>
              </a:rPr>
              <a:t>Density-independent </a:t>
            </a:r>
            <a:r>
              <a:rPr lang="en-US" sz="2400" dirty="0">
                <a:solidFill>
                  <a:prstClr val="black"/>
                </a:solidFill>
              </a:rPr>
              <a:t>populations, birth rate and death rate do not change with population density.</a:t>
            </a:r>
          </a:p>
          <a:p>
            <a:r>
              <a:rPr lang="en-US" sz="2400" b="1" dirty="0">
                <a:solidFill>
                  <a:prstClr val="black"/>
                </a:solidFill>
              </a:rPr>
              <a:t>    </a:t>
            </a:r>
            <a:r>
              <a:rPr lang="en-US" sz="2400" dirty="0">
                <a:solidFill>
                  <a:prstClr val="black"/>
                </a:solidFill>
              </a:rPr>
              <a:t>- Some physical factor which kills similar portions of the </a:t>
            </a:r>
          </a:p>
          <a:p>
            <a:r>
              <a:rPr lang="en-US" sz="2400" dirty="0">
                <a:solidFill>
                  <a:prstClr val="black"/>
                </a:solidFill>
              </a:rPr>
              <a:t>       population regardless of its density.</a:t>
            </a:r>
            <a:endParaRPr lang="en-US" sz="2400" b="1" dirty="0">
              <a:solidFill>
                <a:prstClr val="black"/>
              </a:solidFill>
            </a:endParaRPr>
          </a:p>
        </p:txBody>
      </p:sp>
      <p:sp>
        <p:nvSpPr>
          <p:cNvPr id="7" name="TextBox 6"/>
          <p:cNvSpPr txBox="1"/>
          <p:nvPr/>
        </p:nvSpPr>
        <p:spPr>
          <a:xfrm>
            <a:off x="381000" y="3764340"/>
            <a:ext cx="8610600" cy="1200329"/>
          </a:xfrm>
          <a:prstGeom prst="rect">
            <a:avLst/>
          </a:prstGeom>
          <a:noFill/>
        </p:spPr>
        <p:txBody>
          <a:bodyPr wrap="square" rtlCol="0">
            <a:spAutoFit/>
          </a:bodyPr>
          <a:lstStyle/>
          <a:p>
            <a:r>
              <a:rPr lang="en-US" sz="2400" b="1" dirty="0">
                <a:solidFill>
                  <a:prstClr val="black"/>
                </a:solidFill>
              </a:rPr>
              <a:t>Density-dependent </a:t>
            </a:r>
            <a:r>
              <a:rPr lang="en-US" sz="2400" dirty="0">
                <a:solidFill>
                  <a:prstClr val="black"/>
                </a:solidFill>
              </a:rPr>
              <a:t>populations, birth rates fall and/or death rates increase with population density.</a:t>
            </a:r>
          </a:p>
          <a:p>
            <a:r>
              <a:rPr lang="en-US" sz="2400" b="1" dirty="0">
                <a:solidFill>
                  <a:prstClr val="black"/>
                </a:solidFill>
              </a:rPr>
              <a:t>    </a:t>
            </a:r>
            <a:r>
              <a:rPr lang="en-US" sz="2400" dirty="0">
                <a:solidFill>
                  <a:prstClr val="black"/>
                </a:solidFill>
              </a:rPr>
              <a:t>- Limiting resource, behavioral changes, biotic control</a:t>
            </a:r>
            <a:endParaRPr lang="en-US" sz="2400" b="1" dirty="0">
              <a:solidFill>
                <a:prstClr val="black"/>
              </a:solidFill>
            </a:endParaRPr>
          </a:p>
        </p:txBody>
      </p:sp>
      <p:sp>
        <p:nvSpPr>
          <p:cNvPr id="9" name="TextBox 8"/>
          <p:cNvSpPr txBox="1"/>
          <p:nvPr/>
        </p:nvSpPr>
        <p:spPr>
          <a:xfrm>
            <a:off x="457200" y="5329535"/>
            <a:ext cx="8610600" cy="461665"/>
          </a:xfrm>
          <a:prstGeom prst="rect">
            <a:avLst/>
          </a:prstGeom>
          <a:noFill/>
        </p:spPr>
        <p:txBody>
          <a:bodyPr wrap="square" rtlCol="0">
            <a:spAutoFit/>
          </a:bodyPr>
          <a:lstStyle/>
          <a:p>
            <a:r>
              <a:rPr lang="en-US" sz="2400" dirty="0">
                <a:solidFill>
                  <a:prstClr val="black"/>
                </a:solidFill>
              </a:rPr>
              <a:t>Sometimes a mixture of both.</a:t>
            </a:r>
          </a:p>
        </p:txBody>
      </p:sp>
      <p:pic>
        <p:nvPicPr>
          <p:cNvPr id="2050" name="Picture 2" descr="https://sp.yimg.com/xj/th?id=OIP.Mf4825cbc0ab6fa048ee663d29c1b5c1ao0&amp;pid=15.1&amp;P=0&amp;w=226&amp;h=17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4976812"/>
            <a:ext cx="2152650" cy="1628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867182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3_16PopDensityEquilib-U.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952" y="210312"/>
            <a:ext cx="8388096" cy="6437376"/>
          </a:xfrm>
          <a:prstGeom prst="rect">
            <a:avLst/>
          </a:prstGeom>
        </p:spPr>
      </p:pic>
      <p:sp>
        <p:nvSpPr>
          <p:cNvPr id="27" name="Text Box 31"/>
          <p:cNvSpPr txBox="1">
            <a:spLocks noChangeArrowheads="1"/>
          </p:cNvSpPr>
          <p:nvPr/>
        </p:nvSpPr>
        <p:spPr bwMode="auto">
          <a:xfrm>
            <a:off x="3653649" y="6060996"/>
            <a:ext cx="2602278" cy="32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2200" dirty="0">
                <a:solidFill>
                  <a:srgbClr val="000000"/>
                </a:solidFill>
                <a:latin typeface="Arial" charset="0"/>
              </a:rPr>
              <a:t>Population density</a:t>
            </a:r>
          </a:p>
        </p:txBody>
      </p:sp>
      <p:cxnSp>
        <p:nvCxnSpPr>
          <p:cNvPr id="6" name="Straight Connector 5"/>
          <p:cNvCxnSpPr/>
          <p:nvPr/>
        </p:nvCxnSpPr>
        <p:spPr bwMode="auto">
          <a:xfrm rot="16200000">
            <a:off x="727860" y="2296988"/>
            <a:ext cx="894001" cy="0"/>
          </a:xfrm>
          <a:prstGeom prst="line">
            <a:avLst/>
          </a:prstGeom>
          <a:solidFill>
            <a:schemeClr val="accent1"/>
          </a:solidFill>
          <a:ln w="12700" cap="flat" cmpd="sng" algn="ctr">
            <a:solidFill>
              <a:schemeClr val="tx1"/>
            </a:solidFill>
            <a:prstDash val="solid"/>
            <a:round/>
            <a:headEnd type="none" w="med" len="med"/>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Straight Connector 6"/>
          <p:cNvCxnSpPr/>
          <p:nvPr/>
        </p:nvCxnSpPr>
        <p:spPr bwMode="auto">
          <a:xfrm flipV="1">
            <a:off x="2346288" y="3474018"/>
            <a:ext cx="0" cy="477682"/>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Straight Connector 7"/>
          <p:cNvCxnSpPr/>
          <p:nvPr/>
        </p:nvCxnSpPr>
        <p:spPr bwMode="auto">
          <a:xfrm flipV="1">
            <a:off x="6453832" y="4278351"/>
            <a:ext cx="386028" cy="536345"/>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Straight Connector 8"/>
          <p:cNvCxnSpPr/>
          <p:nvPr/>
        </p:nvCxnSpPr>
        <p:spPr bwMode="auto">
          <a:xfrm flipV="1">
            <a:off x="5110241" y="2984161"/>
            <a:ext cx="374949" cy="471715"/>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Straight Connector 12"/>
          <p:cNvCxnSpPr/>
          <p:nvPr/>
        </p:nvCxnSpPr>
        <p:spPr bwMode="auto">
          <a:xfrm rot="10800000" flipH="1">
            <a:off x="6233075" y="6249982"/>
            <a:ext cx="894001" cy="0"/>
          </a:xfrm>
          <a:prstGeom prst="line">
            <a:avLst/>
          </a:prstGeom>
          <a:solidFill>
            <a:schemeClr val="accent1"/>
          </a:solidFill>
          <a:ln w="12700" cap="flat" cmpd="sng" algn="ctr">
            <a:solidFill>
              <a:schemeClr val="tx1"/>
            </a:solidFill>
            <a:prstDash val="solid"/>
            <a:round/>
            <a:headEnd type="none" w="med" len="med"/>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Text Box 31"/>
          <p:cNvSpPr txBox="1">
            <a:spLocks noChangeArrowheads="1"/>
          </p:cNvSpPr>
          <p:nvPr/>
        </p:nvSpPr>
        <p:spPr bwMode="auto">
          <a:xfrm>
            <a:off x="5527604" y="4802284"/>
            <a:ext cx="2628617" cy="748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ts val="2500"/>
              </a:lnSpc>
            </a:pPr>
            <a:r>
              <a:rPr lang="en-US" sz="2200" dirty="0">
                <a:solidFill>
                  <a:srgbClr val="000000"/>
                </a:solidFill>
                <a:latin typeface="Arial" charset="0"/>
              </a:rPr>
              <a:t>Density-dependent</a:t>
            </a:r>
          </a:p>
          <a:p>
            <a:pPr>
              <a:lnSpc>
                <a:spcPts val="2500"/>
              </a:lnSpc>
            </a:pPr>
            <a:r>
              <a:rPr lang="en-US" sz="2200" dirty="0">
                <a:solidFill>
                  <a:srgbClr val="000000"/>
                </a:solidFill>
                <a:latin typeface="Arial" charset="0"/>
              </a:rPr>
              <a:t>birth rate (</a:t>
            </a:r>
            <a:r>
              <a:rPr lang="en-US" sz="2200" i="1" dirty="0">
                <a:solidFill>
                  <a:srgbClr val="000000"/>
                </a:solidFill>
                <a:latin typeface="Arial" charset="0"/>
              </a:rPr>
              <a:t>b</a:t>
            </a:r>
            <a:r>
              <a:rPr lang="en-US" sz="2200" dirty="0">
                <a:solidFill>
                  <a:srgbClr val="000000"/>
                </a:solidFill>
                <a:latin typeface="Arial" charset="0"/>
              </a:rPr>
              <a:t>)</a:t>
            </a:r>
          </a:p>
        </p:txBody>
      </p:sp>
      <p:sp>
        <p:nvSpPr>
          <p:cNvPr id="15" name="Text Box 31"/>
          <p:cNvSpPr txBox="1">
            <a:spLocks noChangeArrowheads="1"/>
          </p:cNvSpPr>
          <p:nvPr/>
        </p:nvSpPr>
        <p:spPr bwMode="auto">
          <a:xfrm>
            <a:off x="1879412" y="3910461"/>
            <a:ext cx="2937181" cy="748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ts val="2500"/>
              </a:lnSpc>
            </a:pPr>
            <a:r>
              <a:rPr lang="en-US" sz="2200" dirty="0">
                <a:solidFill>
                  <a:srgbClr val="000000"/>
                </a:solidFill>
                <a:latin typeface="Arial" charset="0"/>
              </a:rPr>
              <a:t>Density-independent</a:t>
            </a:r>
          </a:p>
          <a:p>
            <a:pPr>
              <a:lnSpc>
                <a:spcPts val="2500"/>
              </a:lnSpc>
            </a:pPr>
            <a:r>
              <a:rPr lang="en-US" sz="2200" dirty="0">
                <a:solidFill>
                  <a:srgbClr val="000000"/>
                </a:solidFill>
                <a:latin typeface="Arial" charset="0"/>
              </a:rPr>
              <a:t>death rate (</a:t>
            </a:r>
            <a:r>
              <a:rPr lang="en-US" sz="2200" i="1" dirty="0">
                <a:solidFill>
                  <a:srgbClr val="000000"/>
                </a:solidFill>
                <a:latin typeface="Arial" charset="0"/>
              </a:rPr>
              <a:t>m</a:t>
            </a:r>
            <a:r>
              <a:rPr lang="en-US" sz="2200" dirty="0">
                <a:solidFill>
                  <a:srgbClr val="000000"/>
                </a:solidFill>
                <a:latin typeface="Arial" charset="0"/>
              </a:rPr>
              <a:t>)</a:t>
            </a:r>
          </a:p>
        </p:txBody>
      </p:sp>
      <p:sp>
        <p:nvSpPr>
          <p:cNvPr id="16" name="Text Box 31"/>
          <p:cNvSpPr txBox="1">
            <a:spLocks noChangeArrowheads="1"/>
          </p:cNvSpPr>
          <p:nvPr/>
        </p:nvSpPr>
        <p:spPr bwMode="auto">
          <a:xfrm>
            <a:off x="1794744" y="373274"/>
            <a:ext cx="3332292" cy="1658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ts val="2300"/>
              </a:lnSpc>
            </a:pPr>
            <a:r>
              <a:rPr lang="en-US" sz="2200" dirty="0">
                <a:solidFill>
                  <a:srgbClr val="000000"/>
                </a:solidFill>
                <a:latin typeface="Arial" charset="0"/>
              </a:rPr>
              <a:t>When population</a:t>
            </a:r>
          </a:p>
          <a:p>
            <a:pPr>
              <a:lnSpc>
                <a:spcPts val="2300"/>
              </a:lnSpc>
            </a:pPr>
            <a:r>
              <a:rPr lang="en-US" sz="2200" dirty="0">
                <a:solidFill>
                  <a:srgbClr val="000000"/>
                </a:solidFill>
                <a:latin typeface="Arial" charset="0"/>
              </a:rPr>
              <a:t>density is low, </a:t>
            </a:r>
            <a:r>
              <a:rPr lang="en-US" sz="2200" i="1" dirty="0">
                <a:solidFill>
                  <a:srgbClr val="000000"/>
                </a:solidFill>
                <a:latin typeface="Arial" charset="0"/>
              </a:rPr>
              <a:t>b</a:t>
            </a:r>
            <a:r>
              <a:rPr lang="en-US" sz="2200" dirty="0">
                <a:solidFill>
                  <a:srgbClr val="000000"/>
                </a:solidFill>
                <a:latin typeface="Arial" charset="0"/>
              </a:rPr>
              <a:t> </a:t>
            </a:r>
            <a:r>
              <a:rPr lang="en-US" sz="2200" dirty="0">
                <a:solidFill>
                  <a:srgbClr val="000000"/>
                </a:solidFill>
                <a:latin typeface="Symbol Std"/>
                <a:cs typeface="Symbol Std"/>
              </a:rPr>
              <a:t>&gt;</a:t>
            </a:r>
            <a:r>
              <a:rPr lang="en-US" sz="2200" dirty="0">
                <a:solidFill>
                  <a:srgbClr val="000000"/>
                </a:solidFill>
                <a:latin typeface="Arial" charset="0"/>
              </a:rPr>
              <a:t> </a:t>
            </a:r>
            <a:r>
              <a:rPr lang="en-US" sz="2200" i="1" dirty="0">
                <a:solidFill>
                  <a:srgbClr val="000000"/>
                </a:solidFill>
                <a:latin typeface="Arial" charset="0"/>
              </a:rPr>
              <a:t>m</a:t>
            </a:r>
            <a:r>
              <a:rPr lang="en-US" sz="2200" dirty="0">
                <a:solidFill>
                  <a:srgbClr val="000000"/>
                </a:solidFill>
                <a:latin typeface="Arial" charset="0"/>
              </a:rPr>
              <a:t>. As</a:t>
            </a:r>
          </a:p>
          <a:p>
            <a:pPr>
              <a:lnSpc>
                <a:spcPts val="2300"/>
              </a:lnSpc>
            </a:pPr>
            <a:r>
              <a:rPr lang="en-US" sz="2200" dirty="0">
                <a:solidFill>
                  <a:srgbClr val="000000"/>
                </a:solidFill>
                <a:latin typeface="Arial" charset="0"/>
              </a:rPr>
              <a:t>a result, the population</a:t>
            </a:r>
          </a:p>
          <a:p>
            <a:pPr>
              <a:lnSpc>
                <a:spcPts val="2300"/>
              </a:lnSpc>
            </a:pPr>
            <a:r>
              <a:rPr lang="en-US" sz="2200" dirty="0">
                <a:solidFill>
                  <a:srgbClr val="000000"/>
                </a:solidFill>
                <a:latin typeface="Arial" charset="0"/>
              </a:rPr>
              <a:t>grows until the density</a:t>
            </a:r>
          </a:p>
          <a:p>
            <a:pPr>
              <a:lnSpc>
                <a:spcPts val="2300"/>
              </a:lnSpc>
            </a:pPr>
            <a:r>
              <a:rPr lang="en-US" sz="2200" dirty="0">
                <a:solidFill>
                  <a:srgbClr val="000000"/>
                </a:solidFill>
                <a:latin typeface="Arial" charset="0"/>
              </a:rPr>
              <a:t>reaches </a:t>
            </a:r>
            <a:r>
              <a:rPr lang="en-US" sz="2200" i="1" dirty="0">
                <a:solidFill>
                  <a:srgbClr val="000000"/>
                </a:solidFill>
                <a:latin typeface="Arial" charset="0"/>
              </a:rPr>
              <a:t>Q</a:t>
            </a:r>
            <a:r>
              <a:rPr lang="en-US" sz="2200" dirty="0">
                <a:solidFill>
                  <a:srgbClr val="000000"/>
                </a:solidFill>
                <a:latin typeface="Arial" charset="0"/>
              </a:rPr>
              <a:t>.</a:t>
            </a:r>
          </a:p>
        </p:txBody>
      </p:sp>
      <p:sp>
        <p:nvSpPr>
          <p:cNvPr id="17" name="Text Box 31"/>
          <p:cNvSpPr txBox="1">
            <a:spLocks noChangeArrowheads="1"/>
          </p:cNvSpPr>
          <p:nvPr/>
        </p:nvSpPr>
        <p:spPr bwMode="auto">
          <a:xfrm>
            <a:off x="5465513" y="384561"/>
            <a:ext cx="3332292" cy="1658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ts val="2300"/>
              </a:lnSpc>
            </a:pPr>
            <a:r>
              <a:rPr lang="en-US" sz="2200" dirty="0">
                <a:solidFill>
                  <a:srgbClr val="000000"/>
                </a:solidFill>
                <a:latin typeface="Arial" charset="0"/>
              </a:rPr>
              <a:t>When population</a:t>
            </a:r>
          </a:p>
          <a:p>
            <a:pPr>
              <a:lnSpc>
                <a:spcPts val="2300"/>
              </a:lnSpc>
            </a:pPr>
            <a:r>
              <a:rPr lang="en-US" sz="2200" dirty="0">
                <a:solidFill>
                  <a:srgbClr val="000000"/>
                </a:solidFill>
                <a:latin typeface="Arial" charset="0"/>
              </a:rPr>
              <a:t>density is high, </a:t>
            </a:r>
            <a:r>
              <a:rPr lang="en-US" sz="2200" i="1" dirty="0">
                <a:solidFill>
                  <a:srgbClr val="000000"/>
                </a:solidFill>
                <a:latin typeface="Arial" charset="0"/>
              </a:rPr>
              <a:t>m</a:t>
            </a:r>
            <a:r>
              <a:rPr lang="en-US" sz="2200" dirty="0">
                <a:solidFill>
                  <a:srgbClr val="000000"/>
                </a:solidFill>
                <a:latin typeface="Arial" charset="0"/>
              </a:rPr>
              <a:t> </a:t>
            </a:r>
            <a:r>
              <a:rPr lang="en-US" sz="2200" dirty="0">
                <a:solidFill>
                  <a:srgbClr val="000000"/>
                </a:solidFill>
                <a:latin typeface="Symbol Std"/>
                <a:cs typeface="Symbol Std"/>
              </a:rPr>
              <a:t>&gt;</a:t>
            </a:r>
            <a:r>
              <a:rPr lang="en-US" sz="2200" dirty="0">
                <a:solidFill>
                  <a:srgbClr val="000000"/>
                </a:solidFill>
                <a:latin typeface="Arial" charset="0"/>
              </a:rPr>
              <a:t> </a:t>
            </a:r>
            <a:r>
              <a:rPr lang="en-US" sz="2200" i="1" dirty="0">
                <a:solidFill>
                  <a:srgbClr val="000000"/>
                </a:solidFill>
                <a:latin typeface="Arial" charset="0"/>
              </a:rPr>
              <a:t>b</a:t>
            </a:r>
            <a:r>
              <a:rPr lang="en-US" sz="2200" dirty="0">
                <a:solidFill>
                  <a:srgbClr val="000000"/>
                </a:solidFill>
                <a:latin typeface="Arial" charset="0"/>
              </a:rPr>
              <a:t>. </a:t>
            </a:r>
          </a:p>
          <a:p>
            <a:pPr>
              <a:lnSpc>
                <a:spcPts val="2300"/>
              </a:lnSpc>
            </a:pPr>
            <a:r>
              <a:rPr lang="en-US" sz="2200" dirty="0">
                <a:solidFill>
                  <a:srgbClr val="000000"/>
                </a:solidFill>
                <a:latin typeface="Arial" charset="0"/>
              </a:rPr>
              <a:t>and the population</a:t>
            </a:r>
          </a:p>
          <a:p>
            <a:pPr>
              <a:lnSpc>
                <a:spcPts val="2300"/>
              </a:lnSpc>
            </a:pPr>
            <a:r>
              <a:rPr lang="en-US" sz="2200" dirty="0">
                <a:solidFill>
                  <a:srgbClr val="000000"/>
                </a:solidFill>
                <a:latin typeface="Arial" charset="0"/>
              </a:rPr>
              <a:t>shrinks until the</a:t>
            </a:r>
          </a:p>
          <a:p>
            <a:pPr>
              <a:lnSpc>
                <a:spcPts val="2300"/>
              </a:lnSpc>
            </a:pPr>
            <a:r>
              <a:rPr lang="en-US" sz="2200" dirty="0">
                <a:solidFill>
                  <a:srgbClr val="000000"/>
                </a:solidFill>
                <a:latin typeface="Arial" charset="0"/>
              </a:rPr>
              <a:t>density reaches </a:t>
            </a:r>
            <a:r>
              <a:rPr lang="en-US" sz="2200" i="1" dirty="0">
                <a:solidFill>
                  <a:srgbClr val="000000"/>
                </a:solidFill>
                <a:latin typeface="Arial" charset="0"/>
              </a:rPr>
              <a:t>Q</a:t>
            </a:r>
            <a:r>
              <a:rPr lang="en-US" sz="2200" dirty="0">
                <a:solidFill>
                  <a:srgbClr val="000000"/>
                </a:solidFill>
                <a:latin typeface="Arial" charset="0"/>
              </a:rPr>
              <a:t>.</a:t>
            </a:r>
          </a:p>
        </p:txBody>
      </p:sp>
      <p:sp>
        <p:nvSpPr>
          <p:cNvPr id="18" name="Text Box 31"/>
          <p:cNvSpPr txBox="1">
            <a:spLocks noChangeArrowheads="1"/>
          </p:cNvSpPr>
          <p:nvPr/>
        </p:nvSpPr>
        <p:spPr bwMode="auto">
          <a:xfrm>
            <a:off x="5538894" y="2781569"/>
            <a:ext cx="3322884" cy="407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ts val="2500"/>
              </a:lnSpc>
            </a:pPr>
            <a:r>
              <a:rPr lang="en-US" sz="2200" dirty="0">
                <a:solidFill>
                  <a:srgbClr val="000000"/>
                </a:solidFill>
                <a:latin typeface="Arial" charset="0"/>
              </a:rPr>
              <a:t>Equilibrium density (</a:t>
            </a:r>
            <a:r>
              <a:rPr lang="en-US" sz="2200" i="1" dirty="0">
                <a:solidFill>
                  <a:srgbClr val="000000"/>
                </a:solidFill>
                <a:latin typeface="Arial" charset="0"/>
              </a:rPr>
              <a:t>Q</a:t>
            </a:r>
            <a:r>
              <a:rPr lang="en-US" sz="2200" dirty="0">
                <a:solidFill>
                  <a:srgbClr val="000000"/>
                </a:solidFill>
                <a:latin typeface="Arial" charset="0"/>
              </a:rPr>
              <a:t>)</a:t>
            </a:r>
          </a:p>
        </p:txBody>
      </p:sp>
      <p:sp>
        <p:nvSpPr>
          <p:cNvPr id="19" name="Text Box 31"/>
          <p:cNvSpPr txBox="1">
            <a:spLocks noChangeArrowheads="1"/>
          </p:cNvSpPr>
          <p:nvPr/>
        </p:nvSpPr>
        <p:spPr bwMode="auto">
          <a:xfrm rot="16200000">
            <a:off x="-594975" y="3101656"/>
            <a:ext cx="3322884" cy="764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a:lnSpc>
                <a:spcPts val="2500"/>
              </a:lnSpc>
            </a:pPr>
            <a:r>
              <a:rPr lang="en-US" sz="2200" dirty="0">
                <a:solidFill>
                  <a:srgbClr val="000000"/>
                </a:solidFill>
                <a:latin typeface="Arial" charset="0"/>
              </a:rPr>
              <a:t>Birth or death rate</a:t>
            </a:r>
          </a:p>
          <a:p>
            <a:pPr algn="ctr">
              <a:lnSpc>
                <a:spcPts val="2500"/>
              </a:lnSpc>
            </a:pPr>
            <a:r>
              <a:rPr lang="en-US" sz="2200" dirty="0">
                <a:solidFill>
                  <a:srgbClr val="000000"/>
                </a:solidFill>
                <a:latin typeface="Arial" charset="0"/>
              </a:rPr>
              <a:t>per capita</a:t>
            </a:r>
          </a:p>
        </p:txBody>
      </p:sp>
    </p:spTree>
    <p:extLst>
      <p:ext uri="{BB962C8B-B14F-4D97-AF65-F5344CB8AC3E}">
        <p14:creationId xmlns:p14="http://schemas.microsoft.com/office/powerpoint/2010/main" val="40159883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3615" y="152400"/>
            <a:ext cx="6673174" cy="1560716"/>
          </a:xfrm>
        </p:spPr>
        <p:txBody>
          <a:bodyPr/>
          <a:lstStyle/>
          <a:p>
            <a:r>
              <a:rPr lang="en-US" dirty="0"/>
              <a:t>My observations</a:t>
            </a:r>
          </a:p>
        </p:txBody>
      </p:sp>
      <p:sp>
        <p:nvSpPr>
          <p:cNvPr id="3" name="Content Placeholder 2"/>
          <p:cNvSpPr>
            <a:spLocks noGrp="1"/>
          </p:cNvSpPr>
          <p:nvPr>
            <p:ph idx="1"/>
          </p:nvPr>
        </p:nvSpPr>
        <p:spPr>
          <a:xfrm>
            <a:off x="152400" y="762000"/>
            <a:ext cx="8763000" cy="6019800"/>
          </a:xfrm>
          <a:solidFill>
            <a:schemeClr val="bg1"/>
          </a:solidFill>
        </p:spPr>
        <p:txBody>
          <a:bodyPr>
            <a:normAutofit fontScale="85000" lnSpcReduction="10000"/>
          </a:bodyPr>
          <a:lstStyle/>
          <a:p>
            <a:r>
              <a:rPr lang="en-US" dirty="0"/>
              <a:t>Provides examples of species with different life histories – salmon, century plant, sea turtle. Highly unpredictable environment favor </a:t>
            </a:r>
            <a:r>
              <a:rPr lang="en-US" dirty="0" err="1"/>
              <a:t>semelparity</a:t>
            </a:r>
            <a:r>
              <a:rPr lang="en-US" dirty="0"/>
              <a:t>, dependable environments favor </a:t>
            </a:r>
            <a:r>
              <a:rPr lang="en-US" dirty="0" err="1"/>
              <a:t>iteroparity</a:t>
            </a:r>
            <a:r>
              <a:rPr lang="en-US" dirty="0"/>
              <a:t>. Little discussion at this point, instructor presenting information. </a:t>
            </a:r>
          </a:p>
          <a:p>
            <a:r>
              <a:rPr lang="en-US" dirty="0"/>
              <a:t>Provides histogram model of parents surviving following winter vs. reduced/normal/enlarged brood size. Again he interprets, does not ask for QI from students. </a:t>
            </a:r>
          </a:p>
          <a:p>
            <a:r>
              <a:rPr lang="en-US" dirty="0"/>
              <a:t>Trade-off between survival and reproduction. K-selection density-dependent selection, population lives near density capacity K (humans). R-selection density-independent selection, maximum reproduction. Student ask question about which is more efficient in resource use. </a:t>
            </a:r>
          </a:p>
          <a:p>
            <a:r>
              <a:rPr lang="en-US" dirty="0" err="1"/>
              <a:t>Allee</a:t>
            </a:r>
            <a:r>
              <a:rPr lang="en-US" dirty="0"/>
              <a:t> effect – individuals may have more difficult time surviving or reproducing if population is small. Shows three graph models for strong </a:t>
            </a:r>
            <a:r>
              <a:rPr lang="en-US" dirty="0" err="1"/>
              <a:t>allee</a:t>
            </a:r>
            <a:r>
              <a:rPr lang="en-US" dirty="0"/>
              <a:t> effect (</a:t>
            </a:r>
            <a:r>
              <a:rPr lang="en-US" dirty="0" err="1"/>
              <a:t>polymonial</a:t>
            </a:r>
            <a:r>
              <a:rPr lang="en-US" dirty="0"/>
              <a:t> cubic), weak </a:t>
            </a:r>
            <a:r>
              <a:rPr lang="en-US" dirty="0" err="1"/>
              <a:t>allee</a:t>
            </a:r>
            <a:r>
              <a:rPr lang="en-US" dirty="0"/>
              <a:t> effect (logistic with collapse) and no alee effect (parabolic). Ask students why they think the trends represented are happening, little response, instructor provides explanation. </a:t>
            </a:r>
          </a:p>
          <a:p>
            <a:r>
              <a:rPr lang="en-US" dirty="0"/>
              <a:t>Density-independent populations birth rate and death rate do not change with population density. Density-dependent populations birth rates and death rates increase with population density. Provides visual model of population density vs. birth or death rate per capita. He interprets, then asks students question on where birth and death rates are higher in the model. A few students reply. Student asks question about model, so he goes through QI of model asking them where birth – death rates are positive or negative.</a:t>
            </a:r>
          </a:p>
          <a:p>
            <a:endParaRPr lang="en-US" dirty="0"/>
          </a:p>
        </p:txBody>
      </p:sp>
    </p:spTree>
    <p:extLst>
      <p:ext uri="{BB962C8B-B14F-4D97-AF65-F5344CB8AC3E}">
        <p14:creationId xmlns:p14="http://schemas.microsoft.com/office/powerpoint/2010/main" val="321367363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05668" y="609600"/>
            <a:ext cx="6096000" cy="997445"/>
          </a:xfrm>
        </p:spPr>
        <p:txBody>
          <a:bodyPr>
            <a:noAutofit/>
          </a:bodyPr>
          <a:lstStyle/>
          <a:p>
            <a:r>
              <a:rPr lang="en-US" sz="3200" dirty="0"/>
              <a:t>QM BUGS Assessment</a:t>
            </a:r>
            <a:br>
              <a:rPr lang="en-US" sz="3200" dirty="0"/>
            </a:br>
            <a:r>
              <a:rPr lang="en-US" sz="3200" dirty="0"/>
              <a:t>Meta-modeling Purpose and Nature of Models</a:t>
            </a:r>
          </a:p>
        </p:txBody>
      </p:sp>
      <p:sp>
        <p:nvSpPr>
          <p:cNvPr id="4" name="TextBox 3"/>
          <p:cNvSpPr txBox="1"/>
          <p:nvPr/>
        </p:nvSpPr>
        <p:spPr>
          <a:xfrm>
            <a:off x="167268" y="4876126"/>
            <a:ext cx="8534400" cy="646331"/>
          </a:xfrm>
          <a:prstGeom prst="rect">
            <a:avLst/>
          </a:prstGeom>
          <a:noFill/>
        </p:spPr>
        <p:txBody>
          <a:bodyPr wrap="square" rtlCol="0">
            <a:spAutoFit/>
          </a:bodyPr>
          <a:lstStyle/>
          <a:p>
            <a:r>
              <a:rPr lang="en-US" dirty="0">
                <a:solidFill>
                  <a:prstClr val="black"/>
                </a:solidFill>
                <a:latin typeface="Times New Roman" panose="02020603050405020304" pitchFamily="18" charset="0"/>
                <a:cs typeface="Times New Roman" panose="02020603050405020304" pitchFamily="18" charset="0"/>
              </a:rPr>
              <a:t>Models consist of objects, processes and theories. Have small groups of students discuss the objects, processes and theories underlying the alee effect graphical models</a:t>
            </a:r>
          </a:p>
        </p:txBody>
      </p:sp>
      <p:pic>
        <p:nvPicPr>
          <p:cNvPr id="5" name="Picture 4"/>
          <p:cNvPicPr>
            <a:picLocks noChangeAspect="1"/>
          </p:cNvPicPr>
          <p:nvPr/>
        </p:nvPicPr>
        <p:blipFill>
          <a:blip r:embed="rId2"/>
          <a:stretch>
            <a:fillRect/>
          </a:stretch>
        </p:blipFill>
        <p:spPr>
          <a:xfrm>
            <a:off x="304800" y="2362200"/>
            <a:ext cx="8623960" cy="2209800"/>
          </a:xfrm>
          <a:prstGeom prst="rect">
            <a:avLst/>
          </a:prstGeom>
        </p:spPr>
      </p:pic>
    </p:spTree>
    <p:extLst>
      <p:ext uri="{BB962C8B-B14F-4D97-AF65-F5344CB8AC3E}">
        <p14:creationId xmlns:p14="http://schemas.microsoft.com/office/powerpoint/2010/main" val="2389691258"/>
      </p:ext>
    </p:extLst>
  </p:cSld>
  <p:clrMapOvr>
    <a:masterClrMapping/>
  </p:clrMapOvr>
</p:sld>
</file>

<file path=ppt/theme/theme1.xml><?xml version="1.0" encoding="utf-8"?>
<a:theme xmlns:a="http://schemas.openxmlformats.org/drawingml/2006/main" name="Feathered">
  <a:themeElements>
    <a:clrScheme name="Feathered">
      <a:dk1>
        <a:sysClr val="windowText" lastClr="000000"/>
      </a:dk1>
      <a:lt1>
        <a:sysClr val="window" lastClr="FFFFFF"/>
      </a:lt1>
      <a:dk2>
        <a:srgbClr val="121316"/>
      </a:dk2>
      <a:lt2>
        <a:srgbClr val="FEFCF7"/>
      </a:lt2>
      <a:accent1>
        <a:srgbClr val="606372"/>
      </a:accent1>
      <a:accent2>
        <a:srgbClr val="79A8A4"/>
      </a:accent2>
      <a:accent3>
        <a:srgbClr val="B2AD8F"/>
      </a:accent3>
      <a:accent4>
        <a:srgbClr val="AD8082"/>
      </a:accent4>
      <a:accent5>
        <a:srgbClr val="DEC18C"/>
      </a:accent5>
      <a:accent6>
        <a:srgbClr val="92A185"/>
      </a:accent6>
      <a:hlink>
        <a:srgbClr val="85C4D2"/>
      </a:hlink>
      <a:folHlink>
        <a:srgbClr val="8E8CA7"/>
      </a:folHlink>
    </a:clrScheme>
    <a:fontScheme name="Feathered">
      <a:majorFont>
        <a:latin typeface="Century Schoolbook" panose="02040604050505020304"/>
        <a:ea typeface=""/>
        <a:cs typeface=""/>
        <a:font script="Jpan" typeface="メイリオ"/>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メイリオ"/>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eathered" id="{EEC9B30E-2747-4D42-BCBE-A02BDEEEA114}" vid="{AACE42CE-5C67-4514-8A89-3472F564E146}"/>
    </a:ext>
  </a:extLst>
</a:theme>
</file>

<file path=ppt/theme/theme10.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1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2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2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2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TM10001104[[fn=Feathered]]</Template>
  <TotalTime>4234</TotalTime>
  <Words>11325</Words>
  <Application>Microsoft Office PowerPoint</Application>
  <PresentationFormat>On-screen Show (4:3)</PresentationFormat>
  <Paragraphs>1675</Paragraphs>
  <Slides>128</Slides>
  <Notes>58</Notes>
  <HiddenSlides>0</HiddenSlides>
  <MMClips>0</MMClips>
  <ScaleCrop>false</ScaleCrop>
  <HeadingPairs>
    <vt:vector size="6" baseType="variant">
      <vt:variant>
        <vt:lpstr>Fonts Used</vt:lpstr>
      </vt:variant>
      <vt:variant>
        <vt:i4>13</vt:i4>
      </vt:variant>
      <vt:variant>
        <vt:lpstr>Theme</vt:lpstr>
      </vt:variant>
      <vt:variant>
        <vt:i4>22</vt:i4>
      </vt:variant>
      <vt:variant>
        <vt:lpstr>Slide Titles</vt:lpstr>
      </vt:variant>
      <vt:variant>
        <vt:i4>128</vt:i4>
      </vt:variant>
    </vt:vector>
  </HeadingPairs>
  <TitlesOfParts>
    <vt:vector size="163" baseType="lpstr">
      <vt:lpstr>MS PGothic</vt:lpstr>
      <vt:lpstr>Arial</vt:lpstr>
      <vt:lpstr>Calibri</vt:lpstr>
      <vt:lpstr>Cambria</vt:lpstr>
      <vt:lpstr>Cambria Math</vt:lpstr>
      <vt:lpstr>Century Schoolbook</vt:lpstr>
      <vt:lpstr>Corbel</vt:lpstr>
      <vt:lpstr>Symbol</vt:lpstr>
      <vt:lpstr>Symbol Std</vt:lpstr>
      <vt:lpstr>Times</vt:lpstr>
      <vt:lpstr>Times New Roman</vt:lpstr>
      <vt:lpstr>Times New Roman MT Std</vt:lpstr>
      <vt:lpstr>ヒラギノ角ゴ Pro W3</vt:lpstr>
      <vt:lpstr>Feathered</vt:lpstr>
      <vt:lpstr>Office Theme</vt:lpstr>
      <vt:lpstr>2_Office Theme</vt:lpstr>
      <vt:lpstr>3_Office Theme</vt:lpstr>
      <vt:lpstr>4_Office Theme</vt:lpstr>
      <vt:lpstr>5_Office Theme</vt:lpstr>
      <vt:lpstr>6_Office Theme</vt:lpstr>
      <vt:lpstr>7_Office Theme</vt:lpstr>
      <vt:lpstr>8_Office Theme</vt:lpstr>
      <vt:lpstr>9_Office Theme</vt:lpstr>
      <vt:lpstr>10_Office Theme</vt:lpstr>
      <vt:lpstr>11_Office Theme</vt:lpstr>
      <vt:lpstr>13_Office Theme</vt:lpstr>
      <vt:lpstr>14_Office Theme</vt:lpstr>
      <vt:lpstr>15_Office Theme</vt:lpstr>
      <vt:lpstr>16_Office Theme</vt:lpstr>
      <vt:lpstr>17_Office Theme</vt:lpstr>
      <vt:lpstr>18_Office Theme</vt:lpstr>
      <vt:lpstr>19_Office Theme</vt:lpstr>
      <vt:lpstr>20_Office Theme</vt:lpstr>
      <vt:lpstr>21_Office Theme</vt:lpstr>
      <vt:lpstr>22_Office Theme</vt:lpstr>
      <vt:lpstr>QUBES Project  Quantitative Modeling by Biology UnderGraduate Students (QM BUGS)  University of Houston  Feb. 9, 2018</vt:lpstr>
      <vt:lpstr>QUBES  Quantitative Undergraduate Biology Education and Synthesis</vt:lpstr>
      <vt:lpstr>QUBES Hub https://qubeshub.org/ </vt:lpstr>
      <vt:lpstr>QUBES QM BUGS</vt:lpstr>
      <vt:lpstr>QUBES QM BUGS</vt:lpstr>
      <vt:lpstr>QR Theoretical Framework (Mayes) NSF Pathways Project</vt:lpstr>
      <vt:lpstr>Modeling  Theoretical Frameworks</vt:lpstr>
      <vt:lpstr>Model Formulation</vt:lpstr>
      <vt:lpstr>Model Deployment</vt:lpstr>
      <vt:lpstr>Model Reasoning</vt:lpstr>
      <vt:lpstr>Quantitative Modeling in Biology for Undergraduate Students (QM BUGS) Diagnostic Assessment </vt:lpstr>
      <vt:lpstr>PowerPoint Presentation</vt:lpstr>
      <vt:lpstr>Exemplar 1:  Evolution &amp; Ecology (sophomore level)</vt:lpstr>
      <vt:lpstr>Quantitative Biology Topics presented by instructor over three 90 minute class periods</vt:lpstr>
      <vt:lpstr>Density (day 1)</vt:lpstr>
      <vt:lpstr>Density</vt:lpstr>
      <vt:lpstr>Density</vt:lpstr>
      <vt:lpstr>Density Task Instructional Reflection</vt:lpstr>
      <vt:lpstr>Density</vt:lpstr>
      <vt:lpstr>Density</vt:lpstr>
      <vt:lpstr>My observations</vt:lpstr>
      <vt:lpstr>QM BUGS Assessment Anchoring Phenomena </vt:lpstr>
      <vt:lpstr>QM BUGS Assessment Constructing Box Model</vt:lpstr>
      <vt:lpstr>QM BUGS Assessment Purpose and Nature of Models</vt:lpstr>
      <vt:lpstr>Demographics</vt:lpstr>
      <vt:lpstr>Demographics</vt:lpstr>
      <vt:lpstr>Demographics</vt:lpstr>
      <vt:lpstr>Demographics</vt:lpstr>
      <vt:lpstr>Demographics</vt:lpstr>
      <vt:lpstr>PowerPoint Presentation</vt:lpstr>
      <vt:lpstr>PowerPoint Presentation</vt:lpstr>
      <vt:lpstr>PowerPoint Presentation</vt:lpstr>
      <vt:lpstr>PowerPoint Presentation</vt:lpstr>
      <vt:lpstr>Demographics Task Instructional Reflection</vt:lpstr>
      <vt:lpstr>Demographics</vt:lpstr>
      <vt:lpstr>Demographics</vt:lpstr>
      <vt:lpstr>My observations</vt:lpstr>
      <vt:lpstr>QM BUGS Assessment Phenomenological Model</vt:lpstr>
      <vt:lpstr>PowerPoint Presentation</vt:lpstr>
      <vt:lpstr>Life tables  (day 2)</vt:lpstr>
      <vt:lpstr>PowerPoint Presentation</vt:lpstr>
      <vt:lpstr>Life Tables Task Instructional Reflection</vt:lpstr>
      <vt:lpstr>PowerPoint Presentation</vt:lpstr>
      <vt:lpstr>My observations</vt:lpstr>
      <vt:lpstr>QM BUGS Assessment QA Variable Quantification Object</vt:lpstr>
      <vt:lpstr>QM BUGS Assessment QA Variable Quantification Measure </vt:lpstr>
      <vt:lpstr>Survivorship Curves</vt:lpstr>
      <vt:lpstr>Survivorship Curves</vt:lpstr>
      <vt:lpstr>Survivorship Curves</vt:lpstr>
      <vt:lpstr>Survivorship Task Instructional Reflection</vt:lpstr>
      <vt:lpstr>Survivorship Curves</vt:lpstr>
      <vt:lpstr>PowerPoint Presentation</vt:lpstr>
      <vt:lpstr>My observations</vt:lpstr>
      <vt:lpstr>QM BUGS Assessment QI Model Comparison</vt:lpstr>
      <vt:lpstr>QM BUGS Assessment QI Model Comparison</vt:lpstr>
      <vt:lpstr>QM BUGS Assessment QI Trends </vt:lpstr>
      <vt:lpstr>Reproductive Rates</vt:lpstr>
      <vt:lpstr>Reproductive Rates</vt:lpstr>
      <vt:lpstr>Per Capita Rate of Increase</vt:lpstr>
      <vt:lpstr>Reproductive Rate Task Instructional Reflection</vt:lpstr>
      <vt:lpstr>Per Capita Rate of Increase</vt:lpstr>
      <vt:lpstr>PowerPoint Presentation</vt:lpstr>
      <vt:lpstr>My observations</vt:lpstr>
      <vt:lpstr>QM BUGS Assessment Mechanistic Model Creation</vt:lpstr>
      <vt:lpstr>QM BUGS Assessment QI Prediction</vt:lpstr>
      <vt:lpstr>Exponential Growth</vt:lpstr>
      <vt:lpstr>Exponential Growth</vt:lpstr>
      <vt:lpstr>Exponential Growth Task Instructional Reflection</vt:lpstr>
      <vt:lpstr>Exponential Growth</vt:lpstr>
      <vt:lpstr>Exponential Growth</vt:lpstr>
      <vt:lpstr>Exponential Growth</vt:lpstr>
      <vt:lpstr>Exponential Growth</vt:lpstr>
      <vt:lpstr>My observations</vt:lpstr>
      <vt:lpstr>QM BUGS Assessment QM Create Model</vt:lpstr>
      <vt:lpstr>QM BUGS Assessment QM Create Model</vt:lpstr>
      <vt:lpstr>QM BUGS Assessment Empirical Test of Model</vt:lpstr>
      <vt:lpstr>Logistic Growth (day 3)</vt:lpstr>
      <vt:lpstr>Logistical Model</vt:lpstr>
      <vt:lpstr>PowerPoint Presentation</vt:lpstr>
      <vt:lpstr>Logistical Model</vt:lpstr>
      <vt:lpstr>Logistic Growth Task Instructional Reflection</vt:lpstr>
      <vt:lpstr>Logistical Model</vt:lpstr>
      <vt:lpstr>Example</vt:lpstr>
      <vt:lpstr>Logistical Model and Reality</vt:lpstr>
      <vt:lpstr>Logistical Model and Reality</vt:lpstr>
      <vt:lpstr>My observations</vt:lpstr>
      <vt:lpstr>QM BUGS Assessment Empirical Test of Model</vt:lpstr>
      <vt:lpstr>QM BUGS Assessment QM Model Revision</vt:lpstr>
      <vt:lpstr>Evolution: diversity</vt:lpstr>
      <vt:lpstr>Evolution and Life History Diversity</vt:lpstr>
      <vt:lpstr>Evolution and Life History Diversity</vt:lpstr>
      <vt:lpstr>“Trade-offs” and Life Histories</vt:lpstr>
      <vt:lpstr>“Trade-offs” and Life Histories</vt:lpstr>
      <vt:lpstr>Logistical Model and Reality</vt:lpstr>
      <vt:lpstr>Evolution Diversity Task Instructional Reflection</vt:lpstr>
      <vt:lpstr>Many factors that regulate population growth are density dependent</vt:lpstr>
      <vt:lpstr>PowerPoint Presentation</vt:lpstr>
      <vt:lpstr>My observations</vt:lpstr>
      <vt:lpstr>QM BUGS Assessment Meta-modeling Purpose and Nature of Models</vt:lpstr>
      <vt:lpstr>QM BUGS Assessment Inductive Reasoning –Hypothesis Development</vt:lpstr>
      <vt:lpstr>Population Dynamics</vt:lpstr>
      <vt:lpstr>Population Dynamics</vt:lpstr>
      <vt:lpstr>Figure 53.19</vt:lpstr>
      <vt:lpstr>Population Cycles</vt:lpstr>
      <vt:lpstr>Population Cycles</vt:lpstr>
      <vt:lpstr>Population Dynamics Task Instructional Reflection</vt:lpstr>
      <vt:lpstr>Immigration, Emigration, and Metapopulations</vt:lpstr>
      <vt:lpstr>The Global Human Population</vt:lpstr>
      <vt:lpstr>The Global Human Population</vt:lpstr>
      <vt:lpstr>Regional Patterns of Population Change</vt:lpstr>
      <vt:lpstr>Age Structure: Future Trends of Population Growth</vt:lpstr>
      <vt:lpstr>PowerPoint Presentation</vt:lpstr>
      <vt:lpstr>PowerPoint Presentation</vt:lpstr>
      <vt:lpstr>Regional Patterns of Population Change</vt:lpstr>
      <vt:lpstr>PowerPoint Presentation</vt:lpstr>
      <vt:lpstr>PowerPoint Presentation</vt:lpstr>
      <vt:lpstr>My observations</vt:lpstr>
      <vt:lpstr>QM BUGS Assessment QI Translation </vt:lpstr>
      <vt:lpstr>QM BUGS Assessment Meta-modeling Purpose and Nature of Models</vt:lpstr>
      <vt:lpstr>QM BUGS Assessment QM Understanding Q1-19 QM Attitude Q20-26</vt:lpstr>
      <vt:lpstr>Cell Collective Resource</vt:lpstr>
      <vt:lpstr>Cell Collective Resource</vt:lpstr>
      <vt:lpstr>QUBES QR Survey  Fall 2017-Spring 2018 </vt:lpstr>
      <vt:lpstr>Thank you    Robert Mayes  rmayes@georgiasouthern.edu </vt:lpstr>
      <vt:lpstr>PowerPoint Presentation</vt:lpstr>
      <vt:lpstr>PowerPoint Presentation</vt:lpstr>
      <vt:lpstr>PowerPoint Presentation</vt:lpstr>
      <vt:lpstr>PowerPoint Presentation</vt:lpstr>
    </vt:vector>
  </TitlesOfParts>
  <Company>Georgia Southern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Quantitative Reasoning in Environmental Science</dc:title>
  <dc:creator>Robert Mayes</dc:creator>
  <cp:lastModifiedBy>Orndorf, Hayley Catherine</cp:lastModifiedBy>
  <cp:revision>234</cp:revision>
  <cp:lastPrinted>2017-02-28T16:21:57Z</cp:lastPrinted>
  <dcterms:created xsi:type="dcterms:W3CDTF">2013-07-18T13:14:22Z</dcterms:created>
  <dcterms:modified xsi:type="dcterms:W3CDTF">2018-03-15T18:40:48Z</dcterms:modified>
</cp:coreProperties>
</file>