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3" r:id="rId2"/>
    <p:sldId id="261" r:id="rId3"/>
    <p:sldId id="284" r:id="rId4"/>
    <p:sldId id="295" r:id="rId5"/>
    <p:sldId id="308" r:id="rId6"/>
    <p:sldId id="309" r:id="rId7"/>
    <p:sldId id="303" r:id="rId8"/>
    <p:sldId id="304" r:id="rId9"/>
    <p:sldId id="305" r:id="rId10"/>
    <p:sldId id="306" r:id="rId11"/>
    <p:sldId id="297" r:id="rId12"/>
    <p:sldId id="298" r:id="rId13"/>
    <p:sldId id="307" r:id="rId14"/>
    <p:sldId id="300" r:id="rId15"/>
    <p:sldId id="302" r:id="rId16"/>
    <p:sldId id="301" r:id="rId17"/>
    <p:sldId id="285" r:id="rId18"/>
    <p:sldId id="288" r:id="rId19"/>
    <p:sldId id="293" r:id="rId20"/>
    <p:sldId id="294" r:id="rId21"/>
    <p:sldId id="289" r:id="rId22"/>
    <p:sldId id="290" r:id="rId23"/>
    <p:sldId id="292" r:id="rId24"/>
  </p:sldIdLst>
  <p:sldSz cx="9144000" cy="6858000" type="screen4x3"/>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28"/>
    <p:restoredTop sz="73909" autoAdjust="0"/>
  </p:normalViewPr>
  <p:slideViewPr>
    <p:cSldViewPr>
      <p:cViewPr varScale="1">
        <p:scale>
          <a:sx n="132" d="100"/>
          <a:sy n="132" d="100"/>
        </p:scale>
        <p:origin x="368" y="16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29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A3DA92-A59B-4332-A7A6-A7F7629AB648}" type="datetimeFigureOut">
              <a:rPr lang="en-US" smtClean="0"/>
              <a:pPr/>
              <a:t>1/31/18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EE0F84-21C7-4210-97C2-997B5A189C8E}" type="slidenum">
              <a:rPr lang="en-US" smtClean="0"/>
              <a:pPr/>
              <a:t>‹#›</a:t>
            </a:fld>
            <a:endParaRPr lang="en-US"/>
          </a:p>
        </p:txBody>
      </p:sp>
    </p:spTree>
    <p:extLst>
      <p:ext uri="{BB962C8B-B14F-4D97-AF65-F5344CB8AC3E}">
        <p14:creationId xmlns:p14="http://schemas.microsoft.com/office/powerpoint/2010/main" val="599243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8F7AD2D3-412D-4BB6-9118-BCF658A65202}" type="slidenum">
              <a:rPr lang="en-CA" smtClean="0"/>
              <a:pPr/>
              <a:t>1</a:t>
            </a:fld>
            <a:endParaRPr lang="en-CA"/>
          </a:p>
        </p:txBody>
      </p:sp>
    </p:spTree>
    <p:extLst>
      <p:ext uri="{BB962C8B-B14F-4D97-AF65-F5344CB8AC3E}">
        <p14:creationId xmlns:p14="http://schemas.microsoft.com/office/powerpoint/2010/main" val="2074898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https://www.nature.org/photos-and-video/video/dateline-nbc-on-assignment-at-palmyra-atoll</a:t>
            </a:r>
          </a:p>
          <a:p>
            <a:endParaRPr lang="en-US" dirty="0"/>
          </a:p>
          <a:p>
            <a:r>
              <a:rPr lang="en-US" dirty="0"/>
              <a:t>https://www.youtube.com/watch?v=VG3LJZ7I5FY</a:t>
            </a:r>
          </a:p>
          <a:p>
            <a:endParaRPr lang="en-US" dirty="0"/>
          </a:p>
          <a:p>
            <a:r>
              <a:rPr lang="en-US" dirty="0"/>
              <a:t>https://www.youtube.com/watch?v=NzMEpG5_rKI</a:t>
            </a:r>
          </a:p>
          <a:p>
            <a:endParaRPr lang="en-US" dirty="0"/>
          </a:p>
          <a:p>
            <a:r>
              <a:rPr lang="en-US" dirty="0"/>
              <a:t>https://scientistatwork.blogs.nytimes.com/tag/eleanor-sterling/</a:t>
            </a:r>
          </a:p>
          <a:p>
            <a:endParaRPr lang="en-US" dirty="0"/>
          </a:p>
          <a:p>
            <a:r>
              <a:rPr lang="en-US" dirty="0"/>
              <a:t>Sea turtle, TNC</a:t>
            </a:r>
          </a:p>
          <a:p>
            <a:r>
              <a:rPr lang="en-US" dirty="0"/>
              <a:t>https://www.nature.org/ourinitiatives/regions/asiaandthepacific/sea-turtle-hero/sea-turtle-videos/index.htm</a:t>
            </a:r>
          </a:p>
          <a:p>
            <a:endParaRPr lang="en-US" dirty="0"/>
          </a:p>
          <a:p>
            <a:r>
              <a:rPr lang="en-US" dirty="0"/>
              <a:t>Sea turtle in Florida</a:t>
            </a:r>
          </a:p>
          <a:p>
            <a:r>
              <a:rPr lang="en-US" dirty="0"/>
              <a:t>https://www.youtube.com/watch?v=zRrv1Ujps1c</a:t>
            </a:r>
          </a:p>
          <a:p>
            <a:endParaRPr lang="en-US" dirty="0"/>
          </a:p>
        </p:txBody>
      </p:sp>
      <p:sp>
        <p:nvSpPr>
          <p:cNvPr id="4" name="Slide Number Placeholder 3"/>
          <p:cNvSpPr>
            <a:spLocks noGrp="1"/>
          </p:cNvSpPr>
          <p:nvPr>
            <p:ph type="sldNum" sz="quarter" idx="10"/>
          </p:nvPr>
        </p:nvSpPr>
        <p:spPr/>
        <p:txBody>
          <a:bodyPr/>
          <a:lstStyle/>
          <a:p>
            <a:fld id="{96EE0F84-21C7-4210-97C2-997B5A189C8E}" type="slidenum">
              <a:rPr lang="en-US" smtClean="0"/>
              <a:pPr/>
              <a:t>3</a:t>
            </a:fld>
            <a:endParaRPr lang="en-US"/>
          </a:p>
        </p:txBody>
      </p:sp>
    </p:spTree>
    <p:extLst>
      <p:ext uri="{BB962C8B-B14F-4D97-AF65-F5344CB8AC3E}">
        <p14:creationId xmlns:p14="http://schemas.microsoft.com/office/powerpoint/2010/main" val="1643676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EE0F84-21C7-4210-97C2-997B5A189C8E}" type="slidenum">
              <a:rPr lang="en-US" smtClean="0"/>
              <a:pPr/>
              <a:t>7</a:t>
            </a:fld>
            <a:endParaRPr lang="en-US"/>
          </a:p>
        </p:txBody>
      </p:sp>
    </p:spTree>
    <p:extLst>
      <p:ext uri="{BB962C8B-B14F-4D97-AF65-F5344CB8AC3E}">
        <p14:creationId xmlns:p14="http://schemas.microsoft.com/office/powerpoint/2010/main" val="1965742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EE0F84-21C7-4210-97C2-997B5A189C8E}" type="slidenum">
              <a:rPr lang="en-US" smtClean="0"/>
              <a:pPr/>
              <a:t>18</a:t>
            </a:fld>
            <a:endParaRPr lang="en-US"/>
          </a:p>
        </p:txBody>
      </p:sp>
    </p:spTree>
    <p:extLst>
      <p:ext uri="{BB962C8B-B14F-4D97-AF65-F5344CB8AC3E}">
        <p14:creationId xmlns:p14="http://schemas.microsoft.com/office/powerpoint/2010/main" val="2753087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EE0F84-21C7-4210-97C2-997B5A189C8E}" type="slidenum">
              <a:rPr lang="en-US" smtClean="0"/>
              <a:pPr/>
              <a:t>23</a:t>
            </a:fld>
            <a:endParaRPr lang="en-US"/>
          </a:p>
        </p:txBody>
      </p:sp>
    </p:spTree>
    <p:extLst>
      <p:ext uri="{BB962C8B-B14F-4D97-AF65-F5344CB8AC3E}">
        <p14:creationId xmlns:p14="http://schemas.microsoft.com/office/powerpoint/2010/main" val="100455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489379B-99B2-40D8-AB2E-5FECF4B93658}" type="datetimeFigureOut">
              <a:rPr lang="en-US" smtClean="0"/>
              <a:pPr/>
              <a:t>1/31/18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07AFB-F6BC-4988-9B23-C38D101646F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89379B-99B2-40D8-AB2E-5FECF4B93658}" type="datetimeFigureOut">
              <a:rPr lang="en-US" smtClean="0"/>
              <a:pPr/>
              <a:t>1/31/18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07AFB-F6BC-4988-9B23-C38D101646F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89379B-99B2-40D8-AB2E-5FECF4B93658}" type="datetimeFigureOut">
              <a:rPr lang="en-US" smtClean="0"/>
              <a:pPr/>
              <a:t>1/31/18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07AFB-F6BC-4988-9B23-C38D101646F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89379B-99B2-40D8-AB2E-5FECF4B93658}" type="datetimeFigureOut">
              <a:rPr lang="en-US" smtClean="0"/>
              <a:pPr/>
              <a:t>1/31/18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07AFB-F6BC-4988-9B23-C38D101646F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89379B-99B2-40D8-AB2E-5FECF4B93658}" type="datetimeFigureOut">
              <a:rPr lang="en-US" smtClean="0"/>
              <a:pPr/>
              <a:t>1/31/18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07AFB-F6BC-4988-9B23-C38D101646F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89379B-99B2-40D8-AB2E-5FECF4B93658}" type="datetimeFigureOut">
              <a:rPr lang="en-US" smtClean="0"/>
              <a:pPr/>
              <a:t>1/31/18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07AFB-F6BC-4988-9B23-C38D101646F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89379B-99B2-40D8-AB2E-5FECF4B93658}" type="datetimeFigureOut">
              <a:rPr lang="en-US" smtClean="0"/>
              <a:pPr/>
              <a:t>1/31/18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807AFB-F6BC-4988-9B23-C38D101646F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89379B-99B2-40D8-AB2E-5FECF4B93658}" type="datetimeFigureOut">
              <a:rPr lang="en-US" smtClean="0"/>
              <a:pPr/>
              <a:t>1/31/18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807AFB-F6BC-4988-9B23-C38D101646F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89379B-99B2-40D8-AB2E-5FECF4B93658}" type="datetimeFigureOut">
              <a:rPr lang="en-US" smtClean="0"/>
              <a:pPr/>
              <a:t>1/31/18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807AFB-F6BC-4988-9B23-C38D101646F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89379B-99B2-40D8-AB2E-5FECF4B93658}" type="datetimeFigureOut">
              <a:rPr lang="en-US" smtClean="0"/>
              <a:pPr/>
              <a:t>1/31/18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07AFB-F6BC-4988-9B23-C38D101646F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89379B-99B2-40D8-AB2E-5FECF4B93658}" type="datetimeFigureOut">
              <a:rPr lang="en-US" smtClean="0"/>
              <a:pPr/>
              <a:t>1/31/18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07AFB-F6BC-4988-9B23-C38D101646F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89379B-99B2-40D8-AB2E-5FECF4B93658}" type="datetimeFigureOut">
              <a:rPr lang="en-US" smtClean="0"/>
              <a:pPr/>
              <a:t>1/31/18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07AFB-F6BC-4988-9B23-C38D101646F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VG3LJZ7I5F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youtube.com/watch?v=zRrv1Ujps1c"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ctrTitle"/>
          </p:nvPr>
        </p:nvSpPr>
        <p:spPr>
          <a:xfrm>
            <a:off x="685800" y="1969477"/>
            <a:ext cx="7772400" cy="3367454"/>
          </a:xfrm>
        </p:spPr>
        <p:txBody>
          <a:bodyPr anchor="t"/>
          <a:lstStyle/>
          <a:p>
            <a:pPr eaLnBrk="1" hangingPunct="1"/>
            <a:br>
              <a:rPr lang="en-US" b="1" dirty="0"/>
            </a:br>
            <a:r>
              <a:rPr lang="en-US" b="1" dirty="0"/>
              <a:t>Final Group Project Introduction</a:t>
            </a:r>
            <a:br>
              <a:rPr lang="en-US" b="1" dirty="0"/>
            </a:br>
            <a:r>
              <a:rPr lang="en-US" b="1" dirty="0"/>
              <a:t>(Sea Turtle Conservation)</a:t>
            </a:r>
            <a:br>
              <a:rPr lang="en-US" b="1" dirty="0"/>
            </a:br>
            <a:br>
              <a:rPr lang="en-US" b="1" dirty="0"/>
            </a:br>
            <a:r>
              <a:rPr lang="en-US" sz="3600" dirty="0">
                <a:solidFill>
                  <a:schemeClr val="bg1">
                    <a:lumMod val="50000"/>
                  </a:schemeClr>
                </a:solidFill>
              </a:rPr>
              <a:t>ENVIR 250</a:t>
            </a:r>
            <a:endParaRPr lang="en-US" dirty="0">
              <a:solidFill>
                <a:schemeClr val="bg1">
                  <a:lumMod val="50000"/>
                </a:schemeClr>
              </a:solidFill>
            </a:endParaRPr>
          </a:p>
        </p:txBody>
      </p:sp>
      <p:pic>
        <p:nvPicPr>
          <p:cNvPr id="3" name="Picture 2"/>
          <p:cNvPicPr>
            <a:picLocks noChangeAspect="1" noChangeArrowheads="1"/>
          </p:cNvPicPr>
          <p:nvPr/>
        </p:nvPicPr>
        <p:blipFill>
          <a:blip r:embed="rId3" cstate="print"/>
          <a:srcRect r="1667"/>
          <a:stretch>
            <a:fillRect/>
          </a:stretch>
        </p:blipFill>
        <p:spPr bwMode="auto">
          <a:xfrm>
            <a:off x="0" y="0"/>
            <a:ext cx="9144000" cy="1589031"/>
          </a:xfrm>
          <a:prstGeom prst="rect">
            <a:avLst/>
          </a:prstGeom>
          <a:noFill/>
          <a:ln w="9525">
            <a:noFill/>
            <a:miter lim="800000"/>
            <a:headEnd/>
            <a:tailEnd/>
          </a:ln>
        </p:spPr>
      </p:pic>
    </p:spTree>
    <p:extLst>
      <p:ext uri="{BB962C8B-B14F-4D97-AF65-F5344CB8AC3E}">
        <p14:creationId xmlns:p14="http://schemas.microsoft.com/office/powerpoint/2010/main" val="3118270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951"/>
            <a:ext cx="8229600" cy="114300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dirty="0"/>
              <a:t>Exercise B: Analyze Sea Turtle </a:t>
            </a:r>
            <a:br>
              <a:rPr lang="en-US" dirty="0"/>
            </a:br>
            <a:r>
              <a:rPr lang="en-US" dirty="0"/>
              <a:t>Survey Data</a:t>
            </a:r>
          </a:p>
        </p:txBody>
      </p:sp>
      <p:sp>
        <p:nvSpPr>
          <p:cNvPr id="3" name="Content Placeholder 2"/>
          <p:cNvSpPr>
            <a:spLocks noGrp="1"/>
          </p:cNvSpPr>
          <p:nvPr>
            <p:ph idx="1"/>
          </p:nvPr>
        </p:nvSpPr>
        <p:spPr>
          <a:xfrm>
            <a:off x="457200" y="1447800"/>
            <a:ext cx="8229600" cy="5181600"/>
          </a:xfrm>
        </p:spPr>
        <p:txBody>
          <a:bodyPr>
            <a:normAutofit/>
          </a:bodyPr>
          <a:lstStyle/>
          <a:p>
            <a:pPr marL="514350" indent="-514350">
              <a:buFont typeface="+mj-lt"/>
              <a:buAutoNum type="arabicPeriod"/>
            </a:pPr>
            <a:r>
              <a:rPr lang="en-US" sz="2600" dirty="0"/>
              <a:t>Which species appears to be the most common along the atoll?</a:t>
            </a:r>
          </a:p>
          <a:p>
            <a:pPr marL="514350" indent="-514350">
              <a:buFont typeface="+mj-lt"/>
              <a:buAutoNum type="arabicPeriod"/>
            </a:pPr>
            <a:r>
              <a:rPr lang="en-US" sz="2600" dirty="0"/>
              <a:t>Are sea turtles found randomly throughout the atoll? If not, identify areas where sea turtles are most commonly seen. </a:t>
            </a:r>
          </a:p>
          <a:p>
            <a:pPr marL="514350" indent="-514350">
              <a:buFont typeface="+mj-lt"/>
              <a:buAutoNum type="arabicPeriod"/>
            </a:pPr>
            <a:r>
              <a:rPr lang="en-US" sz="2600" dirty="0"/>
              <a:t>Assuming the data are correct, what might be some explanations to account for their distribution?</a:t>
            </a:r>
          </a:p>
          <a:p>
            <a:pPr marL="514350" indent="-514350">
              <a:buFont typeface="+mj-lt"/>
              <a:buAutoNum type="arabicPeriod"/>
            </a:pPr>
            <a:r>
              <a:rPr lang="en-US" sz="2600" dirty="0"/>
              <a:t>Identify strengths and weaknesses of using this survey to assess turtle distribution at the PANWR. </a:t>
            </a:r>
          </a:p>
          <a:p>
            <a:pPr marL="514350" indent="-514350">
              <a:buFont typeface="+mj-lt"/>
              <a:buAutoNum type="arabicPeriod"/>
            </a:pPr>
            <a:r>
              <a:rPr lang="en-US" sz="2600" dirty="0"/>
              <a:t>How would you carry out future surveys to improve the quality of conclusions drawn from these data? </a:t>
            </a:r>
          </a:p>
        </p:txBody>
      </p:sp>
    </p:spTree>
    <p:extLst>
      <p:ext uri="{BB962C8B-B14F-4D97-AF65-F5344CB8AC3E}">
        <p14:creationId xmlns:p14="http://schemas.microsoft.com/office/powerpoint/2010/main" val="3294953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August 2005 Survey</a:t>
            </a:r>
          </a:p>
        </p:txBody>
      </p:sp>
      <p:pic>
        <p:nvPicPr>
          <p:cNvPr id="3" name="Picture 2"/>
          <p:cNvPicPr>
            <a:picLocks noChangeAspect="1"/>
          </p:cNvPicPr>
          <p:nvPr/>
        </p:nvPicPr>
        <p:blipFill>
          <a:blip r:embed="rId2"/>
          <a:stretch>
            <a:fillRect/>
          </a:stretch>
        </p:blipFill>
        <p:spPr>
          <a:xfrm>
            <a:off x="432091" y="1752600"/>
            <a:ext cx="8247335" cy="4191000"/>
          </a:xfrm>
          <a:prstGeom prst="rect">
            <a:avLst/>
          </a:prstGeom>
        </p:spPr>
      </p:pic>
    </p:spTree>
    <p:extLst>
      <p:ext uri="{BB962C8B-B14F-4D97-AF65-F5344CB8AC3E}">
        <p14:creationId xmlns:p14="http://schemas.microsoft.com/office/powerpoint/2010/main" val="2911294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August 2005 Survey</a:t>
            </a:r>
          </a:p>
        </p:txBody>
      </p:sp>
      <p:pic>
        <p:nvPicPr>
          <p:cNvPr id="3" name="Picture 2"/>
          <p:cNvPicPr>
            <a:picLocks noChangeAspect="1"/>
          </p:cNvPicPr>
          <p:nvPr/>
        </p:nvPicPr>
        <p:blipFill>
          <a:blip r:embed="rId2"/>
          <a:stretch>
            <a:fillRect/>
          </a:stretch>
        </p:blipFill>
        <p:spPr>
          <a:xfrm>
            <a:off x="304800" y="1676400"/>
            <a:ext cx="8526230" cy="4343400"/>
          </a:xfrm>
          <a:prstGeom prst="rect">
            <a:avLst/>
          </a:prstGeom>
        </p:spPr>
      </p:pic>
    </p:spTree>
    <p:extLst>
      <p:ext uri="{BB962C8B-B14F-4D97-AF65-F5344CB8AC3E}">
        <p14:creationId xmlns:p14="http://schemas.microsoft.com/office/powerpoint/2010/main" val="1815964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951"/>
            <a:ext cx="8229600" cy="114300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dirty="0"/>
              <a:t>Exercise B: Analyze Sea Turtle </a:t>
            </a:r>
            <a:br>
              <a:rPr lang="en-US" dirty="0"/>
            </a:br>
            <a:r>
              <a:rPr lang="en-US" dirty="0"/>
              <a:t>Survey Data</a:t>
            </a:r>
          </a:p>
        </p:txBody>
      </p:sp>
      <p:sp>
        <p:nvSpPr>
          <p:cNvPr id="3" name="Content Placeholder 2"/>
          <p:cNvSpPr>
            <a:spLocks noGrp="1"/>
          </p:cNvSpPr>
          <p:nvPr>
            <p:ph idx="1"/>
          </p:nvPr>
        </p:nvSpPr>
        <p:spPr>
          <a:xfrm>
            <a:off x="457200" y="1447800"/>
            <a:ext cx="8229600" cy="5181600"/>
          </a:xfrm>
        </p:spPr>
        <p:txBody>
          <a:bodyPr>
            <a:normAutofit/>
          </a:bodyPr>
          <a:lstStyle/>
          <a:p>
            <a:pPr marL="514350" indent="-514350">
              <a:buFont typeface="+mj-lt"/>
              <a:buAutoNum type="arabicPeriod" startAt="6"/>
            </a:pPr>
            <a:r>
              <a:rPr lang="en-US" sz="2600" dirty="0"/>
              <a:t>Now look at the results of additional surveys, which followed a more defined survey design (Figures 9-11).</a:t>
            </a:r>
          </a:p>
          <a:p>
            <a:pPr lvl="1"/>
            <a:r>
              <a:rPr lang="en-US" sz="2600" dirty="0"/>
              <a:t>Do they confirm the conclusions based on the first survey? </a:t>
            </a:r>
          </a:p>
          <a:p>
            <a:pPr lvl="1"/>
            <a:r>
              <a:rPr lang="en-US" sz="2600" dirty="0"/>
              <a:t>Are these data sufficient to estimate distribution and relative abundance of sea turtles along the atoll? </a:t>
            </a:r>
          </a:p>
          <a:p>
            <a:pPr lvl="1"/>
            <a:r>
              <a:rPr lang="en-US" sz="2600" dirty="0"/>
              <a:t>Based on these data, design three testable hypotheses for future studies investigating distribution and abundance. </a:t>
            </a:r>
          </a:p>
        </p:txBody>
      </p:sp>
    </p:spTree>
    <p:extLst>
      <p:ext uri="{BB962C8B-B14F-4D97-AF65-F5344CB8AC3E}">
        <p14:creationId xmlns:p14="http://schemas.microsoft.com/office/powerpoint/2010/main" val="3617673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8200" y="228600"/>
            <a:ext cx="7630433" cy="6400800"/>
          </a:xfrm>
          <a:prstGeom prst="rect">
            <a:avLst/>
          </a:prstGeom>
        </p:spPr>
      </p:pic>
    </p:spTree>
    <p:extLst>
      <p:ext uri="{BB962C8B-B14F-4D97-AF65-F5344CB8AC3E}">
        <p14:creationId xmlns:p14="http://schemas.microsoft.com/office/powerpoint/2010/main" val="2532185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 y="457200"/>
            <a:ext cx="8700292" cy="5791200"/>
          </a:xfrm>
          <a:prstGeom prst="rect">
            <a:avLst/>
          </a:prstGeom>
        </p:spPr>
      </p:pic>
    </p:spTree>
    <p:extLst>
      <p:ext uri="{BB962C8B-B14F-4D97-AF65-F5344CB8AC3E}">
        <p14:creationId xmlns:p14="http://schemas.microsoft.com/office/powerpoint/2010/main" val="2743451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4799" y="533400"/>
            <a:ext cx="8655001" cy="5562600"/>
          </a:xfrm>
          <a:prstGeom prst="rect">
            <a:avLst/>
          </a:prstGeom>
        </p:spPr>
      </p:pic>
    </p:spTree>
    <p:extLst>
      <p:ext uri="{BB962C8B-B14F-4D97-AF65-F5344CB8AC3E}">
        <p14:creationId xmlns:p14="http://schemas.microsoft.com/office/powerpoint/2010/main" val="834548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b="1" dirty="0"/>
              <a:t>Project Oral Presentation (3/7 in lab)</a:t>
            </a:r>
          </a:p>
        </p:txBody>
      </p:sp>
      <p:sp>
        <p:nvSpPr>
          <p:cNvPr id="3" name="Content Placeholder 2"/>
          <p:cNvSpPr>
            <a:spLocks noGrp="1"/>
          </p:cNvSpPr>
          <p:nvPr>
            <p:ph idx="1"/>
          </p:nvPr>
        </p:nvSpPr>
        <p:spPr>
          <a:xfrm>
            <a:off x="457200" y="1295400"/>
            <a:ext cx="8229600" cy="5562600"/>
          </a:xfrm>
        </p:spPr>
        <p:txBody>
          <a:bodyPr>
            <a:noAutofit/>
          </a:bodyPr>
          <a:lstStyle/>
          <a:p>
            <a:r>
              <a:rPr lang="en-US" sz="2400" b="1" dirty="0"/>
              <a:t>Format:</a:t>
            </a:r>
          </a:p>
          <a:p>
            <a:pPr lvl="1"/>
            <a:r>
              <a:rPr lang="en-US" sz="2400" dirty="0"/>
              <a:t>10 minutes using PowerPoint plus 5 minutes for Q&amp;A</a:t>
            </a:r>
          </a:p>
          <a:p>
            <a:pPr lvl="1"/>
            <a:r>
              <a:rPr lang="en-US" sz="2400" dirty="0"/>
              <a:t>Everyone should have a speaking role</a:t>
            </a:r>
          </a:p>
          <a:p>
            <a:pPr lvl="1"/>
            <a:endParaRPr lang="en-US" sz="2400" dirty="0"/>
          </a:p>
          <a:p>
            <a:r>
              <a:rPr lang="en-US" sz="2400" b="1" dirty="0"/>
              <a:t>Components: </a:t>
            </a:r>
          </a:p>
          <a:p>
            <a:pPr lvl="1">
              <a:spcAft>
                <a:spcPts val="600"/>
              </a:spcAft>
            </a:pPr>
            <a:r>
              <a:rPr lang="en-CA" sz="2400" dirty="0"/>
              <a:t>Introduction: a brief overview of your chosen aspect of the sea turtle conservation project</a:t>
            </a:r>
          </a:p>
          <a:p>
            <a:pPr lvl="1">
              <a:spcAft>
                <a:spcPts val="600"/>
              </a:spcAft>
            </a:pPr>
            <a:r>
              <a:rPr lang="en-CA" sz="2400" dirty="0"/>
              <a:t>Strategies for identifying relevant and high quality articles</a:t>
            </a:r>
          </a:p>
          <a:p>
            <a:pPr lvl="1">
              <a:spcAft>
                <a:spcPts val="600"/>
              </a:spcAft>
            </a:pPr>
            <a:r>
              <a:rPr lang="en-CA" sz="2400" dirty="0"/>
              <a:t>Summary of the two articles</a:t>
            </a:r>
          </a:p>
          <a:p>
            <a:pPr lvl="1">
              <a:spcAft>
                <a:spcPts val="600"/>
              </a:spcAft>
            </a:pPr>
            <a:r>
              <a:rPr lang="en-CA" sz="2400" dirty="0"/>
              <a:t>Comparison and evaluation: in terms of methods, results, and data presentation</a:t>
            </a:r>
          </a:p>
          <a:p>
            <a:pPr lvl="1">
              <a:spcAft>
                <a:spcPts val="600"/>
              </a:spcAft>
            </a:pPr>
            <a:r>
              <a:rPr lang="en-CA" sz="2400" dirty="0"/>
              <a:t>Brief overview of proposal ideas</a:t>
            </a:r>
          </a:p>
        </p:txBody>
      </p:sp>
    </p:spTree>
    <p:extLst>
      <p:ext uri="{BB962C8B-B14F-4D97-AF65-F5344CB8AC3E}">
        <p14:creationId xmlns:p14="http://schemas.microsoft.com/office/powerpoint/2010/main" val="163336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81780114"/>
              </p:ext>
            </p:extLst>
          </p:nvPr>
        </p:nvGraphicFramePr>
        <p:xfrm>
          <a:off x="457200" y="152397"/>
          <a:ext cx="8229600" cy="6625886"/>
        </p:xfrm>
        <a:graphic>
          <a:graphicData uri="http://schemas.openxmlformats.org/drawingml/2006/table">
            <a:tbl>
              <a:tblPr firstRow="1" bandRow="1">
                <a:tableStyleId>{5C22544A-7EE6-4342-B048-85BDC9FD1C3A}</a:tableStyleId>
              </a:tblPr>
              <a:tblGrid>
                <a:gridCol w="66294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tblGrid>
              <a:tr h="571777">
                <a:tc>
                  <a:txBody>
                    <a:bodyPr/>
                    <a:lstStyle/>
                    <a:p>
                      <a:pPr algn="ctr"/>
                      <a:r>
                        <a:rPr lang="en-US" sz="2400" i="1" dirty="0">
                          <a:solidFill>
                            <a:schemeClr val="tx1"/>
                          </a:solidFill>
                        </a:rPr>
                        <a:t>Project Oral</a:t>
                      </a:r>
                      <a:r>
                        <a:rPr lang="en-US" sz="2400" i="1" baseline="0" dirty="0">
                          <a:solidFill>
                            <a:schemeClr val="tx1"/>
                          </a:solidFill>
                        </a:rPr>
                        <a:t> Presentation</a:t>
                      </a:r>
                      <a:endParaRPr lang="en-US" sz="2400" i="1" dirty="0">
                        <a:solidFill>
                          <a:schemeClr val="tx1"/>
                        </a:solidFill>
                      </a:endParaRPr>
                    </a:p>
                  </a:txBody>
                  <a:tcPr>
                    <a:solidFill>
                      <a:srgbClr val="92D050"/>
                    </a:solidFill>
                  </a:tcPr>
                </a:tc>
                <a:tc>
                  <a:txBody>
                    <a:bodyPr/>
                    <a:lstStyle/>
                    <a:p>
                      <a:pPr algn="ctr"/>
                      <a:r>
                        <a:rPr lang="en-US" sz="2400" i="1" dirty="0">
                          <a:solidFill>
                            <a:schemeClr val="tx1"/>
                          </a:solidFill>
                        </a:rPr>
                        <a:t>40</a:t>
                      </a:r>
                      <a:r>
                        <a:rPr lang="en-US" sz="2400" i="1" baseline="0" dirty="0">
                          <a:solidFill>
                            <a:schemeClr val="tx1"/>
                          </a:solidFill>
                        </a:rPr>
                        <a:t> Points</a:t>
                      </a:r>
                      <a:endParaRPr lang="en-US" sz="2400" i="1" dirty="0">
                        <a:solidFill>
                          <a:schemeClr val="tx1"/>
                        </a:solidFill>
                      </a:endParaRPr>
                    </a:p>
                  </a:txBody>
                  <a:tcPr>
                    <a:solidFill>
                      <a:srgbClr val="92D050"/>
                    </a:solidFill>
                  </a:tcPr>
                </a:tc>
                <a:extLst>
                  <a:ext uri="{0D108BD9-81ED-4DB2-BD59-A6C34878D82A}">
                    <a16:rowId xmlns:a16="http://schemas.microsoft.com/office/drawing/2014/main" val="10000"/>
                  </a:ext>
                </a:extLst>
              </a:tr>
              <a:tr h="571777">
                <a:tc>
                  <a:txBody>
                    <a:bodyPr/>
                    <a:lstStyle/>
                    <a:p>
                      <a:r>
                        <a:rPr lang="en-US" sz="2400" b="1" i="1" dirty="0">
                          <a:solidFill>
                            <a:schemeClr val="bg1"/>
                          </a:solidFill>
                        </a:rPr>
                        <a:t>Group Grade</a:t>
                      </a:r>
                    </a:p>
                  </a:txBody>
                  <a:tcPr>
                    <a:solidFill>
                      <a:schemeClr val="tx2">
                        <a:lumMod val="75000"/>
                      </a:schemeClr>
                    </a:solidFill>
                  </a:tcPr>
                </a:tc>
                <a:tc>
                  <a:txBody>
                    <a:bodyPr/>
                    <a:lstStyle/>
                    <a:p>
                      <a:pPr algn="ctr"/>
                      <a:r>
                        <a:rPr lang="en-US" sz="2400" b="1" i="1" dirty="0">
                          <a:solidFill>
                            <a:schemeClr val="bg1"/>
                          </a:solidFill>
                        </a:rPr>
                        <a:t>Points</a:t>
                      </a:r>
                    </a:p>
                  </a:txBody>
                  <a:tcPr>
                    <a:solidFill>
                      <a:schemeClr val="tx2">
                        <a:lumMod val="75000"/>
                      </a:schemeClr>
                    </a:solidFill>
                  </a:tcPr>
                </a:tc>
                <a:extLst>
                  <a:ext uri="{0D108BD9-81ED-4DB2-BD59-A6C34878D82A}">
                    <a16:rowId xmlns:a16="http://schemas.microsoft.com/office/drawing/2014/main" val="10001"/>
                  </a:ext>
                </a:extLst>
              </a:tr>
              <a:tr h="571777">
                <a:tc>
                  <a:txBody>
                    <a:bodyPr/>
                    <a:lstStyle/>
                    <a:p>
                      <a:r>
                        <a:rPr lang="en-US" sz="2400" b="1" dirty="0"/>
                        <a:t>Content</a:t>
                      </a:r>
                    </a:p>
                  </a:txBody>
                  <a:tcPr/>
                </a:tc>
                <a:tc>
                  <a:txBody>
                    <a:bodyPr/>
                    <a:lstStyle/>
                    <a:p>
                      <a:pPr algn="ctr"/>
                      <a:endParaRPr lang="en-US" sz="2400" dirty="0"/>
                    </a:p>
                  </a:txBody>
                  <a:tcPr/>
                </a:tc>
                <a:extLst>
                  <a:ext uri="{0D108BD9-81ED-4DB2-BD59-A6C34878D82A}">
                    <a16:rowId xmlns:a16="http://schemas.microsoft.com/office/drawing/2014/main" val="10002"/>
                  </a:ext>
                </a:extLst>
              </a:tr>
              <a:tr h="571777">
                <a:tc>
                  <a:txBody>
                    <a:bodyPr/>
                    <a:lstStyle/>
                    <a:p>
                      <a:pPr lvl="1"/>
                      <a:r>
                        <a:rPr lang="en-US" sz="2400" dirty="0"/>
                        <a:t>Introduction &amp; Article identification strategies</a:t>
                      </a:r>
                    </a:p>
                  </a:txBody>
                  <a:tcPr/>
                </a:tc>
                <a:tc>
                  <a:txBody>
                    <a:bodyPr/>
                    <a:lstStyle/>
                    <a:p>
                      <a:pPr algn="ctr"/>
                      <a:r>
                        <a:rPr lang="en-US" sz="2400" dirty="0"/>
                        <a:t>5</a:t>
                      </a:r>
                    </a:p>
                  </a:txBody>
                  <a:tcPr/>
                </a:tc>
                <a:extLst>
                  <a:ext uri="{0D108BD9-81ED-4DB2-BD59-A6C34878D82A}">
                    <a16:rowId xmlns:a16="http://schemas.microsoft.com/office/drawing/2014/main" val="10003"/>
                  </a:ext>
                </a:extLst>
              </a:tr>
              <a:tr h="571777">
                <a:tc>
                  <a:txBody>
                    <a:bodyPr/>
                    <a:lstStyle/>
                    <a:p>
                      <a:pPr lvl="1"/>
                      <a:r>
                        <a:rPr lang="en-US" sz="2400" dirty="0"/>
                        <a:t>Summary of the two articles</a:t>
                      </a:r>
                    </a:p>
                  </a:txBody>
                  <a:tcPr/>
                </a:tc>
                <a:tc>
                  <a:txBody>
                    <a:bodyPr/>
                    <a:lstStyle/>
                    <a:p>
                      <a:pPr algn="ctr"/>
                      <a:r>
                        <a:rPr lang="en-US" sz="2400" dirty="0"/>
                        <a:t>5</a:t>
                      </a:r>
                    </a:p>
                  </a:txBody>
                  <a:tcPr/>
                </a:tc>
                <a:extLst>
                  <a:ext uri="{0D108BD9-81ED-4DB2-BD59-A6C34878D82A}">
                    <a16:rowId xmlns:a16="http://schemas.microsoft.com/office/drawing/2014/main" val="10004"/>
                  </a:ext>
                </a:extLst>
              </a:tr>
              <a:tr h="908116">
                <a:tc>
                  <a:txBody>
                    <a:bodyPr/>
                    <a:lstStyle/>
                    <a:p>
                      <a:pPr lvl="1"/>
                      <a:r>
                        <a:rPr lang="en-US" sz="2400" dirty="0"/>
                        <a:t>Comparison &amp; Evaluation: methods, results, and data presentation</a:t>
                      </a:r>
                    </a:p>
                  </a:txBody>
                  <a:tcPr/>
                </a:tc>
                <a:tc>
                  <a:txBody>
                    <a:bodyPr/>
                    <a:lstStyle/>
                    <a:p>
                      <a:pPr algn="ctr"/>
                      <a:r>
                        <a:rPr lang="en-US" sz="2400" dirty="0"/>
                        <a:t>10</a:t>
                      </a:r>
                    </a:p>
                  </a:txBody>
                  <a:tcPr/>
                </a:tc>
                <a:extLst>
                  <a:ext uri="{0D108BD9-81ED-4DB2-BD59-A6C34878D82A}">
                    <a16:rowId xmlns:a16="http://schemas.microsoft.com/office/drawing/2014/main" val="10005"/>
                  </a:ext>
                </a:extLst>
              </a:tr>
              <a:tr h="571777">
                <a:tc>
                  <a:txBody>
                    <a:bodyPr/>
                    <a:lstStyle/>
                    <a:p>
                      <a:pPr lvl="1"/>
                      <a:r>
                        <a:rPr lang="en-US" sz="2400" dirty="0"/>
                        <a:t>Proposal ideas</a:t>
                      </a:r>
                    </a:p>
                  </a:txBody>
                  <a:tcPr/>
                </a:tc>
                <a:tc>
                  <a:txBody>
                    <a:bodyPr/>
                    <a:lstStyle/>
                    <a:p>
                      <a:pPr algn="ctr"/>
                      <a:r>
                        <a:rPr lang="en-US" sz="2400" dirty="0"/>
                        <a:t>5</a:t>
                      </a:r>
                    </a:p>
                  </a:txBody>
                  <a:tcPr/>
                </a:tc>
                <a:extLst>
                  <a:ext uri="{0D108BD9-81ED-4DB2-BD59-A6C34878D82A}">
                    <a16:rowId xmlns:a16="http://schemas.microsoft.com/office/drawing/2014/main" val="10006"/>
                  </a:ext>
                </a:extLst>
              </a:tr>
              <a:tr h="571777">
                <a:tc>
                  <a:txBody>
                    <a:bodyPr/>
                    <a:lstStyle/>
                    <a:p>
                      <a:r>
                        <a:rPr lang="en-US" sz="2400" b="1" dirty="0"/>
                        <a:t>Organization &amp; Group Participation</a:t>
                      </a:r>
                    </a:p>
                  </a:txBody>
                  <a:tcPr/>
                </a:tc>
                <a:tc>
                  <a:txBody>
                    <a:bodyPr/>
                    <a:lstStyle/>
                    <a:p>
                      <a:pPr algn="ctr"/>
                      <a:r>
                        <a:rPr lang="en-US" sz="2400" dirty="0"/>
                        <a:t>5</a:t>
                      </a:r>
                    </a:p>
                  </a:txBody>
                  <a:tcPr/>
                </a:tc>
                <a:extLst>
                  <a:ext uri="{0D108BD9-81ED-4DB2-BD59-A6C34878D82A}">
                    <a16:rowId xmlns:a16="http://schemas.microsoft.com/office/drawing/2014/main" val="10007"/>
                  </a:ext>
                </a:extLst>
              </a:tr>
              <a:tr h="571777">
                <a:tc>
                  <a:txBody>
                    <a:bodyPr/>
                    <a:lstStyle/>
                    <a:p>
                      <a:r>
                        <a:rPr lang="en-US" sz="2400" b="1" dirty="0"/>
                        <a:t>Slides: Layout &amp; Visuals</a:t>
                      </a:r>
                    </a:p>
                  </a:txBody>
                  <a:tcPr/>
                </a:tc>
                <a:tc>
                  <a:txBody>
                    <a:bodyPr/>
                    <a:lstStyle/>
                    <a:p>
                      <a:pPr algn="ctr"/>
                      <a:r>
                        <a:rPr lang="en-US" sz="2400" dirty="0"/>
                        <a:t>5</a:t>
                      </a:r>
                    </a:p>
                  </a:txBody>
                  <a:tcPr/>
                </a:tc>
                <a:extLst>
                  <a:ext uri="{0D108BD9-81ED-4DB2-BD59-A6C34878D82A}">
                    <a16:rowId xmlns:a16="http://schemas.microsoft.com/office/drawing/2014/main" val="10008"/>
                  </a:ext>
                </a:extLst>
              </a:tr>
              <a:tr h="571777">
                <a:tc>
                  <a:txBody>
                    <a:bodyPr/>
                    <a:lstStyle/>
                    <a:p>
                      <a:pPr marL="0" algn="l" defTabSz="914400" rtl="0" eaLnBrk="1" latinLnBrk="0" hangingPunct="1"/>
                      <a:r>
                        <a:rPr lang="en-US" sz="2400" b="1" i="1" kern="1200" dirty="0">
                          <a:solidFill>
                            <a:schemeClr val="lt1"/>
                          </a:solidFill>
                          <a:latin typeface="+mn-lt"/>
                          <a:ea typeface="+mn-ea"/>
                          <a:cs typeface="+mn-cs"/>
                        </a:rPr>
                        <a:t>Individual Grade</a:t>
                      </a:r>
                    </a:p>
                  </a:txBody>
                  <a:tcPr>
                    <a:solidFill>
                      <a:schemeClr val="tx2">
                        <a:lumMod val="75000"/>
                      </a:schemeClr>
                    </a:solidFill>
                  </a:tcPr>
                </a:tc>
                <a:tc>
                  <a:txBody>
                    <a:bodyPr/>
                    <a:lstStyle/>
                    <a:p>
                      <a:pPr marL="0" algn="l" defTabSz="914400" rtl="0" eaLnBrk="1" latinLnBrk="0" hangingPunct="1"/>
                      <a:endParaRPr lang="en-US" sz="2400" b="1" i="1" kern="1200" dirty="0">
                        <a:solidFill>
                          <a:schemeClr val="lt1"/>
                        </a:solidFill>
                        <a:latin typeface="+mn-lt"/>
                        <a:ea typeface="+mn-ea"/>
                        <a:cs typeface="+mn-cs"/>
                      </a:endParaRPr>
                    </a:p>
                  </a:txBody>
                  <a:tcPr>
                    <a:solidFill>
                      <a:schemeClr val="tx2">
                        <a:lumMod val="75000"/>
                      </a:schemeClr>
                    </a:solidFill>
                  </a:tcPr>
                </a:tc>
                <a:extLst>
                  <a:ext uri="{0D108BD9-81ED-4DB2-BD59-A6C34878D82A}">
                    <a16:rowId xmlns:a16="http://schemas.microsoft.com/office/drawing/2014/main" val="10009"/>
                  </a:ext>
                </a:extLst>
              </a:tr>
              <a:tr h="571777">
                <a:tc>
                  <a:txBody>
                    <a:bodyPr/>
                    <a:lstStyle/>
                    <a:p>
                      <a:r>
                        <a:rPr lang="en-US" sz="2400" b="1" dirty="0"/>
                        <a:t>Delivery</a:t>
                      </a:r>
                    </a:p>
                  </a:txBody>
                  <a:tcPr/>
                </a:tc>
                <a:tc>
                  <a:txBody>
                    <a:bodyPr/>
                    <a:lstStyle/>
                    <a:p>
                      <a:pPr algn="ctr"/>
                      <a:r>
                        <a:rPr lang="en-US" sz="2400" dirty="0"/>
                        <a:t>5</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871424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b="1" dirty="0"/>
              <a:t>Project Oral Presentation (3/7 in lab)</a:t>
            </a:r>
          </a:p>
        </p:txBody>
      </p:sp>
      <p:sp>
        <p:nvSpPr>
          <p:cNvPr id="3" name="Content Placeholder 2"/>
          <p:cNvSpPr>
            <a:spLocks noGrp="1"/>
          </p:cNvSpPr>
          <p:nvPr>
            <p:ph idx="1"/>
          </p:nvPr>
        </p:nvSpPr>
        <p:spPr>
          <a:xfrm>
            <a:off x="457200" y="1295400"/>
            <a:ext cx="8229600" cy="5562600"/>
          </a:xfrm>
        </p:spPr>
        <p:txBody>
          <a:bodyPr>
            <a:noAutofit/>
          </a:bodyPr>
          <a:lstStyle/>
          <a:p>
            <a:r>
              <a:rPr lang="en-US" sz="2400" b="1" dirty="0"/>
              <a:t>A few reminders:</a:t>
            </a:r>
          </a:p>
          <a:p>
            <a:pPr lvl="1"/>
            <a:r>
              <a:rPr lang="en-US" sz="2400" dirty="0"/>
              <a:t>When conducting literature review, do not constrain yourself to the specific species of sea turtle nor to the specific case study area (PANWR)</a:t>
            </a:r>
          </a:p>
          <a:p>
            <a:pPr lvl="1"/>
            <a:r>
              <a:rPr lang="en-US" sz="2400" dirty="0"/>
              <a:t>Instead, try to focus more on the “topic/aspect” of sea turtle conservation</a:t>
            </a:r>
          </a:p>
          <a:p>
            <a:pPr lvl="1"/>
            <a:r>
              <a:rPr lang="en-US" sz="2400" dirty="0"/>
              <a:t>Even if you find studies that are not directly related to this case, understanding the topic from other research (e.g. sea turtles in the Atlantic ocean) can still inform our research design (proposal)</a:t>
            </a:r>
          </a:p>
          <a:p>
            <a:pPr lvl="1"/>
            <a:endParaRPr lang="en-US" sz="2400" dirty="0"/>
          </a:p>
          <a:p>
            <a:pPr lvl="1"/>
            <a:endParaRPr lang="en-US" sz="2400" dirty="0"/>
          </a:p>
          <a:p>
            <a:pPr lvl="1">
              <a:spcAft>
                <a:spcPts val="600"/>
              </a:spcAft>
              <a:buFont typeface="Wingdings" pitchFamily="2" charset="2"/>
              <a:buChar char="§"/>
            </a:pPr>
            <a:endParaRPr lang="en-CA" sz="2400" dirty="0"/>
          </a:p>
          <a:p>
            <a:pPr lvl="1">
              <a:spcAft>
                <a:spcPts val="600"/>
              </a:spcAft>
              <a:buFont typeface="Wingdings" pitchFamily="2" charset="2"/>
              <a:buChar char="§"/>
            </a:pPr>
            <a:endParaRPr lang="en-CA" sz="2400" dirty="0"/>
          </a:p>
        </p:txBody>
      </p:sp>
    </p:spTree>
    <p:extLst>
      <p:ext uri="{BB962C8B-B14F-4D97-AF65-F5344CB8AC3E}">
        <p14:creationId xmlns:p14="http://schemas.microsoft.com/office/powerpoint/2010/main" val="822015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b="1" dirty="0"/>
              <a:t>Components &amp; Timeline</a:t>
            </a:r>
          </a:p>
        </p:txBody>
      </p:sp>
      <p:sp>
        <p:nvSpPr>
          <p:cNvPr id="3" name="Content Placeholder 2"/>
          <p:cNvSpPr>
            <a:spLocks noGrp="1"/>
          </p:cNvSpPr>
          <p:nvPr>
            <p:ph idx="1"/>
          </p:nvPr>
        </p:nvSpPr>
        <p:spPr>
          <a:xfrm>
            <a:off x="228600" y="1143000"/>
            <a:ext cx="8686800" cy="5562600"/>
          </a:xfrm>
        </p:spPr>
        <p:txBody>
          <a:bodyPr>
            <a:normAutofit fontScale="92500" lnSpcReduction="10000"/>
          </a:bodyPr>
          <a:lstStyle/>
          <a:p>
            <a:pPr>
              <a:spcAft>
                <a:spcPts val="600"/>
              </a:spcAft>
            </a:pPr>
            <a:r>
              <a:rPr lang="en-US" sz="2800" b="1" dirty="0"/>
              <a:t>1/31: Project Introduction, Background in-class discussion and worksheet (20 points)</a:t>
            </a:r>
          </a:p>
          <a:p>
            <a:pPr>
              <a:spcAft>
                <a:spcPts val="600"/>
              </a:spcAft>
            </a:pPr>
            <a:endParaRPr lang="en-US" sz="2800" dirty="0"/>
          </a:p>
          <a:p>
            <a:pPr>
              <a:spcAft>
                <a:spcPts val="600"/>
              </a:spcAft>
            </a:pPr>
            <a:r>
              <a:rPr lang="en-US" sz="2800" dirty="0"/>
              <a:t>2/21: Lab time open for project work </a:t>
            </a:r>
          </a:p>
          <a:p>
            <a:pPr>
              <a:spcAft>
                <a:spcPts val="600"/>
              </a:spcAft>
            </a:pPr>
            <a:endParaRPr lang="en-US" sz="2800" dirty="0"/>
          </a:p>
          <a:p>
            <a:pPr>
              <a:spcAft>
                <a:spcPts val="600"/>
              </a:spcAft>
            </a:pPr>
            <a:r>
              <a:rPr lang="en-US" sz="2800" b="1" dirty="0"/>
              <a:t>3/7: Project Oral Presentation (40 points): </a:t>
            </a:r>
          </a:p>
          <a:p>
            <a:pPr lvl="1">
              <a:spcAft>
                <a:spcPts val="600"/>
              </a:spcAft>
            </a:pPr>
            <a:r>
              <a:rPr lang="en-US" sz="2400" dirty="0"/>
              <a:t>Focus on one aspect of the sea turtle conservation project</a:t>
            </a:r>
          </a:p>
          <a:p>
            <a:pPr lvl="1">
              <a:spcAft>
                <a:spcPts val="600"/>
              </a:spcAft>
            </a:pPr>
            <a:r>
              <a:rPr lang="en-US" sz="2400" dirty="0"/>
              <a:t>Conduct a literature review of existing research</a:t>
            </a:r>
          </a:p>
          <a:p>
            <a:pPr lvl="1">
              <a:spcAft>
                <a:spcPts val="600"/>
              </a:spcAft>
            </a:pPr>
            <a:r>
              <a:rPr lang="en-US" sz="2400" dirty="0"/>
              <a:t>Compare, contrast, and evaluate the methods and findings of two studies</a:t>
            </a:r>
          </a:p>
          <a:p>
            <a:pPr lvl="1">
              <a:spcAft>
                <a:spcPts val="600"/>
              </a:spcAft>
            </a:pPr>
            <a:endParaRPr lang="en-US" sz="2400" dirty="0"/>
          </a:p>
          <a:p>
            <a:pPr>
              <a:spcAft>
                <a:spcPts val="600"/>
              </a:spcAft>
            </a:pPr>
            <a:r>
              <a:rPr lang="en-US" sz="2800" b="1" dirty="0"/>
              <a:t>3/14: Research Project Proposal (40 points)</a:t>
            </a:r>
          </a:p>
          <a:p>
            <a:pPr>
              <a:spcAft>
                <a:spcPts val="600"/>
              </a:spcAft>
            </a:pPr>
            <a:endParaRPr lang="en-US" sz="2800" dirty="0"/>
          </a:p>
          <a:p>
            <a:pPr>
              <a:spcAft>
                <a:spcPts val="600"/>
              </a:spcAft>
            </a:pPr>
            <a:endParaRPr lang="en-US" sz="2800" dirty="0">
              <a:highlight>
                <a:srgbClr val="FFFF00"/>
              </a:high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b="1" dirty="0"/>
              <a:t>Project Oral Presentation (3/7 in lab)</a:t>
            </a:r>
          </a:p>
        </p:txBody>
      </p:sp>
      <p:sp>
        <p:nvSpPr>
          <p:cNvPr id="3" name="Content Placeholder 2"/>
          <p:cNvSpPr>
            <a:spLocks noGrp="1"/>
          </p:cNvSpPr>
          <p:nvPr>
            <p:ph idx="1"/>
          </p:nvPr>
        </p:nvSpPr>
        <p:spPr>
          <a:xfrm>
            <a:off x="457200" y="1295400"/>
            <a:ext cx="8229600" cy="5562600"/>
          </a:xfrm>
        </p:spPr>
        <p:txBody>
          <a:bodyPr>
            <a:noAutofit/>
          </a:bodyPr>
          <a:lstStyle/>
          <a:p>
            <a:r>
              <a:rPr lang="en-US" sz="2400" b="1" dirty="0"/>
              <a:t>Brainstorm Topics:</a:t>
            </a:r>
          </a:p>
          <a:p>
            <a:pPr lvl="1"/>
            <a:r>
              <a:rPr lang="en-US" sz="2400" dirty="0"/>
              <a:t>Diet, feeding ecology</a:t>
            </a:r>
          </a:p>
          <a:p>
            <a:pPr lvl="1"/>
            <a:r>
              <a:rPr lang="en-US" sz="2400" dirty="0"/>
              <a:t>Health</a:t>
            </a:r>
          </a:p>
          <a:p>
            <a:pPr lvl="1"/>
            <a:r>
              <a:rPr lang="en-US" sz="2400" dirty="0"/>
              <a:t>Threats</a:t>
            </a:r>
          </a:p>
          <a:p>
            <a:pPr lvl="1"/>
            <a:r>
              <a:rPr lang="en-US" sz="2400" dirty="0"/>
              <a:t>Local movements at the refuge</a:t>
            </a:r>
          </a:p>
          <a:p>
            <a:pPr lvl="1"/>
            <a:r>
              <a:rPr lang="en-US" sz="2400" dirty="0"/>
              <a:t>Migratory connections to other sites outside the refuge</a:t>
            </a:r>
          </a:p>
          <a:p>
            <a:pPr lvl="1"/>
            <a:r>
              <a:rPr lang="en-US" sz="2400" dirty="0"/>
              <a:t>Population: distribution and abundance</a:t>
            </a:r>
          </a:p>
          <a:p>
            <a:pPr lvl="1"/>
            <a:r>
              <a:rPr lang="en-US" sz="2400" dirty="0"/>
              <a:t>Habitat preferences</a:t>
            </a:r>
          </a:p>
          <a:p>
            <a:pPr lvl="1"/>
            <a:r>
              <a:rPr lang="en-US" sz="2400" dirty="0"/>
              <a:t>Conservation applications</a:t>
            </a:r>
          </a:p>
          <a:p>
            <a:pPr lvl="1"/>
            <a:r>
              <a:rPr lang="en-US" sz="2400" dirty="0"/>
              <a:t>Ecotourism</a:t>
            </a:r>
          </a:p>
          <a:p>
            <a:pPr lvl="1"/>
            <a:endParaRPr lang="en-US" sz="2400" dirty="0"/>
          </a:p>
          <a:p>
            <a:pPr marL="457200" lvl="1" indent="0">
              <a:buNone/>
            </a:pPr>
            <a:endParaRPr lang="en-CA" sz="2400" dirty="0"/>
          </a:p>
          <a:p>
            <a:pPr lvl="1">
              <a:spcAft>
                <a:spcPts val="600"/>
              </a:spcAft>
              <a:buFont typeface="Wingdings" pitchFamily="2" charset="2"/>
              <a:buChar char="§"/>
            </a:pPr>
            <a:endParaRPr lang="en-CA" sz="2400" dirty="0"/>
          </a:p>
          <a:p>
            <a:pPr lvl="1">
              <a:spcAft>
                <a:spcPts val="600"/>
              </a:spcAft>
              <a:buFont typeface="Wingdings" pitchFamily="2" charset="2"/>
              <a:buChar char="§"/>
            </a:pPr>
            <a:endParaRPr lang="en-CA" sz="2400" dirty="0"/>
          </a:p>
        </p:txBody>
      </p:sp>
    </p:spTree>
    <p:extLst>
      <p:ext uri="{BB962C8B-B14F-4D97-AF65-F5344CB8AC3E}">
        <p14:creationId xmlns:p14="http://schemas.microsoft.com/office/powerpoint/2010/main" val="1780832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b="1" dirty="0"/>
              <a:t>Research Project Proposal (3/14 due)</a:t>
            </a:r>
          </a:p>
        </p:txBody>
      </p:sp>
      <p:sp>
        <p:nvSpPr>
          <p:cNvPr id="3" name="Content Placeholder 2"/>
          <p:cNvSpPr>
            <a:spLocks noGrp="1"/>
          </p:cNvSpPr>
          <p:nvPr>
            <p:ph idx="1"/>
          </p:nvPr>
        </p:nvSpPr>
        <p:spPr>
          <a:xfrm>
            <a:off x="457200" y="1219200"/>
            <a:ext cx="8229600" cy="5638800"/>
          </a:xfrm>
        </p:spPr>
        <p:txBody>
          <a:bodyPr>
            <a:noAutofit/>
          </a:bodyPr>
          <a:lstStyle/>
          <a:p>
            <a:r>
              <a:rPr lang="en-US" sz="2400" b="1" dirty="0"/>
              <a:t>Format:</a:t>
            </a:r>
          </a:p>
          <a:p>
            <a:pPr lvl="1">
              <a:spcAft>
                <a:spcPts val="600"/>
              </a:spcAft>
            </a:pPr>
            <a:r>
              <a:rPr lang="en-US" sz="2400" dirty="0"/>
              <a:t>Model after the </a:t>
            </a:r>
            <a:r>
              <a:rPr lang="en-US" sz="2400" u="sng" dirty="0"/>
              <a:t>Introduction</a:t>
            </a:r>
            <a:r>
              <a:rPr lang="en-US" sz="2400" dirty="0"/>
              <a:t> and </a:t>
            </a:r>
            <a:r>
              <a:rPr lang="en-US" sz="2400" u="sng" dirty="0"/>
              <a:t>Methods</a:t>
            </a:r>
            <a:r>
              <a:rPr lang="en-US" sz="2400" dirty="0"/>
              <a:t> sections of a scientific paper</a:t>
            </a:r>
          </a:p>
          <a:p>
            <a:pPr lvl="1">
              <a:spcAft>
                <a:spcPts val="600"/>
              </a:spcAft>
            </a:pPr>
            <a:r>
              <a:rPr lang="en-US" sz="2400" dirty="0"/>
              <a:t>1.5 spacing, 12-point font, approximately 3-5 pages in length</a:t>
            </a:r>
          </a:p>
          <a:p>
            <a:pPr lvl="1">
              <a:spcAft>
                <a:spcPts val="600"/>
              </a:spcAft>
            </a:pPr>
            <a:r>
              <a:rPr lang="en-US" sz="2400" dirty="0"/>
              <a:t>Please use “we” and write in the future tense</a:t>
            </a:r>
          </a:p>
          <a:p>
            <a:pPr lvl="1">
              <a:spcAft>
                <a:spcPts val="600"/>
              </a:spcAft>
            </a:pPr>
            <a:r>
              <a:rPr lang="en-US" sz="2400" dirty="0"/>
              <a:t>Must be written professionally </a:t>
            </a:r>
          </a:p>
          <a:p>
            <a:pPr lvl="1">
              <a:spcAft>
                <a:spcPts val="600"/>
              </a:spcAft>
            </a:pPr>
            <a:r>
              <a:rPr lang="en-US" sz="2400" dirty="0"/>
              <a:t>If there are figures or tables, please provide a caption/heading and cross-reference those in the texts (e.g. Figure 1)</a:t>
            </a:r>
          </a:p>
          <a:p>
            <a:pPr lvl="1">
              <a:spcAft>
                <a:spcPts val="600"/>
              </a:spcAft>
            </a:pPr>
            <a:r>
              <a:rPr lang="en-US" sz="2400" dirty="0"/>
              <a:t>Use APA format for citations and references</a:t>
            </a:r>
          </a:p>
          <a:p>
            <a:pPr lvl="1">
              <a:spcAft>
                <a:spcPts val="600"/>
              </a:spcAft>
              <a:buFont typeface="Wingdings" pitchFamily="2" charset="2"/>
              <a:buChar char="§"/>
            </a:pPr>
            <a:endParaRPr lang="en-CA" sz="2400" dirty="0"/>
          </a:p>
          <a:p>
            <a:pPr lvl="1">
              <a:spcAft>
                <a:spcPts val="600"/>
              </a:spcAft>
              <a:buFont typeface="Wingdings" pitchFamily="2" charset="2"/>
              <a:buChar char="§"/>
            </a:pPr>
            <a:endParaRPr lang="en-CA" sz="2400" dirty="0"/>
          </a:p>
        </p:txBody>
      </p:sp>
    </p:spTree>
    <p:extLst>
      <p:ext uri="{BB962C8B-B14F-4D97-AF65-F5344CB8AC3E}">
        <p14:creationId xmlns:p14="http://schemas.microsoft.com/office/powerpoint/2010/main" val="2746303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b="1" dirty="0"/>
              <a:t>Research Project Proposal (3/14 due)</a:t>
            </a:r>
          </a:p>
        </p:txBody>
      </p:sp>
      <p:sp>
        <p:nvSpPr>
          <p:cNvPr id="3" name="Content Placeholder 2"/>
          <p:cNvSpPr>
            <a:spLocks noGrp="1"/>
          </p:cNvSpPr>
          <p:nvPr>
            <p:ph idx="1"/>
          </p:nvPr>
        </p:nvSpPr>
        <p:spPr>
          <a:xfrm>
            <a:off x="457200" y="1219200"/>
            <a:ext cx="8229600" cy="5638800"/>
          </a:xfrm>
        </p:spPr>
        <p:txBody>
          <a:bodyPr>
            <a:noAutofit/>
          </a:bodyPr>
          <a:lstStyle/>
          <a:p>
            <a:pPr>
              <a:spcBef>
                <a:spcPts val="400"/>
              </a:spcBef>
            </a:pPr>
            <a:r>
              <a:rPr lang="en-US" sz="2400" b="1" dirty="0"/>
              <a:t>Components: </a:t>
            </a:r>
          </a:p>
          <a:p>
            <a:pPr lvl="1">
              <a:spcBef>
                <a:spcPts val="400"/>
              </a:spcBef>
              <a:spcAft>
                <a:spcPts val="600"/>
              </a:spcAft>
            </a:pPr>
            <a:r>
              <a:rPr lang="en-CA" sz="2200" dirty="0"/>
              <a:t>Introduction &amp; background (including reviewing findings from the two articles analyzed in the oral presentation)</a:t>
            </a:r>
          </a:p>
          <a:p>
            <a:pPr lvl="1">
              <a:spcBef>
                <a:spcPts val="400"/>
              </a:spcBef>
              <a:spcAft>
                <a:spcPts val="600"/>
              </a:spcAft>
            </a:pPr>
            <a:r>
              <a:rPr lang="en-CA" sz="2200" dirty="0"/>
              <a:t>Research questions (&amp; hypothesis – optional)</a:t>
            </a:r>
          </a:p>
          <a:p>
            <a:pPr lvl="1">
              <a:spcBef>
                <a:spcPts val="400"/>
              </a:spcBef>
              <a:spcAft>
                <a:spcPts val="600"/>
              </a:spcAft>
            </a:pPr>
            <a:r>
              <a:rPr lang="en-CA" sz="2200" dirty="0"/>
              <a:t>Study design and data collection plan: </a:t>
            </a:r>
          </a:p>
          <a:p>
            <a:pPr lvl="2">
              <a:spcBef>
                <a:spcPts val="400"/>
              </a:spcBef>
              <a:spcAft>
                <a:spcPts val="600"/>
              </a:spcAft>
            </a:pPr>
            <a:r>
              <a:rPr lang="en-CA" sz="2200" dirty="0"/>
              <a:t>Must include sampling plan &amp; justification (How often? Where? How many samples? Diagrams, tables, or maps would be helpful)</a:t>
            </a:r>
          </a:p>
          <a:p>
            <a:pPr lvl="2">
              <a:spcBef>
                <a:spcPts val="400"/>
              </a:spcBef>
              <a:spcAft>
                <a:spcPts val="600"/>
              </a:spcAft>
            </a:pPr>
            <a:r>
              <a:rPr lang="en-CA" sz="2200" dirty="0"/>
              <a:t>Data collection plan (How do you plan to collect data in the field? What specific kinds of data will you collect? Will you use remote-sensing data or data from existing data bases? If so, how? Include specific data sources if appropriate.)</a:t>
            </a:r>
          </a:p>
          <a:p>
            <a:pPr lvl="2">
              <a:spcBef>
                <a:spcPts val="400"/>
              </a:spcBef>
              <a:spcAft>
                <a:spcPts val="600"/>
              </a:spcAft>
            </a:pPr>
            <a:r>
              <a:rPr lang="en-CA" sz="2200" dirty="0"/>
              <a:t>Time line and overall feasibility of the project</a:t>
            </a:r>
          </a:p>
          <a:p>
            <a:pPr lvl="1">
              <a:spcBef>
                <a:spcPts val="400"/>
              </a:spcBef>
              <a:spcAft>
                <a:spcPts val="600"/>
              </a:spcAft>
            </a:pPr>
            <a:r>
              <a:rPr lang="en-CA" sz="2200" dirty="0"/>
              <a:t>Expected results and significance </a:t>
            </a:r>
          </a:p>
        </p:txBody>
      </p:sp>
    </p:spTree>
    <p:extLst>
      <p:ext uri="{BB962C8B-B14F-4D97-AF65-F5344CB8AC3E}">
        <p14:creationId xmlns:p14="http://schemas.microsoft.com/office/powerpoint/2010/main" val="2135306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368935890"/>
              </p:ext>
            </p:extLst>
          </p:nvPr>
        </p:nvGraphicFramePr>
        <p:xfrm>
          <a:off x="457200" y="152397"/>
          <a:ext cx="8229600" cy="6156547"/>
        </p:xfrm>
        <a:graphic>
          <a:graphicData uri="http://schemas.openxmlformats.org/drawingml/2006/table">
            <a:tbl>
              <a:tblPr firstRow="1" bandRow="1">
                <a:tableStyleId>{5C22544A-7EE6-4342-B048-85BDC9FD1C3A}</a:tableStyleId>
              </a:tblPr>
              <a:tblGrid>
                <a:gridCol w="66294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tblGrid>
              <a:tr h="754172">
                <a:tc>
                  <a:txBody>
                    <a:bodyPr/>
                    <a:lstStyle/>
                    <a:p>
                      <a:pPr algn="ctr"/>
                      <a:r>
                        <a:rPr lang="en-US" sz="2400" i="1" dirty="0">
                          <a:solidFill>
                            <a:schemeClr val="tx1"/>
                          </a:solidFill>
                        </a:rPr>
                        <a:t>Research Project Proposal</a:t>
                      </a:r>
                    </a:p>
                  </a:txBody>
                  <a:tcPr>
                    <a:solidFill>
                      <a:srgbClr val="92D050"/>
                    </a:solidFill>
                  </a:tcPr>
                </a:tc>
                <a:tc>
                  <a:txBody>
                    <a:bodyPr/>
                    <a:lstStyle/>
                    <a:p>
                      <a:pPr algn="ctr"/>
                      <a:r>
                        <a:rPr lang="en-US" sz="2400" i="1" dirty="0">
                          <a:solidFill>
                            <a:schemeClr val="tx1"/>
                          </a:solidFill>
                        </a:rPr>
                        <a:t>40</a:t>
                      </a:r>
                      <a:r>
                        <a:rPr lang="en-US" sz="2400" i="1" baseline="0" dirty="0">
                          <a:solidFill>
                            <a:schemeClr val="tx1"/>
                          </a:solidFill>
                        </a:rPr>
                        <a:t> Points</a:t>
                      </a:r>
                      <a:endParaRPr lang="en-US" sz="2400" i="1" dirty="0">
                        <a:solidFill>
                          <a:schemeClr val="tx1"/>
                        </a:solidFill>
                      </a:endParaRPr>
                    </a:p>
                  </a:txBody>
                  <a:tcPr>
                    <a:solidFill>
                      <a:srgbClr val="92D050"/>
                    </a:solidFill>
                  </a:tcPr>
                </a:tc>
                <a:extLst>
                  <a:ext uri="{0D108BD9-81ED-4DB2-BD59-A6C34878D82A}">
                    <a16:rowId xmlns:a16="http://schemas.microsoft.com/office/drawing/2014/main" val="10000"/>
                  </a:ext>
                </a:extLst>
              </a:tr>
              <a:tr h="754172">
                <a:tc>
                  <a:txBody>
                    <a:bodyPr/>
                    <a:lstStyle/>
                    <a:p>
                      <a:r>
                        <a:rPr lang="en-US" sz="2400" b="1" i="1" dirty="0">
                          <a:solidFill>
                            <a:schemeClr val="bg1"/>
                          </a:solidFill>
                        </a:rPr>
                        <a:t>Group Grade</a:t>
                      </a:r>
                    </a:p>
                  </a:txBody>
                  <a:tcPr>
                    <a:solidFill>
                      <a:schemeClr val="tx2">
                        <a:lumMod val="75000"/>
                      </a:schemeClr>
                    </a:solidFill>
                  </a:tcPr>
                </a:tc>
                <a:tc>
                  <a:txBody>
                    <a:bodyPr/>
                    <a:lstStyle/>
                    <a:p>
                      <a:pPr algn="ctr"/>
                      <a:r>
                        <a:rPr lang="en-US" sz="2400" b="1" i="1" dirty="0">
                          <a:solidFill>
                            <a:schemeClr val="bg1"/>
                          </a:solidFill>
                        </a:rPr>
                        <a:t>Points</a:t>
                      </a:r>
                    </a:p>
                  </a:txBody>
                  <a:tcPr>
                    <a:solidFill>
                      <a:schemeClr val="tx2">
                        <a:lumMod val="75000"/>
                      </a:schemeClr>
                    </a:solidFill>
                  </a:tcPr>
                </a:tc>
                <a:extLst>
                  <a:ext uri="{0D108BD9-81ED-4DB2-BD59-A6C34878D82A}">
                    <a16:rowId xmlns:a16="http://schemas.microsoft.com/office/drawing/2014/main" val="10001"/>
                  </a:ext>
                </a:extLst>
              </a:tr>
              <a:tr h="754172">
                <a:tc>
                  <a:txBody>
                    <a:bodyPr/>
                    <a:lstStyle/>
                    <a:p>
                      <a:r>
                        <a:rPr lang="en-US" sz="2400" b="1" dirty="0"/>
                        <a:t>Content</a:t>
                      </a:r>
                    </a:p>
                  </a:txBody>
                  <a:tcPr/>
                </a:tc>
                <a:tc>
                  <a:txBody>
                    <a:bodyPr/>
                    <a:lstStyle/>
                    <a:p>
                      <a:pPr algn="ctr"/>
                      <a:endParaRPr lang="en-US" sz="2400" dirty="0"/>
                    </a:p>
                  </a:txBody>
                  <a:tcPr/>
                </a:tc>
                <a:extLst>
                  <a:ext uri="{0D108BD9-81ED-4DB2-BD59-A6C34878D82A}">
                    <a16:rowId xmlns:a16="http://schemas.microsoft.com/office/drawing/2014/main" val="10002"/>
                  </a:ext>
                </a:extLst>
              </a:tr>
              <a:tr h="754172">
                <a:tc>
                  <a:txBody>
                    <a:bodyPr/>
                    <a:lstStyle/>
                    <a:p>
                      <a:pPr lvl="1"/>
                      <a:r>
                        <a:rPr lang="en-US" sz="2400" dirty="0"/>
                        <a:t>Introduction &amp; background </a:t>
                      </a:r>
                    </a:p>
                  </a:txBody>
                  <a:tcPr/>
                </a:tc>
                <a:tc>
                  <a:txBody>
                    <a:bodyPr/>
                    <a:lstStyle/>
                    <a:p>
                      <a:pPr algn="ctr"/>
                      <a:r>
                        <a:rPr lang="en-US" sz="2400" dirty="0"/>
                        <a:t>7</a:t>
                      </a:r>
                    </a:p>
                  </a:txBody>
                  <a:tcPr/>
                </a:tc>
                <a:extLst>
                  <a:ext uri="{0D108BD9-81ED-4DB2-BD59-A6C34878D82A}">
                    <a16:rowId xmlns:a16="http://schemas.microsoft.com/office/drawing/2014/main" val="10003"/>
                  </a:ext>
                </a:extLst>
              </a:tr>
              <a:tr h="754172">
                <a:tc>
                  <a:txBody>
                    <a:bodyPr/>
                    <a:lstStyle/>
                    <a:p>
                      <a:pPr lvl="1"/>
                      <a:r>
                        <a:rPr lang="en-US" sz="2400" dirty="0"/>
                        <a:t>Research questions</a:t>
                      </a:r>
                    </a:p>
                  </a:txBody>
                  <a:tcPr/>
                </a:tc>
                <a:tc>
                  <a:txBody>
                    <a:bodyPr/>
                    <a:lstStyle/>
                    <a:p>
                      <a:pPr algn="ctr"/>
                      <a:r>
                        <a:rPr lang="en-US" sz="2400" dirty="0"/>
                        <a:t>3</a:t>
                      </a:r>
                    </a:p>
                  </a:txBody>
                  <a:tcPr/>
                </a:tc>
                <a:extLst>
                  <a:ext uri="{0D108BD9-81ED-4DB2-BD59-A6C34878D82A}">
                    <a16:rowId xmlns:a16="http://schemas.microsoft.com/office/drawing/2014/main" val="10004"/>
                  </a:ext>
                </a:extLst>
              </a:tr>
              <a:tr h="877343">
                <a:tc>
                  <a:txBody>
                    <a:bodyPr/>
                    <a:lstStyle/>
                    <a:p>
                      <a:pPr lvl="1"/>
                      <a:r>
                        <a:rPr lang="en-US" sz="2400" dirty="0"/>
                        <a:t>Study design &amp; data collection plan</a:t>
                      </a:r>
                    </a:p>
                  </a:txBody>
                  <a:tcPr/>
                </a:tc>
                <a:tc>
                  <a:txBody>
                    <a:bodyPr/>
                    <a:lstStyle/>
                    <a:p>
                      <a:pPr algn="ctr"/>
                      <a:r>
                        <a:rPr lang="en-US" sz="2400" dirty="0"/>
                        <a:t>20</a:t>
                      </a:r>
                    </a:p>
                  </a:txBody>
                  <a:tcPr/>
                </a:tc>
                <a:extLst>
                  <a:ext uri="{0D108BD9-81ED-4DB2-BD59-A6C34878D82A}">
                    <a16:rowId xmlns:a16="http://schemas.microsoft.com/office/drawing/2014/main" val="10005"/>
                  </a:ext>
                </a:extLst>
              </a:tr>
              <a:tr h="754172">
                <a:tc>
                  <a:txBody>
                    <a:bodyPr/>
                    <a:lstStyle/>
                    <a:p>
                      <a:pPr lvl="1"/>
                      <a:r>
                        <a:rPr lang="en-US" sz="2400" dirty="0"/>
                        <a:t>Expected results &amp; Significance</a:t>
                      </a:r>
                    </a:p>
                  </a:txBody>
                  <a:tcPr/>
                </a:tc>
                <a:tc>
                  <a:txBody>
                    <a:bodyPr/>
                    <a:lstStyle/>
                    <a:p>
                      <a:pPr algn="ctr"/>
                      <a:r>
                        <a:rPr lang="en-US" sz="2400" dirty="0"/>
                        <a:t>5</a:t>
                      </a:r>
                    </a:p>
                  </a:txBody>
                  <a:tcPr/>
                </a:tc>
                <a:extLst>
                  <a:ext uri="{0D108BD9-81ED-4DB2-BD59-A6C34878D82A}">
                    <a16:rowId xmlns:a16="http://schemas.microsoft.com/office/drawing/2014/main" val="10006"/>
                  </a:ext>
                </a:extLst>
              </a:tr>
              <a:tr h="754172">
                <a:tc>
                  <a:txBody>
                    <a:bodyPr/>
                    <a:lstStyle/>
                    <a:p>
                      <a:r>
                        <a:rPr lang="en-US" sz="2400" b="1" dirty="0"/>
                        <a:t>Writing Quality and Professionalism </a:t>
                      </a:r>
                    </a:p>
                  </a:txBody>
                  <a:tcPr/>
                </a:tc>
                <a:tc>
                  <a:txBody>
                    <a:bodyPr/>
                    <a:lstStyle/>
                    <a:p>
                      <a:pPr algn="ctr"/>
                      <a:r>
                        <a:rPr lang="en-US" sz="2400" dirty="0"/>
                        <a:t>5</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34273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38200" y="838200"/>
            <a:ext cx="7848600" cy="2895599"/>
          </a:xfrm>
        </p:spPr>
        <p:txBody>
          <a:bodyPr>
            <a:normAutofit/>
          </a:bodyPr>
          <a:lstStyle/>
          <a:p>
            <a:r>
              <a:rPr lang="en-US" sz="3600" b="1" dirty="0"/>
              <a:t>Globally endangered sea turtles of the</a:t>
            </a:r>
            <a:br>
              <a:rPr lang="en-US" sz="3600" b="1" dirty="0"/>
            </a:br>
            <a:r>
              <a:rPr lang="en-US" sz="3600" b="1" dirty="0"/>
              <a:t>Palmyra Atoll National Wildlife Refuge:</a:t>
            </a:r>
            <a:br>
              <a:rPr lang="en-US" sz="3600" b="1" dirty="0"/>
            </a:br>
            <a:r>
              <a:rPr lang="en-US" sz="3600" b="1" dirty="0"/>
              <a:t>A Focus on Scientific Analysis</a:t>
            </a:r>
            <a:endParaRPr lang="en-US" sz="3600" dirty="0"/>
          </a:p>
        </p:txBody>
      </p:sp>
      <p:sp>
        <p:nvSpPr>
          <p:cNvPr id="4" name="Content Placeholder 3"/>
          <p:cNvSpPr>
            <a:spLocks noGrp="1"/>
          </p:cNvSpPr>
          <p:nvPr>
            <p:ph type="subTitle" idx="1"/>
          </p:nvPr>
        </p:nvSpPr>
        <p:spPr>
          <a:xfrm>
            <a:off x="1371600" y="4114800"/>
            <a:ext cx="6400800" cy="838200"/>
          </a:xfrm>
        </p:spPr>
        <p:txBody>
          <a:bodyPr>
            <a:normAutofit/>
          </a:bodyPr>
          <a:lstStyle/>
          <a:p>
            <a:r>
              <a:rPr lang="en-US" b="1" dirty="0"/>
              <a:t>A Case Study </a:t>
            </a:r>
            <a:endParaRPr lang="en-US" dirty="0"/>
          </a:p>
        </p:txBody>
      </p:sp>
    </p:spTree>
    <p:extLst>
      <p:ext uri="{BB962C8B-B14F-4D97-AF65-F5344CB8AC3E}">
        <p14:creationId xmlns:p14="http://schemas.microsoft.com/office/powerpoint/2010/main" val="2961416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9ECACC-EEBA-2143-8852-66CC989293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050" y="44450"/>
            <a:ext cx="8597900" cy="6769100"/>
          </a:xfrm>
          <a:prstGeom prst="rect">
            <a:avLst/>
          </a:prstGeom>
        </p:spPr>
      </p:pic>
      <p:sp>
        <p:nvSpPr>
          <p:cNvPr id="8" name="TextBox 7">
            <a:extLst>
              <a:ext uri="{FF2B5EF4-FFF2-40B4-BE49-F238E27FC236}">
                <a16:creationId xmlns:a16="http://schemas.microsoft.com/office/drawing/2014/main" id="{FE67B839-29A0-3649-AD14-180E6509B72A}"/>
              </a:ext>
            </a:extLst>
          </p:cNvPr>
          <p:cNvSpPr txBox="1"/>
          <p:nvPr/>
        </p:nvSpPr>
        <p:spPr>
          <a:xfrm>
            <a:off x="5257800" y="3962400"/>
            <a:ext cx="2447017" cy="584775"/>
          </a:xfrm>
          <a:prstGeom prst="rect">
            <a:avLst/>
          </a:prstGeom>
          <a:noFill/>
        </p:spPr>
        <p:txBody>
          <a:bodyPr wrap="none" rtlCol="0">
            <a:spAutoFit/>
          </a:bodyPr>
          <a:lstStyle/>
          <a:p>
            <a:r>
              <a:rPr lang="en-US" sz="3200" b="1" dirty="0"/>
              <a:t>Palmyra Atoll</a:t>
            </a:r>
            <a:endParaRPr lang="en-US" sz="3200" dirty="0"/>
          </a:p>
        </p:txBody>
      </p:sp>
    </p:spTree>
    <p:extLst>
      <p:ext uri="{BB962C8B-B14F-4D97-AF65-F5344CB8AC3E}">
        <p14:creationId xmlns:p14="http://schemas.microsoft.com/office/powerpoint/2010/main" val="3923057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8A5673-29AA-1545-87A0-ABC557E74A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9334"/>
            <a:ext cx="9144000" cy="4159331"/>
          </a:xfrm>
          <a:prstGeom prst="rect">
            <a:avLst/>
          </a:prstGeom>
        </p:spPr>
      </p:pic>
    </p:spTree>
    <p:extLst>
      <p:ext uri="{BB962C8B-B14F-4D97-AF65-F5344CB8AC3E}">
        <p14:creationId xmlns:p14="http://schemas.microsoft.com/office/powerpoint/2010/main" val="3546229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363F99-4E93-4719-BBC6-DF94C78578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9606"/>
            <a:ext cx="9144000" cy="5538788"/>
          </a:xfrm>
          <a:prstGeom prst="rect">
            <a:avLst/>
          </a:prstGeom>
        </p:spPr>
      </p:pic>
    </p:spTree>
    <p:extLst>
      <p:ext uri="{BB962C8B-B14F-4D97-AF65-F5344CB8AC3E}">
        <p14:creationId xmlns:p14="http://schemas.microsoft.com/office/powerpoint/2010/main" val="3894851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a:xfrm>
            <a:off x="457200" y="1600200"/>
            <a:ext cx="8229600" cy="4983162"/>
          </a:xfrm>
        </p:spPr>
        <p:txBody>
          <a:bodyPr>
            <a:normAutofit/>
          </a:bodyPr>
          <a:lstStyle/>
          <a:p>
            <a:r>
              <a:rPr lang="en-US" dirty="0"/>
              <a:t>Sea turtles – role in the ecosystem</a:t>
            </a:r>
          </a:p>
          <a:p>
            <a:r>
              <a:rPr lang="en-US" dirty="0"/>
              <a:t>PANWR – management</a:t>
            </a:r>
          </a:p>
          <a:p>
            <a:r>
              <a:rPr lang="en-US" dirty="0"/>
              <a:t>Challenges and opportunities</a:t>
            </a:r>
          </a:p>
          <a:p>
            <a:endParaRPr lang="en-US" dirty="0"/>
          </a:p>
          <a:p>
            <a:r>
              <a:rPr lang="en-US" b="1" dirty="0"/>
              <a:t>Palmyra Atoll Research Consortium</a:t>
            </a:r>
            <a:r>
              <a:rPr lang="en-US" dirty="0"/>
              <a:t> </a:t>
            </a:r>
            <a:r>
              <a:rPr lang="en-US" sz="2600" dirty="0">
                <a:hlinkClick r:id="rId3"/>
              </a:rPr>
              <a:t>https://www.youtube.com/watch?v=VG3LJZ7I5FY</a:t>
            </a:r>
            <a:endParaRPr lang="en-US" sz="2600" dirty="0"/>
          </a:p>
          <a:p>
            <a:r>
              <a:rPr lang="en-US" b="1" dirty="0"/>
              <a:t>Sea Turtle Research</a:t>
            </a:r>
          </a:p>
          <a:p>
            <a:pPr marL="338138" lvl="1" indent="0">
              <a:buNone/>
            </a:pPr>
            <a:r>
              <a:rPr lang="en-US" sz="2600" dirty="0">
                <a:hlinkClick r:id="rId4"/>
              </a:rPr>
              <a:t>https://www.youtube.com/watch?v=zRrv1Ujps1c</a:t>
            </a:r>
            <a:endParaRPr lang="en-US" sz="2600" dirty="0"/>
          </a:p>
          <a:p>
            <a:endParaRPr lang="en-US" dirty="0"/>
          </a:p>
        </p:txBody>
      </p:sp>
    </p:spTree>
    <p:extLst>
      <p:ext uri="{BB962C8B-B14F-4D97-AF65-F5344CB8AC3E}">
        <p14:creationId xmlns:p14="http://schemas.microsoft.com/office/powerpoint/2010/main" val="712242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951"/>
            <a:ext cx="8229600" cy="114300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dirty="0"/>
              <a:t>Exercise A: Research Questions, Objectives &amp; Justification</a:t>
            </a:r>
          </a:p>
        </p:txBody>
      </p:sp>
      <p:sp>
        <p:nvSpPr>
          <p:cNvPr id="3" name="Content Placeholder 2"/>
          <p:cNvSpPr>
            <a:spLocks noGrp="1"/>
          </p:cNvSpPr>
          <p:nvPr>
            <p:ph idx="1"/>
          </p:nvPr>
        </p:nvSpPr>
        <p:spPr>
          <a:xfrm>
            <a:off x="457200" y="1447800"/>
            <a:ext cx="8229600" cy="5181600"/>
          </a:xfrm>
        </p:spPr>
        <p:txBody>
          <a:bodyPr>
            <a:normAutofit/>
          </a:bodyPr>
          <a:lstStyle/>
          <a:p>
            <a:pPr marL="514350" indent="-514350">
              <a:buFont typeface="+mj-lt"/>
              <a:buAutoNum type="arabicPeriod"/>
            </a:pPr>
            <a:r>
              <a:rPr lang="en-US" sz="2600" dirty="0"/>
              <a:t>Why study sea turtles at Palmyra? Based on the background information, please formulate </a:t>
            </a:r>
            <a:r>
              <a:rPr lang="en-US" sz="2600" b="1" dirty="0"/>
              <a:t>two research questions</a:t>
            </a:r>
            <a:r>
              <a:rPr lang="en-US" sz="2600" dirty="0"/>
              <a:t> (one scientific and one management/conservation questions) that can be addressed through research at PANWR.</a:t>
            </a:r>
          </a:p>
          <a:p>
            <a:pPr marL="514350" indent="-514350">
              <a:buFont typeface="+mj-lt"/>
              <a:buAutoNum type="arabicPeriod"/>
            </a:pPr>
            <a:endParaRPr lang="en-US" sz="2600" dirty="0"/>
          </a:p>
          <a:p>
            <a:pPr marL="514350" indent="-514350">
              <a:buFont typeface="+mj-lt"/>
              <a:buAutoNum type="arabicPeriod"/>
            </a:pPr>
            <a:r>
              <a:rPr lang="en-US" sz="2600" dirty="0"/>
              <a:t>For each research question, please identify </a:t>
            </a:r>
            <a:r>
              <a:rPr lang="en-US" sz="2600" b="1" dirty="0"/>
              <a:t>3 priority objectives</a:t>
            </a:r>
            <a:r>
              <a:rPr lang="en-US" sz="2600" dirty="0"/>
              <a:t> for sea turtle research at the PANWR. </a:t>
            </a:r>
          </a:p>
          <a:p>
            <a:pPr lvl="1"/>
            <a:r>
              <a:rPr lang="en-US" sz="2600" dirty="0"/>
              <a:t>Include a </a:t>
            </a:r>
            <a:r>
              <a:rPr lang="en-US" sz="2600" b="1" dirty="0"/>
              <a:t>justification</a:t>
            </a:r>
            <a:r>
              <a:rPr lang="en-US" sz="2600" dirty="0"/>
              <a:t> of why meeting each objective is important to addressing the proposed research question. </a:t>
            </a:r>
          </a:p>
        </p:txBody>
      </p:sp>
    </p:spTree>
    <p:extLst>
      <p:ext uri="{BB962C8B-B14F-4D97-AF65-F5344CB8AC3E}">
        <p14:creationId xmlns:p14="http://schemas.microsoft.com/office/powerpoint/2010/main" val="2050974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951"/>
            <a:ext cx="8229600" cy="114300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dirty="0"/>
              <a:t>Exercise A: Research Questions,  Objectives &amp; Justification</a:t>
            </a:r>
          </a:p>
        </p:txBody>
      </p:sp>
      <p:sp>
        <p:nvSpPr>
          <p:cNvPr id="3" name="Content Placeholder 2"/>
          <p:cNvSpPr>
            <a:spLocks noGrp="1"/>
          </p:cNvSpPr>
          <p:nvPr>
            <p:ph idx="1"/>
          </p:nvPr>
        </p:nvSpPr>
        <p:spPr>
          <a:xfrm>
            <a:off x="457200" y="1447800"/>
            <a:ext cx="8229600" cy="5181600"/>
          </a:xfrm>
        </p:spPr>
        <p:txBody>
          <a:bodyPr>
            <a:normAutofit lnSpcReduction="10000"/>
          </a:bodyPr>
          <a:lstStyle/>
          <a:p>
            <a:pPr marL="0" indent="0">
              <a:buNone/>
            </a:pPr>
            <a:r>
              <a:rPr lang="en-US" sz="2600" dirty="0"/>
              <a:t>Example: </a:t>
            </a:r>
          </a:p>
          <a:p>
            <a:pPr lvl="1">
              <a:spcAft>
                <a:spcPts val="600"/>
              </a:spcAft>
            </a:pPr>
            <a:r>
              <a:rPr lang="en-US" sz="2400" dirty="0"/>
              <a:t>Question: “How has the sea turtle population changed at PANWR in the past 10 years?  </a:t>
            </a:r>
          </a:p>
          <a:p>
            <a:pPr lvl="1">
              <a:spcAft>
                <a:spcPts val="600"/>
              </a:spcAft>
            </a:pPr>
            <a:r>
              <a:rPr lang="en-US" sz="2400" dirty="0"/>
              <a:t>Objectives: </a:t>
            </a:r>
          </a:p>
          <a:p>
            <a:pPr lvl="2">
              <a:spcAft>
                <a:spcPts val="600"/>
              </a:spcAft>
            </a:pPr>
            <a:r>
              <a:rPr lang="en-US" sz="2200" dirty="0"/>
              <a:t>Identify data sources for sea turtle population at PANWR. If existing data are unavailable, design a data collection plan.</a:t>
            </a:r>
          </a:p>
          <a:p>
            <a:pPr lvl="2">
              <a:spcAft>
                <a:spcPts val="600"/>
              </a:spcAft>
            </a:pPr>
            <a:r>
              <a:rPr lang="en-US" sz="2200" dirty="0"/>
              <a:t>Analyze seasonal variation in population data</a:t>
            </a:r>
          </a:p>
          <a:p>
            <a:pPr lvl="2">
              <a:spcAft>
                <a:spcPts val="600"/>
              </a:spcAft>
            </a:pPr>
            <a:r>
              <a:rPr lang="en-US" sz="2200" dirty="0"/>
              <a:t>Analyze the different species in terms of their population trend</a:t>
            </a:r>
          </a:p>
          <a:p>
            <a:pPr lvl="1">
              <a:spcAft>
                <a:spcPts val="600"/>
              </a:spcAft>
            </a:pPr>
            <a:r>
              <a:rPr lang="en-US" sz="2600" dirty="0"/>
              <a:t>Justification: </a:t>
            </a:r>
          </a:p>
          <a:p>
            <a:pPr lvl="2">
              <a:spcAft>
                <a:spcPts val="600"/>
              </a:spcAft>
            </a:pPr>
            <a:r>
              <a:rPr lang="en-US" sz="2200" dirty="0"/>
              <a:t>Understanding these topics would help identify the specific needs for sea turtle conservation </a:t>
            </a:r>
          </a:p>
        </p:txBody>
      </p:sp>
    </p:spTree>
    <p:extLst>
      <p:ext uri="{BB962C8B-B14F-4D97-AF65-F5344CB8AC3E}">
        <p14:creationId xmlns:p14="http://schemas.microsoft.com/office/powerpoint/2010/main" val="16364666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5"/>
  <p:tag name="TPOS" val="2"/>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414</TotalTime>
  <Words>1070</Words>
  <Application>Microsoft Macintosh PowerPoint</Application>
  <PresentationFormat>On-screen Show (4:3)</PresentationFormat>
  <Paragraphs>151</Paragraphs>
  <Slides>23</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vt:lpstr>
      <vt:lpstr>Office Theme</vt:lpstr>
      <vt:lpstr> Final Group Project Introduction (Sea Turtle Conservation)  ENVIR 250</vt:lpstr>
      <vt:lpstr>Components &amp; Timeline</vt:lpstr>
      <vt:lpstr>Globally endangered sea turtles of the Palmyra Atoll National Wildlife Refuge: A Focus on Scientific Analysis</vt:lpstr>
      <vt:lpstr>PowerPoint Presentation</vt:lpstr>
      <vt:lpstr>PowerPoint Presentation</vt:lpstr>
      <vt:lpstr>PowerPoint Presentation</vt:lpstr>
      <vt:lpstr>Background</vt:lpstr>
      <vt:lpstr>Exercise A: Research Questions, Objectives &amp; Justification</vt:lpstr>
      <vt:lpstr>Exercise A: Research Questions,  Objectives &amp; Justification</vt:lpstr>
      <vt:lpstr>Exercise B: Analyze Sea Turtle  Survey Data</vt:lpstr>
      <vt:lpstr>The August 2005 Survey</vt:lpstr>
      <vt:lpstr>The August 2005 Survey</vt:lpstr>
      <vt:lpstr>Exercise B: Analyze Sea Turtle  Survey Data</vt:lpstr>
      <vt:lpstr>PowerPoint Presentation</vt:lpstr>
      <vt:lpstr>PowerPoint Presentation</vt:lpstr>
      <vt:lpstr>PowerPoint Presentation</vt:lpstr>
      <vt:lpstr>Project Oral Presentation (3/7 in lab)</vt:lpstr>
      <vt:lpstr>PowerPoint Presentation</vt:lpstr>
      <vt:lpstr>Project Oral Presentation (3/7 in lab)</vt:lpstr>
      <vt:lpstr>Project Oral Presentation (3/7 in lab)</vt:lpstr>
      <vt:lpstr>Research Project Proposal (3/14 due)</vt:lpstr>
      <vt:lpstr>Research Project Proposal (3/14 due)</vt:lpstr>
      <vt:lpstr>PowerPoint Presentation</vt:lpstr>
    </vt:vector>
  </TitlesOfParts>
  <Company>Microsoft</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Species Diversity</dc:title>
  <dc:creator>YCW</dc:creator>
  <cp:lastModifiedBy>Microsoft Office User</cp:lastModifiedBy>
  <cp:revision>189</cp:revision>
  <dcterms:created xsi:type="dcterms:W3CDTF">2015-10-21T22:22:20Z</dcterms:created>
  <dcterms:modified xsi:type="dcterms:W3CDTF">2018-02-01T00:32:33Z</dcterms:modified>
</cp:coreProperties>
</file>