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3b10f75f6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13b10f75f66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b10f75f6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13b10f75f66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A picture containing qr code&#10;&#10;Description automatically generated"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394" y="0"/>
            <a:ext cx="917279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049"/>
            <a:ext cx="9133293" cy="686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/>
          <p:nvPr/>
        </p:nvSpPr>
        <p:spPr>
          <a:xfrm>
            <a:off x="958475" y="1210025"/>
            <a:ext cx="3327000" cy="2607300"/>
          </a:xfrm>
          <a:prstGeom prst="wedgeEllipseCallout">
            <a:avLst>
              <a:gd fmla="val 8471" name="adj1"/>
              <a:gd fmla="val 7155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Wow your life cycle is so complex! I hope an ant comes to eat you soon so you can finish your life cycle! </a:t>
            </a:r>
            <a:endParaRPr sz="2000"/>
          </a:p>
        </p:txBody>
      </p:sp>
      <p:sp>
        <p:nvSpPr>
          <p:cNvPr id="150" name="Google Shape;150;p22"/>
          <p:cNvSpPr/>
          <p:nvPr/>
        </p:nvSpPr>
        <p:spPr>
          <a:xfrm>
            <a:off x="5027375" y="2121325"/>
            <a:ext cx="3327000" cy="2607300"/>
          </a:xfrm>
          <a:prstGeom prst="wedgeEllipseCallout">
            <a:avLst>
              <a:gd fmla="val -53919" name="adj1"/>
              <a:gd fmla="val 5688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Good luck finding a blood meal to finish your life cycle! Maybe you might find a meal at that pond over there?</a:t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ss&#10;&#10;Description automatically generated" id="155" name="Google Shape;1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49"/>
            <a:ext cx="9154757" cy="68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228025" y="504025"/>
            <a:ext cx="3740100" cy="9234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At the pond, Nick the Tick meets his second friend</a:t>
            </a:r>
            <a:endParaRPr sz="2400"/>
          </a:p>
        </p:txBody>
      </p:sp>
      <p:sp>
        <p:nvSpPr>
          <p:cNvPr id="157" name="Google Shape;157;p23"/>
          <p:cNvSpPr/>
          <p:nvPr/>
        </p:nvSpPr>
        <p:spPr>
          <a:xfrm>
            <a:off x="3827275" y="1649225"/>
            <a:ext cx="3145200" cy="2099400"/>
          </a:xfrm>
          <a:prstGeom prst="wedgeEllipseCallout">
            <a:avLst>
              <a:gd fmla="val 4330" name="adj1"/>
              <a:gd fmla="val 633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Whoa, I didn’t see you there! Who are you? Can you help help me find a blood meal</a:t>
            </a:r>
            <a:r>
              <a:rPr lang="en-US" sz="2000"/>
              <a:t>! </a:t>
            </a:r>
            <a:endParaRPr sz="2000"/>
          </a:p>
        </p:txBody>
      </p:sp>
      <p:sp>
        <p:nvSpPr>
          <p:cNvPr id="158" name="Google Shape;158;p23"/>
          <p:cNvSpPr/>
          <p:nvPr/>
        </p:nvSpPr>
        <p:spPr>
          <a:xfrm>
            <a:off x="1424575" y="4578550"/>
            <a:ext cx="3570300" cy="2099400"/>
          </a:xfrm>
          <a:prstGeom prst="wedgeEllipseCallout">
            <a:avLst>
              <a:gd fmla="val -48750" name="adj1"/>
              <a:gd fmla="val -3777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Hi, I’m Max, a myxozoan parasite! </a:t>
            </a:r>
            <a:r>
              <a:rPr lang="en-US" sz="2000"/>
              <a:t>Unfortunately, I don’t think you’ll find a blood meal here.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ss&#10;&#10;Description automatically generated" id="163" name="Google Shape;16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49"/>
            <a:ext cx="9154757" cy="68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/>
          <p:nvPr/>
        </p:nvSpPr>
        <p:spPr>
          <a:xfrm>
            <a:off x="2762650" y="1737950"/>
            <a:ext cx="3075000" cy="2099400"/>
          </a:xfrm>
          <a:prstGeom prst="wedgeEllipseCallout">
            <a:avLst>
              <a:gd fmla="val 32692" name="adj1"/>
              <a:gd fmla="val 5738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Why not? Don’t you need a blood meal to finish your life cycle?</a:t>
            </a:r>
            <a:endParaRPr sz="2000"/>
          </a:p>
        </p:txBody>
      </p:sp>
      <p:sp>
        <p:nvSpPr>
          <p:cNvPr id="165" name="Google Shape;165;p24"/>
          <p:cNvSpPr/>
          <p:nvPr/>
        </p:nvSpPr>
        <p:spPr>
          <a:xfrm>
            <a:off x="1300375" y="4923925"/>
            <a:ext cx="3907500" cy="1614600"/>
          </a:xfrm>
          <a:prstGeom prst="wedgeEllipseCallout">
            <a:avLst>
              <a:gd fmla="val -48750" name="adj1"/>
              <a:gd fmla="val -3777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No, I don’t! You will understand if I tell you about my life cycle! </a:t>
            </a: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/>
          <p:nvPr/>
        </p:nvSpPr>
        <p:spPr>
          <a:xfrm>
            <a:off x="2981000" y="0"/>
            <a:ext cx="3699600" cy="2733600"/>
          </a:xfrm>
          <a:prstGeom prst="wedgeEllipseCallout">
            <a:avLst>
              <a:gd fmla="val 41606" name="adj1"/>
              <a:gd fmla="val 4931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When a fish infected with me dies, I get released into the water. When I’m in the water, I hope to get eaten by a tubifex worm.</a:t>
            </a: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54" y="0"/>
            <a:ext cx="91547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/>
          <p:nvPr/>
        </p:nvSpPr>
        <p:spPr>
          <a:xfrm>
            <a:off x="1233200" y="2784775"/>
            <a:ext cx="3504300" cy="2733600"/>
          </a:xfrm>
          <a:prstGeom prst="wedgeEllipseCallout">
            <a:avLst>
              <a:gd fmla="val -28657" name="adj1"/>
              <a:gd fmla="val -4996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When I’m inside the worm, I change shape and come out with worm poop! At this point, I try to find a fish to infect.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hot air balloons&#10;&#10;Description automatically generated with low confidence" id="182" name="Google Shape;18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/>
          <p:nvPr/>
        </p:nvSpPr>
        <p:spPr>
          <a:xfrm>
            <a:off x="2439775" y="159700"/>
            <a:ext cx="6538500" cy="2182500"/>
          </a:xfrm>
          <a:prstGeom prst="wedgeEllipseCallout">
            <a:avLst>
              <a:gd fmla="val -50141" name="adj1"/>
              <a:gd fmla="val 2630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If you remember, I need the fish to die so that I can be released. To make the fish die easily, I hurt the tail and make it black and shriveled so it can’t swim!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ss&#10;&#10;Description automatically generated" id="188" name="Google Shape;18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099" y="0"/>
            <a:ext cx="91761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/>
          <p:nvPr/>
        </p:nvSpPr>
        <p:spPr>
          <a:xfrm>
            <a:off x="230675" y="1623575"/>
            <a:ext cx="4675500" cy="2182500"/>
          </a:xfrm>
          <a:prstGeom prst="wedgeEllipseCallout">
            <a:avLst>
              <a:gd fmla="val -26662" name="adj1"/>
              <a:gd fmla="val 6097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That’s crazy! I wouldn’t want to be infected by you!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Thanks for sharing your story with me.</a:t>
            </a:r>
            <a:endParaRPr sz="2000"/>
          </a:p>
        </p:txBody>
      </p:sp>
      <p:sp>
        <p:nvSpPr>
          <p:cNvPr id="190" name="Google Shape;190;p28"/>
          <p:cNvSpPr/>
          <p:nvPr/>
        </p:nvSpPr>
        <p:spPr>
          <a:xfrm>
            <a:off x="4017400" y="4661400"/>
            <a:ext cx="4974300" cy="2120400"/>
          </a:xfrm>
          <a:prstGeom prst="wedgeEllipseCallout">
            <a:avLst>
              <a:gd fmla="val -25177" name="adj1"/>
              <a:gd fmla="val -5854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You’re welcome! Maybe you’ll find a blood meal if you keep going down the river.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Good luck!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95" name="Google Shape;1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148" y="0"/>
            <a:ext cx="91922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/>
          <p:nvPr/>
        </p:nvSpPr>
        <p:spPr>
          <a:xfrm>
            <a:off x="434750" y="1233200"/>
            <a:ext cx="4480200" cy="1721400"/>
          </a:xfrm>
          <a:prstGeom prst="wedgeEllipseCallout">
            <a:avLst>
              <a:gd fmla="val -5049" name="adj1"/>
              <a:gd fmla="val 6235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Hi, I’m Nick the Tick. I’m very hungry and looking for a blood meal. Can you help me?</a:t>
            </a:r>
            <a:endParaRPr sz="2000"/>
          </a:p>
        </p:txBody>
      </p:sp>
      <p:sp>
        <p:nvSpPr>
          <p:cNvPr id="197" name="Google Shape;197;p29"/>
          <p:cNvSpPr txBox="1"/>
          <p:nvPr/>
        </p:nvSpPr>
        <p:spPr>
          <a:xfrm>
            <a:off x="6068400" y="149150"/>
            <a:ext cx="2622000" cy="16623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Down the river</a:t>
            </a:r>
            <a:r>
              <a:rPr lang="en-US" sz="2400"/>
              <a:t>, Nick the Tick meets his third friend</a:t>
            </a:r>
            <a:endParaRPr sz="2400"/>
          </a:p>
        </p:txBody>
      </p:sp>
      <p:sp>
        <p:nvSpPr>
          <p:cNvPr id="198" name="Google Shape;198;p29"/>
          <p:cNvSpPr/>
          <p:nvPr/>
        </p:nvSpPr>
        <p:spPr>
          <a:xfrm>
            <a:off x="5509475" y="2867225"/>
            <a:ext cx="3300300" cy="2101200"/>
          </a:xfrm>
          <a:prstGeom prst="wedgeEllipseCallout">
            <a:avLst>
              <a:gd fmla="val -29380" name="adj1"/>
              <a:gd fmla="val 5632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Hi Nick, I’m Giano the Giardia. I’m not sure if you’ll find a blood meal here</a:t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03" name="Google Shape;20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148" y="0"/>
            <a:ext cx="919229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/>
          <p:nvPr/>
        </p:nvSpPr>
        <p:spPr>
          <a:xfrm>
            <a:off x="434750" y="1508225"/>
            <a:ext cx="3433500" cy="1446300"/>
          </a:xfrm>
          <a:prstGeom prst="wedgeEllipseCallout">
            <a:avLst>
              <a:gd fmla="val 23401" name="adj1"/>
              <a:gd fmla="val 5796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Why is that? Is your life cycle different than mine?</a:t>
            </a:r>
            <a:endParaRPr sz="2000"/>
          </a:p>
        </p:txBody>
      </p:sp>
      <p:sp>
        <p:nvSpPr>
          <p:cNvPr id="205" name="Google Shape;205;p30"/>
          <p:cNvSpPr/>
          <p:nvPr/>
        </p:nvSpPr>
        <p:spPr>
          <a:xfrm>
            <a:off x="5509475" y="3380200"/>
            <a:ext cx="2972100" cy="1588200"/>
          </a:xfrm>
          <a:prstGeom prst="wedgeEllipseCallout">
            <a:avLst>
              <a:gd fmla="val -29380" name="adj1"/>
              <a:gd fmla="val 5632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It sure is! Let me tell you about it!</a:t>
            </a:r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10" name="Google Shape;2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1"/>
          <p:cNvSpPr/>
          <p:nvPr/>
        </p:nvSpPr>
        <p:spPr>
          <a:xfrm>
            <a:off x="2164800" y="0"/>
            <a:ext cx="5979600" cy="1721400"/>
          </a:xfrm>
          <a:prstGeom prst="wedgeEllipseCallout">
            <a:avLst>
              <a:gd fmla="val -51892" name="adj1"/>
              <a:gd fmla="val 1236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Right now, I’m </a:t>
            </a:r>
            <a:r>
              <a:rPr lang="en-US" sz="2000"/>
              <a:t>waiting for a mammal to drink water with me inside. I can survive in water for a long time so I’m in no rush! </a:t>
            </a:r>
            <a:endParaRPr sz="2000"/>
          </a:p>
        </p:txBody>
      </p:sp>
      <p:sp>
        <p:nvSpPr>
          <p:cNvPr id="212" name="Google Shape;212;p31"/>
          <p:cNvSpPr/>
          <p:nvPr/>
        </p:nvSpPr>
        <p:spPr>
          <a:xfrm>
            <a:off x="3655225" y="2334900"/>
            <a:ext cx="3585900" cy="1721400"/>
          </a:xfrm>
          <a:prstGeom prst="wedgeEllipseCallout">
            <a:avLst>
              <a:gd fmla="val 55612" name="adj1"/>
              <a:gd fmla="val 3597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Oh hey! Here comes a human. They’re mammals, right?</a:t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91" name="Google Shape;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049"/>
            <a:ext cx="9133293" cy="68660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5507650" y="4597725"/>
            <a:ext cx="3602700" cy="1662300"/>
          </a:xfrm>
          <a:prstGeom prst="rect">
            <a:avLst/>
          </a:prstGeom>
          <a:solidFill>
            <a:srgbClr val="FFFFFF">
              <a:alpha val="233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On a bright summer day in Canada, thousands of eggs lie on a leaf on the ground.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17" name="Google Shape;21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049"/>
            <a:ext cx="9133293" cy="686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2"/>
          <p:cNvSpPr/>
          <p:nvPr/>
        </p:nvSpPr>
        <p:spPr>
          <a:xfrm>
            <a:off x="869500" y="-168550"/>
            <a:ext cx="5979600" cy="1721400"/>
          </a:xfrm>
          <a:prstGeom prst="wedgeEllipseCallout">
            <a:avLst>
              <a:gd fmla="val 52820" name="adj1"/>
              <a:gd fmla="val 3555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Yeah! If a mammal ends up drinking me I change form a few times and make a home in the intestines!</a:t>
            </a:r>
            <a:endParaRPr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23" name="Google Shape;22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049"/>
            <a:ext cx="9144001" cy="687409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3"/>
          <p:cNvSpPr/>
          <p:nvPr/>
        </p:nvSpPr>
        <p:spPr>
          <a:xfrm>
            <a:off x="736400" y="-8050"/>
            <a:ext cx="5979600" cy="1721400"/>
          </a:xfrm>
          <a:prstGeom prst="wedgeEllipseCallout">
            <a:avLst>
              <a:gd fmla="val 52820" name="adj1"/>
              <a:gd fmla="val 3555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When I’m in the intestines, I make lots of copies of myself. Some of my copies are protected in a cyst and come out with poop.</a:t>
            </a:r>
            <a:endParaRPr sz="2000"/>
          </a:p>
        </p:txBody>
      </p:sp>
      <p:sp>
        <p:nvSpPr>
          <p:cNvPr id="225" name="Google Shape;225;p33"/>
          <p:cNvSpPr/>
          <p:nvPr/>
        </p:nvSpPr>
        <p:spPr>
          <a:xfrm>
            <a:off x="3829600" y="3506800"/>
            <a:ext cx="5938500" cy="2517300"/>
          </a:xfrm>
          <a:prstGeom prst="wedgeEllipseCallout">
            <a:avLst>
              <a:gd fmla="val 23648" name="adj1"/>
              <a:gd fmla="val -9165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 bother the intestines to make mammals poop. A lot! This means lots of my copies can come out! The ones that are protected by a sheath eventually get to water, starting my life cycle all over again.  </a:t>
            </a:r>
            <a:endParaRPr sz="2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049"/>
            <a:ext cx="9133293" cy="686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/>
          <p:nvPr/>
        </p:nvSpPr>
        <p:spPr>
          <a:xfrm>
            <a:off x="443625" y="1756625"/>
            <a:ext cx="3327000" cy="1305300"/>
          </a:xfrm>
          <a:prstGeom prst="wedgeEllipseCallout">
            <a:avLst>
              <a:gd fmla="val -13201" name="adj1"/>
              <a:gd fmla="val 7642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That’s disgusting! But your life cycle is also really cool!</a:t>
            </a:r>
            <a:endParaRPr sz="2000"/>
          </a:p>
        </p:txBody>
      </p:sp>
      <p:sp>
        <p:nvSpPr>
          <p:cNvPr id="232" name="Google Shape;232;p34"/>
          <p:cNvSpPr/>
          <p:nvPr/>
        </p:nvSpPr>
        <p:spPr>
          <a:xfrm>
            <a:off x="4685975" y="2377675"/>
            <a:ext cx="3600300" cy="2025600"/>
          </a:xfrm>
          <a:prstGeom prst="wedgeEllipseCallout">
            <a:avLst>
              <a:gd fmla="val -13201" name="adj1"/>
              <a:gd fmla="val 7642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Thanks for listening! Hope you find a blood meal soon to complete your life cycle!</a:t>
            </a:r>
            <a:endParaRPr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37" name="Google Shape;23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/>
        </p:nvSpPr>
        <p:spPr>
          <a:xfrm>
            <a:off x="4435950" y="4631125"/>
            <a:ext cx="4569300" cy="2031900"/>
          </a:xfrm>
          <a:prstGeom prst="rect">
            <a:avLst/>
          </a:prstGeom>
          <a:solidFill>
            <a:srgbClr val="FFFFFF">
              <a:alpha val="233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Nick the Tick learned a lot about other parasites life cycles, but he is still very hungry. Without blood, Nick won’t be able to survive for long!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200" y="-49214"/>
            <a:ext cx="9149355" cy="685398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/>
        </p:nvSpPr>
        <p:spPr>
          <a:xfrm>
            <a:off x="-79850" y="287875"/>
            <a:ext cx="8020200" cy="923400"/>
          </a:xfrm>
          <a:prstGeom prst="rect">
            <a:avLst/>
          </a:prstGeom>
          <a:solidFill>
            <a:srgbClr val="FFFFFF">
              <a:alpha val="738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Looking for a blood meal, Nick senses heat and breathing from an animal near by and climbs up some grass.</a:t>
            </a:r>
            <a:endParaRPr sz="2400"/>
          </a:p>
        </p:txBody>
      </p:sp>
      <p:sp>
        <p:nvSpPr>
          <p:cNvPr id="245" name="Google Shape;245;p36"/>
          <p:cNvSpPr/>
          <p:nvPr/>
        </p:nvSpPr>
        <p:spPr>
          <a:xfrm>
            <a:off x="115325" y="1774375"/>
            <a:ext cx="3566700" cy="2164800"/>
          </a:xfrm>
          <a:prstGeom prst="cloudCallout">
            <a:avLst>
              <a:gd fmla="val 49611" name="adj1"/>
              <a:gd fmla="val 5367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This is it! This is my chance to get a blood meal!</a:t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049" y="0"/>
            <a:ext cx="91600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7"/>
          <p:cNvSpPr txBox="1"/>
          <p:nvPr/>
        </p:nvSpPr>
        <p:spPr>
          <a:xfrm>
            <a:off x="5039250" y="1038025"/>
            <a:ext cx="3814800" cy="16623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Desperately, Nick the Tick clings to the thick fur of the moose. He did it, he found a blood meal!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826" y="0"/>
            <a:ext cx="91816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 txBox="1"/>
          <p:nvPr/>
        </p:nvSpPr>
        <p:spPr>
          <a:xfrm>
            <a:off x="4205300" y="1481600"/>
            <a:ext cx="4826400" cy="9234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But Nick the Tick still has some work to do! The sun is too hot! </a:t>
            </a:r>
            <a:endParaRPr sz="2400"/>
          </a:p>
        </p:txBody>
      </p:sp>
      <p:sp>
        <p:nvSpPr>
          <p:cNvPr id="258" name="Google Shape;258;p38"/>
          <p:cNvSpPr/>
          <p:nvPr/>
        </p:nvSpPr>
        <p:spPr>
          <a:xfrm>
            <a:off x="1730025" y="4639975"/>
            <a:ext cx="3362700" cy="2164800"/>
          </a:xfrm>
          <a:prstGeom prst="cloudCallout">
            <a:avLst>
              <a:gd fmla="val 53728" name="adj1"/>
              <a:gd fmla="val -6885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Oh no… I need to find a cooler and safer place.</a:t>
            </a:r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263" name="Google Shape;26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099" y="0"/>
            <a:ext cx="91761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/>
        </p:nvSpPr>
        <p:spPr>
          <a:xfrm>
            <a:off x="248425" y="2701075"/>
            <a:ext cx="8765400" cy="1293000"/>
          </a:xfrm>
          <a:prstGeom prst="rect">
            <a:avLst/>
          </a:prstGeom>
          <a:solidFill>
            <a:srgbClr val="FFFFFF">
              <a:alpha val="738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Moving around the moose, Nick the Tick finally finds a nice armpit to settle into. Feeling safe</a:t>
            </a:r>
            <a:r>
              <a:rPr lang="en-US" sz="2400"/>
              <a:t>, he uses his sharp mouthparts to pierce the skin. He can finally have his blood meal!</a:t>
            </a: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&#10;&#10;Description automatically generated with medium confidence" id="269" name="Google Shape;26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07" y="-1"/>
            <a:ext cx="9133293" cy="686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 txBox="1"/>
          <p:nvPr/>
        </p:nvSpPr>
        <p:spPr>
          <a:xfrm>
            <a:off x="1259200" y="532325"/>
            <a:ext cx="6636300" cy="9234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With blood being so nutritious, Nick the Tick transforms from a young larva to an adult tick!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7" y="-1"/>
            <a:ext cx="9141323" cy="686000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1"/>
          <p:cNvSpPr txBox="1"/>
          <p:nvPr/>
        </p:nvSpPr>
        <p:spPr>
          <a:xfrm>
            <a:off x="123625" y="754150"/>
            <a:ext cx="4152600" cy="9234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One day, Nick the Tick meets a female tick on the moose</a:t>
            </a:r>
            <a:endParaRPr sz="2400"/>
          </a:p>
        </p:txBody>
      </p:sp>
      <p:sp>
        <p:nvSpPr>
          <p:cNvPr id="277" name="Google Shape;277;p41"/>
          <p:cNvSpPr/>
          <p:nvPr/>
        </p:nvSpPr>
        <p:spPr>
          <a:xfrm>
            <a:off x="443625" y="1756625"/>
            <a:ext cx="3380100" cy="1305300"/>
          </a:xfrm>
          <a:prstGeom prst="wedgeEllipseCallout">
            <a:avLst>
              <a:gd fmla="val -13201" name="adj1"/>
              <a:gd fmla="val 7642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Hi, I’m Nick the…. uh… Tick. Nice to meet you!</a:t>
            </a:r>
            <a:endParaRPr sz="2000"/>
          </a:p>
        </p:txBody>
      </p:sp>
      <p:sp>
        <p:nvSpPr>
          <p:cNvPr id="278" name="Google Shape;278;p41"/>
          <p:cNvSpPr/>
          <p:nvPr/>
        </p:nvSpPr>
        <p:spPr>
          <a:xfrm>
            <a:off x="5447375" y="2351050"/>
            <a:ext cx="3186600" cy="1032000"/>
          </a:xfrm>
          <a:prstGeom prst="wedgeEllipseCallout">
            <a:avLst>
              <a:gd fmla="val 26329" name="adj1"/>
              <a:gd fmla="val 9261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Nice to meet you! My name is Vick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6026"/>
            <a:ext cx="9152050" cy="685197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/>
        </p:nvSpPr>
        <p:spPr>
          <a:xfrm>
            <a:off x="6070800" y="6025"/>
            <a:ext cx="3073200" cy="12930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Among those eggs, Nick the Tick, hatches!</a:t>
            </a:r>
            <a:endParaRPr sz="2400"/>
          </a:p>
        </p:txBody>
      </p:sp>
      <p:sp>
        <p:nvSpPr>
          <p:cNvPr id="99" name="Google Shape;99;p15"/>
          <p:cNvSpPr txBox="1"/>
          <p:nvPr/>
        </p:nvSpPr>
        <p:spPr>
          <a:xfrm>
            <a:off x="150800" y="2406825"/>
            <a:ext cx="6991200" cy="12930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He crawls out of his shell and heads towards the ground and starts his journey to complete his life cycle.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83" name="Google Shape;28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2"/>
          <p:cNvSpPr txBox="1"/>
          <p:nvPr/>
        </p:nvSpPr>
        <p:spPr>
          <a:xfrm>
            <a:off x="141950" y="1330800"/>
            <a:ext cx="4800300" cy="1662300"/>
          </a:xfrm>
          <a:prstGeom prst="rect">
            <a:avLst/>
          </a:prstGeom>
          <a:solidFill>
            <a:srgbClr val="FFFFFF">
              <a:alpha val="233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Nick and Vick’s meeting is beautiful but short. Nick doesn’t have much longer to live after finding and mating with Vick. </a:t>
            </a:r>
            <a:endParaRPr sz="2400"/>
          </a:p>
        </p:txBody>
      </p:sp>
      <p:sp>
        <p:nvSpPr>
          <p:cNvPr id="285" name="Google Shape;285;p42"/>
          <p:cNvSpPr txBox="1"/>
          <p:nvPr/>
        </p:nvSpPr>
        <p:spPr>
          <a:xfrm>
            <a:off x="3584275" y="5182800"/>
            <a:ext cx="5147400" cy="1293000"/>
          </a:xfrm>
          <a:prstGeom prst="rect">
            <a:avLst/>
          </a:prstGeom>
          <a:solidFill>
            <a:srgbClr val="FFFFFF">
              <a:alpha val="233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Vick will live a bit longer, drinking more blood to make as many eggs as possible!</a:t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53" y="0"/>
            <a:ext cx="9130647" cy="686804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3"/>
          <p:cNvSpPr txBox="1"/>
          <p:nvPr/>
        </p:nvSpPr>
        <p:spPr>
          <a:xfrm>
            <a:off x="3664100" y="267750"/>
            <a:ext cx="5289300" cy="12930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Eventually, Vick had her fill and drops off the moose. She’s had her last blood meal.</a:t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ece of food on a plate&#10;&#10;Description automatically generated with low confidence" id="296" name="Google Shape;29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009"/>
            <a:ext cx="9141323" cy="686000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4"/>
          <p:cNvSpPr txBox="1"/>
          <p:nvPr/>
        </p:nvSpPr>
        <p:spPr>
          <a:xfrm>
            <a:off x="810300" y="196725"/>
            <a:ext cx="7523400" cy="2401200"/>
          </a:xfrm>
          <a:prstGeom prst="rect">
            <a:avLst/>
          </a:prstGeom>
          <a:solidFill>
            <a:srgbClr val="FFFFFF">
              <a:alpha val="233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On the ground, Vick uses all her energy to lay hundreds of eggs.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Soon, Nick and Vick’s eggs will hatch and the next generation of ticks will go on their own journeys to find a blood meal!</a:t>
            </a:r>
            <a:endParaRPr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302" name="Google Shape;30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7" y="-1"/>
            <a:ext cx="9141323" cy="6860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video game&#10;&#10;Description automatically generated with medium confidence" id="104" name="Google Shape;10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009"/>
            <a:ext cx="9141323" cy="6860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4863950" y="3155000"/>
            <a:ext cx="4161600" cy="27705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As Nick the </a:t>
            </a:r>
            <a:r>
              <a:rPr lang="en-US" sz="2400"/>
              <a:t>T</a:t>
            </a:r>
            <a:r>
              <a:rPr lang="en-US" sz="2400"/>
              <a:t>ick explores his surrounding, his stomach rumbles loudly!</a:t>
            </a:r>
            <a:br>
              <a:rPr lang="en-US" sz="2400"/>
            </a:br>
            <a:br>
              <a:rPr lang="en-US" sz="2400"/>
            </a:br>
            <a:r>
              <a:rPr lang="en-US" sz="2400"/>
              <a:t>He’s hungry and needs a blood meal if he wants to complete his life cycle. 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grass&#10;&#10;Description automatically generated"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6026"/>
            <a:ext cx="9152049" cy="685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0" y="6025"/>
            <a:ext cx="2936700" cy="16623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While searching for a blood meal, Nick the Tick meets his first friend</a:t>
            </a:r>
            <a:endParaRPr sz="2400"/>
          </a:p>
        </p:txBody>
      </p:sp>
      <p:sp>
        <p:nvSpPr>
          <p:cNvPr id="112" name="Google Shape;112;p17"/>
          <p:cNvSpPr/>
          <p:nvPr/>
        </p:nvSpPr>
        <p:spPr>
          <a:xfrm>
            <a:off x="154225" y="1959175"/>
            <a:ext cx="3767700" cy="1536300"/>
          </a:xfrm>
          <a:prstGeom prst="wedgeEllipseCallout">
            <a:avLst>
              <a:gd fmla="val 51777" name="adj1"/>
              <a:gd fmla="val 4329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Who are you? I’m very hungry and need some blood. Can you help me?</a:t>
            </a:r>
            <a:endParaRPr sz="2000"/>
          </a:p>
        </p:txBody>
      </p:sp>
      <p:sp>
        <p:nvSpPr>
          <p:cNvPr id="113" name="Google Shape;113;p17"/>
          <p:cNvSpPr/>
          <p:nvPr/>
        </p:nvSpPr>
        <p:spPr>
          <a:xfrm>
            <a:off x="4933700" y="2161150"/>
            <a:ext cx="3318000" cy="1478100"/>
          </a:xfrm>
          <a:prstGeom prst="wedgeEllipseCallout">
            <a:avLst>
              <a:gd fmla="val -35667" name="adj1"/>
              <a:gd fmla="val 4975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Hi, I’m Cerissa the Liver Fluke. I wish I could help, but  I don’t eat blood! </a:t>
            </a:r>
            <a:endParaRPr sz="2000"/>
          </a:p>
        </p:txBody>
      </p:sp>
      <p:sp>
        <p:nvSpPr>
          <p:cNvPr id="114" name="Google Shape;114;p17"/>
          <p:cNvSpPr/>
          <p:nvPr/>
        </p:nvSpPr>
        <p:spPr>
          <a:xfrm>
            <a:off x="556225" y="3989025"/>
            <a:ext cx="3116100" cy="1662300"/>
          </a:xfrm>
          <a:prstGeom prst="wedgeEllipseCallout">
            <a:avLst>
              <a:gd fmla="val 54094" name="adj1"/>
              <a:gd fmla="val 4503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You don’t need blood?! Then how do you complete your life cycle?</a:t>
            </a:r>
            <a:endParaRPr sz="2000"/>
          </a:p>
        </p:txBody>
      </p:sp>
      <p:sp>
        <p:nvSpPr>
          <p:cNvPr id="115" name="Google Shape;115;p17"/>
          <p:cNvSpPr/>
          <p:nvPr/>
        </p:nvSpPr>
        <p:spPr>
          <a:xfrm>
            <a:off x="3664925" y="137700"/>
            <a:ext cx="2438400" cy="919800"/>
          </a:xfrm>
          <a:prstGeom prst="wedgeEllipseCallout">
            <a:avLst>
              <a:gd fmla="val -30647" name="adj1"/>
              <a:gd fmla="val 6438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Hi, I’m Nick the Tick!</a:t>
            </a:r>
            <a:endParaRPr sz="2000"/>
          </a:p>
        </p:txBody>
      </p:sp>
      <p:sp>
        <p:nvSpPr>
          <p:cNvPr id="116" name="Google Shape;116;p17"/>
          <p:cNvSpPr/>
          <p:nvPr/>
        </p:nvSpPr>
        <p:spPr>
          <a:xfrm>
            <a:off x="5350500" y="4494875"/>
            <a:ext cx="3033300" cy="1478100"/>
          </a:xfrm>
          <a:prstGeom prst="wedgeEllipseCallout">
            <a:avLst>
              <a:gd fmla="val -52711" name="adj1"/>
              <a:gd fmla="val 4391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My life cycle is very weird and complex! I’d be happy to tell you!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21" name="Google Shape;12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049"/>
            <a:ext cx="9133292" cy="686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/>
          <p:nvPr/>
        </p:nvSpPr>
        <p:spPr>
          <a:xfrm>
            <a:off x="2351050" y="71600"/>
            <a:ext cx="6782400" cy="1845300"/>
          </a:xfrm>
          <a:prstGeom prst="wedgeEllipseCallout">
            <a:avLst>
              <a:gd fmla="val -57328" name="adj1"/>
              <a:gd fmla="val 3025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 start as an egg inside a cow, and come out with their poop! Once I hatch, I get eaten by a snail who is my first host.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2032"/>
            <a:ext cx="9160099" cy="684596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2735950" y="71600"/>
            <a:ext cx="6309000" cy="1845300"/>
          </a:xfrm>
          <a:prstGeom prst="wedgeEllipseCallout">
            <a:avLst>
              <a:gd fmla="val -50616" name="adj1"/>
              <a:gd fmla="val 4552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Inside the snail, I make lots of copies of myself. When there is enough of copies of me, the snail’s had enough and coughs up a slime ball full of me!</a:t>
            </a:r>
            <a:endParaRPr sz="2000"/>
          </a:p>
        </p:txBody>
      </p:sp>
      <p:sp>
        <p:nvSpPr>
          <p:cNvPr id="129" name="Google Shape;129;p19"/>
          <p:cNvSpPr/>
          <p:nvPr/>
        </p:nvSpPr>
        <p:spPr>
          <a:xfrm>
            <a:off x="6417325" y="2743200"/>
            <a:ext cx="2429400" cy="1321800"/>
          </a:xfrm>
          <a:prstGeom prst="wedgeEllipseCallout">
            <a:avLst>
              <a:gd fmla="val 19299" name="adj1"/>
              <a:gd fmla="val 7884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Wait, what is an ant doing there!? 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34" name="Google Shape;1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049" y="0"/>
            <a:ext cx="916009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/>
          <p:nvPr/>
        </p:nvSpPr>
        <p:spPr>
          <a:xfrm>
            <a:off x="2380275" y="0"/>
            <a:ext cx="5536200" cy="2164800"/>
          </a:xfrm>
          <a:prstGeom prst="wedgeEllipseCallout">
            <a:avLst>
              <a:gd fmla="val -58057" name="adj1"/>
              <a:gd fmla="val -857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Well ants really like eating these slime balls so they end up eating me as well! When I’m inside the ant, I make my way to the brain and control the ant! </a:t>
            </a:r>
            <a:endParaRPr sz="2000"/>
          </a:p>
        </p:txBody>
      </p:sp>
      <p:sp>
        <p:nvSpPr>
          <p:cNvPr id="136" name="Google Shape;136;p20"/>
          <p:cNvSpPr/>
          <p:nvPr/>
        </p:nvSpPr>
        <p:spPr>
          <a:xfrm>
            <a:off x="2526325" y="2372875"/>
            <a:ext cx="3916200" cy="842700"/>
          </a:xfrm>
          <a:prstGeom prst="wedgeEllipseCallout">
            <a:avLst>
              <a:gd fmla="val 70122" name="adj1"/>
              <a:gd fmla="val -3627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You brainwash ants?! </a:t>
            </a:r>
            <a:endParaRPr sz="2000"/>
          </a:p>
        </p:txBody>
      </p:sp>
      <p:sp>
        <p:nvSpPr>
          <p:cNvPr id="137" name="Google Shape;137;p20"/>
          <p:cNvSpPr/>
          <p:nvPr/>
        </p:nvSpPr>
        <p:spPr>
          <a:xfrm>
            <a:off x="0" y="3069575"/>
            <a:ext cx="3203100" cy="2607300"/>
          </a:xfrm>
          <a:prstGeom prst="wedgeEllipseCallout">
            <a:avLst>
              <a:gd fmla="val -7899" name="adj1"/>
              <a:gd fmla="val -6939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 do! I make these ‘zombie ants’ climb up flowers and grass so that cows </a:t>
            </a:r>
            <a:r>
              <a:rPr lang="en-US" sz="2000"/>
              <a:t>accidentally</a:t>
            </a:r>
            <a:r>
              <a:rPr lang="en-US" sz="2000"/>
              <a:t> eat them! </a:t>
            </a:r>
            <a:endParaRPr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w with its tongue out&#10;&#10;Description automatically generated with low confidence"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016"/>
            <a:ext cx="9168148" cy="683998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/>
          <p:nvPr/>
        </p:nvSpPr>
        <p:spPr>
          <a:xfrm>
            <a:off x="0" y="18025"/>
            <a:ext cx="9144000" cy="1293000"/>
          </a:xfrm>
          <a:prstGeom prst="rect">
            <a:avLst/>
          </a:prstGeom>
          <a:solidFill>
            <a:srgbClr val="FFFFFF">
              <a:alpha val="52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When infected ants are eaten by cows, flukes like me move to the gut. Adult flukes lay eggs, which come out with poop, restarting the life cycle all over again!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