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4"/>
  </p:sldMasterIdLst>
  <p:notesMasterIdLst>
    <p:notesMasterId r:id="rId11"/>
  </p:notesMasterIdLst>
  <p:handoutMasterIdLst>
    <p:handoutMasterId r:id="rId12"/>
  </p:handoutMasterIdLst>
  <p:sldIdLst>
    <p:sldId id="256" r:id="rId5"/>
    <p:sldId id="277" r:id="rId6"/>
    <p:sldId id="264" r:id="rId7"/>
    <p:sldId id="279" r:id="rId8"/>
    <p:sldId id="261"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9BD92E-219C-417E-BC4C-80738D506B0A}" v="47" dt="2023-05-03T00:28:12.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94660"/>
  </p:normalViewPr>
  <p:slideViewPr>
    <p:cSldViewPr snapToGrid="0">
      <p:cViewPr varScale="1">
        <p:scale>
          <a:sx n="79" d="100"/>
          <a:sy n="79" d="100"/>
        </p:scale>
        <p:origin x="360" y="72"/>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5/2/2023</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5/2/2023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a:t>
            </a:fld>
            <a:endParaRPr lang="en-US" dirty="0"/>
          </a:p>
        </p:txBody>
      </p:sp>
    </p:spTree>
    <p:extLst>
      <p:ext uri="{BB962C8B-B14F-4D97-AF65-F5344CB8AC3E}">
        <p14:creationId xmlns:p14="http://schemas.microsoft.com/office/powerpoint/2010/main" val="121483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150940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dirty="0"/>
          </a:p>
        </p:txBody>
      </p:sp>
    </p:spTree>
    <p:extLst>
      <p:ext uri="{BB962C8B-B14F-4D97-AF65-F5344CB8AC3E}">
        <p14:creationId xmlns:p14="http://schemas.microsoft.com/office/powerpoint/2010/main" val="380557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5</a:t>
            </a:fld>
            <a:endParaRPr lang="en-US" dirty="0"/>
          </a:p>
        </p:txBody>
      </p:sp>
    </p:spTree>
    <p:extLst>
      <p:ext uri="{BB962C8B-B14F-4D97-AF65-F5344CB8AC3E}">
        <p14:creationId xmlns:p14="http://schemas.microsoft.com/office/powerpoint/2010/main" val="26188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6</a:t>
            </a:fld>
            <a:endParaRPr lang="en-US" dirty="0"/>
          </a:p>
        </p:txBody>
      </p:sp>
    </p:spTree>
    <p:extLst>
      <p:ext uri="{BB962C8B-B14F-4D97-AF65-F5344CB8AC3E}">
        <p14:creationId xmlns:p14="http://schemas.microsoft.com/office/powerpoint/2010/main" val="29351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endParaRPr lang="en-US"/>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lumMod val="75000"/>
                    <a:lumOff val="25000"/>
                  </a:schemeClr>
                </a:solidFill>
                <a:latin typeface="+mj-lt"/>
              </a:defRPr>
            </a:lvl1pPr>
          </a:lstStyle>
          <a:p>
            <a:pPr lvl="0"/>
            <a:r>
              <a:rPr lang="en-US"/>
              <a:t>Year</a:t>
            </a:r>
            <a:endParaRPr lang="en-ZA"/>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lumMod val="75000"/>
                    <a:lumOff val="25000"/>
                  </a:schemeClr>
                </a:solidFill>
              </a:defRPr>
            </a:lvl1pPr>
          </a:lstStyle>
          <a:p>
            <a:pPr lvl="0"/>
            <a:r>
              <a:rPr lang="en-US"/>
              <a:t>MM</a:t>
            </a:r>
            <a:endParaRPr lang="en-ZA"/>
          </a:p>
        </p:txBody>
      </p:sp>
      <p:sp>
        <p:nvSpPr>
          <p:cNvPr id="32" name="Rectangle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6776"/>
            <a:ext cx="10515600" cy="3697645"/>
          </a:xfrm>
        </p:spPr>
        <p:txBody>
          <a:bodyPr/>
          <a:lstStyle>
            <a:lvl1pPr>
              <a:defRPr>
                <a:solidFill>
                  <a:schemeClr val="tx1">
                    <a:lumMod val="75000"/>
                    <a:lumOff val="25000"/>
                  </a:schemeClr>
                </a:solidFill>
              </a:defRPr>
            </a:lvl1pPr>
          </a:lstStyle>
          <a:p>
            <a:r>
              <a:rPr lang="en-US" dirty="0"/>
              <a:t>Click icon to add SmartArt graphic</a:t>
            </a:r>
          </a:p>
        </p:txBody>
      </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normAutofit/>
          </a:bodyPr>
          <a:lstStyle>
            <a:lvl1pPr marL="0" indent="0" algn="l">
              <a:lnSpc>
                <a:spcPct val="100000"/>
              </a:lnSpc>
              <a:buNone/>
              <a:defRPr sz="1400">
                <a:solidFill>
                  <a:schemeClr val="tx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anchor="ctr">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lumMod val="75000"/>
                    <a:lumOff val="25000"/>
                  </a:schemeClr>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a:r>
              <a:rPr lang="en-US" dirty="0"/>
              <a:t>Click icon to add picture</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lumMod val="75000"/>
                    <a:lumOff val="25000"/>
                  </a:schemeClr>
                </a:solidFill>
              </a:defRPr>
            </a:lvl1pPr>
          </a:lstStyle>
          <a:p>
            <a:r>
              <a:rPr lang="en-US" dirty="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bg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dirty="0"/>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tx1">
                    <a:lumMod val="75000"/>
                    <a:lumOff val="2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endParaRPr lang="en-US" dirty="0"/>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endParaRPr lang="en-US" dirty="0"/>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endParaRPr lang="en-US" dirty="0"/>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a:t>20XX</a:t>
            </a:r>
            <a:endParaRPr lang="en-US" dirty="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a:t>20XX</a:t>
            </a:r>
            <a:endParaRPr lang="en-US" dirty="0"/>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a:t>20XX</a:t>
            </a:r>
            <a:endParaRPr lang="en-US" dirty="0"/>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dt="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7.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7.png"/><Relationship Id="rId5" Type="http://schemas.openxmlformats.org/officeDocument/2006/relationships/image" Target="../media/image28.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7.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4941771" cy="1122202"/>
          </a:xfrm>
        </p:spPr>
        <p:txBody>
          <a:bodyPr/>
          <a:lstStyle/>
          <a:p>
            <a:r>
              <a:rPr lang="en-US" sz="1600" dirty="0"/>
              <a:t>MODELING CHANGES IN PROBABILITY OF PRESENCE OF MYOTIS LUCIFUGUS DUE TO WNS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396660"/>
          </a:xfrm>
        </p:spPr>
        <p:txBody>
          <a:bodyPr>
            <a:normAutofit/>
          </a:bodyPr>
          <a:lstStyle/>
          <a:p>
            <a:r>
              <a:rPr lang="en-US" sz="1400" dirty="0"/>
              <a:t>AN INTRODUCTION TO LOGISTIC REGRESSION IN R</a:t>
            </a:r>
          </a:p>
        </p:txBody>
      </p:sp>
      <p:pic>
        <p:nvPicPr>
          <p:cNvPr id="20" name="Audio 19">
            <a:hlinkClick r:id="" action="ppaction://media"/>
            <a:extLst>
              <a:ext uri="{FF2B5EF4-FFF2-40B4-BE49-F238E27FC236}">
                <a16:creationId xmlns:a16="http://schemas.microsoft.com/office/drawing/2014/main" id="{A4221C27-96C3-0588-E010-99B6E1BD51C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642425379"/>
      </p:ext>
    </p:extLst>
  </p:cSld>
  <p:clrMapOvr>
    <a:masterClrMapping/>
  </p:clrMapOvr>
  <mc:AlternateContent xmlns:mc="http://schemas.openxmlformats.org/markup-compatibility/2006">
    <mc:Choice xmlns:p14="http://schemas.microsoft.com/office/powerpoint/2010/main" Requires="p14">
      <p:transition spd="slow" p14:dur="2000" advTm="11721"/>
    </mc:Choice>
    <mc:Fallback>
      <p:transition spd="slow" advTm="117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333499" y="1020445"/>
            <a:ext cx="3171825" cy="1325563"/>
          </a:xfrm>
        </p:spPr>
        <p:txBody>
          <a:bodyPr/>
          <a:lstStyle/>
          <a:p>
            <a:r>
              <a:rPr lang="en-ZA" dirty="0"/>
              <a:t>Learning Objectives</a:t>
            </a:r>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1333499" y="2608865"/>
            <a:ext cx="9474709" cy="3558921"/>
          </a:xfrm>
        </p:spPr>
        <p:txBody>
          <a:bodyPr>
            <a:noAutofit/>
          </a:bodyPr>
          <a:lstStyle/>
          <a:p>
            <a:pPr marL="0" marR="0">
              <a:spcBef>
                <a:spcPts val="500"/>
              </a:spcBef>
              <a:spcAft>
                <a:spcPts val="0"/>
              </a:spcAft>
            </a:pPr>
            <a:r>
              <a:rPr lang="en-US" sz="1600" u="sng" dirty="0">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Environmental:</a:t>
            </a:r>
            <a:r>
              <a:rPr lang="en-US" sz="1600" dirty="0">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 Students will learn more about the wildlife disease known as white nose syndrome (WNS) and why it causes high mortality in little brown bats (</a:t>
            </a:r>
            <a:r>
              <a:rPr lang="en-US" sz="1600" i="1" dirty="0">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Myotis </a:t>
            </a:r>
            <a:r>
              <a:rPr lang="en-US" sz="1600" i="1" dirty="0" err="1">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lucifugus</a:t>
            </a:r>
            <a:r>
              <a:rPr lang="en-US" sz="1600" dirty="0">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 Students will be able to list important ecosystem services bats provide.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500"/>
              </a:spcBef>
              <a:spcAft>
                <a:spcPts val="0"/>
              </a:spcAft>
            </a:pPr>
            <a:r>
              <a:rPr lang="en-US" sz="1600" u="sng" dirty="0">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Conservation</a:t>
            </a:r>
            <a:r>
              <a:rPr lang="en-US" sz="1600" dirty="0">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 Little brown bats are currently under review for listing under the ESA (Endangered Species Act). Students will learn about the broad protections the ESA provides.</a:t>
            </a:r>
            <a:r>
              <a:rPr lang="en-US" sz="1600" dirty="0">
                <a:solidFill>
                  <a:srgbClr val="0D0D0D"/>
                </a:solidFill>
                <a:latin typeface="Calibri Light" panose="020F0302020204030204" pitchFamily="34" charset="0"/>
                <a:ea typeface="Times New Roman" panose="02020603050405020304" pitchFamily="18" charset="0"/>
                <a:cs typeface="Times New Roman" panose="02020603050405020304" pitchFamily="18" charset="0"/>
              </a:rPr>
              <a:t> B</a:t>
            </a:r>
            <a:r>
              <a:rPr lang="en-US" sz="1600" dirty="0">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y the end of the lesson</a:t>
            </a:r>
            <a:r>
              <a:rPr lang="en-US" sz="1600" dirty="0">
                <a:solidFill>
                  <a:srgbClr val="0D0D0D"/>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600" dirty="0">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they can decide if they think listing this species is necessary.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500"/>
              </a:spcBef>
              <a:spcAft>
                <a:spcPts val="0"/>
              </a:spcAft>
            </a:pPr>
            <a:r>
              <a:rPr lang="en-US" sz="1600" u="sng" dirty="0">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Data Analysis</a:t>
            </a:r>
            <a:r>
              <a:rPr lang="en-US" sz="1600" dirty="0">
                <a:solidFill>
                  <a:srgbClr val="0D0D0D"/>
                </a:solidFill>
                <a:effectLst/>
                <a:latin typeface="Calibri Light" panose="020F0302020204030204" pitchFamily="34" charset="0"/>
                <a:ea typeface="Times New Roman" panose="02020603050405020304" pitchFamily="18" charset="0"/>
                <a:cs typeface="Times New Roman" panose="02020603050405020304" pitchFamily="18" charset="0"/>
              </a:rPr>
              <a:t>: Using data from a previous study, a logistic regression model will be fitted to evaluate the relationship between WNS and probability of presence of little brown bats. Students will learn about logistic regression models, evaluate the fit of the model, interpret the coefficients, and extract the probability from the logistic regression equation.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a:lstStyle/>
          <a:p>
            <a:fld id="{19B51A1E-902D-48AF-9020-955120F399B6}" type="slidenum">
              <a:rPr lang="en-ZA" smtClean="0"/>
              <a:pPr/>
              <a:t>2</a:t>
            </a:fld>
            <a:endParaRPr lang="en-ZA" dirty="0"/>
          </a:p>
        </p:txBody>
      </p:sp>
      <p:pic>
        <p:nvPicPr>
          <p:cNvPr id="32" name="Audio 31">
            <a:hlinkClick r:id="" action="ppaction://media"/>
            <a:extLst>
              <a:ext uri="{FF2B5EF4-FFF2-40B4-BE49-F238E27FC236}">
                <a16:creationId xmlns:a16="http://schemas.microsoft.com/office/drawing/2014/main" id="{614878E7-EE41-05B5-3BEE-FD0A9698AA6D}"/>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243494996"/>
      </p:ext>
    </p:extLst>
  </p:cSld>
  <p:clrMapOvr>
    <a:masterClrMapping/>
  </p:clrMapOvr>
  <mc:AlternateContent xmlns:mc="http://schemas.openxmlformats.org/markup-compatibility/2006">
    <mc:Choice xmlns:p14="http://schemas.microsoft.com/office/powerpoint/2010/main" Requires="p14">
      <p:transition spd="slow" p14:dur="2000" advTm="62616"/>
    </mc:Choice>
    <mc:Fallback>
      <p:transition spd="slow" advTm="62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1362075" y="1719015"/>
            <a:ext cx="4559958" cy="385599"/>
          </a:xfrm>
        </p:spPr>
        <p:txBody>
          <a:bodyPr>
            <a:normAutofit fontScale="90000"/>
          </a:bodyPr>
          <a:lstStyle/>
          <a:p>
            <a:r>
              <a:rPr lang="en-US" dirty="0"/>
              <a:t>Background</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type="body" idx="1"/>
          </p:nvPr>
        </p:nvSpPr>
        <p:spPr>
          <a:xfrm>
            <a:off x="1441451" y="2315448"/>
            <a:ext cx="5111750" cy="3160441"/>
          </a:xfrm>
        </p:spPr>
        <p:txBody>
          <a:bodyPr vert="horz" lIns="91440" tIns="45720" rIns="91440" bIns="45720" rtlCol="0" anchor="t">
            <a:noAutofit/>
          </a:bodyPr>
          <a:lstStyle/>
          <a:p>
            <a:pPr marL="285750" indent="-285750">
              <a:buFont typeface="Arial" panose="020B0604020202020204" pitchFamily="34" charset="0"/>
              <a:buChar char="•"/>
            </a:pPr>
            <a:r>
              <a:rPr lang="en-ZA" sz="1600" noProof="1"/>
              <a:t>White-nose syndrome is caused by the fungus </a:t>
            </a:r>
            <a:r>
              <a:rPr lang="en-ZA" sz="1600" i="1" noProof="1"/>
              <a:t>Pseudogymnoascus destructans </a:t>
            </a:r>
            <a:r>
              <a:rPr lang="en-ZA" sz="1600" noProof="1"/>
              <a:t>(Pd)</a:t>
            </a:r>
          </a:p>
          <a:p>
            <a:pPr marL="285750" indent="-285750">
              <a:buFont typeface="Arial" panose="020B0604020202020204" pitchFamily="34" charset="0"/>
              <a:buChar char="•"/>
            </a:pPr>
            <a:r>
              <a:rPr lang="en-ZA" sz="1600" noProof="1"/>
              <a:t>First discovered in North America around the winter of 2006/2007</a:t>
            </a:r>
          </a:p>
          <a:p>
            <a:pPr marL="285750" indent="-285750">
              <a:buFont typeface="Arial" panose="020B0604020202020204" pitchFamily="34" charset="0"/>
              <a:buChar char="•"/>
            </a:pPr>
            <a:r>
              <a:rPr lang="en-ZA" sz="1600" noProof="1"/>
              <a:t>Can survive the summer in damp, cool caves</a:t>
            </a:r>
          </a:p>
          <a:p>
            <a:pPr marL="285750" indent="-285750">
              <a:buFont typeface="Arial" panose="020B0604020202020204" pitchFamily="34" charset="0"/>
              <a:buChar char="•"/>
            </a:pPr>
            <a:r>
              <a:rPr lang="en-ZA" sz="1600" noProof="1"/>
              <a:t>Dehydration and skin lesions cause bats to exit hibernation prematurely</a:t>
            </a:r>
          </a:p>
          <a:p>
            <a:pPr marL="285750" indent="-285750">
              <a:buFont typeface="Arial" panose="020B0604020202020204" pitchFamily="34" charset="0"/>
              <a:buChar char="•"/>
            </a:pPr>
            <a:r>
              <a:rPr lang="en-ZA" sz="1600" noProof="1"/>
              <a:t>Fewer food sources in the winter for bats </a:t>
            </a:r>
          </a:p>
        </p:txBody>
      </p:sp>
      <p:sp>
        <p:nvSpPr>
          <p:cNvPr id="6" name="Slide Number Placeholder 5">
            <a:extLst>
              <a:ext uri="{FF2B5EF4-FFF2-40B4-BE49-F238E27FC236}">
                <a16:creationId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3</a:t>
            </a:fld>
            <a:endParaRPr lang="en-US" dirty="0"/>
          </a:p>
        </p:txBody>
      </p:sp>
      <p:pic>
        <p:nvPicPr>
          <p:cNvPr id="1028" name="Picture 4" descr="Little Brown Bat | Animals beautiful, Little brown, Bat">
            <a:extLst>
              <a:ext uri="{FF2B5EF4-FFF2-40B4-BE49-F238E27FC236}">
                <a16:creationId xmlns:a16="http://schemas.microsoft.com/office/drawing/2014/main" id="{1C98F4CD-6358-01ED-387E-39F14805A0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0633" y="2315448"/>
            <a:ext cx="4856140" cy="2843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Audio 12">
            <a:hlinkClick r:id="" action="ppaction://media"/>
            <a:extLst>
              <a:ext uri="{FF2B5EF4-FFF2-40B4-BE49-F238E27FC236}">
                <a16:creationId xmlns:a16="http://schemas.microsoft.com/office/drawing/2014/main" id="{DE727A50-0E1C-48E2-E5BA-26260F9FD41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346372204"/>
      </p:ext>
    </p:extLst>
  </p:cSld>
  <p:clrMapOvr>
    <a:masterClrMapping/>
  </p:clrMapOvr>
  <mc:AlternateContent xmlns:mc="http://schemas.openxmlformats.org/markup-compatibility/2006">
    <mc:Choice xmlns:p14="http://schemas.microsoft.com/office/powerpoint/2010/main" Requires="p14">
      <p:transition spd="slow" p14:dur="2000" advTm="47635"/>
    </mc:Choice>
    <mc:Fallback>
      <p:transition spd="slow" advTm="47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B2C85F-BAC2-3FBA-B8B7-4DA39FFBDD87}"/>
              </a:ext>
            </a:extLst>
          </p:cNvPr>
          <p:cNvPicPr>
            <a:picLocks noChangeAspect="1"/>
          </p:cNvPicPr>
          <p:nvPr/>
        </p:nvPicPr>
        <p:blipFill>
          <a:blip r:embed="rId4"/>
          <a:stretch>
            <a:fillRect/>
          </a:stretch>
        </p:blipFill>
        <p:spPr>
          <a:xfrm>
            <a:off x="551137" y="2058631"/>
            <a:ext cx="5142802" cy="2740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FC0F9E25-C1F5-B40F-ABD8-09B9A3F80267}"/>
              </a:ext>
            </a:extLst>
          </p:cNvPr>
          <p:cNvSpPr txBox="1"/>
          <p:nvPr/>
        </p:nvSpPr>
        <p:spPr>
          <a:xfrm>
            <a:off x="5930504" y="1894325"/>
            <a:ext cx="6145882" cy="3477875"/>
          </a:xfrm>
          <a:prstGeom prst="rect">
            <a:avLst/>
          </a:prstGeom>
          <a:noFill/>
        </p:spPr>
        <p:txBody>
          <a:bodyPr wrap="square" rtlCol="0">
            <a:spAutoFit/>
          </a:bodyPr>
          <a:lstStyle/>
          <a:p>
            <a:r>
              <a:rPr lang="en-US" sz="2000" spc="50" dirty="0">
                <a:solidFill>
                  <a:schemeClr val="tx1">
                    <a:lumMod val="75000"/>
                    <a:lumOff val="25000"/>
                  </a:schemeClr>
                </a:solidFill>
                <a:latin typeface="+mj-lt"/>
              </a:rPr>
              <a:t>Little Brown Bats Provide Ecosystem Services</a:t>
            </a:r>
          </a:p>
          <a:p>
            <a:pPr marL="285750" indent="-285750">
              <a:buFont typeface="Arial" panose="020B0604020202020204" pitchFamily="34" charset="0"/>
              <a:buChar char="•"/>
            </a:pPr>
            <a:r>
              <a:rPr lang="en-US" sz="1600" spc="50" dirty="0">
                <a:solidFill>
                  <a:schemeClr val="tx1">
                    <a:lumMod val="75000"/>
                    <a:lumOff val="25000"/>
                  </a:schemeClr>
                </a:solidFill>
              </a:rPr>
              <a:t>They eat pests </a:t>
            </a:r>
          </a:p>
          <a:p>
            <a:pPr marL="285750" indent="-285750">
              <a:buFont typeface="Arial" panose="020B0604020202020204" pitchFamily="34" charset="0"/>
              <a:buChar char="•"/>
            </a:pPr>
            <a:r>
              <a:rPr lang="en-US" sz="1600" spc="50" dirty="0">
                <a:solidFill>
                  <a:schemeClr val="tx1">
                    <a:lumMod val="75000"/>
                    <a:lumOff val="25000"/>
                  </a:schemeClr>
                </a:solidFill>
              </a:rPr>
              <a:t>They are bioindicators</a:t>
            </a:r>
          </a:p>
          <a:p>
            <a:pPr marL="285750" indent="-285750">
              <a:buFont typeface="Arial" panose="020B0604020202020204" pitchFamily="34" charset="0"/>
              <a:buChar char="•"/>
            </a:pPr>
            <a:r>
              <a:rPr lang="en-US" sz="1600" spc="50" dirty="0">
                <a:solidFill>
                  <a:schemeClr val="tx1">
                    <a:lumMod val="75000"/>
                    <a:lumOff val="25000"/>
                  </a:schemeClr>
                </a:solidFill>
              </a:rPr>
              <a:t>They are a food source for other species</a:t>
            </a:r>
          </a:p>
          <a:p>
            <a:endParaRPr lang="en-US" sz="1600" spc="50" dirty="0">
              <a:solidFill>
                <a:schemeClr val="tx1">
                  <a:lumMod val="75000"/>
                  <a:lumOff val="25000"/>
                </a:schemeClr>
              </a:solidFill>
            </a:endParaRPr>
          </a:p>
          <a:p>
            <a:r>
              <a:rPr lang="en-US" sz="2000" spc="50" dirty="0">
                <a:solidFill>
                  <a:schemeClr val="tx1">
                    <a:lumMod val="75000"/>
                    <a:lumOff val="25000"/>
                  </a:schemeClr>
                </a:solidFill>
              </a:rPr>
              <a:t>The Endangered Species Act </a:t>
            </a:r>
          </a:p>
          <a:p>
            <a:pPr marL="285750" indent="-285750">
              <a:buFont typeface="Arial" panose="020B0604020202020204" pitchFamily="34" charset="0"/>
              <a:buChar char="•"/>
            </a:pPr>
            <a:r>
              <a:rPr lang="en-US" sz="1600" spc="50" dirty="0">
                <a:solidFill>
                  <a:schemeClr val="tx1">
                    <a:lumMod val="75000"/>
                    <a:lumOff val="25000"/>
                  </a:schemeClr>
                </a:solidFill>
              </a:rPr>
              <a:t> Preventing listed species from being killed or harmed</a:t>
            </a:r>
          </a:p>
          <a:p>
            <a:pPr marL="285750" indent="-285750">
              <a:buFont typeface="Arial" panose="020B0604020202020204" pitchFamily="34" charset="0"/>
              <a:buChar char="•"/>
            </a:pPr>
            <a:r>
              <a:rPr lang="en-US" sz="1600" spc="50" dirty="0">
                <a:solidFill>
                  <a:schemeClr val="tx1">
                    <a:lumMod val="75000"/>
                    <a:lumOff val="25000"/>
                  </a:schemeClr>
                </a:solidFill>
              </a:rPr>
              <a:t> Protecting habitat essential to these species’ survival</a:t>
            </a:r>
          </a:p>
          <a:p>
            <a:pPr marL="285750" indent="-285750">
              <a:buFont typeface="Arial" panose="020B0604020202020204" pitchFamily="34" charset="0"/>
              <a:buChar char="•"/>
            </a:pPr>
            <a:r>
              <a:rPr lang="en-US" sz="1600" spc="50" dirty="0">
                <a:solidFill>
                  <a:schemeClr val="tx1">
                    <a:lumMod val="75000"/>
                    <a:lumOff val="25000"/>
                  </a:schemeClr>
                </a:solidFill>
              </a:rPr>
              <a:t> Creating plans to restore healthy populations</a:t>
            </a:r>
          </a:p>
          <a:p>
            <a:pPr marL="285750" indent="-285750">
              <a:buFont typeface="Arial" panose="020B0604020202020204" pitchFamily="34" charset="0"/>
              <a:buChar char="•"/>
            </a:pPr>
            <a:r>
              <a:rPr lang="en-US" sz="1600" spc="50" dirty="0">
                <a:solidFill>
                  <a:schemeClr val="tx1">
                    <a:lumMod val="75000"/>
                    <a:lumOff val="25000"/>
                  </a:schemeClr>
                </a:solidFill>
              </a:rPr>
              <a:t> Listing the species as federally endangered would help</a:t>
            </a:r>
          </a:p>
          <a:p>
            <a:r>
              <a:rPr lang="en-US" sz="1600" spc="50" dirty="0">
                <a:solidFill>
                  <a:schemeClr val="tx1">
                    <a:lumMod val="75000"/>
                    <a:lumOff val="25000"/>
                  </a:schemeClr>
                </a:solidFill>
              </a:rPr>
              <a:t>      protect them and their important ecosystem services</a:t>
            </a:r>
          </a:p>
          <a:p>
            <a:endParaRPr lang="en-US" dirty="0"/>
          </a:p>
          <a:p>
            <a:endParaRPr lang="en-US" dirty="0"/>
          </a:p>
        </p:txBody>
      </p:sp>
      <p:pic>
        <p:nvPicPr>
          <p:cNvPr id="16" name="Audio 15">
            <a:hlinkClick r:id="" action="ppaction://media"/>
            <a:extLst>
              <a:ext uri="{FF2B5EF4-FFF2-40B4-BE49-F238E27FC236}">
                <a16:creationId xmlns:a16="http://schemas.microsoft.com/office/drawing/2014/main" id="{4AAC951A-4762-08E2-583A-2C6D3C82C55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18521730"/>
      </p:ext>
    </p:extLst>
  </p:cSld>
  <p:clrMapOvr>
    <a:masterClrMapping/>
  </p:clrMapOvr>
  <mc:AlternateContent xmlns:mc="http://schemas.openxmlformats.org/markup-compatibility/2006">
    <mc:Choice xmlns:p14="http://schemas.microsoft.com/office/powerpoint/2010/main" Requires="p14">
      <p:transition spd="slow" p14:dur="2000" advTm="65094"/>
    </mc:Choice>
    <mc:Fallback>
      <p:transition spd="slow" advTm="65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5509419"/>
            <a:ext cx="4082142" cy="585788"/>
          </a:xfrm>
        </p:spPr>
        <p:txBody>
          <a:bodyPr/>
          <a:lstStyle/>
          <a:p>
            <a:r>
              <a:rPr lang="en-US" dirty="0"/>
              <a:t>The Focal Paper</a:t>
            </a:r>
          </a:p>
        </p:txBody>
      </p:sp>
      <p:sp>
        <p:nvSpPr>
          <p:cNvPr id="3" name="Content Placeholder 2">
            <a:extLst>
              <a:ext uri="{FF2B5EF4-FFF2-40B4-BE49-F238E27FC236}">
                <a16:creationId xmlns:a16="http://schemas.microsoft.com/office/drawing/2014/main" id="{7D779DE4-CAEA-4617-897E-FEC9A2AC2D6A}"/>
              </a:ext>
            </a:extLst>
          </p:cNvPr>
          <p:cNvSpPr>
            <a:spLocks noGrp="1"/>
          </p:cNvSpPr>
          <p:nvPr>
            <p:ph type="body" sz="quarter" idx="13"/>
          </p:nvPr>
        </p:nvSpPr>
        <p:spPr>
          <a:xfrm>
            <a:off x="1422225" y="2558583"/>
            <a:ext cx="2141764" cy="514350"/>
          </a:xfrm>
        </p:spPr>
        <p:txBody>
          <a:bodyPr vert="horz" lIns="91440" tIns="45720" rIns="91440" bIns="45720" rtlCol="0" anchor="ctr">
            <a:normAutofit/>
          </a:bodyPr>
          <a:lstStyle/>
          <a:p>
            <a:r>
              <a:rPr lang="en-US" dirty="0"/>
              <a:t>Introduction</a:t>
            </a:r>
          </a:p>
        </p:txBody>
      </p:sp>
      <p:sp>
        <p:nvSpPr>
          <p:cNvPr id="4" name="Text Placeholder 3">
            <a:extLst>
              <a:ext uri="{FF2B5EF4-FFF2-40B4-BE49-F238E27FC236}">
                <a16:creationId xmlns:a16="http://schemas.microsoft.com/office/drawing/2014/main" id="{F5FF1291-56EB-4A7B-A198-1D91F9ECC5D3}"/>
              </a:ext>
            </a:extLst>
          </p:cNvPr>
          <p:cNvSpPr>
            <a:spLocks noGrp="1"/>
          </p:cNvSpPr>
          <p:nvPr>
            <p:ph type="body" sz="quarter" idx="14"/>
          </p:nvPr>
        </p:nvSpPr>
        <p:spPr>
          <a:xfrm>
            <a:off x="1422225" y="3453068"/>
            <a:ext cx="2141764" cy="514350"/>
          </a:xfrm>
        </p:spPr>
        <p:txBody>
          <a:bodyPr/>
          <a:lstStyle/>
          <a:p>
            <a:r>
              <a:rPr lang="en-US" dirty="0"/>
              <a:t>Hypothesis </a:t>
            </a:r>
          </a:p>
        </p:txBody>
      </p:sp>
      <p:sp>
        <p:nvSpPr>
          <p:cNvPr id="5" name="Text Placeholder 4">
            <a:extLst>
              <a:ext uri="{FF2B5EF4-FFF2-40B4-BE49-F238E27FC236}">
                <a16:creationId xmlns:a16="http://schemas.microsoft.com/office/drawing/2014/main" id="{6184E21C-7534-4FB5-9709-F7D1A11034F3}"/>
              </a:ext>
            </a:extLst>
          </p:cNvPr>
          <p:cNvSpPr>
            <a:spLocks noGrp="1"/>
          </p:cNvSpPr>
          <p:nvPr>
            <p:ph type="body" sz="quarter" idx="15"/>
          </p:nvPr>
        </p:nvSpPr>
        <p:spPr>
          <a:xfrm>
            <a:off x="1422225" y="4199835"/>
            <a:ext cx="2141764" cy="514350"/>
          </a:xfrm>
        </p:spPr>
        <p:txBody>
          <a:bodyPr/>
          <a:lstStyle/>
          <a:p>
            <a:r>
              <a:rPr lang="en-US" dirty="0"/>
              <a:t>Results</a:t>
            </a:r>
          </a:p>
        </p:txBody>
      </p:sp>
      <p:sp>
        <p:nvSpPr>
          <p:cNvPr id="7" name="Text Placeholder 6">
            <a:extLst>
              <a:ext uri="{FF2B5EF4-FFF2-40B4-BE49-F238E27FC236}">
                <a16:creationId xmlns:a16="http://schemas.microsoft.com/office/drawing/2014/main" id="{D7EB25CA-DA83-483D-AF83-0001BDF2DE2B}"/>
              </a:ext>
            </a:extLst>
          </p:cNvPr>
          <p:cNvSpPr>
            <a:spLocks noGrp="1"/>
          </p:cNvSpPr>
          <p:nvPr>
            <p:ph type="body" sz="quarter" idx="17"/>
          </p:nvPr>
        </p:nvSpPr>
        <p:spPr>
          <a:xfrm>
            <a:off x="4401534" y="2360528"/>
            <a:ext cx="5539095" cy="1010842"/>
          </a:xfrm>
        </p:spPr>
        <p:txBody>
          <a:bodyPr/>
          <a:lstStyle/>
          <a:p>
            <a:r>
              <a:rPr lang="en-US" dirty="0"/>
              <a:t>WNS killed 5.7–6.7 million bats within six-years after arrival in the United States but impacts on populations are variable by species. This paper focused on summer counts only. </a:t>
            </a:r>
          </a:p>
        </p:txBody>
      </p:sp>
      <p:sp>
        <p:nvSpPr>
          <p:cNvPr id="8" name="Text Placeholder 7">
            <a:extLst>
              <a:ext uri="{FF2B5EF4-FFF2-40B4-BE49-F238E27FC236}">
                <a16:creationId xmlns:a16="http://schemas.microsoft.com/office/drawing/2014/main" id="{B46CE8C6-E12D-4A0D-8553-7FFA31941D56}"/>
              </a:ext>
            </a:extLst>
          </p:cNvPr>
          <p:cNvSpPr>
            <a:spLocks noGrp="1"/>
          </p:cNvSpPr>
          <p:nvPr>
            <p:ph type="body" sz="quarter" idx="18"/>
          </p:nvPr>
        </p:nvSpPr>
        <p:spPr>
          <a:xfrm>
            <a:off x="4401535" y="3360116"/>
            <a:ext cx="5539095" cy="1010842"/>
          </a:xfrm>
        </p:spPr>
        <p:txBody>
          <a:bodyPr/>
          <a:lstStyle/>
          <a:p>
            <a:r>
              <a:rPr lang="en-US" dirty="0"/>
              <a:t>The authors predicted that summer populations of WNS-vulnerable species would reflect the steep declines observed in hibernacula counts.</a:t>
            </a:r>
          </a:p>
        </p:txBody>
      </p:sp>
      <p:sp>
        <p:nvSpPr>
          <p:cNvPr id="9" name="Text Placeholder 8">
            <a:extLst>
              <a:ext uri="{FF2B5EF4-FFF2-40B4-BE49-F238E27FC236}">
                <a16:creationId xmlns:a16="http://schemas.microsoft.com/office/drawing/2014/main" id="{1C7D5285-85DF-4331-A6FA-1AE847CA47AE}"/>
              </a:ext>
            </a:extLst>
          </p:cNvPr>
          <p:cNvSpPr>
            <a:spLocks noGrp="1"/>
          </p:cNvSpPr>
          <p:nvPr>
            <p:ph type="body" sz="quarter" idx="19"/>
          </p:nvPr>
        </p:nvSpPr>
        <p:spPr>
          <a:xfrm>
            <a:off x="4401533" y="4252656"/>
            <a:ext cx="5539095" cy="1010842"/>
          </a:xfrm>
        </p:spPr>
        <p:txBody>
          <a:bodyPr>
            <a:normAutofit/>
          </a:bodyPr>
          <a:lstStyle/>
          <a:p>
            <a:r>
              <a:rPr lang="en-US" dirty="0"/>
              <a:t>The model suggested three of the eight species studied declined dramatically after the arrival of WNS. </a:t>
            </a:r>
          </a:p>
        </p:txBody>
      </p:sp>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5</a:t>
            </a:fld>
            <a:endParaRPr lang="en-US" dirty="0"/>
          </a:p>
        </p:txBody>
      </p:sp>
      <p:pic>
        <p:nvPicPr>
          <p:cNvPr id="19" name="Picture 18">
            <a:extLst>
              <a:ext uri="{FF2B5EF4-FFF2-40B4-BE49-F238E27FC236}">
                <a16:creationId xmlns:a16="http://schemas.microsoft.com/office/drawing/2014/main" id="{63BDDD2B-4D00-B7D0-48C3-AEDC3DE50CC3}"/>
              </a:ext>
            </a:extLst>
          </p:cNvPr>
          <p:cNvPicPr>
            <a:picLocks noChangeAspect="1"/>
          </p:cNvPicPr>
          <p:nvPr/>
        </p:nvPicPr>
        <p:blipFill>
          <a:blip r:embed="rId5"/>
          <a:stretch>
            <a:fillRect/>
          </a:stretch>
        </p:blipFill>
        <p:spPr>
          <a:xfrm>
            <a:off x="4422556" y="424997"/>
            <a:ext cx="6697010" cy="1781424"/>
          </a:xfrm>
          <a:prstGeom prst="rect">
            <a:avLst/>
          </a:prstGeom>
        </p:spPr>
      </p:pic>
      <p:pic>
        <p:nvPicPr>
          <p:cNvPr id="18" name="Audio 17">
            <a:hlinkClick r:id="" action="ppaction://media"/>
            <a:extLst>
              <a:ext uri="{FF2B5EF4-FFF2-40B4-BE49-F238E27FC236}">
                <a16:creationId xmlns:a16="http://schemas.microsoft.com/office/drawing/2014/main" id="{A9D3EDAD-88E8-08C4-992E-3CA33B24E98F}"/>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38561688"/>
      </p:ext>
    </p:extLst>
  </p:cSld>
  <p:clrMapOvr>
    <a:masterClrMapping/>
  </p:clrMapOvr>
  <mc:AlternateContent xmlns:mc="http://schemas.openxmlformats.org/markup-compatibility/2006">
    <mc:Choice xmlns:p14="http://schemas.microsoft.com/office/powerpoint/2010/main" Requires="p14">
      <p:transition spd="slow" p14:dur="2000" advTm="79880"/>
    </mc:Choice>
    <mc:Fallback>
      <p:transition spd="slow" advTm="79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0A63-A388-49B1-A04E-27CE9BD622EF}"/>
              </a:ext>
            </a:extLst>
          </p:cNvPr>
          <p:cNvSpPr>
            <a:spLocks noGrp="1"/>
          </p:cNvSpPr>
          <p:nvPr>
            <p:ph type="title"/>
          </p:nvPr>
        </p:nvSpPr>
        <p:spPr>
          <a:xfrm>
            <a:off x="2064059" y="1485770"/>
            <a:ext cx="5431971" cy="846301"/>
          </a:xfrm>
        </p:spPr>
        <p:txBody>
          <a:bodyPr/>
          <a:lstStyle/>
          <a:p>
            <a:r>
              <a:rPr lang="en-ZA" dirty="0"/>
              <a:t>Statistical Analysis</a:t>
            </a:r>
          </a:p>
        </p:txBody>
      </p:sp>
      <p:sp>
        <p:nvSpPr>
          <p:cNvPr id="9" name="Text Placeholder 8">
            <a:extLst>
              <a:ext uri="{FF2B5EF4-FFF2-40B4-BE49-F238E27FC236}">
                <a16:creationId xmlns:a16="http://schemas.microsoft.com/office/drawing/2014/main" id="{95CCE699-03D1-4642-B46A-B14EF17DA183}"/>
              </a:ext>
            </a:extLst>
          </p:cNvPr>
          <p:cNvSpPr>
            <a:spLocks noGrp="1"/>
          </p:cNvSpPr>
          <p:nvPr>
            <p:ph type="body" sz="quarter" idx="24"/>
          </p:nvPr>
        </p:nvSpPr>
        <p:spPr>
          <a:xfrm>
            <a:off x="2064059" y="2258686"/>
            <a:ext cx="5431971" cy="3113543"/>
          </a:xfrm>
        </p:spPr>
        <p:txBody>
          <a:bodyPr>
            <a:normAutofit/>
          </a:bodyPr>
          <a:lstStyle/>
          <a:p>
            <a:pPr marL="285750" indent="-285750">
              <a:buFont typeface="Arial" panose="020B0604020202020204" pitchFamily="34" charset="0"/>
              <a:buChar char="•"/>
            </a:pPr>
            <a:r>
              <a:rPr lang="en-ZA" noProof="1"/>
              <a:t>The focal paper used a zero-inflated Poisson generalized additive model </a:t>
            </a:r>
          </a:p>
          <a:p>
            <a:pPr marL="285750" indent="-285750">
              <a:buFont typeface="Arial" panose="020B0604020202020204" pitchFamily="34" charset="0"/>
              <a:buChar char="•"/>
            </a:pPr>
            <a:r>
              <a:rPr lang="en-ZA" noProof="1"/>
              <a:t>The distribution of the data will be visually assessed using a histogram</a:t>
            </a:r>
          </a:p>
          <a:p>
            <a:pPr marL="285750" indent="-285750">
              <a:buFont typeface="Arial" panose="020B0604020202020204" pitchFamily="34" charset="0"/>
              <a:buChar char="•"/>
            </a:pPr>
            <a:r>
              <a:rPr lang="en-ZA" noProof="1"/>
              <a:t>A logistic model will be fitted</a:t>
            </a:r>
          </a:p>
          <a:p>
            <a:pPr marL="285750" indent="-285750">
              <a:buFont typeface="Arial" panose="020B0604020202020204" pitchFamily="34" charset="0"/>
              <a:buChar char="•"/>
            </a:pPr>
            <a:r>
              <a:rPr lang="en-ZA" noProof="1"/>
              <a:t>Model fit will be evaluated using a binned residual plot </a:t>
            </a:r>
          </a:p>
          <a:p>
            <a:pPr marL="285750" indent="-285750">
              <a:buFont typeface="Arial" panose="020B0604020202020204" pitchFamily="34" charset="0"/>
              <a:buChar char="•"/>
            </a:pPr>
            <a:r>
              <a:rPr lang="en-ZA" noProof="1"/>
              <a:t>Interpret the coeffcients from the summary output</a:t>
            </a:r>
          </a:p>
          <a:p>
            <a:pPr marL="285750" indent="-285750">
              <a:buFont typeface="Arial" panose="020B0604020202020204" pitchFamily="34" charset="0"/>
              <a:buChar char="•"/>
            </a:pPr>
            <a:r>
              <a:rPr lang="en-ZA" noProof="1"/>
              <a:t>Extract the predicted probabilities for a given year</a:t>
            </a:r>
          </a:p>
        </p:txBody>
      </p:sp>
      <p:sp>
        <p:nvSpPr>
          <p:cNvPr id="4" name="Slide Number Placeholder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ZA" smtClean="0"/>
              <a:pPr/>
              <a:t>6</a:t>
            </a:fld>
            <a:endParaRPr lang="en-ZA" dirty="0"/>
          </a:p>
        </p:txBody>
      </p:sp>
      <p:pic>
        <p:nvPicPr>
          <p:cNvPr id="5" name="Picture 4">
            <a:extLst>
              <a:ext uri="{FF2B5EF4-FFF2-40B4-BE49-F238E27FC236}">
                <a16:creationId xmlns:a16="http://schemas.microsoft.com/office/drawing/2014/main" id="{B2B7C2B3-E456-9053-B99F-BFB189D077FE}"/>
              </a:ext>
            </a:extLst>
          </p:cNvPr>
          <p:cNvPicPr>
            <a:picLocks noChangeAspect="1"/>
          </p:cNvPicPr>
          <p:nvPr/>
        </p:nvPicPr>
        <p:blipFill>
          <a:blip r:embed="rId5"/>
          <a:stretch>
            <a:fillRect/>
          </a:stretch>
        </p:blipFill>
        <p:spPr>
          <a:xfrm>
            <a:off x="8567083" y="2332071"/>
            <a:ext cx="1933845" cy="1971950"/>
          </a:xfrm>
          <a:prstGeom prst="rect">
            <a:avLst/>
          </a:prstGeom>
          <a:solidFill>
            <a:srgbClr val="E9E6DF"/>
          </a:solidFill>
        </p:spPr>
      </p:pic>
      <p:pic>
        <p:nvPicPr>
          <p:cNvPr id="14" name="Audio 13">
            <a:hlinkClick r:id="" action="ppaction://media"/>
            <a:extLst>
              <a:ext uri="{FF2B5EF4-FFF2-40B4-BE49-F238E27FC236}">
                <a16:creationId xmlns:a16="http://schemas.microsoft.com/office/drawing/2014/main" id="{EF88198B-75BD-4DFF-2174-10922252B9B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069393026"/>
      </p:ext>
    </p:extLst>
  </p:cSld>
  <p:clrMapOvr>
    <a:masterClrMapping/>
  </p:clrMapOvr>
  <mc:AlternateContent xmlns:mc="http://schemas.openxmlformats.org/markup-compatibility/2006">
    <mc:Choice xmlns:p14="http://schemas.microsoft.com/office/powerpoint/2010/main" Requires="p14">
      <p:transition spd="slow" p14:dur="2000" advTm="43599"/>
    </mc:Choice>
    <mc:Fallback>
      <p:transition spd="slow" advTm="43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Monoline">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oline" id="{080CB5C6-FA0A-40B0-8C1A-A4BA88D91EE0}" vid="{DC98E595-77B2-413A-A4EA-B47400BD1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75DC67E-4FAC-4989-A1C6-9CCFAE724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4BA2C8-4C3C-4809-AD4F-FED9B4D74B8F}">
  <ds:schemaRefs>
    <ds:schemaRef ds:uri="http://schemas.microsoft.com/sharepoint/v3/contenttype/forms"/>
  </ds:schemaRefs>
</ds:datastoreItem>
</file>

<file path=customXml/itemProps3.xml><?xml version="1.0" encoding="utf-8"?>
<ds:datastoreItem xmlns:ds="http://schemas.openxmlformats.org/officeDocument/2006/customXml" ds:itemID="{0C14FED0-9A95-4A83-8CAA-A3BB5938F80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Certificate</Template>
  <TotalTime>0</TotalTime>
  <Words>427</Words>
  <Application>Microsoft Office PowerPoint</Application>
  <PresentationFormat>Widescreen</PresentationFormat>
  <Paragraphs>46</Paragraphs>
  <Slides>6</Slides>
  <Notes>5</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Tenorite</vt:lpstr>
      <vt:lpstr>Monoline</vt:lpstr>
      <vt:lpstr>MODELING CHANGES IN PROBABILITY OF PRESENCE OF MYOTIS LUCIFUGUS DUE TO WNS</vt:lpstr>
      <vt:lpstr>Learning Objectives</vt:lpstr>
      <vt:lpstr>Background</vt:lpstr>
      <vt:lpstr>PowerPoint Presentation</vt:lpstr>
      <vt:lpstr>The Focal Paper</vt:lpstr>
      <vt:lpstr>Statistical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2021-06-15T17:20:32Z</dcterms:created>
  <dcterms:modified xsi:type="dcterms:W3CDTF">2023-05-03T01:03:43Z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