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9" r:id="rId5"/>
    <p:sldMasterId id="214748367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5143500" cx="9144000"/>
  <p:notesSz cx="6858000" cy="9144000"/>
  <p:embeddedFontLst>
    <p:embeddedFont>
      <p:font typeface="Roboto"/>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5A4051A2-9957-4CF3-AB94-4759ACEFA5BD}">
  <a:tblStyle styleId="{5A4051A2-9957-4CF3-AB94-4759ACEFA5BD}"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regular.fntdata"/><Relationship Id="rId50" Type="http://schemas.openxmlformats.org/officeDocument/2006/relationships/slide" Target="slides/slide43.xml"/><Relationship Id="rId53" Type="http://schemas.openxmlformats.org/officeDocument/2006/relationships/font" Target="fonts/Roboto-italic.fntdata"/><Relationship Id="rId52" Type="http://schemas.openxmlformats.org/officeDocument/2006/relationships/font" Target="fonts/Roboto-bold.fntdata"/><Relationship Id="rId11" Type="http://schemas.openxmlformats.org/officeDocument/2006/relationships/slide" Target="slides/slide4.xml"/><Relationship Id="rId10" Type="http://schemas.openxmlformats.org/officeDocument/2006/relationships/slide" Target="slides/slide3.xml"/><Relationship Id="rId54" Type="http://schemas.openxmlformats.org/officeDocument/2006/relationships/font" Target="fonts/Roboto-boldItalic.fntdata"/><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 name="Google Shape;104;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1" name="Google Shape;191;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highlight>
                <a:srgbClr val="FFFF00"/>
              </a:highlight>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aa98629e4e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aa98629e4e_0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aa98629e4e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gaa98629e4e_0_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3" name="Google Shape;23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9" name="Google Shape;239;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5" name="Google Shape;245;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5" name="Google Shape;275;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3" name="Google Shape;113;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9" name="Google Shape;299;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4" name="Google Shape;31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4" name="Google Shape;324;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050">
              <a:solidFill>
                <a:srgbClr val="57B055"/>
              </a:solidFill>
            </a:endParaRPr>
          </a:p>
          <a:p>
            <a:pPr indent="0" lvl="0" marL="0" rtl="0" algn="l">
              <a:lnSpc>
                <a:spcPct val="100000"/>
              </a:lnSpc>
              <a:spcBef>
                <a:spcPts val="0"/>
              </a:spcBef>
              <a:spcAft>
                <a:spcPts val="0"/>
              </a:spcAft>
              <a:buSzPts val="1100"/>
              <a:buNone/>
            </a:pPr>
            <a:r>
              <a:t/>
            </a:r>
            <a:endParaRPr sz="1050">
              <a:solidFill>
                <a:srgbClr val="57B055"/>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3" name="Google Shape;333;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9" name="Google Shape;339;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1" name="Google Shape;351;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14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5" name="Google Shape;365;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1" name="Google Shape;371;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2c815679e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6" name="Google Shape;136;gb2c815679e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3" name="Google Shape;38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5" name="Google Shape;395;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000"/>
              </a:spcBef>
              <a:spcAft>
                <a:spcPts val="0"/>
              </a:spcAft>
              <a:buClr>
                <a:schemeClr val="dk1"/>
              </a:buClr>
              <a:buSzPts val="1100"/>
              <a:buFont typeface="Arial"/>
              <a:buNone/>
            </a:pPr>
            <a:r>
              <a:t/>
            </a:r>
            <a:endParaRPr sz="1600">
              <a:solidFill>
                <a:schemeClr val="dk1"/>
              </a:solidFill>
            </a:endParaRPr>
          </a:p>
          <a:p>
            <a:pPr indent="0" lvl="0" marL="0" rtl="0" algn="l">
              <a:lnSpc>
                <a:spcPct val="115000"/>
              </a:lnSpc>
              <a:spcBef>
                <a:spcPts val="1000"/>
              </a:spcBef>
              <a:spcAft>
                <a:spcPts val="0"/>
              </a:spcAft>
              <a:buClr>
                <a:schemeClr val="dk1"/>
              </a:buClr>
              <a:buSzPts val="1100"/>
              <a:buFont typeface="Arial"/>
              <a:buNone/>
            </a:pPr>
            <a:r>
              <a:t/>
            </a:r>
            <a:endParaRPr sz="1600">
              <a:solidFill>
                <a:srgbClr val="595959"/>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5" name="Google Shape;4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1" name="Google Shape;411;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p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8" name="Google Shape;418;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5" name="Google Shape;425;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15000"/>
              </a:lnSpc>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b2c815679e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gb2c815679e_0_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i="1" sz="750">
              <a:solidFill>
                <a:srgbClr val="4D4D4D"/>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i="1" sz="750">
              <a:solidFill>
                <a:srgbClr val="4D4D4D"/>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i="1" sz="750">
              <a:solidFill>
                <a:srgbClr val="4D4D4D"/>
              </a:solidFill>
              <a:highlight>
                <a:srgbClr val="FFFFFF"/>
              </a:highlight>
              <a:latin typeface="Roboto"/>
              <a:ea typeface="Roboto"/>
              <a:cs typeface="Roboto"/>
              <a:sym typeface="Roboto"/>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b2c815679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2" name="Google Shape;452;gb2c815679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6" name="Google Shape;146;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9" name="Google Shape;459;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8" name="Google Shape;46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5" name="Google Shape;475;p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2" name="Google Shape;482;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3" name="Google Shape;15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sz="95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95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950">
              <a:solidFill>
                <a:schemeClr val="dk1"/>
              </a:solidFill>
              <a:highlight>
                <a:srgbClr val="FFFFFF"/>
              </a:highlight>
              <a:latin typeface="Verdana"/>
              <a:ea typeface="Verdana"/>
              <a:cs typeface="Verdana"/>
              <a:sym typeface="Verdana"/>
            </a:endParaRPr>
          </a:p>
          <a:p>
            <a:pPr indent="0" lvl="0" marL="0" rtl="0" algn="l">
              <a:lnSpc>
                <a:spcPct val="100000"/>
              </a:lnSpc>
              <a:spcBef>
                <a:spcPts val="0"/>
              </a:spcBef>
              <a:spcAft>
                <a:spcPts val="0"/>
              </a:spcAft>
              <a:buSzPts val="1100"/>
              <a:buNone/>
            </a:pPr>
            <a:r>
              <a:t/>
            </a:r>
            <a:endParaRPr sz="950">
              <a:solidFill>
                <a:schemeClr val="dk1"/>
              </a:solidFill>
              <a:highlight>
                <a:srgbClr val="FFFFFF"/>
              </a:highlight>
              <a:latin typeface="Verdana"/>
              <a:ea typeface="Verdana"/>
              <a:cs typeface="Verdana"/>
              <a:sym typeface="Verdan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950">
              <a:solidFill>
                <a:schemeClr val="dk1"/>
              </a:solidFill>
              <a:latin typeface="Verdana"/>
              <a:ea typeface="Verdana"/>
              <a:cs typeface="Verdana"/>
              <a:sym typeface="Verdana"/>
            </a:endParaRPr>
          </a:p>
          <a:p>
            <a:pPr indent="0" lvl="0" marL="457200" rtl="0" algn="l">
              <a:lnSpc>
                <a:spcPct val="115000"/>
              </a:lnSpc>
              <a:spcBef>
                <a:spcPts val="1000"/>
              </a:spcBef>
              <a:spcAft>
                <a:spcPts val="0"/>
              </a:spcAft>
              <a:buSzPts val="1100"/>
              <a:buNone/>
            </a:pPr>
            <a:r>
              <a:t/>
            </a:r>
            <a:endParaRPr sz="950">
              <a:solidFill>
                <a:schemeClr val="dk1"/>
              </a:solidFill>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7" name="Google Shape;167;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3" name="Google Shape;17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 name="Shape 9"/>
        <p:cNvGrpSpPr/>
        <p:nvPr/>
      </p:nvGrpSpPr>
      <p:grpSpPr>
        <a:xfrm>
          <a:off x="0" y="0"/>
          <a:ext cx="0" cy="0"/>
          <a:chOff x="0" y="0"/>
          <a:chExt cx="0" cy="0"/>
        </a:xfrm>
      </p:grpSpPr>
      <p:pic>
        <p:nvPicPr>
          <p:cNvPr id="10" name="Google Shape;10;p2"/>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11" name="Google Shape;11;p2"/>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56" name="Google Shape;56;p11"/>
          <p:cNvPicPr preferRelativeResize="0"/>
          <p:nvPr/>
        </p:nvPicPr>
        <p:blipFill rotWithShape="1">
          <a:blip r:embed="rId2">
            <a:alphaModFix/>
          </a:blip>
          <a:srcRect b="0" l="0" r="0" t="0"/>
          <a:stretch/>
        </p:blipFill>
        <p:spPr>
          <a:xfrm>
            <a:off x="0" y="0"/>
            <a:ext cx="9144003" cy="514360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1" name="Shape 61"/>
        <p:cNvGrpSpPr/>
        <p:nvPr/>
      </p:nvGrpSpPr>
      <p:grpSpPr>
        <a:xfrm>
          <a:off x="0" y="0"/>
          <a:ext cx="0" cy="0"/>
          <a:chOff x="0" y="0"/>
          <a:chExt cx="0" cy="0"/>
        </a:xfrm>
      </p:grpSpPr>
      <p:sp>
        <p:nvSpPr>
          <p:cNvPr id="62" name="Google Shape;62;p13"/>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63" name="Google Shape;63;p13"/>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4" name="Google Shape;64;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67" name="Google Shape;67;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0" name="Google Shape;70;p1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71" name="Google Shape;71;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2" name="Shape 72"/>
        <p:cNvGrpSpPr/>
        <p:nvPr/>
      </p:nvGrpSpPr>
      <p:grpSpPr>
        <a:xfrm>
          <a:off x="0" y="0"/>
          <a:ext cx="0" cy="0"/>
          <a:chOff x="0" y="0"/>
          <a:chExt cx="0" cy="0"/>
        </a:xfrm>
      </p:grpSpPr>
      <p:sp>
        <p:nvSpPr>
          <p:cNvPr id="73" name="Google Shape;73;p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5" name="Google Shape;75;p1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76" name="Google Shape;76;p1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7" name="Shape 77"/>
        <p:cNvGrpSpPr/>
        <p:nvPr/>
      </p:nvGrpSpPr>
      <p:grpSpPr>
        <a:xfrm>
          <a:off x="0" y="0"/>
          <a:ext cx="0" cy="0"/>
          <a:chOff x="0" y="0"/>
          <a:chExt cx="0" cy="0"/>
        </a:xfrm>
      </p:grpSpPr>
      <p:sp>
        <p:nvSpPr>
          <p:cNvPr id="78" name="Google Shape;78;p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79" name="Google Shape;79;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80" name="Shape 80"/>
        <p:cNvGrpSpPr/>
        <p:nvPr/>
      </p:nvGrpSpPr>
      <p:grpSpPr>
        <a:xfrm>
          <a:off x="0" y="0"/>
          <a:ext cx="0" cy="0"/>
          <a:chOff x="0" y="0"/>
          <a:chExt cx="0" cy="0"/>
        </a:xfrm>
      </p:grpSpPr>
      <p:sp>
        <p:nvSpPr>
          <p:cNvPr id="81" name="Google Shape;81;p18"/>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82" name="Google Shape;82;p18"/>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83" name="Google Shape;83;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4" name="Shape 84"/>
        <p:cNvGrpSpPr/>
        <p:nvPr/>
      </p:nvGrpSpPr>
      <p:grpSpPr>
        <a:xfrm>
          <a:off x="0" y="0"/>
          <a:ext cx="0" cy="0"/>
          <a:chOff x="0" y="0"/>
          <a:chExt cx="0" cy="0"/>
        </a:xfrm>
      </p:grpSpPr>
      <p:sp>
        <p:nvSpPr>
          <p:cNvPr id="85" name="Google Shape;85;p1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86" name="Google Shape;86;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7" name="Shape 87"/>
        <p:cNvGrpSpPr/>
        <p:nvPr/>
      </p:nvGrpSpPr>
      <p:grpSpPr>
        <a:xfrm>
          <a:off x="0" y="0"/>
          <a:ext cx="0" cy="0"/>
          <a:chOff x="0" y="0"/>
          <a:chExt cx="0" cy="0"/>
        </a:xfrm>
      </p:grpSpPr>
      <p:sp>
        <p:nvSpPr>
          <p:cNvPr id="88" name="Google Shape;88;p2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 name="Google Shape;89;p2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90" name="Google Shape;90;p2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91" name="Google Shape;91;p2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92" name="Google Shape;92;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3" name="Shape 93"/>
        <p:cNvGrpSpPr/>
        <p:nvPr/>
      </p:nvGrpSpPr>
      <p:grpSpPr>
        <a:xfrm>
          <a:off x="0" y="0"/>
          <a:ext cx="0" cy="0"/>
          <a:chOff x="0" y="0"/>
          <a:chExt cx="0" cy="0"/>
        </a:xfrm>
      </p:grpSpPr>
      <p:sp>
        <p:nvSpPr>
          <p:cNvPr id="94" name="Google Shape;94;p2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95" name="Google Shape;95;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VSR_Slides_Template" type="title">
  <p:cSld name="TITLE">
    <p:spTree>
      <p:nvGrpSpPr>
        <p:cNvPr id="13" name="Shape 13"/>
        <p:cNvGrpSpPr/>
        <p:nvPr/>
      </p:nvGrpSpPr>
      <p:grpSpPr>
        <a:xfrm>
          <a:off x="0" y="0"/>
          <a:ext cx="0" cy="0"/>
          <a:chOff x="0" y="0"/>
          <a:chExt cx="0" cy="0"/>
        </a:xfrm>
      </p:grpSpPr>
      <p:pic>
        <p:nvPicPr>
          <p:cNvPr id="14" name="Google Shape;14;p3"/>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15" name="Google Shape;15;p3"/>
          <p:cNvSpPr txBox="1"/>
          <p:nvPr>
            <p:ph type="ctrTitle"/>
          </p:nvPr>
        </p:nvSpPr>
        <p:spPr>
          <a:xfrm>
            <a:off x="3040603" y="744575"/>
            <a:ext cx="57918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6" name="Google Shape;16;p3"/>
          <p:cNvSpPr txBox="1"/>
          <p:nvPr>
            <p:ph idx="1" type="subTitle"/>
          </p:nvPr>
        </p:nvSpPr>
        <p:spPr>
          <a:xfrm>
            <a:off x="3040500" y="2834125"/>
            <a:ext cx="5791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6" name="Shape 96"/>
        <p:cNvGrpSpPr/>
        <p:nvPr/>
      </p:nvGrpSpPr>
      <p:grpSpPr>
        <a:xfrm>
          <a:off x="0" y="0"/>
          <a:ext cx="0" cy="0"/>
          <a:chOff x="0" y="0"/>
          <a:chExt cx="0" cy="0"/>
        </a:xfrm>
      </p:grpSpPr>
      <p:sp>
        <p:nvSpPr>
          <p:cNvPr id="97" name="Google Shape;97;p2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98" name="Google Shape;98;p2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99" name="Google Shape;99;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0" name="Shape 100"/>
        <p:cNvGrpSpPr/>
        <p:nvPr/>
      </p:nvGrpSpPr>
      <p:grpSpPr>
        <a:xfrm>
          <a:off x="0" y="0"/>
          <a:ext cx="0" cy="0"/>
          <a:chOff x="0" y="0"/>
          <a:chExt cx="0" cy="0"/>
        </a:xfrm>
      </p:grpSpPr>
      <p:sp>
        <p:nvSpPr>
          <p:cNvPr id="101" name="Google Shape;101;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20" name="Google Shape;20;p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1" name="Google Shape;21;p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2" name="Google Shape;22;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3" name="Shape 23"/>
        <p:cNvGrpSpPr/>
        <p:nvPr/>
      </p:nvGrpSpPr>
      <p:grpSpPr>
        <a:xfrm>
          <a:off x="0" y="0"/>
          <a:ext cx="0" cy="0"/>
          <a:chOff x="0" y="0"/>
          <a:chExt cx="0" cy="0"/>
        </a:xfrm>
      </p:grpSpPr>
      <p:sp>
        <p:nvSpPr>
          <p:cNvPr id="24" name="Google Shape;24;p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5" name="Google Shape;25;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pic>
        <p:nvPicPr>
          <p:cNvPr id="26" name="Google Shape;26;p5"/>
          <p:cNvPicPr preferRelativeResize="0"/>
          <p:nvPr/>
        </p:nvPicPr>
        <p:blipFill rotWithShape="1">
          <a:blip r:embed="rId2">
            <a:alphaModFix/>
          </a:blip>
          <a:srcRect b="0" l="0" r="67457" t="0"/>
          <a:stretch/>
        </p:blipFill>
        <p:spPr>
          <a:xfrm>
            <a:off x="6168976" y="0"/>
            <a:ext cx="2975025" cy="5143496"/>
          </a:xfrm>
          <a:prstGeom prst="rect">
            <a:avLst/>
          </a:prstGeom>
          <a:noFill/>
          <a:ln>
            <a:noFill/>
          </a:ln>
        </p:spPr>
      </p:pic>
      <p:pic>
        <p:nvPicPr>
          <p:cNvPr id="27" name="Google Shape;27;p5"/>
          <p:cNvPicPr preferRelativeResize="0"/>
          <p:nvPr/>
        </p:nvPicPr>
        <p:blipFill rotWithShape="1">
          <a:blip r:embed="rId2">
            <a:alphaModFix/>
          </a:blip>
          <a:srcRect b="70255" l="74368" r="0" t="0"/>
          <a:stretch/>
        </p:blipFill>
        <p:spPr>
          <a:xfrm>
            <a:off x="2" y="3526925"/>
            <a:ext cx="2343280" cy="152990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pic>
        <p:nvPicPr>
          <p:cNvPr id="29" name="Google Shape;29;p6"/>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0" name="Google Shape;30;p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1" name="Google Shape;31;p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2" name="Google Shape;32;p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33" name="Google Shape;33;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4" name="Shape 34"/>
        <p:cNvGrpSpPr/>
        <p:nvPr/>
      </p:nvGrpSpPr>
      <p:grpSpPr>
        <a:xfrm>
          <a:off x="0" y="0"/>
          <a:ext cx="0" cy="0"/>
          <a:chOff x="0" y="0"/>
          <a:chExt cx="0" cy="0"/>
        </a:xfrm>
      </p:grpSpPr>
      <p:pic>
        <p:nvPicPr>
          <p:cNvPr id="35" name="Google Shape;35;p7"/>
          <p:cNvPicPr preferRelativeResize="0"/>
          <p:nvPr/>
        </p:nvPicPr>
        <p:blipFill rotWithShape="1">
          <a:blip r:embed="rId2">
            <a:alphaModFix/>
          </a:blip>
          <a:srcRect b="0" l="0" r="0" t="0"/>
          <a:stretch/>
        </p:blipFill>
        <p:spPr>
          <a:xfrm>
            <a:off x="95" y="0"/>
            <a:ext cx="9143803" cy="5143496"/>
          </a:xfrm>
          <a:prstGeom prst="rect">
            <a:avLst/>
          </a:prstGeom>
          <a:noFill/>
          <a:ln>
            <a:noFill/>
          </a:ln>
        </p:spPr>
      </p:pic>
      <p:sp>
        <p:nvSpPr>
          <p:cNvPr id="36" name="Google Shape;36;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7"/>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38" name="Google Shape;38;p7"/>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7"/>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40" name="Google Shape;40;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1" name="Shape 41"/>
        <p:cNvGrpSpPr/>
        <p:nvPr/>
      </p:nvGrpSpPr>
      <p:grpSpPr>
        <a:xfrm>
          <a:off x="0" y="0"/>
          <a:ext cx="0" cy="0"/>
          <a:chOff x="0" y="0"/>
          <a:chExt cx="0" cy="0"/>
        </a:xfrm>
      </p:grpSpPr>
      <p:pic>
        <p:nvPicPr>
          <p:cNvPr id="42" name="Google Shape;42;p8"/>
          <p:cNvPicPr preferRelativeResize="0"/>
          <p:nvPr/>
        </p:nvPicPr>
        <p:blipFill rotWithShape="1">
          <a:blip r:embed="rId2">
            <a:alphaModFix/>
          </a:blip>
          <a:srcRect b="0" l="0" r="0" t="0"/>
          <a:stretch/>
        </p:blipFill>
        <p:spPr>
          <a:xfrm>
            <a:off x="0" y="0"/>
            <a:ext cx="9144003" cy="5143601"/>
          </a:xfrm>
          <a:prstGeom prst="rect">
            <a:avLst/>
          </a:prstGeom>
          <a:noFill/>
          <a:ln>
            <a:noFill/>
          </a:ln>
        </p:spPr>
      </p:pic>
      <p:sp>
        <p:nvSpPr>
          <p:cNvPr id="43" name="Google Shape;43;p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44" name="Google Shape;44;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5" name="Shape 45"/>
        <p:cNvGrpSpPr/>
        <p:nvPr/>
      </p:nvGrpSpPr>
      <p:grpSpPr>
        <a:xfrm>
          <a:off x="0" y="0"/>
          <a:ext cx="0" cy="0"/>
          <a:chOff x="0" y="0"/>
          <a:chExt cx="0" cy="0"/>
        </a:xfrm>
      </p:grpSpPr>
      <p:pic>
        <p:nvPicPr>
          <p:cNvPr id="46" name="Google Shape;46;p9"/>
          <p:cNvPicPr preferRelativeResize="0"/>
          <p:nvPr/>
        </p:nvPicPr>
        <p:blipFill rotWithShape="1">
          <a:blip r:embed="rId2">
            <a:alphaModFix/>
          </a:blip>
          <a:srcRect b="0" l="0" r="0" t="0"/>
          <a:stretch/>
        </p:blipFill>
        <p:spPr>
          <a:xfrm>
            <a:off x="0" y="0"/>
            <a:ext cx="9144003" cy="5143616"/>
          </a:xfrm>
          <a:prstGeom prst="rect">
            <a:avLst/>
          </a:prstGeom>
          <a:noFill/>
          <a:ln>
            <a:noFill/>
          </a:ln>
        </p:spPr>
      </p:pic>
      <p:sp>
        <p:nvSpPr>
          <p:cNvPr id="47" name="Google Shape;47;p9"/>
          <p:cNvSpPr txBox="1"/>
          <p:nvPr>
            <p:ph idx="1" type="body"/>
          </p:nvPr>
        </p:nvSpPr>
        <p:spPr>
          <a:xfrm>
            <a:off x="311700" y="44591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48" name="Google Shape;48;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pic>
        <p:nvPicPr>
          <p:cNvPr id="50" name="Google Shape;50;p10"/>
          <p:cNvPicPr preferRelativeResize="0"/>
          <p:nvPr/>
        </p:nvPicPr>
        <p:blipFill rotWithShape="1">
          <a:blip r:embed="rId2">
            <a:alphaModFix/>
          </a:blip>
          <a:srcRect b="0" l="0" r="0" t="0"/>
          <a:stretch/>
        </p:blipFill>
        <p:spPr>
          <a:xfrm>
            <a:off x="952" y="0"/>
            <a:ext cx="9142089" cy="5143496"/>
          </a:xfrm>
          <a:prstGeom prst="rect">
            <a:avLst/>
          </a:prstGeom>
          <a:noFill/>
          <a:ln>
            <a:noFill/>
          </a:ln>
        </p:spPr>
      </p:pic>
      <p:sp>
        <p:nvSpPr>
          <p:cNvPr id="51" name="Google Shape;51;p10"/>
          <p:cNvSpPr txBox="1"/>
          <p:nvPr>
            <p:ph hasCustomPrompt="1" type="title"/>
          </p:nvPr>
        </p:nvSpPr>
        <p:spPr>
          <a:xfrm>
            <a:off x="2993425" y="1258525"/>
            <a:ext cx="58389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2" name="Google Shape;52;p10"/>
          <p:cNvSpPr txBox="1"/>
          <p:nvPr>
            <p:ph idx="1" type="body"/>
          </p:nvPr>
        </p:nvSpPr>
        <p:spPr>
          <a:xfrm>
            <a:off x="2993425" y="3304625"/>
            <a:ext cx="58389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53" name="Google Shape;53;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2.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7" name="Shape 57"/>
        <p:cNvGrpSpPr/>
        <p:nvPr/>
      </p:nvGrpSpPr>
      <p:grpSpPr>
        <a:xfrm>
          <a:off x="0" y="0"/>
          <a:ext cx="0" cy="0"/>
          <a:chOff x="0" y="0"/>
          <a:chExt cx="0" cy="0"/>
        </a:xfrm>
      </p:grpSpPr>
      <p:sp>
        <p:nvSpPr>
          <p:cNvPr id="58" name="Google Shape;58;p1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9" name="Google Shape;59;p12"/>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60" name="Google Shape;60;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hyperlink" Target="http://www.flaticon.com" TargetMode="External"/><Relationship Id="rId5" Type="http://schemas.openxmlformats.org/officeDocument/2006/relationships/image" Target="../media/image10.png"/><Relationship Id="rId6" Type="http://schemas.openxmlformats.org/officeDocument/2006/relationships/image" Target="../media/image15.png"/><Relationship Id="rId7" Type="http://schemas.openxmlformats.org/officeDocument/2006/relationships/image" Target="../media/image18.png"/><Relationship Id="rId8" Type="http://schemas.openxmlformats.org/officeDocument/2006/relationships/hyperlink" Target="https://www.flaticon.com/authors/freepik"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2.png"/><Relationship Id="rId4" Type="http://schemas.openxmlformats.org/officeDocument/2006/relationships/image" Target="../media/image21.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6.png"/><Relationship Id="rId4" Type="http://schemas.openxmlformats.org/officeDocument/2006/relationships/hyperlink" Target="https://covid19.healthdata.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1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www.researchnewschool.com/menu"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hyperlink" Target="https://www.flickr.com/photos/61135621@N03/50342532767" TargetMode="External"/><Relationship Id="rId6" Type="http://schemas.openxmlformats.org/officeDocument/2006/relationships/hyperlink" Target="https://www.flickr.com/photos/61135621@N03" TargetMode="External"/><Relationship Id="rId7" Type="http://schemas.openxmlformats.org/officeDocument/2006/relationships/hyperlink" Target="https://creativecommons.org/licenses/by/2.0/?ref=ccsearch&amp;atype=rich"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20" Type="http://schemas.openxmlformats.org/officeDocument/2006/relationships/hyperlink" Target="https://www.zotero.org/google-docs/?qp4rb0" TargetMode="External"/><Relationship Id="rId11" Type="http://schemas.openxmlformats.org/officeDocument/2006/relationships/hyperlink" Target="https://www.zotero.org/google-docs/?qp4rb0" TargetMode="External"/><Relationship Id="rId10" Type="http://schemas.openxmlformats.org/officeDocument/2006/relationships/hyperlink" Target="https://www.zotero.org/google-docs/?qp4rb0" TargetMode="External"/><Relationship Id="rId13" Type="http://schemas.openxmlformats.org/officeDocument/2006/relationships/hyperlink" Target="https://www.zotero.org/google-docs/?qp4rb0" TargetMode="External"/><Relationship Id="rId12" Type="http://schemas.openxmlformats.org/officeDocument/2006/relationships/hyperlink" Target="https://www.zotero.org/google-docs/?qp4rb0" TargetMode="External"/><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s://www.zotero.org/google-docs/?qp4rb0" TargetMode="External"/><Relationship Id="rId4" Type="http://schemas.openxmlformats.org/officeDocument/2006/relationships/hyperlink" Target="https://www.zotero.org/google-docs/?qp4rb0" TargetMode="External"/><Relationship Id="rId9" Type="http://schemas.openxmlformats.org/officeDocument/2006/relationships/hyperlink" Target="https://www.zotero.org/google-docs/?qp4rb0" TargetMode="External"/><Relationship Id="rId15" Type="http://schemas.openxmlformats.org/officeDocument/2006/relationships/hyperlink" Target="https://www.zotero.org/google-docs/?qp4rb0" TargetMode="External"/><Relationship Id="rId14" Type="http://schemas.openxmlformats.org/officeDocument/2006/relationships/hyperlink" Target="https://www.zotero.org/google-docs/?qp4rb0" TargetMode="External"/><Relationship Id="rId17" Type="http://schemas.openxmlformats.org/officeDocument/2006/relationships/hyperlink" Target="https://www.zotero.org/google-docs/?qp4rb0" TargetMode="External"/><Relationship Id="rId16" Type="http://schemas.openxmlformats.org/officeDocument/2006/relationships/hyperlink" Target="https://www.zotero.org/google-docs/?qp4rb0" TargetMode="External"/><Relationship Id="rId5" Type="http://schemas.openxmlformats.org/officeDocument/2006/relationships/hyperlink" Target="https://www.zotero.org/google-docs/?qp4rb0" TargetMode="External"/><Relationship Id="rId19" Type="http://schemas.openxmlformats.org/officeDocument/2006/relationships/hyperlink" Target="https://www.zotero.org/google-docs/?qp4rb0" TargetMode="External"/><Relationship Id="rId6" Type="http://schemas.openxmlformats.org/officeDocument/2006/relationships/hyperlink" Target="https://www.zotero.org/google-docs/?qp4rb0" TargetMode="External"/><Relationship Id="rId18" Type="http://schemas.openxmlformats.org/officeDocument/2006/relationships/hyperlink" Target="https://www.zotero.org/google-docs/?qp4rb0" TargetMode="External"/><Relationship Id="rId7" Type="http://schemas.openxmlformats.org/officeDocument/2006/relationships/hyperlink" Target="https://www.zotero.org/google-docs/?qp4rb0" TargetMode="External"/><Relationship Id="rId8" Type="http://schemas.openxmlformats.org/officeDocument/2006/relationships/hyperlink" Target="https://www.zotero.org/google-docs/?qp4rb0"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23.png"/><Relationship Id="rId4" Type="http://schemas.openxmlformats.org/officeDocument/2006/relationships/hyperlink" Target="https://www.zotero.org/google-docs/?qp4rb0" TargetMode="External"/><Relationship Id="rId5" Type="http://schemas.openxmlformats.org/officeDocument/2006/relationships/hyperlink" Target="https://www.zotero.org/google-docs/?qp4rb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23.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4"/>
          <p:cNvSpPr txBox="1"/>
          <p:nvPr>
            <p:ph type="ctrTitle"/>
          </p:nvPr>
        </p:nvSpPr>
        <p:spPr>
          <a:xfrm>
            <a:off x="3040603" y="1277975"/>
            <a:ext cx="5791800" cy="20526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5200"/>
              <a:buNone/>
            </a:pPr>
            <a:r>
              <a:rPr lang="en"/>
              <a:t>The </a:t>
            </a:r>
            <a:endParaRPr/>
          </a:p>
          <a:p>
            <a:pPr indent="0" lvl="0" marL="0" rtl="0" algn="l">
              <a:lnSpc>
                <a:spcPct val="100000"/>
              </a:lnSpc>
              <a:spcBef>
                <a:spcPts val="0"/>
              </a:spcBef>
              <a:spcAft>
                <a:spcPts val="0"/>
              </a:spcAft>
              <a:buSzPts val="5200"/>
              <a:buNone/>
            </a:pPr>
            <a:r>
              <a:rPr lang="en"/>
              <a:t>Process </a:t>
            </a:r>
            <a:endParaRPr/>
          </a:p>
          <a:p>
            <a:pPr indent="0" lvl="0" marL="0" rtl="0" algn="l">
              <a:lnSpc>
                <a:spcPct val="100000"/>
              </a:lnSpc>
              <a:spcBef>
                <a:spcPts val="0"/>
              </a:spcBef>
              <a:spcAft>
                <a:spcPts val="0"/>
              </a:spcAft>
              <a:buSzPts val="5200"/>
              <a:buNone/>
            </a:pPr>
            <a:r>
              <a:rPr lang="en"/>
              <a:t>of Science</a:t>
            </a:r>
            <a:endParaRPr/>
          </a:p>
        </p:txBody>
      </p:sp>
      <p:sp>
        <p:nvSpPr>
          <p:cNvPr id="107" name="Google Shape;107;p24"/>
          <p:cNvSpPr txBox="1"/>
          <p:nvPr>
            <p:ph idx="1" type="subTitle"/>
          </p:nvPr>
        </p:nvSpPr>
        <p:spPr>
          <a:xfrm>
            <a:off x="3040500" y="3367525"/>
            <a:ext cx="5791800" cy="792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Prof. Davida S. Smyth</a:t>
            </a:r>
            <a:endParaRPr/>
          </a:p>
          <a:p>
            <a:pPr indent="0" lvl="0" marL="0" rtl="0" algn="l">
              <a:lnSpc>
                <a:spcPct val="100000"/>
              </a:lnSpc>
              <a:spcBef>
                <a:spcPts val="0"/>
              </a:spcBef>
              <a:spcAft>
                <a:spcPts val="0"/>
              </a:spcAft>
              <a:buSzPts val="2800"/>
              <a:buNone/>
            </a:pPr>
            <a:r>
              <a:t/>
            </a:r>
            <a:endParaRPr sz="1800"/>
          </a:p>
          <a:p>
            <a:pPr indent="0" lvl="0" marL="0" rtl="0" algn="l">
              <a:lnSpc>
                <a:spcPct val="80000"/>
              </a:lnSpc>
              <a:spcBef>
                <a:spcPts val="0"/>
              </a:spcBef>
              <a:spcAft>
                <a:spcPts val="0"/>
              </a:spcAft>
              <a:buSzPts val="2800"/>
              <a:buNone/>
            </a:pPr>
            <a:r>
              <a:rPr lang="en" sz="1800"/>
              <a:t>Eugene Lang College of Liberal Arts </a:t>
            </a:r>
            <a:endParaRPr sz="1800"/>
          </a:p>
          <a:p>
            <a:pPr indent="0" lvl="0" marL="0" rtl="0" algn="l">
              <a:lnSpc>
                <a:spcPct val="80000"/>
              </a:lnSpc>
              <a:spcBef>
                <a:spcPts val="0"/>
              </a:spcBef>
              <a:spcAft>
                <a:spcPts val="0"/>
              </a:spcAft>
              <a:buSzPts val="2800"/>
              <a:buNone/>
            </a:pPr>
            <a:r>
              <a:rPr lang="en" sz="1800"/>
              <a:t>at The New School</a:t>
            </a:r>
            <a:r>
              <a:rPr lang="en"/>
              <a:t> </a:t>
            </a:r>
            <a:endParaRPr/>
          </a:p>
        </p:txBody>
      </p:sp>
      <p:sp>
        <p:nvSpPr>
          <p:cNvPr id="108" name="Google Shape;108;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109" name="Google Shape;109;p24"/>
          <p:cNvPicPr preferRelativeResize="0"/>
          <p:nvPr/>
        </p:nvPicPr>
        <p:blipFill>
          <a:blip r:embed="rId3">
            <a:alphaModFix/>
          </a:blip>
          <a:stretch>
            <a:fillRect/>
          </a:stretch>
        </p:blipFill>
        <p:spPr>
          <a:xfrm>
            <a:off x="8265350" y="4260925"/>
            <a:ext cx="878650" cy="882575"/>
          </a:xfrm>
          <a:prstGeom prst="rect">
            <a:avLst/>
          </a:prstGeom>
          <a:noFill/>
          <a:ln>
            <a:noFill/>
          </a:ln>
        </p:spPr>
      </p:pic>
      <p:pic>
        <p:nvPicPr>
          <p:cNvPr id="110" name="Google Shape;110;p24"/>
          <p:cNvPicPr preferRelativeResize="0"/>
          <p:nvPr/>
        </p:nvPicPr>
        <p:blipFill>
          <a:blip r:embed="rId4">
            <a:alphaModFix/>
          </a:blip>
          <a:stretch>
            <a:fillRect/>
          </a:stretch>
        </p:blipFill>
        <p:spPr>
          <a:xfrm>
            <a:off x="7040873" y="4673699"/>
            <a:ext cx="1164177" cy="393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sp>
        <p:nvSpPr>
          <p:cNvPr id="193" name="Google Shape;193;p3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The scientific process - it is ongoing</a:t>
            </a:r>
            <a:endParaRPr/>
          </a:p>
        </p:txBody>
      </p:sp>
      <p:sp>
        <p:nvSpPr>
          <p:cNvPr id="194" name="Google Shape;194;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descr="The image is a circular representation of the process of science that includes peer review and communication" id="195" name="Google Shape;195;p33" title="The process of science"/>
          <p:cNvPicPr preferRelativeResize="0"/>
          <p:nvPr/>
        </p:nvPicPr>
        <p:blipFill rotWithShape="1">
          <a:blip r:embed="rId3">
            <a:alphaModFix/>
          </a:blip>
          <a:srcRect b="0" l="0" r="0" t="0"/>
          <a:stretch/>
        </p:blipFill>
        <p:spPr>
          <a:xfrm>
            <a:off x="152400" y="941525"/>
            <a:ext cx="4254494" cy="4049573"/>
          </a:xfrm>
          <a:prstGeom prst="rect">
            <a:avLst/>
          </a:prstGeom>
          <a:noFill/>
          <a:ln>
            <a:noFill/>
          </a:ln>
        </p:spPr>
      </p:pic>
      <p:pic>
        <p:nvPicPr>
          <p:cNvPr descr="The mask and muse" id="196" name="Google Shape;196;p33" title="Theatre Icon"/>
          <p:cNvPicPr preferRelativeResize="0"/>
          <p:nvPr/>
        </p:nvPicPr>
        <p:blipFill>
          <a:blip r:embed="rId4">
            <a:alphaModFix/>
          </a:blip>
          <a:stretch>
            <a:fillRect/>
          </a:stretch>
        </p:blipFill>
        <p:spPr>
          <a:xfrm>
            <a:off x="5126147" y="2948775"/>
            <a:ext cx="1574225" cy="1574225"/>
          </a:xfrm>
          <a:prstGeom prst="rect">
            <a:avLst/>
          </a:prstGeom>
          <a:noFill/>
          <a:ln>
            <a:noFill/>
          </a:ln>
        </p:spPr>
      </p:pic>
      <p:pic>
        <p:nvPicPr>
          <p:cNvPr descr="To represent an idea" id="197" name="Google Shape;197;p33" title="A lightbulb"/>
          <p:cNvPicPr preferRelativeResize="0"/>
          <p:nvPr/>
        </p:nvPicPr>
        <p:blipFill>
          <a:blip r:embed="rId5">
            <a:alphaModFix/>
          </a:blip>
          <a:stretch>
            <a:fillRect/>
          </a:stretch>
        </p:blipFill>
        <p:spPr>
          <a:xfrm>
            <a:off x="7149298" y="1055427"/>
            <a:ext cx="1498825" cy="1498825"/>
          </a:xfrm>
          <a:prstGeom prst="rect">
            <a:avLst/>
          </a:prstGeom>
          <a:noFill/>
          <a:ln>
            <a:noFill/>
          </a:ln>
        </p:spPr>
      </p:pic>
      <p:pic>
        <p:nvPicPr>
          <p:cNvPr id="198" name="Google Shape;198;p33" title="Image of dice"/>
          <p:cNvPicPr preferRelativeResize="0"/>
          <p:nvPr/>
        </p:nvPicPr>
        <p:blipFill>
          <a:blip r:embed="rId6">
            <a:alphaModFix/>
          </a:blip>
          <a:stretch>
            <a:fillRect/>
          </a:stretch>
        </p:blipFill>
        <p:spPr>
          <a:xfrm>
            <a:off x="7016288" y="2822175"/>
            <a:ext cx="1764850" cy="1764850"/>
          </a:xfrm>
          <a:prstGeom prst="rect">
            <a:avLst/>
          </a:prstGeom>
          <a:noFill/>
          <a:ln>
            <a:noFill/>
          </a:ln>
        </p:spPr>
      </p:pic>
      <p:pic>
        <p:nvPicPr>
          <p:cNvPr id="199" name="Google Shape;199;p33" title="Person making an observation"/>
          <p:cNvPicPr preferRelativeResize="0"/>
          <p:nvPr/>
        </p:nvPicPr>
        <p:blipFill>
          <a:blip r:embed="rId7">
            <a:alphaModFix/>
          </a:blip>
          <a:stretch>
            <a:fillRect/>
          </a:stretch>
        </p:blipFill>
        <p:spPr>
          <a:xfrm>
            <a:off x="5201548" y="1072925"/>
            <a:ext cx="1498825" cy="1498825"/>
          </a:xfrm>
          <a:prstGeom prst="rect">
            <a:avLst/>
          </a:prstGeom>
          <a:noFill/>
          <a:ln>
            <a:noFill/>
          </a:ln>
        </p:spPr>
      </p:pic>
      <p:sp>
        <p:nvSpPr>
          <p:cNvPr id="200" name="Google Shape;200;p33"/>
          <p:cNvSpPr txBox="1"/>
          <p:nvPr/>
        </p:nvSpPr>
        <p:spPr>
          <a:xfrm>
            <a:off x="6019800" y="48768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rPr>
              <a:t>Icons made by </a:t>
            </a:r>
            <a:r>
              <a:rPr lang="en" sz="800" u="sng">
                <a:solidFill>
                  <a:schemeClr val="accent5"/>
                </a:solidFill>
                <a:hlinkClick r:id="rId8">
                  <a:extLst>
                    <a:ext uri="{A12FA001-AC4F-418D-AE19-62706E023703}">
                      <ahyp:hlinkClr val="tx"/>
                    </a:ext>
                  </a:extLst>
                </a:hlinkClick>
              </a:rPr>
              <a:t>Freepik</a:t>
            </a:r>
            <a:r>
              <a:rPr lang="en" sz="800">
                <a:solidFill>
                  <a:schemeClr val="dk1"/>
                </a:solidFill>
              </a:rPr>
              <a:t> from </a:t>
            </a:r>
            <a:r>
              <a:rPr lang="en" sz="800" u="sng">
                <a:solidFill>
                  <a:schemeClr val="accent5"/>
                </a:solidFill>
                <a:hlinkClick r:id="rId9">
                  <a:extLst>
                    <a:ext uri="{A12FA001-AC4F-418D-AE19-62706E023703}">
                      <ahyp:hlinkClr val="tx"/>
                    </a:ext>
                  </a:extLst>
                </a:hlinkClick>
              </a:rPr>
              <a:t>Flaticon</a:t>
            </a:r>
            <a:endParaRPr sz="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pic>
        <p:nvPicPr>
          <p:cNvPr descr="Circular representation of the process of science" id="205" name="Google Shape;205;p34" title="The process of science"/>
          <p:cNvPicPr preferRelativeResize="0"/>
          <p:nvPr/>
        </p:nvPicPr>
        <p:blipFill rotWithShape="1">
          <a:blip r:embed="rId3">
            <a:alphaModFix/>
          </a:blip>
          <a:srcRect b="0" l="0" r="0" t="0"/>
          <a:stretch/>
        </p:blipFill>
        <p:spPr>
          <a:xfrm>
            <a:off x="2656497" y="1016725"/>
            <a:ext cx="3831015" cy="3646490"/>
          </a:xfrm>
          <a:prstGeom prst="rect">
            <a:avLst/>
          </a:prstGeom>
          <a:noFill/>
          <a:ln>
            <a:noFill/>
          </a:ln>
        </p:spPr>
      </p:pic>
      <p:sp>
        <p:nvSpPr>
          <p:cNvPr id="206" name="Google Shape;206;p3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It involves the community</a:t>
            </a:r>
            <a:endParaRPr/>
          </a:p>
        </p:txBody>
      </p:sp>
      <p:sp>
        <p:nvSpPr>
          <p:cNvPr id="207" name="Google Shape;207;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08" name="Google Shape;208;p34"/>
          <p:cNvSpPr txBox="1"/>
          <p:nvPr/>
        </p:nvSpPr>
        <p:spPr>
          <a:xfrm>
            <a:off x="6062700" y="1120175"/>
            <a:ext cx="29013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Team - Undergraduates, Graduates, Postdoctoral Fellows, the Principal Investigator, Collaborators </a:t>
            </a:r>
            <a:endParaRPr b="0" i="0" sz="1400" u="none" cap="none" strike="noStrike">
              <a:solidFill>
                <a:schemeClr val="dk2"/>
              </a:solidFill>
              <a:latin typeface="Arial"/>
              <a:ea typeface="Arial"/>
              <a:cs typeface="Arial"/>
              <a:sym typeface="Arial"/>
            </a:endParaRPr>
          </a:p>
        </p:txBody>
      </p:sp>
      <p:sp>
        <p:nvSpPr>
          <p:cNvPr id="209" name="Google Shape;209;p34"/>
          <p:cNvSpPr txBox="1"/>
          <p:nvPr/>
        </p:nvSpPr>
        <p:spPr>
          <a:xfrm>
            <a:off x="6356375" y="3329975"/>
            <a:ext cx="23301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Undergraduates, Graduates, Technicians, Research Scientists Modelers, Postdoctoral Fellows </a:t>
            </a:r>
            <a:endParaRPr b="0" i="0" sz="1400" u="none" cap="none" strike="noStrike">
              <a:solidFill>
                <a:schemeClr val="dk2"/>
              </a:solidFill>
              <a:latin typeface="Arial"/>
              <a:ea typeface="Arial"/>
              <a:cs typeface="Arial"/>
              <a:sym typeface="Arial"/>
            </a:endParaRPr>
          </a:p>
        </p:txBody>
      </p:sp>
      <p:sp>
        <p:nvSpPr>
          <p:cNvPr id="210" name="Google Shape;210;p34"/>
          <p:cNvSpPr txBox="1"/>
          <p:nvPr/>
        </p:nvSpPr>
        <p:spPr>
          <a:xfrm>
            <a:off x="1493700" y="4168175"/>
            <a:ext cx="26970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Undergraduates, Graduates, Technicians, Research Scientists Modelers, Postdoctoral Fellows </a:t>
            </a:r>
            <a:endParaRPr b="0" i="0" sz="1400" u="none" cap="none" strike="noStrike">
              <a:solidFill>
                <a:schemeClr val="dk2"/>
              </a:solidFill>
              <a:latin typeface="Arial"/>
              <a:ea typeface="Arial"/>
              <a:cs typeface="Arial"/>
              <a:sym typeface="Arial"/>
            </a:endParaRPr>
          </a:p>
        </p:txBody>
      </p:sp>
      <p:sp>
        <p:nvSpPr>
          <p:cNvPr id="211" name="Google Shape;211;p34"/>
          <p:cNvSpPr txBox="1"/>
          <p:nvPr/>
        </p:nvSpPr>
        <p:spPr>
          <a:xfrm>
            <a:off x="4439750" y="4710875"/>
            <a:ext cx="3136200" cy="393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Data analyst, Statistician, Evaluator</a:t>
            </a:r>
            <a:endParaRPr b="0" i="0" sz="1400" u="none" cap="none" strike="noStrike">
              <a:solidFill>
                <a:schemeClr val="dk2"/>
              </a:solidFill>
              <a:latin typeface="Arial"/>
              <a:ea typeface="Arial"/>
              <a:cs typeface="Arial"/>
              <a:sym typeface="Arial"/>
            </a:endParaRPr>
          </a:p>
        </p:txBody>
      </p:sp>
      <p:sp>
        <p:nvSpPr>
          <p:cNvPr id="212" name="Google Shape;212;p34"/>
          <p:cNvSpPr txBox="1"/>
          <p:nvPr/>
        </p:nvSpPr>
        <p:spPr>
          <a:xfrm>
            <a:off x="311700" y="3262150"/>
            <a:ext cx="22587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lang="en">
                <a:solidFill>
                  <a:schemeClr val="dk2"/>
                </a:solidFill>
              </a:rPr>
              <a:t>2-3 </a:t>
            </a:r>
            <a:r>
              <a:rPr b="0" i="0" lang="en" sz="1400" u="none" cap="none" strike="noStrike">
                <a:solidFill>
                  <a:schemeClr val="dk2"/>
                </a:solidFill>
                <a:latin typeface="Arial"/>
                <a:ea typeface="Arial"/>
                <a:cs typeface="Arial"/>
                <a:sym typeface="Arial"/>
              </a:rPr>
              <a:t>Reviewers and </a:t>
            </a:r>
            <a:endParaRPr b="0" i="0" sz="14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the Editor</a:t>
            </a:r>
            <a:endParaRPr b="0" i="0" sz="1400" u="none" cap="none" strike="noStrike">
              <a:solidFill>
                <a:schemeClr val="dk2"/>
              </a:solidFill>
              <a:latin typeface="Arial"/>
              <a:ea typeface="Arial"/>
              <a:cs typeface="Arial"/>
              <a:sym typeface="Arial"/>
            </a:endParaRPr>
          </a:p>
        </p:txBody>
      </p:sp>
      <p:sp>
        <p:nvSpPr>
          <p:cNvPr id="213" name="Google Shape;213;p34"/>
          <p:cNvSpPr txBox="1"/>
          <p:nvPr/>
        </p:nvSpPr>
        <p:spPr>
          <a:xfrm>
            <a:off x="311700" y="1958375"/>
            <a:ext cx="27360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Other Teams, Citizen Scientists, Classroom Undergraduate Research Teams </a:t>
            </a:r>
            <a:endParaRPr b="0" i="0" sz="1400" u="none" cap="none" strike="noStrike">
              <a:solidFill>
                <a:schemeClr val="dk2"/>
              </a:solidFill>
              <a:latin typeface="Arial"/>
              <a:ea typeface="Arial"/>
              <a:cs typeface="Arial"/>
              <a:sym typeface="Arial"/>
            </a:endParaRPr>
          </a:p>
        </p:txBody>
      </p:sp>
      <p:sp>
        <p:nvSpPr>
          <p:cNvPr id="214" name="Google Shape;214;p34"/>
          <p:cNvSpPr txBox="1"/>
          <p:nvPr/>
        </p:nvSpPr>
        <p:spPr>
          <a:xfrm>
            <a:off x="1683300" y="891575"/>
            <a:ext cx="20754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2"/>
                </a:solidFill>
                <a:latin typeface="Arial"/>
                <a:ea typeface="Arial"/>
                <a:cs typeface="Arial"/>
                <a:sym typeface="Arial"/>
              </a:rPr>
              <a:t>Over time, the Scientific Community reaches a consensus</a:t>
            </a:r>
            <a:endParaRPr b="0" i="0" sz="1400" u="none" cap="none" strike="noStrike">
              <a:solidFill>
                <a:schemeClr val="dk2"/>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35"/>
          <p:cNvSpPr txBox="1"/>
          <p:nvPr>
            <p:ph type="title"/>
          </p:nvPr>
        </p:nvSpPr>
        <p:spPr>
          <a:xfrm>
            <a:off x="311700" y="2164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The process is limited</a:t>
            </a:r>
            <a:endParaRPr/>
          </a:p>
        </p:txBody>
      </p:sp>
      <p:sp>
        <p:nvSpPr>
          <p:cNvPr id="220" name="Google Shape;220;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21" name="Google Shape;221;p35"/>
          <p:cNvSpPr txBox="1"/>
          <p:nvPr>
            <p:ph idx="2" type="body"/>
          </p:nvPr>
        </p:nvSpPr>
        <p:spPr>
          <a:xfrm>
            <a:off x="4832400" y="1152475"/>
            <a:ext cx="4188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Science is a human endeavor </a:t>
            </a:r>
            <a:endParaRPr sz="1800"/>
          </a:p>
          <a:p>
            <a:pPr indent="-342900" lvl="0" marL="457200" rtl="0" algn="l">
              <a:lnSpc>
                <a:spcPct val="115000"/>
              </a:lnSpc>
              <a:spcBef>
                <a:spcPts val="0"/>
              </a:spcBef>
              <a:spcAft>
                <a:spcPts val="0"/>
              </a:spcAft>
              <a:buSzPts val="1800"/>
              <a:buChar char="●"/>
            </a:pPr>
            <a:r>
              <a:rPr lang="en" sz="1800"/>
              <a:t>Can be biased </a:t>
            </a:r>
            <a:endParaRPr sz="1800"/>
          </a:p>
          <a:p>
            <a:pPr indent="-342900" lvl="0" marL="457200" rtl="0" algn="l">
              <a:lnSpc>
                <a:spcPct val="115000"/>
              </a:lnSpc>
              <a:spcBef>
                <a:spcPts val="0"/>
              </a:spcBef>
              <a:spcAft>
                <a:spcPts val="0"/>
              </a:spcAft>
              <a:buSzPts val="1800"/>
              <a:buChar char="●"/>
            </a:pPr>
            <a:r>
              <a:rPr lang="en" sz="1800"/>
              <a:t>Scientists can behave unethically</a:t>
            </a:r>
            <a:endParaRPr sz="1800"/>
          </a:p>
          <a:p>
            <a:pPr indent="-342900" lvl="0" marL="457200" rtl="0" algn="l">
              <a:lnSpc>
                <a:spcPct val="115000"/>
              </a:lnSpc>
              <a:spcBef>
                <a:spcPts val="0"/>
              </a:spcBef>
              <a:spcAft>
                <a:spcPts val="0"/>
              </a:spcAft>
              <a:buSzPts val="1800"/>
              <a:buChar char="●"/>
            </a:pPr>
            <a:r>
              <a:rPr lang="en" sz="1800"/>
              <a:t>Competition can lead to bad behavior through conflicts of interest and misrepresenting data and findings</a:t>
            </a:r>
            <a:endParaRPr sz="1800"/>
          </a:p>
          <a:p>
            <a:pPr indent="-342900" lvl="0" marL="457200" rtl="0" algn="l">
              <a:lnSpc>
                <a:spcPct val="115000"/>
              </a:lnSpc>
              <a:spcBef>
                <a:spcPts val="0"/>
              </a:spcBef>
              <a:spcAft>
                <a:spcPts val="0"/>
              </a:spcAft>
              <a:buSzPts val="1800"/>
              <a:buChar char="●"/>
            </a:pPr>
            <a:r>
              <a:rPr lang="en" sz="1800"/>
              <a:t>Journal access can be prohibitively expensive</a:t>
            </a:r>
            <a:endParaRPr sz="1800"/>
          </a:p>
          <a:p>
            <a:pPr indent="-342900" lvl="0" marL="457200" rtl="0" algn="l">
              <a:lnSpc>
                <a:spcPct val="115000"/>
              </a:lnSpc>
              <a:spcBef>
                <a:spcPts val="0"/>
              </a:spcBef>
              <a:spcAft>
                <a:spcPts val="0"/>
              </a:spcAft>
              <a:buSzPts val="1800"/>
              <a:buChar char="●"/>
            </a:pPr>
            <a:r>
              <a:rPr lang="en" sz="1800"/>
              <a:t>Not all science is written in English</a:t>
            </a:r>
            <a:endParaRPr sz="1800"/>
          </a:p>
          <a:p>
            <a:pPr indent="-342900" lvl="0" marL="457200" rtl="0" algn="l">
              <a:lnSpc>
                <a:spcPct val="115000"/>
              </a:lnSpc>
              <a:spcBef>
                <a:spcPts val="0"/>
              </a:spcBef>
              <a:spcAft>
                <a:spcPts val="0"/>
              </a:spcAft>
              <a:buSzPts val="1800"/>
              <a:buChar char="●"/>
            </a:pPr>
            <a:r>
              <a:rPr lang="en" sz="1800"/>
              <a:t>The community can be exclusive</a:t>
            </a:r>
            <a:r>
              <a:rPr lang="en" sz="1800"/>
              <a:t>   </a:t>
            </a:r>
            <a:endParaRPr sz="1800"/>
          </a:p>
        </p:txBody>
      </p:sp>
      <p:pic>
        <p:nvPicPr>
          <p:cNvPr descr="This image includes the negative aspects of the scientific process such as conflict on interest and misinterpretation of data and human error. " id="222" name="Google Shape;222;p35" title="The process of science"/>
          <p:cNvPicPr preferRelativeResize="0"/>
          <p:nvPr/>
        </p:nvPicPr>
        <p:blipFill rotWithShape="1">
          <a:blip r:embed="rId3">
            <a:alphaModFix/>
          </a:blip>
          <a:srcRect b="0" l="0" r="0" t="0"/>
          <a:stretch/>
        </p:blipFill>
        <p:spPr>
          <a:xfrm>
            <a:off x="61625" y="860875"/>
            <a:ext cx="4820631" cy="42826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36"/>
          <p:cNvSpPr txBox="1"/>
          <p:nvPr>
            <p:ph type="title"/>
          </p:nvPr>
        </p:nvSpPr>
        <p:spPr>
          <a:xfrm>
            <a:off x="311700" y="216425"/>
            <a:ext cx="85206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But it’s powerful too</a:t>
            </a:r>
            <a:endParaRPr/>
          </a:p>
        </p:txBody>
      </p:sp>
      <p:sp>
        <p:nvSpPr>
          <p:cNvPr id="228" name="Google Shape;228;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229" name="Google Shape;229;p36"/>
          <p:cNvSpPr txBox="1"/>
          <p:nvPr>
            <p:ph idx="2" type="body"/>
          </p:nvPr>
        </p:nvSpPr>
        <p:spPr>
          <a:xfrm>
            <a:off x="4832400" y="1152475"/>
            <a:ext cx="4311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sz="1800"/>
              <a:t>Data s</a:t>
            </a:r>
            <a:r>
              <a:rPr lang="en" sz="1800"/>
              <a:t>haring improves research </a:t>
            </a:r>
            <a:endParaRPr sz="1800"/>
          </a:p>
          <a:p>
            <a:pPr indent="-342900" lvl="0" marL="457200" rtl="0" algn="l">
              <a:lnSpc>
                <a:spcPct val="115000"/>
              </a:lnSpc>
              <a:spcBef>
                <a:spcPts val="0"/>
              </a:spcBef>
              <a:spcAft>
                <a:spcPts val="0"/>
              </a:spcAft>
              <a:buSzPts val="1800"/>
              <a:buChar char="●"/>
            </a:pPr>
            <a:r>
              <a:rPr lang="en" sz="1800"/>
              <a:t>IRB and IACUC offices to protect vulnerable subjects</a:t>
            </a:r>
            <a:endParaRPr sz="1800"/>
          </a:p>
          <a:p>
            <a:pPr indent="-342900" lvl="0" marL="457200" rtl="0" algn="l">
              <a:lnSpc>
                <a:spcPct val="115000"/>
              </a:lnSpc>
              <a:spcBef>
                <a:spcPts val="0"/>
              </a:spcBef>
              <a:spcAft>
                <a:spcPts val="0"/>
              </a:spcAft>
              <a:buSzPts val="1800"/>
              <a:buChar char="●"/>
            </a:pPr>
            <a:r>
              <a:rPr lang="en" sz="1800"/>
              <a:t>Technology is reducing human error </a:t>
            </a:r>
            <a:endParaRPr sz="1800"/>
          </a:p>
          <a:p>
            <a:pPr indent="-342900" lvl="0" marL="457200" rtl="0" algn="l">
              <a:lnSpc>
                <a:spcPct val="115000"/>
              </a:lnSpc>
              <a:spcBef>
                <a:spcPts val="0"/>
              </a:spcBef>
              <a:spcAft>
                <a:spcPts val="0"/>
              </a:spcAft>
              <a:buSzPts val="1800"/>
              <a:buChar char="●"/>
            </a:pPr>
            <a:r>
              <a:rPr lang="en" sz="1800"/>
              <a:t>Peer review is becoming open and interactive</a:t>
            </a:r>
            <a:endParaRPr sz="1800"/>
          </a:p>
          <a:p>
            <a:pPr indent="-342900" lvl="0" marL="457200" rtl="0" algn="l">
              <a:lnSpc>
                <a:spcPct val="115000"/>
              </a:lnSpc>
              <a:spcBef>
                <a:spcPts val="0"/>
              </a:spcBef>
              <a:spcAft>
                <a:spcPts val="0"/>
              </a:spcAft>
              <a:buSzPts val="1800"/>
              <a:buChar char="●"/>
            </a:pPr>
            <a:r>
              <a:rPr lang="en" sz="1800"/>
              <a:t>High-throughput experiments, crowdsourcing, citizen science and classroom research is helping with replication</a:t>
            </a:r>
            <a:endParaRPr sz="1800"/>
          </a:p>
          <a:p>
            <a:pPr indent="-342900" lvl="0" marL="457200" rtl="0" algn="l">
              <a:lnSpc>
                <a:spcPct val="115000"/>
              </a:lnSpc>
              <a:spcBef>
                <a:spcPts val="0"/>
              </a:spcBef>
              <a:spcAft>
                <a:spcPts val="0"/>
              </a:spcAft>
              <a:buSzPts val="1800"/>
              <a:buChar char="●"/>
            </a:pPr>
            <a:r>
              <a:rPr lang="en" sz="1800"/>
              <a:t>Widespread focus on bias reduction through education and action</a:t>
            </a:r>
            <a:endParaRPr sz="1800"/>
          </a:p>
        </p:txBody>
      </p:sp>
      <p:pic>
        <p:nvPicPr>
          <p:cNvPr descr="This image includes the negative aspects of the scientific process such as conflict on interest and misinterpretation of data and human error. " id="230" name="Google Shape;230;p36" title="The process of science"/>
          <p:cNvPicPr preferRelativeResize="0"/>
          <p:nvPr/>
        </p:nvPicPr>
        <p:blipFill rotWithShape="1">
          <a:blip r:embed="rId3">
            <a:alphaModFix/>
          </a:blip>
          <a:srcRect b="0" l="0" r="0" t="0"/>
          <a:stretch/>
        </p:blipFill>
        <p:spPr>
          <a:xfrm>
            <a:off x="61625" y="860875"/>
            <a:ext cx="4820631" cy="42826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Observations and Inferences</a:t>
            </a:r>
            <a:endParaRPr/>
          </a:p>
        </p:txBody>
      </p:sp>
      <p:sp>
        <p:nvSpPr>
          <p:cNvPr id="236" name="Google Shape;236;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Inferences and Observations</a:t>
            </a:r>
            <a:endParaRPr/>
          </a:p>
        </p:txBody>
      </p:sp>
      <p:graphicFrame>
        <p:nvGraphicFramePr>
          <p:cNvPr id="242" name="Google Shape;242;p38"/>
          <p:cNvGraphicFramePr/>
          <p:nvPr/>
        </p:nvGraphicFramePr>
        <p:xfrm>
          <a:off x="81450" y="933450"/>
          <a:ext cx="3000000" cy="3000000"/>
        </p:xfrm>
        <a:graphic>
          <a:graphicData uri="http://schemas.openxmlformats.org/drawingml/2006/table">
            <a:tbl>
              <a:tblPr>
                <a:noFill/>
                <a:tableStyleId>{5A4051A2-9957-4CF3-AB94-4759ACEFA5BD}</a:tableStyleId>
              </a:tblPr>
              <a:tblGrid>
                <a:gridCol w="4503800"/>
                <a:gridCol w="4503800"/>
              </a:tblGrid>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can infer something on the basis of evidence and reasoning</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observe something by paying close attention to it in order to gain more information about it</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do this in your head</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use your senses to experience it, you measure/describe it (qualitative, quantitative)</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use logic to interpret or explain what you observed</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It helps you reach an inference</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do not need to observe for yourself</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You observe for yourself</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FC5E8"/>
                    </a:solidFill>
                  </a:tcPr>
                </a:tc>
              </a:tr>
              <a:tr h="457175">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1"/>
                    </a:solidFill>
                  </a:tcPr>
                </a:tc>
                <a:tc>
                  <a:txBody>
                    <a:bodyPr/>
                    <a:lstStyle/>
                    <a:p>
                      <a:pPr indent="0" lvl="0" marL="0" marR="0" rtl="0" algn="l">
                        <a:lnSpc>
                          <a:spcPct val="100000"/>
                        </a:lnSpc>
                        <a:spcBef>
                          <a:spcPts val="0"/>
                        </a:spcBef>
                        <a:spcAft>
                          <a:spcPts val="0"/>
                        </a:spcAft>
                        <a:buClr>
                          <a:srgbClr val="000000"/>
                        </a:buClr>
                        <a:buSzPts val="1800"/>
                        <a:buFont typeface="Arial"/>
                        <a:buNone/>
                      </a:pPr>
                      <a:r>
                        <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chemeClr val="lt1"/>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It could be sugar</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The substance is white and powdery</a:t>
                      </a:r>
                      <a:endParaRPr sz="1800" u="none" cap="none" strike="noStrike">
                        <a:solidFill>
                          <a:schemeClr val="dk2"/>
                        </a:solidFill>
                      </a:endParaRPr>
                    </a:p>
                  </a:txBody>
                  <a:tcPr marT="91425" marB="91425" marR="91425"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FFFFFF"/>
                      </a:solidFill>
                      <a:prstDash val="solid"/>
                      <a:round/>
                      <a:headEnd len="sm" w="sm" type="none"/>
                      <a:tailEnd len="sm" w="sm" type="none"/>
                    </a:lnB>
                    <a:solidFill>
                      <a:srgbClr val="9FC5E8"/>
                    </a:solidFill>
                  </a:tcPr>
                </a:tc>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9"/>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Induction versus Deduction</a:t>
            </a:r>
            <a:endParaRPr/>
          </a:p>
        </p:txBody>
      </p:sp>
      <p:sp>
        <p:nvSpPr>
          <p:cNvPr id="248" name="Google Shape;248;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4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Induction versus Deduction </a:t>
            </a:r>
            <a:endParaRPr/>
          </a:p>
        </p:txBody>
      </p:sp>
      <p:sp>
        <p:nvSpPr>
          <p:cNvPr id="254" name="Google Shape;254;p4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id="255" name="Google Shape;255;p40"/>
          <p:cNvPicPr preferRelativeResize="0"/>
          <p:nvPr/>
        </p:nvPicPr>
        <p:blipFill rotWithShape="1">
          <a:blip r:embed="rId3">
            <a:alphaModFix/>
          </a:blip>
          <a:srcRect b="18702" l="6495" r="22267" t="18242"/>
          <a:stretch/>
        </p:blipFill>
        <p:spPr>
          <a:xfrm>
            <a:off x="1451100" y="1456050"/>
            <a:ext cx="5512777" cy="3415802"/>
          </a:xfrm>
          <a:prstGeom prst="rect">
            <a:avLst/>
          </a:prstGeom>
          <a:noFill/>
          <a:ln>
            <a:noFill/>
          </a:ln>
        </p:spPr>
      </p:pic>
      <p:sp>
        <p:nvSpPr>
          <p:cNvPr id="256" name="Google Shape;256;p40"/>
          <p:cNvSpPr txBox="1"/>
          <p:nvPr/>
        </p:nvSpPr>
        <p:spPr>
          <a:xfrm>
            <a:off x="1886300" y="1146825"/>
            <a:ext cx="10419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Idea</a:t>
            </a:r>
            <a:endParaRPr b="1" i="0" sz="1400" u="none" cap="none" strike="noStrike">
              <a:solidFill>
                <a:srgbClr val="000000"/>
              </a:solidFill>
              <a:latin typeface="Arial"/>
              <a:ea typeface="Arial"/>
              <a:cs typeface="Arial"/>
              <a:sym typeface="Arial"/>
            </a:endParaRPr>
          </a:p>
        </p:txBody>
      </p:sp>
      <p:sp>
        <p:nvSpPr>
          <p:cNvPr id="257" name="Google Shape;257;p40"/>
          <p:cNvSpPr txBox="1"/>
          <p:nvPr/>
        </p:nvSpPr>
        <p:spPr>
          <a:xfrm>
            <a:off x="3700450" y="1146825"/>
            <a:ext cx="13980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Observations</a:t>
            </a:r>
            <a:endParaRPr b="1" i="0" sz="1400" u="none" cap="none" strike="noStrike">
              <a:solidFill>
                <a:srgbClr val="000000"/>
              </a:solidFill>
              <a:latin typeface="Arial"/>
              <a:ea typeface="Arial"/>
              <a:cs typeface="Arial"/>
              <a:sym typeface="Arial"/>
            </a:endParaRPr>
          </a:p>
        </p:txBody>
      </p:sp>
      <p:sp>
        <p:nvSpPr>
          <p:cNvPr id="258" name="Google Shape;258;p40"/>
          <p:cNvSpPr txBox="1"/>
          <p:nvPr/>
        </p:nvSpPr>
        <p:spPr>
          <a:xfrm>
            <a:off x="5910250" y="1146825"/>
            <a:ext cx="13980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Conclusion</a:t>
            </a:r>
            <a:endParaRPr b="1" i="0" sz="1400" u="none" cap="none" strike="noStrike">
              <a:solidFill>
                <a:srgbClr val="000000"/>
              </a:solidFill>
              <a:latin typeface="Arial"/>
              <a:ea typeface="Arial"/>
              <a:cs typeface="Arial"/>
              <a:sym typeface="Arial"/>
            </a:endParaRPr>
          </a:p>
        </p:txBody>
      </p:sp>
      <p:sp>
        <p:nvSpPr>
          <p:cNvPr id="259" name="Google Shape;259;p40"/>
          <p:cNvSpPr txBox="1"/>
          <p:nvPr/>
        </p:nvSpPr>
        <p:spPr>
          <a:xfrm>
            <a:off x="1490925" y="3204225"/>
            <a:ext cx="13980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Observations</a:t>
            </a:r>
            <a:endParaRPr b="1" i="0" sz="1400" u="none" cap="none" strike="noStrike">
              <a:solidFill>
                <a:srgbClr val="000000"/>
              </a:solidFill>
              <a:latin typeface="Arial"/>
              <a:ea typeface="Arial"/>
              <a:cs typeface="Arial"/>
              <a:sym typeface="Arial"/>
            </a:endParaRPr>
          </a:p>
        </p:txBody>
      </p:sp>
      <p:sp>
        <p:nvSpPr>
          <p:cNvPr id="260" name="Google Shape;260;p40"/>
          <p:cNvSpPr txBox="1"/>
          <p:nvPr/>
        </p:nvSpPr>
        <p:spPr>
          <a:xfrm>
            <a:off x="3700450" y="3204225"/>
            <a:ext cx="13980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    Analysis</a:t>
            </a:r>
            <a:endParaRPr b="1" i="0" sz="1400" u="none" cap="none" strike="noStrike">
              <a:solidFill>
                <a:srgbClr val="000000"/>
              </a:solidFill>
              <a:latin typeface="Arial"/>
              <a:ea typeface="Arial"/>
              <a:cs typeface="Arial"/>
              <a:sym typeface="Arial"/>
            </a:endParaRPr>
          </a:p>
        </p:txBody>
      </p:sp>
      <p:sp>
        <p:nvSpPr>
          <p:cNvPr id="261" name="Google Shape;261;p40"/>
          <p:cNvSpPr txBox="1"/>
          <p:nvPr/>
        </p:nvSpPr>
        <p:spPr>
          <a:xfrm>
            <a:off x="5910250" y="3204225"/>
            <a:ext cx="1398000" cy="514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Theory</a:t>
            </a:r>
            <a:endParaRPr b="1" i="0" sz="1400" u="none" cap="none" strike="noStrike">
              <a:solidFill>
                <a:srgbClr val="000000"/>
              </a:solidFill>
              <a:latin typeface="Arial"/>
              <a:ea typeface="Arial"/>
              <a:cs typeface="Arial"/>
              <a:sym typeface="Arial"/>
            </a:endParaRPr>
          </a:p>
        </p:txBody>
      </p:sp>
      <p:sp>
        <p:nvSpPr>
          <p:cNvPr id="262" name="Google Shape;262;p40"/>
          <p:cNvSpPr txBox="1"/>
          <p:nvPr/>
        </p:nvSpPr>
        <p:spPr>
          <a:xfrm rot="-5400000">
            <a:off x="500800" y="1213600"/>
            <a:ext cx="16881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Deduction</a:t>
            </a:r>
            <a:endParaRPr b="1" i="0" sz="2200" u="none" cap="none" strike="noStrike">
              <a:solidFill>
                <a:srgbClr val="000000"/>
              </a:solidFill>
              <a:latin typeface="Arial"/>
              <a:ea typeface="Arial"/>
              <a:cs typeface="Arial"/>
              <a:sym typeface="Arial"/>
            </a:endParaRPr>
          </a:p>
        </p:txBody>
      </p:sp>
      <p:sp>
        <p:nvSpPr>
          <p:cNvPr id="263" name="Google Shape;263;p40"/>
          <p:cNvSpPr txBox="1"/>
          <p:nvPr/>
        </p:nvSpPr>
        <p:spPr>
          <a:xfrm rot="-5400000">
            <a:off x="500800" y="3423400"/>
            <a:ext cx="1688100" cy="120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200"/>
              <a:buFont typeface="Arial"/>
              <a:buNone/>
            </a:pPr>
            <a:r>
              <a:rPr b="1" i="0" lang="en" sz="2200" u="none" cap="none" strike="noStrike">
                <a:solidFill>
                  <a:srgbClr val="000000"/>
                </a:solidFill>
                <a:latin typeface="Arial"/>
                <a:ea typeface="Arial"/>
                <a:cs typeface="Arial"/>
                <a:sym typeface="Arial"/>
              </a:rPr>
              <a:t>Induction</a:t>
            </a:r>
            <a:endParaRPr b="1" i="0" sz="2200" u="none" cap="none" strike="noStrike">
              <a:solidFill>
                <a:srgbClr val="000000"/>
              </a:solidFill>
              <a:latin typeface="Arial"/>
              <a:ea typeface="Arial"/>
              <a:cs typeface="Arial"/>
              <a:sym typeface="Arial"/>
            </a:endParaRPr>
          </a:p>
        </p:txBody>
      </p:sp>
      <p:sp>
        <p:nvSpPr>
          <p:cNvPr id="264" name="Google Shape;264;p40" title="A panel of figures that represent the difference between Induction and Deduction"/>
          <p:cNvSpPr/>
          <p:nvPr/>
        </p:nvSpPr>
        <p:spPr>
          <a:xfrm>
            <a:off x="671500" y="1025350"/>
            <a:ext cx="7384800" cy="18315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40" title="A panel of figures showing the difference between deductive and inductive reasoning"/>
          <p:cNvSpPr/>
          <p:nvPr/>
        </p:nvSpPr>
        <p:spPr>
          <a:xfrm>
            <a:off x="671500" y="3082750"/>
            <a:ext cx="7384800" cy="1831500"/>
          </a:xfrm>
          <a:prstGeom prst="rect">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0"/>
          <p:cNvSpPr txBox="1"/>
          <p:nvPr/>
        </p:nvSpPr>
        <p:spPr>
          <a:xfrm rot="-5400000">
            <a:off x="-76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Experimental </a:t>
            </a:r>
            <a:endParaRPr/>
          </a:p>
          <a:p>
            <a:pPr indent="0" lvl="0" marL="0" rtl="0" algn="l">
              <a:lnSpc>
                <a:spcPct val="100000"/>
              </a:lnSpc>
              <a:spcBef>
                <a:spcPts val="0"/>
              </a:spcBef>
              <a:spcAft>
                <a:spcPts val="0"/>
              </a:spcAft>
              <a:buSzPts val="4800"/>
              <a:buNone/>
            </a:pPr>
            <a:r>
              <a:rPr lang="en"/>
              <a:t>Design</a:t>
            </a:r>
            <a:endParaRPr/>
          </a:p>
        </p:txBody>
      </p:sp>
      <p:sp>
        <p:nvSpPr>
          <p:cNvPr id="272" name="Google Shape;272;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42"/>
          <p:cNvSpPr/>
          <p:nvPr/>
        </p:nvSpPr>
        <p:spPr>
          <a:xfrm>
            <a:off x="4796750" y="937425"/>
            <a:ext cx="1921500" cy="1537800"/>
          </a:xfrm>
          <a:prstGeom prst="rect">
            <a:avLst/>
          </a:prstGeom>
          <a:solidFill>
            <a:srgbClr val="CFE2F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42"/>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Experimental Design Deconstructed ….</a:t>
            </a:r>
            <a:endParaRPr/>
          </a:p>
        </p:txBody>
      </p:sp>
      <p:sp>
        <p:nvSpPr>
          <p:cNvPr id="279" name="Google Shape;279;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280" name="Google Shape;280;p42"/>
          <p:cNvSpPr/>
          <p:nvPr/>
        </p:nvSpPr>
        <p:spPr>
          <a:xfrm>
            <a:off x="133400" y="1791925"/>
            <a:ext cx="1734000" cy="1769100"/>
          </a:xfrm>
          <a:prstGeom prst="ellipse">
            <a:avLst/>
          </a:prstGeom>
          <a:solidFill>
            <a:srgbClr val="EAD1D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42"/>
          <p:cNvSpPr txBox="1"/>
          <p:nvPr/>
        </p:nvSpPr>
        <p:spPr>
          <a:xfrm>
            <a:off x="311700" y="2102450"/>
            <a:ext cx="13629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Once you have your experimental question/</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hypothesis..</a:t>
            </a:r>
            <a:endParaRPr b="1" i="0" sz="1300" u="none" cap="none" strike="noStrike">
              <a:solidFill>
                <a:srgbClr val="000000"/>
              </a:solidFill>
              <a:latin typeface="Arial"/>
              <a:ea typeface="Arial"/>
              <a:cs typeface="Arial"/>
              <a:sym typeface="Arial"/>
            </a:endParaRPr>
          </a:p>
        </p:txBody>
      </p:sp>
      <p:sp>
        <p:nvSpPr>
          <p:cNvPr id="282" name="Google Shape;282;p42"/>
          <p:cNvSpPr/>
          <p:nvPr/>
        </p:nvSpPr>
        <p:spPr>
          <a:xfrm>
            <a:off x="2343400" y="913425"/>
            <a:ext cx="2025600" cy="8784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2"/>
          <p:cNvSpPr/>
          <p:nvPr/>
        </p:nvSpPr>
        <p:spPr>
          <a:xfrm>
            <a:off x="2343400" y="2184650"/>
            <a:ext cx="2025600" cy="11541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42"/>
          <p:cNvSpPr/>
          <p:nvPr/>
        </p:nvSpPr>
        <p:spPr>
          <a:xfrm>
            <a:off x="2343400" y="3723175"/>
            <a:ext cx="2025600" cy="11541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42"/>
          <p:cNvSpPr txBox="1"/>
          <p:nvPr/>
        </p:nvSpPr>
        <p:spPr>
          <a:xfrm>
            <a:off x="2358225" y="949325"/>
            <a:ext cx="2025600" cy="74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Treatments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Variables thought to influence the response</a:t>
            </a:r>
            <a:endParaRPr b="0" i="0" sz="1300" u="none" cap="none" strike="noStrike">
              <a:solidFill>
                <a:srgbClr val="000000"/>
              </a:solidFill>
              <a:latin typeface="Arial"/>
              <a:ea typeface="Arial"/>
              <a:cs typeface="Arial"/>
              <a:sym typeface="Arial"/>
            </a:endParaRPr>
          </a:p>
        </p:txBody>
      </p:sp>
      <p:sp>
        <p:nvSpPr>
          <p:cNvPr id="286" name="Google Shape;286;p42"/>
          <p:cNvSpPr txBox="1"/>
          <p:nvPr/>
        </p:nvSpPr>
        <p:spPr>
          <a:xfrm>
            <a:off x="2358225" y="2127025"/>
            <a:ext cx="20256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Controls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Variables with no influence or a predictable influence on the response</a:t>
            </a:r>
            <a:endParaRPr b="0" i="0" sz="1300" u="none" cap="none" strike="noStrike">
              <a:solidFill>
                <a:srgbClr val="000000"/>
              </a:solidFill>
              <a:latin typeface="Arial"/>
              <a:ea typeface="Arial"/>
              <a:cs typeface="Arial"/>
              <a:sym typeface="Arial"/>
            </a:endParaRPr>
          </a:p>
        </p:txBody>
      </p:sp>
      <p:sp>
        <p:nvSpPr>
          <p:cNvPr id="287" name="Google Shape;287;p42"/>
          <p:cNvSpPr txBox="1"/>
          <p:nvPr/>
        </p:nvSpPr>
        <p:spPr>
          <a:xfrm>
            <a:off x="2358225" y="3793375"/>
            <a:ext cx="20256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Responses</a:t>
            </a:r>
            <a:endParaRPr b="1" i="0" sz="13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300"/>
              <a:buFont typeface="Arial"/>
              <a:buNone/>
            </a:pPr>
            <a:r>
              <a:rPr b="0" i="0" lang="en" sz="1300" u="none" cap="none" strike="noStrike">
                <a:solidFill>
                  <a:srgbClr val="000000"/>
                </a:solidFill>
                <a:latin typeface="Arial"/>
                <a:ea typeface="Arial"/>
                <a:cs typeface="Arial"/>
                <a:sym typeface="Arial"/>
              </a:rPr>
              <a:t>Measurements needed to answer the experimental question</a:t>
            </a:r>
            <a:endParaRPr b="0" i="0" sz="1300" u="none" cap="none" strike="noStrike">
              <a:solidFill>
                <a:srgbClr val="000000"/>
              </a:solidFill>
              <a:latin typeface="Arial"/>
              <a:ea typeface="Arial"/>
              <a:cs typeface="Arial"/>
              <a:sym typeface="Arial"/>
            </a:endParaRPr>
          </a:p>
        </p:txBody>
      </p:sp>
      <p:sp>
        <p:nvSpPr>
          <p:cNvPr id="288" name="Google Shape;288;p42"/>
          <p:cNvSpPr/>
          <p:nvPr/>
        </p:nvSpPr>
        <p:spPr>
          <a:xfrm>
            <a:off x="1941300" y="949325"/>
            <a:ext cx="328200" cy="3930600"/>
          </a:xfrm>
          <a:prstGeom prst="roundRect">
            <a:avLst>
              <a:gd fmla="val 16667" name="adj"/>
            </a:avLst>
          </a:prstGeom>
          <a:solidFill>
            <a:srgbClr val="FCE5C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42"/>
          <p:cNvSpPr txBox="1"/>
          <p:nvPr/>
        </p:nvSpPr>
        <p:spPr>
          <a:xfrm rot="-5400000">
            <a:off x="935150" y="2498275"/>
            <a:ext cx="2293800" cy="356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rgbClr val="000000"/>
                </a:solidFill>
                <a:latin typeface="Arial"/>
                <a:ea typeface="Arial"/>
                <a:cs typeface="Arial"/>
                <a:sym typeface="Arial"/>
              </a:rPr>
              <a:t>Define your variables</a:t>
            </a:r>
            <a:endParaRPr b="1" i="0" sz="1400" u="none" cap="none" strike="noStrike">
              <a:solidFill>
                <a:srgbClr val="000000"/>
              </a:solidFill>
              <a:latin typeface="Arial"/>
              <a:ea typeface="Arial"/>
              <a:cs typeface="Arial"/>
              <a:sym typeface="Arial"/>
            </a:endParaRPr>
          </a:p>
        </p:txBody>
      </p:sp>
      <p:sp>
        <p:nvSpPr>
          <p:cNvPr id="290" name="Google Shape;290;p42"/>
          <p:cNvSpPr txBox="1"/>
          <p:nvPr/>
        </p:nvSpPr>
        <p:spPr>
          <a:xfrm>
            <a:off x="4953000" y="1018225"/>
            <a:ext cx="16677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Estimate your sample size - </a:t>
            </a:r>
            <a:r>
              <a:rPr i="0" lang="en" sz="1300" u="none" cap="none" strike="noStrike">
                <a:solidFill>
                  <a:srgbClr val="000000"/>
                </a:solidFill>
              </a:rPr>
              <a:t>based upon previous work and helps to estimate error </a:t>
            </a:r>
            <a:endParaRPr i="0" sz="1300" u="none" cap="none" strike="noStrike">
              <a:solidFill>
                <a:srgbClr val="000000"/>
              </a:solidFill>
            </a:endParaRPr>
          </a:p>
        </p:txBody>
      </p:sp>
      <p:sp>
        <p:nvSpPr>
          <p:cNvPr id="291" name="Google Shape;291;p42"/>
          <p:cNvSpPr/>
          <p:nvPr/>
        </p:nvSpPr>
        <p:spPr>
          <a:xfrm>
            <a:off x="4796750" y="2918625"/>
            <a:ext cx="1921500" cy="742200"/>
          </a:xfrm>
          <a:prstGeom prst="rect">
            <a:avLst/>
          </a:prstGeom>
          <a:solidFill>
            <a:srgbClr val="D9EAD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2" name="Google Shape;292;p42"/>
          <p:cNvSpPr txBox="1"/>
          <p:nvPr/>
        </p:nvSpPr>
        <p:spPr>
          <a:xfrm>
            <a:off x="5181600" y="3075625"/>
            <a:ext cx="13629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Randomize</a:t>
            </a:r>
            <a:endParaRPr b="1" i="0" sz="1300" u="none" cap="none" strike="noStrike">
              <a:solidFill>
                <a:srgbClr val="000000"/>
              </a:solidFill>
              <a:latin typeface="Arial"/>
              <a:ea typeface="Arial"/>
              <a:cs typeface="Arial"/>
              <a:sym typeface="Arial"/>
            </a:endParaRPr>
          </a:p>
        </p:txBody>
      </p:sp>
      <p:sp>
        <p:nvSpPr>
          <p:cNvPr id="293" name="Google Shape;293;p42"/>
          <p:cNvSpPr/>
          <p:nvPr/>
        </p:nvSpPr>
        <p:spPr>
          <a:xfrm>
            <a:off x="6978650" y="2004225"/>
            <a:ext cx="2025600" cy="2114700"/>
          </a:xfrm>
          <a:prstGeom prst="rect">
            <a:avLst/>
          </a:prstGeom>
          <a:solidFill>
            <a:srgbClr val="F4CC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4" name="Google Shape;294;p42"/>
          <p:cNvSpPr txBox="1"/>
          <p:nvPr/>
        </p:nvSpPr>
        <p:spPr>
          <a:xfrm>
            <a:off x="7043050" y="2085025"/>
            <a:ext cx="18723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i="0" lang="en" sz="1300" u="none" cap="none" strike="noStrike">
                <a:solidFill>
                  <a:srgbClr val="000000"/>
                </a:solidFill>
              </a:rPr>
              <a:t>With well defined </a:t>
            </a:r>
            <a:r>
              <a:rPr b="1" i="0" lang="en" sz="1300" u="none" cap="none" strike="noStrike">
                <a:solidFill>
                  <a:srgbClr val="000000"/>
                </a:solidFill>
              </a:rPr>
              <a:t>variables</a:t>
            </a:r>
            <a:r>
              <a:rPr i="0" lang="en" sz="1300" u="none" cap="none" strike="noStrike">
                <a:solidFill>
                  <a:srgbClr val="000000"/>
                </a:solidFill>
              </a:rPr>
              <a:t>, sufficient </a:t>
            </a:r>
            <a:r>
              <a:rPr b="1" i="0" lang="en" sz="1300" u="none" cap="none" strike="noStrike">
                <a:solidFill>
                  <a:srgbClr val="000000"/>
                </a:solidFill>
              </a:rPr>
              <a:t>sample size</a:t>
            </a:r>
            <a:r>
              <a:rPr i="0" lang="en" sz="1300" u="none" cap="none" strike="noStrike">
                <a:solidFill>
                  <a:srgbClr val="000000"/>
                </a:solidFill>
              </a:rPr>
              <a:t>, </a:t>
            </a:r>
            <a:r>
              <a:rPr b="1" i="0" lang="en" sz="1300" u="none" cap="none" strike="noStrike">
                <a:solidFill>
                  <a:srgbClr val="000000"/>
                </a:solidFill>
              </a:rPr>
              <a:t>randomization</a:t>
            </a:r>
            <a:r>
              <a:rPr i="0" lang="en" sz="1300" u="none" cap="none" strike="noStrike">
                <a:solidFill>
                  <a:srgbClr val="000000"/>
                </a:solidFill>
              </a:rPr>
              <a:t> and </a:t>
            </a:r>
            <a:r>
              <a:rPr b="1" i="0" lang="en" sz="1300" u="none" cap="none" strike="noStrike">
                <a:solidFill>
                  <a:srgbClr val="000000"/>
                </a:solidFill>
              </a:rPr>
              <a:t>replication</a:t>
            </a:r>
            <a:r>
              <a:rPr i="0" lang="en" sz="1300" u="none" cap="none" strike="noStrike">
                <a:solidFill>
                  <a:srgbClr val="000000"/>
                </a:solidFill>
              </a:rPr>
              <a:t>, you can minimize </a:t>
            </a:r>
            <a:r>
              <a:rPr b="1" i="0" lang="en" sz="1300" u="none" cap="none" strike="noStrike">
                <a:solidFill>
                  <a:srgbClr val="000000"/>
                </a:solidFill>
              </a:rPr>
              <a:t>error</a:t>
            </a:r>
            <a:r>
              <a:rPr i="0" lang="en" sz="1300" u="none" cap="none" strike="noStrike">
                <a:solidFill>
                  <a:srgbClr val="000000"/>
                </a:solidFill>
              </a:rPr>
              <a:t>, reduce </a:t>
            </a:r>
            <a:r>
              <a:rPr b="1" i="0" lang="en" sz="1300" u="none" cap="none" strike="noStrike">
                <a:solidFill>
                  <a:srgbClr val="000000"/>
                </a:solidFill>
              </a:rPr>
              <a:t>bias</a:t>
            </a:r>
            <a:r>
              <a:rPr i="0" lang="en" sz="1300" u="none" cap="none" strike="noStrike">
                <a:solidFill>
                  <a:srgbClr val="000000"/>
                </a:solidFill>
              </a:rPr>
              <a:t> and measure </a:t>
            </a:r>
            <a:r>
              <a:rPr b="1" i="0" lang="en" sz="1300" u="none" cap="none" strike="noStrike">
                <a:solidFill>
                  <a:srgbClr val="000000"/>
                </a:solidFill>
              </a:rPr>
              <a:t>significance</a:t>
            </a:r>
            <a:r>
              <a:rPr i="0" lang="en" sz="1300" u="none" cap="none" strike="noStrike">
                <a:solidFill>
                  <a:srgbClr val="000000"/>
                </a:solidFill>
              </a:rPr>
              <a:t> of your findings</a:t>
            </a:r>
            <a:endParaRPr i="0" sz="1300" u="none" cap="none" strike="noStrike">
              <a:solidFill>
                <a:srgbClr val="000000"/>
              </a:solidFill>
            </a:endParaRPr>
          </a:p>
        </p:txBody>
      </p:sp>
      <p:sp>
        <p:nvSpPr>
          <p:cNvPr id="295" name="Google Shape;295;p42"/>
          <p:cNvSpPr/>
          <p:nvPr/>
        </p:nvSpPr>
        <p:spPr>
          <a:xfrm>
            <a:off x="4796750" y="4137825"/>
            <a:ext cx="1921500" cy="742200"/>
          </a:xfrm>
          <a:prstGeom prst="rect">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2"/>
          <p:cNvSpPr txBox="1"/>
          <p:nvPr/>
        </p:nvSpPr>
        <p:spPr>
          <a:xfrm>
            <a:off x="5181600" y="4294825"/>
            <a:ext cx="1362900" cy="1253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300"/>
              <a:buFont typeface="Arial"/>
              <a:buNone/>
            </a:pPr>
            <a:r>
              <a:rPr b="1" i="0" lang="en" sz="1300" u="none" cap="none" strike="noStrike">
                <a:solidFill>
                  <a:srgbClr val="000000"/>
                </a:solidFill>
                <a:latin typeface="Arial"/>
                <a:ea typeface="Arial"/>
                <a:cs typeface="Arial"/>
                <a:sym typeface="Arial"/>
              </a:rPr>
              <a:t>Replicate</a:t>
            </a:r>
            <a:endParaRPr b="1" i="0" sz="13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5"/>
          <p:cNvSpPr/>
          <p:nvPr/>
        </p:nvSpPr>
        <p:spPr>
          <a:xfrm rot="-2700000">
            <a:off x="3906958" y="1530280"/>
            <a:ext cx="1323704" cy="1320734"/>
          </a:xfrm>
          <a:prstGeom prst="ellipse">
            <a:avLst/>
          </a:prstGeom>
          <a:solidFill>
            <a:srgbClr val="A1C3FA"/>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grpSp>
        <p:nvGrpSpPr>
          <p:cNvPr id="116" name="Google Shape;116;p25"/>
          <p:cNvGrpSpPr/>
          <p:nvPr/>
        </p:nvGrpSpPr>
        <p:grpSpPr>
          <a:xfrm>
            <a:off x="1917433" y="1072654"/>
            <a:ext cx="2742177" cy="2667697"/>
            <a:chOff x="1917433" y="1453654"/>
            <a:chExt cx="2742177" cy="2667697"/>
          </a:xfrm>
        </p:grpSpPr>
        <p:sp>
          <p:nvSpPr>
            <p:cNvPr id="117" name="Google Shape;117;p25"/>
            <p:cNvSpPr/>
            <p:nvPr/>
          </p:nvSpPr>
          <p:spPr>
            <a:xfrm rot="-2700000">
              <a:off x="2440767" y="1711670"/>
              <a:ext cx="1621029" cy="2151664"/>
            </a:xfrm>
            <a:custGeom>
              <a:rect b="b" l="l" r="r" t="t"/>
              <a:pathLst>
                <a:path extrusionOk="0" h="332" w="250">
                  <a:moveTo>
                    <a:pt x="32" y="286"/>
                  </a:moveTo>
                  <a:cubicBezTo>
                    <a:pt x="32" y="157"/>
                    <a:pt x="127" y="49"/>
                    <a:pt x="250" y="29"/>
                  </a:cubicBezTo>
                  <a:cubicBezTo>
                    <a:pt x="245" y="19"/>
                    <a:pt x="239" y="9"/>
                    <a:pt x="232" y="0"/>
                  </a:cubicBezTo>
                  <a:cubicBezTo>
                    <a:pt x="100" y="28"/>
                    <a:pt x="0" y="145"/>
                    <a:pt x="0" y="286"/>
                  </a:cubicBezTo>
                  <a:cubicBezTo>
                    <a:pt x="0" y="302"/>
                    <a:pt x="1" y="317"/>
                    <a:pt x="3" y="332"/>
                  </a:cubicBezTo>
                  <a:cubicBezTo>
                    <a:pt x="13" y="325"/>
                    <a:pt x="23" y="319"/>
                    <a:pt x="33" y="314"/>
                  </a:cubicBezTo>
                  <a:cubicBezTo>
                    <a:pt x="33" y="305"/>
                    <a:pt x="32" y="296"/>
                    <a:pt x="32" y="286"/>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8" name="Google Shape;118;p25"/>
            <p:cNvSpPr/>
            <p:nvPr/>
          </p:nvSpPr>
          <p:spPr>
            <a:xfrm rot="-2700000">
              <a:off x="2689034" y="1771298"/>
              <a:ext cx="1575643" cy="1769691"/>
            </a:xfrm>
            <a:custGeom>
              <a:rect b="b" l="l" r="r" t="t"/>
              <a:pathLst>
                <a:path extrusionOk="0" h="285" w="254">
                  <a:moveTo>
                    <a:pt x="200" y="153"/>
                  </a:moveTo>
                  <a:cubicBezTo>
                    <a:pt x="217" y="143"/>
                    <a:pt x="236" y="137"/>
                    <a:pt x="254" y="136"/>
                  </a:cubicBezTo>
                  <a:cubicBezTo>
                    <a:pt x="253" y="87"/>
                    <a:pt x="240" y="41"/>
                    <a:pt x="218" y="0"/>
                  </a:cubicBezTo>
                  <a:cubicBezTo>
                    <a:pt x="95" y="20"/>
                    <a:pt x="0" y="128"/>
                    <a:pt x="0" y="257"/>
                  </a:cubicBezTo>
                  <a:cubicBezTo>
                    <a:pt x="0" y="267"/>
                    <a:pt x="1" y="276"/>
                    <a:pt x="1" y="285"/>
                  </a:cubicBezTo>
                  <a:cubicBezTo>
                    <a:pt x="43" y="263"/>
                    <a:pt x="90" y="251"/>
                    <a:pt x="140" y="250"/>
                  </a:cubicBezTo>
                  <a:cubicBezTo>
                    <a:pt x="142" y="211"/>
                    <a:pt x="164" y="174"/>
                    <a:pt x="200" y="153"/>
                  </a:cubicBezTo>
                  <a:close/>
                </a:path>
              </a:pathLst>
            </a:custGeom>
            <a:solidFill>
              <a:srgbClr val="0C58D3"/>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19" name="Google Shape;119;p25"/>
            <p:cNvSpPr txBox="1"/>
            <p:nvPr/>
          </p:nvSpPr>
          <p:spPr>
            <a:xfrm rot="-5400000">
              <a:off x="2686908" y="2290153"/>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Tentative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Nature of Science</a:t>
              </a:r>
              <a:endParaRPr b="1" i="0" sz="1500" u="none" cap="none" strike="noStrike">
                <a:solidFill>
                  <a:srgbClr val="FFFFFF"/>
                </a:solidFill>
                <a:latin typeface="Roboto"/>
                <a:ea typeface="Roboto"/>
                <a:cs typeface="Roboto"/>
                <a:sym typeface="Roboto"/>
              </a:endParaRPr>
            </a:p>
          </p:txBody>
        </p:sp>
      </p:grpSp>
      <p:grpSp>
        <p:nvGrpSpPr>
          <p:cNvPr id="120" name="Google Shape;120;p25"/>
          <p:cNvGrpSpPr/>
          <p:nvPr/>
        </p:nvGrpSpPr>
        <p:grpSpPr>
          <a:xfrm>
            <a:off x="3451411" y="2098847"/>
            <a:ext cx="2669123" cy="2745705"/>
            <a:chOff x="3451411" y="2479847"/>
            <a:chExt cx="2669123" cy="2745705"/>
          </a:xfrm>
        </p:grpSpPr>
        <p:sp>
          <p:nvSpPr>
            <p:cNvPr id="121" name="Google Shape;121;p25"/>
            <p:cNvSpPr/>
            <p:nvPr/>
          </p:nvSpPr>
          <p:spPr>
            <a:xfrm rot="-2700000">
              <a:off x="3709147" y="3080460"/>
              <a:ext cx="2153650" cy="1621060"/>
            </a:xfrm>
            <a:custGeom>
              <a:rect b="b" l="l" r="r" t="t"/>
              <a:pathLst>
                <a:path extrusionOk="0" h="250" w="333">
                  <a:moveTo>
                    <a:pt x="287" y="218"/>
                  </a:moveTo>
                  <a:cubicBezTo>
                    <a:pt x="157" y="218"/>
                    <a:pt x="50" y="124"/>
                    <a:pt x="30" y="0"/>
                  </a:cubicBezTo>
                  <a:cubicBezTo>
                    <a:pt x="19" y="5"/>
                    <a:pt x="10" y="11"/>
                    <a:pt x="0" y="18"/>
                  </a:cubicBezTo>
                  <a:cubicBezTo>
                    <a:pt x="28" y="151"/>
                    <a:pt x="146" y="250"/>
                    <a:pt x="287" y="250"/>
                  </a:cubicBezTo>
                  <a:cubicBezTo>
                    <a:pt x="302" y="250"/>
                    <a:pt x="318" y="249"/>
                    <a:pt x="333" y="247"/>
                  </a:cubicBezTo>
                  <a:cubicBezTo>
                    <a:pt x="326" y="237"/>
                    <a:pt x="320" y="227"/>
                    <a:pt x="315" y="217"/>
                  </a:cubicBezTo>
                  <a:cubicBezTo>
                    <a:pt x="306" y="218"/>
                    <a:pt x="296" y="218"/>
                    <a:pt x="287" y="218"/>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2" name="Google Shape;122;p25"/>
            <p:cNvSpPr/>
            <p:nvPr/>
          </p:nvSpPr>
          <p:spPr>
            <a:xfrm rot="-2700000">
              <a:off x="3773733" y="2873178"/>
              <a:ext cx="1764275" cy="1573502"/>
            </a:xfrm>
            <a:custGeom>
              <a:rect b="b" l="l" r="r" t="t"/>
              <a:pathLst>
                <a:path extrusionOk="0" h="254" w="285">
                  <a:moveTo>
                    <a:pt x="152" y="54"/>
                  </a:moveTo>
                  <a:cubicBezTo>
                    <a:pt x="142" y="37"/>
                    <a:pt x="137" y="19"/>
                    <a:pt x="136" y="0"/>
                  </a:cubicBezTo>
                  <a:cubicBezTo>
                    <a:pt x="86" y="1"/>
                    <a:pt x="40" y="14"/>
                    <a:pt x="0" y="36"/>
                  </a:cubicBezTo>
                  <a:cubicBezTo>
                    <a:pt x="20" y="160"/>
                    <a:pt x="127" y="254"/>
                    <a:pt x="257" y="254"/>
                  </a:cubicBezTo>
                  <a:cubicBezTo>
                    <a:pt x="266" y="254"/>
                    <a:pt x="276" y="254"/>
                    <a:pt x="285" y="253"/>
                  </a:cubicBezTo>
                  <a:cubicBezTo>
                    <a:pt x="263" y="211"/>
                    <a:pt x="251" y="164"/>
                    <a:pt x="250" y="115"/>
                  </a:cubicBezTo>
                  <a:cubicBezTo>
                    <a:pt x="210" y="112"/>
                    <a:pt x="173" y="91"/>
                    <a:pt x="152" y="54"/>
                  </a:cubicBezTo>
                  <a:close/>
                </a:path>
              </a:pathLst>
            </a:custGeom>
            <a:solidFill>
              <a:srgbClr val="0D5DDF"/>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3" name="Google Shape;123;p25"/>
            <p:cNvSpPr txBox="1"/>
            <p:nvPr/>
          </p:nvSpPr>
          <p:spPr>
            <a:xfrm>
              <a:off x="3823936" y="3427182"/>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Power and Limitations of Science</a:t>
              </a:r>
              <a:endParaRPr b="1" i="0" sz="1500" u="none" cap="none" strike="noStrike">
                <a:solidFill>
                  <a:srgbClr val="FFFFFF"/>
                </a:solidFill>
                <a:latin typeface="Roboto"/>
                <a:ea typeface="Roboto"/>
                <a:cs typeface="Roboto"/>
                <a:sym typeface="Roboto"/>
              </a:endParaRPr>
            </a:p>
          </p:txBody>
        </p:sp>
      </p:grpSp>
      <p:grpSp>
        <p:nvGrpSpPr>
          <p:cNvPr id="124" name="Google Shape;124;p25"/>
          <p:cNvGrpSpPr/>
          <p:nvPr/>
        </p:nvGrpSpPr>
        <p:grpSpPr>
          <a:xfrm>
            <a:off x="4481729" y="641053"/>
            <a:ext cx="2744808" cy="2664963"/>
            <a:chOff x="4481729" y="1022053"/>
            <a:chExt cx="2744808" cy="2664963"/>
          </a:xfrm>
        </p:grpSpPr>
        <p:sp>
          <p:nvSpPr>
            <p:cNvPr id="125" name="Google Shape;125;p25"/>
            <p:cNvSpPr/>
            <p:nvPr/>
          </p:nvSpPr>
          <p:spPr>
            <a:xfrm rot="-2700000">
              <a:off x="5085474" y="1278703"/>
              <a:ext cx="1617163" cy="2151664"/>
            </a:xfrm>
            <a:custGeom>
              <a:rect b="b" l="l" r="r" t="t"/>
              <a:pathLst>
                <a:path extrusionOk="0" h="332" w="250">
                  <a:moveTo>
                    <a:pt x="218" y="45"/>
                  </a:moveTo>
                  <a:cubicBezTo>
                    <a:pt x="218" y="175"/>
                    <a:pt x="123" y="282"/>
                    <a:pt x="0" y="303"/>
                  </a:cubicBezTo>
                  <a:cubicBezTo>
                    <a:pt x="5" y="313"/>
                    <a:pt x="11" y="323"/>
                    <a:pt x="18" y="332"/>
                  </a:cubicBezTo>
                  <a:cubicBezTo>
                    <a:pt x="150" y="304"/>
                    <a:pt x="250" y="186"/>
                    <a:pt x="250" y="45"/>
                  </a:cubicBezTo>
                  <a:cubicBezTo>
                    <a:pt x="250" y="30"/>
                    <a:pt x="248" y="15"/>
                    <a:pt x="246" y="0"/>
                  </a:cubicBezTo>
                  <a:cubicBezTo>
                    <a:pt x="237" y="6"/>
                    <a:pt x="226" y="12"/>
                    <a:pt x="216" y="18"/>
                  </a:cubicBezTo>
                  <a:cubicBezTo>
                    <a:pt x="217" y="27"/>
                    <a:pt x="218" y="36"/>
                    <a:pt x="218" y="45"/>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6" name="Google Shape;126;p25"/>
            <p:cNvSpPr/>
            <p:nvPr/>
          </p:nvSpPr>
          <p:spPr>
            <a:xfrm rot="-2700000">
              <a:off x="4874704" y="1604373"/>
              <a:ext cx="1579339" cy="1765685"/>
            </a:xfrm>
            <a:custGeom>
              <a:rect b="b" l="l" r="r" t="t"/>
              <a:pathLst>
                <a:path extrusionOk="0" h="285" w="254">
                  <a:moveTo>
                    <a:pt x="53" y="133"/>
                  </a:moveTo>
                  <a:cubicBezTo>
                    <a:pt x="37" y="142"/>
                    <a:pt x="18" y="148"/>
                    <a:pt x="0" y="149"/>
                  </a:cubicBezTo>
                  <a:cubicBezTo>
                    <a:pt x="1" y="198"/>
                    <a:pt x="14" y="244"/>
                    <a:pt x="36" y="285"/>
                  </a:cubicBezTo>
                  <a:cubicBezTo>
                    <a:pt x="159" y="264"/>
                    <a:pt x="254" y="157"/>
                    <a:pt x="254" y="27"/>
                  </a:cubicBezTo>
                  <a:cubicBezTo>
                    <a:pt x="254" y="18"/>
                    <a:pt x="253" y="9"/>
                    <a:pt x="252" y="0"/>
                  </a:cubicBezTo>
                  <a:cubicBezTo>
                    <a:pt x="211" y="21"/>
                    <a:pt x="164" y="34"/>
                    <a:pt x="114" y="34"/>
                  </a:cubicBezTo>
                  <a:cubicBezTo>
                    <a:pt x="112" y="74"/>
                    <a:pt x="90" y="111"/>
                    <a:pt x="53" y="133"/>
                  </a:cubicBezTo>
                  <a:close/>
                </a:path>
              </a:pathLst>
            </a:custGeom>
            <a:solidFill>
              <a:srgbClr val="0E65F0"/>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27" name="Google Shape;127;p25"/>
            <p:cNvSpPr txBox="1"/>
            <p:nvPr/>
          </p:nvSpPr>
          <p:spPr>
            <a:xfrm rot="5400000">
              <a:off x="4960966" y="2290154"/>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Language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of Science</a:t>
              </a:r>
              <a:endParaRPr b="1" i="0" sz="1500" u="none" cap="none" strike="noStrike">
                <a:solidFill>
                  <a:srgbClr val="FFFFFF"/>
                </a:solidFill>
                <a:latin typeface="Roboto"/>
                <a:ea typeface="Roboto"/>
                <a:cs typeface="Roboto"/>
                <a:sym typeface="Roboto"/>
              </a:endParaRPr>
            </a:p>
          </p:txBody>
        </p:sp>
      </p:grpSp>
      <p:grpSp>
        <p:nvGrpSpPr>
          <p:cNvPr id="128" name="Google Shape;128;p25"/>
          <p:cNvGrpSpPr/>
          <p:nvPr/>
        </p:nvGrpSpPr>
        <p:grpSpPr>
          <a:xfrm>
            <a:off x="3026171" y="-457686"/>
            <a:ext cx="2655025" cy="2740083"/>
            <a:chOff x="3026171" y="-76686"/>
            <a:chExt cx="2655025" cy="2740083"/>
          </a:xfrm>
        </p:grpSpPr>
        <p:sp>
          <p:nvSpPr>
            <p:cNvPr id="129" name="Google Shape;129;p25"/>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0" name="Google Shape;130;p25"/>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31" name="Google Shape;131;p25"/>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32" name="Google Shape;132;p25"/>
          <p:cNvSpPr txBox="1"/>
          <p:nvPr/>
        </p:nvSpPr>
        <p:spPr>
          <a:xfrm>
            <a:off x="3823913" y="1915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Introduction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to Science</a:t>
            </a:r>
            <a:endParaRPr b="1" i="0" sz="1500" u="none" cap="none" strike="noStrike">
              <a:solidFill>
                <a:srgbClr val="FFFFFF"/>
              </a:solidFill>
              <a:latin typeface="Roboto"/>
              <a:ea typeface="Roboto"/>
              <a:cs typeface="Roboto"/>
              <a:sym typeface="Roboto"/>
            </a:endParaRPr>
          </a:p>
        </p:txBody>
      </p:sp>
      <p:sp>
        <p:nvSpPr>
          <p:cNvPr id="133" name="Google Shape;13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3"/>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Models and Simulations</a:t>
            </a:r>
            <a:endParaRPr/>
          </a:p>
        </p:txBody>
      </p:sp>
      <p:sp>
        <p:nvSpPr>
          <p:cNvPr id="302" name="Google Shape;302;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pic>
        <p:nvPicPr>
          <p:cNvPr id="307" name="Google Shape;307;p44" title="A series of models or representations of biological systems and processes"/>
          <p:cNvPicPr preferRelativeResize="0"/>
          <p:nvPr/>
        </p:nvPicPr>
        <p:blipFill rotWithShape="1">
          <a:blip r:embed="rId3">
            <a:alphaModFix/>
          </a:blip>
          <a:srcRect b="0" l="0" r="0" t="53429"/>
          <a:stretch/>
        </p:blipFill>
        <p:spPr>
          <a:xfrm>
            <a:off x="725650" y="2748174"/>
            <a:ext cx="7347848" cy="2395323"/>
          </a:xfrm>
          <a:prstGeom prst="rect">
            <a:avLst/>
          </a:prstGeom>
          <a:noFill/>
          <a:ln>
            <a:noFill/>
          </a:ln>
        </p:spPr>
      </p:pic>
      <p:sp>
        <p:nvSpPr>
          <p:cNvPr id="308" name="Google Shape;308;p4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Scientists develop models and simulations</a:t>
            </a:r>
            <a:endParaRPr/>
          </a:p>
        </p:txBody>
      </p:sp>
      <p:sp>
        <p:nvSpPr>
          <p:cNvPr id="309" name="Google Shape;309;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10" name="Google Shape;310;p44"/>
          <p:cNvSpPr txBox="1"/>
          <p:nvPr/>
        </p:nvSpPr>
        <p:spPr>
          <a:xfrm rot="-5400000">
            <a:off x="-76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
        <p:nvSpPr>
          <p:cNvPr id="311" name="Google Shape;311;p44"/>
          <p:cNvSpPr txBox="1"/>
          <p:nvPr/>
        </p:nvSpPr>
        <p:spPr>
          <a:xfrm>
            <a:off x="441300" y="1052875"/>
            <a:ext cx="3230400" cy="231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4D5156"/>
                </a:solidFill>
                <a:highlight>
                  <a:srgbClr val="FFFFFF"/>
                </a:highlight>
              </a:rPr>
              <a:t>A </a:t>
            </a:r>
            <a:r>
              <a:rPr b="1" lang="en" sz="1800">
                <a:solidFill>
                  <a:srgbClr val="5F6368"/>
                </a:solidFill>
                <a:highlight>
                  <a:srgbClr val="FFFFFF"/>
                </a:highlight>
              </a:rPr>
              <a:t>scientific model</a:t>
            </a:r>
            <a:r>
              <a:rPr lang="en" sz="1800">
                <a:solidFill>
                  <a:srgbClr val="4D5156"/>
                </a:solidFill>
                <a:highlight>
                  <a:srgbClr val="FFFFFF"/>
                </a:highlight>
              </a:rPr>
              <a:t> is a physical and/or mathematical and/or conceptual representation of a system of ideas, events or processes</a:t>
            </a:r>
            <a:endParaRPr sz="1800"/>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5"/>
          <p:cNvPicPr preferRelativeResize="0"/>
          <p:nvPr/>
        </p:nvPicPr>
        <p:blipFill rotWithShape="1">
          <a:blip r:embed="rId3">
            <a:alphaModFix/>
          </a:blip>
          <a:srcRect b="0" l="0" r="0" t="55772"/>
          <a:stretch/>
        </p:blipFill>
        <p:spPr>
          <a:xfrm>
            <a:off x="725650" y="2868674"/>
            <a:ext cx="7347848" cy="2274825"/>
          </a:xfrm>
          <a:prstGeom prst="rect">
            <a:avLst/>
          </a:prstGeom>
          <a:noFill/>
          <a:ln>
            <a:noFill/>
          </a:ln>
        </p:spPr>
      </p:pic>
      <p:sp>
        <p:nvSpPr>
          <p:cNvPr id="317" name="Google Shape;317;p45"/>
          <p:cNvSpPr txBox="1"/>
          <p:nvPr>
            <p:ph type="title"/>
          </p:nvPr>
        </p:nvSpPr>
        <p:spPr>
          <a:xfrm>
            <a:off x="311700" y="216425"/>
            <a:ext cx="71781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Models and Simulations</a:t>
            </a:r>
            <a:endParaRPr/>
          </a:p>
        </p:txBody>
      </p:sp>
      <p:pic>
        <p:nvPicPr>
          <p:cNvPr id="318" name="Google Shape;318;p45"/>
          <p:cNvPicPr preferRelativeResize="0"/>
          <p:nvPr/>
        </p:nvPicPr>
        <p:blipFill rotWithShape="1">
          <a:blip r:embed="rId4">
            <a:alphaModFix/>
          </a:blip>
          <a:srcRect b="0" l="0" r="0" t="0"/>
          <a:stretch/>
        </p:blipFill>
        <p:spPr>
          <a:xfrm>
            <a:off x="434275" y="865325"/>
            <a:ext cx="4517400" cy="2621700"/>
          </a:xfrm>
          <a:prstGeom prst="rect">
            <a:avLst/>
          </a:prstGeom>
          <a:noFill/>
          <a:ln>
            <a:noFill/>
          </a:ln>
        </p:spPr>
      </p:pic>
      <p:sp>
        <p:nvSpPr>
          <p:cNvPr id="319" name="Google Shape;319;p45"/>
          <p:cNvSpPr txBox="1"/>
          <p:nvPr/>
        </p:nvSpPr>
        <p:spPr>
          <a:xfrm>
            <a:off x="5339875" y="1093700"/>
            <a:ext cx="3230400" cy="23169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2"/>
                </a:solidFill>
              </a:rPr>
              <a:t>A </a:t>
            </a:r>
            <a:r>
              <a:rPr b="1" lang="en" sz="1800">
                <a:solidFill>
                  <a:schemeClr val="dk2"/>
                </a:solidFill>
              </a:rPr>
              <a:t>simulation</a:t>
            </a:r>
            <a:r>
              <a:rPr lang="en" sz="1800">
                <a:solidFill>
                  <a:schemeClr val="dk2"/>
                </a:solidFill>
              </a:rPr>
              <a:t> is the imitation of a behavior of a system, entity, phenomenon or process through the exercise or use of a model</a:t>
            </a:r>
            <a:endParaRPr sz="1800">
              <a:solidFill>
                <a:schemeClr val="dk2"/>
              </a:solidFill>
            </a:endParaRPr>
          </a:p>
        </p:txBody>
      </p:sp>
      <p:sp>
        <p:nvSpPr>
          <p:cNvPr id="320" name="Google Shape;320;p45"/>
          <p:cNvSpPr txBox="1"/>
          <p:nvPr/>
        </p:nvSpPr>
        <p:spPr>
          <a:xfrm rot="-5400000">
            <a:off x="8839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
        <p:nvSpPr>
          <p:cNvPr id="321" name="Google Shape;321;p45"/>
          <p:cNvSpPr txBox="1"/>
          <p:nvPr/>
        </p:nvSpPr>
        <p:spPr>
          <a:xfrm rot="-5400000">
            <a:off x="-219000" y="115825"/>
            <a:ext cx="3625800" cy="26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2"/>
                </a:solidFill>
              </a:rPr>
              <a:t>Figure created by Edmund Helmer</a:t>
            </a:r>
            <a:endParaRPr sz="1000">
              <a:solidFill>
                <a:schemeClr val="dk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sp>
        <p:nvSpPr>
          <p:cNvPr id="326" name="Google Shape;326;p4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Models and Simulations</a:t>
            </a:r>
            <a:endParaRPr/>
          </a:p>
        </p:txBody>
      </p:sp>
      <p:sp>
        <p:nvSpPr>
          <p:cNvPr id="327" name="Google Shape;327;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28" name="Google Shape;328;p46"/>
          <p:cNvSpPr txBox="1"/>
          <p:nvPr/>
        </p:nvSpPr>
        <p:spPr>
          <a:xfrm>
            <a:off x="327275" y="4087600"/>
            <a:ext cx="8415600" cy="689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Models help us make predictions on the basis of interventions in this case</a:t>
            </a:r>
            <a:endParaRPr b="0" i="0" sz="1800" u="none" cap="none" strike="noStrike">
              <a:solidFill>
                <a:schemeClr val="dk2"/>
              </a:solidFill>
              <a:latin typeface="Arial"/>
              <a:ea typeface="Arial"/>
              <a:cs typeface="Arial"/>
              <a:sym typeface="Arial"/>
            </a:endParaRPr>
          </a:p>
        </p:txBody>
      </p:sp>
      <p:pic>
        <p:nvPicPr>
          <p:cNvPr id="329" name="Google Shape;329;p46"/>
          <p:cNvPicPr preferRelativeResize="0"/>
          <p:nvPr/>
        </p:nvPicPr>
        <p:blipFill rotWithShape="1">
          <a:blip r:embed="rId3">
            <a:alphaModFix/>
          </a:blip>
          <a:srcRect b="0" l="0" r="0" t="0"/>
          <a:stretch/>
        </p:blipFill>
        <p:spPr>
          <a:xfrm>
            <a:off x="381000" y="1017725"/>
            <a:ext cx="8244321" cy="2993673"/>
          </a:xfrm>
          <a:prstGeom prst="rect">
            <a:avLst/>
          </a:prstGeom>
          <a:noFill/>
          <a:ln>
            <a:noFill/>
          </a:ln>
        </p:spPr>
      </p:pic>
      <p:sp>
        <p:nvSpPr>
          <p:cNvPr id="330" name="Google Shape;330;p46"/>
          <p:cNvSpPr txBox="1"/>
          <p:nvPr/>
        </p:nvSpPr>
        <p:spPr>
          <a:xfrm>
            <a:off x="0" y="4876800"/>
            <a:ext cx="9144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C4043"/>
                </a:solidFill>
                <a:latin typeface="Roboto"/>
                <a:ea typeface="Roboto"/>
                <a:cs typeface="Roboto"/>
                <a:sym typeface="Roboto"/>
              </a:rPr>
              <a:t>IHME | COVID-19 Projections. (n.d.). Institute for Health Metrics and Evaluation. Retrieved December 12, 2020, from </a:t>
            </a:r>
            <a:r>
              <a:rPr lang="en" sz="1050">
                <a:solidFill>
                  <a:srgbClr val="1A73E8"/>
                </a:solidFill>
                <a:uFill>
                  <a:noFill/>
                </a:uFill>
                <a:latin typeface="Roboto"/>
                <a:ea typeface="Roboto"/>
                <a:cs typeface="Roboto"/>
                <a:sym typeface="Roboto"/>
                <a:hlinkClick r:id="rId4">
                  <a:extLst>
                    <a:ext uri="{A12FA001-AC4F-418D-AE19-62706E023703}">
                      <ahyp:hlinkClr val="tx"/>
                    </a:ext>
                  </a:extLst>
                </a:hlinkClick>
              </a:rPr>
              <a:t>https://covid19.healthdata.org/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Replication and Reproducibility</a:t>
            </a:r>
            <a:endParaRPr/>
          </a:p>
        </p:txBody>
      </p:sp>
      <p:sp>
        <p:nvSpPr>
          <p:cNvPr id="336" name="Google Shape;33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grpSp>
        <p:nvGrpSpPr>
          <p:cNvPr id="341" name="Google Shape;341;p48"/>
          <p:cNvGrpSpPr/>
          <p:nvPr/>
        </p:nvGrpSpPr>
        <p:grpSpPr>
          <a:xfrm>
            <a:off x="152400" y="76200"/>
            <a:ext cx="2299703" cy="4214774"/>
            <a:chOff x="152400" y="76200"/>
            <a:chExt cx="2299703" cy="4214774"/>
          </a:xfrm>
        </p:grpSpPr>
        <p:pic>
          <p:nvPicPr>
            <p:cNvPr descr="Three replicates are taken from the individual" id="342" name="Google Shape;342;p48" title="Sampling an individual using nasal swabs"/>
            <p:cNvPicPr preferRelativeResize="0"/>
            <p:nvPr/>
          </p:nvPicPr>
          <p:blipFill rotWithShape="1">
            <a:blip r:embed="rId3">
              <a:alphaModFix/>
            </a:blip>
            <a:srcRect b="11315" l="0" r="66730" t="1575"/>
            <a:stretch/>
          </p:blipFill>
          <p:spPr>
            <a:xfrm>
              <a:off x="152400" y="76200"/>
              <a:ext cx="2299703" cy="4214774"/>
            </a:xfrm>
            <a:prstGeom prst="rect">
              <a:avLst/>
            </a:prstGeom>
            <a:noFill/>
            <a:ln>
              <a:noFill/>
            </a:ln>
          </p:spPr>
        </p:pic>
        <p:sp>
          <p:nvSpPr>
            <p:cNvPr id="343" name="Google Shape;343;p48"/>
            <p:cNvSpPr/>
            <p:nvPr/>
          </p:nvSpPr>
          <p:spPr>
            <a:xfrm>
              <a:off x="1067300" y="8953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48"/>
            <p:cNvSpPr/>
            <p:nvPr/>
          </p:nvSpPr>
          <p:spPr>
            <a:xfrm>
              <a:off x="1067300" y="18859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48"/>
            <p:cNvSpPr/>
            <p:nvPr/>
          </p:nvSpPr>
          <p:spPr>
            <a:xfrm>
              <a:off x="1067300" y="28765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6" name="Google Shape;346;p48"/>
          <p:cNvSpPr txBox="1"/>
          <p:nvPr/>
        </p:nvSpPr>
        <p:spPr>
          <a:xfrm>
            <a:off x="2056450" y="430400"/>
            <a:ext cx="3425100" cy="31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In order to increase the reliability of your results, scientists take multiple samples so that they can determine if they can “replicate” the results or not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If the results are replicated, they will want to know if they can be reproduced with other individuals...</a:t>
            </a:r>
            <a:endParaRPr b="0" i="0" sz="1800" u="none" cap="none" strike="noStrike">
              <a:solidFill>
                <a:schemeClr val="dk2"/>
              </a:solidFill>
              <a:latin typeface="Arial"/>
              <a:ea typeface="Arial"/>
              <a:cs typeface="Arial"/>
              <a:sym typeface="Arial"/>
            </a:endParaRPr>
          </a:p>
        </p:txBody>
      </p:sp>
      <p:sp>
        <p:nvSpPr>
          <p:cNvPr id="347" name="Google Shape;34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48" name="Google Shape;348;p48"/>
          <p:cNvSpPr txBox="1"/>
          <p:nvPr/>
        </p:nvSpPr>
        <p:spPr>
          <a:xfrm rot="-5400000">
            <a:off x="-76200" y="-1002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descr="Three samples are taken from an individual and a study would involve multiple individuals and their respective samples. This helps with reproducibility" id="353" name="Google Shape;353;p49" title="This images shows the replication of sampling across individuals"/>
          <p:cNvPicPr preferRelativeResize="0"/>
          <p:nvPr/>
        </p:nvPicPr>
        <p:blipFill rotWithShape="1">
          <a:blip r:embed="rId3">
            <a:alphaModFix/>
          </a:blip>
          <a:srcRect b="11315" l="0" r="0" t="1575"/>
          <a:stretch/>
        </p:blipFill>
        <p:spPr>
          <a:xfrm>
            <a:off x="152400" y="76200"/>
            <a:ext cx="6912427" cy="4214774"/>
          </a:xfrm>
          <a:prstGeom prst="rect">
            <a:avLst/>
          </a:prstGeom>
          <a:noFill/>
          <a:ln>
            <a:noFill/>
          </a:ln>
        </p:spPr>
      </p:pic>
      <p:sp>
        <p:nvSpPr>
          <p:cNvPr id="354" name="Google Shape;354;p49"/>
          <p:cNvSpPr/>
          <p:nvPr/>
        </p:nvSpPr>
        <p:spPr>
          <a:xfrm>
            <a:off x="1067300" y="8953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5" name="Google Shape;355;p49"/>
          <p:cNvSpPr/>
          <p:nvPr/>
        </p:nvSpPr>
        <p:spPr>
          <a:xfrm>
            <a:off x="1067300" y="18859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6" name="Google Shape;356;p49"/>
          <p:cNvSpPr/>
          <p:nvPr/>
        </p:nvSpPr>
        <p:spPr>
          <a:xfrm>
            <a:off x="1067300" y="28765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49"/>
          <p:cNvSpPr/>
          <p:nvPr/>
        </p:nvSpPr>
        <p:spPr>
          <a:xfrm>
            <a:off x="3734300" y="8953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49"/>
          <p:cNvSpPr/>
          <p:nvPr/>
        </p:nvSpPr>
        <p:spPr>
          <a:xfrm>
            <a:off x="3734300" y="22669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9" name="Google Shape;359;p49"/>
          <p:cNvSpPr/>
          <p:nvPr/>
        </p:nvSpPr>
        <p:spPr>
          <a:xfrm>
            <a:off x="3734300" y="3638500"/>
            <a:ext cx="207600" cy="1485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0" name="Google Shape;360;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361" name="Google Shape;361;p49"/>
          <p:cNvSpPr txBox="1"/>
          <p:nvPr/>
        </p:nvSpPr>
        <p:spPr>
          <a:xfrm>
            <a:off x="6247450" y="430400"/>
            <a:ext cx="2773800" cy="31059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A hallmark of good science is reproducibility.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Error should be minimized and the data should be reproducible to draw conclusions.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2"/>
              </a:solidFill>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2"/>
                </a:solidFill>
                <a:latin typeface="Arial"/>
                <a:ea typeface="Arial"/>
                <a:cs typeface="Arial"/>
                <a:sym typeface="Arial"/>
              </a:rPr>
              <a:t>A theory is based on repeated observations and investigations. </a:t>
            </a:r>
            <a:endParaRPr b="0" i="0" sz="1800" u="none" cap="none" strike="noStrike">
              <a:solidFill>
                <a:schemeClr val="dk2"/>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Arial"/>
              <a:ea typeface="Arial"/>
              <a:cs typeface="Arial"/>
              <a:sym typeface="Arial"/>
            </a:endParaRPr>
          </a:p>
        </p:txBody>
      </p:sp>
      <p:sp>
        <p:nvSpPr>
          <p:cNvPr id="362" name="Google Shape;362;p49"/>
          <p:cNvSpPr txBox="1"/>
          <p:nvPr/>
        </p:nvSpPr>
        <p:spPr>
          <a:xfrm rot="-5400000">
            <a:off x="-76200" y="-1002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Communicating </a:t>
            </a:r>
            <a:endParaRPr/>
          </a:p>
          <a:p>
            <a:pPr indent="0" lvl="0" marL="0" rtl="0" algn="l">
              <a:lnSpc>
                <a:spcPct val="100000"/>
              </a:lnSpc>
              <a:spcBef>
                <a:spcPts val="0"/>
              </a:spcBef>
              <a:spcAft>
                <a:spcPts val="0"/>
              </a:spcAft>
              <a:buSzPts val="4800"/>
              <a:buNone/>
            </a:pPr>
            <a:r>
              <a:rPr lang="en"/>
              <a:t>your results</a:t>
            </a:r>
            <a:endParaRPr/>
          </a:p>
        </p:txBody>
      </p:sp>
      <p:sp>
        <p:nvSpPr>
          <p:cNvPr id="368" name="Google Shape;36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id="374" name="Google Shape;374;p51"/>
          <p:cNvPicPr preferRelativeResize="0"/>
          <p:nvPr/>
        </p:nvPicPr>
        <p:blipFill>
          <a:blip r:embed="rId3">
            <a:alphaModFix/>
          </a:blip>
          <a:stretch>
            <a:fillRect/>
          </a:stretch>
        </p:blipFill>
        <p:spPr>
          <a:xfrm>
            <a:off x="1452488" y="152400"/>
            <a:ext cx="6239014" cy="483870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2"/>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Feedback and </a:t>
            </a:r>
            <a:endParaRPr/>
          </a:p>
          <a:p>
            <a:pPr indent="0" lvl="0" marL="0" rtl="0" algn="l">
              <a:lnSpc>
                <a:spcPct val="100000"/>
              </a:lnSpc>
              <a:spcBef>
                <a:spcPts val="0"/>
              </a:spcBef>
              <a:spcAft>
                <a:spcPts val="0"/>
              </a:spcAft>
              <a:buSzPts val="4800"/>
              <a:buNone/>
            </a:pPr>
            <a:r>
              <a:rPr lang="en"/>
              <a:t>Peer Review</a:t>
            </a:r>
            <a:endParaRPr/>
          </a:p>
        </p:txBody>
      </p:sp>
      <p:sp>
        <p:nvSpPr>
          <p:cNvPr id="380" name="Google Shape;380;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grpSp>
        <p:nvGrpSpPr>
          <p:cNvPr id="138" name="Google Shape;138;p26"/>
          <p:cNvGrpSpPr/>
          <p:nvPr/>
        </p:nvGrpSpPr>
        <p:grpSpPr>
          <a:xfrm>
            <a:off x="3026171" y="-457686"/>
            <a:ext cx="2655026" cy="2740083"/>
            <a:chOff x="3026171" y="-76686"/>
            <a:chExt cx="2655026" cy="2740083"/>
          </a:xfrm>
        </p:grpSpPr>
        <p:sp>
          <p:nvSpPr>
            <p:cNvPr id="139" name="Google Shape;139;p26"/>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40" name="Google Shape;140;p26"/>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141" name="Google Shape;141;p26"/>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142" name="Google Shape;142;p26"/>
          <p:cNvSpPr txBox="1"/>
          <p:nvPr/>
        </p:nvSpPr>
        <p:spPr>
          <a:xfrm>
            <a:off x="3823913" y="1915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Introduction </a:t>
            </a:r>
            <a:endParaRPr b="1" i="0" sz="1500" u="none" cap="none" strike="noStrike">
              <a:solidFill>
                <a:srgbClr val="FFFFFF"/>
              </a:solidFill>
              <a:latin typeface="Roboto"/>
              <a:ea typeface="Roboto"/>
              <a:cs typeface="Roboto"/>
              <a:sym typeface="Roboto"/>
            </a:endParaRPr>
          </a:p>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to Science</a:t>
            </a:r>
            <a:endParaRPr b="1" i="0" sz="1500" u="none" cap="none" strike="noStrike">
              <a:solidFill>
                <a:srgbClr val="FFFFFF"/>
              </a:solidFill>
              <a:latin typeface="Roboto"/>
              <a:ea typeface="Roboto"/>
              <a:cs typeface="Roboto"/>
              <a:sym typeface="Roboto"/>
            </a:endParaRPr>
          </a:p>
        </p:txBody>
      </p:sp>
      <p:sp>
        <p:nvSpPr>
          <p:cNvPr id="143" name="Google Shape;143;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3"/>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is scientific work reviewed?</a:t>
            </a:r>
            <a:endParaRPr/>
          </a:p>
        </p:txBody>
      </p:sp>
      <p:pic>
        <p:nvPicPr>
          <p:cNvPr descr="This figure shows how an article is submitted for review and the process that follows up to an including publication" id="386" name="Google Shape;386;p53" title="The scientific review process"/>
          <p:cNvPicPr preferRelativeResize="0"/>
          <p:nvPr/>
        </p:nvPicPr>
        <p:blipFill rotWithShape="1">
          <a:blip r:embed="rId3">
            <a:alphaModFix/>
          </a:blip>
          <a:srcRect b="0" l="0" r="0" t="0"/>
          <a:stretch/>
        </p:blipFill>
        <p:spPr>
          <a:xfrm>
            <a:off x="250475" y="784525"/>
            <a:ext cx="8740277" cy="43590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54"/>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Ethical Behavior </a:t>
            </a:r>
            <a:endParaRPr/>
          </a:p>
          <a:p>
            <a:pPr indent="0" lvl="0" marL="0" rtl="0" algn="l">
              <a:lnSpc>
                <a:spcPct val="100000"/>
              </a:lnSpc>
              <a:spcBef>
                <a:spcPts val="0"/>
              </a:spcBef>
              <a:spcAft>
                <a:spcPts val="0"/>
              </a:spcAft>
              <a:buSzPts val="4800"/>
              <a:buNone/>
            </a:pPr>
            <a:r>
              <a:rPr lang="en"/>
              <a:t>in Science</a:t>
            </a:r>
            <a:endParaRPr/>
          </a:p>
        </p:txBody>
      </p:sp>
      <p:sp>
        <p:nvSpPr>
          <p:cNvPr id="392" name="Google Shape;392;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are the hallmarks of good behavior?</a:t>
            </a:r>
            <a:endParaRPr/>
          </a:p>
        </p:txBody>
      </p:sp>
      <p:sp>
        <p:nvSpPr>
          <p:cNvPr id="398" name="Google Shape;398;p55"/>
          <p:cNvSpPr txBox="1"/>
          <p:nvPr>
            <p:ph idx="1" type="body"/>
          </p:nvPr>
        </p:nvSpPr>
        <p:spPr>
          <a:xfrm>
            <a:off x="311700" y="1152475"/>
            <a:ext cx="38313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Pay attention to what other people have already done.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Expose your ideas to testing.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Assimilate the evidence.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Openly communicate ideas and tests to others. </a:t>
            </a:r>
            <a:endParaRPr/>
          </a:p>
          <a:p>
            <a:pPr indent="0" lvl="0" marL="457200" rtl="0" algn="l">
              <a:lnSpc>
                <a:spcPct val="100000"/>
              </a:lnSpc>
              <a:spcBef>
                <a:spcPts val="0"/>
              </a:spcBef>
              <a:spcAft>
                <a:spcPts val="0"/>
              </a:spcAft>
              <a:buSzPts val="1800"/>
              <a:buNone/>
            </a:pPr>
            <a:r>
              <a:t/>
            </a:r>
            <a:endParaRPr/>
          </a:p>
          <a:p>
            <a:pPr indent="-342900" lvl="0" marL="457200" rtl="0" algn="l">
              <a:lnSpc>
                <a:spcPct val="100000"/>
              </a:lnSpc>
              <a:spcBef>
                <a:spcPts val="0"/>
              </a:spcBef>
              <a:spcAft>
                <a:spcPts val="0"/>
              </a:spcAft>
              <a:buSzPts val="1800"/>
              <a:buChar char="●"/>
            </a:pPr>
            <a:r>
              <a:rPr lang="en"/>
              <a:t>Play fair: Act with scientific integrity. </a:t>
            </a:r>
            <a:endParaRPr/>
          </a:p>
          <a:p>
            <a:pPr indent="0" lvl="0" marL="457200" rtl="0" algn="l">
              <a:lnSpc>
                <a:spcPct val="100000"/>
              </a:lnSpc>
              <a:spcBef>
                <a:spcPts val="0"/>
              </a:spcBef>
              <a:spcAft>
                <a:spcPts val="0"/>
              </a:spcAft>
              <a:buSzPts val="1800"/>
              <a:buNone/>
            </a:pPr>
            <a:r>
              <a:t/>
            </a:r>
            <a:endParaRPr/>
          </a:p>
        </p:txBody>
      </p:sp>
      <p:sp>
        <p:nvSpPr>
          <p:cNvPr id="399" name="Google Shape;399;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400" name="Google Shape;400;p55"/>
          <p:cNvSpPr txBox="1"/>
          <p:nvPr/>
        </p:nvSpPr>
        <p:spPr>
          <a:xfrm>
            <a:off x="4010950" y="3325350"/>
            <a:ext cx="4919700" cy="86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highlight>
                  <a:srgbClr val="FFFFFF"/>
                </a:highlight>
              </a:rPr>
              <a:t>An institutional review board (</a:t>
            </a:r>
            <a:r>
              <a:rPr b="1" lang="en" sz="1200">
                <a:solidFill>
                  <a:schemeClr val="dk2"/>
                </a:solidFill>
                <a:highlight>
                  <a:srgbClr val="FFFFFF"/>
                </a:highlight>
              </a:rPr>
              <a:t>IRB</a:t>
            </a:r>
            <a:r>
              <a:rPr lang="en" sz="1200">
                <a:solidFill>
                  <a:schemeClr val="dk2"/>
                </a:solidFill>
                <a:highlight>
                  <a:srgbClr val="FFFFFF"/>
                </a:highlight>
              </a:rPr>
              <a:t>) is a type of committee that applies research ethics by reviewing the methods proposed for research to ensure that they are ethical. </a:t>
            </a:r>
            <a:endParaRPr sz="1200">
              <a:solidFill>
                <a:schemeClr val="dk2"/>
              </a:solidFill>
              <a:highlight>
                <a:srgbClr val="FFFFFF"/>
              </a:highlight>
            </a:endParaRPr>
          </a:p>
          <a:p>
            <a:pPr indent="0" lvl="0" marL="0" rtl="0" algn="l">
              <a:spcBef>
                <a:spcPts val="0"/>
              </a:spcBef>
              <a:spcAft>
                <a:spcPts val="0"/>
              </a:spcAft>
              <a:buNone/>
            </a:pPr>
            <a:r>
              <a:t/>
            </a:r>
            <a:endParaRPr sz="1200">
              <a:solidFill>
                <a:schemeClr val="dk2"/>
              </a:solidFill>
              <a:highlight>
                <a:srgbClr val="FFFFFF"/>
              </a:highlight>
            </a:endParaRPr>
          </a:p>
          <a:p>
            <a:pPr indent="0" lvl="0" marL="0" rtl="0" algn="l">
              <a:spcBef>
                <a:spcPts val="0"/>
              </a:spcBef>
              <a:spcAft>
                <a:spcPts val="0"/>
              </a:spcAft>
              <a:buNone/>
            </a:pPr>
            <a:r>
              <a:rPr lang="en" sz="1200">
                <a:solidFill>
                  <a:schemeClr val="dk2"/>
                </a:solidFill>
                <a:highlight>
                  <a:srgbClr val="FFFFFF"/>
                </a:highlight>
              </a:rPr>
              <a:t>An Institutional Animal Care and Use Committee (</a:t>
            </a:r>
            <a:r>
              <a:rPr b="1" lang="en" sz="1200">
                <a:solidFill>
                  <a:schemeClr val="dk2"/>
                </a:solidFill>
                <a:highlight>
                  <a:srgbClr val="FFFFFF"/>
                </a:highlight>
              </a:rPr>
              <a:t>IACUC</a:t>
            </a:r>
            <a:r>
              <a:rPr lang="en" sz="1200">
                <a:solidFill>
                  <a:schemeClr val="dk2"/>
                </a:solidFill>
                <a:highlight>
                  <a:srgbClr val="FFFFFF"/>
                </a:highlight>
              </a:rPr>
              <a:t>) reviews research protocols and conducts evaluations of the institution's animal care and use</a:t>
            </a:r>
            <a:endParaRPr sz="1200">
              <a:solidFill>
                <a:schemeClr val="dk2"/>
              </a:solidFill>
              <a:highlight>
                <a:srgbClr val="FFFFFF"/>
              </a:highlight>
            </a:endParaRPr>
          </a:p>
        </p:txBody>
      </p:sp>
      <p:sp>
        <p:nvSpPr>
          <p:cNvPr id="401" name="Google Shape;401;p55"/>
          <p:cNvSpPr txBox="1"/>
          <p:nvPr/>
        </p:nvSpPr>
        <p:spPr>
          <a:xfrm>
            <a:off x="4011750" y="872750"/>
            <a:ext cx="4938000" cy="572700"/>
          </a:xfrm>
          <a:prstGeom prst="rect">
            <a:avLst/>
          </a:prstGeom>
          <a:solidFill>
            <a:srgbClr val="00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solidFill>
                  <a:srgbClr val="FFFFFF"/>
                </a:solidFill>
              </a:rPr>
              <a:t>RESEARCH AT THE NEW SCHOOL</a:t>
            </a:r>
            <a:endParaRPr sz="700">
              <a:solidFill>
                <a:srgbClr val="FFFFFF"/>
              </a:solidFill>
            </a:endParaRPr>
          </a:p>
          <a:p>
            <a:pPr indent="0" lvl="0" marL="0" rtl="0" algn="ctr">
              <a:spcBef>
                <a:spcPts val="0"/>
              </a:spcBef>
              <a:spcAft>
                <a:spcPts val="0"/>
              </a:spcAft>
              <a:buNone/>
            </a:pPr>
            <a:r>
              <a:t/>
            </a:r>
            <a:endParaRPr sz="700">
              <a:solidFill>
                <a:srgbClr val="FFFFFF"/>
              </a:solidFill>
            </a:endParaRPr>
          </a:p>
          <a:p>
            <a:pPr indent="0" lvl="0" marL="0" rtl="0" algn="ctr">
              <a:spcBef>
                <a:spcPts val="0"/>
              </a:spcBef>
              <a:spcAft>
                <a:spcPts val="0"/>
              </a:spcAft>
              <a:buNone/>
            </a:pPr>
            <a:r>
              <a:rPr lang="en" sz="600">
                <a:solidFill>
                  <a:srgbClr val="EFEFEF"/>
                </a:solidFill>
              </a:rPr>
              <a:t>HOME     ABOUT US</a:t>
            </a:r>
            <a:r>
              <a:rPr lang="en" sz="600">
                <a:solidFill>
                  <a:srgbClr val="EFEFEF"/>
                </a:solidFill>
              </a:rPr>
              <a:t>     </a:t>
            </a:r>
            <a:r>
              <a:rPr lang="en" sz="600">
                <a:solidFill>
                  <a:srgbClr val="EFEFEF"/>
                </a:solidFill>
              </a:rPr>
              <a:t>PROPOSALS</a:t>
            </a:r>
            <a:r>
              <a:rPr lang="en" sz="600">
                <a:solidFill>
                  <a:srgbClr val="EFEFEF"/>
                </a:solidFill>
              </a:rPr>
              <a:t>     </a:t>
            </a:r>
            <a:r>
              <a:rPr lang="en" sz="600">
                <a:solidFill>
                  <a:srgbClr val="EFEFEF"/>
                </a:solidFill>
              </a:rPr>
              <a:t>POST AWARD MANAGEMENT</a:t>
            </a:r>
            <a:r>
              <a:rPr lang="en" sz="600">
                <a:solidFill>
                  <a:srgbClr val="EFEFEF"/>
                </a:solidFill>
              </a:rPr>
              <a:t>     </a:t>
            </a:r>
            <a:r>
              <a:rPr lang="en" sz="600">
                <a:solidFill>
                  <a:srgbClr val="EFEFEF"/>
                </a:solidFill>
              </a:rPr>
              <a:t>ETHICS &amp; INTEGRITY</a:t>
            </a:r>
            <a:r>
              <a:rPr lang="en" sz="600">
                <a:solidFill>
                  <a:srgbClr val="EFEFEF"/>
                </a:solidFill>
              </a:rPr>
              <a:t>     </a:t>
            </a:r>
            <a:r>
              <a:rPr lang="en" sz="600">
                <a:solidFill>
                  <a:srgbClr val="EFEFEF"/>
                </a:solidFill>
              </a:rPr>
              <a:t>QUICK LINKS</a:t>
            </a:r>
            <a:r>
              <a:rPr lang="en" sz="600">
                <a:solidFill>
                  <a:srgbClr val="EFEFEF"/>
                </a:solidFill>
              </a:rPr>
              <a:t>     </a:t>
            </a:r>
            <a:r>
              <a:rPr lang="en" sz="600">
                <a:solidFill>
                  <a:srgbClr val="EFEFEF"/>
                </a:solidFill>
              </a:rPr>
              <a:t>CONTACT US</a:t>
            </a:r>
            <a:endParaRPr sz="600">
              <a:solidFill>
                <a:srgbClr val="EFEFEF"/>
              </a:solidFill>
            </a:endParaRPr>
          </a:p>
        </p:txBody>
      </p:sp>
      <p:sp>
        <p:nvSpPr>
          <p:cNvPr id="402" name="Google Shape;402;p55"/>
          <p:cNvSpPr txBox="1"/>
          <p:nvPr/>
        </p:nvSpPr>
        <p:spPr>
          <a:xfrm>
            <a:off x="4030150" y="1454450"/>
            <a:ext cx="4919700" cy="1755300"/>
          </a:xfrm>
          <a:prstGeom prst="rect">
            <a:avLst/>
          </a:prstGeom>
          <a:solidFill>
            <a:srgbClr val="FFFFFF"/>
          </a:solidFill>
          <a:ln cap="flat" cmpd="sng" w="9525">
            <a:solidFill>
              <a:srgbClr val="0000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950">
                <a:solidFill>
                  <a:srgbClr val="FF0000"/>
                </a:solidFill>
                <a:highlight>
                  <a:srgbClr val="FFFFFF"/>
                </a:highlight>
                <a:latin typeface="Calibri"/>
                <a:ea typeface="Calibri"/>
                <a:cs typeface="Calibri"/>
                <a:sym typeface="Calibri"/>
              </a:rPr>
              <a:t>RESEARCH INTEGRITY</a:t>
            </a:r>
            <a:endParaRPr b="1" sz="1950">
              <a:solidFill>
                <a:srgbClr val="FF0000"/>
              </a:solidFill>
              <a:highlight>
                <a:srgbClr val="FFFFFF"/>
              </a:highlight>
              <a:latin typeface="Calibri"/>
              <a:ea typeface="Calibri"/>
              <a:cs typeface="Calibri"/>
              <a:sym typeface="Calibri"/>
            </a:endParaRPr>
          </a:p>
          <a:p>
            <a:pPr indent="0" lvl="0" marL="0" rtl="0" algn="l">
              <a:spcBef>
                <a:spcPts val="0"/>
              </a:spcBef>
              <a:spcAft>
                <a:spcPts val="0"/>
              </a:spcAft>
              <a:buNone/>
            </a:pPr>
            <a:r>
              <a:rPr lang="en" sz="950">
                <a:solidFill>
                  <a:schemeClr val="dk1"/>
                </a:solidFill>
                <a:highlight>
                  <a:srgbClr val="FFFFFF"/>
                </a:highlight>
              </a:rPr>
              <a:t>The New School is committed to the highest ideals, standards, and protections in the conduct of research carried out by its faculty, staff, and students. Research Integrity is one of two functional sections in the </a:t>
            </a:r>
            <a:r>
              <a:rPr lang="en" sz="950">
                <a:solidFill>
                  <a:srgbClr val="FF0000"/>
                </a:solidFill>
                <a:highlight>
                  <a:srgbClr val="FFFFFF"/>
                </a:highlight>
                <a:uFill>
                  <a:noFill/>
                </a:uFill>
                <a:hlinkClick r:id="rId3">
                  <a:extLst>
                    <a:ext uri="{A12FA001-AC4F-418D-AE19-62706E023703}">
                      <ahyp:hlinkClr val="tx"/>
                    </a:ext>
                  </a:extLst>
                </a:hlinkClick>
              </a:rPr>
              <a:t>Office of Research Support (ORS)</a:t>
            </a:r>
            <a:r>
              <a:rPr lang="en" sz="950">
                <a:solidFill>
                  <a:schemeClr val="dk1"/>
                </a:solidFill>
                <a:highlight>
                  <a:srgbClr val="FFFFFF"/>
                </a:highlight>
              </a:rPr>
              <a:t>. The following research integrity areas have been developed to ensure that the university and researchers adhere to federal, state, and local regulations. In addition, the Research Integrity section strives to foster a culture of honesty, accuracy, objectivity, and efficiency that supports the progress of high quality research, creative practice, and professional activity.</a:t>
            </a:r>
            <a:endParaRPr sz="12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56"/>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What comes from science?</a:t>
            </a:r>
            <a:endParaRPr/>
          </a:p>
        </p:txBody>
      </p:sp>
      <p:sp>
        <p:nvSpPr>
          <p:cNvPr id="408" name="Google Shape;408;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Difference between a theory and a law</a:t>
            </a:r>
            <a:endParaRPr/>
          </a:p>
        </p:txBody>
      </p:sp>
      <p:graphicFrame>
        <p:nvGraphicFramePr>
          <p:cNvPr id="414" name="Google Shape;414;p57"/>
          <p:cNvGraphicFramePr/>
          <p:nvPr/>
        </p:nvGraphicFramePr>
        <p:xfrm>
          <a:off x="181200" y="1123950"/>
          <a:ext cx="3000000" cy="3000000"/>
        </p:xfrm>
        <a:graphic>
          <a:graphicData uri="http://schemas.openxmlformats.org/drawingml/2006/table">
            <a:tbl>
              <a:tblPr>
                <a:noFill/>
                <a:tableStyleId>{5A4051A2-9957-4CF3-AB94-4759ACEFA5BD}</a:tableStyleId>
              </a:tblPr>
              <a:tblGrid>
                <a:gridCol w="4409775"/>
                <a:gridCol w="4409775"/>
              </a:tblGrid>
              <a:tr h="381000">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chemeClr val="dk2"/>
                          </a:solidFill>
                        </a:rPr>
                        <a:t>Theory</a:t>
                      </a:r>
                      <a:endParaRPr b="1"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chemeClr val="dk2"/>
                          </a:solidFill>
                        </a:rPr>
                        <a:t>Law</a:t>
                      </a:r>
                      <a:endParaRPr b="1"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 theory is based on repeated observations and investigations</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Laws are observations of similar events that have been </a:t>
                      </a:r>
                      <a:r>
                        <a:rPr lang="en" sz="1800">
                          <a:solidFill>
                            <a:schemeClr val="dk2"/>
                          </a:solidFill>
                        </a:rPr>
                        <a:t>witnessed</a:t>
                      </a:r>
                      <a:r>
                        <a:rPr lang="en" sz="1800" u="none" cap="none" strike="noStrike">
                          <a:solidFill>
                            <a:schemeClr val="dk2"/>
                          </a:solidFill>
                        </a:rPr>
                        <a:t> repeatedly</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If new information doesn’t support the theory, it will be modified or rejected</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If many new observations do not follow the law, then the law is rejected</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 theory aims to explain why something happens</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 law states that something will happen</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 theory is usually more complex than a law and can contain multiple hypotheses</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 law is based upon one well</a:t>
                      </a:r>
                      <a:r>
                        <a:rPr lang="en" sz="1800">
                          <a:solidFill>
                            <a:schemeClr val="dk2"/>
                          </a:solidFill>
                        </a:rPr>
                        <a:t>-</a:t>
                      </a:r>
                      <a:r>
                        <a:rPr lang="en" sz="1800" u="none" cap="none" strike="noStrike">
                          <a:solidFill>
                            <a:schemeClr val="dk2"/>
                          </a:solidFill>
                        </a:rPr>
                        <a:t>supported hypothesis that states something will happen</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bl>
          </a:graphicData>
        </a:graphic>
      </p:graphicFrame>
      <p:sp>
        <p:nvSpPr>
          <p:cNvPr id="415" name="Google Shape;415;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5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Examples of Theories and Laws</a:t>
            </a:r>
            <a:endParaRPr/>
          </a:p>
        </p:txBody>
      </p:sp>
      <p:graphicFrame>
        <p:nvGraphicFramePr>
          <p:cNvPr id="421" name="Google Shape;421;p58"/>
          <p:cNvGraphicFramePr/>
          <p:nvPr/>
        </p:nvGraphicFramePr>
        <p:xfrm>
          <a:off x="129750" y="895350"/>
          <a:ext cx="3000000" cy="3000000"/>
        </p:xfrm>
        <a:graphic>
          <a:graphicData uri="http://schemas.openxmlformats.org/drawingml/2006/table">
            <a:tbl>
              <a:tblPr>
                <a:noFill/>
                <a:tableStyleId>{5A4051A2-9957-4CF3-AB94-4759ACEFA5BD}</a:tableStyleId>
              </a:tblPr>
              <a:tblGrid>
                <a:gridCol w="4468325"/>
                <a:gridCol w="4468325"/>
              </a:tblGrid>
              <a:tr h="381000">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chemeClr val="dk2"/>
                          </a:solidFill>
                        </a:rPr>
                        <a:t>Theories</a:t>
                      </a:r>
                      <a:endParaRPr b="1"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b="1" lang="en" sz="1800" u="none" cap="none" strike="noStrike">
                          <a:solidFill>
                            <a:schemeClr val="dk2"/>
                          </a:solidFill>
                        </a:rPr>
                        <a:t>Laws</a:t>
                      </a:r>
                      <a:endParaRPr b="1"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Germ theory explains the cause of many illnesses. It says that contagious diseases are caused by invisible organisms</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The </a:t>
                      </a:r>
                      <a:r>
                        <a:rPr lang="en" sz="1800">
                          <a:solidFill>
                            <a:schemeClr val="dk2"/>
                          </a:solidFill>
                        </a:rPr>
                        <a:t>L</a:t>
                      </a:r>
                      <a:r>
                        <a:rPr lang="en" sz="1800" u="none" cap="none" strike="noStrike">
                          <a:solidFill>
                            <a:schemeClr val="dk2"/>
                          </a:solidFill>
                        </a:rPr>
                        <a:t>aw of </a:t>
                      </a:r>
                      <a:r>
                        <a:rPr lang="en" sz="1800">
                          <a:solidFill>
                            <a:schemeClr val="dk2"/>
                          </a:solidFill>
                        </a:rPr>
                        <a:t>I</a:t>
                      </a:r>
                      <a:r>
                        <a:rPr lang="en" sz="1800" u="none" cap="none" strike="noStrike">
                          <a:solidFill>
                            <a:schemeClr val="dk2"/>
                          </a:solidFill>
                        </a:rPr>
                        <a:t>ndependent </a:t>
                      </a:r>
                      <a:r>
                        <a:rPr lang="en" sz="1800">
                          <a:solidFill>
                            <a:schemeClr val="dk2"/>
                          </a:solidFill>
                        </a:rPr>
                        <a:t>A</a:t>
                      </a:r>
                      <a:r>
                        <a:rPr lang="en" sz="1800" u="none" cap="none" strike="noStrike">
                          <a:solidFill>
                            <a:schemeClr val="dk2"/>
                          </a:solidFill>
                        </a:rPr>
                        <a:t>ssortment describes how traits are passed onto offspring independent of each other.</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The theory of plate tectonics explains why earthquakes occur in certain zones. It states that the earth’s crust is divided into plates that move</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Newton’s 2nd Law of Motion describes the relationship between force, mass and acceleration. It is represented by F=ma</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r h="381000">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Atomic theory explains why matter is conserved in chemical reactions. It states that all matter is composed of elements made from particles called atoms. </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CFE2F3"/>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 sz="1800" u="none" cap="none" strike="noStrike">
                          <a:solidFill>
                            <a:schemeClr val="dk2"/>
                          </a:solidFill>
                        </a:rPr>
                        <a:t>The Ideal Gas Law describes the relationship between pressure, volume, moles and the temperature of a gas. It is written as PV=nRT</a:t>
                      </a:r>
                      <a:endParaRPr sz="1800" u="none" cap="none" strike="noStrike">
                        <a:solidFill>
                          <a:schemeClr val="dk2"/>
                        </a:solidFill>
                      </a:endParaRPr>
                    </a:p>
                  </a:txBody>
                  <a:tcPr marT="91425" marB="91425" marR="91425" marL="91425">
                    <a:lnL cap="flat" cmpd="sng" w="9525">
                      <a:solidFill>
                        <a:srgbClr val="FFFFFF"/>
                      </a:solidFill>
                      <a:prstDash val="solid"/>
                      <a:round/>
                      <a:headEnd len="sm" w="sm" type="none"/>
                      <a:tailEnd len="sm" w="sm" type="none"/>
                    </a:lnL>
                    <a:lnR cap="flat" cmpd="sng" w="9525">
                      <a:solidFill>
                        <a:srgbClr val="FFFFFF"/>
                      </a:solidFill>
                      <a:prstDash val="solid"/>
                      <a:round/>
                      <a:headEnd len="sm" w="sm" type="none"/>
                      <a:tailEnd len="sm" w="sm" type="none"/>
                    </a:lnR>
                    <a:lnT cap="flat" cmpd="sng" w="9525">
                      <a:solidFill>
                        <a:srgbClr val="FFFFFF"/>
                      </a:solidFill>
                      <a:prstDash val="solid"/>
                      <a:round/>
                      <a:headEnd len="sm" w="sm" type="none"/>
                      <a:tailEnd len="sm" w="sm" type="none"/>
                    </a:lnT>
                    <a:lnB cap="flat" cmpd="sng" w="9525">
                      <a:solidFill>
                        <a:srgbClr val="FFFFFF"/>
                      </a:solidFill>
                      <a:prstDash val="solid"/>
                      <a:round/>
                      <a:headEnd len="sm" w="sm" type="none"/>
                      <a:tailEnd len="sm" w="sm" type="none"/>
                    </a:lnB>
                    <a:solidFill>
                      <a:srgbClr val="9FC5E8"/>
                    </a:solidFill>
                  </a:tcPr>
                </a:tc>
              </a:tr>
            </a:tbl>
          </a:graphicData>
        </a:graphic>
      </p:graphicFrame>
      <p:sp>
        <p:nvSpPr>
          <p:cNvPr id="422" name="Google Shape;42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5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has science done for us?</a:t>
            </a:r>
            <a:endParaRPr/>
          </a:p>
        </p:txBody>
      </p:sp>
      <p:sp>
        <p:nvSpPr>
          <p:cNvPr id="428" name="Google Shape;428;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
        <p:nvSpPr>
          <p:cNvPr id="429" name="Google Shape;429;p59"/>
          <p:cNvSpPr txBox="1"/>
          <p:nvPr/>
        </p:nvSpPr>
        <p:spPr>
          <a:xfrm rot="-5400000">
            <a:off x="-76200" y="2274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pic>
        <p:nvPicPr>
          <p:cNvPr id="430" name="Google Shape;430;p59" title="A variety of images representing hallmarks of science discovery"/>
          <p:cNvPicPr preferRelativeResize="0"/>
          <p:nvPr/>
        </p:nvPicPr>
        <p:blipFill rotWithShape="1">
          <a:blip r:embed="rId3">
            <a:alphaModFix/>
          </a:blip>
          <a:srcRect b="0" l="0" r="0" t="9584"/>
          <a:stretch/>
        </p:blipFill>
        <p:spPr>
          <a:xfrm>
            <a:off x="1196475" y="860600"/>
            <a:ext cx="6766763" cy="428289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60"/>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 informs policy &amp; solves problems</a:t>
            </a:r>
            <a:endParaRPr/>
          </a:p>
        </p:txBody>
      </p:sp>
      <p:sp>
        <p:nvSpPr>
          <p:cNvPr id="436" name="Google Shape;436;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descr="Represents the transmission of viruses through coughs" id="437" name="Google Shape;437;p60" title="Image of a human coughing on a masked human"/>
          <p:cNvPicPr preferRelativeResize="0"/>
          <p:nvPr/>
        </p:nvPicPr>
        <p:blipFill rotWithShape="1">
          <a:blip r:embed="rId3">
            <a:alphaModFix/>
          </a:blip>
          <a:srcRect b="29229" l="0" r="32491" t="18889"/>
          <a:stretch/>
        </p:blipFill>
        <p:spPr>
          <a:xfrm>
            <a:off x="76200" y="1471125"/>
            <a:ext cx="4545878" cy="2445503"/>
          </a:xfrm>
          <a:prstGeom prst="rect">
            <a:avLst/>
          </a:prstGeom>
          <a:noFill/>
          <a:ln>
            <a:noFill/>
          </a:ln>
        </p:spPr>
      </p:pic>
      <p:pic>
        <p:nvPicPr>
          <p:cNvPr id="438" name="Google Shape;438;p60" title="Alaska Air's Policy for face coverings"/>
          <p:cNvPicPr preferRelativeResize="0"/>
          <p:nvPr/>
        </p:nvPicPr>
        <p:blipFill>
          <a:blip r:embed="rId4">
            <a:alphaModFix/>
          </a:blip>
          <a:stretch>
            <a:fillRect/>
          </a:stretch>
        </p:blipFill>
        <p:spPr>
          <a:xfrm>
            <a:off x="4648200" y="1149700"/>
            <a:ext cx="4417650" cy="3304402"/>
          </a:xfrm>
          <a:prstGeom prst="rect">
            <a:avLst/>
          </a:prstGeom>
          <a:noFill/>
          <a:ln>
            <a:noFill/>
          </a:ln>
        </p:spPr>
      </p:pic>
      <p:sp>
        <p:nvSpPr>
          <p:cNvPr id="439" name="Google Shape;439;p60"/>
          <p:cNvSpPr txBox="1"/>
          <p:nvPr/>
        </p:nvSpPr>
        <p:spPr>
          <a:xfrm>
            <a:off x="-76200" y="47889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1"/>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Science informs policy &amp; solves problems</a:t>
            </a:r>
            <a:endParaRPr/>
          </a:p>
        </p:txBody>
      </p:sp>
      <p:sp>
        <p:nvSpPr>
          <p:cNvPr id="445" name="Google Shape;44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pic>
        <p:nvPicPr>
          <p:cNvPr descr="Represents the transmission of viruses through coughs" id="446" name="Google Shape;446;p61" title="Image of a human coughing on a masked human"/>
          <p:cNvPicPr preferRelativeResize="0"/>
          <p:nvPr/>
        </p:nvPicPr>
        <p:blipFill rotWithShape="1">
          <a:blip r:embed="rId3">
            <a:alphaModFix/>
          </a:blip>
          <a:srcRect b="29229" l="0" r="32491" t="18889"/>
          <a:stretch/>
        </p:blipFill>
        <p:spPr>
          <a:xfrm>
            <a:off x="76200" y="1471125"/>
            <a:ext cx="4545878" cy="2445503"/>
          </a:xfrm>
          <a:prstGeom prst="rect">
            <a:avLst/>
          </a:prstGeom>
          <a:noFill/>
          <a:ln>
            <a:noFill/>
          </a:ln>
        </p:spPr>
      </p:pic>
      <p:sp>
        <p:nvSpPr>
          <p:cNvPr id="447" name="Google Shape;447;p61"/>
          <p:cNvSpPr txBox="1"/>
          <p:nvPr/>
        </p:nvSpPr>
        <p:spPr>
          <a:xfrm>
            <a:off x="-76200" y="47889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pic>
        <p:nvPicPr>
          <p:cNvPr id="448" name="Google Shape;448;p61"/>
          <p:cNvPicPr preferRelativeResize="0"/>
          <p:nvPr/>
        </p:nvPicPr>
        <p:blipFill>
          <a:blip r:embed="rId4">
            <a:alphaModFix/>
          </a:blip>
          <a:stretch>
            <a:fillRect/>
          </a:stretch>
        </p:blipFill>
        <p:spPr>
          <a:xfrm>
            <a:off x="4774478" y="1398725"/>
            <a:ext cx="4217124" cy="2928101"/>
          </a:xfrm>
          <a:prstGeom prst="rect">
            <a:avLst/>
          </a:prstGeom>
          <a:noFill/>
          <a:ln>
            <a:noFill/>
          </a:ln>
        </p:spPr>
      </p:pic>
      <p:sp>
        <p:nvSpPr>
          <p:cNvPr id="449" name="Google Shape;449;p61"/>
          <p:cNvSpPr txBox="1"/>
          <p:nvPr/>
        </p:nvSpPr>
        <p:spPr>
          <a:xfrm>
            <a:off x="4774475" y="4304675"/>
            <a:ext cx="4217100" cy="292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uFill>
                  <a:noFill/>
                </a:uFill>
                <a:hlinkClick r:id="rId5"/>
              </a:rPr>
              <a:t>"MTA Announces $50 Fine for Refusal to Wear a Mask on Public Transit"</a:t>
            </a:r>
            <a:r>
              <a:rPr lang="en" sz="800"/>
              <a:t> by </a:t>
            </a:r>
            <a:r>
              <a:rPr lang="en" sz="800">
                <a:uFill>
                  <a:noFill/>
                </a:uFill>
                <a:hlinkClick r:id="rId6"/>
              </a:rPr>
              <a:t>MTAPhotos</a:t>
            </a:r>
            <a:r>
              <a:rPr lang="en" sz="800"/>
              <a:t> is licensed under </a:t>
            </a:r>
            <a:r>
              <a:rPr lang="en" sz="800">
                <a:uFill>
                  <a:noFill/>
                </a:uFill>
                <a:hlinkClick r:id="rId7"/>
              </a:rPr>
              <a:t>CC BY 2.0</a:t>
            </a:r>
            <a:endParaRPr sz="8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62"/>
          <p:cNvSpPr txBox="1"/>
          <p:nvPr>
            <p:ph type="title"/>
          </p:nvPr>
        </p:nvSpPr>
        <p:spPr>
          <a:xfrm>
            <a:off x="311700" y="2164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thoughts</a:t>
            </a:r>
            <a:endParaRPr/>
          </a:p>
        </p:txBody>
      </p:sp>
      <p:sp>
        <p:nvSpPr>
          <p:cNvPr id="455" name="Google Shape;455;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Science is an ongoing process that starts</a:t>
            </a:r>
            <a:r>
              <a:rPr lang="en"/>
              <a:t> with observations and inferences and leads to the development of theories and laws</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
              <a:t>Along with the scientific method, there are s</a:t>
            </a:r>
            <a:r>
              <a:rPr lang="en"/>
              <a:t>ynergistic aspects of the process which include feedback, peer review, replication, and communication </a:t>
            </a:r>
            <a:endParaRPr/>
          </a:p>
          <a:p>
            <a:pPr indent="0" lvl="0" marL="457200" rtl="0" algn="l">
              <a:lnSpc>
                <a:spcPct val="100000"/>
              </a:lnSpc>
              <a:spcBef>
                <a:spcPts val="0"/>
              </a:spcBef>
              <a:spcAft>
                <a:spcPts val="0"/>
              </a:spcAft>
              <a:buNone/>
            </a:pPr>
            <a:r>
              <a:t/>
            </a:r>
            <a:endParaRPr/>
          </a:p>
          <a:p>
            <a:pPr indent="-342900" lvl="0" marL="457200" rtl="0" algn="l">
              <a:spcBef>
                <a:spcPts val="0"/>
              </a:spcBef>
              <a:spcAft>
                <a:spcPts val="0"/>
              </a:spcAft>
              <a:buSzPts val="1800"/>
              <a:buChar char="●"/>
            </a:pPr>
            <a:r>
              <a:rPr lang="en">
                <a:latin typeface="Roboto"/>
                <a:ea typeface="Roboto"/>
                <a:cs typeface="Roboto"/>
                <a:sym typeface="Roboto"/>
              </a:rPr>
              <a:t>The process can help solve societal problems, inform policy, and develop technology</a:t>
            </a:r>
            <a:endParaRPr>
              <a:latin typeface="Roboto"/>
              <a:ea typeface="Roboto"/>
              <a:cs typeface="Roboto"/>
              <a:sym typeface="Roboto"/>
            </a:endParaRPr>
          </a:p>
          <a:p>
            <a:pPr indent="0" lvl="0" marL="457200" rtl="0" algn="l">
              <a:spcBef>
                <a:spcPts val="0"/>
              </a:spcBef>
              <a:spcAft>
                <a:spcPts val="0"/>
              </a:spcAft>
              <a:buNone/>
            </a:pPr>
            <a:r>
              <a:t/>
            </a:r>
            <a:endParaRPr>
              <a:latin typeface="Roboto"/>
              <a:ea typeface="Roboto"/>
              <a:cs typeface="Roboto"/>
              <a:sym typeface="Roboto"/>
            </a:endParaRPr>
          </a:p>
          <a:p>
            <a:pPr indent="-342900" lvl="0" marL="457200" rtl="0" algn="l">
              <a:spcBef>
                <a:spcPts val="0"/>
              </a:spcBef>
              <a:spcAft>
                <a:spcPts val="0"/>
              </a:spcAft>
              <a:buSzPts val="1800"/>
              <a:buChar char="●"/>
            </a:pPr>
            <a:r>
              <a:rPr lang="en">
                <a:latin typeface="Roboto"/>
                <a:ea typeface="Roboto"/>
                <a:cs typeface="Roboto"/>
                <a:sym typeface="Roboto"/>
              </a:rPr>
              <a:t>Above all, it increases our understanding of the natural world through the building of knowledge</a:t>
            </a:r>
            <a:endParaRPr/>
          </a:p>
          <a:p>
            <a:pPr indent="0" lvl="0" marL="0" rtl="0" algn="l">
              <a:spcBef>
                <a:spcPts val="0"/>
              </a:spcBef>
              <a:spcAft>
                <a:spcPts val="0"/>
              </a:spcAft>
              <a:buNone/>
            </a:pPr>
            <a:r>
              <a:t/>
            </a:r>
            <a:endParaRPr/>
          </a:p>
          <a:p>
            <a:pPr indent="0" lvl="0" marL="457200" rtl="0" algn="l">
              <a:spcBef>
                <a:spcPts val="0"/>
              </a:spcBef>
              <a:spcAft>
                <a:spcPts val="0"/>
              </a:spcAft>
              <a:buNone/>
            </a:pPr>
            <a:r>
              <a:t/>
            </a:r>
            <a:endParaRPr/>
          </a:p>
        </p:txBody>
      </p:sp>
      <p:sp>
        <p:nvSpPr>
          <p:cNvPr id="456" name="Google Shape;456;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Upon completion, students will be able to</a:t>
            </a:r>
            <a:endParaRPr/>
          </a:p>
        </p:txBody>
      </p:sp>
      <p:sp>
        <p:nvSpPr>
          <p:cNvPr id="149" name="Google Shape;149;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Describe the scientific process from observations and inferences to the development and defense of theories. </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
              <a:t>Perceive the additional synergistic aspects of the process including the roles of feedback, peer review, replication, and communication.</a:t>
            </a:r>
            <a:endParaRPr/>
          </a:p>
          <a:p>
            <a:pPr indent="0" lvl="0" marL="457200" rtl="0" algn="l">
              <a:lnSpc>
                <a:spcPct val="100000"/>
              </a:lnSpc>
              <a:spcBef>
                <a:spcPts val="0"/>
              </a:spcBef>
              <a:spcAft>
                <a:spcPts val="0"/>
              </a:spcAft>
              <a:buNone/>
            </a:pPr>
            <a:r>
              <a:rPr lang="en"/>
              <a:t> </a:t>
            </a:r>
            <a:endParaRPr/>
          </a:p>
          <a:p>
            <a:pPr indent="-342900" lvl="0" marL="457200" rtl="0" algn="l">
              <a:spcBef>
                <a:spcPts val="0"/>
              </a:spcBef>
              <a:spcAft>
                <a:spcPts val="0"/>
              </a:spcAft>
              <a:buSzPts val="1800"/>
              <a:buChar char="●"/>
            </a:pPr>
            <a:r>
              <a:rPr lang="en"/>
              <a:t>Understand the role of the process in solving societal problems, informing policy, developing technology, and building knowledge.</a:t>
            </a:r>
            <a:endParaRPr/>
          </a:p>
          <a:p>
            <a:pPr indent="0" lvl="0" marL="0" rtl="0" algn="l">
              <a:lnSpc>
                <a:spcPct val="115000"/>
              </a:lnSpc>
              <a:spcBef>
                <a:spcPts val="0"/>
              </a:spcBef>
              <a:spcAft>
                <a:spcPts val="1600"/>
              </a:spcAft>
              <a:buSzPts val="1800"/>
              <a:buNone/>
            </a:pPr>
            <a:r>
              <a:t/>
            </a:r>
            <a:endParaRPr/>
          </a:p>
        </p:txBody>
      </p:sp>
      <p:sp>
        <p:nvSpPr>
          <p:cNvPr id="150" name="Google Shape;150;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grpSp>
        <p:nvGrpSpPr>
          <p:cNvPr id="461" name="Google Shape;461;p63"/>
          <p:cNvGrpSpPr/>
          <p:nvPr/>
        </p:nvGrpSpPr>
        <p:grpSpPr>
          <a:xfrm>
            <a:off x="3026171" y="-457686"/>
            <a:ext cx="2655025" cy="2740083"/>
            <a:chOff x="3026171" y="-76686"/>
            <a:chExt cx="2655025" cy="2740083"/>
          </a:xfrm>
        </p:grpSpPr>
        <p:sp>
          <p:nvSpPr>
            <p:cNvPr id="462" name="Google Shape;462;p63"/>
            <p:cNvSpPr/>
            <p:nvPr/>
          </p:nvSpPr>
          <p:spPr>
            <a:xfrm rot="-2700000">
              <a:off x="3282650" y="444474"/>
              <a:ext cx="2142068" cy="1612705"/>
            </a:xfrm>
            <a:custGeom>
              <a:rect b="b" l="l" r="r" t="t"/>
              <a:pathLst>
                <a:path extrusionOk="0" h="249" w="331">
                  <a:moveTo>
                    <a:pt x="45" y="32"/>
                  </a:moveTo>
                  <a:cubicBezTo>
                    <a:pt x="174" y="32"/>
                    <a:pt x="281" y="126"/>
                    <a:pt x="302" y="249"/>
                  </a:cubicBezTo>
                  <a:cubicBezTo>
                    <a:pt x="312" y="244"/>
                    <a:pt x="322" y="238"/>
                    <a:pt x="331" y="231"/>
                  </a:cubicBezTo>
                  <a:cubicBezTo>
                    <a:pt x="303" y="99"/>
                    <a:pt x="186" y="0"/>
                    <a:pt x="45" y="0"/>
                  </a:cubicBezTo>
                  <a:cubicBezTo>
                    <a:pt x="29" y="0"/>
                    <a:pt x="14" y="1"/>
                    <a:pt x="0" y="3"/>
                  </a:cubicBezTo>
                  <a:cubicBezTo>
                    <a:pt x="6" y="13"/>
                    <a:pt x="12" y="23"/>
                    <a:pt x="17" y="33"/>
                  </a:cubicBezTo>
                  <a:cubicBezTo>
                    <a:pt x="26" y="32"/>
                    <a:pt x="36" y="32"/>
                    <a:pt x="45" y="32"/>
                  </a:cubicBezTo>
                  <a:close/>
                </a:path>
              </a:pathLst>
            </a:custGeom>
            <a:solidFill>
              <a:srgbClr val="A1C3FA"/>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63" name="Google Shape;463;p63"/>
            <p:cNvSpPr/>
            <p:nvPr/>
          </p:nvSpPr>
          <p:spPr>
            <a:xfrm rot="-2700000">
              <a:off x="3599956" y="695260"/>
              <a:ext cx="1767975" cy="1573496"/>
            </a:xfrm>
            <a:custGeom>
              <a:rect b="b" l="l" r="r" t="t"/>
              <a:pathLst>
                <a:path extrusionOk="0" h="253" w="285">
                  <a:moveTo>
                    <a:pt x="28" y="0"/>
                  </a:moveTo>
                  <a:cubicBezTo>
                    <a:pt x="19" y="0"/>
                    <a:pt x="9" y="0"/>
                    <a:pt x="0" y="1"/>
                  </a:cubicBezTo>
                  <a:cubicBezTo>
                    <a:pt x="22" y="43"/>
                    <a:pt x="34" y="90"/>
                    <a:pt x="35" y="140"/>
                  </a:cubicBezTo>
                  <a:cubicBezTo>
                    <a:pt x="74" y="142"/>
                    <a:pt x="112" y="163"/>
                    <a:pt x="133" y="200"/>
                  </a:cubicBezTo>
                  <a:cubicBezTo>
                    <a:pt x="143" y="217"/>
                    <a:pt x="148" y="235"/>
                    <a:pt x="149" y="253"/>
                  </a:cubicBezTo>
                  <a:cubicBezTo>
                    <a:pt x="198" y="252"/>
                    <a:pt x="244" y="239"/>
                    <a:pt x="285" y="217"/>
                  </a:cubicBezTo>
                  <a:cubicBezTo>
                    <a:pt x="264" y="94"/>
                    <a:pt x="157" y="0"/>
                    <a:pt x="28" y="0"/>
                  </a:cubicBezTo>
                  <a:close/>
                </a:path>
              </a:pathLst>
            </a:custGeom>
            <a:solidFill>
              <a:srgbClr val="0944A1"/>
            </a:solidFill>
            <a:ln cap="flat" cmpd="sng" w="9525">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none" cap="none" strike="noStrike">
                <a:solidFill>
                  <a:srgbClr val="000000"/>
                </a:solidFill>
                <a:latin typeface="Arial"/>
                <a:ea typeface="Arial"/>
                <a:cs typeface="Arial"/>
                <a:sym typeface="Arial"/>
              </a:endParaRPr>
            </a:p>
          </p:txBody>
        </p:sp>
        <p:sp>
          <p:nvSpPr>
            <p:cNvPr id="464" name="Google Shape;464;p63"/>
            <p:cNvSpPr txBox="1"/>
            <p:nvPr/>
          </p:nvSpPr>
          <p:spPr>
            <a:xfrm>
              <a:off x="3823913" y="1153125"/>
              <a:ext cx="1496100" cy="563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500"/>
                <a:buFont typeface="Arial"/>
                <a:buNone/>
              </a:pPr>
              <a:r>
                <a:rPr b="1" i="0" lang="en" sz="1500" u="none" cap="none" strike="noStrike">
                  <a:solidFill>
                    <a:srgbClr val="FFFFFF"/>
                  </a:solidFill>
                  <a:latin typeface="Roboto"/>
                  <a:ea typeface="Roboto"/>
                  <a:cs typeface="Roboto"/>
                  <a:sym typeface="Roboto"/>
                </a:rPr>
                <a:t>The Process of Science</a:t>
              </a:r>
              <a:endParaRPr b="1" i="0" sz="1500" u="none" cap="none" strike="noStrike">
                <a:solidFill>
                  <a:srgbClr val="FFFFFF"/>
                </a:solidFill>
                <a:highlight>
                  <a:srgbClr val="073763"/>
                </a:highlight>
                <a:latin typeface="Roboto"/>
                <a:ea typeface="Roboto"/>
                <a:cs typeface="Roboto"/>
                <a:sym typeface="Roboto"/>
              </a:endParaRPr>
            </a:p>
          </p:txBody>
        </p:sp>
      </p:grpSp>
      <p:sp>
        <p:nvSpPr>
          <p:cNvPr id="465" name="Google Shape;465;p6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64"/>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will students demonstrate </a:t>
            </a:r>
            <a:endParaRPr/>
          </a:p>
        </p:txBody>
      </p:sp>
      <p:sp>
        <p:nvSpPr>
          <p:cNvPr id="471" name="Google Shape;471;p6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lang="en"/>
              <a:t>Describe the scientific process from observations and inferences to the development and defense of theories. </a:t>
            </a:r>
            <a:endParaRPr/>
          </a:p>
          <a:p>
            <a:pPr indent="0" lvl="0" marL="457200" rtl="0" algn="l">
              <a:lnSpc>
                <a:spcPct val="100000"/>
              </a:lnSpc>
              <a:spcBef>
                <a:spcPts val="0"/>
              </a:spcBef>
              <a:spcAft>
                <a:spcPts val="0"/>
              </a:spcAft>
              <a:buNone/>
            </a:pPr>
            <a:r>
              <a:t/>
            </a:r>
            <a:endParaRPr/>
          </a:p>
          <a:p>
            <a:pPr indent="-342900" lvl="0" marL="457200" rtl="0" algn="l">
              <a:lnSpc>
                <a:spcPct val="100000"/>
              </a:lnSpc>
              <a:spcBef>
                <a:spcPts val="0"/>
              </a:spcBef>
              <a:spcAft>
                <a:spcPts val="0"/>
              </a:spcAft>
              <a:buSzPts val="1800"/>
              <a:buChar char="●"/>
            </a:pPr>
            <a:r>
              <a:rPr lang="en"/>
              <a:t>Perceive the additional synergistic aspects of the process including the roles of feedback, peer review, replication and communication </a:t>
            </a:r>
            <a:endParaRPr/>
          </a:p>
          <a:p>
            <a:pPr indent="0" lvl="0" marL="457200" rtl="0" algn="l">
              <a:lnSpc>
                <a:spcPct val="100000"/>
              </a:lnSpc>
              <a:spcBef>
                <a:spcPts val="0"/>
              </a:spcBef>
              <a:spcAft>
                <a:spcPts val="0"/>
              </a:spcAft>
              <a:buNone/>
            </a:pPr>
            <a:r>
              <a:t/>
            </a:r>
            <a:endParaRPr/>
          </a:p>
          <a:p>
            <a:pPr indent="-342900" lvl="0" marL="457200" rtl="0" algn="l">
              <a:spcBef>
                <a:spcPts val="0"/>
              </a:spcBef>
              <a:spcAft>
                <a:spcPts val="0"/>
              </a:spcAft>
              <a:buSzPts val="1800"/>
              <a:buChar char="●"/>
            </a:pPr>
            <a:r>
              <a:rPr lang="en">
                <a:latin typeface="Roboto"/>
                <a:ea typeface="Roboto"/>
                <a:cs typeface="Roboto"/>
                <a:sym typeface="Roboto"/>
              </a:rPr>
              <a:t>Understand the role of the process in solving societal problems, informing policy, developing technology and the building of knowledge.</a:t>
            </a:r>
            <a:endParaRPr>
              <a:latin typeface="Roboto"/>
              <a:ea typeface="Roboto"/>
              <a:cs typeface="Roboto"/>
              <a:sym typeface="Roboto"/>
            </a:endParaRPr>
          </a:p>
          <a:p>
            <a:pPr indent="0" lvl="0" marL="457200" rtl="0" algn="l">
              <a:lnSpc>
                <a:spcPct val="115000"/>
              </a:lnSpc>
              <a:spcBef>
                <a:spcPts val="0"/>
              </a:spcBef>
              <a:spcAft>
                <a:spcPts val="0"/>
              </a:spcAft>
              <a:buSzPts val="1800"/>
              <a:buNone/>
            </a:pPr>
            <a:r>
              <a:t/>
            </a:r>
            <a:endParaRPr/>
          </a:p>
          <a:p>
            <a:pPr indent="0" lvl="0" marL="0" rtl="0" algn="l">
              <a:lnSpc>
                <a:spcPct val="115000"/>
              </a:lnSpc>
              <a:spcBef>
                <a:spcPts val="0"/>
              </a:spcBef>
              <a:spcAft>
                <a:spcPts val="0"/>
              </a:spcAft>
              <a:buSzPts val="1800"/>
              <a:buNone/>
            </a:pPr>
            <a:r>
              <a:t/>
            </a:r>
            <a:endParaRPr/>
          </a:p>
          <a:p>
            <a:pPr indent="0" lvl="0" marL="0" rtl="0" algn="l">
              <a:lnSpc>
                <a:spcPct val="115000"/>
              </a:lnSpc>
              <a:spcBef>
                <a:spcPts val="0"/>
              </a:spcBef>
              <a:spcAft>
                <a:spcPts val="1600"/>
              </a:spcAft>
              <a:buSzPts val="1800"/>
              <a:buNone/>
            </a:pPr>
            <a:r>
              <a:t/>
            </a:r>
            <a:endParaRPr/>
          </a:p>
        </p:txBody>
      </p:sp>
      <p:sp>
        <p:nvSpPr>
          <p:cNvPr id="472" name="Google Shape;472;p6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65"/>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Activities</a:t>
            </a:r>
            <a:endParaRPr/>
          </a:p>
        </p:txBody>
      </p:sp>
      <p:sp>
        <p:nvSpPr>
          <p:cNvPr id="478" name="Google Shape;478;p6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Roboto"/>
              <a:buChar char="●"/>
            </a:pPr>
            <a:r>
              <a:rPr lang="en">
                <a:latin typeface="Roboto"/>
                <a:ea typeface="Roboto"/>
                <a:cs typeface="Roboto"/>
                <a:sym typeface="Roboto"/>
              </a:rPr>
              <a:t>Quizzes throughout the slides</a:t>
            </a:r>
            <a:endParaRPr>
              <a:latin typeface="Roboto"/>
              <a:ea typeface="Roboto"/>
              <a:cs typeface="Roboto"/>
              <a:sym typeface="Roboto"/>
            </a:endParaRPr>
          </a:p>
          <a:p>
            <a:pPr indent="-342900" lvl="0" marL="457200" rtl="0" algn="l">
              <a:lnSpc>
                <a:spcPct val="115000"/>
              </a:lnSpc>
              <a:spcBef>
                <a:spcPts val="0"/>
              </a:spcBef>
              <a:spcAft>
                <a:spcPts val="0"/>
              </a:spcAft>
              <a:buSzPts val="1800"/>
              <a:buFont typeface="Roboto"/>
              <a:buChar char="●"/>
            </a:pPr>
            <a:r>
              <a:rPr lang="en">
                <a:latin typeface="Roboto"/>
                <a:ea typeface="Roboto"/>
                <a:cs typeface="Roboto"/>
                <a:sym typeface="Roboto"/>
              </a:rPr>
              <a:t>Flip card game</a:t>
            </a:r>
            <a:endParaRPr>
              <a:latin typeface="Roboto"/>
              <a:ea typeface="Roboto"/>
              <a:cs typeface="Roboto"/>
              <a:sym typeface="Roboto"/>
            </a:endParaRPr>
          </a:p>
          <a:p>
            <a:pPr indent="-342900" lvl="0" marL="457200" rtl="0" algn="l">
              <a:lnSpc>
                <a:spcPct val="115000"/>
              </a:lnSpc>
              <a:spcBef>
                <a:spcPts val="0"/>
              </a:spcBef>
              <a:spcAft>
                <a:spcPts val="0"/>
              </a:spcAft>
              <a:buSzPts val="1800"/>
              <a:buFont typeface="Roboto"/>
              <a:buChar char="●"/>
            </a:pPr>
            <a:r>
              <a:rPr lang="en">
                <a:latin typeface="Roboto"/>
                <a:ea typeface="Roboto"/>
                <a:cs typeface="Roboto"/>
                <a:sym typeface="Roboto"/>
              </a:rPr>
              <a:t>Draw a visual narrative of the scientific process</a:t>
            </a:r>
            <a:endParaRPr>
              <a:latin typeface="Roboto"/>
              <a:ea typeface="Roboto"/>
              <a:cs typeface="Roboto"/>
              <a:sym typeface="Roboto"/>
            </a:endParaRPr>
          </a:p>
          <a:p>
            <a:pPr indent="-342900" lvl="0" marL="457200" rtl="0" algn="l">
              <a:lnSpc>
                <a:spcPct val="115000"/>
              </a:lnSpc>
              <a:spcBef>
                <a:spcPts val="0"/>
              </a:spcBef>
              <a:spcAft>
                <a:spcPts val="0"/>
              </a:spcAft>
              <a:buSzPts val="1800"/>
              <a:buFont typeface="Roboto"/>
              <a:buChar char="●"/>
            </a:pPr>
            <a:r>
              <a:rPr lang="en">
                <a:latin typeface="Roboto"/>
                <a:ea typeface="Roboto"/>
                <a:cs typeface="Roboto"/>
                <a:sym typeface="Roboto"/>
              </a:rPr>
              <a:t>Fill in the blanks</a:t>
            </a:r>
            <a:endParaRPr>
              <a:latin typeface="Roboto"/>
              <a:ea typeface="Roboto"/>
              <a:cs typeface="Roboto"/>
              <a:sym typeface="Roboto"/>
            </a:endParaRPr>
          </a:p>
          <a:p>
            <a:pPr indent="0" lvl="0" marL="457200" rtl="0" algn="l">
              <a:lnSpc>
                <a:spcPct val="115000"/>
              </a:lnSpc>
              <a:spcBef>
                <a:spcPts val="0"/>
              </a:spcBef>
              <a:spcAft>
                <a:spcPts val="0"/>
              </a:spcAft>
              <a:buNone/>
            </a:pPr>
            <a:r>
              <a:t/>
            </a:r>
            <a:endParaRPr>
              <a:latin typeface="Roboto"/>
              <a:ea typeface="Roboto"/>
              <a:cs typeface="Roboto"/>
              <a:sym typeface="Roboto"/>
            </a:endParaRPr>
          </a:p>
          <a:p>
            <a:pPr indent="0" lvl="0" marL="0" rtl="0" algn="l">
              <a:lnSpc>
                <a:spcPct val="115000"/>
              </a:lnSpc>
              <a:spcBef>
                <a:spcPts val="0"/>
              </a:spcBef>
              <a:spcAft>
                <a:spcPts val="1600"/>
              </a:spcAft>
              <a:buSzPts val="1800"/>
              <a:buNone/>
            </a:pPr>
            <a:r>
              <a:t/>
            </a:r>
            <a:endParaRPr/>
          </a:p>
        </p:txBody>
      </p:sp>
      <p:sp>
        <p:nvSpPr>
          <p:cNvPr id="479" name="Google Shape;479;p6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p66"/>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Resources</a:t>
            </a:r>
            <a:endParaRPr/>
          </a:p>
        </p:txBody>
      </p:sp>
      <p:sp>
        <p:nvSpPr>
          <p:cNvPr id="485" name="Google Shape;485;p6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SzPts val="1800"/>
              <a:buChar char="●"/>
            </a:pPr>
            <a:r>
              <a:rPr i="1" lang="en" sz="1100">
                <a:uFill>
                  <a:noFill/>
                </a:uFill>
                <a:hlinkClick r:id="rId3"/>
              </a:rPr>
              <a:t>Alaska Airlines strengthens face covering policy: No mask, no travel, no exceptions</a:t>
            </a:r>
            <a:r>
              <a:rPr lang="en" sz="1100">
                <a:uFill>
                  <a:noFill/>
                </a:uFill>
                <a:hlinkClick r:id="rId4"/>
              </a:rPr>
              <a:t>. (n.d.). Newsroom | Alaska Airlines. Retrieved December 12, 2020, from https://newsroom.alaskaair.com/2020-08-05-Alaska-Airlines-strengthens-face-covering-policy-No-mask-no-travel-no-exceptions</a:t>
            </a:r>
            <a:endParaRPr sz="1100"/>
          </a:p>
          <a:p>
            <a:pPr indent="-342900" lvl="0" marL="457200" rtl="0" algn="l">
              <a:lnSpc>
                <a:spcPct val="100000"/>
              </a:lnSpc>
              <a:spcBef>
                <a:spcPts val="0"/>
              </a:spcBef>
              <a:spcAft>
                <a:spcPts val="0"/>
              </a:spcAft>
              <a:buSzPts val="1800"/>
              <a:buChar char="●"/>
            </a:pPr>
            <a:r>
              <a:rPr lang="en" sz="1100">
                <a:uFill>
                  <a:noFill/>
                </a:uFill>
                <a:hlinkClick r:id="rId5"/>
              </a:rPr>
              <a:t>Hasa. (2016, December 23). </a:t>
            </a:r>
            <a:r>
              <a:rPr i="1" lang="en" sz="1100">
                <a:uFill>
                  <a:noFill/>
                </a:uFill>
                <a:hlinkClick r:id="rId6"/>
              </a:rPr>
              <a:t>Difference Between Theory and Law | Definitions, Function, Characteristics</a:t>
            </a:r>
            <a:r>
              <a:rPr lang="en" sz="1100">
                <a:uFill>
                  <a:noFill/>
                </a:uFill>
                <a:hlinkClick r:id="rId7"/>
              </a:rPr>
              <a:t>. Pediaa.Com. https://pediaa.com/difference-between-theory-and-law/</a:t>
            </a:r>
            <a:endParaRPr sz="1100"/>
          </a:p>
          <a:p>
            <a:pPr indent="-342900" lvl="0" marL="457200" rtl="0" algn="l">
              <a:lnSpc>
                <a:spcPct val="100000"/>
              </a:lnSpc>
              <a:spcBef>
                <a:spcPts val="0"/>
              </a:spcBef>
              <a:spcAft>
                <a:spcPts val="0"/>
              </a:spcAft>
              <a:buSzPts val="1800"/>
              <a:buChar char="●"/>
            </a:pPr>
            <a:r>
              <a:rPr i="1" lang="en" sz="1100">
                <a:uFill>
                  <a:noFill/>
                </a:uFill>
                <a:hlinkClick r:id="rId8"/>
              </a:rPr>
              <a:t>IHME | COVID-19 Projections</a:t>
            </a:r>
            <a:r>
              <a:rPr lang="en" sz="1100">
                <a:uFill>
                  <a:noFill/>
                </a:uFill>
                <a:hlinkClick r:id="rId9"/>
              </a:rPr>
              <a:t>. (n.d.). Institute for Health Metrics and Evaluation. Retrieved December 12, 2020, from https://covid19.healthdata.org/</a:t>
            </a:r>
            <a:endParaRPr sz="1100"/>
          </a:p>
          <a:p>
            <a:pPr indent="-342900" lvl="0" marL="457200" rtl="0" algn="l">
              <a:lnSpc>
                <a:spcPct val="100000"/>
              </a:lnSpc>
              <a:spcBef>
                <a:spcPts val="0"/>
              </a:spcBef>
              <a:spcAft>
                <a:spcPts val="0"/>
              </a:spcAft>
              <a:buSzPts val="1800"/>
              <a:buChar char="●"/>
            </a:pPr>
            <a:r>
              <a:rPr lang="en" sz="1100">
                <a:uFill>
                  <a:noFill/>
                </a:uFill>
                <a:hlinkClick r:id="rId10"/>
              </a:rPr>
              <a:t>Prather, K. A., Wang, C. C., &amp; Schooley, R. T. (2020). Reducing transmission of SARS-CoV-2. </a:t>
            </a:r>
            <a:r>
              <a:rPr i="1" lang="en" sz="1100">
                <a:uFill>
                  <a:noFill/>
                </a:uFill>
                <a:hlinkClick r:id="rId11"/>
              </a:rPr>
              <a:t>Science</a:t>
            </a:r>
            <a:r>
              <a:rPr lang="en" sz="1100">
                <a:uFill>
                  <a:noFill/>
                </a:uFill>
                <a:hlinkClick r:id="rId12"/>
              </a:rPr>
              <a:t>, </a:t>
            </a:r>
            <a:r>
              <a:rPr i="1" lang="en" sz="1100">
                <a:uFill>
                  <a:noFill/>
                </a:uFill>
                <a:hlinkClick r:id="rId13"/>
              </a:rPr>
              <a:t>368</a:t>
            </a:r>
            <a:r>
              <a:rPr lang="en" sz="1100">
                <a:uFill>
                  <a:noFill/>
                </a:uFill>
                <a:hlinkClick r:id="rId14"/>
              </a:rPr>
              <a:t>(6498), 1422–1424. https://doi.org/10.1126/science.abc6197</a:t>
            </a:r>
            <a:endParaRPr sz="1100"/>
          </a:p>
          <a:p>
            <a:pPr indent="-342900" lvl="0" marL="457200" rtl="0" algn="l">
              <a:lnSpc>
                <a:spcPct val="100000"/>
              </a:lnSpc>
              <a:spcBef>
                <a:spcPts val="0"/>
              </a:spcBef>
              <a:spcAft>
                <a:spcPts val="0"/>
              </a:spcAft>
              <a:buSzPts val="1800"/>
              <a:buChar char="●"/>
            </a:pPr>
            <a:r>
              <a:rPr i="1" lang="en" sz="1100">
                <a:uFill>
                  <a:noFill/>
                </a:uFill>
                <a:hlinkClick r:id="rId15"/>
              </a:rPr>
              <a:t>Research Integrity</a:t>
            </a:r>
            <a:r>
              <a:rPr lang="en" sz="1100">
                <a:uFill>
                  <a:noFill/>
                </a:uFill>
                <a:hlinkClick r:id="rId16"/>
              </a:rPr>
              <a:t>. (n.d.). Research at the New School. Retrieved December 12, 2020, from https://www.researchnewschool.com/research-integrity</a:t>
            </a:r>
            <a:endParaRPr sz="1100"/>
          </a:p>
          <a:p>
            <a:pPr indent="-342900" lvl="0" marL="457200" rtl="0" algn="l">
              <a:lnSpc>
                <a:spcPct val="100000"/>
              </a:lnSpc>
              <a:spcBef>
                <a:spcPts val="0"/>
              </a:spcBef>
              <a:spcAft>
                <a:spcPts val="0"/>
              </a:spcAft>
              <a:buSzPts val="1800"/>
              <a:buChar char="●"/>
            </a:pPr>
            <a:r>
              <a:rPr i="1" lang="en" sz="1100">
                <a:uFill>
                  <a:noFill/>
                </a:uFill>
                <a:hlinkClick r:id="rId17"/>
              </a:rPr>
              <a:t>The Scientific Method | Boundless Psychology</a:t>
            </a:r>
            <a:r>
              <a:rPr lang="en" sz="1100">
                <a:uFill>
                  <a:noFill/>
                </a:uFill>
                <a:hlinkClick r:id="rId18"/>
              </a:rPr>
              <a:t>. (n.d.). Retrieved December 12, 2020, from https://courses.lumenlearning.com/boundless-psychology/chapter/the-scientific-method/</a:t>
            </a:r>
            <a:endParaRPr sz="1100"/>
          </a:p>
          <a:p>
            <a:pPr indent="-342900" lvl="0" marL="457200" rtl="0" algn="l">
              <a:lnSpc>
                <a:spcPct val="100000"/>
              </a:lnSpc>
              <a:spcBef>
                <a:spcPts val="0"/>
              </a:spcBef>
              <a:spcAft>
                <a:spcPts val="0"/>
              </a:spcAft>
              <a:buSzPts val="1800"/>
              <a:buChar char="●"/>
            </a:pPr>
            <a:r>
              <a:rPr i="1" lang="en" sz="1100">
                <a:uFill>
                  <a:noFill/>
                </a:uFill>
                <a:hlinkClick r:id="rId19"/>
              </a:rPr>
              <a:t>This GIF Only Takes 6 Seconds To Show How Herd Immunity Works</a:t>
            </a:r>
            <a:r>
              <a:rPr lang="en" sz="1100">
                <a:uFill>
                  <a:noFill/>
                </a:uFill>
                <a:hlinkClick r:id="rId20"/>
              </a:rPr>
              <a:t>. (n.d.). IFLScience. Retrieved December 12, 2020, from https://www.iflscience.com/health-and-medicine/this-gif-only-takes-6-seconds-to-show-how-herd-immunity-works/</a:t>
            </a:r>
            <a:endParaRPr/>
          </a:p>
        </p:txBody>
      </p:sp>
      <p:sp>
        <p:nvSpPr>
          <p:cNvPr id="486" name="Google Shape;486;p6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8"/>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How do we define science?</a:t>
            </a:r>
            <a:endParaRPr/>
          </a:p>
        </p:txBody>
      </p:sp>
      <p:sp>
        <p:nvSpPr>
          <p:cNvPr id="156" name="Google Shape;156;p28"/>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Char char="●"/>
            </a:pPr>
            <a:r>
              <a:rPr lang="en"/>
              <a:t>Science is a process - relies upon the scientific method</a:t>
            </a:r>
            <a:endParaRPr/>
          </a:p>
          <a:p>
            <a:pPr indent="-342900" lvl="0" marL="457200" rtl="0" algn="l">
              <a:lnSpc>
                <a:spcPct val="115000"/>
              </a:lnSpc>
              <a:spcBef>
                <a:spcPts val="0"/>
              </a:spcBef>
              <a:spcAft>
                <a:spcPts val="0"/>
              </a:spcAft>
              <a:buSzPts val="1800"/>
              <a:buChar char="●"/>
            </a:pPr>
            <a:r>
              <a:rPr lang="en"/>
              <a:t>A way of learning about the </a:t>
            </a:r>
            <a:r>
              <a:rPr b="1" lang="en"/>
              <a:t>natural world</a:t>
            </a:r>
            <a:r>
              <a:rPr lang="en"/>
              <a:t> - aims to explain the natural world</a:t>
            </a:r>
            <a:endParaRPr/>
          </a:p>
          <a:p>
            <a:pPr indent="-342900" lvl="0" marL="457200" rtl="0" algn="l">
              <a:lnSpc>
                <a:spcPct val="115000"/>
              </a:lnSpc>
              <a:spcBef>
                <a:spcPts val="0"/>
              </a:spcBef>
              <a:spcAft>
                <a:spcPts val="0"/>
              </a:spcAft>
              <a:buSzPts val="1800"/>
              <a:buChar char="●"/>
            </a:pPr>
            <a:r>
              <a:rPr lang="en"/>
              <a:t>Based upon </a:t>
            </a:r>
            <a:r>
              <a:rPr b="1" lang="en"/>
              <a:t>testable</a:t>
            </a:r>
            <a:r>
              <a:rPr lang="en"/>
              <a:t> claims and ideas </a:t>
            </a:r>
            <a:endParaRPr/>
          </a:p>
          <a:p>
            <a:pPr indent="-342900" lvl="0" marL="457200" rtl="0" algn="l">
              <a:lnSpc>
                <a:spcPct val="115000"/>
              </a:lnSpc>
              <a:spcBef>
                <a:spcPts val="0"/>
              </a:spcBef>
              <a:spcAft>
                <a:spcPts val="0"/>
              </a:spcAft>
              <a:buSzPts val="1800"/>
              <a:buChar char="●"/>
            </a:pPr>
            <a:r>
              <a:rPr lang="en"/>
              <a:t>These testable claims are supported by observation and experimentation </a:t>
            </a:r>
            <a:endParaRPr/>
          </a:p>
          <a:p>
            <a:pPr indent="-342900" lvl="0" marL="457200" rtl="0" algn="l">
              <a:lnSpc>
                <a:spcPct val="115000"/>
              </a:lnSpc>
              <a:spcBef>
                <a:spcPts val="0"/>
              </a:spcBef>
              <a:spcAft>
                <a:spcPts val="0"/>
              </a:spcAft>
              <a:buSzPts val="1800"/>
              <a:buChar char="●"/>
            </a:pPr>
            <a:r>
              <a:rPr lang="en"/>
              <a:t>Observation + experimentation = empirical </a:t>
            </a:r>
            <a:r>
              <a:rPr b="1" lang="en"/>
              <a:t>evidence</a:t>
            </a:r>
            <a:endParaRPr b="1"/>
          </a:p>
          <a:p>
            <a:pPr indent="0" lvl="0" marL="457200" rtl="0" algn="l">
              <a:lnSpc>
                <a:spcPct val="115000"/>
              </a:lnSpc>
              <a:spcBef>
                <a:spcPts val="0"/>
              </a:spcBef>
              <a:spcAft>
                <a:spcPts val="0"/>
              </a:spcAft>
              <a:buNone/>
            </a:pPr>
            <a:r>
              <a:t/>
            </a:r>
            <a:endParaRPr/>
          </a:p>
          <a:p>
            <a:pPr indent="0" lvl="0" marL="0" rtl="0" algn="ctr">
              <a:lnSpc>
                <a:spcPct val="115000"/>
              </a:lnSpc>
              <a:spcBef>
                <a:spcPts val="1600"/>
              </a:spcBef>
              <a:spcAft>
                <a:spcPts val="0"/>
              </a:spcAft>
              <a:buSzPts val="1800"/>
              <a:buNone/>
            </a:pPr>
            <a:r>
              <a:rPr lang="en"/>
              <a:t>Comes from the latin word “Scientia” which means knowledge</a:t>
            </a:r>
            <a:endParaRPr/>
          </a:p>
          <a:p>
            <a:pPr indent="0" lvl="0" marL="0" rtl="0" algn="l">
              <a:lnSpc>
                <a:spcPct val="115000"/>
              </a:lnSpc>
              <a:spcBef>
                <a:spcPts val="1600"/>
              </a:spcBef>
              <a:spcAft>
                <a:spcPts val="0"/>
              </a:spcAft>
              <a:buSzPts val="1800"/>
              <a:buNone/>
            </a:pPr>
            <a:r>
              <a:t/>
            </a:r>
            <a:endParaRPr/>
          </a:p>
          <a:p>
            <a:pPr indent="0" lvl="0" marL="0" rtl="0" algn="l">
              <a:lnSpc>
                <a:spcPct val="115000"/>
              </a:lnSpc>
              <a:spcBef>
                <a:spcPts val="1600"/>
              </a:spcBef>
              <a:spcAft>
                <a:spcPts val="1600"/>
              </a:spcAft>
              <a:buSzPts val="1800"/>
              <a:buNone/>
            </a:pPr>
            <a:r>
              <a:t/>
            </a:r>
            <a:endParaRPr/>
          </a:p>
        </p:txBody>
      </p:sp>
      <p:sp>
        <p:nvSpPr>
          <p:cNvPr id="157" name="Google Shape;157;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9"/>
          <p:cNvSpPr txBox="1"/>
          <p:nvPr>
            <p:ph type="title"/>
          </p:nvPr>
        </p:nvSpPr>
        <p:spPr>
          <a:xfrm>
            <a:off x="311700" y="216425"/>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What are the characteristics of science?</a:t>
            </a:r>
            <a:endParaRPr/>
          </a:p>
        </p:txBody>
      </p:sp>
      <p:sp>
        <p:nvSpPr>
          <p:cNvPr id="163" name="Google Shape;163;p2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800"/>
              <a:buNone/>
            </a:pPr>
            <a:r>
              <a:rPr lang="en"/>
              <a:t>Focuses on the natural world</a:t>
            </a:r>
            <a:endParaRPr/>
          </a:p>
          <a:p>
            <a:pPr indent="457200" lvl="0" marL="457200" rtl="0" algn="l">
              <a:lnSpc>
                <a:spcPct val="100000"/>
              </a:lnSpc>
              <a:spcBef>
                <a:spcPts val="0"/>
              </a:spcBef>
              <a:spcAft>
                <a:spcPts val="0"/>
              </a:spcAft>
              <a:buSzPts val="1800"/>
              <a:buNone/>
            </a:pPr>
            <a:r>
              <a:t/>
            </a:r>
            <a:endParaRPr/>
          </a:p>
          <a:p>
            <a:pPr indent="457200" lvl="0" marL="4114800" rtl="0" algn="l">
              <a:lnSpc>
                <a:spcPct val="100000"/>
              </a:lnSpc>
              <a:spcBef>
                <a:spcPts val="0"/>
              </a:spcBef>
              <a:spcAft>
                <a:spcPts val="0"/>
              </a:spcAft>
              <a:buSzPts val="1800"/>
              <a:buNone/>
            </a:pPr>
            <a:r>
              <a:rPr lang="en"/>
              <a:t>Aims to explain the natural world</a:t>
            </a:r>
            <a:endParaRPr/>
          </a:p>
          <a:p>
            <a:pPr indent="457200" lvl="0" marL="182880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
              <a:t>Uses testable ideas</a:t>
            </a:r>
            <a:endParaRPr/>
          </a:p>
          <a:p>
            <a:pPr indent="0" lvl="0" marL="4572000" rtl="0" algn="l">
              <a:lnSpc>
                <a:spcPct val="100000"/>
              </a:lnSpc>
              <a:spcBef>
                <a:spcPts val="0"/>
              </a:spcBef>
              <a:spcAft>
                <a:spcPts val="0"/>
              </a:spcAft>
              <a:buSzPts val="1800"/>
              <a:buNone/>
            </a:pPr>
            <a:r>
              <a:t/>
            </a:r>
            <a:endParaRPr/>
          </a:p>
          <a:p>
            <a:pPr indent="0" lvl="0" marL="4572000" rtl="0" algn="l">
              <a:lnSpc>
                <a:spcPct val="100000"/>
              </a:lnSpc>
              <a:spcBef>
                <a:spcPts val="0"/>
              </a:spcBef>
              <a:spcAft>
                <a:spcPts val="0"/>
              </a:spcAft>
              <a:buSzPts val="1800"/>
              <a:buNone/>
            </a:pPr>
            <a:r>
              <a:rPr lang="en"/>
              <a:t>Relies on evidence</a:t>
            </a:r>
            <a:endParaRPr/>
          </a:p>
          <a:p>
            <a:pPr indent="0" lvl="0" marL="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
              <a:t>Involves the scientific community</a:t>
            </a:r>
            <a:endParaRPr/>
          </a:p>
          <a:p>
            <a:pPr indent="457200" lvl="0" marL="1828800" rtl="0" algn="l">
              <a:lnSpc>
                <a:spcPct val="100000"/>
              </a:lnSpc>
              <a:spcBef>
                <a:spcPts val="0"/>
              </a:spcBef>
              <a:spcAft>
                <a:spcPts val="0"/>
              </a:spcAft>
              <a:buSzPts val="1800"/>
              <a:buNone/>
            </a:pPr>
            <a:r>
              <a:t/>
            </a:r>
            <a:endParaRPr/>
          </a:p>
          <a:p>
            <a:pPr indent="457200" lvl="0" marL="4114800" rtl="0" algn="l">
              <a:lnSpc>
                <a:spcPct val="100000"/>
              </a:lnSpc>
              <a:spcBef>
                <a:spcPts val="0"/>
              </a:spcBef>
              <a:spcAft>
                <a:spcPts val="0"/>
              </a:spcAft>
              <a:buSzPts val="1800"/>
              <a:buNone/>
            </a:pPr>
            <a:r>
              <a:rPr lang="en"/>
              <a:t>Leads to ongoing research</a:t>
            </a:r>
            <a:endParaRPr/>
          </a:p>
          <a:p>
            <a:pPr indent="457200" lvl="0" marL="3200400" rtl="0" algn="l">
              <a:lnSpc>
                <a:spcPct val="100000"/>
              </a:lnSpc>
              <a:spcBef>
                <a:spcPts val="0"/>
              </a:spcBef>
              <a:spcAft>
                <a:spcPts val="0"/>
              </a:spcAft>
              <a:buSzPts val="1800"/>
              <a:buNone/>
            </a:pPr>
            <a:r>
              <a:t/>
            </a:r>
            <a:endParaRPr/>
          </a:p>
          <a:p>
            <a:pPr indent="0" lvl="0" marL="0" rtl="0" algn="l">
              <a:lnSpc>
                <a:spcPct val="100000"/>
              </a:lnSpc>
              <a:spcBef>
                <a:spcPts val="0"/>
              </a:spcBef>
              <a:spcAft>
                <a:spcPts val="0"/>
              </a:spcAft>
              <a:buSzPts val="1800"/>
              <a:buNone/>
            </a:pPr>
            <a:r>
              <a:rPr lang="en"/>
              <a:t>Benefits from scientific behavior</a:t>
            </a:r>
            <a:endParaRPr/>
          </a:p>
          <a:p>
            <a:pPr indent="0" lvl="0" marL="457200" rtl="0" algn="l">
              <a:lnSpc>
                <a:spcPct val="100000"/>
              </a:lnSpc>
              <a:spcBef>
                <a:spcPts val="0"/>
              </a:spcBef>
              <a:spcAft>
                <a:spcPts val="0"/>
              </a:spcAft>
              <a:buSzPts val="1800"/>
              <a:buNone/>
            </a:pPr>
            <a:r>
              <a:t/>
            </a:r>
            <a:endParaRPr/>
          </a:p>
        </p:txBody>
      </p:sp>
      <p:sp>
        <p:nvSpPr>
          <p:cNvPr id="164" name="Google Shape;164;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4800"/>
              <a:buNone/>
            </a:pPr>
            <a:r>
              <a:rPr lang="en"/>
              <a:t>What is the </a:t>
            </a:r>
            <a:endParaRPr/>
          </a:p>
          <a:p>
            <a:pPr indent="0" lvl="0" marL="0" rtl="0" algn="l">
              <a:lnSpc>
                <a:spcPct val="100000"/>
              </a:lnSpc>
              <a:spcBef>
                <a:spcPts val="0"/>
              </a:spcBef>
              <a:spcAft>
                <a:spcPts val="0"/>
              </a:spcAft>
              <a:buSzPts val="4800"/>
              <a:buNone/>
            </a:pPr>
            <a:r>
              <a:rPr lang="en"/>
              <a:t>scientific method?</a:t>
            </a:r>
            <a:endParaRPr/>
          </a:p>
        </p:txBody>
      </p:sp>
      <p:sp>
        <p:nvSpPr>
          <p:cNvPr id="170" name="Google Shape;170;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pic>
        <p:nvPicPr>
          <p:cNvPr descr="This image shows the linear process of science from observation to the reporting of results" id="176" name="Google Shape;176;p31" title="The process of science"/>
          <p:cNvPicPr preferRelativeResize="0"/>
          <p:nvPr/>
        </p:nvPicPr>
        <p:blipFill rotWithShape="1">
          <a:blip r:embed="rId3">
            <a:alphaModFix/>
          </a:blip>
          <a:srcRect b="4740" l="9338" r="41842" t="11500"/>
          <a:stretch/>
        </p:blipFill>
        <p:spPr>
          <a:xfrm>
            <a:off x="93725" y="64500"/>
            <a:ext cx="4156755" cy="4992325"/>
          </a:xfrm>
          <a:prstGeom prst="rect">
            <a:avLst/>
          </a:prstGeom>
          <a:noFill/>
          <a:ln>
            <a:noFill/>
          </a:ln>
        </p:spPr>
      </p:pic>
      <p:sp>
        <p:nvSpPr>
          <p:cNvPr id="177" name="Google Shape;177;p31"/>
          <p:cNvSpPr txBox="1"/>
          <p:nvPr/>
        </p:nvSpPr>
        <p:spPr>
          <a:xfrm rot="-5400000">
            <a:off x="-76200" y="-1002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
        <p:nvSpPr>
          <p:cNvPr id="178" name="Google Shape;178;p31"/>
          <p:cNvSpPr txBox="1"/>
          <p:nvPr/>
        </p:nvSpPr>
        <p:spPr>
          <a:xfrm>
            <a:off x="2691000" y="4903425"/>
            <a:ext cx="4816800" cy="3000000"/>
          </a:xfrm>
          <a:prstGeom prst="rect">
            <a:avLst/>
          </a:prstGeom>
          <a:noFill/>
          <a:ln>
            <a:noFill/>
          </a:ln>
        </p:spPr>
        <p:txBody>
          <a:bodyPr anchorCtr="0" anchor="t" bIns="91425" lIns="91425" spcFirstLastPara="1" rIns="91425" wrap="square" tIns="91425">
            <a:noAutofit/>
          </a:bodyPr>
          <a:lstStyle/>
          <a:p>
            <a:pPr indent="-457200" lvl="0" marL="457200" rtl="0" algn="l">
              <a:spcBef>
                <a:spcPts val="0"/>
              </a:spcBef>
              <a:spcAft>
                <a:spcPts val="0"/>
              </a:spcAft>
              <a:buNone/>
            </a:pPr>
            <a:r>
              <a:rPr lang="en" sz="800"/>
              <a:t>Figure adapted from </a:t>
            </a:r>
            <a:r>
              <a:rPr i="1" lang="en" sz="800">
                <a:solidFill>
                  <a:schemeClr val="dk1"/>
                </a:solidFill>
                <a:uFill>
                  <a:noFill/>
                </a:uFill>
                <a:hlinkClick r:id="rId4">
                  <a:extLst>
                    <a:ext uri="{A12FA001-AC4F-418D-AE19-62706E023703}">
                      <ahyp:hlinkClr val="tx"/>
                    </a:ext>
                  </a:extLst>
                </a:hlinkClick>
              </a:rPr>
              <a:t>The Scientific Method | Boundless Psychology</a:t>
            </a:r>
            <a:r>
              <a:rPr lang="en" sz="800">
                <a:solidFill>
                  <a:schemeClr val="dk1"/>
                </a:solidFill>
                <a:uFill>
                  <a:noFill/>
                </a:uFill>
                <a:hlinkClick r:id="rId5">
                  <a:extLst>
                    <a:ext uri="{A12FA001-AC4F-418D-AE19-62706E023703}">
                      <ahyp:hlinkClr val="tx"/>
                    </a:ext>
                  </a:extLst>
                </a:hlinkClick>
              </a:rPr>
              <a:t>. (n.d.).</a:t>
            </a:r>
            <a:endParaRPr sz="8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2"/>
          <p:cNvPicPr preferRelativeResize="0"/>
          <p:nvPr/>
        </p:nvPicPr>
        <p:blipFill rotWithShape="1">
          <a:blip r:embed="rId3">
            <a:alphaModFix/>
          </a:blip>
          <a:srcRect b="4740" l="9338" r="41842" t="11500"/>
          <a:stretch/>
        </p:blipFill>
        <p:spPr>
          <a:xfrm>
            <a:off x="93725" y="64500"/>
            <a:ext cx="4156755" cy="4992325"/>
          </a:xfrm>
          <a:prstGeom prst="rect">
            <a:avLst/>
          </a:prstGeom>
          <a:noFill/>
          <a:ln>
            <a:noFill/>
          </a:ln>
        </p:spPr>
      </p:pic>
      <p:sp>
        <p:nvSpPr>
          <p:cNvPr id="184" name="Google Shape;184;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sp>
        <p:nvSpPr>
          <p:cNvPr id="185" name="Google Shape;185;p32"/>
          <p:cNvSpPr/>
          <p:nvPr/>
        </p:nvSpPr>
        <p:spPr>
          <a:xfrm>
            <a:off x="301450" y="1310050"/>
            <a:ext cx="2944500" cy="2810700"/>
          </a:xfrm>
          <a:prstGeom prst="mathMultiply">
            <a:avLst>
              <a:gd fmla="val 23520" name="adj1"/>
            </a:avLst>
          </a:prstGeom>
          <a:solidFill>
            <a:srgbClr val="FF0000"/>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6" name="Google Shape;186;p32"/>
          <p:cNvSpPr/>
          <p:nvPr/>
        </p:nvSpPr>
        <p:spPr>
          <a:xfrm>
            <a:off x="3533425" y="2361675"/>
            <a:ext cx="1376700" cy="554400"/>
          </a:xfrm>
          <a:prstGeom prst="rightArrow">
            <a:avLst>
              <a:gd fmla="val 50000" name="adj1"/>
              <a:gd fmla="val 50000" name="adj2"/>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A simplified version of the method arranged in a circle" id="187" name="Google Shape;187;p32" title="The Scientific Method"/>
          <p:cNvPicPr preferRelativeResize="0"/>
          <p:nvPr/>
        </p:nvPicPr>
        <p:blipFill rotWithShape="1">
          <a:blip r:embed="rId4">
            <a:alphaModFix/>
          </a:blip>
          <a:srcRect b="0" l="0" r="0" t="0"/>
          <a:stretch/>
        </p:blipFill>
        <p:spPr>
          <a:xfrm>
            <a:off x="4953150" y="497800"/>
            <a:ext cx="4157678" cy="4231884"/>
          </a:xfrm>
          <a:prstGeom prst="rect">
            <a:avLst/>
          </a:prstGeom>
          <a:noFill/>
          <a:ln>
            <a:noFill/>
          </a:ln>
        </p:spPr>
      </p:pic>
      <p:sp>
        <p:nvSpPr>
          <p:cNvPr id="188" name="Google Shape;188;p32"/>
          <p:cNvSpPr txBox="1"/>
          <p:nvPr/>
        </p:nvSpPr>
        <p:spPr>
          <a:xfrm rot="-5400000">
            <a:off x="-76200" y="-1002300"/>
            <a:ext cx="3000000" cy="3000000"/>
          </a:xfrm>
          <a:prstGeom prst="rect">
            <a:avLst/>
          </a:prstGeom>
          <a:noFill/>
          <a:ln>
            <a:noFill/>
          </a:ln>
        </p:spPr>
        <p:txBody>
          <a:bodyPr anchorCtr="0" anchor="t" bIns="91425" lIns="91425" spcFirstLastPara="1" rIns="91425" wrap="square" tIns="91425">
            <a:noAutofit/>
          </a:bodyPr>
          <a:lstStyle/>
          <a:p>
            <a:pPr indent="0" lvl="0" marL="114300" marR="114300" rtl="0" algn="l">
              <a:lnSpc>
                <a:spcPct val="115000"/>
              </a:lnSpc>
              <a:spcBef>
                <a:spcPts val="0"/>
              </a:spcBef>
              <a:spcAft>
                <a:spcPts val="0"/>
              </a:spcAft>
              <a:buNone/>
            </a:pPr>
            <a:r>
              <a:rPr lang="en" sz="1050">
                <a:solidFill>
                  <a:srgbClr val="818D9C"/>
                </a:solidFill>
                <a:latin typeface="Roboto"/>
                <a:ea typeface="Roboto"/>
                <a:cs typeface="Roboto"/>
                <a:sym typeface="Roboto"/>
              </a:rPr>
              <a:t>Created with </a:t>
            </a:r>
            <a:r>
              <a:rPr lang="en" sz="1050" u="sng">
                <a:solidFill>
                  <a:srgbClr val="2570B7"/>
                </a:solidFill>
                <a:latin typeface="Roboto"/>
                <a:ea typeface="Roboto"/>
                <a:cs typeface="Roboto"/>
                <a:sym typeface="Roboto"/>
              </a:rPr>
              <a:t>BioRender.com</a:t>
            </a:r>
            <a:endParaRPr sz="1050" u="sng">
              <a:solidFill>
                <a:srgbClr val="2570B7"/>
              </a:solidFill>
              <a:latin typeface="Roboto"/>
              <a:ea typeface="Roboto"/>
              <a:cs typeface="Roboto"/>
              <a:sym typeface="Roboto"/>
            </a:endParaRPr>
          </a:p>
          <a:p>
            <a:pPr indent="0" lvl="0" marL="114300" marR="114300" rtl="0" algn="l">
              <a:lnSpc>
                <a:spcPct val="115000"/>
              </a:lnSpc>
              <a:spcBef>
                <a:spcPts val="0"/>
              </a:spcBef>
              <a:spcAft>
                <a:spcPts val="0"/>
              </a:spcAft>
              <a:buNone/>
            </a:pPr>
            <a:r>
              <a:t/>
            </a:r>
            <a:endParaRPr sz="1050" u="sng">
              <a:solidFill>
                <a:srgbClr val="2570B7"/>
              </a:solidFill>
              <a:latin typeface="Roboto"/>
              <a:ea typeface="Roboto"/>
              <a:cs typeface="Roboto"/>
              <a:sym typeface="Robot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