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embeddedFontLst>
    <p:embeddedFont>
      <p:font typeface="Roboto"/>
      <p:regular r:id="rId50"/>
      <p:bold r:id="rId51"/>
      <p:italic r:id="rId52"/>
      <p:boldItalic r:id="rId53"/>
    </p:embeddedFont>
    <p:embeddedFont>
      <p:font typeface="Garamond"/>
      <p:regular r:id="rId54"/>
      <p:bold r:id="rId55"/>
      <p:italic r:id="rId56"/>
      <p:boldItalic r:id="rId57"/>
    </p:embeddedFont>
    <p:embeddedFont>
      <p:font typeface="PT Sans Narrow"/>
      <p:regular r:id="rId58"/>
      <p:bold r:id="rId59"/>
    </p:embeddedFont>
    <p:embeddedFont>
      <p:font typeface="Open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4" roundtripDataSignature="AMtx7mgknZBx2h6XpwiUPwMJmaFPKvXs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4.xml"/><Relationship Id="rId64" Type="http://customschemas.google.com/relationships/presentationmetadata" Target="metadata"/><Relationship Id="rId63"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OpenSans-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Garamond-bold.fntdata"/><Relationship Id="rId10" Type="http://schemas.openxmlformats.org/officeDocument/2006/relationships/slide" Target="slides/slide4.xml"/><Relationship Id="rId54" Type="http://schemas.openxmlformats.org/officeDocument/2006/relationships/font" Target="fonts/Garamond-regular.fntdata"/><Relationship Id="rId13" Type="http://schemas.openxmlformats.org/officeDocument/2006/relationships/slide" Target="slides/slide7.xml"/><Relationship Id="rId57" Type="http://schemas.openxmlformats.org/officeDocument/2006/relationships/font" Target="fonts/Garamond-boldItalic.fntdata"/><Relationship Id="rId12" Type="http://schemas.openxmlformats.org/officeDocument/2006/relationships/slide" Target="slides/slide6.xml"/><Relationship Id="rId56" Type="http://schemas.openxmlformats.org/officeDocument/2006/relationships/font" Target="fonts/Garamond-italic.fntdata"/><Relationship Id="rId15" Type="http://schemas.openxmlformats.org/officeDocument/2006/relationships/slide" Target="slides/slide9.xml"/><Relationship Id="rId59" Type="http://schemas.openxmlformats.org/officeDocument/2006/relationships/font" Target="fonts/PTSansNarrow-bold.fntdata"/><Relationship Id="rId14" Type="http://schemas.openxmlformats.org/officeDocument/2006/relationships/slide" Target="slides/slide8.xml"/><Relationship Id="rId58" Type="http://schemas.openxmlformats.org/officeDocument/2006/relationships/font" Target="fonts/PTSansNarrow-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3" name="Google Shape;21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0" name="Google Shape;26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45714"/>
              </a:lnSpc>
              <a:spcBef>
                <a:spcPts val="0"/>
              </a:spcBef>
              <a:spcAft>
                <a:spcPts val="0"/>
              </a:spcAft>
              <a:buSzPts val="1100"/>
              <a:buNone/>
            </a:pPr>
            <a:r>
              <a:t/>
            </a:r>
            <a:endParaRPr>
              <a:solidFill>
                <a:srgbClr val="404040"/>
              </a:solidFill>
              <a:highlight>
                <a:srgbClr val="FFFFFF"/>
              </a:highlight>
            </a:endParaRPr>
          </a:p>
          <a:p>
            <a:pPr indent="0" lvl="0" marL="0" rtl="0" algn="l">
              <a:lnSpc>
                <a:spcPct val="145714"/>
              </a:lnSpc>
              <a:spcBef>
                <a:spcPts val="0"/>
              </a:spcBef>
              <a:spcAft>
                <a:spcPts val="0"/>
              </a:spcAft>
              <a:buClr>
                <a:schemeClr val="dk1"/>
              </a:buClr>
              <a:buSzPts val="1100"/>
              <a:buFont typeface="Arial"/>
              <a:buNone/>
            </a:pPr>
            <a:r>
              <a:t/>
            </a:r>
            <a:endParaRPr sz="1750">
              <a:solidFill>
                <a:srgbClr val="3C4043"/>
              </a:solidFill>
              <a:highlight>
                <a:srgbClr val="FFFFFF"/>
              </a:highlight>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aff26d8b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aff26d8b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0" name="Google Shape;35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850">
              <a:solidFill>
                <a:srgbClr val="747474"/>
              </a:solidFill>
              <a:highlight>
                <a:srgbClr val="FFFFFF"/>
              </a:highlight>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highlight>
                <a:srgbClr val="FFFF00"/>
              </a:highlight>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215900" rtl="0" algn="l">
              <a:lnSpc>
                <a:spcPct val="115000"/>
              </a:lnSpc>
              <a:spcBef>
                <a:spcPts val="0"/>
              </a:spcBef>
              <a:spcAft>
                <a:spcPts val="0"/>
              </a:spcAft>
              <a:buClr>
                <a:srgbClr val="222222"/>
              </a:buClr>
              <a:buSzPts val="1200"/>
              <a:buFont typeface="Georgia"/>
              <a:buNone/>
            </a:pPr>
            <a:r>
              <a:t/>
            </a:r>
            <a:endParaRPr sz="1200">
              <a:solidFill>
                <a:srgbClr val="222222"/>
              </a:solidFill>
              <a:highlight>
                <a:srgbClr val="F9F9F9"/>
              </a:highlight>
              <a:latin typeface="Georgia"/>
              <a:ea typeface="Georgia"/>
              <a:cs typeface="Georgia"/>
              <a:sym typeface="Georgia"/>
            </a:endParaRPr>
          </a:p>
          <a:p>
            <a:pPr indent="0" lvl="0" marL="0" marR="215900" rtl="0" algn="l">
              <a:lnSpc>
                <a:spcPct val="115000"/>
              </a:lnSpc>
              <a:spcBef>
                <a:spcPts val="1800"/>
              </a:spcBef>
              <a:spcAft>
                <a:spcPts val="0"/>
              </a:spcAft>
              <a:buSzPts val="1100"/>
              <a:buNone/>
            </a:pPr>
            <a:r>
              <a:t/>
            </a:r>
            <a:endParaRPr sz="1200">
              <a:solidFill>
                <a:srgbClr val="222222"/>
              </a:solidFill>
              <a:highlight>
                <a:srgbClr val="F9F9F9"/>
              </a:highlight>
              <a:latin typeface="Georgia"/>
              <a:ea typeface="Georgia"/>
              <a:cs typeface="Georgia"/>
              <a:sym typeface="Georgia"/>
            </a:endParaRPr>
          </a:p>
          <a:p>
            <a:pPr indent="0" lvl="0" marL="0" marR="215900" rtl="0" algn="l">
              <a:lnSpc>
                <a:spcPct val="115000"/>
              </a:lnSpc>
              <a:spcBef>
                <a:spcPts val="1800"/>
              </a:spcBef>
              <a:spcAft>
                <a:spcPts val="0"/>
              </a:spcAft>
              <a:buSzPts val="1100"/>
              <a:buNone/>
            </a:pPr>
            <a:r>
              <a:t/>
            </a:r>
            <a:endParaRPr sz="1050" u="sng">
              <a:solidFill>
                <a:srgbClr val="6D6D6D"/>
              </a:solidFill>
              <a:highlight>
                <a:srgbClr val="FFFFFF"/>
              </a:highlight>
            </a:endParaRPr>
          </a:p>
          <a:p>
            <a:pPr indent="0" lvl="0" marL="0" marR="215900" rtl="0" algn="l">
              <a:lnSpc>
                <a:spcPct val="115000"/>
              </a:lnSpc>
              <a:spcBef>
                <a:spcPts val="1800"/>
              </a:spcBef>
              <a:spcAft>
                <a:spcPts val="0"/>
              </a:spcAft>
              <a:buSzPts val="1100"/>
              <a:buNone/>
            </a:pPr>
            <a:r>
              <a:t/>
            </a:r>
            <a:endParaRPr sz="1050" u="sng">
              <a:solidFill>
                <a:srgbClr val="6D6D6D"/>
              </a:solidFill>
              <a:highlight>
                <a:srgbClr val="FFFFFF"/>
              </a:highlight>
            </a:endParaRPr>
          </a:p>
          <a:p>
            <a:pPr indent="0" lvl="0" marL="0" marR="215900" rtl="0" algn="l">
              <a:lnSpc>
                <a:spcPct val="115000"/>
              </a:lnSpc>
              <a:spcBef>
                <a:spcPts val="1800"/>
              </a:spcBef>
              <a:spcAft>
                <a:spcPts val="0"/>
              </a:spcAft>
              <a:buSzPts val="1100"/>
              <a:buNone/>
            </a:pPr>
            <a:r>
              <a:t/>
            </a:r>
            <a:endParaRPr sz="1200">
              <a:solidFill>
                <a:srgbClr val="222222"/>
              </a:solidFill>
              <a:highlight>
                <a:srgbClr val="F9F9F9"/>
              </a:highlight>
              <a:latin typeface="Georgia"/>
              <a:ea typeface="Georgia"/>
              <a:cs typeface="Georgia"/>
              <a:sym typeface="Georgia"/>
            </a:endParaRPr>
          </a:p>
          <a:p>
            <a:pPr indent="0" lvl="0" marL="0" rtl="0" algn="l">
              <a:lnSpc>
                <a:spcPct val="100000"/>
              </a:lnSpc>
              <a:spcBef>
                <a:spcPts val="180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ff26d8b2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ff26d8b2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4" name="Google Shape;444;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1" name="Google Shape;47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5" name="Google Shape;48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Need to record a friend here and insert the video - could I get Bob/Trace to record this. Something on the virus? Vaccine?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solidFill>
                <a:srgbClr val="404040"/>
              </a:solidFill>
              <a:highlight>
                <a:srgbClr val="FFFFFF"/>
              </a:highlight>
            </a:endParaRPr>
          </a:p>
          <a:p>
            <a:pPr indent="0" lvl="0" marL="0" rtl="0" algn="l">
              <a:lnSpc>
                <a:spcPct val="100000"/>
              </a:lnSpc>
              <a:spcBef>
                <a:spcPts val="0"/>
              </a:spcBef>
              <a:spcAft>
                <a:spcPts val="0"/>
              </a:spcAft>
              <a:buSzPts val="1100"/>
              <a:buNone/>
            </a:pPr>
            <a:r>
              <a:t/>
            </a:r>
            <a:endParaRPr sz="1200">
              <a:solidFill>
                <a:srgbClr val="404040"/>
              </a:solidFill>
              <a:highlight>
                <a:srgbClr val="FFFFFF"/>
              </a:high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23850" lvl="1" marL="914400" rtl="0" algn="l">
              <a:lnSpc>
                <a:spcPct val="115000"/>
              </a:lnSpc>
              <a:spcBef>
                <a:spcPts val="0"/>
              </a:spcBef>
              <a:spcAft>
                <a:spcPts val="0"/>
              </a:spcAft>
              <a:buClr>
                <a:srgbClr val="595959"/>
              </a:buClr>
              <a:buSzPts val="1500"/>
              <a:buChar char="○"/>
            </a:pPr>
            <a:r>
              <a:t/>
            </a:r>
            <a:endParaRPr sz="1500">
              <a:solidFill>
                <a:srgbClr val="595959"/>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0" name="Google Shape;19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SR_Slides_Template" type="title">
  <p:cSld name="TITLE">
    <p:spTree>
      <p:nvGrpSpPr>
        <p:cNvPr id="9" name="Shape 9"/>
        <p:cNvGrpSpPr/>
        <p:nvPr/>
      </p:nvGrpSpPr>
      <p:grpSpPr>
        <a:xfrm>
          <a:off x="0" y="0"/>
          <a:ext cx="0" cy="0"/>
          <a:chOff x="0" y="0"/>
          <a:chExt cx="0" cy="0"/>
        </a:xfrm>
      </p:grpSpPr>
      <p:pic>
        <p:nvPicPr>
          <p:cNvPr id="10" name="Google Shape;10;p43"/>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11" name="Google Shape;11;p43"/>
          <p:cNvSpPr txBox="1"/>
          <p:nvPr>
            <p:ph type="ctrTitle"/>
          </p:nvPr>
        </p:nvSpPr>
        <p:spPr>
          <a:xfrm>
            <a:off x="3040603" y="744575"/>
            <a:ext cx="57918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43"/>
          <p:cNvSpPr txBox="1"/>
          <p:nvPr>
            <p:ph idx="1" type="subTitle"/>
          </p:nvPr>
        </p:nvSpPr>
        <p:spPr>
          <a:xfrm>
            <a:off x="3040500" y="2834125"/>
            <a:ext cx="5791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54"/>
          <p:cNvPicPr preferRelativeResize="0"/>
          <p:nvPr/>
        </p:nvPicPr>
        <p:blipFill rotWithShape="1">
          <a:blip r:embed="rId2">
            <a:alphaModFix/>
          </a:blip>
          <a:srcRect b="0" l="0" r="0" t="0"/>
          <a:stretch/>
        </p:blipFill>
        <p:spPr>
          <a:xfrm>
            <a:off x="0" y="0"/>
            <a:ext cx="9144003" cy="51436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4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3" name="Google Shape;63;p4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 name="Google Shape;64;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5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 name="Google Shape;67;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 name="Google Shape;70;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 name="Google Shape;71;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5" name="Google Shape;75;p5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5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2" name="Google Shape;82;p5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3" name="Google Shape;83;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6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6" name="Google Shape;86;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6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6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0" name="Google Shape;90;p6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6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6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5" name="Google Shape;95;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pic>
        <p:nvPicPr>
          <p:cNvPr id="15" name="Google Shape;15;p44"/>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16" name="Google Shape;16;p4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7" name="Google Shape;1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6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 name="Google Shape;98;p6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9" name="Google Shape;99;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pic>
        <p:nvPicPr>
          <p:cNvPr id="19" name="Google Shape;19;p45"/>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20" name="Google Shape;20;p4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pic>
        <p:nvPicPr>
          <p:cNvPr id="24" name="Google Shape;24;p46"/>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25" name="Google Shape;25;p4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 name="Google Shape;26;p4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7" name="Google Shape;27;p4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9" name="Shape 29"/>
        <p:cNvGrpSpPr/>
        <p:nvPr/>
      </p:nvGrpSpPr>
      <p:grpSpPr>
        <a:xfrm>
          <a:off x="0" y="0"/>
          <a:ext cx="0" cy="0"/>
          <a:chOff x="0" y="0"/>
          <a:chExt cx="0" cy="0"/>
        </a:xfrm>
      </p:grpSpPr>
      <p:sp>
        <p:nvSpPr>
          <p:cNvPr id="30" name="Google Shape;30;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1" name="Google Shape;31;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 name="Google Shape;32;p47"/>
          <p:cNvPicPr preferRelativeResize="0"/>
          <p:nvPr/>
        </p:nvPicPr>
        <p:blipFill rotWithShape="1">
          <a:blip r:embed="rId2">
            <a:alphaModFix/>
          </a:blip>
          <a:srcRect b="0" l="0" r="67457" t="0"/>
          <a:stretch/>
        </p:blipFill>
        <p:spPr>
          <a:xfrm>
            <a:off x="6168976" y="0"/>
            <a:ext cx="2975025" cy="5143496"/>
          </a:xfrm>
          <a:prstGeom prst="rect">
            <a:avLst/>
          </a:prstGeom>
          <a:noFill/>
          <a:ln>
            <a:noFill/>
          </a:ln>
        </p:spPr>
      </p:pic>
      <p:pic>
        <p:nvPicPr>
          <p:cNvPr id="33" name="Google Shape;33;p47"/>
          <p:cNvPicPr preferRelativeResize="0"/>
          <p:nvPr/>
        </p:nvPicPr>
        <p:blipFill rotWithShape="1">
          <a:blip r:embed="rId2">
            <a:alphaModFix/>
          </a:blip>
          <a:srcRect b="70255" l="74368" r="0" t="0"/>
          <a:stretch/>
        </p:blipFill>
        <p:spPr>
          <a:xfrm>
            <a:off x="2" y="3526925"/>
            <a:ext cx="2343280" cy="15299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pic>
        <p:nvPicPr>
          <p:cNvPr id="35" name="Google Shape;35;p50"/>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6" name="Google Shape;36;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5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5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pic>
        <p:nvPicPr>
          <p:cNvPr id="42" name="Google Shape;42;p51"/>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43" name="Google Shape;43;p5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pic>
        <p:nvPicPr>
          <p:cNvPr id="46" name="Google Shape;46;p52"/>
          <p:cNvPicPr preferRelativeResize="0"/>
          <p:nvPr/>
        </p:nvPicPr>
        <p:blipFill rotWithShape="1">
          <a:blip r:embed="rId2">
            <a:alphaModFix/>
          </a:blip>
          <a:srcRect b="0" l="0" r="0" t="0"/>
          <a:stretch/>
        </p:blipFill>
        <p:spPr>
          <a:xfrm>
            <a:off x="0" y="0"/>
            <a:ext cx="9144003" cy="5143616"/>
          </a:xfrm>
          <a:prstGeom prst="rect">
            <a:avLst/>
          </a:prstGeom>
          <a:noFill/>
          <a:ln>
            <a:noFill/>
          </a:ln>
        </p:spPr>
      </p:pic>
      <p:sp>
        <p:nvSpPr>
          <p:cNvPr id="47" name="Google Shape;47;p52"/>
          <p:cNvSpPr txBox="1"/>
          <p:nvPr>
            <p:ph idx="1" type="body"/>
          </p:nvPr>
        </p:nvSpPr>
        <p:spPr>
          <a:xfrm>
            <a:off x="311700" y="44591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pic>
        <p:nvPicPr>
          <p:cNvPr id="50" name="Google Shape;50;p53"/>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51" name="Google Shape;51;p53"/>
          <p:cNvSpPr txBox="1"/>
          <p:nvPr>
            <p:ph hasCustomPrompt="1" type="title"/>
          </p:nvPr>
        </p:nvSpPr>
        <p:spPr>
          <a:xfrm>
            <a:off x="2993425" y="1258525"/>
            <a:ext cx="58389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53"/>
          <p:cNvSpPr txBox="1"/>
          <p:nvPr>
            <p:ph idx="1" type="body"/>
          </p:nvPr>
        </p:nvSpPr>
        <p:spPr>
          <a:xfrm>
            <a:off x="2993425" y="3304625"/>
            <a:ext cx="58389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3" name="Google Shape;53;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2.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 name="Google Shape;59;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Google Shape;6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ww.wordsense.eu/vaccinus/#Latin" TargetMode="External"/><Relationship Id="rId4" Type="http://schemas.openxmlformats.org/officeDocument/2006/relationships/hyperlink" Target="https://www.wordsense.eu/vacca/#Latin" TargetMode="External"/><Relationship Id="rId9" Type="http://schemas.openxmlformats.org/officeDocument/2006/relationships/image" Target="../media/image36.png"/><Relationship Id="rId5" Type="http://schemas.openxmlformats.org/officeDocument/2006/relationships/hyperlink" Target="https://www.wordsense.eu/variola/#Latin" TargetMode="External"/><Relationship Id="rId6" Type="http://schemas.openxmlformats.org/officeDocument/2006/relationships/hyperlink" Target="https://www.wordsense.eu/vaccina/#Latin" TargetMode="External"/><Relationship Id="rId7" Type="http://schemas.openxmlformats.org/officeDocument/2006/relationships/hyperlink" Target="https://en.wiktionary.org/wiki/vacca#Latin" TargetMode="External"/><Relationship Id="rId8" Type="http://schemas.openxmlformats.org/officeDocument/2006/relationships/hyperlink" Target="https://en.wiktionary.org/wiki/-inus#Lati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harrypotter.fandom.com/wiki/Alastor_Moody" TargetMode="External"/></Relationships>
</file>

<file path=ppt/slides/_rels/slide21.xml.rels><?xml version="1.0" encoding="UTF-8" standalone="yes"?><Relationships xmlns="http://schemas.openxmlformats.org/package/2006/relationships"><Relationship Id="rId11" Type="http://schemas.openxmlformats.org/officeDocument/2006/relationships/hyperlink" Target="https://creativecommons.org/licenses/by/2.0/?ref=ccsearch&amp;atype=rich" TargetMode="External"/><Relationship Id="rId10" Type="http://schemas.openxmlformats.org/officeDocument/2006/relationships/hyperlink" Target="https://www.flickr.com/photos/30369883@N03" TargetMode="External"/><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35.png"/><Relationship Id="rId9" Type="http://schemas.openxmlformats.org/officeDocument/2006/relationships/hyperlink" Target="https://www.flickr.com/photos/30369883@N03/3639566403" TargetMode="External"/><Relationship Id="rId5" Type="http://schemas.openxmlformats.org/officeDocument/2006/relationships/hyperlink" Target="https://www.flickr.com/photos/82955120@N05/18912119593" TargetMode="External"/><Relationship Id="rId6" Type="http://schemas.openxmlformats.org/officeDocument/2006/relationships/hyperlink" Target="https://www.flickr.com/photos/82955120@N05" TargetMode="External"/><Relationship Id="rId7" Type="http://schemas.openxmlformats.org/officeDocument/2006/relationships/hyperlink" Target="https://creativecommons.org/licenses/by/2.0/?ref=ccsearch&amp;atype=rich" TargetMode="External"/><Relationship Id="rId8"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6.png"/><Relationship Id="rId4" Type="http://schemas.openxmlformats.org/officeDocument/2006/relationships/image" Target="../media/image32.gif"/><Relationship Id="rId5" Type="http://schemas.openxmlformats.org/officeDocument/2006/relationships/hyperlink" Target="https://www.who.int/campaigns/immunization-week/2017/infographic/en/"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jpg"/><Relationship Id="rId4" Type="http://schemas.openxmlformats.org/officeDocument/2006/relationships/hyperlink" Target="https://www.zotero.org/google-docs/?JmIfl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0.jpg"/><Relationship Id="rId4" Type="http://schemas.openxmlformats.org/officeDocument/2006/relationships/hyperlink" Target="https://www.zotero.org/google-docs/?inEMcQ" TargetMode="External"/><Relationship Id="rId5" Type="http://schemas.openxmlformats.org/officeDocument/2006/relationships/hyperlink" Target="https://www.zotero.org/google-docs/?inEMcQ"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0.jpg"/><Relationship Id="rId4" Type="http://schemas.openxmlformats.org/officeDocument/2006/relationships/hyperlink" Target="https://www.zotero.org/google-docs/?BNuzo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1.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hyperlink" Target="https://www.zotero.org/google-docs/?Huw1CZ" TargetMode="External"/><Relationship Id="rId5" Type="http://schemas.openxmlformats.org/officeDocument/2006/relationships/hyperlink" Target="https://www.zotero.org/google-docs/?Huw1CZ"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5.png"/><Relationship Id="rId4" Type="http://schemas.openxmlformats.org/officeDocument/2006/relationships/image" Target="../media/image24.png"/><Relationship Id="rId5"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3.png"/><Relationship Id="rId4" Type="http://schemas.openxmlformats.org/officeDocument/2006/relationships/hyperlink" Target="https://www.flickr.com/photos/32662631@N00/31549151211" TargetMode="External"/><Relationship Id="rId5" Type="http://schemas.openxmlformats.org/officeDocument/2006/relationships/hyperlink" Target="https://www.flickr.com/photos/32662631@N00" TargetMode="External"/><Relationship Id="rId6" Type="http://schemas.openxmlformats.org/officeDocument/2006/relationships/hyperlink" Target="https://creativecommons.org/licenses/by/2.0/?ref=ccsearch&amp;atype=rich" TargetMode="External"/><Relationship Id="rId7" Type="http://schemas.openxmlformats.org/officeDocument/2006/relationships/image" Target="../media/image20.jpg"/><Relationship Id="rId8" Type="http://schemas.openxmlformats.org/officeDocument/2006/relationships/hyperlink" Target="http://orcid.org/0000-0002-2564-890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9.png"/><Relationship Id="rId4" Type="http://schemas.openxmlformats.org/officeDocument/2006/relationships/image" Target="../media/image20.jpg"/><Relationship Id="rId5" Type="http://schemas.openxmlformats.org/officeDocument/2006/relationships/hyperlink" Target="http://orcid.org/0000-0002-2564-8909" TargetMode="External"/><Relationship Id="rId6" Type="http://schemas.openxmlformats.org/officeDocument/2006/relationships/hyperlink" Target="https://www.zotero.org/google-docs/?UdBYJj" TargetMode="External"/><Relationship Id="rId7" Type="http://schemas.openxmlformats.org/officeDocument/2006/relationships/hyperlink" Target="https://www.zotero.org/google-docs/?UdBYJj" TargetMode="External"/><Relationship Id="rId8" Type="http://schemas.openxmlformats.org/officeDocument/2006/relationships/hyperlink" Target="https://www.microbe.tv/twiv/" TargetMode="External"/></Relationships>
</file>

<file path=ppt/slides/_rels/slide35.xml.rels><?xml version="1.0" encoding="UTF-8" standalone="yes"?><Relationships xmlns="http://schemas.openxmlformats.org/package/2006/relationships"><Relationship Id="rId20" Type="http://schemas.openxmlformats.org/officeDocument/2006/relationships/image" Target="../media/image30.png"/><Relationship Id="rId11" Type="http://schemas.openxmlformats.org/officeDocument/2006/relationships/hyperlink" Target="https://www.flickr.com/photos/35468156631@N01/16559347836" TargetMode="External"/><Relationship Id="rId10" Type="http://schemas.openxmlformats.org/officeDocument/2006/relationships/hyperlink" Target="https://creativecommons.org/licenses/by/2.0/?ref=ccsearch&amp;atype=rich" TargetMode="External"/><Relationship Id="rId13" Type="http://schemas.openxmlformats.org/officeDocument/2006/relationships/hyperlink" Target="https://creativecommons.org/licenses/by/2.0/?ref=ccsearch&amp;atype=rich" TargetMode="External"/><Relationship Id="rId12" Type="http://schemas.openxmlformats.org/officeDocument/2006/relationships/hyperlink" Target="https://www.flickr.com/photos/35468156631@N01" TargetMode="External"/><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hyperlink" Target="https://www.flickr.com/photos/44124348109@N01" TargetMode="External"/><Relationship Id="rId15" Type="http://schemas.openxmlformats.org/officeDocument/2006/relationships/hyperlink" Target="https://www.flickr.com/photos/44124348109@N01" TargetMode="External"/><Relationship Id="rId14" Type="http://schemas.openxmlformats.org/officeDocument/2006/relationships/hyperlink" Target="https://www.flickr.com/photos/44124348109@N01/3433059070" TargetMode="External"/><Relationship Id="rId17" Type="http://schemas.openxmlformats.org/officeDocument/2006/relationships/hyperlink" Target="https://www.flickr.com/photos/126052185@N03/14622138911" TargetMode="External"/><Relationship Id="rId16" Type="http://schemas.openxmlformats.org/officeDocument/2006/relationships/hyperlink" Target="https://creativecommons.org/licenses/by/2.0/?ref=ccsearch&amp;atype=rich" TargetMode="External"/><Relationship Id="rId5" Type="http://schemas.openxmlformats.org/officeDocument/2006/relationships/image" Target="../media/image31.png"/><Relationship Id="rId19" Type="http://schemas.openxmlformats.org/officeDocument/2006/relationships/hyperlink" Target="https://creativecommons.org/licenses/by/2.0/?ref=ccsearch&amp;atype=rich" TargetMode="External"/><Relationship Id="rId6" Type="http://schemas.openxmlformats.org/officeDocument/2006/relationships/hyperlink" Target="https://www.zotero.org/google-docs/?XilUEo" TargetMode="External"/><Relationship Id="rId18" Type="http://schemas.openxmlformats.org/officeDocument/2006/relationships/hyperlink" Target="https://www.flickr.com/photos/126052185@N03" TargetMode="External"/><Relationship Id="rId7" Type="http://schemas.openxmlformats.org/officeDocument/2006/relationships/hyperlink" Target="https://www.zotero.org/google-docs/?XilUEo" TargetMode="External"/><Relationship Id="rId8" Type="http://schemas.openxmlformats.org/officeDocument/2006/relationships/hyperlink" Target="https://www.flickr.com/photos/44124348109@N01/3433059070"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20" Type="http://schemas.openxmlformats.org/officeDocument/2006/relationships/hyperlink" Target="https://www.zotero.org/google-docs/?viTr87" TargetMode="External"/><Relationship Id="rId22" Type="http://schemas.openxmlformats.org/officeDocument/2006/relationships/hyperlink" Target="https://www.zotero.org/google-docs/?viTr87" TargetMode="External"/><Relationship Id="rId21" Type="http://schemas.openxmlformats.org/officeDocument/2006/relationships/hyperlink" Target="https://www.zotero.org/google-docs/?viTr87" TargetMode="External"/><Relationship Id="rId24" Type="http://schemas.openxmlformats.org/officeDocument/2006/relationships/hyperlink" Target="https://www.zotero.org/google-docs/?viTr87" TargetMode="External"/><Relationship Id="rId23" Type="http://schemas.openxmlformats.org/officeDocument/2006/relationships/hyperlink" Target="https://www.zotero.org/google-docs/?viTr87" TargetMode="External"/><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www.zotero.org/google-docs/?viTr87" TargetMode="External"/><Relationship Id="rId4" Type="http://schemas.openxmlformats.org/officeDocument/2006/relationships/hyperlink" Target="https://www.zotero.org/google-docs/?viTr87" TargetMode="External"/><Relationship Id="rId9" Type="http://schemas.openxmlformats.org/officeDocument/2006/relationships/hyperlink" Target="https://www.zotero.org/google-docs/?viTr87" TargetMode="External"/><Relationship Id="rId26" Type="http://schemas.openxmlformats.org/officeDocument/2006/relationships/hyperlink" Target="https://www.zotero.org/google-docs/?viTr87" TargetMode="External"/><Relationship Id="rId25" Type="http://schemas.openxmlformats.org/officeDocument/2006/relationships/hyperlink" Target="https://www.zotero.org/google-docs/?viTr87" TargetMode="External"/><Relationship Id="rId28" Type="http://schemas.openxmlformats.org/officeDocument/2006/relationships/hyperlink" Target="https://www.zotero.org/google-docs/?viTr87" TargetMode="External"/><Relationship Id="rId27" Type="http://schemas.openxmlformats.org/officeDocument/2006/relationships/hyperlink" Target="https://www.zotero.org/google-docs/?viTr87" TargetMode="External"/><Relationship Id="rId5" Type="http://schemas.openxmlformats.org/officeDocument/2006/relationships/hyperlink" Target="https://www.zotero.org/google-docs/?viTr87" TargetMode="External"/><Relationship Id="rId6" Type="http://schemas.openxmlformats.org/officeDocument/2006/relationships/hyperlink" Target="https://www.zotero.org/google-docs/?viTr87" TargetMode="External"/><Relationship Id="rId29" Type="http://schemas.openxmlformats.org/officeDocument/2006/relationships/hyperlink" Target="https://www.zotero.org/google-docs/?viTr87" TargetMode="External"/><Relationship Id="rId7" Type="http://schemas.openxmlformats.org/officeDocument/2006/relationships/hyperlink" Target="https://www.zotero.org/google-docs/?viTr87" TargetMode="External"/><Relationship Id="rId8" Type="http://schemas.openxmlformats.org/officeDocument/2006/relationships/hyperlink" Target="https://www.zotero.org/google-docs/?viTr87" TargetMode="External"/><Relationship Id="rId31" Type="http://schemas.openxmlformats.org/officeDocument/2006/relationships/hyperlink" Target="https://www.zotero.org/google-docs/?viTr87" TargetMode="External"/><Relationship Id="rId30" Type="http://schemas.openxmlformats.org/officeDocument/2006/relationships/hyperlink" Target="https://www.zotero.org/google-docs/?viTr87" TargetMode="External"/><Relationship Id="rId11" Type="http://schemas.openxmlformats.org/officeDocument/2006/relationships/hyperlink" Target="https://www.zotero.org/google-docs/?viTr87" TargetMode="External"/><Relationship Id="rId10" Type="http://schemas.openxmlformats.org/officeDocument/2006/relationships/hyperlink" Target="https://www.zotero.org/google-docs/?viTr87" TargetMode="External"/><Relationship Id="rId32" Type="http://schemas.openxmlformats.org/officeDocument/2006/relationships/hyperlink" Target="https://www.zotero.org/google-docs/?viTr87" TargetMode="External"/><Relationship Id="rId13" Type="http://schemas.openxmlformats.org/officeDocument/2006/relationships/hyperlink" Target="https://www.zotero.org/google-docs/?viTr87" TargetMode="External"/><Relationship Id="rId12" Type="http://schemas.openxmlformats.org/officeDocument/2006/relationships/hyperlink" Target="https://www.zotero.org/google-docs/?viTr87" TargetMode="External"/><Relationship Id="rId15" Type="http://schemas.openxmlformats.org/officeDocument/2006/relationships/hyperlink" Target="https://www.zotero.org/google-docs/?viTr87" TargetMode="External"/><Relationship Id="rId14" Type="http://schemas.openxmlformats.org/officeDocument/2006/relationships/hyperlink" Target="https://www.zotero.org/google-docs/?viTr87" TargetMode="External"/><Relationship Id="rId17" Type="http://schemas.openxmlformats.org/officeDocument/2006/relationships/hyperlink" Target="https://www.zotero.org/google-docs/?viTr87" TargetMode="External"/><Relationship Id="rId16" Type="http://schemas.openxmlformats.org/officeDocument/2006/relationships/hyperlink" Target="https://www.zotero.org/google-docs/?viTr87" TargetMode="External"/><Relationship Id="rId19" Type="http://schemas.openxmlformats.org/officeDocument/2006/relationships/hyperlink" Target="https://www.zotero.org/google-docs/?viTr87" TargetMode="External"/><Relationship Id="rId18" Type="http://schemas.openxmlformats.org/officeDocument/2006/relationships/hyperlink" Target="https://www.zotero.org/google-docs/?viTr87" TargetMode="External"/></Relationships>
</file>

<file path=ppt/slides/_rels/slide42.xml.rels><?xml version="1.0" encoding="UTF-8" standalone="yes"?><Relationships xmlns="http://schemas.openxmlformats.org/package/2006/relationships"><Relationship Id="rId20" Type="http://schemas.openxmlformats.org/officeDocument/2006/relationships/hyperlink" Target="https://www.zotero.org/google-docs/?viTr87" TargetMode="External"/><Relationship Id="rId22" Type="http://schemas.openxmlformats.org/officeDocument/2006/relationships/hyperlink" Target="https://www.zotero.org/google-docs/?viTr87" TargetMode="External"/><Relationship Id="rId21" Type="http://schemas.openxmlformats.org/officeDocument/2006/relationships/hyperlink" Target="https://www.zotero.org/google-docs/?viTr87" TargetMode="External"/><Relationship Id="rId24" Type="http://schemas.openxmlformats.org/officeDocument/2006/relationships/hyperlink" Target="https://www.zotero.org/google-docs/?viTr87" TargetMode="External"/><Relationship Id="rId23" Type="http://schemas.openxmlformats.org/officeDocument/2006/relationships/hyperlink" Target="https://www.zotero.org/google-docs/?viTr87" TargetMode="External"/><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zotero.org/google-docs/?viTr87" TargetMode="External"/><Relationship Id="rId4" Type="http://schemas.openxmlformats.org/officeDocument/2006/relationships/hyperlink" Target="https://www.zotero.org/google-docs/?viTr87" TargetMode="External"/><Relationship Id="rId9" Type="http://schemas.openxmlformats.org/officeDocument/2006/relationships/hyperlink" Target="https://www.zotero.org/google-docs/?viTr87" TargetMode="External"/><Relationship Id="rId26" Type="http://schemas.openxmlformats.org/officeDocument/2006/relationships/hyperlink" Target="https://www.zotero.org/google-docs/?viTr87" TargetMode="External"/><Relationship Id="rId25" Type="http://schemas.openxmlformats.org/officeDocument/2006/relationships/hyperlink" Target="https://www.zotero.org/google-docs/?viTr87" TargetMode="External"/><Relationship Id="rId27" Type="http://schemas.openxmlformats.org/officeDocument/2006/relationships/hyperlink" Target="https://www.zotero.org/google-docs/?viTr87" TargetMode="External"/><Relationship Id="rId5" Type="http://schemas.openxmlformats.org/officeDocument/2006/relationships/hyperlink" Target="https://www.zotero.org/google-docs/?viTr87" TargetMode="External"/><Relationship Id="rId6" Type="http://schemas.openxmlformats.org/officeDocument/2006/relationships/hyperlink" Target="https://www.zotero.org/google-docs/?viTr87" TargetMode="External"/><Relationship Id="rId7" Type="http://schemas.openxmlformats.org/officeDocument/2006/relationships/hyperlink" Target="https://www.zotero.org/google-docs/?viTr87" TargetMode="External"/><Relationship Id="rId8" Type="http://schemas.openxmlformats.org/officeDocument/2006/relationships/hyperlink" Target="https://www.zotero.org/google-docs/?viTr87" TargetMode="External"/><Relationship Id="rId11" Type="http://schemas.openxmlformats.org/officeDocument/2006/relationships/hyperlink" Target="https://www.zotero.org/google-docs/?viTr87" TargetMode="External"/><Relationship Id="rId10" Type="http://schemas.openxmlformats.org/officeDocument/2006/relationships/hyperlink" Target="https://www.zotero.org/google-docs/?viTr87" TargetMode="External"/><Relationship Id="rId13" Type="http://schemas.openxmlformats.org/officeDocument/2006/relationships/hyperlink" Target="https://www.zotero.org/google-docs/?viTr87" TargetMode="External"/><Relationship Id="rId12" Type="http://schemas.openxmlformats.org/officeDocument/2006/relationships/hyperlink" Target="https://www.zotero.org/google-docs/?viTr87" TargetMode="External"/><Relationship Id="rId15" Type="http://schemas.openxmlformats.org/officeDocument/2006/relationships/hyperlink" Target="https://www.zotero.org/google-docs/?viTr87" TargetMode="External"/><Relationship Id="rId14" Type="http://schemas.openxmlformats.org/officeDocument/2006/relationships/hyperlink" Target="https://www.zotero.org/google-docs/?viTr87" TargetMode="External"/><Relationship Id="rId17" Type="http://schemas.openxmlformats.org/officeDocument/2006/relationships/hyperlink" Target="https://www.zotero.org/google-docs/?viTr87" TargetMode="External"/><Relationship Id="rId16" Type="http://schemas.openxmlformats.org/officeDocument/2006/relationships/hyperlink" Target="https://www.zotero.org/google-docs/?viTr87" TargetMode="External"/><Relationship Id="rId19" Type="http://schemas.openxmlformats.org/officeDocument/2006/relationships/hyperlink" Target="https://www.zotero.org/google-docs/?viTr87" TargetMode="External"/><Relationship Id="rId18" Type="http://schemas.openxmlformats.org/officeDocument/2006/relationships/hyperlink" Target="https://www.zotero.org/google-docs/?viTr87"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zotero.org/google-docs/?viTr87" TargetMode="External"/><Relationship Id="rId4" Type="http://schemas.openxmlformats.org/officeDocument/2006/relationships/hyperlink" Target="https://www.zotero.org/google-docs/?viTr87" TargetMode="External"/><Relationship Id="rId9" Type="http://schemas.openxmlformats.org/officeDocument/2006/relationships/hyperlink" Target="https://www.zotero.org/google-docs/?viTr87" TargetMode="External"/><Relationship Id="rId5" Type="http://schemas.openxmlformats.org/officeDocument/2006/relationships/hyperlink" Target="https://www.zotero.org/google-docs/?viTr87" TargetMode="External"/><Relationship Id="rId6" Type="http://schemas.openxmlformats.org/officeDocument/2006/relationships/hyperlink" Target="https://www.zotero.org/google-docs/?viTr87" TargetMode="External"/><Relationship Id="rId7" Type="http://schemas.openxmlformats.org/officeDocument/2006/relationships/hyperlink" Target="https://www.zotero.org/google-docs/?viTr87" TargetMode="External"/><Relationship Id="rId8" Type="http://schemas.openxmlformats.org/officeDocument/2006/relationships/hyperlink" Target="https://www.zotero.org/google-docs/?viTr87" TargetMode="External"/><Relationship Id="rId11" Type="http://schemas.openxmlformats.org/officeDocument/2006/relationships/hyperlink" Target="https://www.zotero.org/google-docs/?viTr87" TargetMode="External"/><Relationship Id="rId10" Type="http://schemas.openxmlformats.org/officeDocument/2006/relationships/hyperlink" Target="https://www.zotero.org/google-docs/?viTr87" TargetMode="External"/><Relationship Id="rId13" Type="http://schemas.openxmlformats.org/officeDocument/2006/relationships/hyperlink" Target="https://www.zotero.org/google-docs/?viTr87" TargetMode="External"/><Relationship Id="rId12" Type="http://schemas.openxmlformats.org/officeDocument/2006/relationships/hyperlink" Target="https://www.zotero.org/google-docs/?viTr87" TargetMode="External"/><Relationship Id="rId14" Type="http://schemas.openxmlformats.org/officeDocument/2006/relationships/hyperlink" Target="https://www.zotero.org/google-docs/?viTr8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hyperlink" Target="https://www.flickr.com/photos/58558794@N07/5954362175" TargetMode="External"/><Relationship Id="rId5" Type="http://schemas.openxmlformats.org/officeDocument/2006/relationships/hyperlink" Target="https://www.flickr.com/photos/58558794@N07" TargetMode="External"/><Relationship Id="rId6" Type="http://schemas.openxmlformats.org/officeDocument/2006/relationships/hyperlink" Target="https://creativecommons.org/licenses/cc0/1.0/?ref=ccsearch&amp;atype=rich" TargetMode="External"/></Relationships>
</file>

<file path=ppt/slides/_rels/slide7.xml.rels><?xml version="1.0" encoding="UTF-8" standalone="yes"?><Relationships xmlns="http://schemas.openxmlformats.org/package/2006/relationships"><Relationship Id="rId20" Type="http://schemas.openxmlformats.org/officeDocument/2006/relationships/image" Target="../media/image17.png"/><Relationship Id="rId11" Type="http://schemas.openxmlformats.org/officeDocument/2006/relationships/hyperlink" Target="https://www.flickr.com/photos/101561334@N08/28261057571" TargetMode="External"/><Relationship Id="rId22" Type="http://schemas.openxmlformats.org/officeDocument/2006/relationships/image" Target="../media/image13.png"/><Relationship Id="rId10" Type="http://schemas.openxmlformats.org/officeDocument/2006/relationships/hyperlink" Target="https://creativecommons.org/licenses/by-sa/4.0?ref=ccsearch&amp;atype=rich" TargetMode="External"/><Relationship Id="rId21" Type="http://schemas.openxmlformats.org/officeDocument/2006/relationships/image" Target="../media/image8.png"/><Relationship Id="rId13" Type="http://schemas.openxmlformats.org/officeDocument/2006/relationships/hyperlink" Target="https://creativecommons.org/licenses/cc0/1.0/?ref=ccsearch&amp;atype=rich" TargetMode="External"/><Relationship Id="rId12" Type="http://schemas.openxmlformats.org/officeDocument/2006/relationships/hyperlink" Target="https://www.flickr.com/photos/101561334@N08" TargetMode="External"/><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hyperlink" Target="https://commons.wikimedia.org/wiki/User:Neuroforever" TargetMode="External"/><Relationship Id="rId15" Type="http://schemas.openxmlformats.org/officeDocument/2006/relationships/hyperlink" Target="https://www.flickr.com/photos/101561334@N08" TargetMode="External"/><Relationship Id="rId14" Type="http://schemas.openxmlformats.org/officeDocument/2006/relationships/hyperlink" Target="https://www.flickr.com/photos/101561334@N08/28261069021" TargetMode="External"/><Relationship Id="rId17" Type="http://schemas.openxmlformats.org/officeDocument/2006/relationships/hyperlink" Target="https://www.flickr.com/photos/58558794@N07/5373573333" TargetMode="External"/><Relationship Id="rId16" Type="http://schemas.openxmlformats.org/officeDocument/2006/relationships/hyperlink" Target="https://creativecommons.org/licenses/cc0/1.0/?ref=ccsearch&amp;atype=rich" TargetMode="External"/><Relationship Id="rId5" Type="http://schemas.openxmlformats.org/officeDocument/2006/relationships/hyperlink" Target="https://commons.wikimedia.org/w/index.php?curid=30851043" TargetMode="External"/><Relationship Id="rId19" Type="http://schemas.openxmlformats.org/officeDocument/2006/relationships/hyperlink" Target="https://creativecommons.org/licenses/cc0/1.0/?ref=ccsearch&amp;atype=rich" TargetMode="External"/><Relationship Id="rId6" Type="http://schemas.openxmlformats.org/officeDocument/2006/relationships/hyperlink" Target="https://commons.wikimedia.org/wiki/User:Goran_tek-en" TargetMode="External"/><Relationship Id="rId18" Type="http://schemas.openxmlformats.org/officeDocument/2006/relationships/hyperlink" Target="https://www.flickr.com/photos/58558794@N07" TargetMode="External"/><Relationship Id="rId7" Type="http://schemas.openxmlformats.org/officeDocument/2006/relationships/hyperlink" Target="https://creativecommons.org/licenses/by-sa/4.0?ref=ccsearch&amp;atype=rich" TargetMode="External"/><Relationship Id="rId8" Type="http://schemas.openxmlformats.org/officeDocument/2006/relationships/hyperlink" Target="https://commons.wikimedia.org/w/index.php?curid=4213243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
          <p:cNvSpPr txBox="1"/>
          <p:nvPr>
            <p:ph type="ctrTitle"/>
          </p:nvPr>
        </p:nvSpPr>
        <p:spPr>
          <a:xfrm>
            <a:off x="3040603" y="1277975"/>
            <a:ext cx="57918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a:t>The </a:t>
            </a:r>
            <a:endParaRPr/>
          </a:p>
          <a:p>
            <a:pPr indent="0" lvl="0" marL="0" rtl="0" algn="l">
              <a:lnSpc>
                <a:spcPct val="100000"/>
              </a:lnSpc>
              <a:spcBef>
                <a:spcPts val="0"/>
              </a:spcBef>
              <a:spcAft>
                <a:spcPts val="0"/>
              </a:spcAft>
              <a:buSzPts val="5200"/>
              <a:buNone/>
            </a:pPr>
            <a:r>
              <a:rPr lang="en"/>
              <a:t>Language</a:t>
            </a:r>
            <a:endParaRPr/>
          </a:p>
          <a:p>
            <a:pPr indent="0" lvl="0" marL="0" rtl="0" algn="l">
              <a:lnSpc>
                <a:spcPct val="100000"/>
              </a:lnSpc>
              <a:spcBef>
                <a:spcPts val="0"/>
              </a:spcBef>
              <a:spcAft>
                <a:spcPts val="0"/>
              </a:spcAft>
              <a:buSzPts val="5200"/>
              <a:buNone/>
            </a:pPr>
            <a:r>
              <a:rPr lang="en"/>
              <a:t>of Science</a:t>
            </a:r>
            <a:endParaRPr/>
          </a:p>
        </p:txBody>
      </p:sp>
      <p:sp>
        <p:nvSpPr>
          <p:cNvPr id="107" name="Google Shape;107;p1"/>
          <p:cNvSpPr txBox="1"/>
          <p:nvPr>
            <p:ph idx="1" type="subTitle"/>
          </p:nvPr>
        </p:nvSpPr>
        <p:spPr>
          <a:xfrm>
            <a:off x="3040500" y="3367525"/>
            <a:ext cx="57918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2800"/>
              <a:buFont typeface="Arial"/>
              <a:buNone/>
            </a:pPr>
            <a:r>
              <a:rPr lang="en"/>
              <a:t>Prof. Davida S. Smyth</a:t>
            </a:r>
            <a:endParaRPr/>
          </a:p>
          <a:p>
            <a:pPr indent="0" lvl="0" marL="0" rtl="0" algn="l">
              <a:lnSpc>
                <a:spcPct val="100000"/>
              </a:lnSpc>
              <a:spcBef>
                <a:spcPts val="0"/>
              </a:spcBef>
              <a:spcAft>
                <a:spcPts val="0"/>
              </a:spcAft>
              <a:buClr>
                <a:schemeClr val="dk1"/>
              </a:buClr>
              <a:buSzPts val="2800"/>
              <a:buFont typeface="Arial"/>
              <a:buNone/>
            </a:pPr>
            <a:r>
              <a:t/>
            </a:r>
            <a:endParaRPr sz="1800"/>
          </a:p>
          <a:p>
            <a:pPr indent="0" lvl="0" marL="0" rtl="0" algn="l">
              <a:lnSpc>
                <a:spcPct val="80000"/>
              </a:lnSpc>
              <a:spcBef>
                <a:spcPts val="0"/>
              </a:spcBef>
              <a:spcAft>
                <a:spcPts val="0"/>
              </a:spcAft>
              <a:buClr>
                <a:schemeClr val="dk1"/>
              </a:buClr>
              <a:buSzPts val="2800"/>
              <a:buFont typeface="Arial"/>
              <a:buNone/>
            </a:pPr>
            <a:r>
              <a:rPr lang="en" sz="1800"/>
              <a:t>Eugene Lang College of Liberal Arts </a:t>
            </a:r>
            <a:endParaRPr sz="1800"/>
          </a:p>
          <a:p>
            <a:pPr indent="0" lvl="0" marL="0" rtl="0" algn="l">
              <a:lnSpc>
                <a:spcPct val="80000"/>
              </a:lnSpc>
              <a:spcBef>
                <a:spcPts val="0"/>
              </a:spcBef>
              <a:spcAft>
                <a:spcPts val="0"/>
              </a:spcAft>
              <a:buClr>
                <a:schemeClr val="dk1"/>
              </a:buClr>
              <a:buSzPts val="2800"/>
              <a:buFont typeface="Arial"/>
              <a:buNone/>
            </a:pPr>
            <a:r>
              <a:rPr lang="en" sz="1800"/>
              <a:t>at The New School</a:t>
            </a:r>
            <a:r>
              <a:rPr lang="en"/>
              <a:t> </a:t>
            </a:r>
            <a:endParaRPr/>
          </a:p>
          <a:p>
            <a:pPr indent="0" lvl="0" marL="0" rtl="0" algn="l">
              <a:lnSpc>
                <a:spcPct val="100000"/>
              </a:lnSpc>
              <a:spcBef>
                <a:spcPts val="0"/>
              </a:spcBef>
              <a:spcAft>
                <a:spcPts val="0"/>
              </a:spcAft>
              <a:buSzPts val="2800"/>
              <a:buNone/>
            </a:pPr>
            <a:r>
              <a:t/>
            </a:r>
            <a:endParaRPr/>
          </a:p>
        </p:txBody>
      </p:sp>
      <p:sp>
        <p:nvSpPr>
          <p:cNvPr id="108" name="Google Shape;10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09" name="Google Shape;109;p1"/>
          <p:cNvPicPr preferRelativeResize="0"/>
          <p:nvPr/>
        </p:nvPicPr>
        <p:blipFill rotWithShape="1">
          <a:blip r:embed="rId3">
            <a:alphaModFix/>
          </a:blip>
          <a:srcRect b="0" l="0" r="0" t="0"/>
          <a:stretch/>
        </p:blipFill>
        <p:spPr>
          <a:xfrm>
            <a:off x="8265350" y="4260925"/>
            <a:ext cx="878650" cy="882575"/>
          </a:xfrm>
          <a:prstGeom prst="rect">
            <a:avLst/>
          </a:prstGeom>
          <a:noFill/>
          <a:ln>
            <a:noFill/>
          </a:ln>
        </p:spPr>
      </p:pic>
      <p:pic>
        <p:nvPicPr>
          <p:cNvPr id="110" name="Google Shape;110;p1"/>
          <p:cNvPicPr preferRelativeResize="0"/>
          <p:nvPr/>
        </p:nvPicPr>
        <p:blipFill rotWithShape="1">
          <a:blip r:embed="rId4">
            <a:alphaModFix/>
          </a:blip>
          <a:srcRect b="0" l="0" r="0" t="0"/>
          <a:stretch/>
        </p:blipFill>
        <p:spPr>
          <a:xfrm>
            <a:off x="7040873" y="4673699"/>
            <a:ext cx="1164177"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1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Do scientists speak english?</a:t>
            </a:r>
            <a:endParaRPr/>
          </a:p>
        </p:txBody>
      </p:sp>
      <p:sp>
        <p:nvSpPr>
          <p:cNvPr id="201" name="Google Shape;201;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02" name="Google Shape;202;p10"/>
          <p:cNvPicPr preferRelativeResize="0"/>
          <p:nvPr/>
        </p:nvPicPr>
        <p:blipFill rotWithShape="1">
          <a:blip r:embed="rId3">
            <a:alphaModFix/>
          </a:blip>
          <a:srcRect b="0" l="0" r="0" t="0"/>
          <a:stretch/>
        </p:blipFill>
        <p:spPr>
          <a:xfrm>
            <a:off x="311700" y="884025"/>
            <a:ext cx="3542472" cy="40495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Do scientists speak english?</a:t>
            </a:r>
            <a:endParaRPr/>
          </a:p>
        </p:txBody>
      </p:sp>
      <p:sp>
        <p:nvSpPr>
          <p:cNvPr id="208" name="Google Shape;208;p11"/>
          <p:cNvSpPr txBox="1"/>
          <p:nvPr/>
        </p:nvSpPr>
        <p:spPr>
          <a:xfrm>
            <a:off x="4690750" y="1082225"/>
            <a:ext cx="4142700" cy="37209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Tone - usually impersonal, formal, objective</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Language - clear, concise, unambiguous, “jargon”</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Structured - abstract, introduction, results, conclusions, bibliography</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Text - written in the third person</a:t>
            </a:r>
            <a:endParaRPr b="0" i="0" sz="1800" u="none" cap="none" strike="noStrike">
              <a:solidFill>
                <a:schemeClr val="dk2"/>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Citations - text usually has supporting references</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09" name="Google Shape;20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10" name="Google Shape;210;p11"/>
          <p:cNvPicPr preferRelativeResize="0"/>
          <p:nvPr/>
        </p:nvPicPr>
        <p:blipFill rotWithShape="1">
          <a:blip r:embed="rId3">
            <a:alphaModFix/>
          </a:blip>
          <a:srcRect b="0" l="0" r="0" t="0"/>
          <a:stretch/>
        </p:blipFill>
        <p:spPr>
          <a:xfrm>
            <a:off x="311700" y="884025"/>
            <a:ext cx="3542472" cy="40495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The morphology </a:t>
            </a:r>
            <a:endParaRPr/>
          </a:p>
          <a:p>
            <a:pPr indent="0" lvl="0" marL="0" rtl="0" algn="l">
              <a:lnSpc>
                <a:spcPct val="100000"/>
              </a:lnSpc>
              <a:spcBef>
                <a:spcPts val="0"/>
              </a:spcBef>
              <a:spcAft>
                <a:spcPts val="0"/>
              </a:spcAft>
              <a:buSzPts val="4800"/>
              <a:buNone/>
            </a:pPr>
            <a:r>
              <a:rPr lang="en"/>
              <a:t>of words </a:t>
            </a:r>
            <a:endParaRPr/>
          </a:p>
          <a:p>
            <a:pPr indent="0" lvl="0" marL="0" rtl="0" algn="l">
              <a:lnSpc>
                <a:spcPct val="100000"/>
              </a:lnSpc>
              <a:spcBef>
                <a:spcPts val="0"/>
              </a:spcBef>
              <a:spcAft>
                <a:spcPts val="0"/>
              </a:spcAft>
              <a:buSzPts val="4800"/>
              <a:buNone/>
            </a:pPr>
            <a:r>
              <a:t/>
            </a:r>
            <a:endParaRPr/>
          </a:p>
        </p:txBody>
      </p:sp>
      <p:sp>
        <p:nvSpPr>
          <p:cNvPr id="216" name="Google Shape;216;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22" name="Google Shape;222;p13"/>
          <p:cNvPicPr preferRelativeResize="0"/>
          <p:nvPr/>
        </p:nvPicPr>
        <p:blipFill rotWithShape="1">
          <a:blip r:embed="rId3">
            <a:alphaModFix/>
          </a:blip>
          <a:srcRect b="0" l="0" r="0" t="0"/>
          <a:stretch/>
        </p:blipFill>
        <p:spPr>
          <a:xfrm>
            <a:off x="152400" y="56300"/>
            <a:ext cx="5462325" cy="4934800"/>
          </a:xfrm>
          <a:prstGeom prst="rect">
            <a:avLst/>
          </a:prstGeom>
          <a:noFill/>
          <a:ln>
            <a:noFill/>
          </a:ln>
        </p:spPr>
      </p:pic>
      <p:sp>
        <p:nvSpPr>
          <p:cNvPr id="223" name="Google Shape;223;p13"/>
          <p:cNvSpPr txBox="1"/>
          <p:nvPr/>
        </p:nvSpPr>
        <p:spPr>
          <a:xfrm>
            <a:off x="5792400" y="4874950"/>
            <a:ext cx="3099600" cy="2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800" u="none" cap="none" strike="noStrike">
                <a:solidFill>
                  <a:srgbClr val="000000"/>
                </a:solidFill>
                <a:latin typeface="Arial"/>
                <a:ea typeface="Arial"/>
                <a:cs typeface="Arial"/>
                <a:sym typeface="Arial"/>
              </a:rPr>
              <a:t>https://ncela.ed.gov/files/uploads/43/13Scienceprefixsuffix.pdf</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224" name="Google Shape;224;p13"/>
          <p:cNvSpPr txBox="1"/>
          <p:nvPr/>
        </p:nvSpPr>
        <p:spPr>
          <a:xfrm>
            <a:off x="6041800" y="1913875"/>
            <a:ext cx="2489400" cy="164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highlight>
                  <a:srgbClr val="FFFFFF"/>
                </a:highlight>
                <a:latin typeface="Arial"/>
                <a:ea typeface="Arial"/>
                <a:cs typeface="Arial"/>
                <a:sym typeface="Arial"/>
              </a:rPr>
              <a:t>Prefix: an affix attached to the beginning of a word, base, or phrase and serving to produce a derivative word or an inflectional form</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highlight>
                  <a:srgbClr val="FFFFFF"/>
                </a:highlight>
                <a:latin typeface="Arial"/>
                <a:ea typeface="Arial"/>
                <a:cs typeface="Arial"/>
                <a:sym typeface="Arial"/>
              </a:rPr>
              <a:t>Merriam-Webster</a:t>
            </a:r>
            <a:endParaRPr b="0" i="0" sz="1800" u="none" cap="none" strike="noStrike">
              <a:solidFill>
                <a:schemeClr val="dk2"/>
              </a:solidFill>
              <a:highlight>
                <a:srgbClr val="FFFFFF"/>
              </a:highlight>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30" name="Google Shape;230;p14"/>
          <p:cNvPicPr preferRelativeResize="0"/>
          <p:nvPr/>
        </p:nvPicPr>
        <p:blipFill rotWithShape="1">
          <a:blip r:embed="rId3">
            <a:alphaModFix/>
          </a:blip>
          <a:srcRect b="0" l="0" r="0" t="0"/>
          <a:stretch/>
        </p:blipFill>
        <p:spPr>
          <a:xfrm>
            <a:off x="152400" y="59225"/>
            <a:ext cx="5802226" cy="4931875"/>
          </a:xfrm>
          <a:prstGeom prst="rect">
            <a:avLst/>
          </a:prstGeom>
          <a:noFill/>
          <a:ln>
            <a:noFill/>
          </a:ln>
        </p:spPr>
      </p:pic>
      <p:sp>
        <p:nvSpPr>
          <p:cNvPr id="231" name="Google Shape;231;p14"/>
          <p:cNvSpPr txBox="1"/>
          <p:nvPr/>
        </p:nvSpPr>
        <p:spPr>
          <a:xfrm>
            <a:off x="6041800" y="1913875"/>
            <a:ext cx="2489400" cy="164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highlight>
                  <a:srgbClr val="FFFFFF"/>
                </a:highlight>
                <a:latin typeface="Arial"/>
                <a:ea typeface="Arial"/>
                <a:cs typeface="Arial"/>
                <a:sym typeface="Arial"/>
              </a:rPr>
              <a:t>Suffix: an affix occurring at the end of a word, base, or phrase</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highlight>
                  <a:srgbClr val="FFFFFF"/>
                </a:highlight>
                <a:latin typeface="Arial"/>
                <a:ea typeface="Arial"/>
                <a:cs typeface="Arial"/>
                <a:sym typeface="Arial"/>
              </a:rPr>
              <a:t>Merriam-Webster</a:t>
            </a:r>
            <a:endParaRPr b="0" i="0" sz="1800" u="none" cap="none" strike="noStrike">
              <a:solidFill>
                <a:schemeClr val="dk2"/>
              </a:solidFill>
              <a:highlight>
                <a:srgbClr val="FFFFFF"/>
              </a:highlight>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37" name="Google Shape;237;p15"/>
          <p:cNvPicPr preferRelativeResize="0"/>
          <p:nvPr/>
        </p:nvPicPr>
        <p:blipFill rotWithShape="1">
          <a:blip r:embed="rId3">
            <a:alphaModFix/>
          </a:blip>
          <a:srcRect b="0" l="0" r="0" t="0"/>
          <a:stretch/>
        </p:blipFill>
        <p:spPr>
          <a:xfrm>
            <a:off x="152400" y="990600"/>
            <a:ext cx="8839199" cy="3209943"/>
          </a:xfrm>
          <a:prstGeom prst="rect">
            <a:avLst/>
          </a:prstGeom>
          <a:noFill/>
          <a:ln>
            <a:noFill/>
          </a:ln>
        </p:spPr>
      </p:pic>
      <p:sp>
        <p:nvSpPr>
          <p:cNvPr id="238" name="Google Shape;238;p1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Roots and origins</a:t>
            </a:r>
            <a:endParaRPr/>
          </a:p>
        </p:txBody>
      </p:sp>
      <p:sp>
        <p:nvSpPr>
          <p:cNvPr id="239" name="Google Shape;239;p15"/>
          <p:cNvSpPr txBox="1"/>
          <p:nvPr/>
        </p:nvSpPr>
        <p:spPr>
          <a:xfrm>
            <a:off x="120225" y="4362350"/>
            <a:ext cx="8170500" cy="313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Root: the simple element inferred as the basis from which a word is derived by phonetic change or by extension Merriam-Webster</a:t>
            </a:r>
            <a:endParaRPr b="0" i="0" sz="1800" u="none" cap="none" strike="noStrike">
              <a:solidFill>
                <a:schemeClr val="dk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word vaccine…..</a:t>
            </a:r>
            <a:endParaRPr/>
          </a:p>
        </p:txBody>
      </p:sp>
      <p:sp>
        <p:nvSpPr>
          <p:cNvPr id="245" name="Google Shape;245;p16"/>
          <p:cNvSpPr txBox="1"/>
          <p:nvPr>
            <p:ph idx="1" type="body"/>
          </p:nvPr>
        </p:nvSpPr>
        <p:spPr>
          <a:xfrm>
            <a:off x="311700" y="1152475"/>
            <a:ext cx="3645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highlight>
                  <a:srgbClr val="FFFFFF"/>
                </a:highlight>
              </a:rPr>
              <a:t>From Latin </a:t>
            </a:r>
            <a:r>
              <a:rPr i="1" lang="en" u="sng">
                <a:solidFill>
                  <a:schemeClr val="hlink"/>
                </a:solidFill>
                <a:highlight>
                  <a:srgbClr val="FFFFFF"/>
                </a:highlight>
                <a:hlinkClick r:id="rId3"/>
              </a:rPr>
              <a:t>vaccinus</a:t>
            </a:r>
            <a:r>
              <a:rPr lang="en">
                <a:highlight>
                  <a:srgbClr val="FFFFFF"/>
                </a:highlight>
              </a:rPr>
              <a:t>, from </a:t>
            </a:r>
            <a:r>
              <a:rPr i="1" lang="en" u="sng">
                <a:solidFill>
                  <a:schemeClr val="hlink"/>
                </a:solidFill>
                <a:highlight>
                  <a:srgbClr val="FFFFFF"/>
                </a:highlight>
                <a:hlinkClick r:id="rId4"/>
              </a:rPr>
              <a:t>vacca</a:t>
            </a:r>
            <a:r>
              <a:rPr lang="en">
                <a:highlight>
                  <a:srgbClr val="FFFFFF"/>
                </a:highlight>
              </a:rPr>
              <a:t> ("cow") (because of early use of the cowpox virus against smallpox). Cf. New or Scientific Latin (</a:t>
            </a:r>
            <a:r>
              <a:rPr i="1" lang="en" u="sng">
                <a:solidFill>
                  <a:schemeClr val="hlink"/>
                </a:solidFill>
                <a:highlight>
                  <a:srgbClr val="FFFFFF"/>
                </a:highlight>
                <a:hlinkClick r:id="rId5"/>
              </a:rPr>
              <a:t>variola</a:t>
            </a:r>
            <a:r>
              <a:rPr lang="en">
                <a:highlight>
                  <a:srgbClr val="FFFFFF"/>
                </a:highlight>
              </a:rPr>
              <a:t>) </a:t>
            </a:r>
            <a:r>
              <a:rPr i="1" lang="en" u="sng">
                <a:solidFill>
                  <a:schemeClr val="hlink"/>
                </a:solidFill>
                <a:highlight>
                  <a:srgbClr val="FFFFFF"/>
                </a:highlight>
                <a:hlinkClick r:id="rId6"/>
              </a:rPr>
              <a:t>vaccīna</a:t>
            </a:r>
            <a:r>
              <a:rPr lang="en">
                <a:highlight>
                  <a:srgbClr val="FFFFFF"/>
                </a:highlight>
              </a:rPr>
              <a:t>, or "cowpox".</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i="1" lang="en" u="sng">
                <a:solidFill>
                  <a:schemeClr val="hlink"/>
                </a:solidFill>
                <a:highlight>
                  <a:srgbClr val="FFFFFF"/>
                </a:highlight>
                <a:hlinkClick r:id="rId7"/>
              </a:rPr>
              <a:t>vacca</a:t>
            </a:r>
            <a:r>
              <a:rPr lang="en">
                <a:highlight>
                  <a:srgbClr val="FFFFFF"/>
                </a:highlight>
              </a:rPr>
              <a:t> +‎ </a:t>
            </a:r>
            <a:r>
              <a:rPr i="1" lang="en">
                <a:solidFill>
                  <a:schemeClr val="hlink"/>
                </a:solidFill>
                <a:highlight>
                  <a:srgbClr val="FFFFFF"/>
                </a:highlight>
                <a:uFill>
                  <a:noFill/>
                </a:uFill>
                <a:hlinkClick r:id="rId8"/>
              </a:rPr>
              <a:t>-īnus</a:t>
            </a:r>
            <a:r>
              <a:rPr lang="en"/>
              <a:t> (</a:t>
            </a:r>
            <a:r>
              <a:rPr lang="en">
                <a:highlight>
                  <a:srgbClr val="FFFFFF"/>
                </a:highlight>
              </a:rPr>
              <a:t>of or pertaining to)</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There are cognates in Italian, </a:t>
            </a:r>
            <a:r>
              <a:rPr i="1" lang="en"/>
              <a:t>vaccine</a:t>
            </a:r>
            <a:r>
              <a:rPr lang="en"/>
              <a:t>, Portuguese, </a:t>
            </a:r>
            <a:r>
              <a:rPr i="1" lang="en"/>
              <a:t>vacina</a:t>
            </a:r>
            <a:r>
              <a:rPr lang="en"/>
              <a:t>, and Spanish, </a:t>
            </a:r>
            <a:r>
              <a:rPr i="1" lang="en"/>
              <a:t>vacuna</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p:txBody>
      </p:sp>
      <p:pic>
        <p:nvPicPr>
          <p:cNvPr id="246" name="Google Shape;246;p16"/>
          <p:cNvPicPr preferRelativeResize="0"/>
          <p:nvPr/>
        </p:nvPicPr>
        <p:blipFill rotWithShape="1">
          <a:blip r:embed="rId9">
            <a:alphaModFix/>
          </a:blip>
          <a:srcRect b="0" l="0" r="0" t="0"/>
          <a:stretch/>
        </p:blipFill>
        <p:spPr>
          <a:xfrm>
            <a:off x="4222450" y="941525"/>
            <a:ext cx="4769148" cy="3971225"/>
          </a:xfrm>
          <a:prstGeom prst="rect">
            <a:avLst/>
          </a:prstGeom>
          <a:noFill/>
          <a:ln>
            <a:noFill/>
          </a:ln>
        </p:spPr>
      </p:pic>
      <p:sp>
        <p:nvSpPr>
          <p:cNvPr id="247" name="Google Shape;247;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Some science sounding words are common </a:t>
            </a:r>
            <a:endParaRPr/>
          </a:p>
        </p:txBody>
      </p:sp>
      <p:sp>
        <p:nvSpPr>
          <p:cNvPr id="253" name="Google Shape;253;p17"/>
          <p:cNvSpPr txBox="1"/>
          <p:nvPr/>
        </p:nvSpPr>
        <p:spPr>
          <a:xfrm>
            <a:off x="253675" y="1130350"/>
            <a:ext cx="8578500" cy="379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We have biologists, microbiologists, cardiologists, mycologists…..</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An ologist is a specialist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54" name="Google Shape;254;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55" name="Google Shape;255;p17"/>
          <p:cNvSpPr txBox="1"/>
          <p:nvPr/>
        </p:nvSpPr>
        <p:spPr>
          <a:xfrm>
            <a:off x="277075" y="2322150"/>
            <a:ext cx="2885100" cy="2108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Arial"/>
              <a:buNone/>
            </a:pPr>
            <a:r>
              <a:rPr b="1" i="0" lang="en" sz="1800" u="none" cap="none" strike="noStrike">
                <a:solidFill>
                  <a:srgbClr val="225F73"/>
                </a:solidFill>
                <a:highlight>
                  <a:srgbClr val="FFFFFF"/>
                </a:highlight>
                <a:latin typeface="Open Sans"/>
                <a:ea typeface="Open Sans"/>
                <a:cs typeface="Open Sans"/>
                <a:sym typeface="Open Sans"/>
              </a:rPr>
              <a:t>gemmologist</a:t>
            </a:r>
            <a:endParaRPr b="1" i="0" sz="1800" u="none" cap="none" strike="noStrike">
              <a:solidFill>
                <a:srgbClr val="225F73"/>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650"/>
              <a:buFont typeface="Arial"/>
              <a:buNone/>
            </a:pPr>
            <a:r>
              <a:t/>
            </a:r>
            <a:endParaRPr b="1" i="1" sz="165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7"/>
          <p:cNvSpPr txBox="1"/>
          <p:nvPr/>
        </p:nvSpPr>
        <p:spPr>
          <a:xfrm>
            <a:off x="3248875" y="2322150"/>
            <a:ext cx="2885100" cy="2108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265667"/>
                </a:solidFill>
                <a:highlight>
                  <a:srgbClr val="FFFFFF"/>
                </a:highlight>
                <a:latin typeface="Open Sans"/>
                <a:ea typeface="Open Sans"/>
                <a:cs typeface="Open Sans"/>
                <a:sym typeface="Open Sans"/>
              </a:rPr>
              <a:t>enologist</a:t>
            </a:r>
            <a:r>
              <a:rPr b="0" i="0" lang="en" sz="1800" u="none" cap="none" strike="noStrike">
                <a:solidFill>
                  <a:srgbClr val="265667"/>
                </a:solidFill>
                <a:highlight>
                  <a:srgbClr val="FFFFFF"/>
                </a:highlight>
                <a:latin typeface="Open Sans"/>
                <a:ea typeface="Open Sans"/>
                <a:cs typeface="Open Sans"/>
                <a:sym typeface="Open Sans"/>
              </a:rPr>
              <a:t> </a:t>
            </a:r>
            <a:endParaRPr b="0" i="1" sz="180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225F73"/>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225F73"/>
              </a:solidFill>
              <a:highlight>
                <a:srgbClr val="FFFFFF"/>
              </a:highlight>
              <a:latin typeface="Garamond"/>
              <a:ea typeface="Garamond"/>
              <a:cs typeface="Garamond"/>
              <a:sym typeface="Garamond"/>
            </a:endParaRPr>
          </a:p>
        </p:txBody>
      </p:sp>
      <p:sp>
        <p:nvSpPr>
          <p:cNvPr id="257" name="Google Shape;257;p17"/>
          <p:cNvSpPr txBox="1"/>
          <p:nvPr/>
        </p:nvSpPr>
        <p:spPr>
          <a:xfrm>
            <a:off x="6220675" y="2322150"/>
            <a:ext cx="2845800" cy="2108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265667"/>
                </a:solidFill>
                <a:latin typeface="Open Sans"/>
                <a:ea typeface="Open Sans"/>
                <a:cs typeface="Open Sans"/>
                <a:sym typeface="Open Sans"/>
              </a:rPr>
              <a:t>immunologist</a:t>
            </a:r>
            <a:endParaRPr b="1" i="0" sz="1800" u="none" cap="none" strike="noStrike">
              <a:solidFill>
                <a:srgbClr val="26566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They’re not just used in science though</a:t>
            </a:r>
            <a:endParaRPr/>
          </a:p>
        </p:txBody>
      </p:sp>
      <p:sp>
        <p:nvSpPr>
          <p:cNvPr id="263" name="Google Shape;263;p18"/>
          <p:cNvSpPr txBox="1"/>
          <p:nvPr/>
        </p:nvSpPr>
        <p:spPr>
          <a:xfrm>
            <a:off x="253675" y="1130350"/>
            <a:ext cx="8578500" cy="379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An ologist is a specialist</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264" name="Google Shape;26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65" name="Google Shape;265;p18"/>
          <p:cNvSpPr txBox="1"/>
          <p:nvPr/>
        </p:nvSpPr>
        <p:spPr>
          <a:xfrm>
            <a:off x="277075" y="1712550"/>
            <a:ext cx="2885100" cy="300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rgbClr val="225F73"/>
                </a:solidFill>
                <a:highlight>
                  <a:srgbClr val="FFFFFF"/>
                </a:highlight>
                <a:latin typeface="Open Sans"/>
                <a:ea typeface="Open Sans"/>
                <a:cs typeface="Open Sans"/>
                <a:sym typeface="Open Sans"/>
              </a:rPr>
              <a:t>gemmologist</a:t>
            </a:r>
            <a:endParaRPr b="1" i="0" sz="1800" u="none" cap="none" strike="noStrike">
              <a:solidFill>
                <a:srgbClr val="225F73"/>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rgbClr val="000000"/>
              </a:buClr>
              <a:buSzPts val="1650"/>
              <a:buFont typeface="Arial"/>
              <a:buNone/>
            </a:pPr>
            <a:r>
              <a:t/>
            </a:r>
            <a:endParaRPr b="1" i="1" sz="165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100"/>
              <a:buFont typeface="Arial"/>
              <a:buNone/>
            </a:pPr>
            <a:r>
              <a:rPr b="1" i="0" lang="en" sz="1800" u="none" cap="none" strike="noStrike">
                <a:solidFill>
                  <a:srgbClr val="265667"/>
                </a:solidFill>
                <a:highlight>
                  <a:srgbClr val="FFFFFF"/>
                </a:highlight>
                <a:latin typeface="Open Sans"/>
                <a:ea typeface="Open Sans"/>
                <a:cs typeface="Open Sans"/>
                <a:sym typeface="Open Sans"/>
              </a:rPr>
              <a:t>Definition of </a:t>
            </a:r>
            <a:r>
              <a:rPr b="1" i="1" lang="en" sz="1800" u="none" cap="none" strike="noStrike">
                <a:solidFill>
                  <a:srgbClr val="265667"/>
                </a:solidFill>
                <a:highlight>
                  <a:srgbClr val="FFFFFF"/>
                </a:highlight>
                <a:latin typeface="Open Sans"/>
                <a:ea typeface="Open Sans"/>
                <a:cs typeface="Open Sans"/>
                <a:sym typeface="Open Sans"/>
              </a:rPr>
              <a:t>gemologist</a:t>
            </a:r>
            <a:endParaRPr b="1" i="1" sz="180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100"/>
              <a:buFont typeface="Arial"/>
              <a:buNone/>
            </a:pPr>
            <a:r>
              <a:rPr b="0" i="0" lang="en" sz="1800" u="none" cap="none" strike="noStrike">
                <a:solidFill>
                  <a:srgbClr val="303336"/>
                </a:solidFill>
                <a:highlight>
                  <a:srgbClr val="FFFFFF"/>
                </a:highlight>
                <a:latin typeface="Open Sans"/>
                <a:ea typeface="Open Sans"/>
                <a:cs typeface="Open Sans"/>
                <a:sym typeface="Open Sans"/>
              </a:rPr>
              <a:t>: a specialist in gems</a:t>
            </a:r>
            <a:endParaRPr b="0" i="0" sz="1800" u="none" cap="none" strike="noStrike">
              <a:solidFill>
                <a:srgbClr val="303336"/>
              </a:solidFill>
              <a:highlight>
                <a:srgbClr val="FFFFFF"/>
              </a:highlight>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100"/>
              <a:buFont typeface="Arial"/>
              <a:buNone/>
            </a:pPr>
            <a:r>
              <a:rPr b="0" i="1" lang="en" sz="1800" u="none" cap="none" strike="noStrike">
                <a:solidFill>
                  <a:srgbClr val="303336"/>
                </a:solidFill>
                <a:highlight>
                  <a:srgbClr val="FFFFFF"/>
                </a:highlight>
                <a:latin typeface="Open Sans"/>
                <a:ea typeface="Open Sans"/>
                <a:cs typeface="Open Sans"/>
                <a:sym typeface="Open Sans"/>
              </a:rPr>
              <a:t>specifically</a:t>
            </a:r>
            <a:r>
              <a:rPr b="0" i="0" lang="en" sz="1800" u="none" cap="none" strike="noStrike">
                <a:solidFill>
                  <a:srgbClr val="212529"/>
                </a:solidFill>
                <a:highlight>
                  <a:srgbClr val="FFFFFF"/>
                </a:highlight>
                <a:latin typeface="Open Sans"/>
                <a:ea typeface="Open Sans"/>
                <a:cs typeface="Open Sans"/>
                <a:sym typeface="Open Sans"/>
              </a:rPr>
              <a:t> : one who appraises gems</a:t>
            </a:r>
            <a:endParaRPr b="0" i="0" sz="1800" u="none" cap="none" strike="noStrike">
              <a:solidFill>
                <a:srgbClr val="212529"/>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18"/>
          <p:cNvSpPr txBox="1"/>
          <p:nvPr/>
        </p:nvSpPr>
        <p:spPr>
          <a:xfrm>
            <a:off x="3248875" y="1712550"/>
            <a:ext cx="2885100" cy="300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265667"/>
                </a:solidFill>
                <a:highlight>
                  <a:srgbClr val="FFFFFF"/>
                </a:highlight>
                <a:latin typeface="Open Sans"/>
                <a:ea typeface="Open Sans"/>
                <a:cs typeface="Open Sans"/>
                <a:sym typeface="Open Sans"/>
              </a:rPr>
              <a:t>enologist</a:t>
            </a:r>
            <a:r>
              <a:rPr b="0" i="0" lang="en" sz="1800" u="none" cap="none" strike="noStrike">
                <a:solidFill>
                  <a:srgbClr val="265667"/>
                </a:solidFill>
                <a:highlight>
                  <a:srgbClr val="FFFFFF"/>
                </a:highlight>
                <a:latin typeface="Open Sans"/>
                <a:ea typeface="Open Sans"/>
                <a:cs typeface="Open Sans"/>
                <a:sym typeface="Open Sans"/>
              </a:rPr>
              <a:t> </a:t>
            </a:r>
            <a:endParaRPr b="0" i="1" sz="180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225F73"/>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rgbClr val="265667"/>
                </a:solidFill>
                <a:highlight>
                  <a:srgbClr val="FFFFFF"/>
                </a:highlight>
                <a:latin typeface="Open Sans"/>
                <a:ea typeface="Open Sans"/>
                <a:cs typeface="Open Sans"/>
                <a:sym typeface="Open Sans"/>
              </a:rPr>
              <a:t>Definition of </a:t>
            </a:r>
            <a:r>
              <a:rPr b="1" i="1" lang="en" sz="1800" u="none" cap="none" strike="noStrike">
                <a:solidFill>
                  <a:srgbClr val="265667"/>
                </a:solidFill>
                <a:highlight>
                  <a:srgbClr val="FFFFFF"/>
                </a:highlight>
                <a:latin typeface="Open Sans"/>
                <a:ea typeface="Open Sans"/>
                <a:cs typeface="Open Sans"/>
                <a:sym typeface="Open Sans"/>
              </a:rPr>
              <a:t>enologist</a:t>
            </a:r>
            <a:endParaRPr b="1" i="1" sz="180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rgbClr val="303336"/>
                </a:solidFill>
                <a:highlight>
                  <a:srgbClr val="FFFFFF"/>
                </a:highlight>
                <a:latin typeface="Open Sans"/>
                <a:ea typeface="Open Sans"/>
                <a:cs typeface="Open Sans"/>
                <a:sym typeface="Open Sans"/>
              </a:rPr>
              <a:t>: a specialist in wine and wine making</a:t>
            </a:r>
            <a:endParaRPr b="0" i="0" sz="1800" u="none" cap="none" strike="noStrike">
              <a:solidFill>
                <a:srgbClr val="303336"/>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225F73"/>
              </a:solidFill>
              <a:highlight>
                <a:srgbClr val="FFFFFF"/>
              </a:highlight>
              <a:latin typeface="Garamond"/>
              <a:ea typeface="Garamond"/>
              <a:cs typeface="Garamond"/>
              <a:sym typeface="Garamond"/>
            </a:endParaRPr>
          </a:p>
        </p:txBody>
      </p:sp>
      <p:sp>
        <p:nvSpPr>
          <p:cNvPr id="267" name="Google Shape;267;p18"/>
          <p:cNvSpPr txBox="1"/>
          <p:nvPr/>
        </p:nvSpPr>
        <p:spPr>
          <a:xfrm>
            <a:off x="6220675" y="1712550"/>
            <a:ext cx="2845800" cy="3009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265667"/>
                </a:solidFill>
                <a:latin typeface="Open Sans"/>
                <a:ea typeface="Open Sans"/>
                <a:cs typeface="Open Sans"/>
                <a:sym typeface="Open Sans"/>
              </a:rPr>
              <a:t>immunologist</a:t>
            </a:r>
            <a:endParaRPr b="1" i="0" sz="1800" u="none" cap="none" strike="noStrike">
              <a:solidFill>
                <a:srgbClr val="26566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1" i="0" lang="en" sz="1800" u="none" cap="none" strike="noStrike">
                <a:solidFill>
                  <a:srgbClr val="265667"/>
                </a:solidFill>
                <a:highlight>
                  <a:srgbClr val="FFFFFF"/>
                </a:highlight>
                <a:latin typeface="Open Sans"/>
                <a:ea typeface="Open Sans"/>
                <a:cs typeface="Open Sans"/>
                <a:sym typeface="Open Sans"/>
              </a:rPr>
              <a:t>Definition of </a:t>
            </a:r>
            <a:r>
              <a:rPr b="1" i="1" lang="en" sz="1800" u="none" cap="none" strike="noStrike">
                <a:solidFill>
                  <a:srgbClr val="265667"/>
                </a:solidFill>
                <a:highlight>
                  <a:srgbClr val="FFFFFF"/>
                </a:highlight>
                <a:latin typeface="Open Sans"/>
                <a:ea typeface="Open Sans"/>
                <a:cs typeface="Open Sans"/>
                <a:sym typeface="Open Sans"/>
              </a:rPr>
              <a:t>enologist</a:t>
            </a:r>
            <a:endParaRPr b="1" i="1" sz="1800" u="none" cap="none" strike="noStrike">
              <a:solidFill>
                <a:srgbClr val="265667"/>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100"/>
              <a:buFont typeface="Arial"/>
              <a:buNone/>
            </a:pPr>
            <a:r>
              <a:rPr b="0" i="0" lang="en" sz="1800" u="none" cap="none" strike="noStrike">
                <a:solidFill>
                  <a:srgbClr val="303336"/>
                </a:solidFill>
                <a:highlight>
                  <a:srgbClr val="FFFFFF"/>
                </a:highlight>
                <a:latin typeface="Open Sans"/>
                <a:ea typeface="Open Sans"/>
                <a:cs typeface="Open Sans"/>
                <a:sym typeface="Open Sans"/>
              </a:rPr>
              <a:t>: a specialist in wine and wine making</a:t>
            </a:r>
            <a:endParaRPr b="0" i="0" sz="1800" u="none" cap="none" strike="noStrike">
              <a:solidFill>
                <a:srgbClr val="303336"/>
              </a:solidFill>
              <a:highlight>
                <a:srgbClr val="FFFFFF"/>
              </a:highlight>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8"/>
          <p:cNvSpPr txBox="1"/>
          <p:nvPr/>
        </p:nvSpPr>
        <p:spPr>
          <a:xfrm>
            <a:off x="0" y="4770125"/>
            <a:ext cx="4333500" cy="221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Definitions from Merriam-Webster</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The context </a:t>
            </a:r>
            <a:endParaRPr/>
          </a:p>
          <a:p>
            <a:pPr indent="0" lvl="0" marL="0" rtl="0" algn="l">
              <a:lnSpc>
                <a:spcPct val="100000"/>
              </a:lnSpc>
              <a:spcBef>
                <a:spcPts val="0"/>
              </a:spcBef>
              <a:spcAft>
                <a:spcPts val="0"/>
              </a:spcAft>
              <a:buSzPts val="4800"/>
              <a:buNone/>
            </a:pPr>
            <a:r>
              <a:rPr lang="en"/>
              <a:t>matters</a:t>
            </a:r>
            <a:endParaRPr/>
          </a:p>
        </p:txBody>
      </p:sp>
      <p:sp>
        <p:nvSpPr>
          <p:cNvPr id="274" name="Google Shape;274;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grpSp>
        <p:nvGrpSpPr>
          <p:cNvPr id="115" name="Google Shape;115;p2"/>
          <p:cNvGrpSpPr/>
          <p:nvPr/>
        </p:nvGrpSpPr>
        <p:grpSpPr>
          <a:xfrm>
            <a:off x="1917433" y="1072654"/>
            <a:ext cx="2742177" cy="2667697"/>
            <a:chOff x="1917433" y="1453654"/>
            <a:chExt cx="2742177" cy="2667697"/>
          </a:xfrm>
        </p:grpSpPr>
        <p:sp>
          <p:nvSpPr>
            <p:cNvPr id="116" name="Google Shape;116;p2"/>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7" name="Google Shape;117;p2"/>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8" name="Google Shape;118;p2"/>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grpSp>
        <p:nvGrpSpPr>
          <p:cNvPr id="119" name="Google Shape;119;p2"/>
          <p:cNvGrpSpPr/>
          <p:nvPr/>
        </p:nvGrpSpPr>
        <p:grpSpPr>
          <a:xfrm>
            <a:off x="3451411" y="2098847"/>
            <a:ext cx="2669123" cy="2745705"/>
            <a:chOff x="3451411" y="2479847"/>
            <a:chExt cx="2669123" cy="2745705"/>
          </a:xfrm>
        </p:grpSpPr>
        <p:sp>
          <p:nvSpPr>
            <p:cNvPr id="120" name="Google Shape;120;p2"/>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1" name="Google Shape;121;p2"/>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2" name="Google Shape;122;p2"/>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123" name="Google Shape;123;p2"/>
          <p:cNvGrpSpPr/>
          <p:nvPr/>
        </p:nvGrpSpPr>
        <p:grpSpPr>
          <a:xfrm>
            <a:off x="4481729" y="641053"/>
            <a:ext cx="2744808" cy="2664963"/>
            <a:chOff x="4481729" y="1022053"/>
            <a:chExt cx="2744808" cy="2664963"/>
          </a:xfrm>
        </p:grpSpPr>
        <p:sp>
          <p:nvSpPr>
            <p:cNvPr id="124" name="Google Shape;124;p2"/>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5" name="Google Shape;125;p2"/>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6" name="Google Shape;126;p2"/>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127" name="Google Shape;127;p2"/>
          <p:cNvGrpSpPr/>
          <p:nvPr/>
        </p:nvGrpSpPr>
        <p:grpSpPr>
          <a:xfrm>
            <a:off x="3026171" y="-457686"/>
            <a:ext cx="2655025" cy="2740083"/>
            <a:chOff x="3026171" y="-76686"/>
            <a:chExt cx="2655025" cy="2740083"/>
          </a:xfrm>
        </p:grpSpPr>
        <p:sp>
          <p:nvSpPr>
            <p:cNvPr id="128" name="Google Shape;128;p2"/>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9" name="Google Shape;129;p2"/>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0" name="Google Shape;130;p2"/>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31" name="Google Shape;131;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comes to mind when you think of “cell”</a:t>
            </a:r>
            <a:endParaRPr/>
          </a:p>
        </p:txBody>
      </p:sp>
      <p:sp>
        <p:nvSpPr>
          <p:cNvPr id="280" name="Google Shape;280;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1500">
                <a:solidFill>
                  <a:srgbClr val="000000"/>
                </a:solidFill>
              </a:rPr>
              <a:t>“It is sufficient to note here that </a:t>
            </a:r>
            <a:r>
              <a:rPr b="1" lang="en" sz="1500">
                <a:solidFill>
                  <a:srgbClr val="000000"/>
                </a:solidFill>
              </a:rPr>
              <a:t>cells</a:t>
            </a:r>
            <a:r>
              <a:rPr lang="en" sz="1500">
                <a:solidFill>
                  <a:srgbClr val="000000"/>
                </a:solidFill>
              </a:rPr>
              <a:t> were first of all discovered in various vegetable tissues by Robert Hooke in 1665 (Micrographia); Malpighi and Grew (1674-1682) gave the first clear indications of the importance of </a:t>
            </a:r>
            <a:r>
              <a:rPr b="1" lang="en" sz="1500">
                <a:solidFill>
                  <a:srgbClr val="000000"/>
                </a:solidFill>
              </a:rPr>
              <a:t>cells</a:t>
            </a:r>
            <a:r>
              <a:rPr lang="en" sz="1500">
                <a:solidFill>
                  <a:srgbClr val="000000"/>
                </a:solidFill>
              </a:rPr>
              <a:t> in the building up of plant tissues, but it was not until the beginning of the 19th century that any insight into the real nature of the cell and its functions was obtained”</a:t>
            </a:r>
            <a:endParaRPr sz="1500">
              <a:solidFill>
                <a:srgbClr val="000000"/>
              </a:solidFill>
            </a:endParaRPr>
          </a:p>
          <a:p>
            <a:pPr indent="0" lvl="0" marL="0" rtl="0" algn="l">
              <a:lnSpc>
                <a:spcPct val="115000"/>
              </a:lnSpc>
              <a:spcBef>
                <a:spcPts val="0"/>
              </a:spcBef>
              <a:spcAft>
                <a:spcPts val="0"/>
              </a:spcAft>
              <a:buSzPts val="1800"/>
              <a:buNone/>
            </a:pPr>
            <a:r>
              <a:t/>
            </a:r>
            <a:endParaRPr sz="1500">
              <a:solidFill>
                <a:srgbClr val="000000"/>
              </a:solidFill>
            </a:endParaRPr>
          </a:p>
          <a:p>
            <a:pPr indent="0" lvl="0" marL="457200" rtl="0" algn="l">
              <a:lnSpc>
                <a:spcPct val="115000"/>
              </a:lnSpc>
              <a:spcBef>
                <a:spcPts val="0"/>
              </a:spcBef>
              <a:spcAft>
                <a:spcPts val="0"/>
              </a:spcAft>
              <a:buSzPts val="1800"/>
              <a:buNone/>
            </a:pPr>
            <a:r>
              <a:rPr lang="en" sz="1500">
                <a:solidFill>
                  <a:srgbClr val="000000"/>
                </a:solidFill>
                <a:highlight>
                  <a:srgbClr val="FFFFFF"/>
                </a:highlight>
              </a:rPr>
              <a:t>A fuel </a:t>
            </a:r>
            <a:r>
              <a:rPr b="1" lang="en" sz="1500">
                <a:solidFill>
                  <a:srgbClr val="000000"/>
                </a:solidFill>
                <a:highlight>
                  <a:srgbClr val="FFFFFF"/>
                </a:highlight>
              </a:rPr>
              <a:t>cell</a:t>
            </a:r>
            <a:r>
              <a:rPr lang="en" sz="1500">
                <a:solidFill>
                  <a:srgbClr val="000000"/>
                </a:solidFill>
                <a:highlight>
                  <a:srgbClr val="FFFFFF"/>
                </a:highlight>
              </a:rPr>
              <a:t> uses the chemical energy of hydrogen or another fuel to cleanly and efficiently produce electricity. If hydrogen is the fuel, electricity, water, and heat are the only products. Fuel </a:t>
            </a:r>
            <a:r>
              <a:rPr b="1" lang="en" sz="1500">
                <a:solidFill>
                  <a:srgbClr val="000000"/>
                </a:solidFill>
                <a:highlight>
                  <a:srgbClr val="FFFFFF"/>
                </a:highlight>
              </a:rPr>
              <a:t>cells</a:t>
            </a:r>
            <a:r>
              <a:rPr lang="en" sz="1500">
                <a:solidFill>
                  <a:srgbClr val="000000"/>
                </a:solidFill>
                <a:highlight>
                  <a:srgbClr val="FFFFFF"/>
                </a:highlight>
              </a:rPr>
              <a:t> are unique in terms of the variety of their potential applications; they can provide power for systems as large as a utility power station and as small as a laptop computer.</a:t>
            </a:r>
            <a:endParaRPr sz="1500">
              <a:solidFill>
                <a:srgbClr val="000000"/>
              </a:solidFill>
              <a:highlight>
                <a:srgbClr val="FFFFFF"/>
              </a:highlight>
            </a:endParaRPr>
          </a:p>
          <a:p>
            <a:pPr indent="0" lvl="0" marL="0" rtl="0" algn="l">
              <a:lnSpc>
                <a:spcPct val="115000"/>
              </a:lnSpc>
              <a:spcBef>
                <a:spcPts val="0"/>
              </a:spcBef>
              <a:spcAft>
                <a:spcPts val="0"/>
              </a:spcAft>
              <a:buSzPts val="1800"/>
              <a:buNone/>
            </a:pPr>
            <a:r>
              <a:t/>
            </a:r>
            <a:endParaRPr sz="1500">
              <a:solidFill>
                <a:srgbClr val="000000"/>
              </a:solidFill>
              <a:highlight>
                <a:srgbClr val="FFFFFF"/>
              </a:highlight>
            </a:endParaRPr>
          </a:p>
          <a:p>
            <a:pPr indent="0" lvl="0" marL="1371600" rtl="0" algn="l">
              <a:lnSpc>
                <a:spcPct val="115000"/>
              </a:lnSpc>
              <a:spcBef>
                <a:spcPts val="0"/>
              </a:spcBef>
              <a:spcAft>
                <a:spcPts val="0"/>
              </a:spcAft>
              <a:buSzPts val="1800"/>
              <a:buNone/>
            </a:pPr>
            <a:r>
              <a:rPr lang="en" sz="1500">
                <a:solidFill>
                  <a:srgbClr val="000000"/>
                </a:solidFill>
                <a:highlight>
                  <a:srgbClr val="FFFFFF"/>
                </a:highlight>
              </a:rPr>
              <a:t>It was also during the first war that </a:t>
            </a:r>
            <a:r>
              <a:rPr lang="en" sz="1500">
                <a:solidFill>
                  <a:srgbClr val="000000"/>
                </a:solidFill>
                <a:highlight>
                  <a:srgbClr val="FFFFFF"/>
                </a:highlight>
                <a:uFill>
                  <a:noFill/>
                </a:uFill>
                <a:hlinkClick r:id="rId3">
                  <a:extLst>
                    <a:ext uri="{A12FA001-AC4F-418D-AE19-62706E023703}">
                      <ahyp:hlinkClr val="tx"/>
                    </a:ext>
                  </a:extLst>
                </a:hlinkClick>
              </a:rPr>
              <a:t>Alastor Moody</a:t>
            </a:r>
            <a:r>
              <a:rPr lang="en" sz="1500">
                <a:solidFill>
                  <a:srgbClr val="000000"/>
                </a:solidFill>
                <a:highlight>
                  <a:srgbClr val="FFFFFF"/>
                </a:highlight>
              </a:rPr>
              <a:t>, famous Auror, captured many Death Eaters, which resulted in "</a:t>
            </a:r>
            <a:r>
              <a:rPr i="1" lang="en" sz="1500">
                <a:solidFill>
                  <a:srgbClr val="000000"/>
                </a:solidFill>
                <a:highlight>
                  <a:srgbClr val="FFFFFF"/>
                </a:highlight>
              </a:rPr>
              <a:t>half the </a:t>
            </a:r>
            <a:r>
              <a:rPr b="1" i="1" lang="en" sz="1500">
                <a:solidFill>
                  <a:srgbClr val="000000"/>
                </a:solidFill>
                <a:highlight>
                  <a:srgbClr val="FFFFFF"/>
                </a:highlight>
              </a:rPr>
              <a:t>cells</a:t>
            </a:r>
            <a:r>
              <a:rPr i="1" lang="en" sz="1500">
                <a:solidFill>
                  <a:srgbClr val="000000"/>
                </a:solidFill>
                <a:highlight>
                  <a:srgbClr val="FFFFFF"/>
                </a:highlight>
              </a:rPr>
              <a:t> in Azkaban are full thanks to him</a:t>
            </a:r>
            <a:r>
              <a:rPr lang="en" sz="1500">
                <a:solidFill>
                  <a:srgbClr val="000000"/>
                </a:solidFill>
                <a:highlight>
                  <a:srgbClr val="FFFFFF"/>
                </a:highlight>
              </a:rPr>
              <a:t>"</a:t>
            </a:r>
            <a:endParaRPr sz="1500">
              <a:solidFill>
                <a:srgbClr val="000000"/>
              </a:solidFill>
              <a:highlight>
                <a:srgbClr val="FFFFFF"/>
              </a:highlight>
            </a:endParaRPr>
          </a:p>
          <a:p>
            <a:pPr indent="0" lvl="0" marL="0" rtl="0" algn="l">
              <a:lnSpc>
                <a:spcPct val="115000"/>
              </a:lnSpc>
              <a:spcBef>
                <a:spcPts val="0"/>
              </a:spcBef>
              <a:spcAft>
                <a:spcPts val="0"/>
              </a:spcAft>
              <a:buSzPts val="1800"/>
              <a:buNone/>
            </a:pPr>
            <a:r>
              <a:t/>
            </a:r>
            <a:endParaRPr sz="1650">
              <a:solidFill>
                <a:srgbClr val="000000"/>
              </a:solidFill>
              <a:highlight>
                <a:srgbClr val="FFFFFF"/>
              </a:highlight>
            </a:endParaRPr>
          </a:p>
          <a:p>
            <a:pPr indent="0" lvl="0" marL="0" rtl="0" algn="l">
              <a:lnSpc>
                <a:spcPct val="115000"/>
              </a:lnSpc>
              <a:spcBef>
                <a:spcPts val="0"/>
              </a:spcBef>
              <a:spcAft>
                <a:spcPts val="0"/>
              </a:spcAft>
              <a:buSzPts val="1800"/>
              <a:buNone/>
            </a:pPr>
            <a:r>
              <a:t/>
            </a:r>
            <a:endParaRPr sz="1650">
              <a:solidFill>
                <a:srgbClr val="000000"/>
              </a:solidFill>
              <a:highlight>
                <a:srgbClr val="FFFFFF"/>
              </a:highlight>
            </a:endParaRPr>
          </a:p>
        </p:txBody>
      </p:sp>
      <p:sp>
        <p:nvSpPr>
          <p:cNvPr id="281" name="Google Shape;281;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Words in context</a:t>
            </a:r>
            <a:endParaRPr/>
          </a:p>
        </p:txBody>
      </p:sp>
      <p:pic>
        <p:nvPicPr>
          <p:cNvPr id="287" name="Google Shape;287;p21"/>
          <p:cNvPicPr preferRelativeResize="0"/>
          <p:nvPr/>
        </p:nvPicPr>
        <p:blipFill rotWithShape="1">
          <a:blip r:embed="rId3">
            <a:alphaModFix/>
          </a:blip>
          <a:srcRect b="0" l="0" r="0" t="0"/>
          <a:stretch/>
        </p:blipFill>
        <p:spPr>
          <a:xfrm>
            <a:off x="152400" y="941525"/>
            <a:ext cx="2171512" cy="4049576"/>
          </a:xfrm>
          <a:prstGeom prst="rect">
            <a:avLst/>
          </a:prstGeom>
          <a:noFill/>
          <a:ln>
            <a:noFill/>
          </a:ln>
        </p:spPr>
      </p:pic>
      <p:sp>
        <p:nvSpPr>
          <p:cNvPr id="288" name="Google Shape;28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89" name="Google Shape;289;p21"/>
          <p:cNvSpPr txBox="1"/>
          <p:nvPr/>
        </p:nvSpPr>
        <p:spPr>
          <a:xfrm rot="-5400000">
            <a:off x="-76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Clr>
                <a:srgbClr val="000000"/>
              </a:buClr>
              <a:buSzPts val="1050"/>
              <a:buFont typeface="Arial"/>
              <a:buNone/>
            </a:pPr>
            <a:r>
              <a:rPr b="0" i="0" lang="en" sz="1050" u="none" cap="none" strike="noStrike">
                <a:solidFill>
                  <a:srgbClr val="818D9C"/>
                </a:solidFill>
                <a:latin typeface="Roboto"/>
                <a:ea typeface="Roboto"/>
                <a:cs typeface="Roboto"/>
                <a:sym typeface="Roboto"/>
              </a:rPr>
              <a:t>Created with </a:t>
            </a:r>
            <a:r>
              <a:rPr b="0" i="0" lang="en" sz="1050" u="sng" cap="none" strike="noStrike">
                <a:solidFill>
                  <a:srgbClr val="2570B7"/>
                </a:solidFill>
                <a:latin typeface="Roboto"/>
                <a:ea typeface="Roboto"/>
                <a:cs typeface="Roboto"/>
                <a:sym typeface="Roboto"/>
              </a:rPr>
              <a:t>BioRender.com</a:t>
            </a:r>
            <a:endParaRPr b="0" i="0" sz="1050" u="sng" cap="none" strike="noStrike">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Clr>
                <a:srgbClr val="000000"/>
              </a:buClr>
              <a:buSzPts val="1050"/>
              <a:buFont typeface="Arial"/>
              <a:buNone/>
            </a:pPr>
            <a:r>
              <a:t/>
            </a:r>
            <a:endParaRPr b="0" i="0" sz="1050" u="sng" cap="none" strike="noStrike">
              <a:solidFill>
                <a:srgbClr val="2570B7"/>
              </a:solidFill>
              <a:latin typeface="Roboto"/>
              <a:ea typeface="Roboto"/>
              <a:cs typeface="Roboto"/>
              <a:sym typeface="Roboto"/>
            </a:endParaRPr>
          </a:p>
        </p:txBody>
      </p:sp>
      <p:pic>
        <p:nvPicPr>
          <p:cNvPr id="290" name="Google Shape;290;p21"/>
          <p:cNvPicPr preferRelativeResize="0"/>
          <p:nvPr/>
        </p:nvPicPr>
        <p:blipFill rotWithShape="1">
          <a:blip r:embed="rId4">
            <a:alphaModFix/>
          </a:blip>
          <a:srcRect b="0" l="0" r="0" t="0"/>
          <a:stretch/>
        </p:blipFill>
        <p:spPr>
          <a:xfrm>
            <a:off x="2550600" y="1304450"/>
            <a:ext cx="3398651" cy="2266874"/>
          </a:xfrm>
          <a:prstGeom prst="rect">
            <a:avLst/>
          </a:prstGeom>
          <a:noFill/>
          <a:ln>
            <a:noFill/>
          </a:ln>
        </p:spPr>
      </p:pic>
      <p:sp>
        <p:nvSpPr>
          <p:cNvPr id="291" name="Google Shape;291;p21"/>
          <p:cNvSpPr txBox="1"/>
          <p:nvPr/>
        </p:nvSpPr>
        <p:spPr>
          <a:xfrm>
            <a:off x="2514600" y="3581400"/>
            <a:ext cx="3398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rgbClr val="000000"/>
                </a:solidFill>
                <a:highlight>
                  <a:srgbClr val="FFFFFF"/>
                </a:highlight>
                <a:latin typeface="Arial"/>
                <a:ea typeface="Arial"/>
                <a:cs typeface="Arial"/>
                <a:sym typeface="Arial"/>
                <a:hlinkClick r:id="rId5">
                  <a:extLst>
                    <a:ext uri="{A12FA001-AC4F-418D-AE19-62706E023703}">
                      <ahyp:hlinkClr val="tx"/>
                    </a:ext>
                  </a:extLst>
                </a:hlinkClick>
              </a:rPr>
              <a:t>"Al Capone’s Luxurious Prison Cell"</a:t>
            </a:r>
            <a:r>
              <a:rPr b="0" i="0" lang="en" sz="800" u="none" cap="none" strike="noStrike">
                <a:solidFill>
                  <a:srgbClr val="000000"/>
                </a:solidFill>
                <a:highlight>
                  <a:srgbClr val="FFFFFF"/>
                </a:highlight>
                <a:latin typeface="Arial"/>
                <a:ea typeface="Arial"/>
                <a:cs typeface="Arial"/>
                <a:sym typeface="Arial"/>
              </a:rPr>
              <a:t> by </a:t>
            </a:r>
            <a:r>
              <a:rPr b="0" i="0" lang="en" sz="800" u="none" cap="none" strike="noStrike">
                <a:solidFill>
                  <a:srgbClr val="000000"/>
                </a:solidFill>
                <a:highlight>
                  <a:srgbClr val="FFFFFF"/>
                </a:highlight>
                <a:uFill>
                  <a:noFill/>
                </a:uFill>
                <a:latin typeface="Arial"/>
                <a:ea typeface="Arial"/>
                <a:cs typeface="Arial"/>
                <a:sym typeface="Arial"/>
                <a:hlinkClick r:id="rId6">
                  <a:extLst>
                    <a:ext uri="{A12FA001-AC4F-418D-AE19-62706E023703}">
                      <ahyp:hlinkClr val="tx"/>
                    </a:ext>
                  </a:extLst>
                </a:hlinkClick>
              </a:rPr>
              <a:t>Bold Frontiers</a:t>
            </a:r>
            <a:r>
              <a:rPr b="0" i="0" lang="en" sz="800" u="none" cap="none" strike="noStrike">
                <a:solidFill>
                  <a:srgbClr val="000000"/>
                </a:solidFill>
                <a:highlight>
                  <a:srgbClr val="FFFFFF"/>
                </a:highlight>
                <a:latin typeface="Arial"/>
                <a:ea typeface="Arial"/>
                <a:cs typeface="Arial"/>
                <a:sym typeface="Arial"/>
              </a:rPr>
              <a:t> is licensed under </a:t>
            </a:r>
            <a:r>
              <a:rPr b="0" i="0" lang="en" sz="800" u="none" cap="none" strike="noStrike">
                <a:solidFill>
                  <a:srgbClr val="000000"/>
                </a:solidFill>
                <a:highlight>
                  <a:srgbClr val="FFFFFF"/>
                </a:highlight>
                <a:uFill>
                  <a:noFill/>
                </a:uFill>
                <a:latin typeface="Arial"/>
                <a:ea typeface="Arial"/>
                <a:cs typeface="Arial"/>
                <a:sym typeface="Arial"/>
                <a:hlinkClick r:id="rId7">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pic>
        <p:nvPicPr>
          <p:cNvPr id="292" name="Google Shape;292;p21"/>
          <p:cNvPicPr preferRelativeResize="0"/>
          <p:nvPr/>
        </p:nvPicPr>
        <p:blipFill rotWithShape="1">
          <a:blip r:embed="rId8">
            <a:alphaModFix/>
          </a:blip>
          <a:srcRect b="0" l="0" r="0" t="0"/>
          <a:stretch/>
        </p:blipFill>
        <p:spPr>
          <a:xfrm>
            <a:off x="6104001" y="2274300"/>
            <a:ext cx="2889948" cy="1927573"/>
          </a:xfrm>
          <a:prstGeom prst="rect">
            <a:avLst/>
          </a:prstGeom>
          <a:noFill/>
          <a:ln>
            <a:noFill/>
          </a:ln>
        </p:spPr>
      </p:pic>
      <p:sp>
        <p:nvSpPr>
          <p:cNvPr id="293" name="Google Shape;293;p21"/>
          <p:cNvSpPr txBox="1"/>
          <p:nvPr/>
        </p:nvSpPr>
        <p:spPr>
          <a:xfrm>
            <a:off x="6096000" y="41910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rgbClr val="000000"/>
                </a:solidFill>
                <a:highlight>
                  <a:srgbClr val="FFFFFF"/>
                </a:highlight>
                <a:latin typeface="Arial"/>
                <a:ea typeface="Arial"/>
                <a:cs typeface="Arial"/>
                <a:sym typeface="Arial"/>
                <a:hlinkClick r:id="rId9">
                  <a:extLst>
                    <a:ext uri="{A12FA001-AC4F-418D-AE19-62706E023703}">
                      <ahyp:hlinkClr val="tx"/>
                    </a:ext>
                  </a:extLst>
                </a:hlinkClick>
              </a:rPr>
              <a:t>"Fuel Cell"</a:t>
            </a:r>
            <a:r>
              <a:rPr b="0" i="0" lang="en" sz="800" u="none" cap="none" strike="noStrike">
                <a:solidFill>
                  <a:srgbClr val="000000"/>
                </a:solidFill>
                <a:highlight>
                  <a:srgbClr val="FFFFFF"/>
                </a:highlight>
                <a:latin typeface="Arial"/>
                <a:ea typeface="Arial"/>
                <a:cs typeface="Arial"/>
                <a:sym typeface="Arial"/>
              </a:rPr>
              <a:t> by </a:t>
            </a:r>
            <a:r>
              <a:rPr b="0" i="0" lang="en" sz="800" u="none" cap="none" strike="noStrike">
                <a:solidFill>
                  <a:srgbClr val="000000"/>
                </a:solidFill>
                <a:highlight>
                  <a:srgbClr val="FFFFFF"/>
                </a:highlight>
                <a:uFill>
                  <a:noFill/>
                </a:uFill>
                <a:latin typeface="Arial"/>
                <a:ea typeface="Arial"/>
                <a:cs typeface="Arial"/>
                <a:sym typeface="Arial"/>
                <a:hlinkClick r:id="rId10">
                  <a:extLst>
                    <a:ext uri="{A12FA001-AC4F-418D-AE19-62706E023703}">
                      <ahyp:hlinkClr val="tx"/>
                    </a:ext>
                  </a:extLst>
                </a:hlinkClick>
              </a:rPr>
              <a:t>Idaho National Laboratory</a:t>
            </a:r>
            <a:r>
              <a:rPr b="0" i="0" lang="en" sz="800" u="none" cap="none" strike="noStrike">
                <a:solidFill>
                  <a:srgbClr val="000000"/>
                </a:solidFill>
                <a:highlight>
                  <a:srgbClr val="FFFFFF"/>
                </a:highlight>
                <a:latin typeface="Arial"/>
                <a:ea typeface="Arial"/>
                <a:cs typeface="Arial"/>
                <a:sym typeface="Arial"/>
              </a:rPr>
              <a:t> is licensed under </a:t>
            </a:r>
            <a:r>
              <a:rPr b="0" i="0" lang="en" sz="800" u="none" cap="none" strike="noStrike">
                <a:solidFill>
                  <a:srgbClr val="000000"/>
                </a:solidFill>
                <a:highlight>
                  <a:srgbClr val="FFFFFF"/>
                </a:highlight>
                <a:uFill>
                  <a:noFill/>
                </a:uFill>
                <a:latin typeface="Arial"/>
                <a:ea typeface="Arial"/>
                <a:cs typeface="Arial"/>
                <a:sym typeface="Arial"/>
                <a:hlinkClick r:id="rId11">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aff26d8b2f_0_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Assignment 1</a:t>
            </a:r>
            <a:endParaRPr/>
          </a:p>
        </p:txBody>
      </p:sp>
      <p:sp>
        <p:nvSpPr>
          <p:cNvPr id="299" name="Google Shape;299;gaff26d8b2f_0_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Communicating Science</a:t>
            </a:r>
            <a:endParaRPr/>
          </a:p>
          <a:p>
            <a:pPr indent="0" lvl="0" marL="0" rtl="0" algn="l">
              <a:lnSpc>
                <a:spcPct val="100000"/>
              </a:lnSpc>
              <a:spcBef>
                <a:spcPts val="0"/>
              </a:spcBef>
              <a:spcAft>
                <a:spcPts val="0"/>
              </a:spcAft>
              <a:buSzPts val="4800"/>
              <a:buNone/>
            </a:pPr>
            <a:r>
              <a:t/>
            </a:r>
            <a:endParaRPr/>
          </a:p>
        </p:txBody>
      </p:sp>
      <p:sp>
        <p:nvSpPr>
          <p:cNvPr id="305" name="Google Shape;305;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311" name="Google Shape;311;p23"/>
          <p:cNvPicPr preferRelativeResize="0"/>
          <p:nvPr/>
        </p:nvPicPr>
        <p:blipFill rotWithShape="1">
          <a:blip r:embed="rId3">
            <a:alphaModFix/>
          </a:blip>
          <a:srcRect b="0" l="0" r="0" t="0"/>
          <a:stretch/>
        </p:blipFill>
        <p:spPr>
          <a:xfrm>
            <a:off x="1558125" y="152400"/>
            <a:ext cx="6239529" cy="483869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Scientific communication is evolving</a:t>
            </a:r>
            <a:endParaRPr/>
          </a:p>
        </p:txBody>
      </p:sp>
      <p:pic>
        <p:nvPicPr>
          <p:cNvPr id="317" name="Google Shape;317;p24"/>
          <p:cNvPicPr preferRelativeResize="0"/>
          <p:nvPr/>
        </p:nvPicPr>
        <p:blipFill rotWithShape="1">
          <a:blip r:embed="rId3">
            <a:alphaModFix/>
          </a:blip>
          <a:srcRect b="0" l="0" r="0" t="0"/>
          <a:stretch/>
        </p:blipFill>
        <p:spPr>
          <a:xfrm>
            <a:off x="152400" y="941525"/>
            <a:ext cx="4494625" cy="2526900"/>
          </a:xfrm>
          <a:prstGeom prst="rect">
            <a:avLst/>
          </a:prstGeom>
          <a:noFill/>
          <a:ln>
            <a:noFill/>
          </a:ln>
        </p:spPr>
      </p:pic>
      <p:pic>
        <p:nvPicPr>
          <p:cNvPr id="318" name="Google Shape;318;p24"/>
          <p:cNvPicPr preferRelativeResize="0"/>
          <p:nvPr/>
        </p:nvPicPr>
        <p:blipFill rotWithShape="1">
          <a:blip r:embed="rId4">
            <a:alphaModFix/>
          </a:blip>
          <a:srcRect b="0" l="0" r="0" t="0"/>
          <a:stretch/>
        </p:blipFill>
        <p:spPr>
          <a:xfrm>
            <a:off x="4841426" y="941525"/>
            <a:ext cx="4049575" cy="4049575"/>
          </a:xfrm>
          <a:prstGeom prst="rect">
            <a:avLst/>
          </a:prstGeom>
          <a:noFill/>
          <a:ln>
            <a:noFill/>
          </a:ln>
        </p:spPr>
      </p:pic>
      <p:sp>
        <p:nvSpPr>
          <p:cNvPr id="319" name="Google Shape;31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20" name="Google Shape;320;p24"/>
          <p:cNvSpPr txBox="1"/>
          <p:nvPr/>
        </p:nvSpPr>
        <p:spPr>
          <a:xfrm>
            <a:off x="76200" y="3468425"/>
            <a:ext cx="44946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https://www.cdc.gov/mmwr/volumes/69/wr/mm6924e2.htm</a:t>
            </a:r>
            <a:endParaRPr b="0" i="0" sz="800" u="none" cap="none" strike="noStrike">
              <a:solidFill>
                <a:srgbClr val="000000"/>
              </a:solidFill>
              <a:latin typeface="Arial"/>
              <a:ea typeface="Arial"/>
              <a:cs typeface="Arial"/>
              <a:sym typeface="Arial"/>
            </a:endParaRPr>
          </a:p>
        </p:txBody>
      </p:sp>
      <p:sp>
        <p:nvSpPr>
          <p:cNvPr id="321" name="Google Shape;321;p24"/>
          <p:cNvSpPr txBox="1"/>
          <p:nvPr/>
        </p:nvSpPr>
        <p:spPr>
          <a:xfrm>
            <a:off x="5209975" y="4838700"/>
            <a:ext cx="3933900" cy="293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rgbClr val="000000"/>
                </a:solidFill>
                <a:latin typeface="Arial"/>
                <a:ea typeface="Arial"/>
                <a:cs typeface="Arial"/>
                <a:sym typeface="Arial"/>
                <a:hlinkClick r:id="rId5">
                  <a:extLst>
                    <a:ext uri="{A12FA001-AC4F-418D-AE19-62706E023703}">
                      <ahyp:hlinkClr val="tx"/>
                    </a:ext>
                  </a:extLst>
                </a:hlinkClick>
              </a:rPr>
              <a:t>https://www.who.int/campaigns/immunization-week/2017/infographic/en/</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sz="4200"/>
              <a:t>But ….</a:t>
            </a:r>
            <a:endParaRPr sz="4200"/>
          </a:p>
          <a:p>
            <a:pPr indent="0" lvl="0" marL="0" rtl="0" algn="l">
              <a:lnSpc>
                <a:spcPct val="100000"/>
              </a:lnSpc>
              <a:spcBef>
                <a:spcPts val="0"/>
              </a:spcBef>
              <a:spcAft>
                <a:spcPts val="0"/>
              </a:spcAft>
              <a:buSzPts val="4800"/>
              <a:buNone/>
            </a:pPr>
            <a:r>
              <a:t/>
            </a:r>
            <a:endParaRPr sz="4200"/>
          </a:p>
        </p:txBody>
      </p:sp>
      <p:sp>
        <p:nvSpPr>
          <p:cNvPr id="327" name="Google Shape;327;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 has a language bias</a:t>
            </a:r>
            <a:endParaRPr/>
          </a:p>
        </p:txBody>
      </p:sp>
      <p:sp>
        <p:nvSpPr>
          <p:cNvPr id="333" name="Google Shape;33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34" name="Google Shape;334;p26"/>
          <p:cNvSpPr txBox="1"/>
          <p:nvPr/>
        </p:nvSpPr>
        <p:spPr>
          <a:xfrm>
            <a:off x="5079850" y="1959550"/>
            <a:ext cx="3822600" cy="191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highlight>
                  <a:srgbClr val="FFFFFF"/>
                </a:highlight>
                <a:latin typeface="Arial"/>
                <a:ea typeface="Arial"/>
                <a:cs typeface="Arial"/>
                <a:sym typeface="Arial"/>
              </a:rPr>
              <a:t>Articles published in English have a higher number of citations than those published in other languages, when the effect of journal, year of publication, and paper length are statistically controlled</a:t>
            </a:r>
            <a:endParaRPr b="0" i="0" sz="1800" u="none" cap="none" strike="noStrike">
              <a:solidFill>
                <a:schemeClr val="dk2"/>
              </a:solidFill>
              <a:latin typeface="Arial"/>
              <a:ea typeface="Arial"/>
              <a:cs typeface="Arial"/>
              <a:sym typeface="Arial"/>
            </a:endParaRPr>
          </a:p>
        </p:txBody>
      </p:sp>
      <p:pic>
        <p:nvPicPr>
          <p:cNvPr id="335" name="Google Shape;335;p26" title="Faux article &quot;Two elite medical journals retract coronavirus papers over data integrity questions&quot;"/>
          <p:cNvPicPr preferRelativeResize="0"/>
          <p:nvPr/>
        </p:nvPicPr>
        <p:blipFill rotWithShape="1">
          <a:blip r:embed="rId3">
            <a:alphaModFix/>
          </a:blip>
          <a:srcRect b="46012" l="0" r="0" t="0"/>
          <a:stretch/>
        </p:blipFill>
        <p:spPr>
          <a:xfrm>
            <a:off x="187575" y="1097549"/>
            <a:ext cx="4644825" cy="3797021"/>
          </a:xfrm>
          <a:prstGeom prst="rect">
            <a:avLst/>
          </a:prstGeom>
          <a:noFill/>
          <a:ln cap="flat" cmpd="sng" w="9525">
            <a:solidFill>
              <a:srgbClr val="595959"/>
            </a:solidFill>
            <a:prstDash val="solid"/>
            <a:round/>
            <a:headEnd len="sm" w="sm" type="none"/>
            <a:tailEnd len="sm" w="sm" type="none"/>
          </a:ln>
        </p:spPr>
      </p:pic>
      <p:sp>
        <p:nvSpPr>
          <p:cNvPr id="336" name="Google Shape;336;p26"/>
          <p:cNvSpPr txBox="1"/>
          <p:nvPr/>
        </p:nvSpPr>
        <p:spPr>
          <a:xfrm>
            <a:off x="282025" y="1126850"/>
            <a:ext cx="4550400" cy="1081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Georgia"/>
                <a:ea typeface="Georgia"/>
                <a:cs typeface="Georgia"/>
                <a:sym typeface="Georgia"/>
              </a:rPr>
              <a:t>Publish (in English) or perish: The effect on citation rate of using language other than English in scientific publications</a:t>
            </a:r>
            <a:endParaRPr b="1" i="0" sz="1400" u="none" cap="none" strike="noStrike">
              <a:solidFill>
                <a:srgbClr val="000000"/>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Arial"/>
                <a:ea typeface="Arial"/>
                <a:cs typeface="Arial"/>
                <a:sym typeface="Arial"/>
              </a:rPr>
              <a:t>Mario S. Di Bitetti, Julian A. Ferreras</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37" name="Google Shape;337;p26"/>
          <p:cNvSpPr txBox="1"/>
          <p:nvPr/>
        </p:nvSpPr>
        <p:spPr>
          <a:xfrm>
            <a:off x="381000" y="4873775"/>
            <a:ext cx="7567500" cy="238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800" u="none" cap="none" strike="noStrike">
                <a:solidFill>
                  <a:schemeClr val="dk2"/>
                </a:solidFill>
                <a:uFill>
                  <a:noFill/>
                </a:uFill>
                <a:latin typeface="Arial"/>
                <a:ea typeface="Arial"/>
                <a:cs typeface="Arial"/>
                <a:sym typeface="Arial"/>
                <a:hlinkClick r:id="rId4">
                  <a:extLst>
                    <a:ext uri="{A12FA001-AC4F-418D-AE19-62706E023703}">
                      <ahyp:hlinkClr val="tx"/>
                    </a:ext>
                  </a:extLst>
                </a:hlinkClick>
              </a:rPr>
              <a:t>Di Bitetti &amp; Ferreras, 2017</a:t>
            </a:r>
            <a:endParaRPr b="0" i="0" sz="800" u="none" cap="none" strike="noStrike">
              <a:solidFill>
                <a:schemeClr val="dk2"/>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43" name="Google Shape;343;p27"/>
          <p:cNvSpPr txBox="1"/>
          <p:nvPr>
            <p:ph idx="4294967295" type="body"/>
          </p:nvPr>
        </p:nvSpPr>
        <p:spPr>
          <a:xfrm>
            <a:off x="4639075" y="1152475"/>
            <a:ext cx="41934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Science articles not written in english can often be ignored or overlooked</a:t>
            </a:r>
            <a:endParaRPr sz="1800"/>
          </a:p>
          <a:p>
            <a:pPr indent="-342900" lvl="0" marL="457200" rtl="0" algn="l">
              <a:lnSpc>
                <a:spcPct val="115000"/>
              </a:lnSpc>
              <a:spcBef>
                <a:spcPts val="0"/>
              </a:spcBef>
              <a:spcAft>
                <a:spcPts val="0"/>
              </a:spcAft>
              <a:buSzPts val="1800"/>
              <a:buChar char="●"/>
            </a:pPr>
            <a:r>
              <a:rPr lang="en" sz="1800"/>
              <a:t>Critical work is not included in the studies of others</a:t>
            </a:r>
            <a:endParaRPr sz="1800"/>
          </a:p>
          <a:p>
            <a:pPr indent="-342900" lvl="0" marL="457200" rtl="0" algn="l">
              <a:lnSpc>
                <a:spcPct val="115000"/>
              </a:lnSpc>
              <a:spcBef>
                <a:spcPts val="0"/>
              </a:spcBef>
              <a:spcAft>
                <a:spcPts val="0"/>
              </a:spcAft>
              <a:buSzPts val="1800"/>
              <a:buChar char="●"/>
            </a:pPr>
            <a:r>
              <a:rPr lang="en" sz="1800"/>
              <a:t>Surveillance and time sensitive studies can be missed</a:t>
            </a:r>
            <a:endParaRPr sz="1800"/>
          </a:p>
        </p:txBody>
      </p:sp>
      <p:sp>
        <p:nvSpPr>
          <p:cNvPr id="344" name="Google Shape;344;p2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Having a common language is good but ...</a:t>
            </a:r>
            <a:endParaRPr/>
          </a:p>
        </p:txBody>
      </p:sp>
      <p:pic>
        <p:nvPicPr>
          <p:cNvPr id="345" name="Google Shape;345;p27" title="Faux article &quot;Two elite medical journals retract coronavirus papers over data integrity questions&quot;"/>
          <p:cNvPicPr preferRelativeResize="0"/>
          <p:nvPr/>
        </p:nvPicPr>
        <p:blipFill rotWithShape="1">
          <a:blip r:embed="rId3">
            <a:alphaModFix/>
          </a:blip>
          <a:srcRect b="46012" l="0" r="0" t="0"/>
          <a:stretch/>
        </p:blipFill>
        <p:spPr>
          <a:xfrm>
            <a:off x="187575" y="1109233"/>
            <a:ext cx="4071273" cy="3328141"/>
          </a:xfrm>
          <a:prstGeom prst="rect">
            <a:avLst/>
          </a:prstGeom>
          <a:noFill/>
          <a:ln cap="flat" cmpd="sng" w="9525">
            <a:solidFill>
              <a:srgbClr val="595959"/>
            </a:solidFill>
            <a:prstDash val="solid"/>
            <a:round/>
            <a:headEnd len="sm" w="sm" type="none"/>
            <a:tailEnd len="sm" w="sm" type="none"/>
          </a:ln>
        </p:spPr>
      </p:pic>
      <p:sp>
        <p:nvSpPr>
          <p:cNvPr id="346" name="Google Shape;346;p27"/>
          <p:cNvSpPr txBox="1"/>
          <p:nvPr/>
        </p:nvSpPr>
        <p:spPr>
          <a:xfrm>
            <a:off x="205825" y="1126850"/>
            <a:ext cx="3897900" cy="1081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Open Sans"/>
                <a:ea typeface="Open Sans"/>
                <a:cs typeface="Open Sans"/>
                <a:sym typeface="Open Sans"/>
              </a:rPr>
              <a:t>English Is the Language of Science. That Isn’t Always a Good Thing</a:t>
            </a:r>
            <a:r>
              <a:rPr b="0" i="0" lang="en" sz="1400" u="none" cap="none" strike="noStrike">
                <a:solidFill>
                  <a:srgbClr val="000000"/>
                </a:solidFill>
                <a:latin typeface="Open Sans"/>
                <a:ea typeface="Open Sans"/>
                <a:cs typeface="Open Sans"/>
                <a:sym typeface="Open Sans"/>
              </a:rPr>
              <a:t> </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How a bias towards English-language science can result in pre-</a:t>
            </a:r>
            <a:endParaRPr b="0" i="0" sz="9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Open Sans"/>
                <a:ea typeface="Open Sans"/>
                <a:cs typeface="Open Sans"/>
                <a:sym typeface="Open Sans"/>
              </a:rPr>
              <a:t>ventable crisis, duplicated efforts and lost knowledge. </a:t>
            </a:r>
            <a:endParaRPr b="0" i="0" sz="9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47" name="Google Shape;347;p27"/>
          <p:cNvSpPr txBox="1"/>
          <p:nvPr/>
        </p:nvSpPr>
        <p:spPr>
          <a:xfrm>
            <a:off x="111375" y="4416475"/>
            <a:ext cx="4071300" cy="286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uFill>
                  <a:noFill/>
                </a:uFill>
                <a:latin typeface="Arial"/>
                <a:ea typeface="Arial"/>
                <a:cs typeface="Arial"/>
                <a:sym typeface="Arial"/>
                <a:hlinkClick r:id="rId4">
                  <a:extLst>
                    <a:ext uri="{A12FA001-AC4F-418D-AE19-62706E023703}">
                      <ahyp:hlinkClr val="tx"/>
                    </a:ext>
                  </a:extLst>
                </a:hlinkClick>
              </a:rPr>
              <a:t>English Is the Language of Science. That Isn’t Always a Good Thing | Science | Smithsonian Magazine</a:t>
            </a:r>
            <a:r>
              <a:rPr b="0" i="0" lang="en" sz="800" u="none" cap="none" strike="noStrike">
                <a:solidFill>
                  <a:schemeClr val="dk1"/>
                </a:solidFill>
                <a:uFill>
                  <a:noFill/>
                </a:uFill>
                <a:latin typeface="Arial"/>
                <a:ea typeface="Arial"/>
                <a:cs typeface="Arial"/>
                <a:sym typeface="Arial"/>
                <a:hlinkClick r:id="rId5">
                  <a:extLst>
                    <a:ext uri="{A12FA001-AC4F-418D-AE19-62706E023703}">
                      <ahyp:hlinkClr val="tx"/>
                    </a:ext>
                  </a:extLst>
                </a:hlinkClick>
              </a:rPr>
              <a:t>, n.d.</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Need to use more Indigenous languages</a:t>
            </a:r>
            <a:endParaRPr/>
          </a:p>
        </p:txBody>
      </p:sp>
      <p:sp>
        <p:nvSpPr>
          <p:cNvPr id="353" name="Google Shape;353;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54" name="Google Shape;354;p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Billions of people do not speak english</a:t>
            </a:r>
            <a:endParaRPr sz="1800"/>
          </a:p>
          <a:p>
            <a:pPr indent="-342900" lvl="0" marL="457200" rtl="0" algn="l">
              <a:lnSpc>
                <a:spcPct val="115000"/>
              </a:lnSpc>
              <a:spcBef>
                <a:spcPts val="0"/>
              </a:spcBef>
              <a:spcAft>
                <a:spcPts val="0"/>
              </a:spcAft>
              <a:buSzPts val="1800"/>
              <a:buChar char="●"/>
            </a:pPr>
            <a:r>
              <a:rPr lang="en" sz="1800"/>
              <a:t>The Imagine Project is working to connect people from rural and indigenous communities with scientific knowledge from labs. </a:t>
            </a:r>
            <a:endParaRPr sz="1800"/>
          </a:p>
          <a:p>
            <a:pPr indent="-342900" lvl="0" marL="457200" rtl="0" algn="l">
              <a:lnSpc>
                <a:spcPct val="115000"/>
              </a:lnSpc>
              <a:spcBef>
                <a:spcPts val="0"/>
              </a:spcBef>
              <a:spcAft>
                <a:spcPts val="0"/>
              </a:spcAft>
              <a:buSzPts val="1800"/>
              <a:buChar char="●"/>
            </a:pPr>
            <a:r>
              <a:rPr lang="en" sz="1800"/>
              <a:t>Need to open up science by opening up communication</a:t>
            </a:r>
            <a:endParaRPr sz="1800"/>
          </a:p>
          <a:p>
            <a:pPr indent="-342900" lvl="0" marL="457200" rtl="0" algn="l">
              <a:lnSpc>
                <a:spcPct val="115000"/>
              </a:lnSpc>
              <a:spcBef>
                <a:spcPts val="0"/>
              </a:spcBef>
              <a:spcAft>
                <a:spcPts val="0"/>
              </a:spcAft>
              <a:buSzPts val="1800"/>
              <a:buChar char="●"/>
            </a:pPr>
            <a:r>
              <a:rPr lang="en" sz="1800"/>
              <a:t>Need to translating science into a variety of languages</a:t>
            </a:r>
            <a:endParaRPr sz="1800"/>
          </a:p>
        </p:txBody>
      </p:sp>
      <p:pic>
        <p:nvPicPr>
          <p:cNvPr id="355" name="Google Shape;355;p28" title="Faux article &quot;Two elite medical journals retract coronavirus papers over data integrity questions&quot;"/>
          <p:cNvPicPr preferRelativeResize="0"/>
          <p:nvPr/>
        </p:nvPicPr>
        <p:blipFill rotWithShape="1">
          <a:blip r:embed="rId3">
            <a:alphaModFix/>
          </a:blip>
          <a:srcRect b="46012" l="0" r="0" t="0"/>
          <a:stretch/>
        </p:blipFill>
        <p:spPr>
          <a:xfrm>
            <a:off x="187575" y="1109233"/>
            <a:ext cx="4071273" cy="3328141"/>
          </a:xfrm>
          <a:prstGeom prst="rect">
            <a:avLst/>
          </a:prstGeom>
          <a:noFill/>
          <a:ln cap="flat" cmpd="sng" w="9525">
            <a:solidFill>
              <a:srgbClr val="595959"/>
            </a:solidFill>
            <a:prstDash val="solid"/>
            <a:round/>
            <a:headEnd len="sm" w="sm" type="none"/>
            <a:tailEnd len="sm" w="sm" type="none"/>
          </a:ln>
        </p:spPr>
      </p:pic>
      <p:sp>
        <p:nvSpPr>
          <p:cNvPr id="356" name="Google Shape;356;p28"/>
          <p:cNvSpPr txBox="1"/>
          <p:nvPr/>
        </p:nvSpPr>
        <p:spPr>
          <a:xfrm>
            <a:off x="205825" y="1126850"/>
            <a:ext cx="3897900" cy="10812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Open Sans"/>
                <a:ea typeface="Open Sans"/>
                <a:cs typeface="Open Sans"/>
                <a:sym typeface="Open Sans"/>
              </a:rPr>
              <a:t>Indigenous languages must feature more in science communication</a:t>
            </a:r>
            <a:endParaRPr b="0" i="0" sz="1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
        <p:nvSpPr>
          <p:cNvPr id="357" name="Google Shape;357;p28"/>
          <p:cNvSpPr txBox="1"/>
          <p:nvPr/>
        </p:nvSpPr>
        <p:spPr>
          <a:xfrm>
            <a:off x="152400" y="44196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uFill>
                  <a:noFill/>
                </a:uFill>
                <a:latin typeface="Arial"/>
                <a:ea typeface="Arial"/>
                <a:cs typeface="Arial"/>
                <a:sym typeface="Arial"/>
                <a:hlinkClick r:id="rId4">
                  <a:extLst>
                    <a:ext uri="{A12FA001-AC4F-418D-AE19-62706E023703}">
                      <ahyp:hlinkClr val="tx"/>
                    </a:ext>
                  </a:extLst>
                </a:hlinkClick>
              </a:rPr>
              <a:t>Ramos &amp; Empinotti, n.d.</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grpSp>
        <p:nvGrpSpPr>
          <p:cNvPr id="136" name="Google Shape;136;p3"/>
          <p:cNvGrpSpPr/>
          <p:nvPr/>
        </p:nvGrpSpPr>
        <p:grpSpPr>
          <a:xfrm>
            <a:off x="4481729" y="641053"/>
            <a:ext cx="2744808" cy="2664963"/>
            <a:chOff x="4481729" y="1022053"/>
            <a:chExt cx="2744808" cy="2664963"/>
          </a:xfrm>
        </p:grpSpPr>
        <p:sp>
          <p:nvSpPr>
            <p:cNvPr id="137" name="Google Shape;137;p3"/>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8" name="Google Shape;138;p3"/>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9" name="Google Shape;139;p3"/>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140" name="Google Shape;140;p3"/>
          <p:cNvGrpSpPr/>
          <p:nvPr/>
        </p:nvGrpSpPr>
        <p:grpSpPr>
          <a:xfrm>
            <a:off x="3026171" y="-457686"/>
            <a:ext cx="2655025" cy="2740083"/>
            <a:chOff x="3026171" y="-76686"/>
            <a:chExt cx="2655025" cy="2740083"/>
          </a:xfrm>
        </p:grpSpPr>
        <p:sp>
          <p:nvSpPr>
            <p:cNvPr id="141" name="Google Shape;141;p3"/>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42" name="Google Shape;142;p3"/>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43" name="Google Shape;143;p3"/>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44" name="Google Shape;144;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Scientists are poor communicators</a:t>
            </a:r>
            <a:endParaRPr/>
          </a:p>
        </p:txBody>
      </p:sp>
      <p:sp>
        <p:nvSpPr>
          <p:cNvPr id="363" name="Google Shape;363;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64" name="Google Shape;364;p29"/>
          <p:cNvSpPr txBox="1"/>
          <p:nvPr/>
        </p:nvSpPr>
        <p:spPr>
          <a:xfrm>
            <a:off x="4572000" y="941525"/>
            <a:ext cx="4668900" cy="8418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We’re not trained to be effective communicators </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As we often only communicate with each other</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We have conventional ways of presenting our work and we generally use “scientific language”</a:t>
            </a:r>
            <a:endParaRPr b="0" i="0" sz="1800" u="none" cap="none" strike="noStrike">
              <a:solidFill>
                <a:schemeClr val="dk2"/>
              </a:solidFill>
              <a:latin typeface="Arial"/>
              <a:ea typeface="Arial"/>
              <a:cs typeface="Arial"/>
              <a:sym typeface="Arial"/>
            </a:endParaRPr>
          </a:p>
          <a:p>
            <a:pPr indent="-342900" lvl="0" marL="457200" marR="0" rtl="0" algn="l">
              <a:lnSpc>
                <a:spcPct val="100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Scientists can be often misunderstood</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65" name="Google Shape;365;p29"/>
          <p:cNvPicPr preferRelativeResize="0"/>
          <p:nvPr/>
        </p:nvPicPr>
        <p:blipFill rotWithShape="1">
          <a:blip r:embed="rId3">
            <a:alphaModFix/>
          </a:blip>
          <a:srcRect b="0" l="0" r="0" t="0"/>
          <a:stretch/>
        </p:blipFill>
        <p:spPr>
          <a:xfrm>
            <a:off x="199075" y="891450"/>
            <a:ext cx="4459925" cy="3344926"/>
          </a:xfrm>
          <a:prstGeom prst="rect">
            <a:avLst/>
          </a:prstGeom>
          <a:noFill/>
          <a:ln>
            <a:noFill/>
          </a:ln>
        </p:spPr>
      </p:pic>
      <p:pic>
        <p:nvPicPr>
          <p:cNvPr id="366" name="Google Shape;366;p29"/>
          <p:cNvPicPr preferRelativeResize="0"/>
          <p:nvPr/>
        </p:nvPicPr>
        <p:blipFill rotWithShape="1">
          <a:blip r:embed="rId4">
            <a:alphaModFix/>
          </a:blip>
          <a:srcRect b="0" l="0" r="0" t="0"/>
          <a:stretch/>
        </p:blipFill>
        <p:spPr>
          <a:xfrm>
            <a:off x="4851249" y="3365075"/>
            <a:ext cx="4065075" cy="162602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We have an information disorder</a:t>
            </a:r>
            <a:endParaRPr/>
          </a:p>
        </p:txBody>
      </p:sp>
      <p:sp>
        <p:nvSpPr>
          <p:cNvPr id="372" name="Google Shape;37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73" name="Google Shape;373;p30"/>
          <p:cNvSpPr txBox="1"/>
          <p:nvPr>
            <p:ph idx="2" type="body"/>
          </p:nvPr>
        </p:nvSpPr>
        <p:spPr>
          <a:xfrm>
            <a:off x="5328850" y="1152475"/>
            <a:ext cx="35034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1800">
                <a:highlight>
                  <a:srgbClr val="FFFFFF"/>
                </a:highlight>
              </a:rPr>
              <a:t>Pandemic of misinformation during COVID-19 pandemic</a:t>
            </a:r>
            <a:endParaRPr sz="1800">
              <a:highlight>
                <a:srgbClr val="FFFFFF"/>
              </a:highlight>
            </a:endParaRPr>
          </a:p>
          <a:p>
            <a:pPr indent="0" lvl="0" marL="0" rtl="0" algn="l">
              <a:lnSpc>
                <a:spcPct val="100000"/>
              </a:lnSpc>
              <a:spcBef>
                <a:spcPts val="0"/>
              </a:spcBef>
              <a:spcAft>
                <a:spcPts val="0"/>
              </a:spcAft>
              <a:buSzPts val="1400"/>
              <a:buNone/>
            </a:pPr>
            <a:r>
              <a:t/>
            </a:r>
            <a:endParaRPr sz="1800">
              <a:highlight>
                <a:srgbClr val="FFFFFF"/>
              </a:highlight>
            </a:endParaRPr>
          </a:p>
          <a:p>
            <a:pPr indent="-342900" lvl="0" marL="457200" rtl="0" algn="l">
              <a:lnSpc>
                <a:spcPct val="100000"/>
              </a:lnSpc>
              <a:spcBef>
                <a:spcPts val="0"/>
              </a:spcBef>
              <a:spcAft>
                <a:spcPts val="0"/>
              </a:spcAft>
              <a:buSzPts val="1800"/>
              <a:buChar char="●"/>
            </a:pPr>
            <a:r>
              <a:rPr lang="en" sz="1800">
                <a:highlight>
                  <a:srgbClr val="FFFFFF"/>
                </a:highlight>
              </a:rPr>
              <a:t>“Masks don’t work”</a:t>
            </a:r>
            <a:endParaRPr sz="1800">
              <a:highlight>
                <a:srgbClr val="FFFFFF"/>
              </a:highlight>
            </a:endParaRPr>
          </a:p>
          <a:p>
            <a:pPr indent="0" lvl="0" marL="457200" rtl="0" algn="l">
              <a:lnSpc>
                <a:spcPct val="100000"/>
              </a:lnSpc>
              <a:spcBef>
                <a:spcPts val="0"/>
              </a:spcBef>
              <a:spcAft>
                <a:spcPts val="0"/>
              </a:spcAft>
              <a:buSzPts val="1400"/>
              <a:buNone/>
            </a:pPr>
            <a:r>
              <a:t/>
            </a:r>
            <a:endParaRPr sz="1800">
              <a:highlight>
                <a:srgbClr val="FFFFFF"/>
              </a:highlight>
            </a:endParaRPr>
          </a:p>
          <a:p>
            <a:pPr indent="-355600" lvl="0" marL="457200" rtl="0" algn="l">
              <a:lnSpc>
                <a:spcPct val="100000"/>
              </a:lnSpc>
              <a:spcBef>
                <a:spcPts val="0"/>
              </a:spcBef>
              <a:spcAft>
                <a:spcPts val="0"/>
              </a:spcAft>
              <a:buSzPts val="2000"/>
              <a:buChar char="●"/>
            </a:pPr>
            <a:r>
              <a:rPr lang="en" sz="1800">
                <a:highlight>
                  <a:srgbClr val="FFFFFF"/>
                </a:highlight>
              </a:rPr>
              <a:t>News of correlation between cancer and mask coverings appeared on social networks</a:t>
            </a:r>
            <a:endParaRPr sz="1800">
              <a:highlight>
                <a:srgbClr val="FFFFFF"/>
              </a:highlight>
            </a:endParaRPr>
          </a:p>
          <a:p>
            <a:pPr indent="0" lvl="0" marL="457200" rtl="0" algn="l">
              <a:lnSpc>
                <a:spcPct val="100000"/>
              </a:lnSpc>
              <a:spcBef>
                <a:spcPts val="0"/>
              </a:spcBef>
              <a:spcAft>
                <a:spcPts val="0"/>
              </a:spcAft>
              <a:buSzPts val="1400"/>
              <a:buNone/>
            </a:pPr>
            <a:r>
              <a:t/>
            </a:r>
            <a:endParaRPr sz="1800">
              <a:highlight>
                <a:srgbClr val="FFFFFF"/>
              </a:highlight>
            </a:endParaRPr>
          </a:p>
          <a:p>
            <a:pPr indent="-342900" lvl="0" marL="457200" rtl="0" algn="l">
              <a:lnSpc>
                <a:spcPct val="100000"/>
              </a:lnSpc>
              <a:spcBef>
                <a:spcPts val="0"/>
              </a:spcBef>
              <a:spcAft>
                <a:spcPts val="0"/>
              </a:spcAft>
              <a:buSzPts val="1800"/>
              <a:buChar char="●"/>
            </a:pPr>
            <a:r>
              <a:rPr lang="en" sz="1800">
                <a:highlight>
                  <a:srgbClr val="FFFFFF"/>
                </a:highlight>
              </a:rPr>
              <a:t>Mass poisoning from methanol/bleach</a:t>
            </a:r>
            <a:endParaRPr sz="1800">
              <a:highlight>
                <a:srgbClr val="FFFFFF"/>
              </a:highlight>
            </a:endParaRPr>
          </a:p>
          <a:p>
            <a:pPr indent="0" lvl="0" marL="457200" rtl="0" algn="l">
              <a:lnSpc>
                <a:spcPct val="100000"/>
              </a:lnSpc>
              <a:spcBef>
                <a:spcPts val="0"/>
              </a:spcBef>
              <a:spcAft>
                <a:spcPts val="0"/>
              </a:spcAft>
              <a:buSzPts val="1400"/>
              <a:buNone/>
            </a:pPr>
            <a:r>
              <a:t/>
            </a:r>
            <a:endParaRPr sz="1800">
              <a:highlight>
                <a:srgbClr val="FFFFFF"/>
              </a:highlight>
            </a:endParaRPr>
          </a:p>
        </p:txBody>
      </p:sp>
      <p:pic>
        <p:nvPicPr>
          <p:cNvPr id="374" name="Google Shape;374;p30"/>
          <p:cNvPicPr preferRelativeResize="0"/>
          <p:nvPr/>
        </p:nvPicPr>
        <p:blipFill rotWithShape="1">
          <a:blip r:embed="rId3">
            <a:alphaModFix/>
          </a:blip>
          <a:srcRect b="0" l="2946" r="4382" t="0"/>
          <a:stretch/>
        </p:blipFill>
        <p:spPr>
          <a:xfrm>
            <a:off x="311700" y="941525"/>
            <a:ext cx="5017151" cy="3416400"/>
          </a:xfrm>
          <a:prstGeom prst="rect">
            <a:avLst/>
          </a:prstGeom>
          <a:noFill/>
          <a:ln>
            <a:noFill/>
          </a:ln>
        </p:spPr>
      </p:pic>
      <p:sp>
        <p:nvSpPr>
          <p:cNvPr id="375" name="Google Shape;375;p30"/>
          <p:cNvSpPr txBox="1"/>
          <p:nvPr/>
        </p:nvSpPr>
        <p:spPr>
          <a:xfrm>
            <a:off x="196025" y="4823100"/>
            <a:ext cx="4906200" cy="79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Figure adapted from </a:t>
            </a:r>
            <a:r>
              <a:rPr b="0" i="1" lang="en" sz="800" u="none" cap="none" strike="noStrike">
                <a:solidFill>
                  <a:schemeClr val="dk1"/>
                </a:solidFill>
                <a:uFill>
                  <a:noFill/>
                </a:uFill>
                <a:latin typeface="Arial"/>
                <a:ea typeface="Arial"/>
                <a:cs typeface="Arial"/>
                <a:sym typeface="Arial"/>
                <a:hlinkClick r:id="rId4">
                  <a:extLst>
                    <a:ext uri="{A12FA001-AC4F-418D-AE19-62706E023703}">
                      <ahyp:hlinkClr val="tx"/>
                    </a:ext>
                  </a:extLst>
                </a:hlinkClick>
              </a:rPr>
              <a:t>Misinformation Has Created a New World Disorder - Scientific American</a:t>
            </a:r>
            <a:r>
              <a:rPr b="0" i="0" lang="en" sz="800" u="none" cap="none" strike="noStrike">
                <a:solidFill>
                  <a:schemeClr val="dk1"/>
                </a:solidFill>
                <a:uFill>
                  <a:noFill/>
                </a:uFill>
                <a:latin typeface="Arial"/>
                <a:ea typeface="Arial"/>
                <a:cs typeface="Arial"/>
                <a:sym typeface="Arial"/>
                <a:hlinkClick r:id="rId5">
                  <a:extLst>
                    <a:ext uri="{A12FA001-AC4F-418D-AE19-62706E023703}">
                      <ahyp:hlinkClr val="tx"/>
                    </a:ext>
                  </a:extLst>
                </a:hlinkClick>
              </a:rPr>
              <a:t>, n.d.</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Pandemics and Infodemics</a:t>
            </a:r>
            <a:endParaRPr/>
          </a:p>
        </p:txBody>
      </p:sp>
      <p:sp>
        <p:nvSpPr>
          <p:cNvPr id="381" name="Google Shape;38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82" name="Google Shape;382;p31"/>
          <p:cNvPicPr preferRelativeResize="0"/>
          <p:nvPr/>
        </p:nvPicPr>
        <p:blipFill rotWithShape="1">
          <a:blip r:embed="rId3">
            <a:alphaModFix/>
          </a:blip>
          <a:srcRect b="0" l="0" r="0" t="0"/>
          <a:stretch/>
        </p:blipFill>
        <p:spPr>
          <a:xfrm>
            <a:off x="313713" y="913400"/>
            <a:ext cx="3679076" cy="1839549"/>
          </a:xfrm>
          <a:prstGeom prst="rect">
            <a:avLst/>
          </a:prstGeom>
          <a:noFill/>
          <a:ln cap="flat" cmpd="sng" w="9525">
            <a:solidFill>
              <a:schemeClr val="dk2"/>
            </a:solidFill>
            <a:prstDash val="solid"/>
            <a:round/>
            <a:headEnd len="sm" w="sm" type="none"/>
            <a:tailEnd len="sm" w="sm" type="none"/>
          </a:ln>
        </p:spPr>
      </p:pic>
      <p:pic>
        <p:nvPicPr>
          <p:cNvPr id="383" name="Google Shape;383;p31"/>
          <p:cNvPicPr preferRelativeResize="0"/>
          <p:nvPr/>
        </p:nvPicPr>
        <p:blipFill rotWithShape="1">
          <a:blip r:embed="rId4">
            <a:alphaModFix/>
          </a:blip>
          <a:srcRect b="0" l="0" r="0" t="0"/>
          <a:stretch/>
        </p:blipFill>
        <p:spPr>
          <a:xfrm>
            <a:off x="4987575" y="913400"/>
            <a:ext cx="3355149" cy="3914351"/>
          </a:xfrm>
          <a:prstGeom prst="rect">
            <a:avLst/>
          </a:prstGeom>
          <a:noFill/>
          <a:ln cap="flat" cmpd="sng" w="9525">
            <a:solidFill>
              <a:schemeClr val="dk2"/>
            </a:solidFill>
            <a:prstDash val="solid"/>
            <a:round/>
            <a:headEnd len="sm" w="sm" type="none"/>
            <a:tailEnd len="sm" w="sm" type="none"/>
          </a:ln>
        </p:spPr>
      </p:pic>
      <p:sp>
        <p:nvSpPr>
          <p:cNvPr id="384" name="Google Shape;384;p31"/>
          <p:cNvSpPr txBox="1"/>
          <p:nvPr/>
        </p:nvSpPr>
        <p:spPr>
          <a:xfrm rot="-5400000">
            <a:off x="-540750" y="1849275"/>
            <a:ext cx="1407000" cy="3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False Cures</a:t>
            </a:r>
            <a:endParaRPr b="0" i="0" sz="1400" u="none" cap="none" strike="noStrike">
              <a:solidFill>
                <a:srgbClr val="000000"/>
              </a:solidFill>
              <a:latin typeface="Arial"/>
              <a:ea typeface="Arial"/>
              <a:cs typeface="Arial"/>
              <a:sym typeface="Arial"/>
            </a:endParaRPr>
          </a:p>
        </p:txBody>
      </p:sp>
      <p:sp>
        <p:nvSpPr>
          <p:cNvPr id="385" name="Google Shape;385;p31"/>
          <p:cNvSpPr txBox="1"/>
          <p:nvPr/>
        </p:nvSpPr>
        <p:spPr>
          <a:xfrm rot="-5400000">
            <a:off x="2983275" y="2707825"/>
            <a:ext cx="3683100" cy="3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Conspiracies</a:t>
            </a:r>
            <a:endParaRPr b="0" i="0" sz="1400" u="none" cap="none" strike="noStrike">
              <a:solidFill>
                <a:srgbClr val="000000"/>
              </a:solidFill>
              <a:latin typeface="Arial"/>
              <a:ea typeface="Arial"/>
              <a:cs typeface="Arial"/>
              <a:sym typeface="Arial"/>
            </a:endParaRPr>
          </a:p>
        </p:txBody>
      </p:sp>
      <p:sp>
        <p:nvSpPr>
          <p:cNvPr id="386" name="Google Shape;386;p31"/>
          <p:cNvSpPr txBox="1"/>
          <p:nvPr/>
        </p:nvSpPr>
        <p:spPr>
          <a:xfrm rot="-5400000">
            <a:off x="-929950" y="2719825"/>
            <a:ext cx="3683100" cy="32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Scapegoating</a:t>
            </a:r>
            <a:endParaRPr b="0" i="0" sz="1400" u="none" cap="none" strike="noStrike">
              <a:solidFill>
                <a:srgbClr val="000000"/>
              </a:solidFill>
              <a:latin typeface="Arial"/>
              <a:ea typeface="Arial"/>
              <a:cs typeface="Arial"/>
              <a:sym typeface="Arial"/>
            </a:endParaRPr>
          </a:p>
        </p:txBody>
      </p:sp>
      <p:sp>
        <p:nvSpPr>
          <p:cNvPr id="387" name="Google Shape;387;p31"/>
          <p:cNvSpPr txBox="1"/>
          <p:nvPr/>
        </p:nvSpPr>
        <p:spPr>
          <a:xfrm>
            <a:off x="228600" y="2743225"/>
            <a:ext cx="3000000" cy="27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54595D"/>
                </a:solidFill>
                <a:latin typeface="Arial"/>
                <a:ea typeface="Arial"/>
                <a:cs typeface="Arial"/>
                <a:sym typeface="Arial"/>
              </a:rPr>
              <a:t>World Health Organization, CC BY-SA 3.0 IGO</a:t>
            </a:r>
            <a:endParaRPr b="0" i="0" sz="800" u="none" cap="none" strike="noStrike">
              <a:solidFill>
                <a:srgbClr val="000000"/>
              </a:solidFill>
              <a:latin typeface="Arial"/>
              <a:ea typeface="Arial"/>
              <a:cs typeface="Arial"/>
              <a:sym typeface="Arial"/>
            </a:endParaRPr>
          </a:p>
        </p:txBody>
      </p:sp>
      <p:pic>
        <p:nvPicPr>
          <p:cNvPr id="388" name="Google Shape;388;p31"/>
          <p:cNvPicPr preferRelativeResize="0"/>
          <p:nvPr/>
        </p:nvPicPr>
        <p:blipFill rotWithShape="1">
          <a:blip r:embed="rId5">
            <a:alphaModFix/>
          </a:blip>
          <a:srcRect b="0" l="0" r="0" t="0"/>
          <a:stretch/>
        </p:blipFill>
        <p:spPr>
          <a:xfrm>
            <a:off x="1074350" y="2988525"/>
            <a:ext cx="3608426" cy="1798940"/>
          </a:xfrm>
          <a:prstGeom prst="rect">
            <a:avLst/>
          </a:prstGeom>
          <a:noFill/>
          <a:ln>
            <a:noFill/>
          </a:ln>
        </p:spPr>
      </p:pic>
      <p:sp>
        <p:nvSpPr>
          <p:cNvPr id="389" name="Google Shape;389;p31"/>
          <p:cNvSpPr txBox="1"/>
          <p:nvPr/>
        </p:nvSpPr>
        <p:spPr>
          <a:xfrm>
            <a:off x="1066800" y="4800625"/>
            <a:ext cx="3000000" cy="27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54595D"/>
                </a:solidFill>
                <a:latin typeface="Arial"/>
                <a:ea typeface="Arial"/>
                <a:cs typeface="Arial"/>
                <a:sym typeface="Arial"/>
              </a:rPr>
              <a:t>World Health Organization, CC BY-SA 3.0 IGO</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3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Fake news spreads...like a infection</a:t>
            </a:r>
            <a:endParaRPr/>
          </a:p>
        </p:txBody>
      </p:sp>
      <p:sp>
        <p:nvSpPr>
          <p:cNvPr id="395" name="Google Shape;395;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396" name="Google Shape;396;p32"/>
          <p:cNvPicPr preferRelativeResize="0"/>
          <p:nvPr/>
        </p:nvPicPr>
        <p:blipFill rotWithShape="1">
          <a:blip r:embed="rId3">
            <a:alphaModFix/>
          </a:blip>
          <a:srcRect b="0" l="0" r="0" t="0"/>
          <a:stretch/>
        </p:blipFill>
        <p:spPr>
          <a:xfrm>
            <a:off x="228600" y="941525"/>
            <a:ext cx="5324364" cy="4115301"/>
          </a:xfrm>
          <a:prstGeom prst="rect">
            <a:avLst/>
          </a:prstGeom>
          <a:noFill/>
          <a:ln>
            <a:noFill/>
          </a:ln>
        </p:spPr>
      </p:pic>
      <p:sp>
        <p:nvSpPr>
          <p:cNvPr id="397" name="Google Shape;397;p32"/>
          <p:cNvSpPr txBox="1"/>
          <p:nvPr/>
        </p:nvSpPr>
        <p:spPr>
          <a:xfrm>
            <a:off x="5687175" y="957850"/>
            <a:ext cx="3286500" cy="108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Where you get your news from matters. Bias and prejudice in new media is known...</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98" name="Google Shape;398;p32"/>
          <p:cNvSpPr txBox="1"/>
          <p:nvPr/>
        </p:nvSpPr>
        <p:spPr>
          <a:xfrm rot="-5400000">
            <a:off x="-768425" y="1402975"/>
            <a:ext cx="44631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uFill>
                  <a:noFill/>
                </a:uFill>
                <a:latin typeface="Arial"/>
                <a:ea typeface="Arial"/>
                <a:cs typeface="Arial"/>
                <a:sym typeface="Arial"/>
                <a:hlinkClick r:id="rId4">
                  <a:extLst>
                    <a:ext uri="{A12FA001-AC4F-418D-AE19-62706E023703}">
                      <ahyp:hlinkClr val="tx"/>
                    </a:ext>
                  </a:extLst>
                </a:hlinkClick>
              </a:rPr>
              <a:t>"Fair and Fake News"</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5">
                  <a:extLst>
                    <a:ext uri="{A12FA001-AC4F-418D-AE19-62706E023703}">
                      <ahyp:hlinkClr val="tx"/>
                    </a:ext>
                  </a:extLst>
                </a:hlinkClick>
              </a:rPr>
              <a:t>HerryLawford</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6">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pic>
        <p:nvPicPr>
          <p:cNvPr id="399" name="Google Shape;399;p32" title="Faux article &quot;Two elite medical journals retract coronavirus papers over data integrity questions&quot;"/>
          <p:cNvPicPr preferRelativeResize="0"/>
          <p:nvPr/>
        </p:nvPicPr>
        <p:blipFill rotWithShape="1">
          <a:blip r:embed="rId7">
            <a:alphaModFix/>
          </a:blip>
          <a:srcRect b="46012" l="0" r="0" t="0"/>
          <a:stretch/>
        </p:blipFill>
        <p:spPr>
          <a:xfrm>
            <a:off x="5633800" y="2346675"/>
            <a:ext cx="3044923" cy="2740551"/>
          </a:xfrm>
          <a:prstGeom prst="rect">
            <a:avLst/>
          </a:prstGeom>
          <a:noFill/>
          <a:ln cap="flat" cmpd="sng" w="9525">
            <a:solidFill>
              <a:srgbClr val="595959"/>
            </a:solidFill>
            <a:prstDash val="solid"/>
            <a:round/>
            <a:headEnd len="sm" w="sm" type="none"/>
            <a:tailEnd len="sm" w="sm" type="none"/>
          </a:ln>
        </p:spPr>
      </p:pic>
      <p:sp>
        <p:nvSpPr>
          <p:cNvPr id="400" name="Google Shape;400;p32"/>
          <p:cNvSpPr txBox="1"/>
          <p:nvPr/>
        </p:nvSpPr>
        <p:spPr>
          <a:xfrm>
            <a:off x="5647449" y="2361181"/>
            <a:ext cx="2915400" cy="8904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100"/>
              <a:buFont typeface="Arial"/>
              <a:buNone/>
            </a:pPr>
            <a:r>
              <a:rPr b="1" i="0" lang="en" sz="1100" u="none" cap="none" strike="noStrike">
                <a:solidFill>
                  <a:srgbClr val="333333"/>
                </a:solidFill>
                <a:highlight>
                  <a:srgbClr val="FFFFFF"/>
                </a:highlight>
                <a:latin typeface="Arial"/>
                <a:ea typeface="Arial"/>
                <a:cs typeface="Arial"/>
                <a:sym typeface="Arial"/>
              </a:rPr>
              <a:t>The spread of true and false news online</a:t>
            </a:r>
            <a:endParaRPr b="1" i="0" sz="1100" u="none" cap="none" strike="noStrike">
              <a:solidFill>
                <a:srgbClr val="37588A"/>
              </a:solidFill>
              <a:highlight>
                <a:srgbClr val="FFFFFF"/>
              </a:highlight>
              <a:uFill>
                <a:noFill/>
              </a:uFill>
              <a:latin typeface="Arial"/>
              <a:ea typeface="Arial"/>
              <a:cs typeface="Arial"/>
              <a:sym typeface="Arial"/>
              <a:hlinkClick r:id="rId8">
                <a:extLst>
                  <a:ext uri="{A12FA001-AC4F-418D-AE19-62706E023703}">
                    <ahyp:hlinkClr val="tx"/>
                  </a:ext>
                </a:extLst>
              </a:hlinkClick>
            </a:endParaRPr>
          </a:p>
          <a:p>
            <a:pPr indent="0" lvl="0" marL="0" marR="25400" rtl="0" algn="l">
              <a:lnSpc>
                <a:spcPct val="120000"/>
              </a:lnSpc>
              <a:spcBef>
                <a:spcPts val="0"/>
              </a:spcBef>
              <a:spcAft>
                <a:spcPts val="0"/>
              </a:spcAft>
              <a:buClr>
                <a:srgbClr val="000000"/>
              </a:buClr>
              <a:buSzPts val="600"/>
              <a:buFont typeface="Arial"/>
              <a:buNone/>
            </a:pPr>
            <a:r>
              <a:rPr b="1" i="0" lang="en" sz="600" u="none" cap="none" strike="noStrike">
                <a:solidFill>
                  <a:srgbClr val="666666"/>
                </a:solidFill>
                <a:highlight>
                  <a:srgbClr val="FFFFFF"/>
                </a:highlight>
                <a:latin typeface="Arial"/>
                <a:ea typeface="Arial"/>
                <a:cs typeface="Arial"/>
                <a:sym typeface="Arial"/>
              </a:rPr>
              <a:t>Soroush Vosoughi, Deb Roy, Sinan Aral</a:t>
            </a:r>
            <a:endParaRPr b="1" i="0" sz="600" u="none" cap="none" strike="noStrike">
              <a:solidFill>
                <a:srgbClr val="000000"/>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1" name="Google Shape;401;p32"/>
          <p:cNvSpPr txBox="1"/>
          <p:nvPr/>
        </p:nvSpPr>
        <p:spPr>
          <a:xfrm>
            <a:off x="7855425" y="2020850"/>
            <a:ext cx="976800" cy="393600"/>
          </a:xfrm>
          <a:prstGeom prst="rect">
            <a:avLst/>
          </a:prstGeom>
          <a:solidFill>
            <a:srgbClr val="0000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Georgia"/>
                <a:ea typeface="Georgia"/>
                <a:cs typeface="Georgia"/>
                <a:sym typeface="Georgia"/>
              </a:rPr>
              <a:t>SCIENCE</a:t>
            </a:r>
            <a:endParaRPr b="0" i="0" sz="1400" u="none" cap="none" strike="noStrike">
              <a:solidFill>
                <a:schemeClr val="lt1"/>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Scientists are trying new technologies...</a:t>
            </a:r>
            <a:endParaRPr/>
          </a:p>
        </p:txBody>
      </p:sp>
      <p:pic>
        <p:nvPicPr>
          <p:cNvPr id="407" name="Google Shape;407;p33"/>
          <p:cNvPicPr preferRelativeResize="0"/>
          <p:nvPr/>
        </p:nvPicPr>
        <p:blipFill rotWithShape="1">
          <a:blip r:embed="rId3">
            <a:alphaModFix/>
          </a:blip>
          <a:srcRect b="0" l="0" r="0" t="0"/>
          <a:stretch/>
        </p:blipFill>
        <p:spPr>
          <a:xfrm>
            <a:off x="4279044" y="865325"/>
            <a:ext cx="4483956" cy="4016877"/>
          </a:xfrm>
          <a:prstGeom prst="rect">
            <a:avLst/>
          </a:prstGeom>
          <a:noFill/>
          <a:ln>
            <a:noFill/>
          </a:ln>
        </p:spPr>
      </p:pic>
      <p:sp>
        <p:nvSpPr>
          <p:cNvPr id="408" name="Google Shape;408;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409" name="Google Shape;409;p33" title="Faux article &quot;Two elite medical journals retract coronavirus papers over data integrity questions&quot;"/>
          <p:cNvPicPr preferRelativeResize="0"/>
          <p:nvPr/>
        </p:nvPicPr>
        <p:blipFill rotWithShape="1">
          <a:blip r:embed="rId4">
            <a:alphaModFix/>
          </a:blip>
          <a:srcRect b="46012" l="0" r="0" t="0"/>
          <a:stretch/>
        </p:blipFill>
        <p:spPr>
          <a:xfrm>
            <a:off x="639000" y="1002313"/>
            <a:ext cx="3257676" cy="3138877"/>
          </a:xfrm>
          <a:prstGeom prst="rect">
            <a:avLst/>
          </a:prstGeom>
          <a:noFill/>
          <a:ln cap="flat" cmpd="sng" w="9525">
            <a:solidFill>
              <a:srgbClr val="595959"/>
            </a:solidFill>
            <a:prstDash val="solid"/>
            <a:round/>
            <a:headEnd len="sm" w="sm" type="none"/>
            <a:tailEnd len="sm" w="sm" type="none"/>
          </a:ln>
        </p:spPr>
      </p:pic>
      <p:sp>
        <p:nvSpPr>
          <p:cNvPr id="410" name="Google Shape;410;p33"/>
          <p:cNvSpPr txBox="1"/>
          <p:nvPr/>
        </p:nvSpPr>
        <p:spPr>
          <a:xfrm>
            <a:off x="709150" y="1113850"/>
            <a:ext cx="3129600" cy="7497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1100"/>
              <a:buFont typeface="Arial"/>
              <a:buNone/>
            </a:pPr>
            <a:r>
              <a:rPr b="1" i="0" lang="en" sz="1100" u="none" cap="none" strike="noStrike">
                <a:solidFill>
                  <a:srgbClr val="333333"/>
                </a:solidFill>
                <a:highlight>
                  <a:srgbClr val="FFFFFF"/>
                </a:highlight>
                <a:latin typeface="Arial"/>
                <a:ea typeface="Arial"/>
                <a:cs typeface="Arial"/>
                <a:sym typeface="Arial"/>
              </a:rPr>
              <a:t>Coronavirus: Scientists using TikTok to </a:t>
            </a:r>
            <a:endParaRPr b="1" i="0" sz="1100" u="none" cap="none" strike="noStrike">
              <a:solidFill>
                <a:srgbClr val="333333"/>
              </a:solidFill>
              <a:highlight>
                <a:srgbClr val="FFFFFF"/>
              </a:highlight>
              <a:latin typeface="Arial"/>
              <a:ea typeface="Arial"/>
              <a:cs typeface="Arial"/>
              <a:sym typeface="Arial"/>
            </a:endParaRPr>
          </a:p>
          <a:p>
            <a:pPr indent="0" lvl="0" marL="0" marR="0" rtl="0" algn="l">
              <a:lnSpc>
                <a:spcPct val="120000"/>
              </a:lnSpc>
              <a:spcBef>
                <a:spcPts val="0"/>
              </a:spcBef>
              <a:spcAft>
                <a:spcPts val="0"/>
              </a:spcAft>
              <a:buClr>
                <a:srgbClr val="000000"/>
              </a:buClr>
              <a:buSzPts val="1100"/>
              <a:buFont typeface="Arial"/>
              <a:buNone/>
            </a:pPr>
            <a:r>
              <a:rPr b="1" i="0" lang="en" sz="1100" u="none" cap="none" strike="noStrike">
                <a:solidFill>
                  <a:srgbClr val="333333"/>
                </a:solidFill>
                <a:highlight>
                  <a:srgbClr val="FFFFFF"/>
                </a:highlight>
                <a:latin typeface="Arial"/>
                <a:ea typeface="Arial"/>
                <a:cs typeface="Arial"/>
                <a:sym typeface="Arial"/>
              </a:rPr>
              <a:t>teach about vaccine</a:t>
            </a:r>
            <a:endParaRPr b="1" i="0" sz="1100" u="none" cap="none" strike="noStrike">
              <a:solidFill>
                <a:srgbClr val="37588A"/>
              </a:solidFill>
              <a:highlight>
                <a:srgbClr val="FFFFFF"/>
              </a:highlight>
              <a:uFill>
                <a:noFill/>
              </a:uFill>
              <a:latin typeface="Arial"/>
              <a:ea typeface="Arial"/>
              <a:cs typeface="Arial"/>
              <a:sym typeface="Arial"/>
              <a:hlinkClick r:id="rId5">
                <a:extLst>
                  <a:ext uri="{A12FA001-AC4F-418D-AE19-62706E023703}">
                    <ahyp:hlinkClr val="tx"/>
                  </a:ext>
                </a:extLst>
              </a:hlinkClick>
            </a:endParaRPr>
          </a:p>
          <a:p>
            <a:pPr indent="0" lvl="0" marL="0" marR="25400" rtl="0" algn="l">
              <a:lnSpc>
                <a:spcPct val="120000"/>
              </a:lnSpc>
              <a:spcBef>
                <a:spcPts val="0"/>
              </a:spcBef>
              <a:spcAft>
                <a:spcPts val="0"/>
              </a:spcAft>
              <a:buClr>
                <a:srgbClr val="000000"/>
              </a:buClr>
              <a:buSzPts val="600"/>
              <a:buFont typeface="Arial"/>
              <a:buNone/>
            </a:pPr>
            <a:r>
              <a:rPr b="1" i="0" lang="en" sz="600" u="none" cap="none" strike="noStrike">
                <a:solidFill>
                  <a:srgbClr val="000000"/>
                </a:solidFill>
                <a:latin typeface="Open Sans"/>
                <a:ea typeface="Open Sans"/>
                <a:cs typeface="Open Sans"/>
                <a:sym typeface="Open Sans"/>
              </a:rPr>
              <a:t>2</a:t>
            </a:r>
            <a:r>
              <a:rPr b="1" i="0" lang="en" sz="600" u="none" cap="none" strike="noStrike">
                <a:solidFill>
                  <a:srgbClr val="666666"/>
                </a:solidFill>
                <a:highlight>
                  <a:srgbClr val="FFFFFF"/>
                </a:highlight>
                <a:latin typeface="Arial"/>
                <a:ea typeface="Arial"/>
                <a:cs typeface="Arial"/>
                <a:sym typeface="Arial"/>
              </a:rPr>
              <a:t>6 Oct 2020 </a:t>
            </a:r>
            <a:endParaRPr b="1" i="0" sz="600" u="none" cap="none" strike="noStrike">
              <a:solidFill>
                <a:srgbClr val="000000"/>
              </a:solidFill>
              <a:latin typeface="Open Sans"/>
              <a:ea typeface="Open Sans"/>
              <a:cs typeface="Open Sans"/>
              <a:sym typeface="Open Sans"/>
            </a:endParaRPr>
          </a:p>
          <a:p>
            <a:pPr indent="0" lvl="0" marL="0" marR="0" rtl="0" algn="l">
              <a:lnSpc>
                <a:spcPct val="12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11" name="Google Shape;411;p33"/>
          <p:cNvSpPr txBox="1"/>
          <p:nvPr/>
        </p:nvSpPr>
        <p:spPr>
          <a:xfrm>
            <a:off x="533400" y="41148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1" lang="en" sz="1100" u="none" cap="none" strike="noStrike">
                <a:solidFill>
                  <a:schemeClr val="dk1"/>
                </a:solidFill>
                <a:uFill>
                  <a:noFill/>
                </a:uFill>
                <a:latin typeface="Arial"/>
                <a:ea typeface="Arial"/>
                <a:cs typeface="Arial"/>
                <a:sym typeface="Arial"/>
                <a:hlinkClick r:id="rId6">
                  <a:extLst>
                    <a:ext uri="{A12FA001-AC4F-418D-AE19-62706E023703}">
                      <ahyp:hlinkClr val="tx"/>
                    </a:ext>
                  </a:extLst>
                </a:hlinkClick>
              </a:rPr>
              <a:t>Coronavirus</a:t>
            </a:r>
            <a:r>
              <a:rPr b="0" i="0" lang="en" sz="1100" u="none" cap="none" strike="noStrike">
                <a:solidFill>
                  <a:schemeClr val="dk1"/>
                </a:solidFill>
                <a:uFill>
                  <a:noFill/>
                </a:uFill>
                <a:latin typeface="Arial"/>
                <a:ea typeface="Arial"/>
                <a:cs typeface="Arial"/>
                <a:sym typeface="Arial"/>
                <a:hlinkClick r:id="rId7">
                  <a:extLst>
                    <a:ext uri="{A12FA001-AC4F-418D-AE19-62706E023703}">
                      <ahyp:hlinkClr val="tx"/>
                    </a:ext>
                  </a:extLst>
                </a:hlinkClick>
              </a:rPr>
              <a:t>, n.d</a:t>
            </a:r>
            <a:endParaRPr b="0" i="0" sz="1400" u="none" cap="none" strike="noStrike">
              <a:solidFill>
                <a:srgbClr val="000000"/>
              </a:solidFill>
              <a:latin typeface="Arial"/>
              <a:ea typeface="Arial"/>
              <a:cs typeface="Arial"/>
              <a:sym typeface="Arial"/>
            </a:endParaRPr>
          </a:p>
        </p:txBody>
      </p:sp>
      <p:sp>
        <p:nvSpPr>
          <p:cNvPr id="412" name="Google Shape;412;p33"/>
          <p:cNvSpPr txBox="1"/>
          <p:nvPr/>
        </p:nvSpPr>
        <p:spPr>
          <a:xfrm>
            <a:off x="4279050" y="4806000"/>
            <a:ext cx="30000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accent5"/>
                </a:solidFill>
                <a:latin typeface="Arial"/>
                <a:ea typeface="Arial"/>
                <a:cs typeface="Arial"/>
                <a:sym typeface="Arial"/>
                <a:hlinkClick r:id="rId8">
                  <a:extLst>
                    <a:ext uri="{A12FA001-AC4F-418D-AE19-62706E023703}">
                      <ahyp:hlinkClr val="tx"/>
                    </a:ext>
                  </a:extLst>
                </a:hlinkClick>
              </a:rPr>
              <a:t>https://www.microbe.tv/twiv/</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3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are scientists doing about it?</a:t>
            </a:r>
            <a:endParaRPr/>
          </a:p>
        </p:txBody>
      </p:sp>
      <p:sp>
        <p:nvSpPr>
          <p:cNvPr id="418" name="Google Shape;418;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419" name="Google Shape;419;p34"/>
          <p:cNvPicPr preferRelativeResize="0"/>
          <p:nvPr/>
        </p:nvPicPr>
        <p:blipFill rotWithShape="1">
          <a:blip r:embed="rId3">
            <a:alphaModFix/>
          </a:blip>
          <a:srcRect b="0" l="0" r="0" t="0"/>
          <a:stretch/>
        </p:blipFill>
        <p:spPr>
          <a:xfrm>
            <a:off x="838200" y="941525"/>
            <a:ext cx="2206075" cy="2206075"/>
          </a:xfrm>
          <a:prstGeom prst="rect">
            <a:avLst/>
          </a:prstGeom>
          <a:noFill/>
          <a:ln>
            <a:noFill/>
          </a:ln>
        </p:spPr>
      </p:pic>
      <p:sp>
        <p:nvSpPr>
          <p:cNvPr id="420" name="Google Shape;420;p34"/>
          <p:cNvSpPr txBox="1"/>
          <p:nvPr/>
        </p:nvSpPr>
        <p:spPr>
          <a:xfrm>
            <a:off x="152400" y="3245950"/>
            <a:ext cx="4151400" cy="923700"/>
          </a:xfrm>
          <a:prstGeom prst="rect">
            <a:avLst/>
          </a:prstGeom>
          <a:solidFill>
            <a:srgbClr val="0000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600"/>
              <a:buFont typeface="Arial"/>
              <a:buNone/>
            </a:pPr>
            <a:r>
              <a:rPr b="0" i="0" lang="en" sz="4600" u="none" cap="none" strike="noStrike">
                <a:solidFill>
                  <a:srgbClr val="FFFFFF"/>
                </a:solidFill>
                <a:latin typeface="PT Sans Narrow"/>
                <a:ea typeface="PT Sans Narrow"/>
                <a:cs typeface="PT Sans Narrow"/>
                <a:sym typeface="PT Sans Narrow"/>
              </a:rPr>
              <a:t>DANCE YOUR PH.D.</a:t>
            </a:r>
            <a:endParaRPr b="0" i="0" sz="4600" u="none" cap="none" strike="noStrike">
              <a:solidFill>
                <a:srgbClr val="FFFFFF"/>
              </a:solidFill>
              <a:latin typeface="PT Sans Narrow"/>
              <a:ea typeface="PT Sans Narrow"/>
              <a:cs typeface="PT Sans Narrow"/>
              <a:sym typeface="PT Sans Narrow"/>
            </a:endParaRPr>
          </a:p>
        </p:txBody>
      </p:sp>
      <p:sp>
        <p:nvSpPr>
          <p:cNvPr id="421" name="Google Shape;421;p34"/>
          <p:cNvSpPr txBox="1"/>
          <p:nvPr/>
        </p:nvSpPr>
        <p:spPr>
          <a:xfrm>
            <a:off x="152400" y="4122625"/>
            <a:ext cx="4142100" cy="6612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980000"/>
                </a:solidFill>
                <a:latin typeface="Arial"/>
                <a:ea typeface="Arial"/>
                <a:cs typeface="Arial"/>
                <a:sym typeface="Arial"/>
              </a:rPr>
              <a:t>SHARE</a:t>
            </a:r>
            <a:r>
              <a:rPr b="0" i="0" lang="en" sz="1200" u="none" cap="none" strike="noStrike">
                <a:solidFill>
                  <a:srgbClr val="404040"/>
                </a:solidFill>
                <a:latin typeface="Arial"/>
                <a:ea typeface="Arial"/>
                <a:cs typeface="Arial"/>
                <a:sym typeface="Arial"/>
              </a:rPr>
              <a:t>	</a:t>
            </a:r>
            <a:r>
              <a:rPr b="0" i="0" lang="en" sz="900" u="none" cap="none" strike="noStrike">
                <a:solidFill>
                  <a:srgbClr val="404040"/>
                </a:solidFill>
                <a:latin typeface="Arial"/>
                <a:ea typeface="Arial"/>
                <a:cs typeface="Arial"/>
                <a:sym typeface="Arial"/>
              </a:rPr>
              <a:t>Announcing the 13th annual Dance Your Ph.D. contest </a:t>
            </a:r>
            <a:r>
              <a:rPr b="0" i="0" lang="en" sz="1200" u="none" cap="none" strike="noStrike">
                <a:solidFill>
                  <a:srgbClr val="404040"/>
                </a:solidFill>
                <a:latin typeface="Arial"/>
                <a:ea typeface="Arial"/>
                <a:cs typeface="Arial"/>
                <a:sym typeface="Arial"/>
              </a:rPr>
              <a:t>		</a:t>
            </a:r>
            <a:r>
              <a:rPr b="0" i="0" lang="en" sz="900" u="none" cap="none" strike="noStrike">
                <a:solidFill>
                  <a:srgbClr val="404040"/>
                </a:solidFill>
                <a:latin typeface="Arial"/>
                <a:ea typeface="Arial"/>
                <a:cs typeface="Arial"/>
                <a:sym typeface="Arial"/>
              </a:rPr>
              <a:t>sponsored by artificial intelligence company Primer!</a:t>
            </a:r>
            <a:endParaRPr b="0" i="0" sz="900" u="none" cap="none" strike="noStrike">
              <a:solidFill>
                <a:srgbClr val="404040"/>
              </a:solidFill>
              <a:latin typeface="Arial"/>
              <a:ea typeface="Arial"/>
              <a:cs typeface="Arial"/>
              <a:sym typeface="Arial"/>
            </a:endParaRPr>
          </a:p>
        </p:txBody>
      </p:sp>
      <p:pic>
        <p:nvPicPr>
          <p:cNvPr id="422" name="Google Shape;422;p34"/>
          <p:cNvPicPr preferRelativeResize="0"/>
          <p:nvPr/>
        </p:nvPicPr>
        <p:blipFill rotWithShape="1">
          <a:blip r:embed="rId4">
            <a:alphaModFix/>
          </a:blip>
          <a:srcRect b="0" l="0" r="0" t="0"/>
          <a:stretch/>
        </p:blipFill>
        <p:spPr>
          <a:xfrm>
            <a:off x="3447425" y="1017725"/>
            <a:ext cx="2910026" cy="2051799"/>
          </a:xfrm>
          <a:prstGeom prst="rect">
            <a:avLst/>
          </a:prstGeom>
          <a:noFill/>
          <a:ln>
            <a:noFill/>
          </a:ln>
        </p:spPr>
      </p:pic>
      <p:pic>
        <p:nvPicPr>
          <p:cNvPr id="423" name="Google Shape;423;p34"/>
          <p:cNvPicPr preferRelativeResize="0"/>
          <p:nvPr/>
        </p:nvPicPr>
        <p:blipFill rotWithShape="1">
          <a:blip r:embed="rId5">
            <a:alphaModFix/>
          </a:blip>
          <a:srcRect b="0" l="0" r="19471" t="0"/>
          <a:stretch/>
        </p:blipFill>
        <p:spPr>
          <a:xfrm>
            <a:off x="4481375" y="3224225"/>
            <a:ext cx="1840925" cy="1285875"/>
          </a:xfrm>
          <a:prstGeom prst="rect">
            <a:avLst/>
          </a:prstGeom>
          <a:noFill/>
          <a:ln>
            <a:noFill/>
          </a:ln>
        </p:spPr>
      </p:pic>
      <p:sp>
        <p:nvSpPr>
          <p:cNvPr id="424" name="Google Shape;424;p34"/>
          <p:cNvSpPr txBox="1"/>
          <p:nvPr/>
        </p:nvSpPr>
        <p:spPr>
          <a:xfrm>
            <a:off x="0" y="4804775"/>
            <a:ext cx="396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 sz="800" u="none" cap="none" strike="noStrike">
                <a:solidFill>
                  <a:schemeClr val="dk1"/>
                </a:solidFill>
                <a:uFill>
                  <a:noFill/>
                </a:uFill>
                <a:latin typeface="Arial"/>
                <a:ea typeface="Arial"/>
                <a:cs typeface="Arial"/>
                <a:sym typeface="Arial"/>
                <a:hlinkClick r:id="rId6">
                  <a:extLst>
                    <a:ext uri="{A12FA001-AC4F-418D-AE19-62706E023703}">
                      <ahyp:hlinkClr val="tx"/>
                    </a:ext>
                  </a:extLst>
                </a:hlinkClick>
              </a:rPr>
              <a:t>Announcing the 13th Annual Dance Your Ph.D. Contest, Sponsored by Artificial Intelligence Company Primer!</a:t>
            </a:r>
            <a:r>
              <a:rPr b="0" i="0" lang="en" sz="800" u="none" cap="none" strike="noStrike">
                <a:solidFill>
                  <a:schemeClr val="dk1"/>
                </a:solidFill>
                <a:uFill>
                  <a:noFill/>
                </a:uFill>
                <a:latin typeface="Arial"/>
                <a:ea typeface="Arial"/>
                <a:cs typeface="Arial"/>
                <a:sym typeface="Arial"/>
                <a:hlinkClick r:id="rId7">
                  <a:extLst>
                    <a:ext uri="{A12FA001-AC4F-418D-AE19-62706E023703}">
                      <ahyp:hlinkClr val="tx"/>
                    </a:ext>
                  </a:extLst>
                </a:hlinkClick>
              </a:rPr>
              <a:t>, 2018</a:t>
            </a:r>
            <a:endParaRPr b="0" i="0" sz="800" u="none" cap="none" strike="noStrike">
              <a:solidFill>
                <a:srgbClr val="000000"/>
              </a:solidFill>
              <a:latin typeface="Arial"/>
              <a:ea typeface="Arial"/>
              <a:cs typeface="Arial"/>
              <a:sym typeface="Arial"/>
            </a:endParaRPr>
          </a:p>
        </p:txBody>
      </p:sp>
      <p:sp>
        <p:nvSpPr>
          <p:cNvPr id="425" name="Google Shape;425;p34"/>
          <p:cNvSpPr txBox="1"/>
          <p:nvPr/>
        </p:nvSpPr>
        <p:spPr>
          <a:xfrm rot="-5400000">
            <a:off x="3427350" y="531750"/>
            <a:ext cx="2241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uFill>
                  <a:noFill/>
                </a:uFill>
                <a:latin typeface="Arial"/>
                <a:ea typeface="Arial"/>
                <a:cs typeface="Arial"/>
                <a:sym typeface="Arial"/>
                <a:hlinkClick r:id="rId8">
                  <a:extLst>
                    <a:ext uri="{A12FA001-AC4F-418D-AE19-62706E023703}">
                      <ahyp:hlinkClr val="tx"/>
                    </a:ext>
                  </a:extLst>
                </a:hlinkClick>
              </a:rPr>
              <a:t>"My Favorite TED Talk"</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9">
                  <a:extLst>
                    <a:ext uri="{A12FA001-AC4F-418D-AE19-62706E023703}">
                      <ahyp:hlinkClr val="tx"/>
                    </a:ext>
                  </a:extLst>
                </a:hlinkClick>
              </a:rPr>
              <a:t>jurvetson</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10">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sp>
        <p:nvSpPr>
          <p:cNvPr id="426" name="Google Shape;426;p34"/>
          <p:cNvSpPr txBox="1"/>
          <p:nvPr/>
        </p:nvSpPr>
        <p:spPr>
          <a:xfrm rot="-5400000">
            <a:off x="-756450" y="1541850"/>
            <a:ext cx="2290800" cy="93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rgbClr val="000000"/>
                </a:solidFill>
                <a:latin typeface="Arial"/>
                <a:ea typeface="Arial"/>
                <a:cs typeface="Arial"/>
                <a:sym typeface="Arial"/>
                <a:hlinkClick r:id="rId11">
                  <a:extLst>
                    <a:ext uri="{A12FA001-AC4F-418D-AE19-62706E023703}">
                      <ahyp:hlinkClr val="tx"/>
                    </a:ext>
                  </a:extLst>
                </a:hlinkClick>
              </a:rPr>
              <a:t>"'If we don't see a thought process we don't feel like we are being communicated with.' Alan Alda on communicating science. 50/365/3015"</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2">
                  <a:extLst>
                    <a:ext uri="{A12FA001-AC4F-418D-AE19-62706E023703}">
                      <ahyp:hlinkClr val="tx"/>
                    </a:ext>
                  </a:extLst>
                </a:hlinkClick>
              </a:rPr>
              <a:t>colecamp</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13">
                  <a:extLst>
                    <a:ext uri="{A12FA001-AC4F-418D-AE19-62706E023703}">
                      <ahyp:hlinkClr val="tx"/>
                    </a:ext>
                  </a:extLst>
                </a:hlinkClick>
              </a:rPr>
              <a:t>CC BY 2.0</a:t>
            </a:r>
            <a:r>
              <a:rPr b="0" i="0" lang="en" sz="800" u="none" cap="none" strike="noStrike">
                <a:solidFill>
                  <a:srgbClr val="000000"/>
                </a:solidFill>
                <a:latin typeface="Arial"/>
                <a:ea typeface="Arial"/>
                <a:cs typeface="Arial"/>
                <a:sym typeface="Arial"/>
              </a:rPr>
              <a:t>; </a:t>
            </a:r>
            <a:r>
              <a:rPr b="0" i="0" lang="en" sz="800" u="none" cap="none" strike="noStrike">
                <a:solidFill>
                  <a:srgbClr val="000000"/>
                </a:solidFill>
                <a:uFill>
                  <a:noFill/>
                </a:uFill>
                <a:latin typeface="Arial"/>
                <a:ea typeface="Arial"/>
                <a:cs typeface="Arial"/>
                <a:sym typeface="Arial"/>
                <a:hlinkClick r:id="rId14">
                  <a:extLst>
                    <a:ext uri="{A12FA001-AC4F-418D-AE19-62706E023703}">
                      <ahyp:hlinkClr val="tx"/>
                    </a:ext>
                  </a:extLst>
                </a:hlinkClick>
              </a:rPr>
              <a:t>"My Favorite TED Talk"</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5">
                  <a:extLst>
                    <a:ext uri="{A12FA001-AC4F-418D-AE19-62706E023703}">
                      <ahyp:hlinkClr val="tx"/>
                    </a:ext>
                  </a:extLst>
                </a:hlinkClick>
              </a:rPr>
              <a:t>jurvetson</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16">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sp>
        <p:nvSpPr>
          <p:cNvPr id="427" name="Google Shape;427;p34"/>
          <p:cNvSpPr txBox="1"/>
          <p:nvPr/>
        </p:nvSpPr>
        <p:spPr>
          <a:xfrm>
            <a:off x="4399850" y="4555225"/>
            <a:ext cx="1922400" cy="2798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uFill>
                  <a:noFill/>
                </a:uFill>
                <a:latin typeface="Arial"/>
                <a:ea typeface="Arial"/>
                <a:cs typeface="Arial"/>
                <a:sym typeface="Arial"/>
                <a:hlinkClick r:id="rId17">
                  <a:extLst>
                    <a:ext uri="{A12FA001-AC4F-418D-AE19-62706E023703}">
                      <ahyp:hlinkClr val="tx"/>
                    </a:ext>
                  </a:extLst>
                </a:hlinkClick>
              </a:rPr>
              <a:t>"Automotive Social Media Marketing"</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8">
                  <a:extLst>
                    <a:ext uri="{A12FA001-AC4F-418D-AE19-62706E023703}">
                      <ahyp:hlinkClr val="tx"/>
                    </a:ext>
                  </a:extLst>
                </a:hlinkClick>
              </a:rPr>
              <a:t>socialautomotive</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19">
                  <a:extLst>
                    <a:ext uri="{A12FA001-AC4F-418D-AE19-62706E023703}">
                      <ahyp:hlinkClr val="tx"/>
                    </a:ext>
                  </a:extLst>
                </a:hlinkClick>
              </a:rPr>
              <a:t>CC BY 2.0</a:t>
            </a:r>
            <a:endParaRPr b="0" i="0" sz="800" u="none" cap="none" strike="noStrike">
              <a:solidFill>
                <a:srgbClr val="000000"/>
              </a:solidFill>
              <a:latin typeface="Arial"/>
              <a:ea typeface="Arial"/>
              <a:cs typeface="Arial"/>
              <a:sym typeface="Arial"/>
            </a:endParaRPr>
          </a:p>
        </p:txBody>
      </p:sp>
      <p:pic>
        <p:nvPicPr>
          <p:cNvPr id="428" name="Google Shape;428;p34"/>
          <p:cNvPicPr preferRelativeResize="0"/>
          <p:nvPr/>
        </p:nvPicPr>
        <p:blipFill rotWithShape="1">
          <a:blip r:embed="rId20">
            <a:alphaModFix/>
          </a:blip>
          <a:srcRect b="0" l="0" r="0" t="0"/>
          <a:stretch/>
        </p:blipFill>
        <p:spPr>
          <a:xfrm>
            <a:off x="6509851" y="941525"/>
            <a:ext cx="2481748" cy="32116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aff26d8b2f_0_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Assignment 2</a:t>
            </a:r>
            <a:endParaRPr/>
          </a:p>
        </p:txBody>
      </p:sp>
      <p:sp>
        <p:nvSpPr>
          <p:cNvPr id="434" name="Google Shape;434;gaff26d8b2f_0_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Final Thoughts</a:t>
            </a:r>
            <a:endParaRPr/>
          </a:p>
        </p:txBody>
      </p:sp>
      <p:sp>
        <p:nvSpPr>
          <p:cNvPr id="440" name="Google Shape;440;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The language used in science is often used commonly but we use the words in different contexts. Understanding the structure of words helps to guess their meaning. </a:t>
            </a:r>
            <a:endParaRPr/>
          </a:p>
          <a:p>
            <a:pPr indent="0" lvl="0" marL="457200" rtl="0" algn="l">
              <a:lnSpc>
                <a:spcPct val="115000"/>
              </a:lnSpc>
              <a:spcBef>
                <a:spcPts val="0"/>
              </a:spcBef>
              <a:spcAft>
                <a:spcPts val="0"/>
              </a:spcAft>
              <a:buClr>
                <a:schemeClr val="dk1"/>
              </a:buClr>
              <a:buSzPts val="1100"/>
              <a:buFont typeface="Arial"/>
              <a:buNone/>
            </a:pPr>
            <a:r>
              <a:t/>
            </a:r>
            <a:endParaRPr/>
          </a:p>
          <a:p>
            <a:pPr indent="-342900" lvl="0" marL="457200" rtl="0" algn="l">
              <a:lnSpc>
                <a:spcPct val="115000"/>
              </a:lnSpc>
              <a:spcBef>
                <a:spcPts val="0"/>
              </a:spcBef>
              <a:spcAft>
                <a:spcPts val="0"/>
              </a:spcAft>
              <a:buSzPts val="1800"/>
              <a:buChar char="●"/>
            </a:pPr>
            <a:r>
              <a:rPr lang="en"/>
              <a:t>The use of common language for science is better at ensuring broader access to science but exclude those who do not use English and overlooks the work been published in indigenous languages to our peril</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Communicating science is a skill. Poor communication and understanding of what is being communicated is leading to misinformation, disinformation and malinformation. This infodemic is spreading and needs our urgent attention.</a:t>
            </a:r>
            <a:endParaRPr/>
          </a:p>
          <a:p>
            <a:pPr indent="0" lvl="0" marL="0" rtl="0" algn="l">
              <a:lnSpc>
                <a:spcPct val="115000"/>
              </a:lnSpc>
              <a:spcBef>
                <a:spcPts val="0"/>
              </a:spcBef>
              <a:spcAft>
                <a:spcPts val="0"/>
              </a:spcAft>
              <a:buSzPts val="1800"/>
              <a:buNone/>
            </a:pPr>
            <a:r>
              <a:t/>
            </a:r>
            <a:endParaRPr/>
          </a:p>
        </p:txBody>
      </p:sp>
      <p:sp>
        <p:nvSpPr>
          <p:cNvPr id="441" name="Google Shape;44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grpSp>
        <p:nvGrpSpPr>
          <p:cNvPr id="446" name="Google Shape;446;p36"/>
          <p:cNvGrpSpPr/>
          <p:nvPr/>
        </p:nvGrpSpPr>
        <p:grpSpPr>
          <a:xfrm>
            <a:off x="4481729" y="641053"/>
            <a:ext cx="2744808" cy="2664963"/>
            <a:chOff x="4481729" y="1022053"/>
            <a:chExt cx="2744808" cy="2664963"/>
          </a:xfrm>
        </p:grpSpPr>
        <p:sp>
          <p:nvSpPr>
            <p:cNvPr id="447" name="Google Shape;447;p36"/>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8" name="Google Shape;448;p36"/>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49" name="Google Shape;449;p36"/>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450" name="Google Shape;450;p36"/>
          <p:cNvGrpSpPr/>
          <p:nvPr/>
        </p:nvGrpSpPr>
        <p:grpSpPr>
          <a:xfrm>
            <a:off x="3026171" y="-457686"/>
            <a:ext cx="2655025" cy="2740083"/>
            <a:chOff x="3026171" y="-76686"/>
            <a:chExt cx="2655025" cy="2740083"/>
          </a:xfrm>
        </p:grpSpPr>
        <p:sp>
          <p:nvSpPr>
            <p:cNvPr id="451" name="Google Shape;451;p36"/>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2" name="Google Shape;452;p36"/>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53" name="Google Shape;453;p36"/>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454" name="Google Shape;454;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will students demonstrate if they can?</a:t>
            </a:r>
            <a:endParaRPr/>
          </a:p>
        </p:txBody>
      </p:sp>
      <p:sp>
        <p:nvSpPr>
          <p:cNvPr id="460" name="Google Shape;460;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Understand the language of science and be able to use common scientific terms and vocabulary in varied contexts.</a:t>
            </a:r>
            <a:endParaRPr/>
          </a:p>
          <a:p>
            <a:pPr indent="-342900" lvl="0" marL="457200" rtl="0" algn="l">
              <a:lnSpc>
                <a:spcPct val="115000"/>
              </a:lnSpc>
              <a:spcBef>
                <a:spcPts val="0"/>
              </a:spcBef>
              <a:spcAft>
                <a:spcPts val="0"/>
              </a:spcAft>
              <a:buSzPts val="1800"/>
              <a:buChar char="●"/>
            </a:pPr>
            <a:r>
              <a:rPr lang="en"/>
              <a:t>Students will recognize the value of effective scientific communication and how miscommunication can lead to misconceptions and disengagement with the scientific process.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rPr lang="en"/>
              <a:t>Present a series of scenarios and get them to choose the response they should give. Ask them to explain a scientific concept in lay language. Use scientific words in context - Use in a sentence… </a:t>
            </a:r>
            <a:endParaRPr/>
          </a:p>
          <a:p>
            <a:pPr indent="0" lvl="0" marL="0" rtl="0" algn="l">
              <a:lnSpc>
                <a:spcPct val="115000"/>
              </a:lnSpc>
              <a:spcBef>
                <a:spcPts val="0"/>
              </a:spcBef>
              <a:spcAft>
                <a:spcPts val="1600"/>
              </a:spcAft>
              <a:buSzPts val="1800"/>
              <a:buNone/>
            </a:pPr>
            <a:r>
              <a:t/>
            </a:r>
            <a:endParaRPr/>
          </a:p>
        </p:txBody>
      </p:sp>
      <p:sp>
        <p:nvSpPr>
          <p:cNvPr id="461" name="Google Shape;461;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Upon completion, students will be able to</a:t>
            </a:r>
            <a:endParaRPr/>
          </a:p>
        </p:txBody>
      </p:sp>
      <p:sp>
        <p:nvSpPr>
          <p:cNvPr id="150" name="Google Shape;150;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Understand the language of science and be able to use common scientific terms and vocabulary in varied contexts.</a:t>
            </a:r>
            <a:endParaRPr/>
          </a:p>
          <a:p>
            <a:pPr indent="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Students will recognize the value of effective scientific communication and how miscommunication can lead to misconceptions and disengagement with the scientific process. </a:t>
            </a:r>
            <a:endParaRPr/>
          </a:p>
          <a:p>
            <a:pPr indent="0" lvl="0" marL="457200" rtl="0" algn="l">
              <a:lnSpc>
                <a:spcPct val="100000"/>
              </a:lnSpc>
              <a:spcBef>
                <a:spcPts val="0"/>
              </a:spcBef>
              <a:spcAft>
                <a:spcPts val="0"/>
              </a:spcAft>
              <a:buSzPts val="1800"/>
              <a:buNone/>
            </a:pPr>
            <a:r>
              <a:t/>
            </a:r>
            <a:endParaRPr/>
          </a:p>
          <a:p>
            <a:pPr indent="0" lvl="0" marL="457200" rtl="0" algn="l">
              <a:lnSpc>
                <a:spcPct val="100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151" name="Google Shape;15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3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Homework</a:t>
            </a:r>
            <a:endParaRPr/>
          </a:p>
        </p:txBody>
      </p:sp>
      <p:sp>
        <p:nvSpPr>
          <p:cNvPr id="467" name="Google Shape;467;p3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AutoNum type="arabicPeriod"/>
            </a:pPr>
            <a:r>
              <a:rPr lang="en"/>
              <a:t>Have the students fill in the blanks</a:t>
            </a:r>
            <a:endParaRPr/>
          </a:p>
          <a:p>
            <a:pPr indent="-342900" lvl="1" marL="914400" rtl="0" algn="l">
              <a:lnSpc>
                <a:spcPct val="115000"/>
              </a:lnSpc>
              <a:spcBef>
                <a:spcPts val="0"/>
              </a:spcBef>
              <a:spcAft>
                <a:spcPts val="0"/>
              </a:spcAft>
              <a:buSzPts val="1800"/>
              <a:buAutoNum type="alphaLcPeriod"/>
            </a:pPr>
            <a:r>
              <a:rPr lang="en" sz="1800"/>
              <a:t>Complete a word map</a:t>
            </a:r>
            <a:endParaRPr sz="1800"/>
          </a:p>
          <a:p>
            <a:pPr indent="-342900" lvl="1" marL="914400" rtl="0" algn="l">
              <a:lnSpc>
                <a:spcPct val="115000"/>
              </a:lnSpc>
              <a:spcBef>
                <a:spcPts val="0"/>
              </a:spcBef>
              <a:spcAft>
                <a:spcPts val="0"/>
              </a:spcAft>
              <a:buSzPts val="1800"/>
              <a:buAutoNum type="alphaLcPeriod"/>
            </a:pPr>
            <a:r>
              <a:rPr lang="en" sz="1800"/>
              <a:t>Complete a concept map</a:t>
            </a:r>
            <a:endParaRPr sz="1800"/>
          </a:p>
          <a:p>
            <a:pPr indent="-342900" lvl="0" marL="457200" rtl="0" algn="l">
              <a:lnSpc>
                <a:spcPct val="115000"/>
              </a:lnSpc>
              <a:spcBef>
                <a:spcPts val="0"/>
              </a:spcBef>
              <a:spcAft>
                <a:spcPts val="0"/>
              </a:spcAft>
              <a:buSzPts val="1800"/>
              <a:buAutoNum type="arabicPeriod"/>
            </a:pPr>
            <a:r>
              <a:rPr lang="en"/>
              <a:t>Use their judgement to identify misinformation, disinformation and malinformation</a:t>
            </a:r>
            <a:endParaRPr/>
          </a:p>
          <a:p>
            <a:pPr indent="-342900" lvl="0" marL="457200" rtl="0" algn="l">
              <a:lnSpc>
                <a:spcPct val="115000"/>
              </a:lnSpc>
              <a:spcBef>
                <a:spcPts val="0"/>
              </a:spcBef>
              <a:spcAft>
                <a:spcPts val="0"/>
              </a:spcAft>
              <a:buSzPts val="1800"/>
              <a:buAutoNum type="arabicPeriod"/>
            </a:pPr>
            <a:r>
              <a:rPr lang="en"/>
              <a:t>Identify common misconceptions and determine an appropriate response</a:t>
            </a:r>
            <a:endParaRPr sz="1800"/>
          </a:p>
          <a:p>
            <a:pPr indent="0" lvl="0" marL="457200" rtl="0" algn="l">
              <a:lnSpc>
                <a:spcPct val="115000"/>
              </a:lnSpc>
              <a:spcBef>
                <a:spcPts val="1600"/>
              </a:spcBef>
              <a:spcAft>
                <a:spcPts val="1600"/>
              </a:spcAft>
              <a:buSzPts val="1800"/>
              <a:buNone/>
            </a:pPr>
            <a:r>
              <a:t/>
            </a:r>
            <a:endParaRPr/>
          </a:p>
        </p:txBody>
      </p:sp>
      <p:sp>
        <p:nvSpPr>
          <p:cNvPr id="468" name="Google Shape;468;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74" name="Google Shape;474;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SzPts val="1100"/>
              <a:buNone/>
            </a:pPr>
            <a:r>
              <a:rPr i="1" lang="en" sz="1100">
                <a:solidFill>
                  <a:schemeClr val="dk1"/>
                </a:solidFill>
                <a:uFill>
                  <a:noFill/>
                </a:uFill>
                <a:hlinkClick r:id="rId3">
                  <a:extLst>
                    <a:ext uri="{A12FA001-AC4F-418D-AE19-62706E023703}">
                      <ahyp:hlinkClr val="tx"/>
                    </a:ext>
                  </a:extLst>
                </a:hlinkClick>
              </a:rPr>
              <a:t>Ancient Egyptian Science &amp; Technology</a:t>
            </a:r>
            <a:r>
              <a:rPr lang="en" sz="1100">
                <a:solidFill>
                  <a:schemeClr val="dk1"/>
                </a:solidFill>
                <a:uFill>
                  <a:noFill/>
                </a:uFill>
                <a:hlinkClick r:id="rId4">
                  <a:extLst>
                    <a:ext uri="{A12FA001-AC4F-418D-AE19-62706E023703}">
                      <ahyp:hlinkClr val="tx"/>
                    </a:ext>
                  </a:extLst>
                </a:hlinkClick>
              </a:rPr>
              <a:t>. (n.d.). Ancient History Encyclopedia. Retrieved December 10, 2020, from https://www.ancient.eu/article/967/ancient-egyptian-science--technology/</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5">
                  <a:extLst>
                    <a:ext uri="{A12FA001-AC4F-418D-AE19-62706E023703}">
                      <ahyp:hlinkClr val="tx"/>
                    </a:ext>
                  </a:extLst>
                </a:hlinkClick>
              </a:rPr>
              <a:t>Ancient Mesopotamian Science and Technology – Brewminate</a:t>
            </a:r>
            <a:r>
              <a:rPr lang="en" sz="1100">
                <a:solidFill>
                  <a:schemeClr val="dk1"/>
                </a:solidFill>
                <a:uFill>
                  <a:noFill/>
                </a:uFill>
                <a:hlinkClick r:id="rId6">
                  <a:extLst>
                    <a:ext uri="{A12FA001-AC4F-418D-AE19-62706E023703}">
                      <ahyp:hlinkClr val="tx"/>
                    </a:ext>
                  </a:extLst>
                </a:hlinkClick>
              </a:rPr>
              <a:t>. (n.d.). Retrieved December 10, 2020, from https://brewminate.com/ancient-mesopotamian-science-and-technology/</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7">
                  <a:extLst>
                    <a:ext uri="{A12FA001-AC4F-418D-AE19-62706E023703}">
                      <ahyp:hlinkClr val="tx"/>
                    </a:ext>
                  </a:extLst>
                </a:hlinkClick>
              </a:rPr>
              <a:t>Azkaban</a:t>
            </a:r>
            <a:r>
              <a:rPr lang="en" sz="1100">
                <a:solidFill>
                  <a:schemeClr val="dk1"/>
                </a:solidFill>
                <a:uFill>
                  <a:noFill/>
                </a:uFill>
                <a:hlinkClick r:id="rId8">
                  <a:extLst>
                    <a:ext uri="{A12FA001-AC4F-418D-AE19-62706E023703}">
                      <ahyp:hlinkClr val="tx"/>
                    </a:ext>
                  </a:extLst>
                </a:hlinkClick>
              </a:rPr>
              <a:t>. (n.d.). Harry Potter Wiki. Retrieved December 11, 2020, from https://harrypotter.fandom.com/wiki/Azkaban</a:t>
            </a:r>
            <a:endParaRPr sz="1100">
              <a:solidFill>
                <a:schemeClr val="dk1"/>
              </a:solidFill>
            </a:endParaRPr>
          </a:p>
          <a:p>
            <a:pPr indent="-457200" lvl="0" marL="457200" rtl="0" algn="l">
              <a:lnSpc>
                <a:spcPct val="100000"/>
              </a:lnSpc>
              <a:spcBef>
                <a:spcPts val="0"/>
              </a:spcBef>
              <a:spcAft>
                <a:spcPts val="0"/>
              </a:spcAft>
              <a:buSzPts val="1100"/>
              <a:buNone/>
            </a:pPr>
            <a:r>
              <a:rPr lang="en" sz="1100">
                <a:solidFill>
                  <a:schemeClr val="dk1"/>
                </a:solidFill>
                <a:uFill>
                  <a:noFill/>
                </a:uFill>
                <a:hlinkClick r:id="rId9">
                  <a:extLst>
                    <a:ext uri="{A12FA001-AC4F-418D-AE19-62706E023703}">
                      <ahyp:hlinkClr val="tx"/>
                    </a:ext>
                  </a:extLst>
                </a:hlinkClick>
              </a:rPr>
              <a:t>Chisholm, H. (1911). </a:t>
            </a:r>
            <a:r>
              <a:rPr i="1" lang="en" sz="1100">
                <a:solidFill>
                  <a:schemeClr val="dk1"/>
                </a:solidFill>
                <a:uFill>
                  <a:noFill/>
                </a:uFill>
                <a:hlinkClick r:id="rId10">
                  <a:extLst>
                    <a:ext uri="{A12FA001-AC4F-418D-AE19-62706E023703}">
                      <ahyp:hlinkClr val="tx"/>
                    </a:ext>
                  </a:extLst>
                </a:hlinkClick>
              </a:rPr>
              <a:t>Encyclopedia Britannica: A Dictionary of Arts, Sciences, Literature and General Information</a:t>
            </a:r>
            <a:r>
              <a:rPr lang="en" sz="1100">
                <a:solidFill>
                  <a:schemeClr val="dk1"/>
                </a:solidFill>
                <a:uFill>
                  <a:noFill/>
                </a:uFill>
                <a:hlinkClick r:id="rId11">
                  <a:extLst>
                    <a:ext uri="{A12FA001-AC4F-418D-AE19-62706E023703}">
                      <ahyp:hlinkClr val="tx"/>
                    </a:ext>
                  </a:extLst>
                </a:hlinkClick>
              </a:rPr>
              <a:t>. University Press.</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12">
                  <a:extLst>
                    <a:ext uri="{A12FA001-AC4F-418D-AE19-62706E023703}">
                      <ahyp:hlinkClr val="tx"/>
                    </a:ext>
                  </a:extLst>
                </a:hlinkClick>
              </a:rPr>
              <a:t>Coronavirus: Scientists using TikTok to teach about vaccine - CBBC Newsround</a:t>
            </a:r>
            <a:r>
              <a:rPr lang="en" sz="1100">
                <a:solidFill>
                  <a:schemeClr val="dk1"/>
                </a:solidFill>
                <a:uFill>
                  <a:noFill/>
                </a:uFill>
                <a:hlinkClick r:id="rId13">
                  <a:extLst>
                    <a:ext uri="{A12FA001-AC4F-418D-AE19-62706E023703}">
                      <ahyp:hlinkClr val="tx"/>
                    </a:ext>
                  </a:extLst>
                </a:hlinkClick>
              </a:rPr>
              <a:t>. (n.d.). Retrieved December 12, 2020, from https://www.bbc.co.uk/newsround/54682007</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14">
                  <a:extLst>
                    <a:ext uri="{A12FA001-AC4F-418D-AE19-62706E023703}">
                      <ahyp:hlinkClr val="tx"/>
                    </a:ext>
                  </a:extLst>
                </a:hlinkClick>
              </a:rPr>
              <a:t>Countering the Infodemic</a:t>
            </a:r>
            <a:r>
              <a:rPr lang="en" sz="1100">
                <a:solidFill>
                  <a:schemeClr val="dk1"/>
                </a:solidFill>
                <a:uFill>
                  <a:noFill/>
                </a:uFill>
                <a:hlinkClick r:id="rId15">
                  <a:extLst>
                    <a:ext uri="{A12FA001-AC4F-418D-AE19-62706E023703}">
                      <ahyp:hlinkClr val="tx"/>
                    </a:ext>
                  </a:extLst>
                </a:hlinkClick>
              </a:rPr>
              <a:t>. (n.d.). Hopkins Bloomberg Public Health Magazine. Retrieved December 12, 2020, from https://magazine.jhsph.edu/2020/countering-infodemic</a:t>
            </a:r>
            <a:endParaRPr sz="1100">
              <a:solidFill>
                <a:schemeClr val="dk1"/>
              </a:solidFill>
            </a:endParaRPr>
          </a:p>
          <a:p>
            <a:pPr indent="-457200" lvl="0" marL="457200" rtl="0" algn="l">
              <a:lnSpc>
                <a:spcPct val="100000"/>
              </a:lnSpc>
              <a:spcBef>
                <a:spcPts val="0"/>
              </a:spcBef>
              <a:spcAft>
                <a:spcPts val="0"/>
              </a:spcAft>
              <a:buSzPts val="1100"/>
              <a:buNone/>
            </a:pPr>
            <a:r>
              <a:rPr lang="en" sz="1100">
                <a:solidFill>
                  <a:schemeClr val="dk1"/>
                </a:solidFill>
                <a:uFill>
                  <a:noFill/>
                </a:uFill>
                <a:hlinkClick r:id="rId16">
                  <a:extLst>
                    <a:ext uri="{A12FA001-AC4F-418D-AE19-62706E023703}">
                      <ahyp:hlinkClr val="tx"/>
                    </a:ext>
                  </a:extLst>
                </a:hlinkClick>
              </a:rPr>
              <a:t>Di Bitetti, M. S., &amp; Ferreras, J. A. (2017). Publish (in English) or perish: The effect on citation rate of using languages other than English in scientific publications. </a:t>
            </a:r>
            <a:r>
              <a:rPr i="1" lang="en" sz="1100">
                <a:solidFill>
                  <a:schemeClr val="dk1"/>
                </a:solidFill>
                <a:uFill>
                  <a:noFill/>
                </a:uFill>
                <a:hlinkClick r:id="rId17">
                  <a:extLst>
                    <a:ext uri="{A12FA001-AC4F-418D-AE19-62706E023703}">
                      <ahyp:hlinkClr val="tx"/>
                    </a:ext>
                  </a:extLst>
                </a:hlinkClick>
              </a:rPr>
              <a:t>Ambio</a:t>
            </a:r>
            <a:r>
              <a:rPr lang="en" sz="1100">
                <a:solidFill>
                  <a:schemeClr val="dk1"/>
                </a:solidFill>
                <a:uFill>
                  <a:noFill/>
                </a:uFill>
                <a:hlinkClick r:id="rId18">
                  <a:extLst>
                    <a:ext uri="{A12FA001-AC4F-418D-AE19-62706E023703}">
                      <ahyp:hlinkClr val="tx"/>
                    </a:ext>
                  </a:extLst>
                </a:hlinkClick>
              </a:rPr>
              <a:t>, </a:t>
            </a:r>
            <a:r>
              <a:rPr i="1" lang="en" sz="1100">
                <a:solidFill>
                  <a:schemeClr val="dk1"/>
                </a:solidFill>
                <a:uFill>
                  <a:noFill/>
                </a:uFill>
                <a:hlinkClick r:id="rId19">
                  <a:extLst>
                    <a:ext uri="{A12FA001-AC4F-418D-AE19-62706E023703}">
                      <ahyp:hlinkClr val="tx"/>
                    </a:ext>
                  </a:extLst>
                </a:hlinkClick>
              </a:rPr>
              <a:t>46</a:t>
            </a:r>
            <a:r>
              <a:rPr lang="en" sz="1100">
                <a:solidFill>
                  <a:schemeClr val="dk1"/>
                </a:solidFill>
                <a:uFill>
                  <a:noFill/>
                </a:uFill>
                <a:hlinkClick r:id="rId20">
                  <a:extLst>
                    <a:ext uri="{A12FA001-AC4F-418D-AE19-62706E023703}">
                      <ahyp:hlinkClr val="tx"/>
                    </a:ext>
                  </a:extLst>
                </a:hlinkClick>
              </a:rPr>
              <a:t>(1), 121–127. https://doi.org/10.1007/s13280-016-0820-7</a:t>
            </a:r>
            <a:endParaRPr sz="1100">
              <a:solidFill>
                <a:schemeClr val="dk1"/>
              </a:solidFill>
            </a:endParaRPr>
          </a:p>
          <a:p>
            <a:pPr indent="-457200" lvl="0" marL="457200" rtl="0" algn="l">
              <a:lnSpc>
                <a:spcPct val="100000"/>
              </a:lnSpc>
              <a:spcBef>
                <a:spcPts val="0"/>
              </a:spcBef>
              <a:spcAft>
                <a:spcPts val="0"/>
              </a:spcAft>
              <a:buSzPts val="1100"/>
              <a:buNone/>
            </a:pPr>
            <a:r>
              <a:rPr lang="en" sz="1100">
                <a:solidFill>
                  <a:schemeClr val="dk1"/>
                </a:solidFill>
                <a:uFill>
                  <a:noFill/>
                </a:uFill>
                <a:hlinkClick r:id="rId21">
                  <a:extLst>
                    <a:ext uri="{A12FA001-AC4F-418D-AE19-62706E023703}">
                      <ahyp:hlinkClr val="tx"/>
                    </a:ext>
                  </a:extLst>
                </a:hlinkClick>
              </a:rPr>
              <a:t>DoS - Domain of Science. (2018, September 19). </a:t>
            </a:r>
            <a:r>
              <a:rPr i="1" lang="en" sz="1100">
                <a:solidFill>
                  <a:schemeClr val="dk1"/>
                </a:solidFill>
                <a:uFill>
                  <a:noFill/>
                </a:uFill>
                <a:hlinkClick r:id="rId22">
                  <a:extLst>
                    <a:ext uri="{A12FA001-AC4F-418D-AE19-62706E023703}">
                      <ahyp:hlinkClr val="tx"/>
                    </a:ext>
                  </a:extLst>
                </a:hlinkClick>
              </a:rPr>
              <a:t>Map of Science (and everything else)</a:t>
            </a:r>
            <a:r>
              <a:rPr lang="en" sz="1100">
                <a:solidFill>
                  <a:schemeClr val="dk1"/>
                </a:solidFill>
                <a:uFill>
                  <a:noFill/>
                </a:uFill>
                <a:hlinkClick r:id="rId23">
                  <a:extLst>
                    <a:ext uri="{A12FA001-AC4F-418D-AE19-62706E023703}">
                      <ahyp:hlinkClr val="tx"/>
                    </a:ext>
                  </a:extLst>
                </a:hlinkClick>
              </a:rPr>
              <a:t>. https://www.youtube.com/watch?app=desktop&amp;v=ohyai6GIRZg&amp;ab_channel=DoS-DomainofScience</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24">
                  <a:extLst>
                    <a:ext uri="{A12FA001-AC4F-418D-AE19-62706E023703}">
                      <ahyp:hlinkClr val="tx"/>
                    </a:ext>
                  </a:extLst>
                </a:hlinkClick>
              </a:rPr>
              <a:t>English Is the Language of Science. That Isn’t Always a Good Thing | Science | Smithsonian Magazine</a:t>
            </a:r>
            <a:r>
              <a:rPr lang="en" sz="1100">
                <a:solidFill>
                  <a:schemeClr val="dk1"/>
                </a:solidFill>
                <a:uFill>
                  <a:noFill/>
                </a:uFill>
                <a:hlinkClick r:id="rId25">
                  <a:extLst>
                    <a:ext uri="{A12FA001-AC4F-418D-AE19-62706E023703}">
                      <ahyp:hlinkClr val="tx"/>
                    </a:ext>
                  </a:extLst>
                </a:hlinkClick>
              </a:rPr>
              <a:t>. (n.d.). Retrieved December 12, 2020, from https://www.smithsonianmag.com/science-nature/english-language-science-can-cause-problems-180961623/</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26">
                  <a:extLst>
                    <a:ext uri="{A12FA001-AC4F-418D-AE19-62706E023703}">
                      <ahyp:hlinkClr val="tx"/>
                    </a:ext>
                  </a:extLst>
                </a:hlinkClick>
              </a:rPr>
              <a:t>Fuel Cells</a:t>
            </a:r>
            <a:r>
              <a:rPr lang="en" sz="1100">
                <a:solidFill>
                  <a:schemeClr val="dk1"/>
                </a:solidFill>
                <a:uFill>
                  <a:noFill/>
                </a:uFill>
                <a:hlinkClick r:id="rId27">
                  <a:extLst>
                    <a:ext uri="{A12FA001-AC4F-418D-AE19-62706E023703}">
                      <ahyp:hlinkClr val="tx"/>
                    </a:ext>
                  </a:extLst>
                </a:hlinkClick>
              </a:rPr>
              <a:t>. (n.d.). Energy.Gov. Retrieved December 11, 2020, from https://www.energy.gov/eere/fuelcells/fuel-cells</a:t>
            </a:r>
            <a:endParaRPr sz="1100">
              <a:solidFill>
                <a:schemeClr val="dk1"/>
              </a:solidFill>
            </a:endParaRPr>
          </a:p>
          <a:p>
            <a:pPr indent="-457200" lvl="0" marL="457200" rtl="0" algn="l">
              <a:lnSpc>
                <a:spcPct val="100000"/>
              </a:lnSpc>
              <a:spcBef>
                <a:spcPts val="0"/>
              </a:spcBef>
              <a:spcAft>
                <a:spcPts val="0"/>
              </a:spcAft>
              <a:buSzPts val="1100"/>
              <a:buNone/>
            </a:pPr>
            <a:r>
              <a:rPr i="1" lang="en" sz="1100">
                <a:solidFill>
                  <a:schemeClr val="dk1"/>
                </a:solidFill>
                <a:uFill>
                  <a:noFill/>
                </a:uFill>
                <a:hlinkClick r:id="rId28">
                  <a:extLst>
                    <a:ext uri="{A12FA001-AC4F-418D-AE19-62706E023703}">
                      <ahyp:hlinkClr val="tx"/>
                    </a:ext>
                  </a:extLst>
                </a:hlinkClick>
              </a:rPr>
              <a:t>How did science come to speak only English? – Michael D Gordin | Aeon Essays</a:t>
            </a:r>
            <a:r>
              <a:rPr lang="en" sz="1100">
                <a:solidFill>
                  <a:schemeClr val="dk1"/>
                </a:solidFill>
                <a:uFill>
                  <a:noFill/>
                </a:uFill>
                <a:hlinkClick r:id="rId29">
                  <a:extLst>
                    <a:ext uri="{A12FA001-AC4F-418D-AE19-62706E023703}">
                      <ahyp:hlinkClr val="tx"/>
                    </a:ext>
                  </a:extLst>
                </a:hlinkClick>
              </a:rPr>
              <a:t>. (n.d.). Aeon. Retrieved December 11, 2020, from https://aeon.co/essays/how-did-science-come-to-speak-only-english</a:t>
            </a:r>
            <a:endParaRPr sz="1100">
              <a:solidFill>
                <a:schemeClr val="dk1"/>
              </a:solidFill>
            </a:endParaRPr>
          </a:p>
          <a:p>
            <a:pPr indent="-457200" lvl="0" marL="457200" rtl="0" algn="l">
              <a:lnSpc>
                <a:spcPct val="100000"/>
              </a:lnSpc>
              <a:spcBef>
                <a:spcPts val="0"/>
              </a:spcBef>
              <a:spcAft>
                <a:spcPts val="0"/>
              </a:spcAft>
              <a:buSzPts val="1100"/>
              <a:buNone/>
            </a:pPr>
            <a:r>
              <a:rPr lang="en" sz="1100">
                <a:solidFill>
                  <a:schemeClr val="dk1"/>
                </a:solidFill>
                <a:uFill>
                  <a:noFill/>
                </a:uFill>
                <a:hlinkClick r:id="rId30">
                  <a:extLst>
                    <a:ext uri="{A12FA001-AC4F-418D-AE19-62706E023703}">
                      <ahyp:hlinkClr val="tx"/>
                    </a:ext>
                  </a:extLst>
                </a:hlinkClick>
              </a:rPr>
              <a:t>Huttner-Koros, A. (2015, August 21). </a:t>
            </a:r>
            <a:r>
              <a:rPr i="1" lang="en" sz="1100">
                <a:solidFill>
                  <a:schemeClr val="dk1"/>
                </a:solidFill>
                <a:uFill>
                  <a:noFill/>
                </a:uFill>
                <a:hlinkClick r:id="rId31">
                  <a:extLst>
                    <a:ext uri="{A12FA001-AC4F-418D-AE19-62706E023703}">
                      <ahyp:hlinkClr val="tx"/>
                    </a:ext>
                  </a:extLst>
                </a:hlinkClick>
              </a:rPr>
              <a:t>Why Science’s Universal Language Is a Problem for Research</a:t>
            </a:r>
            <a:r>
              <a:rPr lang="en" sz="1100">
                <a:solidFill>
                  <a:schemeClr val="dk1"/>
                </a:solidFill>
                <a:uFill>
                  <a:noFill/>
                </a:uFill>
                <a:hlinkClick r:id="rId32">
                  <a:extLst>
                    <a:ext uri="{A12FA001-AC4F-418D-AE19-62706E023703}">
                      <ahyp:hlinkClr val="tx"/>
                    </a:ext>
                  </a:extLst>
                </a:hlinkClick>
              </a:rPr>
              <a:t>. The Atlantic. https://www.theatlantic.com/science/archive/2015/08/english-universal-language-science-research/400919/</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t/>
            </a:r>
            <a:endParaRPr i="1" sz="1100"/>
          </a:p>
        </p:txBody>
      </p:sp>
      <p:sp>
        <p:nvSpPr>
          <p:cNvPr id="475" name="Google Shape;475;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81" name="Google Shape;481;p4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3">
                  <a:extLst>
                    <a:ext uri="{A12FA001-AC4F-418D-AE19-62706E023703}">
                      <ahyp:hlinkClr val="tx"/>
                    </a:ext>
                  </a:extLst>
                </a:hlinkClick>
              </a:rPr>
              <a:t>Misinformation Has Created a New World Disorder—Scientific American</a:t>
            </a:r>
            <a:r>
              <a:rPr lang="en" sz="1100">
                <a:solidFill>
                  <a:schemeClr val="dk1"/>
                </a:solidFill>
                <a:uFill>
                  <a:noFill/>
                </a:uFill>
                <a:hlinkClick r:id="rId4">
                  <a:extLst>
                    <a:ext uri="{A12FA001-AC4F-418D-AE19-62706E023703}">
                      <ahyp:hlinkClr val="tx"/>
                    </a:ext>
                  </a:extLst>
                </a:hlinkClick>
              </a:rPr>
              <a:t>. (n.d.). Retrieved December 12, 2020, from https://www.scientificamerican.com/article/misinformation-has-created-a-new-world-disorder/</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5">
                  <a:extLst>
                    <a:ext uri="{A12FA001-AC4F-418D-AE19-62706E023703}">
                      <ahyp:hlinkClr val="tx"/>
                    </a:ext>
                  </a:extLst>
                </a:hlinkClick>
              </a:rPr>
              <a:t>NW, 1615 L. St, Suite 800Washington, &amp; Inquiries, D. 20036USA202-419-4300 | M.-857-8562 | F.-419-4372 | M. (2019, May 13). People say they regularly see false and misleading content on social media – but also new ideas. </a:t>
            </a:r>
            <a:r>
              <a:rPr i="1" lang="en" sz="1100">
                <a:solidFill>
                  <a:schemeClr val="dk1"/>
                </a:solidFill>
                <a:uFill>
                  <a:noFill/>
                </a:uFill>
                <a:hlinkClick r:id="rId6">
                  <a:extLst>
                    <a:ext uri="{A12FA001-AC4F-418D-AE19-62706E023703}">
                      <ahyp:hlinkClr val="tx"/>
                    </a:ext>
                  </a:extLst>
                </a:hlinkClick>
              </a:rPr>
              <a:t>Pew Research Center: Internet, Science &amp; Tech</a:t>
            </a:r>
            <a:r>
              <a:rPr lang="en" sz="1100">
                <a:solidFill>
                  <a:schemeClr val="dk1"/>
                </a:solidFill>
                <a:uFill>
                  <a:noFill/>
                </a:uFill>
                <a:hlinkClick r:id="rId7">
                  <a:extLst>
                    <a:ext uri="{A12FA001-AC4F-418D-AE19-62706E023703}">
                      <ahyp:hlinkClr val="tx"/>
                    </a:ext>
                  </a:extLst>
                </a:hlinkClick>
              </a:rPr>
              <a:t>. https://www.pewresearch.org/internet/2019/05/13/users-say-they-regularly-encounter-false-and-misleading-content-on-social-media-but-also-new-ideas/</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8">
                  <a:extLst>
                    <a:ext uri="{A12FA001-AC4F-418D-AE19-62706E023703}">
                      <ahyp:hlinkClr val="tx"/>
                    </a:ext>
                  </a:extLst>
                </a:hlinkClick>
              </a:rPr>
              <a:t>Ramos, A., &amp; Empinotti, M. (n.d.). </a:t>
            </a:r>
            <a:r>
              <a:rPr i="1" lang="en" sz="1100">
                <a:solidFill>
                  <a:schemeClr val="dk1"/>
                </a:solidFill>
                <a:uFill>
                  <a:noFill/>
                </a:uFill>
                <a:hlinkClick r:id="rId9">
                  <a:extLst>
                    <a:ext uri="{A12FA001-AC4F-418D-AE19-62706E023703}">
                      <ahyp:hlinkClr val="tx"/>
                    </a:ext>
                  </a:extLst>
                </a:hlinkClick>
              </a:rPr>
              <a:t>Indigenous languages must feature more in science communication</a:t>
            </a:r>
            <a:r>
              <a:rPr lang="en" sz="1100">
                <a:solidFill>
                  <a:schemeClr val="dk1"/>
                </a:solidFill>
                <a:uFill>
                  <a:noFill/>
                </a:uFill>
                <a:hlinkClick r:id="rId10">
                  <a:extLst>
                    <a:ext uri="{A12FA001-AC4F-418D-AE19-62706E023703}">
                      <ahyp:hlinkClr val="tx"/>
                    </a:ext>
                  </a:extLst>
                </a:hlinkClick>
              </a:rPr>
              <a:t>. The Conversation. Retrieved December 12, 2020, from http://theconversation.com/indigenous-languages-must-feature-more-in-science-communication-88596</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1">
                  <a:extLst>
                    <a:ext uri="{A12FA001-AC4F-418D-AE19-62706E023703}">
                      <ahyp:hlinkClr val="tx"/>
                    </a:ext>
                  </a:extLst>
                </a:hlinkClick>
              </a:rPr>
              <a:t>Schrick, L., Tausch, S. H., Dabrowski, P. W., Damaso, C. R., Esparza, J., &amp; Nitsche, A. (2017). An Early American Smallpox Vaccine Based on Horsepox. </a:t>
            </a:r>
            <a:r>
              <a:rPr i="1" lang="en" sz="1100">
                <a:solidFill>
                  <a:schemeClr val="dk1"/>
                </a:solidFill>
                <a:uFill>
                  <a:noFill/>
                </a:uFill>
                <a:hlinkClick r:id="rId12">
                  <a:extLst>
                    <a:ext uri="{A12FA001-AC4F-418D-AE19-62706E023703}">
                      <ahyp:hlinkClr val="tx"/>
                    </a:ext>
                  </a:extLst>
                </a:hlinkClick>
              </a:rPr>
              <a:t>New England Journal of Medicine</a:t>
            </a:r>
            <a:r>
              <a:rPr lang="en" sz="1100">
                <a:solidFill>
                  <a:schemeClr val="dk1"/>
                </a:solidFill>
                <a:uFill>
                  <a:noFill/>
                </a:uFill>
                <a:hlinkClick r:id="rId13">
                  <a:extLst>
                    <a:ext uri="{A12FA001-AC4F-418D-AE19-62706E023703}">
                      <ahyp:hlinkClr val="tx"/>
                    </a:ext>
                  </a:extLst>
                </a:hlinkClick>
              </a:rPr>
              <a:t>, </a:t>
            </a:r>
            <a:r>
              <a:rPr i="1" lang="en" sz="1100">
                <a:solidFill>
                  <a:schemeClr val="dk1"/>
                </a:solidFill>
                <a:uFill>
                  <a:noFill/>
                </a:uFill>
                <a:hlinkClick r:id="rId14">
                  <a:extLst>
                    <a:ext uri="{A12FA001-AC4F-418D-AE19-62706E023703}">
                      <ahyp:hlinkClr val="tx"/>
                    </a:ext>
                  </a:extLst>
                </a:hlinkClick>
              </a:rPr>
              <a:t>377</a:t>
            </a:r>
            <a:r>
              <a:rPr lang="en" sz="1100">
                <a:solidFill>
                  <a:schemeClr val="dk1"/>
                </a:solidFill>
                <a:uFill>
                  <a:noFill/>
                </a:uFill>
                <a:hlinkClick r:id="rId15">
                  <a:extLst>
                    <a:ext uri="{A12FA001-AC4F-418D-AE19-62706E023703}">
                      <ahyp:hlinkClr val="tx"/>
                    </a:ext>
                  </a:extLst>
                </a:hlinkClick>
              </a:rPr>
              <a:t>(15), 1491–1492. https://doi.org/10.1056/NEJMc1707600</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16">
                  <a:extLst>
                    <a:ext uri="{A12FA001-AC4F-418D-AE19-62706E023703}">
                      <ahyp:hlinkClr val="tx"/>
                    </a:ext>
                  </a:extLst>
                </a:hlinkClick>
              </a:rPr>
              <a:t>Stokes, E. K. (2020). Coronavirus Disease 2019 Case Surveillance—United States, January 22–May 30, 2020. </a:t>
            </a:r>
            <a:r>
              <a:rPr i="1" lang="en" sz="1100">
                <a:solidFill>
                  <a:schemeClr val="dk1"/>
                </a:solidFill>
                <a:uFill>
                  <a:noFill/>
                </a:uFill>
                <a:hlinkClick r:id="rId17">
                  <a:extLst>
                    <a:ext uri="{A12FA001-AC4F-418D-AE19-62706E023703}">
                      <ahyp:hlinkClr val="tx"/>
                    </a:ext>
                  </a:extLst>
                </a:hlinkClick>
              </a:rPr>
              <a:t>MMWR. Morbidity and Mortality Weekly Report</a:t>
            </a:r>
            <a:r>
              <a:rPr lang="en" sz="1100">
                <a:solidFill>
                  <a:schemeClr val="dk1"/>
                </a:solidFill>
                <a:uFill>
                  <a:noFill/>
                </a:uFill>
                <a:hlinkClick r:id="rId18">
                  <a:extLst>
                    <a:ext uri="{A12FA001-AC4F-418D-AE19-62706E023703}">
                      <ahyp:hlinkClr val="tx"/>
                    </a:ext>
                  </a:extLst>
                </a:hlinkClick>
              </a:rPr>
              <a:t>, </a:t>
            </a:r>
            <a:r>
              <a:rPr i="1" lang="en" sz="1100">
                <a:solidFill>
                  <a:schemeClr val="dk1"/>
                </a:solidFill>
                <a:uFill>
                  <a:noFill/>
                </a:uFill>
                <a:hlinkClick r:id="rId19">
                  <a:extLst>
                    <a:ext uri="{A12FA001-AC4F-418D-AE19-62706E023703}">
                      <ahyp:hlinkClr val="tx"/>
                    </a:ext>
                  </a:extLst>
                </a:hlinkClick>
              </a:rPr>
              <a:t>69</a:t>
            </a:r>
            <a:r>
              <a:rPr lang="en" sz="1100">
                <a:solidFill>
                  <a:schemeClr val="dk1"/>
                </a:solidFill>
                <a:uFill>
                  <a:noFill/>
                </a:uFill>
                <a:hlinkClick r:id="rId20">
                  <a:extLst>
                    <a:ext uri="{A12FA001-AC4F-418D-AE19-62706E023703}">
                      <ahyp:hlinkClr val="tx"/>
                    </a:ext>
                  </a:extLst>
                </a:hlinkClick>
              </a:rPr>
              <a:t>. https://doi.org/10.15585/mmwr.mm6924e2</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lang="en" sz="1100">
                <a:solidFill>
                  <a:schemeClr val="dk1"/>
                </a:solidFill>
                <a:uFill>
                  <a:noFill/>
                </a:uFill>
                <a:hlinkClick r:id="rId21">
                  <a:extLst>
                    <a:ext uri="{A12FA001-AC4F-418D-AE19-62706E023703}">
                      <ahyp:hlinkClr val="tx"/>
                    </a:ext>
                  </a:extLst>
                </a:hlinkClick>
              </a:rPr>
              <a:t>Tagliabue, F., Galassi, L., &amp; Mariani, P. (2020). The “Pandemic” of Disinformation in COVID-19. </a:t>
            </a:r>
            <a:r>
              <a:rPr i="1" lang="en" sz="1100">
                <a:solidFill>
                  <a:schemeClr val="dk1"/>
                </a:solidFill>
                <a:uFill>
                  <a:noFill/>
                </a:uFill>
                <a:hlinkClick r:id="rId22">
                  <a:extLst>
                    <a:ext uri="{A12FA001-AC4F-418D-AE19-62706E023703}">
                      <ahyp:hlinkClr val="tx"/>
                    </a:ext>
                  </a:extLst>
                </a:hlinkClick>
              </a:rPr>
              <a:t>Sn Comprehensive Clinical Medicine</a:t>
            </a:r>
            <a:r>
              <a:rPr lang="en" sz="1100">
                <a:solidFill>
                  <a:schemeClr val="dk1"/>
                </a:solidFill>
                <a:uFill>
                  <a:noFill/>
                </a:uFill>
                <a:hlinkClick r:id="rId23">
                  <a:extLst>
                    <a:ext uri="{A12FA001-AC4F-418D-AE19-62706E023703}">
                      <ahyp:hlinkClr val="tx"/>
                    </a:ext>
                  </a:extLst>
                </a:hlinkClick>
              </a:rPr>
              <a:t>, 1–3. https://doi.org/10.1007/s42399-020-00439-1</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24">
                  <a:extLst>
                    <a:ext uri="{A12FA001-AC4F-418D-AE19-62706E023703}">
                      <ahyp:hlinkClr val="tx"/>
                    </a:ext>
                  </a:extLst>
                </a:hlinkClick>
              </a:rPr>
              <a:t>The Language of (Future) Scientific Communication—Research Trends</a:t>
            </a:r>
            <a:r>
              <a:rPr lang="en" sz="1100">
                <a:solidFill>
                  <a:schemeClr val="dk1"/>
                </a:solidFill>
                <a:uFill>
                  <a:noFill/>
                </a:uFill>
                <a:hlinkClick r:id="rId25">
                  <a:extLst>
                    <a:ext uri="{A12FA001-AC4F-418D-AE19-62706E023703}">
                      <ahyp:hlinkClr val="tx"/>
                    </a:ext>
                  </a:extLst>
                </a:hlinkClick>
              </a:rPr>
              <a:t>. (n.d.). Retrieved December 10, 2020, from https://www.researchtrends.com/issue-31-november-2012/the-language-of-future-scientific-communication/</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rPr i="1" lang="en" sz="1100">
                <a:solidFill>
                  <a:schemeClr val="dk1"/>
                </a:solidFill>
                <a:uFill>
                  <a:noFill/>
                </a:uFill>
                <a:hlinkClick r:id="rId26">
                  <a:extLst>
                    <a:ext uri="{A12FA001-AC4F-418D-AE19-62706E023703}">
                      <ahyp:hlinkClr val="tx"/>
                    </a:ext>
                  </a:extLst>
                </a:hlinkClick>
              </a:rPr>
              <a:t>The Language of Science | Morningside</a:t>
            </a:r>
            <a:r>
              <a:rPr lang="en" sz="1100">
                <a:solidFill>
                  <a:schemeClr val="dk1"/>
                </a:solidFill>
                <a:uFill>
                  <a:noFill/>
                </a:uFill>
                <a:hlinkClick r:id="rId27">
                  <a:extLst>
                    <a:ext uri="{A12FA001-AC4F-418D-AE19-62706E023703}">
                      <ahyp:hlinkClr val="tx"/>
                    </a:ext>
                  </a:extLst>
                </a:hlinkClick>
              </a:rPr>
              <a:t>. (n.d.). Retrieved December 10, 2020, from https://www.morningtrans.com/the-language-of-science/</a:t>
            </a:r>
            <a:endParaRPr sz="1100">
              <a:solidFill>
                <a:schemeClr val="dk1"/>
              </a:solidFill>
            </a:endParaRPr>
          </a:p>
          <a:p>
            <a:pPr indent="-457200" lvl="0" marL="457200" rtl="0" algn="l">
              <a:lnSpc>
                <a:spcPct val="100000"/>
              </a:lnSpc>
              <a:spcBef>
                <a:spcPts val="0"/>
              </a:spcBef>
              <a:spcAft>
                <a:spcPts val="0"/>
              </a:spcAft>
              <a:buClr>
                <a:schemeClr val="dk1"/>
              </a:buClr>
              <a:buSzPts val="1100"/>
              <a:buFont typeface="Arial"/>
              <a:buNone/>
            </a:pPr>
            <a:r>
              <a:t/>
            </a:r>
            <a:endParaRPr i="1" sz="1100"/>
          </a:p>
        </p:txBody>
      </p:sp>
      <p:sp>
        <p:nvSpPr>
          <p:cNvPr id="482" name="Google Shape;482;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88" name="Google Shape;488;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sz="1100">
                <a:solidFill>
                  <a:schemeClr val="dk1"/>
                </a:solidFill>
                <a:uFill>
                  <a:noFill/>
                </a:uFill>
                <a:hlinkClick r:id="rId3">
                  <a:extLst>
                    <a:ext uri="{A12FA001-AC4F-418D-AE19-62706E023703}">
                      <ahyp:hlinkClr val="tx"/>
                    </a:ext>
                  </a:extLst>
                </a:hlinkClick>
              </a:rPr>
              <a:t>The Origin Of The Word “Vaccine.” (n.d.). </a:t>
            </a:r>
            <a:r>
              <a:rPr i="1" lang="en" sz="1100">
                <a:solidFill>
                  <a:schemeClr val="dk1"/>
                </a:solidFill>
                <a:uFill>
                  <a:noFill/>
                </a:uFill>
                <a:hlinkClick r:id="rId4">
                  <a:extLst>
                    <a:ext uri="{A12FA001-AC4F-418D-AE19-62706E023703}">
                      <ahyp:hlinkClr val="tx"/>
                    </a:ext>
                  </a:extLst>
                </a:hlinkClick>
              </a:rPr>
              <a:t>Science Friday</a:t>
            </a:r>
            <a:r>
              <a:rPr lang="en" sz="1100">
                <a:solidFill>
                  <a:schemeClr val="dk1"/>
                </a:solidFill>
                <a:uFill>
                  <a:noFill/>
                </a:uFill>
                <a:hlinkClick r:id="rId5">
                  <a:extLst>
                    <a:ext uri="{A12FA001-AC4F-418D-AE19-62706E023703}">
                      <ahyp:hlinkClr val="tx"/>
                    </a:ext>
                  </a:extLst>
                </a:hlinkClick>
              </a:rPr>
              <a:t>. Retrieved December 11, 2020, from https://www.sciencefriday.com/articles/the-origin-of-the-word-vaccine/</a:t>
            </a:r>
            <a:endParaRPr sz="1100">
              <a:solidFill>
                <a:schemeClr val="dk1"/>
              </a:solidFill>
            </a:endParaRPr>
          </a:p>
          <a:p>
            <a:pPr indent="-298450" lvl="0" marL="457200" rtl="0" algn="l">
              <a:lnSpc>
                <a:spcPct val="100000"/>
              </a:lnSpc>
              <a:spcBef>
                <a:spcPts val="0"/>
              </a:spcBef>
              <a:spcAft>
                <a:spcPts val="0"/>
              </a:spcAft>
              <a:buSzPts val="1100"/>
              <a:buChar char="●"/>
            </a:pPr>
            <a:r>
              <a:rPr i="1" lang="en" sz="1100">
                <a:solidFill>
                  <a:schemeClr val="dk1"/>
                </a:solidFill>
                <a:uFill>
                  <a:noFill/>
                </a:uFill>
                <a:hlinkClick r:id="rId6">
                  <a:extLst>
                    <a:ext uri="{A12FA001-AC4F-418D-AE19-62706E023703}">
                      <ahyp:hlinkClr val="tx"/>
                    </a:ext>
                  </a:extLst>
                </a:hlinkClick>
              </a:rPr>
              <a:t>This Week in Virology | A podcast about viruses—The kind that make you sick</a:t>
            </a:r>
            <a:r>
              <a:rPr lang="en" sz="1100">
                <a:solidFill>
                  <a:schemeClr val="dk1"/>
                </a:solidFill>
                <a:uFill>
                  <a:noFill/>
                </a:uFill>
                <a:hlinkClick r:id="rId7">
                  <a:extLst>
                    <a:ext uri="{A12FA001-AC4F-418D-AE19-62706E023703}">
                      <ahyp:hlinkClr val="tx"/>
                    </a:ext>
                  </a:extLst>
                </a:hlinkClick>
              </a:rPr>
              <a:t>. (n.d.). Retrieved December 12, 2020, from https://www.microbe.tv/twiv/</a:t>
            </a:r>
            <a:endParaRPr sz="1100">
              <a:solidFill>
                <a:schemeClr val="dk1"/>
              </a:solidFill>
            </a:endParaRPr>
          </a:p>
          <a:p>
            <a:pPr indent="-298450" lvl="0" marL="457200" rtl="0" algn="l">
              <a:lnSpc>
                <a:spcPct val="100000"/>
              </a:lnSpc>
              <a:spcBef>
                <a:spcPts val="0"/>
              </a:spcBef>
              <a:spcAft>
                <a:spcPts val="0"/>
              </a:spcAft>
              <a:buSzPts val="1100"/>
              <a:buChar char="●"/>
            </a:pPr>
            <a:r>
              <a:rPr lang="en" sz="1100">
                <a:solidFill>
                  <a:schemeClr val="dk1"/>
                </a:solidFill>
                <a:uFill>
                  <a:noFill/>
                </a:uFill>
                <a:hlinkClick r:id="rId8">
                  <a:extLst>
                    <a:ext uri="{A12FA001-AC4F-418D-AE19-62706E023703}">
                      <ahyp:hlinkClr val="tx"/>
                    </a:ext>
                  </a:extLst>
                </a:hlinkClick>
              </a:rPr>
              <a:t>Vosoughi, S., Roy, D., &amp; Aral, S. (2018). The spread of true and false news online. </a:t>
            </a:r>
            <a:r>
              <a:rPr i="1" lang="en" sz="1100">
                <a:solidFill>
                  <a:schemeClr val="dk1"/>
                </a:solidFill>
                <a:uFill>
                  <a:noFill/>
                </a:uFill>
                <a:hlinkClick r:id="rId9">
                  <a:extLst>
                    <a:ext uri="{A12FA001-AC4F-418D-AE19-62706E023703}">
                      <ahyp:hlinkClr val="tx"/>
                    </a:ext>
                  </a:extLst>
                </a:hlinkClick>
              </a:rPr>
              <a:t>Science</a:t>
            </a:r>
            <a:r>
              <a:rPr lang="en" sz="1100">
                <a:solidFill>
                  <a:schemeClr val="dk1"/>
                </a:solidFill>
                <a:uFill>
                  <a:noFill/>
                </a:uFill>
                <a:hlinkClick r:id="rId10">
                  <a:extLst>
                    <a:ext uri="{A12FA001-AC4F-418D-AE19-62706E023703}">
                      <ahyp:hlinkClr val="tx"/>
                    </a:ext>
                  </a:extLst>
                </a:hlinkClick>
              </a:rPr>
              <a:t>, </a:t>
            </a:r>
            <a:r>
              <a:rPr i="1" lang="en" sz="1100">
                <a:solidFill>
                  <a:schemeClr val="dk1"/>
                </a:solidFill>
                <a:uFill>
                  <a:noFill/>
                </a:uFill>
                <a:hlinkClick r:id="rId11">
                  <a:extLst>
                    <a:ext uri="{A12FA001-AC4F-418D-AE19-62706E023703}">
                      <ahyp:hlinkClr val="tx"/>
                    </a:ext>
                  </a:extLst>
                </a:hlinkClick>
              </a:rPr>
              <a:t>359</a:t>
            </a:r>
            <a:r>
              <a:rPr lang="en" sz="1100">
                <a:solidFill>
                  <a:schemeClr val="dk1"/>
                </a:solidFill>
                <a:uFill>
                  <a:noFill/>
                </a:uFill>
                <a:hlinkClick r:id="rId12">
                  <a:extLst>
                    <a:ext uri="{A12FA001-AC4F-418D-AE19-62706E023703}">
                      <ahyp:hlinkClr val="tx"/>
                    </a:ext>
                  </a:extLst>
                </a:hlinkClick>
              </a:rPr>
              <a:t>(6380), 1146–1151. https://doi.org/10.1126/science.aap9559</a:t>
            </a:r>
            <a:endParaRPr sz="1100">
              <a:solidFill>
                <a:schemeClr val="dk1"/>
              </a:solidFill>
            </a:endParaRPr>
          </a:p>
          <a:p>
            <a:pPr indent="-298450" lvl="0" marL="457200" rtl="0" algn="l">
              <a:lnSpc>
                <a:spcPct val="100000"/>
              </a:lnSpc>
              <a:spcBef>
                <a:spcPts val="0"/>
              </a:spcBef>
              <a:spcAft>
                <a:spcPts val="0"/>
              </a:spcAft>
              <a:buSzPts val="1100"/>
              <a:buChar char="●"/>
            </a:pPr>
            <a:r>
              <a:rPr i="1" lang="en" sz="1100">
                <a:solidFill>
                  <a:schemeClr val="dk1"/>
                </a:solidFill>
                <a:uFill>
                  <a:noFill/>
                </a:uFill>
                <a:hlinkClick r:id="rId13">
                  <a:extLst>
                    <a:ext uri="{A12FA001-AC4F-418D-AE19-62706E023703}">
                      <ahyp:hlinkClr val="tx"/>
                    </a:ext>
                  </a:extLst>
                </a:hlinkClick>
              </a:rPr>
              <a:t>WHO | Infographics: #VaccinesWork</a:t>
            </a:r>
            <a:r>
              <a:rPr lang="en" sz="1100">
                <a:solidFill>
                  <a:schemeClr val="dk1"/>
                </a:solidFill>
                <a:uFill>
                  <a:noFill/>
                </a:uFill>
                <a:hlinkClick r:id="rId14">
                  <a:extLst>
                    <a:ext uri="{A12FA001-AC4F-418D-AE19-62706E023703}">
                      <ahyp:hlinkClr val="tx"/>
                    </a:ext>
                  </a:extLst>
                </a:hlinkClick>
              </a:rPr>
              <a:t>. (n.d.). WHO; World Health Organization. Retrieved December 12, 2020, from http://www.who.int/campaigns/immunization-week/2017/infographic/en/</a:t>
            </a:r>
            <a:endParaRPr i="1" sz="1100"/>
          </a:p>
          <a:p>
            <a:pPr indent="0" lvl="0" marL="457200" rtl="0" algn="l">
              <a:lnSpc>
                <a:spcPct val="100000"/>
              </a:lnSpc>
              <a:spcBef>
                <a:spcPts val="0"/>
              </a:spcBef>
              <a:spcAft>
                <a:spcPts val="0"/>
              </a:spcAft>
              <a:buSzPts val="1800"/>
              <a:buNone/>
            </a:pPr>
            <a:r>
              <a:t/>
            </a:r>
            <a:endParaRPr sz="1100"/>
          </a:p>
        </p:txBody>
      </p:sp>
      <p:sp>
        <p:nvSpPr>
          <p:cNvPr id="489" name="Google Shape;489;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Who is the scientist?</a:t>
            </a:r>
            <a:endParaRPr/>
          </a:p>
        </p:txBody>
      </p:sp>
      <p:sp>
        <p:nvSpPr>
          <p:cNvPr id="157" name="Google Shape;157;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t>Video of someone explaining non-scientifically</a:t>
            </a:r>
            <a:endParaRPr sz="1800"/>
          </a:p>
          <a:p>
            <a:pPr indent="0" lvl="0" marL="0" rtl="0" algn="l">
              <a:lnSpc>
                <a:spcPct val="115000"/>
              </a:lnSpc>
              <a:spcBef>
                <a:spcPts val="1600"/>
              </a:spcBef>
              <a:spcAft>
                <a:spcPts val="1600"/>
              </a:spcAft>
              <a:buSzPts val="1400"/>
              <a:buNone/>
            </a:pPr>
            <a:r>
              <a:t/>
            </a:r>
            <a:endParaRPr sz="1800"/>
          </a:p>
        </p:txBody>
      </p:sp>
      <p:sp>
        <p:nvSpPr>
          <p:cNvPr id="158" name="Google Shape;158;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t>Video of someone explaining scientifically</a:t>
            </a:r>
            <a:endParaRPr sz="1800"/>
          </a:p>
          <a:p>
            <a:pPr indent="0" lvl="0" marL="0" rtl="0" algn="l">
              <a:lnSpc>
                <a:spcPct val="115000"/>
              </a:lnSpc>
              <a:spcBef>
                <a:spcPts val="1600"/>
              </a:spcBef>
              <a:spcAft>
                <a:spcPts val="1600"/>
              </a:spcAft>
              <a:buSzPts val="1400"/>
              <a:buNone/>
            </a:pPr>
            <a:r>
              <a:t/>
            </a:r>
            <a:endParaRPr sz="1800"/>
          </a:p>
        </p:txBody>
      </p:sp>
      <p:sp>
        <p:nvSpPr>
          <p:cNvPr id="159" name="Google Shape;159;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is “scientific language”</a:t>
            </a:r>
            <a:endParaRPr/>
          </a:p>
        </p:txBody>
      </p:sp>
      <p:sp>
        <p:nvSpPr>
          <p:cNvPr id="165" name="Google Shape;165;p6"/>
          <p:cNvSpPr txBox="1"/>
          <p:nvPr>
            <p:ph idx="1" type="body"/>
          </p:nvPr>
        </p:nvSpPr>
        <p:spPr>
          <a:xfrm>
            <a:off x="311700" y="1152475"/>
            <a:ext cx="4260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Arial"/>
              <a:buChar char="●"/>
            </a:pPr>
            <a:r>
              <a:rPr lang="en">
                <a:highlight>
                  <a:srgbClr val="FFFFFF"/>
                </a:highlight>
              </a:rPr>
              <a:t>English is certainly the </a:t>
            </a:r>
            <a:r>
              <a:rPr b="1" lang="en">
                <a:highlight>
                  <a:srgbClr val="FFFFFF"/>
                </a:highlight>
              </a:rPr>
              <a:t>language of science</a:t>
            </a:r>
            <a:r>
              <a:rPr lang="en">
                <a:highlight>
                  <a:srgbClr val="FFFFFF"/>
                </a:highlight>
              </a:rPr>
              <a:t> in today’s world </a:t>
            </a:r>
            <a:endParaRPr>
              <a:highlight>
                <a:srgbClr val="FFFFFF"/>
              </a:highlight>
            </a:endParaRPr>
          </a:p>
          <a:p>
            <a:pPr indent="0" lvl="0" marL="45720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Clr>
                <a:schemeClr val="dk2"/>
              </a:buClr>
              <a:buSzPts val="1800"/>
              <a:buFont typeface="Arial"/>
              <a:buChar char="●"/>
            </a:pPr>
            <a:r>
              <a:rPr lang="en">
                <a:highlight>
                  <a:srgbClr val="FFFFFF"/>
                </a:highlight>
              </a:rPr>
              <a:t>&gt; 90% of all </a:t>
            </a:r>
            <a:r>
              <a:rPr b="1" lang="en">
                <a:highlight>
                  <a:srgbClr val="FFFFFF"/>
                </a:highlight>
              </a:rPr>
              <a:t>scientific</a:t>
            </a:r>
            <a:r>
              <a:rPr lang="en">
                <a:highlight>
                  <a:srgbClr val="FFFFFF"/>
                </a:highlight>
              </a:rPr>
              <a:t> publications are written in the </a:t>
            </a:r>
            <a:r>
              <a:rPr b="1" lang="en">
                <a:highlight>
                  <a:srgbClr val="FFFFFF"/>
                </a:highlight>
              </a:rPr>
              <a:t>language</a:t>
            </a:r>
            <a:r>
              <a:rPr lang="en">
                <a:highlight>
                  <a:srgbClr val="FFFFFF"/>
                </a:highlight>
              </a:rPr>
              <a:t> </a:t>
            </a:r>
            <a:endParaRPr>
              <a:highlight>
                <a:srgbClr val="FFFFFF"/>
              </a:highlight>
            </a:endParaRPr>
          </a:p>
          <a:p>
            <a:pPr indent="-342900" lvl="0" marL="457200" rtl="0" algn="l">
              <a:lnSpc>
                <a:spcPct val="115000"/>
              </a:lnSpc>
              <a:spcBef>
                <a:spcPts val="0"/>
              </a:spcBef>
              <a:spcAft>
                <a:spcPts val="0"/>
              </a:spcAft>
              <a:buClr>
                <a:schemeClr val="lt1"/>
              </a:buClr>
              <a:buSzPts val="1800"/>
              <a:buFont typeface="Roboto"/>
              <a:buChar char="●"/>
            </a:pPr>
            <a:r>
              <a:t/>
            </a:r>
            <a:endParaRPr>
              <a:highlight>
                <a:srgbClr val="FFFFFF"/>
              </a:highlight>
            </a:endParaRPr>
          </a:p>
          <a:p>
            <a:pPr indent="-342900" lvl="0" marL="457200" rtl="0" algn="l">
              <a:lnSpc>
                <a:spcPct val="115000"/>
              </a:lnSpc>
              <a:spcBef>
                <a:spcPts val="0"/>
              </a:spcBef>
              <a:spcAft>
                <a:spcPts val="0"/>
              </a:spcAft>
              <a:buClr>
                <a:schemeClr val="dk2"/>
              </a:buClr>
              <a:buSzPts val="1800"/>
              <a:buFont typeface="Arial"/>
              <a:buChar char="●"/>
            </a:pPr>
            <a:r>
              <a:rPr lang="en">
                <a:highlight>
                  <a:srgbClr val="FFFFFF"/>
                </a:highlight>
              </a:rPr>
              <a:t>Before the 17th century, </a:t>
            </a:r>
            <a:r>
              <a:rPr b="1" lang="en">
                <a:highlight>
                  <a:srgbClr val="FFFFFF"/>
                </a:highlight>
              </a:rPr>
              <a:t>scientific</a:t>
            </a:r>
            <a:r>
              <a:rPr lang="en">
                <a:highlight>
                  <a:srgbClr val="FFFFFF"/>
                </a:highlight>
              </a:rPr>
              <a:t> publications were mostly written in Latin</a:t>
            </a:r>
            <a:endParaRPr>
              <a:highlight>
                <a:srgbClr val="FFFFFF"/>
              </a:highlight>
            </a:endParaRPr>
          </a:p>
          <a:p>
            <a:pPr indent="0" lvl="0" marL="0" rtl="0" algn="l">
              <a:lnSpc>
                <a:spcPct val="115000"/>
              </a:lnSpc>
              <a:spcBef>
                <a:spcPts val="0"/>
              </a:spcBef>
              <a:spcAft>
                <a:spcPts val="0"/>
              </a:spcAft>
              <a:buSzPts val="1800"/>
              <a:buNone/>
            </a:pPr>
            <a:r>
              <a:t/>
            </a:r>
            <a:endParaRPr>
              <a:highlight>
                <a:srgbClr val="FFFFFF"/>
              </a:highlight>
            </a:endParaRPr>
          </a:p>
          <a:p>
            <a:pPr indent="-342900" lvl="0" marL="457200" rtl="0" algn="l">
              <a:lnSpc>
                <a:spcPct val="115000"/>
              </a:lnSpc>
              <a:spcBef>
                <a:spcPts val="0"/>
              </a:spcBef>
              <a:spcAft>
                <a:spcPts val="0"/>
              </a:spcAft>
              <a:buSzPts val="1800"/>
              <a:buChar char="●"/>
            </a:pPr>
            <a:r>
              <a:rPr lang="en">
                <a:highlight>
                  <a:srgbClr val="FFFFFF"/>
                </a:highlight>
              </a:rPr>
              <a:t>Latin was spoken by the elites</a:t>
            </a:r>
            <a:endParaRPr>
              <a:highlight>
                <a:srgbClr val="FFFFFF"/>
              </a:highlight>
            </a:endParaRPr>
          </a:p>
          <a:p>
            <a:pPr indent="0" lvl="0" marL="457200" rtl="0" algn="l">
              <a:lnSpc>
                <a:spcPct val="100000"/>
              </a:lnSpc>
              <a:spcBef>
                <a:spcPts val="0"/>
              </a:spcBef>
              <a:spcAft>
                <a:spcPts val="0"/>
              </a:spcAft>
              <a:buSzPts val="1800"/>
              <a:buNone/>
            </a:pPr>
            <a:r>
              <a:t/>
            </a:r>
            <a:endParaRPr/>
          </a:p>
          <a:p>
            <a:pPr indent="0" lvl="0" marL="457200" rtl="0" algn="l">
              <a:lnSpc>
                <a:spcPct val="100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166" name="Google Shape;166;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67" name="Google Shape;167;p6"/>
          <p:cNvPicPr preferRelativeResize="0"/>
          <p:nvPr/>
        </p:nvPicPr>
        <p:blipFill rotWithShape="1">
          <a:blip r:embed="rId3">
            <a:alphaModFix/>
          </a:blip>
          <a:srcRect b="0" l="0" r="0" t="0"/>
          <a:stretch/>
        </p:blipFill>
        <p:spPr>
          <a:xfrm>
            <a:off x="4714825" y="1246825"/>
            <a:ext cx="4267200" cy="2958703"/>
          </a:xfrm>
          <a:prstGeom prst="rect">
            <a:avLst/>
          </a:prstGeom>
          <a:noFill/>
          <a:ln>
            <a:noFill/>
          </a:ln>
        </p:spPr>
      </p:pic>
      <p:sp>
        <p:nvSpPr>
          <p:cNvPr id="168" name="Google Shape;168;p6"/>
          <p:cNvSpPr txBox="1"/>
          <p:nvPr/>
        </p:nvSpPr>
        <p:spPr>
          <a:xfrm>
            <a:off x="4714825" y="4246825"/>
            <a:ext cx="4260300" cy="295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uFill>
                  <a:noFill/>
                </a:uFill>
                <a:latin typeface="Arial"/>
                <a:ea typeface="Arial"/>
                <a:cs typeface="Arial"/>
                <a:sym typeface="Arial"/>
                <a:hlinkClick r:id="rId4">
                  <a:extLst>
                    <a:ext uri="{A12FA001-AC4F-418D-AE19-62706E023703}">
                      <ahyp:hlinkClr val="tx"/>
                    </a:ext>
                  </a:extLst>
                </a:hlinkClick>
              </a:rPr>
              <a:t>"Leaf (verso visible) from an early printed edition of Aristotle's De generatione animalium (text from lib. 4, cap. 3) with capital strokes supplied in red ms."</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5">
                  <a:extLst>
                    <a:ext uri="{A12FA001-AC4F-418D-AE19-62706E023703}">
                      <ahyp:hlinkClr val="tx"/>
                    </a:ext>
                  </a:extLst>
                </a:hlinkClick>
              </a:rPr>
              <a:t>Provenance Online Project</a:t>
            </a:r>
            <a:r>
              <a:rPr b="0" i="0" lang="en" sz="800" u="none" cap="none" strike="noStrike">
                <a:solidFill>
                  <a:srgbClr val="000000"/>
                </a:solidFill>
                <a:latin typeface="Arial"/>
                <a:ea typeface="Arial"/>
                <a:cs typeface="Arial"/>
                <a:sym typeface="Arial"/>
              </a:rPr>
              <a:t> is marked with </a:t>
            </a:r>
            <a:r>
              <a:rPr b="0" i="0" lang="en" sz="800" u="none" cap="none" strike="noStrike">
                <a:solidFill>
                  <a:srgbClr val="000000"/>
                </a:solidFill>
                <a:uFill>
                  <a:noFill/>
                </a:uFill>
                <a:latin typeface="Arial"/>
                <a:ea typeface="Arial"/>
                <a:cs typeface="Arial"/>
                <a:sym typeface="Arial"/>
                <a:hlinkClick r:id="rId6">
                  <a:extLst>
                    <a:ext uri="{A12FA001-AC4F-418D-AE19-62706E023703}">
                      <ahyp:hlinkClr val="tx"/>
                    </a:ext>
                  </a:extLst>
                </a:hlinkClick>
              </a:rPr>
              <a:t>CC0 1.0</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Earliest “science” writings</a:t>
            </a:r>
            <a:endParaRPr/>
          </a:p>
        </p:txBody>
      </p:sp>
      <p:sp>
        <p:nvSpPr>
          <p:cNvPr id="174" name="Google Shape;17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75" name="Google Shape;175;p7"/>
          <p:cNvPicPr preferRelativeResize="0"/>
          <p:nvPr/>
        </p:nvPicPr>
        <p:blipFill rotWithShape="1">
          <a:blip r:embed="rId3">
            <a:alphaModFix/>
          </a:blip>
          <a:srcRect b="0" l="0" r="0" t="0"/>
          <a:stretch/>
        </p:blipFill>
        <p:spPr>
          <a:xfrm>
            <a:off x="311700" y="1074025"/>
            <a:ext cx="2264850" cy="1600098"/>
          </a:xfrm>
          <a:prstGeom prst="rect">
            <a:avLst/>
          </a:prstGeom>
          <a:noFill/>
          <a:ln>
            <a:noFill/>
          </a:ln>
        </p:spPr>
      </p:pic>
      <p:pic>
        <p:nvPicPr>
          <p:cNvPr id="176" name="Google Shape;176;p7"/>
          <p:cNvPicPr preferRelativeResize="0"/>
          <p:nvPr/>
        </p:nvPicPr>
        <p:blipFill rotWithShape="1">
          <a:blip r:embed="rId4">
            <a:alphaModFix/>
          </a:blip>
          <a:srcRect b="0" l="11959" r="8994" t="0"/>
          <a:stretch/>
        </p:blipFill>
        <p:spPr>
          <a:xfrm>
            <a:off x="329350" y="2884375"/>
            <a:ext cx="2264847" cy="1902970"/>
          </a:xfrm>
          <a:prstGeom prst="rect">
            <a:avLst/>
          </a:prstGeom>
          <a:noFill/>
          <a:ln>
            <a:noFill/>
          </a:ln>
        </p:spPr>
      </p:pic>
      <p:sp>
        <p:nvSpPr>
          <p:cNvPr id="177" name="Google Shape;177;p7"/>
          <p:cNvSpPr txBox="1"/>
          <p:nvPr/>
        </p:nvSpPr>
        <p:spPr>
          <a:xfrm rot="-5400000">
            <a:off x="6509350" y="2468975"/>
            <a:ext cx="4349700" cy="89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uFill>
                  <a:noFill/>
                </a:uFill>
                <a:latin typeface="Arial"/>
                <a:ea typeface="Arial"/>
                <a:cs typeface="Arial"/>
                <a:sym typeface="Arial"/>
                <a:hlinkClick r:id="rId5">
                  <a:extLst>
                    <a:ext uri="{A12FA001-AC4F-418D-AE19-62706E023703}">
                      <ahyp:hlinkClr val="tx"/>
                    </a:ext>
                  </a:extLst>
                </a:hlinkClick>
              </a:rPr>
              <a:t>"File:N-Mesopotamia and Syria english.svg"</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6">
                  <a:extLst>
                    <a:ext uri="{A12FA001-AC4F-418D-AE19-62706E023703}">
                      <ahyp:hlinkClr val="tx"/>
                    </a:ext>
                  </a:extLst>
                </a:hlinkClick>
              </a:rPr>
              <a:t>Goran tek-en</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7">
                  <a:extLst>
                    <a:ext uri="{A12FA001-AC4F-418D-AE19-62706E023703}">
                      <ahyp:hlinkClr val="tx"/>
                    </a:ext>
                  </a:extLst>
                </a:hlinkClick>
              </a:rPr>
              <a:t>CC BY-SA 4.0</a:t>
            </a:r>
            <a:r>
              <a:rPr b="0" i="0" lang="en" sz="800" u="none" cap="none" strike="noStrike">
                <a:solidFill>
                  <a:srgbClr val="000000"/>
                </a:solidFill>
                <a:latin typeface="Arial"/>
                <a:ea typeface="Arial"/>
                <a:cs typeface="Arial"/>
                <a:sym typeface="Arial"/>
              </a:rPr>
              <a:t>; </a:t>
            </a:r>
            <a:r>
              <a:rPr b="0" i="0" lang="en" sz="800" u="none" cap="none" strike="noStrike">
                <a:solidFill>
                  <a:srgbClr val="000000"/>
                </a:solidFill>
                <a:uFill>
                  <a:noFill/>
                </a:uFill>
                <a:latin typeface="Arial"/>
                <a:ea typeface="Arial"/>
                <a:cs typeface="Arial"/>
                <a:sym typeface="Arial"/>
                <a:hlinkClick r:id="rId8">
                  <a:extLst>
                    <a:ext uri="{A12FA001-AC4F-418D-AE19-62706E023703}">
                      <ahyp:hlinkClr val="tx"/>
                    </a:ext>
                  </a:extLst>
                </a:hlinkClick>
              </a:rPr>
              <a:t>"File:Cylinder of Nabopolassar from Babylon, Mesopotamia..JPG"</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9">
                  <a:extLst>
                    <a:ext uri="{A12FA001-AC4F-418D-AE19-62706E023703}">
                      <ahyp:hlinkClr val="tx"/>
                    </a:ext>
                  </a:extLst>
                </a:hlinkClick>
              </a:rPr>
              <a:t>Osama Shukir Muhammed Amin FRCP(Glasg)</a:t>
            </a:r>
            <a:r>
              <a:rPr b="0" i="0" lang="en" sz="800" u="none" cap="none" strike="noStrike">
                <a:solidFill>
                  <a:srgbClr val="000000"/>
                </a:solidFill>
                <a:latin typeface="Arial"/>
                <a:ea typeface="Arial"/>
                <a:cs typeface="Arial"/>
                <a:sym typeface="Arial"/>
              </a:rPr>
              <a:t> is licensed under </a:t>
            </a:r>
            <a:r>
              <a:rPr b="0" i="0" lang="en" sz="800" u="none" cap="none" strike="noStrike">
                <a:solidFill>
                  <a:srgbClr val="000000"/>
                </a:solidFill>
                <a:uFill>
                  <a:noFill/>
                </a:uFill>
                <a:latin typeface="Arial"/>
                <a:ea typeface="Arial"/>
                <a:cs typeface="Arial"/>
                <a:sym typeface="Arial"/>
                <a:hlinkClick r:id="rId10">
                  <a:extLst>
                    <a:ext uri="{A12FA001-AC4F-418D-AE19-62706E023703}">
                      <ahyp:hlinkClr val="tx"/>
                    </a:ext>
                  </a:extLst>
                </a:hlinkClick>
              </a:rPr>
              <a:t>CC BY-SA 4.0</a:t>
            </a:r>
            <a:r>
              <a:rPr b="0" i="0" lang="en" sz="800" u="none" cap="none" strike="noStrike">
                <a:solidFill>
                  <a:srgbClr val="000000"/>
                </a:solidFill>
                <a:latin typeface="Arial"/>
                <a:ea typeface="Arial"/>
                <a:cs typeface="Arial"/>
                <a:sym typeface="Arial"/>
              </a:rPr>
              <a:t>: </a:t>
            </a:r>
            <a:r>
              <a:rPr b="0" i="0" lang="en" sz="800" u="none" cap="none" strike="noStrike">
                <a:solidFill>
                  <a:srgbClr val="000000"/>
                </a:solidFill>
                <a:uFill>
                  <a:noFill/>
                </a:uFill>
                <a:latin typeface="Arial"/>
                <a:ea typeface="Arial"/>
                <a:cs typeface="Arial"/>
                <a:sym typeface="Arial"/>
                <a:hlinkClick r:id="rId11">
                  <a:extLst>
                    <a:ext uri="{A12FA001-AC4F-418D-AE19-62706E023703}">
                      <ahyp:hlinkClr val="tx"/>
                    </a:ext>
                  </a:extLst>
                </a:hlinkClick>
              </a:rPr>
              <a:t>"Ancient Egypt Papyrus Writing"</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2">
                  <a:extLst>
                    <a:ext uri="{A12FA001-AC4F-418D-AE19-62706E023703}">
                      <ahyp:hlinkClr val="tx"/>
                    </a:ext>
                  </a:extLst>
                </a:hlinkClick>
              </a:rPr>
              <a:t>Gary Lee Todd, Ph.D.</a:t>
            </a:r>
            <a:r>
              <a:rPr b="0" i="0" lang="en" sz="800" u="none" cap="none" strike="noStrike">
                <a:solidFill>
                  <a:srgbClr val="000000"/>
                </a:solidFill>
                <a:latin typeface="Arial"/>
                <a:ea typeface="Arial"/>
                <a:cs typeface="Arial"/>
                <a:sym typeface="Arial"/>
              </a:rPr>
              <a:t> is marked with </a:t>
            </a:r>
            <a:r>
              <a:rPr b="0" i="0" lang="en" sz="800" u="none" cap="none" strike="noStrike">
                <a:solidFill>
                  <a:srgbClr val="000000"/>
                </a:solidFill>
                <a:uFill>
                  <a:noFill/>
                </a:uFill>
                <a:latin typeface="Arial"/>
                <a:ea typeface="Arial"/>
                <a:cs typeface="Arial"/>
                <a:sym typeface="Arial"/>
                <a:hlinkClick r:id="rId13">
                  <a:extLst>
                    <a:ext uri="{A12FA001-AC4F-418D-AE19-62706E023703}">
                      <ahyp:hlinkClr val="tx"/>
                    </a:ext>
                  </a:extLst>
                </a:hlinkClick>
              </a:rPr>
              <a:t>CC0 1.0</a:t>
            </a:r>
            <a:r>
              <a:rPr b="0" i="0" lang="en" sz="800" u="none" cap="none" strike="noStrike">
                <a:solidFill>
                  <a:srgbClr val="000000"/>
                </a:solidFill>
                <a:latin typeface="Arial"/>
                <a:ea typeface="Arial"/>
                <a:cs typeface="Arial"/>
                <a:sym typeface="Arial"/>
              </a:rPr>
              <a:t>: </a:t>
            </a:r>
            <a:r>
              <a:rPr b="0" i="0" lang="en" sz="800" u="none" cap="none" strike="noStrike">
                <a:solidFill>
                  <a:srgbClr val="000000"/>
                </a:solidFill>
                <a:uFill>
                  <a:noFill/>
                </a:uFill>
                <a:latin typeface="Arial"/>
                <a:ea typeface="Arial"/>
                <a:cs typeface="Arial"/>
                <a:sym typeface="Arial"/>
                <a:hlinkClick r:id="rId14">
                  <a:extLst>
                    <a:ext uri="{A12FA001-AC4F-418D-AE19-62706E023703}">
                      <ahyp:hlinkClr val="tx"/>
                    </a:ext>
                  </a:extLst>
                </a:hlinkClick>
              </a:rPr>
              <a:t>"Ancient Egypt Tomb Fresco"</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5">
                  <a:extLst>
                    <a:ext uri="{A12FA001-AC4F-418D-AE19-62706E023703}">
                      <ahyp:hlinkClr val="tx"/>
                    </a:ext>
                  </a:extLst>
                </a:hlinkClick>
              </a:rPr>
              <a:t>Gary Lee Todd, Ph.D.</a:t>
            </a:r>
            <a:r>
              <a:rPr b="0" i="0" lang="en" sz="800" u="none" cap="none" strike="noStrike">
                <a:solidFill>
                  <a:srgbClr val="000000"/>
                </a:solidFill>
                <a:latin typeface="Arial"/>
                <a:ea typeface="Arial"/>
                <a:cs typeface="Arial"/>
                <a:sym typeface="Arial"/>
              </a:rPr>
              <a:t> is marked with </a:t>
            </a:r>
            <a:r>
              <a:rPr b="0" i="0" lang="en" sz="800" u="none" cap="none" strike="noStrike">
                <a:solidFill>
                  <a:srgbClr val="000000"/>
                </a:solidFill>
                <a:uFill>
                  <a:noFill/>
                </a:uFill>
                <a:latin typeface="Arial"/>
                <a:ea typeface="Arial"/>
                <a:cs typeface="Arial"/>
                <a:sym typeface="Arial"/>
                <a:hlinkClick r:id="rId16">
                  <a:extLst>
                    <a:ext uri="{A12FA001-AC4F-418D-AE19-62706E023703}">
                      <ahyp:hlinkClr val="tx"/>
                    </a:ext>
                  </a:extLst>
                </a:hlinkClick>
              </a:rPr>
              <a:t>CC0 1.0</a:t>
            </a:r>
            <a:r>
              <a:rPr b="0" i="0" lang="en" sz="800" u="none" cap="none" strike="noStrike">
                <a:solidFill>
                  <a:srgbClr val="000000"/>
                </a:solidFill>
                <a:latin typeface="Arial"/>
                <a:ea typeface="Arial"/>
                <a:cs typeface="Arial"/>
                <a:sym typeface="Arial"/>
              </a:rPr>
              <a:t>: </a:t>
            </a:r>
            <a:r>
              <a:rPr b="0" i="0" lang="en" sz="800" u="none" cap="none" strike="noStrike">
                <a:solidFill>
                  <a:srgbClr val="000000"/>
                </a:solidFill>
                <a:uFill>
                  <a:noFill/>
                </a:uFill>
                <a:latin typeface="Arial"/>
                <a:ea typeface="Arial"/>
                <a:cs typeface="Arial"/>
                <a:sym typeface="Arial"/>
                <a:hlinkClick r:id="rId17">
                  <a:extLst>
                    <a:ext uri="{A12FA001-AC4F-418D-AE19-62706E023703}">
                      <ahyp:hlinkClr val="tx"/>
                    </a:ext>
                  </a:extLst>
                </a:hlinkClick>
              </a:rPr>
              <a:t>"Woodcut of Aristotle and Alexander the Great"</a:t>
            </a:r>
            <a:r>
              <a:rPr b="0" i="0" lang="en" sz="800" u="none" cap="none" strike="noStrike">
                <a:solidFill>
                  <a:srgbClr val="000000"/>
                </a:solidFill>
                <a:latin typeface="Arial"/>
                <a:ea typeface="Arial"/>
                <a:cs typeface="Arial"/>
                <a:sym typeface="Arial"/>
              </a:rPr>
              <a:t> by </a:t>
            </a:r>
            <a:r>
              <a:rPr b="0" i="0" lang="en" sz="800" u="none" cap="none" strike="noStrike">
                <a:solidFill>
                  <a:srgbClr val="000000"/>
                </a:solidFill>
                <a:uFill>
                  <a:noFill/>
                </a:uFill>
                <a:latin typeface="Arial"/>
                <a:ea typeface="Arial"/>
                <a:cs typeface="Arial"/>
                <a:sym typeface="Arial"/>
                <a:hlinkClick r:id="rId18">
                  <a:extLst>
                    <a:ext uri="{A12FA001-AC4F-418D-AE19-62706E023703}">
                      <ahyp:hlinkClr val="tx"/>
                    </a:ext>
                  </a:extLst>
                </a:hlinkClick>
              </a:rPr>
              <a:t>Provenance Online Project</a:t>
            </a:r>
            <a:r>
              <a:rPr b="0" i="0" lang="en" sz="800" u="none" cap="none" strike="noStrike">
                <a:solidFill>
                  <a:srgbClr val="000000"/>
                </a:solidFill>
                <a:latin typeface="Arial"/>
                <a:ea typeface="Arial"/>
                <a:cs typeface="Arial"/>
                <a:sym typeface="Arial"/>
              </a:rPr>
              <a:t> is marked with </a:t>
            </a:r>
            <a:r>
              <a:rPr b="0" i="0" lang="en" sz="800" u="none" cap="none" strike="noStrike">
                <a:solidFill>
                  <a:srgbClr val="000000"/>
                </a:solidFill>
                <a:uFill>
                  <a:noFill/>
                </a:uFill>
                <a:latin typeface="Arial"/>
                <a:ea typeface="Arial"/>
                <a:cs typeface="Arial"/>
                <a:sym typeface="Arial"/>
                <a:hlinkClick r:id="rId19">
                  <a:extLst>
                    <a:ext uri="{A12FA001-AC4F-418D-AE19-62706E023703}">
                      <ahyp:hlinkClr val="tx"/>
                    </a:ext>
                  </a:extLst>
                </a:hlinkClick>
              </a:rPr>
              <a:t>CC0 1.0</a:t>
            </a:r>
            <a:endParaRPr b="0" i="0" sz="800" u="none" cap="none" strike="noStrike">
              <a:solidFill>
                <a:srgbClr val="000000"/>
              </a:solidFill>
              <a:latin typeface="Arial"/>
              <a:ea typeface="Arial"/>
              <a:cs typeface="Arial"/>
              <a:sym typeface="Arial"/>
            </a:endParaRPr>
          </a:p>
        </p:txBody>
      </p:sp>
      <p:pic>
        <p:nvPicPr>
          <p:cNvPr id="178" name="Google Shape;178;p7"/>
          <p:cNvPicPr preferRelativeResize="0"/>
          <p:nvPr/>
        </p:nvPicPr>
        <p:blipFill rotWithShape="1">
          <a:blip r:embed="rId20">
            <a:alphaModFix/>
          </a:blip>
          <a:srcRect b="0" l="0" r="0" t="0"/>
          <a:stretch/>
        </p:blipFill>
        <p:spPr>
          <a:xfrm>
            <a:off x="2836051" y="2922167"/>
            <a:ext cx="2783224" cy="1856384"/>
          </a:xfrm>
          <a:prstGeom prst="rect">
            <a:avLst/>
          </a:prstGeom>
          <a:noFill/>
          <a:ln>
            <a:noFill/>
          </a:ln>
        </p:spPr>
      </p:pic>
      <p:pic>
        <p:nvPicPr>
          <p:cNvPr id="179" name="Google Shape;179;p7"/>
          <p:cNvPicPr preferRelativeResize="0"/>
          <p:nvPr/>
        </p:nvPicPr>
        <p:blipFill rotWithShape="1">
          <a:blip r:embed="rId21">
            <a:alphaModFix/>
          </a:blip>
          <a:srcRect b="0" l="0" r="0" t="0"/>
          <a:stretch/>
        </p:blipFill>
        <p:spPr>
          <a:xfrm>
            <a:off x="2824875" y="959950"/>
            <a:ext cx="2783225" cy="1855492"/>
          </a:xfrm>
          <a:prstGeom prst="rect">
            <a:avLst/>
          </a:prstGeom>
          <a:noFill/>
          <a:ln>
            <a:noFill/>
          </a:ln>
        </p:spPr>
      </p:pic>
      <p:pic>
        <p:nvPicPr>
          <p:cNvPr id="180" name="Google Shape;180;p7"/>
          <p:cNvPicPr preferRelativeResize="0"/>
          <p:nvPr/>
        </p:nvPicPr>
        <p:blipFill rotWithShape="1">
          <a:blip r:embed="rId22">
            <a:alphaModFix/>
          </a:blip>
          <a:srcRect b="0" l="0" r="0" t="0"/>
          <a:stretch/>
        </p:blipFill>
        <p:spPr>
          <a:xfrm>
            <a:off x="5771675" y="1017725"/>
            <a:ext cx="2515769" cy="37608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Latin --- &gt; English --- &gt; ???</a:t>
            </a:r>
            <a:endParaRPr/>
          </a:p>
        </p:txBody>
      </p:sp>
      <p:sp>
        <p:nvSpPr>
          <p:cNvPr id="186" name="Google Shape;186;p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15th through the 17th century, scientists used two languages: their native tongue when discussing their work in conversation, and Latin in their written work or when corresponding with scientists outside their home country.</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People were </a:t>
            </a:r>
            <a:r>
              <a:rPr b="1" lang="en"/>
              <a:t>polyglots</a:t>
            </a:r>
            <a:r>
              <a:rPr lang="en"/>
              <a:t>, choosing the language to suit the audience. When writing to international chemists, Swedes used Latin; when conversing with mining engineers, they opted for Swedish</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As the scientific revolution progressed through 17th and 18th centuries, Latin began to fall out of favor as the scientific language of choice</a:t>
            </a:r>
            <a:endParaRPr/>
          </a:p>
          <a:p>
            <a:pPr indent="0" lvl="0" marL="0" rtl="0" algn="l">
              <a:lnSpc>
                <a:spcPct val="100000"/>
              </a:lnSpc>
              <a:spcBef>
                <a:spcPts val="0"/>
              </a:spcBef>
              <a:spcAft>
                <a:spcPts val="0"/>
              </a:spcAft>
              <a:buSzPts val="1800"/>
              <a:buNone/>
            </a:pPr>
            <a:r>
              <a:t/>
            </a:r>
            <a:endParaRPr sz="2100"/>
          </a:p>
        </p:txBody>
      </p:sp>
      <p:sp>
        <p:nvSpPr>
          <p:cNvPr id="187" name="Google Shape;18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Science’s </a:t>
            </a:r>
            <a:r>
              <a:rPr i="1" lang="en"/>
              <a:t>Lingua Franca</a:t>
            </a:r>
            <a:r>
              <a:rPr baseline="30000" i="1" lang="en"/>
              <a:t>*</a:t>
            </a:r>
            <a:endParaRPr baseline="30000" i="1"/>
          </a:p>
        </p:txBody>
      </p:sp>
      <p:sp>
        <p:nvSpPr>
          <p:cNvPr id="193" name="Google Shape;193;p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marR="609600" rtl="0" algn="l">
              <a:lnSpc>
                <a:spcPct val="100000"/>
              </a:lnSpc>
              <a:spcBef>
                <a:spcPts val="0"/>
              </a:spcBef>
              <a:spcAft>
                <a:spcPts val="0"/>
              </a:spcAft>
              <a:buSzPts val="1800"/>
              <a:buChar char="●"/>
            </a:pPr>
            <a:r>
              <a:rPr lang="en"/>
              <a:t>But as this shift made it more difficult for scientists to understand work done outside of their home countries, the scientific community began to slowly consolidate its languages again. </a:t>
            </a:r>
            <a:endParaRPr/>
          </a:p>
          <a:p>
            <a:pPr indent="0" lvl="0" marL="457200" marR="609600" rtl="0" algn="l">
              <a:lnSpc>
                <a:spcPct val="100000"/>
              </a:lnSpc>
              <a:spcBef>
                <a:spcPts val="0"/>
              </a:spcBef>
              <a:spcAft>
                <a:spcPts val="0"/>
              </a:spcAft>
              <a:buSzPts val="1800"/>
              <a:buNone/>
            </a:pPr>
            <a:r>
              <a:t/>
            </a:r>
            <a:endParaRPr/>
          </a:p>
          <a:p>
            <a:pPr indent="-342900" lvl="0" marL="457200" marR="609600" rtl="0" algn="l">
              <a:lnSpc>
                <a:spcPct val="100000"/>
              </a:lnSpc>
              <a:spcBef>
                <a:spcPts val="0"/>
              </a:spcBef>
              <a:spcAft>
                <a:spcPts val="0"/>
              </a:spcAft>
              <a:buSzPts val="1800"/>
              <a:buChar char="●"/>
            </a:pPr>
            <a:r>
              <a:rPr lang="en"/>
              <a:t>By the early 19th century, just three—French, English, and German—accounted for the bulk of scientists’ communication and published research.</a:t>
            </a:r>
            <a:endParaRPr/>
          </a:p>
          <a:p>
            <a:pPr indent="0" lvl="0" marL="457200" marR="609600" rtl="0" algn="l">
              <a:lnSpc>
                <a:spcPct val="100000"/>
              </a:lnSpc>
              <a:spcBef>
                <a:spcPts val="0"/>
              </a:spcBef>
              <a:spcAft>
                <a:spcPts val="0"/>
              </a:spcAft>
              <a:buSzPts val="1800"/>
              <a:buNone/>
            </a:pPr>
            <a:r>
              <a:t/>
            </a:r>
            <a:endParaRPr/>
          </a:p>
          <a:p>
            <a:pPr indent="-342900" lvl="0" marL="457200" marR="609600" rtl="0" algn="l">
              <a:lnSpc>
                <a:spcPct val="100000"/>
              </a:lnSpc>
              <a:spcBef>
                <a:spcPts val="0"/>
              </a:spcBef>
              <a:spcAft>
                <a:spcPts val="0"/>
              </a:spcAft>
              <a:buSzPts val="1800"/>
              <a:buChar char="●"/>
            </a:pPr>
            <a:r>
              <a:rPr lang="en"/>
              <a:t>By the second half of the 20th century, only English remained dominant as the U.S. strengthened its place in the world, and its influence in the global scientific community has continued to increase ever since.</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t/>
            </a:r>
            <a:endParaRPr/>
          </a:p>
        </p:txBody>
      </p:sp>
      <p:sp>
        <p:nvSpPr>
          <p:cNvPr id="194" name="Google Shape;194;p9"/>
          <p:cNvSpPr txBox="1"/>
          <p:nvPr/>
        </p:nvSpPr>
        <p:spPr>
          <a:xfrm>
            <a:off x="98200" y="4633600"/>
            <a:ext cx="8983500" cy="44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baseline="30000" i="0" lang="en" sz="1400" u="none" cap="none" strike="noStrike">
                <a:solidFill>
                  <a:srgbClr val="202124"/>
                </a:solidFill>
                <a:highlight>
                  <a:srgbClr val="FFFFFF"/>
                </a:highlight>
                <a:latin typeface="Roboto"/>
                <a:ea typeface="Roboto"/>
                <a:cs typeface="Roboto"/>
                <a:sym typeface="Roboto"/>
              </a:rPr>
              <a:t>* </a:t>
            </a:r>
            <a:r>
              <a:rPr b="0" i="0" lang="en" sz="1400" u="none" cap="none" strike="noStrike">
                <a:solidFill>
                  <a:srgbClr val="202124"/>
                </a:solidFill>
                <a:highlight>
                  <a:srgbClr val="FFFFFF"/>
                </a:highlight>
                <a:latin typeface="Roboto"/>
                <a:ea typeface="Roboto"/>
                <a:cs typeface="Roboto"/>
                <a:sym typeface="Roboto"/>
              </a:rPr>
              <a:t>a language that is adopted as a common language between speakers whose native languages are different.</a:t>
            </a:r>
            <a:endParaRPr b="0" i="0" sz="1700" u="none" cap="none" strike="noStrike">
              <a:solidFill>
                <a:srgbClr val="000000"/>
              </a:solidFill>
              <a:latin typeface="Arial"/>
              <a:ea typeface="Arial"/>
              <a:cs typeface="Arial"/>
              <a:sym typeface="Arial"/>
            </a:endParaRPr>
          </a:p>
        </p:txBody>
      </p:sp>
      <p:sp>
        <p:nvSpPr>
          <p:cNvPr id="195" name="Google Shape;195;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