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1.xml" ContentType="application/inkml+xml"/>
  <Override PartName="/ppt/ink/ink2.xml" ContentType="application/inkml+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9" r:id="rId3"/>
    <p:sldId id="257" r:id="rId4"/>
    <p:sldId id="723" r:id="rId5"/>
    <p:sldId id="724" r:id="rId6"/>
    <p:sldId id="270" r:id="rId7"/>
    <p:sldId id="726" r:id="rId8"/>
    <p:sldId id="725" r:id="rId9"/>
    <p:sldId id="727" r:id="rId10"/>
    <p:sldId id="728" r:id="rId11"/>
    <p:sldId id="729" r:id="rId12"/>
    <p:sldId id="730" r:id="rId13"/>
    <p:sldId id="731" r:id="rId14"/>
    <p:sldId id="732" r:id="rId15"/>
    <p:sldId id="733" r:id="rId16"/>
    <p:sldId id="736" r:id="rId17"/>
    <p:sldId id="734" r:id="rId1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san Gass" initials="SG" lastIdx="2" clrIdx="0">
    <p:extLst>
      <p:ext uri="{19B8F6BF-5375-455C-9EA6-DF929625EA0E}">
        <p15:presenceInfo xmlns:p15="http://schemas.microsoft.com/office/powerpoint/2012/main" userId="S::segass@dal.ca::34abdf81-ca7c-4e6f-be30-be6f2ceeaaf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4501" autoAdjust="0"/>
  </p:normalViewPr>
  <p:slideViewPr>
    <p:cSldViewPr snapToGrid="0">
      <p:cViewPr varScale="1">
        <p:scale>
          <a:sx n="79" d="100"/>
          <a:sy n="79" d="100"/>
        </p:scale>
        <p:origin x="175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15T21:51:23.68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156 1,'-11'-1,"0"1,1 1,-1 0,1 0,0 1,-1 0,-9 4,16-4,1 0,-1 0,1 0,0 0,0 1,0-1,0 1,0 0,0 0,1 0,-1 0,1 0,0 1,0-1,0 0,0 1,1 0,0 0,-1-1,1 1,0 7,-3 20,1 1,2-1,1 1,7 52,1-42,2-1,1 0,32 72,-36-97,0 0,0 0,-1 1,0 0,-2 0,0 0,-1 1,2 25,-6 421,-1-189,3-270,-2 0,1 0,-1 0,0-1,0 1,0 0,-2 5,3-10,0 1,-1-1,1 0,0 1,0-1,0 0,-1 1,1-1,0 0,0 1,-1-1,1 0,0 0,-1 1,1-1,0 0,-1 0,1 1,0-1,-1 0,1 0,0 0,-1 0,1 0,0 0,-1 0,1 1,-1-1,1 0,0 0,-1 0,0-1,0 0,-1 1,1-2,0 1,-1 0,1 0,0 0,0 0,0-1,0 1,0-1,0 1,0 0,0-3,-5-9,1 1,1-1,0 0,-2-16,-13-38,10 42,1-1,1 0,1 0,1-1,-2-37,7-136,2 86,0 77,2-1,10-40,-5 24,22-92,-26 125,1 0,0 0,2 1,1 0,20-35,-14 28,20-53,-17 32,-10 29</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15T21:51:25.21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92A1CD8-6B21-4BFD-A60C-45E183155A36}" type="datetimeFigureOut">
              <a:rPr lang="en-CA" smtClean="0"/>
              <a:t>2023-05-19</a:t>
            </a:fld>
            <a:endParaRPr lang="en-CA"/>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CA"/>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CA"/>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02638BD-5F51-4FD9-91B7-E5FD95594535}" type="slidenum">
              <a:rPr lang="en-CA" smtClean="0"/>
              <a:t>‹#›</a:t>
            </a:fld>
            <a:endParaRPr lang="en-CA"/>
          </a:p>
        </p:txBody>
      </p:sp>
    </p:spTree>
    <p:extLst>
      <p:ext uri="{BB962C8B-B14F-4D97-AF65-F5344CB8AC3E}">
        <p14:creationId xmlns:p14="http://schemas.microsoft.com/office/powerpoint/2010/main" val="21165445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seer.cancer.gov/statistics/types/mortality.html"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source: https://</a:t>
            </a:r>
            <a:r>
              <a:rPr lang="en-US" dirty="0" err="1"/>
              <a:t>ecology.fnal.gov</a:t>
            </a:r>
            <a:r>
              <a:rPr lang="en-US" dirty="0"/>
              <a:t>/ecosystem-services/</a:t>
            </a:r>
          </a:p>
        </p:txBody>
      </p:sp>
      <p:sp>
        <p:nvSpPr>
          <p:cNvPr id="4" name="Slide Number Placeholder 3"/>
          <p:cNvSpPr>
            <a:spLocks noGrp="1"/>
          </p:cNvSpPr>
          <p:nvPr>
            <p:ph type="sldNum" sz="quarter" idx="5"/>
          </p:nvPr>
        </p:nvSpPr>
        <p:spPr/>
        <p:txBody>
          <a:bodyPr/>
          <a:lstStyle/>
          <a:p>
            <a:fld id="{A220DA87-2CC3-0745-9637-7702CD3655CE}" type="slidenum">
              <a:rPr lang="en-US" smtClean="0"/>
              <a:t>2</a:t>
            </a:fld>
            <a:endParaRPr lang="en-US"/>
          </a:p>
        </p:txBody>
      </p:sp>
    </p:spTree>
    <p:extLst>
      <p:ext uri="{BB962C8B-B14F-4D97-AF65-F5344CB8AC3E}">
        <p14:creationId xmlns:p14="http://schemas.microsoft.com/office/powerpoint/2010/main" val="12075651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Why This Matters</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 healthy community begins with a healthy environment.  Other health measures such as diet, exercise, and vaccination can all be undermined by polluted air and water.  In conjunction with a strong public health system, an emphasis on environmental quality can reduce disease and increase well-being.  Since the beginning of the industrial revolution, certain industries and practices have polluted the environment with carcinogens, endocrine disruptors, airway and skin irritants, and other toxicants.  The presence of these pollutants has serious implications for human health, a conclusion supported by analysis of large population data sets, as will be demonstrated in this module.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702638BD-5F51-4FD9-91B7-E5FD95594535}" type="slidenum">
              <a:rPr lang="en-CA" smtClean="0"/>
              <a:t>4</a:t>
            </a:fld>
            <a:endParaRPr lang="en-CA"/>
          </a:p>
        </p:txBody>
      </p:sp>
    </p:spTree>
    <p:extLst>
      <p:ext uri="{BB962C8B-B14F-4D97-AF65-F5344CB8AC3E}">
        <p14:creationId xmlns:p14="http://schemas.microsoft.com/office/powerpoint/2010/main" val="3619495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Physical UV radiation, flood waters and drowning, </a:t>
            </a:r>
          </a:p>
          <a:p>
            <a:endParaRPr lang="en-CA" dirty="0"/>
          </a:p>
          <a:p>
            <a:r>
              <a:rPr lang="en-CA" dirty="0"/>
              <a:t>Chemical – air pollution occupational or household exposure to toxic chemicals</a:t>
            </a:r>
          </a:p>
          <a:p>
            <a:endParaRPr lang="en-CA" dirty="0"/>
          </a:p>
          <a:p>
            <a:r>
              <a:rPr lang="en-CA" dirty="0"/>
              <a:t>Biological – pathogens – toxic plants – jelly fish, snakes </a:t>
            </a:r>
          </a:p>
          <a:p>
            <a:endParaRPr lang="en-CA" dirty="0"/>
          </a:p>
          <a:p>
            <a:r>
              <a:rPr lang="en-CA" dirty="0"/>
              <a:t>Air pollution from outdoor power plants, vehicles, other industry </a:t>
            </a:r>
          </a:p>
          <a:p>
            <a:endParaRPr lang="en-CA" dirty="0"/>
          </a:p>
          <a:p>
            <a:r>
              <a:rPr lang="en-CA" dirty="0"/>
              <a:t>Indoor air </a:t>
            </a:r>
            <a:r>
              <a:rPr lang="en-CA" dirty="0" err="1"/>
              <a:t>plltuion</a:t>
            </a:r>
            <a:r>
              <a:rPr lang="en-CA" dirty="0"/>
              <a:t> from burning wood coal charcoal indoors in developing countries. </a:t>
            </a:r>
          </a:p>
        </p:txBody>
      </p:sp>
      <p:sp>
        <p:nvSpPr>
          <p:cNvPr id="4" name="Slide Number Placeholder 3"/>
          <p:cNvSpPr>
            <a:spLocks noGrp="1"/>
          </p:cNvSpPr>
          <p:nvPr>
            <p:ph type="sldNum" sz="quarter" idx="5"/>
          </p:nvPr>
        </p:nvSpPr>
        <p:spPr/>
        <p:txBody>
          <a:bodyPr/>
          <a:lstStyle/>
          <a:p>
            <a:fld id="{702638BD-5F51-4FD9-91B7-E5FD95594535}" type="slidenum">
              <a:rPr lang="en-CA" smtClean="0"/>
              <a:t>5</a:t>
            </a:fld>
            <a:endParaRPr lang="en-CA"/>
          </a:p>
        </p:txBody>
      </p:sp>
    </p:spTree>
    <p:extLst>
      <p:ext uri="{BB962C8B-B14F-4D97-AF65-F5344CB8AC3E}">
        <p14:creationId xmlns:p14="http://schemas.microsoft.com/office/powerpoint/2010/main" val="248716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One metric that scientists use to understand human health outcomes is mortality rate.  Since population sizes are different (e.g. Alaska has a much smaller population than California), using total deaths from a specific cause is not a useful way to compare health outcomes, and scientists must normalize the data to account for variations in population size, age, and other demographics.  In other words, a mortality rate makes data from populations of different sizes comparable, because it normalizes the number of deaths to the size of the population. For state-level data, mortality rates are calculated using the equation below. This calculation allows deaths to be expressed as deaths per 100,000 people.  You can read more about calculating cancer mortality rates at the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National Cancer Institute</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702638BD-5F51-4FD9-91B7-E5FD95594535}" type="slidenum">
              <a:rPr lang="en-CA" smtClean="0"/>
              <a:t>8</a:t>
            </a:fld>
            <a:endParaRPr lang="en-CA"/>
          </a:p>
        </p:txBody>
      </p:sp>
    </p:spTree>
    <p:extLst>
      <p:ext uri="{BB962C8B-B14F-4D97-AF65-F5344CB8AC3E}">
        <p14:creationId xmlns:p14="http://schemas.microsoft.com/office/powerpoint/2010/main" val="37811956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702638BD-5F51-4FD9-91B7-E5FD95594535}" type="slidenum">
              <a:rPr lang="en-CA" smtClean="0"/>
              <a:t>11</a:t>
            </a:fld>
            <a:endParaRPr lang="en-CA"/>
          </a:p>
        </p:txBody>
      </p:sp>
    </p:spTree>
    <p:extLst>
      <p:ext uri="{BB962C8B-B14F-4D97-AF65-F5344CB8AC3E}">
        <p14:creationId xmlns:p14="http://schemas.microsoft.com/office/powerpoint/2010/main" val="11204426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Along the lower portion of the Mississippi River is an 85-mile stretch of land between Baton Rouge and New Orleans that houses almost 150 chemical factories and refineries. Located on the river, for ease of shipping, these factories and refineries are also located near, and in, some of the most populous areas of Louisiana.  Residents of this area are exposed to emissions of hazardous toxicants at much higher concentrations than most of the United States population.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We went through the story map and google earth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702638BD-5F51-4FD9-91B7-E5FD95594535}" type="slidenum">
              <a:rPr lang="en-CA" smtClean="0"/>
              <a:t>14</a:t>
            </a:fld>
            <a:endParaRPr lang="en-CA"/>
          </a:p>
        </p:txBody>
      </p:sp>
    </p:spTree>
    <p:extLst>
      <p:ext uri="{BB962C8B-B14F-4D97-AF65-F5344CB8AC3E}">
        <p14:creationId xmlns:p14="http://schemas.microsoft.com/office/powerpoint/2010/main" val="18221112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This bit below is taken from the module</a:t>
            </a: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This area of Louisiana with all the refineries has not only a higher cancer mortality rate than the rest of the U.S., but also one of the highest rates in Louisiana. Due to the hotspots of cancer in this area, it’s earned the nickname “Cancer Alley.”  However, just because the bar graph shows that one state has a higher or lower cancer rate than the national average doesn’t mean that the difference is meaningful or real.  The spread of data between the highest and lowest points might be so big that the two sets of data mostly overlap, so much so, that they’re indistinguishable even though the means look different. In other words, the difference of means is not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statistically</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significant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In statistics, there are methods to determine if two sets of data are significantly different. One such test is the comparison of means t-test.  A t-test creates a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p-value</a:t>
            </a:r>
            <a:r>
              <a:rPr lang="en-US" sz="1800" dirty="0">
                <a:effectLst/>
                <a:latin typeface="Calibri" panose="020F0502020204030204" pitchFamily="34" charset="0"/>
                <a:ea typeface="Calibri" panose="020F0502020204030204" pitchFamily="34" charset="0"/>
                <a:cs typeface="Times New Roman" panose="02020603050405020304" pitchFamily="18" charset="0"/>
              </a:rPr>
              <a:t>, which is a probability</a:t>
            </a:r>
            <a:r>
              <a:rPr lang="en-US" sz="1800" i="1" dirty="0">
                <a:effectLst/>
                <a:latin typeface="Calibri" panose="020F0502020204030204" pitchFamily="34" charset="0"/>
                <a:ea typeface="Calibri" panose="020F0502020204030204" pitchFamily="34" charset="0"/>
                <a:cs typeface="Times New Roman" panose="02020603050405020304" pitchFamily="18" charset="0"/>
              </a:rPr>
              <a:t>. If the p-value is below some threshold, usually 0.05, then the difference between the means of the two sets of data is said to be significant.</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i="1" dirty="0">
                <a:effectLst/>
                <a:latin typeface="Calibri" panose="020F0502020204030204" pitchFamily="34" charset="0"/>
                <a:ea typeface="Calibri" panose="020F0502020204030204" pitchFamily="34" charset="0"/>
                <a:cs typeface="Times New Roman" panose="02020603050405020304" pitchFamily="18" charset="0"/>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Excel has a formula to calculate a t-test.  The formula is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t.test</a:t>
            </a:r>
            <a:r>
              <a:rPr lang="en-US" sz="1800" dirty="0">
                <a:effectLst/>
                <a:latin typeface="Calibri" panose="020F0502020204030204" pitchFamily="34" charset="0"/>
                <a:ea typeface="Calibri" panose="020F0502020204030204" pitchFamily="34" charset="0"/>
                <a:cs typeface="Times New Roman" panose="02020603050405020304" pitchFamily="18" charset="0"/>
              </a:rPr>
              <a:t>(). Within the parentheses there are four arguments. The first two arguments are the two sets of data to be tested.  The first set of data is highlighted, followed by a comma, then the second set of data is highlighted.  The next two arguments tell Excel what type of t-test to execute.  For this module, we will be using a two-tailed t-test (put a 2 in the formula in Excel), and two sample unequal variances (put a 3 in the formula in Excel.  The formula in Excel should be typed as follows:</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t.test</a:t>
            </a:r>
            <a:r>
              <a:rPr lang="en-US" sz="1800" dirty="0">
                <a:effectLst/>
                <a:latin typeface="Calibri" panose="020F0502020204030204" pitchFamily="34" charset="0"/>
                <a:ea typeface="Calibri" panose="020F0502020204030204" pitchFamily="34" charset="0"/>
                <a:cs typeface="Times New Roman" panose="02020603050405020304" pitchFamily="18" charset="0"/>
              </a:rPr>
              <a:t>(first set of data, second set of data, 2,3)</a:t>
            </a:r>
          </a:p>
          <a:p>
            <a:pPr algn="ct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1800" dirty="0">
                <a:effectLst/>
                <a:latin typeface="Calibri" panose="020F0502020204030204" pitchFamily="34" charset="0"/>
                <a:ea typeface="Calibri" panose="020F0502020204030204" pitchFamily="34" charset="0"/>
                <a:cs typeface="Times New Roman" panose="02020603050405020304" pitchFamily="18" charset="0"/>
              </a:rPr>
              <a:t>A two tailed t-test tests whether a sample is greater than or less than a certain range of values</a:t>
            </a:r>
          </a:p>
          <a:p>
            <a:pPr algn="ctr"/>
            <a:r>
              <a:rPr lang="en-US" sz="1800" dirty="0" err="1">
                <a:effectLst/>
                <a:latin typeface="Calibri" panose="020F0502020204030204" pitchFamily="34" charset="0"/>
                <a:ea typeface="Calibri" panose="020F0502020204030204" pitchFamily="34" charset="0"/>
                <a:cs typeface="Times New Roman" panose="02020603050405020304" pitchFamily="18" charset="0"/>
              </a:rPr>
              <a:t>Onetailed</a:t>
            </a:r>
            <a:r>
              <a:rPr lang="en-US" sz="1800" dirty="0">
                <a:effectLst/>
                <a:latin typeface="Calibri" panose="020F0502020204030204" pitchFamily="34" charset="0"/>
                <a:ea typeface="Calibri" panose="020F0502020204030204" pitchFamily="34" charset="0"/>
                <a:cs typeface="Times New Roman" panose="02020603050405020304" pitchFamily="18" charset="0"/>
              </a:rPr>
              <a:t> looks for an increase or a decrease but a two tailed looks for either.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702638BD-5F51-4FD9-91B7-E5FD95594535}" type="slidenum">
              <a:rPr lang="en-CA" smtClean="0"/>
              <a:t>15</a:t>
            </a:fld>
            <a:endParaRPr lang="en-CA"/>
          </a:p>
        </p:txBody>
      </p:sp>
    </p:spTree>
    <p:extLst>
      <p:ext uri="{BB962C8B-B14F-4D97-AF65-F5344CB8AC3E}">
        <p14:creationId xmlns:p14="http://schemas.microsoft.com/office/powerpoint/2010/main" val="41355965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https://www.youtube.com/watch?v=N2dYGnZ70X0&amp;t=3s</a:t>
            </a:r>
          </a:p>
        </p:txBody>
      </p:sp>
      <p:sp>
        <p:nvSpPr>
          <p:cNvPr id="4" name="Slide Number Placeholder 3"/>
          <p:cNvSpPr>
            <a:spLocks noGrp="1"/>
          </p:cNvSpPr>
          <p:nvPr>
            <p:ph type="sldNum" sz="quarter" idx="5"/>
          </p:nvPr>
        </p:nvSpPr>
        <p:spPr/>
        <p:txBody>
          <a:bodyPr/>
          <a:lstStyle/>
          <a:p>
            <a:fld id="{702638BD-5F51-4FD9-91B7-E5FD95594535}" type="slidenum">
              <a:rPr lang="en-CA" smtClean="0"/>
              <a:t>16</a:t>
            </a:fld>
            <a:endParaRPr lang="en-CA"/>
          </a:p>
        </p:txBody>
      </p:sp>
    </p:spTree>
    <p:extLst>
      <p:ext uri="{BB962C8B-B14F-4D97-AF65-F5344CB8AC3E}">
        <p14:creationId xmlns:p14="http://schemas.microsoft.com/office/powerpoint/2010/main" val="27249290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Note that this finding would need to be followed with more research on how the specific pollutants influence cancer for the link to be confirmed.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Exercise, smoking, politics, COVID 19, ethnic background, gun laws – </a:t>
            </a:r>
            <a:r>
              <a:rPr lang="en-US" sz="1800">
                <a:effectLst/>
                <a:latin typeface="Calibri" panose="020F0502020204030204" pitchFamily="34" charset="0"/>
                <a:ea typeface="Calibri" panose="020F0502020204030204" pitchFamily="34" charset="0"/>
                <a:cs typeface="Times New Roman" panose="02020603050405020304" pitchFamily="18" charset="0"/>
              </a:rPr>
              <a:t>accidental deaths</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702638BD-5F51-4FD9-91B7-E5FD95594535}" type="slidenum">
              <a:rPr lang="en-CA" smtClean="0"/>
              <a:t>17</a:t>
            </a:fld>
            <a:endParaRPr lang="en-CA"/>
          </a:p>
        </p:txBody>
      </p:sp>
    </p:spTree>
    <p:extLst>
      <p:ext uri="{BB962C8B-B14F-4D97-AF65-F5344CB8AC3E}">
        <p14:creationId xmlns:p14="http://schemas.microsoft.com/office/powerpoint/2010/main" val="19792683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0AA46-4CD2-4C05-8158-B0287B41875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01198FFC-AD26-4729-A174-6310ED4C8EE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93F1824F-3873-4371-8FB9-81E8174DF384}"/>
              </a:ext>
            </a:extLst>
          </p:cNvPr>
          <p:cNvSpPr>
            <a:spLocks noGrp="1"/>
          </p:cNvSpPr>
          <p:nvPr>
            <p:ph type="dt" sz="half" idx="10"/>
          </p:nvPr>
        </p:nvSpPr>
        <p:spPr/>
        <p:txBody>
          <a:bodyPr/>
          <a:lstStyle/>
          <a:p>
            <a:fld id="{3B10B014-A043-4922-B7EF-2EC8879C36E4}" type="datetime1">
              <a:rPr lang="en-CA" smtClean="0"/>
              <a:t>2023-05-19</a:t>
            </a:fld>
            <a:endParaRPr lang="en-CA"/>
          </a:p>
        </p:txBody>
      </p:sp>
      <p:sp>
        <p:nvSpPr>
          <p:cNvPr id="5" name="Footer Placeholder 4">
            <a:extLst>
              <a:ext uri="{FF2B5EF4-FFF2-40B4-BE49-F238E27FC236}">
                <a16:creationId xmlns:a16="http://schemas.microsoft.com/office/drawing/2014/main" id="{ED3DDE8D-BB5A-421A-A1DA-4EA977A7F7B6}"/>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DDFEBDBC-B22A-4281-86AB-422291E5FB51}"/>
              </a:ext>
            </a:extLst>
          </p:cNvPr>
          <p:cNvSpPr>
            <a:spLocks noGrp="1"/>
          </p:cNvSpPr>
          <p:nvPr>
            <p:ph type="sldNum" sz="quarter" idx="12"/>
          </p:nvPr>
        </p:nvSpPr>
        <p:spPr/>
        <p:txBody>
          <a:bodyPr/>
          <a:lstStyle/>
          <a:p>
            <a:fld id="{1B0FCFA7-6208-4414-926D-BBDFD253EEA6}" type="slidenum">
              <a:rPr lang="en-CA" smtClean="0"/>
              <a:t>‹#›</a:t>
            </a:fld>
            <a:endParaRPr lang="en-CA"/>
          </a:p>
        </p:txBody>
      </p:sp>
    </p:spTree>
    <p:extLst>
      <p:ext uri="{BB962C8B-B14F-4D97-AF65-F5344CB8AC3E}">
        <p14:creationId xmlns:p14="http://schemas.microsoft.com/office/powerpoint/2010/main" val="382084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6C6DD-CFA1-4B6C-928D-008B42725B68}"/>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9C6FD3F3-7EC4-4166-975C-12AAF5717E1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2CF3332D-B682-4726-9786-E02EC36C9A0C}"/>
              </a:ext>
            </a:extLst>
          </p:cNvPr>
          <p:cNvSpPr>
            <a:spLocks noGrp="1"/>
          </p:cNvSpPr>
          <p:nvPr>
            <p:ph type="dt" sz="half" idx="10"/>
          </p:nvPr>
        </p:nvSpPr>
        <p:spPr/>
        <p:txBody>
          <a:bodyPr/>
          <a:lstStyle/>
          <a:p>
            <a:fld id="{456E1931-A545-41B0-8E86-EC2802BABF35}" type="datetime1">
              <a:rPr lang="en-CA" smtClean="0"/>
              <a:t>2023-05-19</a:t>
            </a:fld>
            <a:endParaRPr lang="en-CA"/>
          </a:p>
        </p:txBody>
      </p:sp>
      <p:sp>
        <p:nvSpPr>
          <p:cNvPr id="5" name="Footer Placeholder 4">
            <a:extLst>
              <a:ext uri="{FF2B5EF4-FFF2-40B4-BE49-F238E27FC236}">
                <a16:creationId xmlns:a16="http://schemas.microsoft.com/office/drawing/2014/main" id="{56E8EB37-44FC-4667-9FAC-AF2ED970C1E9}"/>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0C762726-1375-43BA-839E-9618F232019E}"/>
              </a:ext>
            </a:extLst>
          </p:cNvPr>
          <p:cNvSpPr>
            <a:spLocks noGrp="1"/>
          </p:cNvSpPr>
          <p:nvPr>
            <p:ph type="sldNum" sz="quarter" idx="12"/>
          </p:nvPr>
        </p:nvSpPr>
        <p:spPr/>
        <p:txBody>
          <a:bodyPr/>
          <a:lstStyle/>
          <a:p>
            <a:fld id="{1B0FCFA7-6208-4414-926D-BBDFD253EEA6}" type="slidenum">
              <a:rPr lang="en-CA" smtClean="0"/>
              <a:t>‹#›</a:t>
            </a:fld>
            <a:endParaRPr lang="en-CA"/>
          </a:p>
        </p:txBody>
      </p:sp>
    </p:spTree>
    <p:extLst>
      <p:ext uri="{BB962C8B-B14F-4D97-AF65-F5344CB8AC3E}">
        <p14:creationId xmlns:p14="http://schemas.microsoft.com/office/powerpoint/2010/main" val="14814472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EFCB317-5F87-4D53-A18E-AED704561AD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BD8D075D-3F65-46C1-913F-CE4C52CD190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388D6EED-4653-4396-BA02-598845FC3060}"/>
              </a:ext>
            </a:extLst>
          </p:cNvPr>
          <p:cNvSpPr>
            <a:spLocks noGrp="1"/>
          </p:cNvSpPr>
          <p:nvPr>
            <p:ph type="dt" sz="half" idx="10"/>
          </p:nvPr>
        </p:nvSpPr>
        <p:spPr/>
        <p:txBody>
          <a:bodyPr/>
          <a:lstStyle/>
          <a:p>
            <a:fld id="{BDEC3EEE-0E38-4BA9-B4EF-D9BA8ECF72A0}" type="datetime1">
              <a:rPr lang="en-CA" smtClean="0"/>
              <a:t>2023-05-19</a:t>
            </a:fld>
            <a:endParaRPr lang="en-CA"/>
          </a:p>
        </p:txBody>
      </p:sp>
      <p:sp>
        <p:nvSpPr>
          <p:cNvPr id="5" name="Footer Placeholder 4">
            <a:extLst>
              <a:ext uri="{FF2B5EF4-FFF2-40B4-BE49-F238E27FC236}">
                <a16:creationId xmlns:a16="http://schemas.microsoft.com/office/drawing/2014/main" id="{B8A63D88-0052-4BE9-A13E-09D20FCC8808}"/>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407DFE6E-215A-40DB-B381-7518C22EDEBF}"/>
              </a:ext>
            </a:extLst>
          </p:cNvPr>
          <p:cNvSpPr>
            <a:spLocks noGrp="1"/>
          </p:cNvSpPr>
          <p:nvPr>
            <p:ph type="sldNum" sz="quarter" idx="12"/>
          </p:nvPr>
        </p:nvSpPr>
        <p:spPr/>
        <p:txBody>
          <a:bodyPr/>
          <a:lstStyle/>
          <a:p>
            <a:fld id="{1B0FCFA7-6208-4414-926D-BBDFD253EEA6}" type="slidenum">
              <a:rPr lang="en-CA" smtClean="0"/>
              <a:t>‹#›</a:t>
            </a:fld>
            <a:endParaRPr lang="en-CA"/>
          </a:p>
        </p:txBody>
      </p:sp>
    </p:spTree>
    <p:extLst>
      <p:ext uri="{BB962C8B-B14F-4D97-AF65-F5344CB8AC3E}">
        <p14:creationId xmlns:p14="http://schemas.microsoft.com/office/powerpoint/2010/main" val="4883772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Imag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702B2-7CDD-4544-81C4-B9FCE2B2A460}"/>
              </a:ext>
            </a:extLst>
          </p:cNvPr>
          <p:cNvSpPr>
            <a:spLocks noGrp="1"/>
          </p:cNvSpPr>
          <p:nvPr>
            <p:ph type="title"/>
          </p:nvPr>
        </p:nvSpPr>
        <p:spPr>
          <a:xfrm>
            <a:off x="2680379" y="2326136"/>
            <a:ext cx="6831243" cy="2205728"/>
          </a:xfrm>
        </p:spPr>
        <p:txBody>
          <a:bodyPr/>
          <a:lstStyle>
            <a:lvl1pPr algn="ctr">
              <a:defRPr sz="1200"/>
            </a:lvl1pPr>
          </a:lstStyle>
          <a:p>
            <a:r>
              <a:rPr lang="en-US" dirty="0"/>
              <a:t>Click to edit Master title style</a:t>
            </a:r>
          </a:p>
        </p:txBody>
      </p:sp>
      <p:sp>
        <p:nvSpPr>
          <p:cNvPr id="7" name="Content Placeholder 6">
            <a:extLst>
              <a:ext uri="{FF2B5EF4-FFF2-40B4-BE49-F238E27FC236}">
                <a16:creationId xmlns:a16="http://schemas.microsoft.com/office/drawing/2014/main" id="{29E807B4-0C6E-B946-A26F-F5C8FCC64248}"/>
              </a:ext>
            </a:extLst>
          </p:cNvPr>
          <p:cNvSpPr>
            <a:spLocks noGrp="1"/>
          </p:cNvSpPr>
          <p:nvPr>
            <p:ph sz="quarter" idx="10"/>
          </p:nvPr>
        </p:nvSpPr>
        <p:spPr>
          <a:xfrm>
            <a:off x="408432" y="164592"/>
            <a:ext cx="11375136" cy="6528816"/>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24925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EB8C9-CE2E-41B9-864D-D86C9C1D6CB1}"/>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BEC13C20-E09A-4A9B-A866-F8FB135FDB6B}"/>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a:extLst>
              <a:ext uri="{FF2B5EF4-FFF2-40B4-BE49-F238E27FC236}">
                <a16:creationId xmlns:a16="http://schemas.microsoft.com/office/drawing/2014/main" id="{3ED43D06-F510-48D7-9EA4-DA71265B8586}"/>
              </a:ext>
            </a:extLst>
          </p:cNvPr>
          <p:cNvSpPr>
            <a:spLocks noGrp="1"/>
          </p:cNvSpPr>
          <p:nvPr>
            <p:ph type="dt" sz="half" idx="10"/>
          </p:nvPr>
        </p:nvSpPr>
        <p:spPr/>
        <p:txBody>
          <a:bodyPr/>
          <a:lstStyle/>
          <a:p>
            <a:fld id="{0F7D5803-6C9B-4E86-B675-07E1CE113C70}" type="datetime1">
              <a:rPr lang="en-CA" smtClean="0"/>
              <a:t>2023-05-19</a:t>
            </a:fld>
            <a:endParaRPr lang="en-CA"/>
          </a:p>
        </p:txBody>
      </p:sp>
      <p:sp>
        <p:nvSpPr>
          <p:cNvPr id="5" name="Footer Placeholder 4">
            <a:extLst>
              <a:ext uri="{FF2B5EF4-FFF2-40B4-BE49-F238E27FC236}">
                <a16:creationId xmlns:a16="http://schemas.microsoft.com/office/drawing/2014/main" id="{63278B0C-ED0E-4DBB-96DD-CC97500901CC}"/>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6A0DAC9E-63AB-41EA-9422-969D62C6BEED}"/>
              </a:ext>
            </a:extLst>
          </p:cNvPr>
          <p:cNvSpPr>
            <a:spLocks noGrp="1"/>
          </p:cNvSpPr>
          <p:nvPr>
            <p:ph type="sldNum" sz="quarter" idx="12"/>
          </p:nvPr>
        </p:nvSpPr>
        <p:spPr/>
        <p:txBody>
          <a:bodyPr/>
          <a:lstStyle/>
          <a:p>
            <a:fld id="{1B0FCFA7-6208-4414-926D-BBDFD253EEA6}" type="slidenum">
              <a:rPr lang="en-CA" smtClean="0"/>
              <a:t>‹#›</a:t>
            </a:fld>
            <a:endParaRPr lang="en-CA"/>
          </a:p>
        </p:txBody>
      </p:sp>
      <p:sp>
        <p:nvSpPr>
          <p:cNvPr id="7" name="TextBox 6">
            <a:extLst>
              <a:ext uri="{FF2B5EF4-FFF2-40B4-BE49-F238E27FC236}">
                <a16:creationId xmlns:a16="http://schemas.microsoft.com/office/drawing/2014/main" id="{B9D95309-F881-46E8-B975-3325B2BE5DB3}"/>
              </a:ext>
            </a:extLst>
          </p:cNvPr>
          <p:cNvSpPr txBox="1"/>
          <p:nvPr userDrawn="1"/>
        </p:nvSpPr>
        <p:spPr>
          <a:xfrm>
            <a:off x="0" y="-34506"/>
            <a:ext cx="12192000" cy="369332"/>
          </a:xfrm>
          <a:prstGeom prst="rect">
            <a:avLst/>
          </a:prstGeom>
          <a:solidFill>
            <a:srgbClr val="0070C0"/>
          </a:solidFill>
        </p:spPr>
        <p:txBody>
          <a:bodyPr wrap="square" rtlCol="0">
            <a:spAutoFit/>
          </a:bodyPr>
          <a:lstStyle/>
          <a:p>
            <a:r>
              <a:rPr lang="en-CA" b="1" dirty="0">
                <a:solidFill>
                  <a:schemeClr val="bg1"/>
                </a:solidFill>
              </a:rPr>
              <a:t>ENVS 1200 ENVIRONMENTAL CHALLENGES	</a:t>
            </a:r>
            <a:r>
              <a:rPr lang="en-CA" dirty="0">
                <a:solidFill>
                  <a:schemeClr val="bg1"/>
                </a:solidFill>
              </a:rPr>
              <a:t>	</a:t>
            </a:r>
            <a:r>
              <a:rPr lang="en-CA" dirty="0"/>
              <a:t>					              		</a:t>
            </a:r>
            <a:endParaRPr lang="en-CA" b="1" dirty="0">
              <a:solidFill>
                <a:schemeClr val="bg1"/>
              </a:solidFill>
            </a:endParaRPr>
          </a:p>
        </p:txBody>
      </p:sp>
    </p:spTree>
    <p:extLst>
      <p:ext uri="{BB962C8B-B14F-4D97-AF65-F5344CB8AC3E}">
        <p14:creationId xmlns:p14="http://schemas.microsoft.com/office/powerpoint/2010/main" val="1294349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26713-1F54-4437-8D27-38C91C16C77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6A612B6D-A670-48D3-992A-25759B9148D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D58461A-64C6-43AE-9573-F01CFEC57F53}"/>
              </a:ext>
            </a:extLst>
          </p:cNvPr>
          <p:cNvSpPr>
            <a:spLocks noGrp="1"/>
          </p:cNvSpPr>
          <p:nvPr>
            <p:ph type="dt" sz="half" idx="10"/>
          </p:nvPr>
        </p:nvSpPr>
        <p:spPr/>
        <p:txBody>
          <a:bodyPr/>
          <a:lstStyle/>
          <a:p>
            <a:fld id="{C60923C0-A680-4165-A35D-B0AB45F2AB44}" type="datetime1">
              <a:rPr lang="en-CA" smtClean="0"/>
              <a:t>2023-05-19</a:t>
            </a:fld>
            <a:endParaRPr lang="en-CA"/>
          </a:p>
        </p:txBody>
      </p:sp>
      <p:sp>
        <p:nvSpPr>
          <p:cNvPr id="5" name="Footer Placeholder 4">
            <a:extLst>
              <a:ext uri="{FF2B5EF4-FFF2-40B4-BE49-F238E27FC236}">
                <a16:creationId xmlns:a16="http://schemas.microsoft.com/office/drawing/2014/main" id="{B30AB415-9A2E-4E4A-B8D9-DFE2D3D385E3}"/>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903E5BC5-32E1-4FE7-B0A2-34BC4606B8CF}"/>
              </a:ext>
            </a:extLst>
          </p:cNvPr>
          <p:cNvSpPr>
            <a:spLocks noGrp="1"/>
          </p:cNvSpPr>
          <p:nvPr>
            <p:ph type="sldNum" sz="quarter" idx="12"/>
          </p:nvPr>
        </p:nvSpPr>
        <p:spPr/>
        <p:txBody>
          <a:bodyPr/>
          <a:lstStyle/>
          <a:p>
            <a:fld id="{1B0FCFA7-6208-4414-926D-BBDFD253EEA6}" type="slidenum">
              <a:rPr lang="en-CA" smtClean="0"/>
              <a:t>‹#›</a:t>
            </a:fld>
            <a:endParaRPr lang="en-CA"/>
          </a:p>
        </p:txBody>
      </p:sp>
    </p:spTree>
    <p:extLst>
      <p:ext uri="{BB962C8B-B14F-4D97-AF65-F5344CB8AC3E}">
        <p14:creationId xmlns:p14="http://schemas.microsoft.com/office/powerpoint/2010/main" val="1326589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A0BA4-0475-4D45-93AA-9318F656BB7A}"/>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A64DB57E-5301-4FAB-9F16-C5ED9200599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90A87F97-5E53-45C8-88F9-46555FD3A94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D9DEDB44-B14D-47A6-AD00-9DA632A890E2}"/>
              </a:ext>
            </a:extLst>
          </p:cNvPr>
          <p:cNvSpPr>
            <a:spLocks noGrp="1"/>
          </p:cNvSpPr>
          <p:nvPr>
            <p:ph type="dt" sz="half" idx="10"/>
          </p:nvPr>
        </p:nvSpPr>
        <p:spPr/>
        <p:txBody>
          <a:bodyPr/>
          <a:lstStyle/>
          <a:p>
            <a:fld id="{554804D4-AE81-45D8-9A3E-B7C42FEE8D90}" type="datetime1">
              <a:rPr lang="en-CA" smtClean="0"/>
              <a:t>2023-05-19</a:t>
            </a:fld>
            <a:endParaRPr lang="en-CA"/>
          </a:p>
        </p:txBody>
      </p:sp>
      <p:sp>
        <p:nvSpPr>
          <p:cNvPr id="6" name="Footer Placeholder 5">
            <a:extLst>
              <a:ext uri="{FF2B5EF4-FFF2-40B4-BE49-F238E27FC236}">
                <a16:creationId xmlns:a16="http://schemas.microsoft.com/office/drawing/2014/main" id="{6978DD7F-0D81-4AF1-B7C2-77A24E5018D0}"/>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24DA4343-6AA8-44AB-B5A4-A4619B14D2B7}"/>
              </a:ext>
            </a:extLst>
          </p:cNvPr>
          <p:cNvSpPr>
            <a:spLocks noGrp="1"/>
          </p:cNvSpPr>
          <p:nvPr>
            <p:ph type="sldNum" sz="quarter" idx="12"/>
          </p:nvPr>
        </p:nvSpPr>
        <p:spPr/>
        <p:txBody>
          <a:bodyPr/>
          <a:lstStyle/>
          <a:p>
            <a:fld id="{1B0FCFA7-6208-4414-926D-BBDFD253EEA6}" type="slidenum">
              <a:rPr lang="en-CA" smtClean="0"/>
              <a:t>‹#›</a:t>
            </a:fld>
            <a:endParaRPr lang="en-CA"/>
          </a:p>
        </p:txBody>
      </p:sp>
    </p:spTree>
    <p:extLst>
      <p:ext uri="{BB962C8B-B14F-4D97-AF65-F5344CB8AC3E}">
        <p14:creationId xmlns:p14="http://schemas.microsoft.com/office/powerpoint/2010/main" val="1411628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10D10-6BC9-4737-AE94-28285B10A331}"/>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D0D33F03-5590-4C98-80D1-477F020AE51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B5B94C9-117E-4713-8E57-D3DFFE5A9F3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47290815-F571-49EE-94B1-4E57139DE89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1D5AFF8-7792-4C1B-8641-FF6AB3DB2E6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36364DA7-44B3-4B18-91A3-53C11DC0E7A3}"/>
              </a:ext>
            </a:extLst>
          </p:cNvPr>
          <p:cNvSpPr>
            <a:spLocks noGrp="1"/>
          </p:cNvSpPr>
          <p:nvPr>
            <p:ph type="dt" sz="half" idx="10"/>
          </p:nvPr>
        </p:nvSpPr>
        <p:spPr/>
        <p:txBody>
          <a:bodyPr/>
          <a:lstStyle/>
          <a:p>
            <a:fld id="{B3BF80E6-24DF-4076-895F-95595DFC3A31}" type="datetime1">
              <a:rPr lang="en-CA" smtClean="0"/>
              <a:t>2023-05-19</a:t>
            </a:fld>
            <a:endParaRPr lang="en-CA"/>
          </a:p>
        </p:txBody>
      </p:sp>
      <p:sp>
        <p:nvSpPr>
          <p:cNvPr id="8" name="Footer Placeholder 7">
            <a:extLst>
              <a:ext uri="{FF2B5EF4-FFF2-40B4-BE49-F238E27FC236}">
                <a16:creationId xmlns:a16="http://schemas.microsoft.com/office/drawing/2014/main" id="{B8A1E553-98E0-42E3-BD4A-8D654BA63F61}"/>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BF4E8028-5433-46C4-A46A-95B2EFB03022}"/>
              </a:ext>
            </a:extLst>
          </p:cNvPr>
          <p:cNvSpPr>
            <a:spLocks noGrp="1"/>
          </p:cNvSpPr>
          <p:nvPr>
            <p:ph type="sldNum" sz="quarter" idx="12"/>
          </p:nvPr>
        </p:nvSpPr>
        <p:spPr/>
        <p:txBody>
          <a:bodyPr/>
          <a:lstStyle/>
          <a:p>
            <a:fld id="{1B0FCFA7-6208-4414-926D-BBDFD253EEA6}" type="slidenum">
              <a:rPr lang="en-CA" smtClean="0"/>
              <a:t>‹#›</a:t>
            </a:fld>
            <a:endParaRPr lang="en-CA"/>
          </a:p>
        </p:txBody>
      </p:sp>
    </p:spTree>
    <p:extLst>
      <p:ext uri="{BB962C8B-B14F-4D97-AF65-F5344CB8AC3E}">
        <p14:creationId xmlns:p14="http://schemas.microsoft.com/office/powerpoint/2010/main" val="20016455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B0F42-84E4-4381-BEB5-965A19D5706A}"/>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60A0AC23-9865-499E-9ECD-A357620A7D6D}"/>
              </a:ext>
            </a:extLst>
          </p:cNvPr>
          <p:cNvSpPr>
            <a:spLocks noGrp="1"/>
          </p:cNvSpPr>
          <p:nvPr>
            <p:ph type="dt" sz="half" idx="10"/>
          </p:nvPr>
        </p:nvSpPr>
        <p:spPr/>
        <p:txBody>
          <a:bodyPr/>
          <a:lstStyle/>
          <a:p>
            <a:fld id="{D6DED222-FAC7-4183-9AEC-C75A058CC521}" type="datetime1">
              <a:rPr lang="en-CA" smtClean="0"/>
              <a:t>2023-05-19</a:t>
            </a:fld>
            <a:endParaRPr lang="en-CA"/>
          </a:p>
        </p:txBody>
      </p:sp>
      <p:sp>
        <p:nvSpPr>
          <p:cNvPr id="4" name="Footer Placeholder 3">
            <a:extLst>
              <a:ext uri="{FF2B5EF4-FFF2-40B4-BE49-F238E27FC236}">
                <a16:creationId xmlns:a16="http://schemas.microsoft.com/office/drawing/2014/main" id="{6CBAED84-F886-4FCB-8893-23B3906A4FAB}"/>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FEBD5629-C7F8-42D7-BEBF-25C47AD66BC0}"/>
              </a:ext>
            </a:extLst>
          </p:cNvPr>
          <p:cNvSpPr>
            <a:spLocks noGrp="1"/>
          </p:cNvSpPr>
          <p:nvPr>
            <p:ph type="sldNum" sz="quarter" idx="12"/>
          </p:nvPr>
        </p:nvSpPr>
        <p:spPr/>
        <p:txBody>
          <a:bodyPr/>
          <a:lstStyle/>
          <a:p>
            <a:fld id="{1B0FCFA7-6208-4414-926D-BBDFD253EEA6}" type="slidenum">
              <a:rPr lang="en-CA" smtClean="0"/>
              <a:t>‹#›</a:t>
            </a:fld>
            <a:endParaRPr lang="en-CA"/>
          </a:p>
        </p:txBody>
      </p:sp>
    </p:spTree>
    <p:extLst>
      <p:ext uri="{BB962C8B-B14F-4D97-AF65-F5344CB8AC3E}">
        <p14:creationId xmlns:p14="http://schemas.microsoft.com/office/powerpoint/2010/main" val="1187804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D4C70A-9FC7-4C58-BDA3-DE7F140047B5}"/>
              </a:ext>
            </a:extLst>
          </p:cNvPr>
          <p:cNvSpPr>
            <a:spLocks noGrp="1"/>
          </p:cNvSpPr>
          <p:nvPr>
            <p:ph type="dt" sz="half" idx="10"/>
          </p:nvPr>
        </p:nvSpPr>
        <p:spPr/>
        <p:txBody>
          <a:bodyPr/>
          <a:lstStyle/>
          <a:p>
            <a:fld id="{7A779777-8B38-4209-B744-0454C8526731}" type="datetime1">
              <a:rPr lang="en-CA" smtClean="0"/>
              <a:t>2023-05-19</a:t>
            </a:fld>
            <a:endParaRPr lang="en-CA"/>
          </a:p>
        </p:txBody>
      </p:sp>
      <p:sp>
        <p:nvSpPr>
          <p:cNvPr id="3" name="Footer Placeholder 2">
            <a:extLst>
              <a:ext uri="{FF2B5EF4-FFF2-40B4-BE49-F238E27FC236}">
                <a16:creationId xmlns:a16="http://schemas.microsoft.com/office/drawing/2014/main" id="{C9BEA7E9-B3A9-4D41-9C52-44DB6BC47A04}"/>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BDE4BC20-1AAB-40B6-9A06-B2301ED580CA}"/>
              </a:ext>
            </a:extLst>
          </p:cNvPr>
          <p:cNvSpPr>
            <a:spLocks noGrp="1"/>
          </p:cNvSpPr>
          <p:nvPr>
            <p:ph type="sldNum" sz="quarter" idx="12"/>
          </p:nvPr>
        </p:nvSpPr>
        <p:spPr/>
        <p:txBody>
          <a:bodyPr/>
          <a:lstStyle/>
          <a:p>
            <a:fld id="{1B0FCFA7-6208-4414-926D-BBDFD253EEA6}" type="slidenum">
              <a:rPr lang="en-CA" smtClean="0"/>
              <a:t>‹#›</a:t>
            </a:fld>
            <a:endParaRPr lang="en-CA"/>
          </a:p>
        </p:txBody>
      </p:sp>
    </p:spTree>
    <p:extLst>
      <p:ext uri="{BB962C8B-B14F-4D97-AF65-F5344CB8AC3E}">
        <p14:creationId xmlns:p14="http://schemas.microsoft.com/office/powerpoint/2010/main" val="2855073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0E2F6-3944-4DC3-AA2E-B85FE75C76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AD7EB0F2-BE42-4AB1-A101-F9C07C03C85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12CBB307-F22A-41DE-BF44-A04E2F487A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58C5DE3-BBDE-4421-94B6-2A84031714EB}"/>
              </a:ext>
            </a:extLst>
          </p:cNvPr>
          <p:cNvSpPr>
            <a:spLocks noGrp="1"/>
          </p:cNvSpPr>
          <p:nvPr>
            <p:ph type="dt" sz="half" idx="10"/>
          </p:nvPr>
        </p:nvSpPr>
        <p:spPr/>
        <p:txBody>
          <a:bodyPr/>
          <a:lstStyle/>
          <a:p>
            <a:fld id="{3D61CB61-83FA-4B40-A96D-EEA0C8F56920}" type="datetime1">
              <a:rPr lang="en-CA" smtClean="0"/>
              <a:t>2023-05-19</a:t>
            </a:fld>
            <a:endParaRPr lang="en-CA"/>
          </a:p>
        </p:txBody>
      </p:sp>
      <p:sp>
        <p:nvSpPr>
          <p:cNvPr id="6" name="Footer Placeholder 5">
            <a:extLst>
              <a:ext uri="{FF2B5EF4-FFF2-40B4-BE49-F238E27FC236}">
                <a16:creationId xmlns:a16="http://schemas.microsoft.com/office/drawing/2014/main" id="{913D0F9C-90CD-42FF-B671-86AB47BF2A7C}"/>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CF18CB26-97D9-4860-80DC-6164CFDD95B1}"/>
              </a:ext>
            </a:extLst>
          </p:cNvPr>
          <p:cNvSpPr>
            <a:spLocks noGrp="1"/>
          </p:cNvSpPr>
          <p:nvPr>
            <p:ph type="sldNum" sz="quarter" idx="12"/>
          </p:nvPr>
        </p:nvSpPr>
        <p:spPr/>
        <p:txBody>
          <a:bodyPr/>
          <a:lstStyle/>
          <a:p>
            <a:fld id="{1B0FCFA7-6208-4414-926D-BBDFD253EEA6}" type="slidenum">
              <a:rPr lang="en-CA" smtClean="0"/>
              <a:t>‹#›</a:t>
            </a:fld>
            <a:endParaRPr lang="en-CA"/>
          </a:p>
        </p:txBody>
      </p:sp>
    </p:spTree>
    <p:extLst>
      <p:ext uri="{BB962C8B-B14F-4D97-AF65-F5344CB8AC3E}">
        <p14:creationId xmlns:p14="http://schemas.microsoft.com/office/powerpoint/2010/main" val="176700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5A38D-7B3A-437F-B894-6031FFCA50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D84A9AAB-E4BC-4B16-8632-26B1128DC1B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218B6DE4-EFB8-4999-9FEE-6EAE66B2DB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E26AAB-BE33-4436-9AD4-5566091254EB}"/>
              </a:ext>
            </a:extLst>
          </p:cNvPr>
          <p:cNvSpPr>
            <a:spLocks noGrp="1"/>
          </p:cNvSpPr>
          <p:nvPr>
            <p:ph type="dt" sz="half" idx="10"/>
          </p:nvPr>
        </p:nvSpPr>
        <p:spPr/>
        <p:txBody>
          <a:bodyPr/>
          <a:lstStyle/>
          <a:p>
            <a:fld id="{BC52F71D-F559-417B-AB91-BDEED0811EAB}" type="datetime1">
              <a:rPr lang="en-CA" smtClean="0"/>
              <a:t>2023-05-19</a:t>
            </a:fld>
            <a:endParaRPr lang="en-CA"/>
          </a:p>
        </p:txBody>
      </p:sp>
      <p:sp>
        <p:nvSpPr>
          <p:cNvPr id="6" name="Footer Placeholder 5">
            <a:extLst>
              <a:ext uri="{FF2B5EF4-FFF2-40B4-BE49-F238E27FC236}">
                <a16:creationId xmlns:a16="http://schemas.microsoft.com/office/drawing/2014/main" id="{69562D19-65C6-4EAB-87A4-C4E69C880BAC}"/>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29B20589-3492-4147-AD53-9375D303E204}"/>
              </a:ext>
            </a:extLst>
          </p:cNvPr>
          <p:cNvSpPr>
            <a:spLocks noGrp="1"/>
          </p:cNvSpPr>
          <p:nvPr>
            <p:ph type="sldNum" sz="quarter" idx="12"/>
          </p:nvPr>
        </p:nvSpPr>
        <p:spPr/>
        <p:txBody>
          <a:bodyPr/>
          <a:lstStyle/>
          <a:p>
            <a:fld id="{1B0FCFA7-6208-4414-926D-BBDFD253EEA6}" type="slidenum">
              <a:rPr lang="en-CA" smtClean="0"/>
              <a:t>‹#›</a:t>
            </a:fld>
            <a:endParaRPr lang="en-CA"/>
          </a:p>
        </p:txBody>
      </p:sp>
    </p:spTree>
    <p:extLst>
      <p:ext uri="{BB962C8B-B14F-4D97-AF65-F5344CB8AC3E}">
        <p14:creationId xmlns:p14="http://schemas.microsoft.com/office/powerpoint/2010/main" val="16463677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C58A5A-C3CC-4362-8CD5-D6D8B837DB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2FDD2875-B05D-4D54-81BA-E1F0DE7F7E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4CFE81F5-F705-453A-99E6-15EB6FCB9F6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DC1402-926F-4290-B8FB-36EADCC63608}" type="datetime1">
              <a:rPr lang="en-CA" smtClean="0"/>
              <a:t>2023-05-19</a:t>
            </a:fld>
            <a:endParaRPr lang="en-CA"/>
          </a:p>
        </p:txBody>
      </p:sp>
      <p:sp>
        <p:nvSpPr>
          <p:cNvPr id="5" name="Footer Placeholder 4">
            <a:extLst>
              <a:ext uri="{FF2B5EF4-FFF2-40B4-BE49-F238E27FC236}">
                <a16:creationId xmlns:a16="http://schemas.microsoft.com/office/drawing/2014/main" id="{B5CF27F0-8F2D-4816-8624-EAB31343AB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19D0B34C-193D-4F95-8AC5-76D8832E026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0FCFA7-6208-4414-926D-BBDFD253EEA6}" type="slidenum">
              <a:rPr lang="en-CA" smtClean="0"/>
              <a:t>‹#›</a:t>
            </a:fld>
            <a:endParaRPr lang="en-CA"/>
          </a:p>
        </p:txBody>
      </p:sp>
      <p:sp>
        <p:nvSpPr>
          <p:cNvPr id="7" name="TextBox 6">
            <a:extLst>
              <a:ext uri="{FF2B5EF4-FFF2-40B4-BE49-F238E27FC236}">
                <a16:creationId xmlns:a16="http://schemas.microsoft.com/office/drawing/2014/main" id="{653A2553-BC8B-CEB0-6A84-F3B04273CD71}"/>
              </a:ext>
            </a:extLst>
          </p:cNvPr>
          <p:cNvSpPr txBox="1"/>
          <p:nvPr userDrawn="1"/>
        </p:nvSpPr>
        <p:spPr>
          <a:xfrm>
            <a:off x="0" y="-34506"/>
            <a:ext cx="12192000" cy="369332"/>
          </a:xfrm>
          <a:prstGeom prst="rect">
            <a:avLst/>
          </a:prstGeom>
          <a:solidFill>
            <a:srgbClr val="0070C0"/>
          </a:solidFill>
        </p:spPr>
        <p:txBody>
          <a:bodyPr wrap="square" rtlCol="0">
            <a:spAutoFit/>
          </a:bodyPr>
          <a:lstStyle/>
          <a:p>
            <a:r>
              <a:rPr lang="en-CA" b="1" dirty="0">
                <a:solidFill>
                  <a:schemeClr val="bg1"/>
                </a:solidFill>
              </a:rPr>
              <a:t>ENVS 1200 ENVIRONMENTAL CHALLENGES	</a:t>
            </a:r>
            <a:r>
              <a:rPr lang="en-CA" dirty="0">
                <a:solidFill>
                  <a:schemeClr val="bg1"/>
                </a:solidFill>
              </a:rPr>
              <a:t>	</a:t>
            </a:r>
            <a:r>
              <a:rPr lang="en-CA" dirty="0"/>
              <a:t>					              		</a:t>
            </a:r>
            <a:endParaRPr lang="en-CA" b="1" dirty="0">
              <a:solidFill>
                <a:schemeClr val="bg1"/>
              </a:solidFill>
            </a:endParaRPr>
          </a:p>
        </p:txBody>
      </p:sp>
    </p:spTree>
    <p:extLst>
      <p:ext uri="{BB962C8B-B14F-4D97-AF65-F5344CB8AC3E}">
        <p14:creationId xmlns:p14="http://schemas.microsoft.com/office/powerpoint/2010/main" val="34091142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customXml" Target="../ink/ink2.xml"/><Relationship Id="rId5" Type="http://schemas.openxmlformats.org/officeDocument/2006/relationships/image" Target="../media/image70.png"/><Relationship Id="rId4" Type="http://schemas.openxmlformats.org/officeDocument/2006/relationships/customXml" Target="../ink/ink1.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video" Target="https://www.youtube.com/embed/N2dYGnZ70X0?feature=oembed" TargetMode="External"/><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13B31-637F-D84A-B0A2-0B589A53DBF2}"/>
              </a:ext>
            </a:extLst>
          </p:cNvPr>
          <p:cNvSpPr>
            <a:spLocks noGrp="1"/>
          </p:cNvSpPr>
          <p:nvPr>
            <p:ph type="ctrTitle"/>
          </p:nvPr>
        </p:nvSpPr>
        <p:spPr/>
        <p:txBody>
          <a:bodyPr/>
          <a:lstStyle/>
          <a:p>
            <a:r>
              <a:rPr lang="en-US" dirty="0"/>
              <a:t>Environmental Pollution &amp; Public Health</a:t>
            </a:r>
          </a:p>
        </p:txBody>
      </p:sp>
      <p:sp>
        <p:nvSpPr>
          <p:cNvPr id="3" name="Subtitle 2">
            <a:extLst>
              <a:ext uri="{FF2B5EF4-FFF2-40B4-BE49-F238E27FC236}">
                <a16:creationId xmlns:a16="http://schemas.microsoft.com/office/drawing/2014/main" id="{931E7127-3C5D-6942-A956-79F0562337E3}"/>
              </a:ext>
            </a:extLst>
          </p:cNvPr>
          <p:cNvSpPr>
            <a:spLocks noGrp="1"/>
          </p:cNvSpPr>
          <p:nvPr>
            <p:ph type="subTitle" idx="1"/>
          </p:nvPr>
        </p:nvSpPr>
        <p:spPr/>
        <p:txBody>
          <a:bodyPr/>
          <a:lstStyle/>
          <a:p>
            <a:r>
              <a:rPr lang="en-US" dirty="0"/>
              <a:t>Project EDDIE</a:t>
            </a:r>
          </a:p>
          <a:p>
            <a:endParaRPr lang="en-US" dirty="0"/>
          </a:p>
        </p:txBody>
      </p:sp>
    </p:spTree>
    <p:extLst>
      <p:ext uri="{BB962C8B-B14F-4D97-AF65-F5344CB8AC3E}">
        <p14:creationId xmlns:p14="http://schemas.microsoft.com/office/powerpoint/2010/main" val="15829476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07F0AD5-B12C-67DC-CA4C-606EA65499C0}"/>
              </a:ext>
            </a:extLst>
          </p:cNvPr>
          <p:cNvSpPr>
            <a:spLocks noGrp="1"/>
          </p:cNvSpPr>
          <p:nvPr>
            <p:ph type="sldNum" sz="quarter" idx="12"/>
          </p:nvPr>
        </p:nvSpPr>
        <p:spPr/>
        <p:txBody>
          <a:bodyPr/>
          <a:lstStyle/>
          <a:p>
            <a:fld id="{1B0FCFA7-6208-4414-926D-BBDFD253EEA6}" type="slidenum">
              <a:rPr lang="en-CA" smtClean="0"/>
              <a:t>10</a:t>
            </a:fld>
            <a:endParaRPr lang="en-CA"/>
          </a:p>
        </p:txBody>
      </p:sp>
      <p:graphicFrame>
        <p:nvGraphicFramePr>
          <p:cNvPr id="7" name="Table 6">
            <a:extLst>
              <a:ext uri="{FF2B5EF4-FFF2-40B4-BE49-F238E27FC236}">
                <a16:creationId xmlns:a16="http://schemas.microsoft.com/office/drawing/2014/main" id="{C99A3950-D3E2-3FB6-0B89-A848B28D1C8C}"/>
              </a:ext>
            </a:extLst>
          </p:cNvPr>
          <p:cNvGraphicFramePr>
            <a:graphicFrameLocks noGrp="1"/>
          </p:cNvGraphicFramePr>
          <p:nvPr>
            <p:extLst>
              <p:ext uri="{D42A27DB-BD31-4B8C-83A1-F6EECF244321}">
                <p14:modId xmlns:p14="http://schemas.microsoft.com/office/powerpoint/2010/main" val="3808146363"/>
              </p:ext>
            </p:extLst>
          </p:nvPr>
        </p:nvGraphicFramePr>
        <p:xfrm>
          <a:off x="1759362" y="2057535"/>
          <a:ext cx="8673276" cy="3291840"/>
        </p:xfrm>
        <a:graphic>
          <a:graphicData uri="http://schemas.openxmlformats.org/drawingml/2006/table">
            <a:tbl>
              <a:tblPr firstRow="1" firstCol="1" bandRow="1">
                <a:tableStyleId>{5C22544A-7EE6-4342-B048-85BDC9FD1C3A}</a:tableStyleId>
              </a:tblPr>
              <a:tblGrid>
                <a:gridCol w="2048198">
                  <a:extLst>
                    <a:ext uri="{9D8B030D-6E8A-4147-A177-3AD203B41FA5}">
                      <a16:colId xmlns:a16="http://schemas.microsoft.com/office/drawing/2014/main" val="3004019621"/>
                    </a:ext>
                  </a:extLst>
                </a:gridCol>
                <a:gridCol w="2119040">
                  <a:extLst>
                    <a:ext uri="{9D8B030D-6E8A-4147-A177-3AD203B41FA5}">
                      <a16:colId xmlns:a16="http://schemas.microsoft.com/office/drawing/2014/main" val="1115813864"/>
                    </a:ext>
                  </a:extLst>
                </a:gridCol>
                <a:gridCol w="2212904">
                  <a:extLst>
                    <a:ext uri="{9D8B030D-6E8A-4147-A177-3AD203B41FA5}">
                      <a16:colId xmlns:a16="http://schemas.microsoft.com/office/drawing/2014/main" val="2722476523"/>
                    </a:ext>
                  </a:extLst>
                </a:gridCol>
                <a:gridCol w="2293134">
                  <a:extLst>
                    <a:ext uri="{9D8B030D-6E8A-4147-A177-3AD203B41FA5}">
                      <a16:colId xmlns:a16="http://schemas.microsoft.com/office/drawing/2014/main" val="3332856699"/>
                    </a:ext>
                  </a:extLst>
                </a:gridCol>
              </a:tblGrid>
              <a:tr h="1045844">
                <a:tc>
                  <a:txBody>
                    <a:bodyPr/>
                    <a:lstStyle/>
                    <a:p>
                      <a:r>
                        <a:rPr lang="en-US" sz="2400" dirty="0">
                          <a:effectLst/>
                        </a:rPr>
                        <a:t>State</a:t>
                      </a:r>
                      <a:endParaRPr lang="en-C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70C0"/>
                    </a:solidFill>
                  </a:tcPr>
                </a:tc>
                <a:tc>
                  <a:txBody>
                    <a:bodyPr/>
                    <a:lstStyle/>
                    <a:p>
                      <a:r>
                        <a:rPr lang="en-US" sz="2400" dirty="0">
                          <a:effectLst/>
                        </a:rPr>
                        <a:t>Heart Disease Deaths in 2019</a:t>
                      </a:r>
                      <a:endParaRPr lang="en-C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70C0"/>
                    </a:solidFill>
                  </a:tcPr>
                </a:tc>
                <a:tc>
                  <a:txBody>
                    <a:bodyPr/>
                    <a:lstStyle/>
                    <a:p>
                      <a:r>
                        <a:rPr lang="en-US" sz="2400">
                          <a:effectLst/>
                        </a:rPr>
                        <a:t>Population in 2019</a:t>
                      </a:r>
                      <a:endParaRPr lang="en-CA"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70C0"/>
                    </a:solidFill>
                  </a:tcPr>
                </a:tc>
                <a:tc>
                  <a:txBody>
                    <a:bodyPr/>
                    <a:lstStyle/>
                    <a:p>
                      <a:r>
                        <a:rPr lang="en-US" sz="2400" dirty="0">
                          <a:effectLst/>
                        </a:rPr>
                        <a:t>Heart Disease Mortality Rate per 100,000 people</a:t>
                      </a:r>
                      <a:endParaRPr lang="en-C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70C0"/>
                    </a:solidFill>
                  </a:tcPr>
                </a:tc>
                <a:extLst>
                  <a:ext uri="{0D108BD9-81ED-4DB2-BD59-A6C34878D82A}">
                    <a16:rowId xmlns:a16="http://schemas.microsoft.com/office/drawing/2014/main" val="100162147"/>
                  </a:ext>
                </a:extLst>
              </a:tr>
              <a:tr h="348615">
                <a:tc>
                  <a:txBody>
                    <a:bodyPr/>
                    <a:lstStyle/>
                    <a:p>
                      <a:r>
                        <a:rPr lang="en-US" sz="2400" dirty="0">
                          <a:effectLst/>
                        </a:rPr>
                        <a:t>Alabama</a:t>
                      </a:r>
                      <a:endParaRPr lang="en-C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US" sz="2400" dirty="0">
                          <a:effectLst/>
                        </a:rPr>
                        <a:t>13,448</a:t>
                      </a:r>
                      <a:endParaRPr lang="en-C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US" sz="2400">
                          <a:effectLst/>
                        </a:rPr>
                        <a:t>6,123,000</a:t>
                      </a:r>
                      <a:endParaRPr lang="en-CA"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US" sz="2400">
                          <a:effectLst/>
                        </a:rPr>
                        <a:t> </a:t>
                      </a:r>
                      <a:endParaRPr lang="en-CA"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13695716"/>
                  </a:ext>
                </a:extLst>
              </a:tr>
              <a:tr h="348615">
                <a:tc>
                  <a:txBody>
                    <a:bodyPr/>
                    <a:lstStyle/>
                    <a:p>
                      <a:r>
                        <a:rPr lang="en-US" sz="2400">
                          <a:effectLst/>
                        </a:rPr>
                        <a:t>Alaska</a:t>
                      </a:r>
                      <a:endParaRPr lang="en-CA"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US" sz="2400">
                          <a:effectLst/>
                        </a:rPr>
                        <a:t>843</a:t>
                      </a:r>
                      <a:endParaRPr lang="en-CA"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US" sz="2400">
                          <a:effectLst/>
                        </a:rPr>
                        <a:t>649,000</a:t>
                      </a:r>
                      <a:endParaRPr lang="en-CA"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US" sz="2400">
                          <a:effectLst/>
                        </a:rPr>
                        <a:t> </a:t>
                      </a:r>
                      <a:endParaRPr lang="en-CA"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1438286"/>
                  </a:ext>
                </a:extLst>
              </a:tr>
              <a:tr h="348615">
                <a:tc>
                  <a:txBody>
                    <a:bodyPr/>
                    <a:lstStyle/>
                    <a:p>
                      <a:r>
                        <a:rPr lang="en-US" sz="2400">
                          <a:effectLst/>
                        </a:rPr>
                        <a:t>Arizona</a:t>
                      </a:r>
                      <a:endParaRPr lang="en-CA"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US" sz="2400">
                          <a:effectLst/>
                        </a:rPr>
                        <a:t>12,587</a:t>
                      </a:r>
                      <a:endParaRPr lang="en-CA"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US" sz="2400">
                          <a:effectLst/>
                        </a:rPr>
                        <a:t>9,393,000</a:t>
                      </a:r>
                      <a:endParaRPr lang="en-CA"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US" sz="2400">
                          <a:effectLst/>
                        </a:rPr>
                        <a:t> </a:t>
                      </a:r>
                      <a:endParaRPr lang="en-CA"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40207511"/>
                  </a:ext>
                </a:extLst>
              </a:tr>
              <a:tr h="348615">
                <a:tc>
                  <a:txBody>
                    <a:bodyPr/>
                    <a:lstStyle/>
                    <a:p>
                      <a:r>
                        <a:rPr lang="en-US" sz="2400">
                          <a:effectLst/>
                        </a:rPr>
                        <a:t>Arkansas</a:t>
                      </a:r>
                      <a:endParaRPr lang="en-CA"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US" sz="2400">
                          <a:effectLst/>
                        </a:rPr>
                        <a:t>8,669</a:t>
                      </a:r>
                      <a:endParaRPr lang="en-CA"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US" sz="2400">
                          <a:effectLst/>
                        </a:rPr>
                        <a:t>3,827,000</a:t>
                      </a:r>
                      <a:endParaRPr lang="en-CA"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US" sz="2400">
                          <a:effectLst/>
                        </a:rPr>
                        <a:t> </a:t>
                      </a:r>
                      <a:endParaRPr lang="en-CA"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98420248"/>
                  </a:ext>
                </a:extLst>
              </a:tr>
              <a:tr h="348615">
                <a:tc>
                  <a:txBody>
                    <a:bodyPr/>
                    <a:lstStyle/>
                    <a:p>
                      <a:r>
                        <a:rPr lang="en-US" sz="2400">
                          <a:effectLst/>
                        </a:rPr>
                        <a:t>California</a:t>
                      </a:r>
                      <a:endParaRPr lang="en-CA"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US" sz="2400">
                          <a:effectLst/>
                        </a:rPr>
                        <a:t>7,762</a:t>
                      </a:r>
                      <a:endParaRPr lang="en-CA"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US" sz="2400">
                          <a:effectLst/>
                        </a:rPr>
                        <a:t>5,669,000</a:t>
                      </a:r>
                      <a:endParaRPr lang="en-CA"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US" sz="2400" dirty="0">
                          <a:effectLst/>
                        </a:rPr>
                        <a:t> </a:t>
                      </a:r>
                      <a:endParaRPr lang="en-C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55416766"/>
                  </a:ext>
                </a:extLst>
              </a:tr>
            </a:tbl>
          </a:graphicData>
        </a:graphic>
      </p:graphicFrame>
      <p:sp>
        <p:nvSpPr>
          <p:cNvPr id="8" name="Rectangle 2">
            <a:extLst>
              <a:ext uri="{FF2B5EF4-FFF2-40B4-BE49-F238E27FC236}">
                <a16:creationId xmlns:a16="http://schemas.microsoft.com/office/drawing/2014/main" id="{6B8AE3E5-785B-0879-E4C9-3476596F14CB}"/>
              </a:ext>
            </a:extLst>
          </p:cNvPr>
          <p:cNvSpPr>
            <a:spLocks noChangeArrowheads="1"/>
          </p:cNvSpPr>
          <p:nvPr/>
        </p:nvSpPr>
        <p:spPr bwMode="auto">
          <a:xfrm>
            <a:off x="1759362" y="628750"/>
            <a:ext cx="9116593"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Consider the following data.  This data set is the number of deaths from heart disease from the states listed and the approximate population of those states in 2019.  Calculate the heart disease mortality rate for each of the states listed.</a:t>
            </a:r>
            <a:endParaRPr kumimoji="0" lang="en-CA" altLang="en-US" sz="2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CA" altLang="en-US" sz="1800" b="0" i="0" u="none" strike="noStrike" cap="none" normalizeH="0" baseline="0" dirty="0">
              <a:ln>
                <a:noFill/>
              </a:ln>
              <a:solidFill>
                <a:schemeClr val="tx1"/>
              </a:solidFill>
              <a:effectLst/>
              <a:latin typeface="Arial" panose="020B0604020202020204" pitchFamily="34" charset="0"/>
            </a:endParaRPr>
          </a:p>
        </p:txBody>
      </p:sp>
      <mc:AlternateContent xmlns:mc="http://schemas.openxmlformats.org/markup-compatibility/2006" xmlns:a14="http://schemas.microsoft.com/office/drawing/2010/main">
        <mc:Choice Requires="a14">
          <p:sp>
            <p:nvSpPr>
              <p:cNvPr id="9" name="Content Placeholder 2">
                <a:extLst>
                  <a:ext uri="{FF2B5EF4-FFF2-40B4-BE49-F238E27FC236}">
                    <a16:creationId xmlns:a16="http://schemas.microsoft.com/office/drawing/2014/main" id="{84339946-C9B5-7AE1-4EDE-BC8B367B1274}"/>
                  </a:ext>
                </a:extLst>
              </p:cNvPr>
              <p:cNvSpPr>
                <a:spLocks noGrp="1"/>
              </p:cNvSpPr>
              <p:nvPr>
                <p:ph idx="1"/>
              </p:nvPr>
            </p:nvSpPr>
            <p:spPr>
              <a:xfrm>
                <a:off x="638249" y="5934223"/>
                <a:ext cx="10515600" cy="4351338"/>
              </a:xfrm>
            </p:spPr>
            <p:txBody>
              <a:bodyPr/>
              <a:lstStyle/>
              <a:p>
                <a:pPr marL="0" indent="0">
                  <a:buNone/>
                </a:pPr>
                <a14:m>
                  <m:oMathPara xmlns:m="http://schemas.openxmlformats.org/officeDocument/2006/math">
                    <m:oMathParaPr>
                      <m:jc m:val="centerGroup"/>
                    </m:oMathParaPr>
                    <m:oMath xmlns:m="http://schemas.openxmlformats.org/officeDocument/2006/math">
                      <m:r>
                        <a:rPr lang="en-US" i="1" smtClean="0">
                          <a:effectLst/>
                          <a:latin typeface="Cambria Math" panose="02040503050406030204" pitchFamily="18" charset="0"/>
                          <a:ea typeface="Calibri" panose="020F0502020204030204" pitchFamily="34" charset="0"/>
                          <a:cs typeface="Times New Roman" panose="02020603050405020304" pitchFamily="18" charset="0"/>
                        </a:rPr>
                        <m:t>𝑀𝑜𝑟𝑡𝑎𝑙𝑖𝑡𝑦</m:t>
                      </m:r>
                      <m:r>
                        <a:rPr lang="en-US" i="1" smtClean="0">
                          <a:effectLst/>
                          <a:latin typeface="Cambria Math" panose="02040503050406030204" pitchFamily="18" charset="0"/>
                          <a:ea typeface="Calibri" panose="020F0502020204030204" pitchFamily="34" charset="0"/>
                          <a:cs typeface="Times New Roman" panose="02020603050405020304" pitchFamily="18" charset="0"/>
                        </a:rPr>
                        <m:t> </m:t>
                      </m:r>
                      <m:r>
                        <a:rPr lang="en-US" i="1" smtClean="0">
                          <a:effectLst/>
                          <a:latin typeface="Cambria Math" panose="02040503050406030204" pitchFamily="18" charset="0"/>
                          <a:ea typeface="Calibri" panose="020F0502020204030204" pitchFamily="34" charset="0"/>
                          <a:cs typeface="Times New Roman" panose="02020603050405020304" pitchFamily="18" charset="0"/>
                        </a:rPr>
                        <m:t>𝑅𝑎𝑡𝑒</m:t>
                      </m:r>
                      <m:r>
                        <a:rPr lang="en-US" i="1" smtClean="0">
                          <a:effectLst/>
                          <a:latin typeface="Cambria Math" panose="02040503050406030204" pitchFamily="18" charset="0"/>
                          <a:ea typeface="Calibri" panose="020F0502020204030204" pitchFamily="34" charset="0"/>
                          <a:cs typeface="Times New Roman" panose="02020603050405020304" pitchFamily="18" charset="0"/>
                        </a:rPr>
                        <m:t> </m:t>
                      </m:r>
                      <m:r>
                        <a:rPr lang="en-US" i="1" smtClean="0">
                          <a:effectLst/>
                          <a:latin typeface="Cambria Math" panose="02040503050406030204" pitchFamily="18" charset="0"/>
                          <a:ea typeface="Calibri" panose="020F0502020204030204" pitchFamily="34" charset="0"/>
                          <a:cs typeface="Times New Roman" panose="02020603050405020304" pitchFamily="18" charset="0"/>
                        </a:rPr>
                        <m:t>𝑝𝑒𝑟</m:t>
                      </m:r>
                      <m:r>
                        <a:rPr lang="en-US" i="1" smtClean="0">
                          <a:effectLst/>
                          <a:latin typeface="Cambria Math" panose="02040503050406030204" pitchFamily="18" charset="0"/>
                          <a:ea typeface="Calibri" panose="020F0502020204030204" pitchFamily="34" charset="0"/>
                          <a:cs typeface="Times New Roman" panose="02020603050405020304" pitchFamily="18" charset="0"/>
                        </a:rPr>
                        <m:t> 100,000=</m:t>
                      </m:r>
                      <m:f>
                        <m:fPr>
                          <m:ctrlPr>
                            <a:rPr lang="en-CA" i="1">
                              <a:effectLst/>
                              <a:latin typeface="Cambria Math" panose="02040503050406030204" pitchFamily="18" charset="0"/>
                            </a:rPr>
                          </m:ctrlPr>
                        </m:fPr>
                        <m:num>
                          <m:r>
                            <a:rPr lang="en-US" i="1">
                              <a:effectLst/>
                              <a:latin typeface="Cambria Math" panose="02040503050406030204" pitchFamily="18" charset="0"/>
                              <a:ea typeface="Calibri" panose="020F0502020204030204" pitchFamily="34" charset="0"/>
                              <a:cs typeface="Times New Roman" panose="02020603050405020304" pitchFamily="18" charset="0"/>
                            </a:rPr>
                            <m:t>𝑁𝑢𝑚𝑏𝑒𝑟</m:t>
                          </m:r>
                          <m:r>
                            <a:rPr lang="en-US" i="1">
                              <a:effectLst/>
                              <a:latin typeface="Cambria Math" panose="02040503050406030204" pitchFamily="18" charset="0"/>
                              <a:ea typeface="Calibri" panose="020F0502020204030204" pitchFamily="34" charset="0"/>
                              <a:cs typeface="Times New Roman" panose="02020603050405020304" pitchFamily="18" charset="0"/>
                            </a:rPr>
                            <m:t> </m:t>
                          </m:r>
                          <m:r>
                            <a:rPr lang="en-US" i="1">
                              <a:effectLst/>
                              <a:latin typeface="Cambria Math" panose="02040503050406030204" pitchFamily="18" charset="0"/>
                              <a:ea typeface="Calibri" panose="020F0502020204030204" pitchFamily="34" charset="0"/>
                              <a:cs typeface="Times New Roman" panose="02020603050405020304" pitchFamily="18" charset="0"/>
                            </a:rPr>
                            <m:t>𝑜𝑓</m:t>
                          </m:r>
                          <m:r>
                            <a:rPr lang="en-US" i="1">
                              <a:effectLst/>
                              <a:latin typeface="Cambria Math" panose="02040503050406030204" pitchFamily="18" charset="0"/>
                              <a:ea typeface="Calibri" panose="020F0502020204030204" pitchFamily="34" charset="0"/>
                              <a:cs typeface="Times New Roman" panose="02020603050405020304" pitchFamily="18" charset="0"/>
                            </a:rPr>
                            <m:t> </m:t>
                          </m:r>
                          <m:r>
                            <a:rPr lang="en-US" i="1">
                              <a:effectLst/>
                              <a:latin typeface="Cambria Math" panose="02040503050406030204" pitchFamily="18" charset="0"/>
                              <a:ea typeface="Calibri" panose="020F0502020204030204" pitchFamily="34" charset="0"/>
                              <a:cs typeface="Times New Roman" panose="02020603050405020304" pitchFamily="18" charset="0"/>
                            </a:rPr>
                            <m:t>𝐷𝑒𝑎𝑡h𝑠</m:t>
                          </m:r>
                        </m:num>
                        <m:den>
                          <m:r>
                            <a:rPr lang="en-US" i="1">
                              <a:effectLst/>
                              <a:latin typeface="Cambria Math" panose="02040503050406030204" pitchFamily="18" charset="0"/>
                              <a:ea typeface="Calibri" panose="020F0502020204030204" pitchFamily="34" charset="0"/>
                              <a:cs typeface="Times New Roman" panose="02020603050405020304" pitchFamily="18" charset="0"/>
                            </a:rPr>
                            <m:t>𝑃𝑜𝑝𝑢𝑙𝑎𝑡𝑖𝑜𝑛</m:t>
                          </m:r>
                        </m:den>
                      </m:f>
                      <m:r>
                        <a:rPr lang="en-US" i="1">
                          <a:effectLst/>
                          <a:latin typeface="Cambria Math" panose="02040503050406030204" pitchFamily="18" charset="0"/>
                          <a:ea typeface="Calibri" panose="020F0502020204030204" pitchFamily="34" charset="0"/>
                          <a:cs typeface="Times New Roman" panose="02020603050405020304" pitchFamily="18" charset="0"/>
                        </a:rPr>
                        <m:t> × 100</m:t>
                      </m:r>
                      <m:r>
                        <a:rPr lang="en-US" i="1">
                          <a:effectLst/>
                          <a:latin typeface="Cambria Math" panose="02040503050406030204" pitchFamily="18" charset="0"/>
                          <a:ea typeface="Times New Roman" panose="02020603050405020304" pitchFamily="18" charset="0"/>
                          <a:cs typeface="Times New Roman" panose="02020603050405020304" pitchFamily="18" charset="0"/>
                        </a:rPr>
                        <m:t>,000</m:t>
                      </m:r>
                    </m:oMath>
                  </m:oMathPara>
                </a14:m>
                <a:endParaRPr lang="en-CA" dirty="0"/>
              </a:p>
            </p:txBody>
          </p:sp>
        </mc:Choice>
        <mc:Fallback xmlns="">
          <p:sp>
            <p:nvSpPr>
              <p:cNvPr id="9" name="Content Placeholder 2">
                <a:extLst>
                  <a:ext uri="{FF2B5EF4-FFF2-40B4-BE49-F238E27FC236}">
                    <a16:creationId xmlns:a16="http://schemas.microsoft.com/office/drawing/2014/main" id="{84339946-C9B5-7AE1-4EDE-BC8B367B1274}"/>
                  </a:ext>
                </a:extLst>
              </p:cNvPr>
              <p:cNvSpPr>
                <a:spLocks noGrp="1" noRot="1" noChangeAspect="1" noMove="1" noResize="1" noEditPoints="1" noAdjustHandles="1" noChangeArrowheads="1" noChangeShapeType="1" noTextEdit="1"/>
              </p:cNvSpPr>
              <p:nvPr>
                <p:ph idx="1"/>
              </p:nvPr>
            </p:nvSpPr>
            <p:spPr>
              <a:xfrm>
                <a:off x="638249" y="5934223"/>
                <a:ext cx="10515600" cy="4351338"/>
              </a:xfrm>
              <a:blipFill>
                <a:blip r:embed="rId2"/>
                <a:stretch>
                  <a:fillRect/>
                </a:stretch>
              </a:blipFill>
            </p:spPr>
            <p:txBody>
              <a:bodyPr/>
              <a:lstStyle/>
              <a:p>
                <a:r>
                  <a:rPr lang="en-CA">
                    <a:noFill/>
                  </a:rPr>
                  <a:t> </a:t>
                </a:r>
              </a:p>
            </p:txBody>
          </p:sp>
        </mc:Fallback>
      </mc:AlternateContent>
    </p:spTree>
    <p:extLst>
      <p:ext uri="{BB962C8B-B14F-4D97-AF65-F5344CB8AC3E}">
        <p14:creationId xmlns:p14="http://schemas.microsoft.com/office/powerpoint/2010/main" val="17028729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FA4FE-937D-5831-D9E1-77DA46FBD482}"/>
              </a:ext>
            </a:extLst>
          </p:cNvPr>
          <p:cNvSpPr>
            <a:spLocks noGrp="1"/>
          </p:cNvSpPr>
          <p:nvPr>
            <p:ph type="title"/>
          </p:nvPr>
        </p:nvSpPr>
        <p:spPr>
          <a:xfrm>
            <a:off x="1157514" y="136525"/>
            <a:ext cx="10515600" cy="1325563"/>
          </a:xfrm>
        </p:spPr>
        <p:txBody>
          <a:bodyPr/>
          <a:lstStyle/>
          <a:p>
            <a:r>
              <a:rPr lang="en-CA" dirty="0"/>
              <a:t>Let’s look at some data from the US CDC</a:t>
            </a:r>
          </a:p>
        </p:txBody>
      </p:sp>
      <p:sp>
        <p:nvSpPr>
          <p:cNvPr id="4" name="Slide Number Placeholder 3">
            <a:extLst>
              <a:ext uri="{FF2B5EF4-FFF2-40B4-BE49-F238E27FC236}">
                <a16:creationId xmlns:a16="http://schemas.microsoft.com/office/drawing/2014/main" id="{F2148341-C881-E5C9-6D79-DC9C2CDC2BF4}"/>
              </a:ext>
            </a:extLst>
          </p:cNvPr>
          <p:cNvSpPr>
            <a:spLocks noGrp="1"/>
          </p:cNvSpPr>
          <p:nvPr>
            <p:ph type="sldNum" sz="quarter" idx="12"/>
          </p:nvPr>
        </p:nvSpPr>
        <p:spPr/>
        <p:txBody>
          <a:bodyPr/>
          <a:lstStyle/>
          <a:p>
            <a:fld id="{1B0FCFA7-6208-4414-926D-BBDFD253EEA6}" type="slidenum">
              <a:rPr lang="en-CA" smtClean="0"/>
              <a:t>11</a:t>
            </a:fld>
            <a:endParaRPr lang="en-CA"/>
          </a:p>
        </p:txBody>
      </p:sp>
      <p:pic>
        <p:nvPicPr>
          <p:cNvPr id="6" name="Picture 5">
            <a:extLst>
              <a:ext uri="{FF2B5EF4-FFF2-40B4-BE49-F238E27FC236}">
                <a16:creationId xmlns:a16="http://schemas.microsoft.com/office/drawing/2014/main" id="{D3E66CC0-FC05-7CCA-561A-4584CFABC292}"/>
              </a:ext>
            </a:extLst>
          </p:cNvPr>
          <p:cNvPicPr>
            <a:picLocks noChangeAspect="1"/>
          </p:cNvPicPr>
          <p:nvPr/>
        </p:nvPicPr>
        <p:blipFill>
          <a:blip r:embed="rId3"/>
          <a:stretch>
            <a:fillRect/>
          </a:stretch>
        </p:blipFill>
        <p:spPr>
          <a:xfrm>
            <a:off x="2307265" y="1239810"/>
            <a:ext cx="6303335" cy="5618190"/>
          </a:xfrm>
          <a:prstGeom prst="rect">
            <a:avLst/>
          </a:prstGeom>
        </p:spPr>
      </p:pic>
      <p:sp>
        <p:nvSpPr>
          <p:cNvPr id="3" name="TextBox 2">
            <a:extLst>
              <a:ext uri="{FF2B5EF4-FFF2-40B4-BE49-F238E27FC236}">
                <a16:creationId xmlns:a16="http://schemas.microsoft.com/office/drawing/2014/main" id="{73CA9775-9A5E-0F0B-20FA-BD34A6633F60}"/>
              </a:ext>
            </a:extLst>
          </p:cNvPr>
          <p:cNvSpPr txBox="1"/>
          <p:nvPr/>
        </p:nvSpPr>
        <p:spPr>
          <a:xfrm>
            <a:off x="4804229" y="1462088"/>
            <a:ext cx="2872709" cy="369332"/>
          </a:xfrm>
          <a:prstGeom prst="rect">
            <a:avLst/>
          </a:prstGeom>
          <a:noFill/>
        </p:spPr>
        <p:txBody>
          <a:bodyPr wrap="none" rtlCol="0">
            <a:spAutoFit/>
          </a:bodyPr>
          <a:lstStyle/>
          <a:p>
            <a:r>
              <a:rPr lang="en-CA" dirty="0"/>
              <a:t>Cancer Mortality by US State</a:t>
            </a:r>
          </a:p>
        </p:txBody>
      </p:sp>
    </p:spTree>
    <p:extLst>
      <p:ext uri="{BB962C8B-B14F-4D97-AF65-F5344CB8AC3E}">
        <p14:creationId xmlns:p14="http://schemas.microsoft.com/office/powerpoint/2010/main" val="7796881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8C18FF9-9F72-2CD4-39DF-7ED69B789D27}"/>
              </a:ext>
            </a:extLst>
          </p:cNvPr>
          <p:cNvSpPr>
            <a:spLocks noGrp="1"/>
          </p:cNvSpPr>
          <p:nvPr>
            <p:ph idx="1"/>
          </p:nvPr>
        </p:nvSpPr>
        <p:spPr>
          <a:xfrm>
            <a:off x="838200" y="2685143"/>
            <a:ext cx="10515600" cy="3491820"/>
          </a:xfrm>
        </p:spPr>
        <p:txBody>
          <a:bodyPr/>
          <a:lstStyle/>
          <a:p>
            <a:r>
              <a:rPr lang="en-CA" dirty="0"/>
              <a:t>Let’s open the data in Excel</a:t>
            </a:r>
          </a:p>
          <a:p>
            <a:endParaRPr lang="en-CA" dirty="0"/>
          </a:p>
          <a:p>
            <a:r>
              <a:rPr lang="en-CA" dirty="0"/>
              <a:t>What’s in column A, B, C, D</a:t>
            </a:r>
          </a:p>
          <a:p>
            <a:endParaRPr lang="en-CA" dirty="0"/>
          </a:p>
          <a:p>
            <a:pPr marL="0" indent="0">
              <a:buNone/>
            </a:pPr>
            <a:r>
              <a:rPr lang="en-US" dirty="0">
                <a:effectLst/>
                <a:latin typeface="Calibri" panose="020F0502020204030204" pitchFamily="34" charset="0"/>
                <a:ea typeface="Calibri" panose="020F0502020204030204" pitchFamily="34" charset="0"/>
                <a:cs typeface="Times New Roman" panose="02020603050405020304" pitchFamily="18" charset="0"/>
              </a:rPr>
              <a:t>We are going to calculate and visualize the average cancer mortality rate per 100,000 for each state across the years 2019, 2018, 2017, 2016, 2015, and 2014</a:t>
            </a:r>
          </a:p>
          <a:p>
            <a:pPr marL="342900" indent="-342900">
              <a:buAutoNum type="arabicPeriod"/>
            </a:pPr>
            <a:endParaRPr lang="en-CA" dirty="0"/>
          </a:p>
        </p:txBody>
      </p:sp>
      <p:sp>
        <p:nvSpPr>
          <p:cNvPr id="4" name="Slide Number Placeholder 3">
            <a:extLst>
              <a:ext uri="{FF2B5EF4-FFF2-40B4-BE49-F238E27FC236}">
                <a16:creationId xmlns:a16="http://schemas.microsoft.com/office/drawing/2014/main" id="{3FEB7E1D-CDA1-B4EE-7323-58E85DA7AAA6}"/>
              </a:ext>
            </a:extLst>
          </p:cNvPr>
          <p:cNvSpPr>
            <a:spLocks noGrp="1"/>
          </p:cNvSpPr>
          <p:nvPr>
            <p:ph type="sldNum" sz="quarter" idx="12"/>
          </p:nvPr>
        </p:nvSpPr>
        <p:spPr/>
        <p:txBody>
          <a:bodyPr/>
          <a:lstStyle/>
          <a:p>
            <a:fld id="{1B0FCFA7-6208-4414-926D-BBDFD253EEA6}" type="slidenum">
              <a:rPr lang="en-CA" smtClean="0"/>
              <a:t>12</a:t>
            </a:fld>
            <a:endParaRPr lang="en-CA" dirty="0"/>
          </a:p>
        </p:txBody>
      </p:sp>
      <p:sp>
        <p:nvSpPr>
          <p:cNvPr id="2" name="TextBox 1">
            <a:extLst>
              <a:ext uri="{FF2B5EF4-FFF2-40B4-BE49-F238E27FC236}">
                <a16:creationId xmlns:a16="http://schemas.microsoft.com/office/drawing/2014/main" id="{CF82F87E-05EA-459E-2210-FD2B3A3567F0}"/>
              </a:ext>
            </a:extLst>
          </p:cNvPr>
          <p:cNvSpPr txBox="1"/>
          <p:nvPr/>
        </p:nvSpPr>
        <p:spPr>
          <a:xfrm>
            <a:off x="1146629" y="986971"/>
            <a:ext cx="1643848" cy="707886"/>
          </a:xfrm>
          <a:prstGeom prst="rect">
            <a:avLst/>
          </a:prstGeom>
          <a:noFill/>
        </p:spPr>
        <p:txBody>
          <a:bodyPr wrap="none" rtlCol="0">
            <a:spAutoFit/>
          </a:bodyPr>
          <a:lstStyle/>
          <a:p>
            <a:r>
              <a:rPr lang="en-CA" sz="4000" dirty="0"/>
              <a:t>PART A</a:t>
            </a:r>
          </a:p>
        </p:txBody>
      </p:sp>
    </p:spTree>
    <p:extLst>
      <p:ext uri="{BB962C8B-B14F-4D97-AF65-F5344CB8AC3E}">
        <p14:creationId xmlns:p14="http://schemas.microsoft.com/office/powerpoint/2010/main" val="3587481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C03580C-1FCD-3DFD-FDC3-ADF0C3863B62}"/>
              </a:ext>
            </a:extLst>
          </p:cNvPr>
          <p:cNvSpPr>
            <a:spLocks noGrp="1"/>
          </p:cNvSpPr>
          <p:nvPr>
            <p:ph type="sldNum" sz="quarter" idx="12"/>
          </p:nvPr>
        </p:nvSpPr>
        <p:spPr/>
        <p:txBody>
          <a:bodyPr/>
          <a:lstStyle/>
          <a:p>
            <a:fld id="{1B0FCFA7-6208-4414-926D-BBDFD253EEA6}" type="slidenum">
              <a:rPr lang="en-CA" smtClean="0"/>
              <a:t>13</a:t>
            </a:fld>
            <a:endParaRPr lang="en-CA"/>
          </a:p>
        </p:txBody>
      </p:sp>
      <p:pic>
        <p:nvPicPr>
          <p:cNvPr id="7" name="Picture 6">
            <a:extLst>
              <a:ext uri="{FF2B5EF4-FFF2-40B4-BE49-F238E27FC236}">
                <a16:creationId xmlns:a16="http://schemas.microsoft.com/office/drawing/2014/main" id="{34996693-7C73-F06D-DB22-D6E5562C4574}"/>
              </a:ext>
            </a:extLst>
          </p:cNvPr>
          <p:cNvPicPr>
            <a:picLocks noChangeAspect="1"/>
          </p:cNvPicPr>
          <p:nvPr/>
        </p:nvPicPr>
        <p:blipFill>
          <a:blip r:embed="rId2"/>
          <a:stretch>
            <a:fillRect/>
          </a:stretch>
        </p:blipFill>
        <p:spPr>
          <a:xfrm>
            <a:off x="904967" y="616746"/>
            <a:ext cx="10131628" cy="3574950"/>
          </a:xfrm>
          <a:prstGeom prst="rect">
            <a:avLst/>
          </a:prstGeom>
        </p:spPr>
      </p:pic>
      <p:sp>
        <p:nvSpPr>
          <p:cNvPr id="9" name="TextBox 8">
            <a:extLst>
              <a:ext uri="{FF2B5EF4-FFF2-40B4-BE49-F238E27FC236}">
                <a16:creationId xmlns:a16="http://schemas.microsoft.com/office/drawing/2014/main" id="{2EFDFD61-F1A1-16E9-91CB-368E87F6C354}"/>
              </a:ext>
            </a:extLst>
          </p:cNvPr>
          <p:cNvSpPr txBox="1"/>
          <p:nvPr/>
        </p:nvSpPr>
        <p:spPr>
          <a:xfrm>
            <a:off x="838200" y="4328303"/>
            <a:ext cx="11121656" cy="3139321"/>
          </a:xfrm>
          <a:prstGeom prst="rect">
            <a:avLst/>
          </a:prstGeom>
          <a:noFill/>
        </p:spPr>
        <p:txBody>
          <a:bodyPr wrap="square">
            <a:spAutoFit/>
          </a:bodyPr>
          <a:lstStyle/>
          <a:p>
            <a:pPr marL="342900" indent="-342900">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Looking at the plot, which state has the highest cancer mortality rate over the entire time period for which we have data?</a:t>
            </a:r>
          </a:p>
          <a:p>
            <a:pPr marL="342900" indent="-342900">
              <a:buFont typeface="+mj-lt"/>
              <a:buAutoNum type="arabicPeriod"/>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Name 2 other states that have cancer mortality rates higher than the national average.</a:t>
            </a:r>
          </a:p>
          <a:p>
            <a:pPr marL="342900" indent="-342900">
              <a:buFont typeface="+mj-lt"/>
              <a:buAutoNum type="arabicPeriod"/>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Which state has the lowest cancer mortality rate on average?</a:t>
            </a:r>
          </a:p>
          <a:p>
            <a:pPr marL="342900" indent="-342900">
              <a:buFont typeface="+mj-lt"/>
              <a:buAutoNum type="arabicPeriod"/>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Name 2 other states that have cancer mortality rates lower than the national average?</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mj-lt"/>
              <a:buAutoNum type="arabicPeriod"/>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mj-lt"/>
              <a:buAutoNum type="arabicPeriod"/>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mj-lt"/>
              <a:buAutoNum type="arabicPeriod"/>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733013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264DC-8322-8526-BC7C-44270DF49855}"/>
              </a:ext>
            </a:extLst>
          </p:cNvPr>
          <p:cNvSpPr>
            <a:spLocks noGrp="1"/>
          </p:cNvSpPr>
          <p:nvPr>
            <p:ph type="title"/>
          </p:nvPr>
        </p:nvSpPr>
        <p:spPr/>
        <p:txBody>
          <a:bodyPr/>
          <a:lstStyle/>
          <a:p>
            <a:r>
              <a:rPr lang="en-CA" dirty="0"/>
              <a:t>Louisiana's Cancer Alley Story Map</a:t>
            </a:r>
          </a:p>
        </p:txBody>
      </p:sp>
      <p:sp>
        <p:nvSpPr>
          <p:cNvPr id="3" name="Slide Number Placeholder 2">
            <a:extLst>
              <a:ext uri="{FF2B5EF4-FFF2-40B4-BE49-F238E27FC236}">
                <a16:creationId xmlns:a16="http://schemas.microsoft.com/office/drawing/2014/main" id="{12C24D7F-692A-0472-32AD-38A4A6E918A2}"/>
              </a:ext>
            </a:extLst>
          </p:cNvPr>
          <p:cNvSpPr>
            <a:spLocks noGrp="1"/>
          </p:cNvSpPr>
          <p:nvPr>
            <p:ph type="sldNum" sz="quarter" idx="12"/>
          </p:nvPr>
        </p:nvSpPr>
        <p:spPr/>
        <p:txBody>
          <a:bodyPr/>
          <a:lstStyle/>
          <a:p>
            <a:fld id="{1B0FCFA7-6208-4414-926D-BBDFD253EEA6}" type="slidenum">
              <a:rPr lang="en-CA" smtClean="0"/>
              <a:t>14</a:t>
            </a:fld>
            <a:endParaRPr lang="en-CA"/>
          </a:p>
        </p:txBody>
      </p:sp>
      <p:sp>
        <p:nvSpPr>
          <p:cNvPr id="5" name="TextBox 4">
            <a:extLst>
              <a:ext uri="{FF2B5EF4-FFF2-40B4-BE49-F238E27FC236}">
                <a16:creationId xmlns:a16="http://schemas.microsoft.com/office/drawing/2014/main" id="{1FEDA91B-3793-2253-F017-F1865B052A67}"/>
              </a:ext>
            </a:extLst>
          </p:cNvPr>
          <p:cNvSpPr txBox="1"/>
          <p:nvPr/>
        </p:nvSpPr>
        <p:spPr>
          <a:xfrm>
            <a:off x="145143" y="6372976"/>
            <a:ext cx="9292856" cy="369332"/>
          </a:xfrm>
          <a:prstGeom prst="rect">
            <a:avLst/>
          </a:prstGeom>
          <a:noFill/>
        </p:spPr>
        <p:txBody>
          <a:bodyPr wrap="square">
            <a:spAutoFit/>
          </a:bodyPr>
          <a:lstStyle/>
          <a:p>
            <a:r>
              <a:rPr lang="en-CA" dirty="0"/>
              <a:t>https://projects.propublica.org/louisiana-toxic-air/?source=advocate</a:t>
            </a:r>
          </a:p>
        </p:txBody>
      </p:sp>
      <p:pic>
        <p:nvPicPr>
          <p:cNvPr id="6" name="Picture 5">
            <a:extLst>
              <a:ext uri="{FF2B5EF4-FFF2-40B4-BE49-F238E27FC236}">
                <a16:creationId xmlns:a16="http://schemas.microsoft.com/office/drawing/2014/main" id="{65A10BB8-5A5B-FE10-BC7E-4C14C6CDCB57}"/>
              </a:ext>
            </a:extLst>
          </p:cNvPr>
          <p:cNvPicPr>
            <a:picLocks noChangeAspect="1"/>
          </p:cNvPicPr>
          <p:nvPr/>
        </p:nvPicPr>
        <p:blipFill>
          <a:blip r:embed="rId3"/>
          <a:stretch>
            <a:fillRect/>
          </a:stretch>
        </p:blipFill>
        <p:spPr>
          <a:xfrm>
            <a:off x="362857" y="1690688"/>
            <a:ext cx="10348686" cy="4528887"/>
          </a:xfrm>
          <a:prstGeom prst="rect">
            <a:avLst/>
          </a:prstGeom>
        </p:spPr>
      </p:pic>
    </p:spTree>
    <p:extLst>
      <p:ext uri="{BB962C8B-B14F-4D97-AF65-F5344CB8AC3E}">
        <p14:creationId xmlns:p14="http://schemas.microsoft.com/office/powerpoint/2010/main" val="10352964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C03580C-1FCD-3DFD-FDC3-ADF0C3863B62}"/>
              </a:ext>
            </a:extLst>
          </p:cNvPr>
          <p:cNvSpPr>
            <a:spLocks noGrp="1"/>
          </p:cNvSpPr>
          <p:nvPr>
            <p:ph type="sldNum" sz="quarter" idx="12"/>
          </p:nvPr>
        </p:nvSpPr>
        <p:spPr/>
        <p:txBody>
          <a:bodyPr/>
          <a:lstStyle/>
          <a:p>
            <a:fld id="{1B0FCFA7-6208-4414-926D-BBDFD253EEA6}" type="slidenum">
              <a:rPr lang="en-CA" smtClean="0"/>
              <a:t>15</a:t>
            </a:fld>
            <a:endParaRPr lang="en-CA"/>
          </a:p>
        </p:txBody>
      </p:sp>
      <p:pic>
        <p:nvPicPr>
          <p:cNvPr id="7" name="Picture 6">
            <a:extLst>
              <a:ext uri="{FF2B5EF4-FFF2-40B4-BE49-F238E27FC236}">
                <a16:creationId xmlns:a16="http://schemas.microsoft.com/office/drawing/2014/main" id="{34996693-7C73-F06D-DB22-D6E5562C4574}"/>
              </a:ext>
            </a:extLst>
          </p:cNvPr>
          <p:cNvPicPr>
            <a:picLocks noChangeAspect="1"/>
          </p:cNvPicPr>
          <p:nvPr/>
        </p:nvPicPr>
        <p:blipFill>
          <a:blip r:embed="rId3"/>
          <a:stretch>
            <a:fillRect/>
          </a:stretch>
        </p:blipFill>
        <p:spPr>
          <a:xfrm>
            <a:off x="904967" y="616746"/>
            <a:ext cx="10131628" cy="3574950"/>
          </a:xfrm>
          <a:prstGeom prst="rect">
            <a:avLst/>
          </a:prstGeom>
        </p:spPr>
      </p:pic>
      <p:sp>
        <p:nvSpPr>
          <p:cNvPr id="9" name="TextBox 8">
            <a:extLst>
              <a:ext uri="{FF2B5EF4-FFF2-40B4-BE49-F238E27FC236}">
                <a16:creationId xmlns:a16="http://schemas.microsoft.com/office/drawing/2014/main" id="{2EFDFD61-F1A1-16E9-91CB-368E87F6C354}"/>
              </a:ext>
            </a:extLst>
          </p:cNvPr>
          <p:cNvSpPr txBox="1"/>
          <p:nvPr/>
        </p:nvSpPr>
        <p:spPr>
          <a:xfrm>
            <a:off x="904967" y="4636647"/>
            <a:ext cx="11121656" cy="2031325"/>
          </a:xfrm>
          <a:prstGeom prst="rect">
            <a:avLst/>
          </a:prstGeom>
          <a:noFill/>
        </p:spPr>
        <p:txBody>
          <a:bodyPr wrap="square">
            <a:spAutoFit/>
          </a:bodyPr>
          <a:lstStyle/>
          <a:p>
            <a:pPr marL="342900" indent="-342900">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Look at the bar graph you made of cancer mortality rates in the United States.  How does the cancer mortality rate of Louisiana compare to the national average?</a:t>
            </a:r>
          </a:p>
          <a:p>
            <a:pPr marL="342900" indent="-342900">
              <a:buFont typeface="+mj-lt"/>
              <a:buAutoNum type="arabicPeriod"/>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Is this difference meaningful? How could we find out?</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mj-lt"/>
              <a:buAutoNum type="arabicPeriod"/>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mj-lt"/>
              <a:buAutoNum type="arabicPeriod"/>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1D1B2EFE-7217-44A9-636D-83B7EB0C9A21}"/>
                  </a:ext>
                </a:extLst>
              </p14:cNvPr>
              <p14:cNvContentPartPr/>
              <p14:nvPr/>
            </p14:nvContentPartPr>
            <p14:xfrm>
              <a:off x="4877422" y="1031224"/>
              <a:ext cx="74520" cy="540000"/>
            </p14:xfrm>
          </p:contentPart>
        </mc:Choice>
        <mc:Fallback xmlns="">
          <p:pic>
            <p:nvPicPr>
              <p:cNvPr id="5" name="Ink 4">
                <a:extLst>
                  <a:ext uri="{FF2B5EF4-FFF2-40B4-BE49-F238E27FC236}">
                    <a16:creationId xmlns:a16="http://schemas.microsoft.com/office/drawing/2014/main" id="{1D1B2EFE-7217-44A9-636D-83B7EB0C9A21}"/>
                  </a:ext>
                </a:extLst>
              </p:cNvPr>
              <p:cNvPicPr/>
              <p:nvPr/>
            </p:nvPicPr>
            <p:blipFill>
              <a:blip r:embed="rId5"/>
              <a:stretch>
                <a:fillRect/>
              </a:stretch>
            </p:blipFill>
            <p:spPr>
              <a:xfrm>
                <a:off x="4823782" y="923224"/>
                <a:ext cx="182160" cy="7556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Ink 5">
                <a:extLst>
                  <a:ext uri="{FF2B5EF4-FFF2-40B4-BE49-F238E27FC236}">
                    <a16:creationId xmlns:a16="http://schemas.microsoft.com/office/drawing/2014/main" id="{0882162A-8C1C-C060-801E-D0A1EC50EB09}"/>
                  </a:ext>
                </a:extLst>
              </p14:cNvPr>
              <p14:cNvContentPartPr/>
              <p14:nvPr/>
            </p14:nvContentPartPr>
            <p14:xfrm>
              <a:off x="4890742" y="1211944"/>
              <a:ext cx="360" cy="360"/>
            </p14:xfrm>
          </p:contentPart>
        </mc:Choice>
        <mc:Fallback xmlns="">
          <p:pic>
            <p:nvPicPr>
              <p:cNvPr id="6" name="Ink 5">
                <a:extLst>
                  <a:ext uri="{FF2B5EF4-FFF2-40B4-BE49-F238E27FC236}">
                    <a16:creationId xmlns:a16="http://schemas.microsoft.com/office/drawing/2014/main" id="{0882162A-8C1C-C060-801E-D0A1EC50EB09}"/>
                  </a:ext>
                </a:extLst>
              </p:cNvPr>
              <p:cNvPicPr/>
              <p:nvPr/>
            </p:nvPicPr>
            <p:blipFill>
              <a:blip r:embed="rId7"/>
              <a:stretch>
                <a:fillRect/>
              </a:stretch>
            </p:blipFill>
            <p:spPr>
              <a:xfrm>
                <a:off x="4836742" y="1104304"/>
                <a:ext cx="108000" cy="216000"/>
              </a:xfrm>
              <a:prstGeom prst="rect">
                <a:avLst/>
              </a:prstGeom>
            </p:spPr>
          </p:pic>
        </mc:Fallback>
      </mc:AlternateContent>
    </p:spTree>
    <p:extLst>
      <p:ext uri="{BB962C8B-B14F-4D97-AF65-F5344CB8AC3E}">
        <p14:creationId xmlns:p14="http://schemas.microsoft.com/office/powerpoint/2010/main" val="2314857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drawProgress</p:attrName>
                                        </p:attrNameLst>
                                      </p:cBhvr>
                                      <p:tavLst>
                                        <p:tav tm="0">
                                          <p:val>
                                            <p:fltVal val="0"/>
                                          </p:val>
                                        </p:tav>
                                        <p:tav tm="100000">
                                          <p:val>
                                            <p:fltVal val="1"/>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E62D5-A5FF-325F-8245-DA3F106EB3DC}"/>
              </a:ext>
            </a:extLst>
          </p:cNvPr>
          <p:cNvSpPr>
            <a:spLocks noGrp="1"/>
          </p:cNvSpPr>
          <p:nvPr>
            <p:ph type="title"/>
          </p:nvPr>
        </p:nvSpPr>
        <p:spPr/>
        <p:txBody>
          <a:bodyPr/>
          <a:lstStyle/>
          <a:p>
            <a:endParaRPr lang="en-CA"/>
          </a:p>
        </p:txBody>
      </p:sp>
      <p:sp>
        <p:nvSpPr>
          <p:cNvPr id="3" name="Slide Number Placeholder 2">
            <a:extLst>
              <a:ext uri="{FF2B5EF4-FFF2-40B4-BE49-F238E27FC236}">
                <a16:creationId xmlns:a16="http://schemas.microsoft.com/office/drawing/2014/main" id="{C0768A0F-8129-628C-2EAF-F8F27F22D0F7}"/>
              </a:ext>
            </a:extLst>
          </p:cNvPr>
          <p:cNvSpPr>
            <a:spLocks noGrp="1"/>
          </p:cNvSpPr>
          <p:nvPr>
            <p:ph type="sldNum" sz="quarter" idx="12"/>
          </p:nvPr>
        </p:nvSpPr>
        <p:spPr/>
        <p:txBody>
          <a:bodyPr/>
          <a:lstStyle/>
          <a:p>
            <a:fld id="{1B0FCFA7-6208-4414-926D-BBDFD253EEA6}" type="slidenum">
              <a:rPr lang="en-CA" smtClean="0"/>
              <a:t>16</a:t>
            </a:fld>
            <a:endParaRPr lang="en-CA"/>
          </a:p>
        </p:txBody>
      </p:sp>
      <p:pic>
        <p:nvPicPr>
          <p:cNvPr id="4" name="Online Media 3" title="What is a t-test?">
            <a:hlinkClick r:id="" action="ppaction://media"/>
            <a:extLst>
              <a:ext uri="{FF2B5EF4-FFF2-40B4-BE49-F238E27FC236}">
                <a16:creationId xmlns:a16="http://schemas.microsoft.com/office/drawing/2014/main" id="{386EBCDD-6DF1-59CE-3DAB-AE0337BD87B8}"/>
              </a:ext>
            </a:extLst>
          </p:cNvPr>
          <p:cNvPicPr>
            <a:picLocks noRot="1" noChangeAspect="1"/>
          </p:cNvPicPr>
          <p:nvPr>
            <a:videoFile r:link="rId1"/>
          </p:nvPr>
        </p:nvPicPr>
        <p:blipFill>
          <a:blip r:embed="rId4"/>
          <a:stretch>
            <a:fillRect/>
          </a:stretch>
        </p:blipFill>
        <p:spPr>
          <a:xfrm>
            <a:off x="978164" y="613172"/>
            <a:ext cx="9967533" cy="5631656"/>
          </a:xfrm>
          <a:prstGeom prst="rect">
            <a:avLst/>
          </a:prstGeom>
        </p:spPr>
      </p:pic>
    </p:spTree>
    <p:extLst>
      <p:ext uri="{BB962C8B-B14F-4D97-AF65-F5344CB8AC3E}">
        <p14:creationId xmlns:p14="http://schemas.microsoft.com/office/powerpoint/2010/main" val="3795946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9469DCC-5078-5847-49B7-E9149E4FBDA8}"/>
              </a:ext>
            </a:extLst>
          </p:cNvPr>
          <p:cNvSpPr>
            <a:spLocks noGrp="1"/>
          </p:cNvSpPr>
          <p:nvPr>
            <p:ph type="sldNum" sz="quarter" idx="12"/>
          </p:nvPr>
        </p:nvSpPr>
        <p:spPr/>
        <p:txBody>
          <a:bodyPr/>
          <a:lstStyle/>
          <a:p>
            <a:fld id="{1B0FCFA7-6208-4414-926D-BBDFD253EEA6}" type="slidenum">
              <a:rPr lang="en-CA" smtClean="0"/>
              <a:t>17</a:t>
            </a:fld>
            <a:endParaRPr lang="en-CA"/>
          </a:p>
        </p:txBody>
      </p:sp>
      <p:graphicFrame>
        <p:nvGraphicFramePr>
          <p:cNvPr id="4" name="Table 3">
            <a:extLst>
              <a:ext uri="{FF2B5EF4-FFF2-40B4-BE49-F238E27FC236}">
                <a16:creationId xmlns:a16="http://schemas.microsoft.com/office/drawing/2014/main" id="{224F7504-AD2A-95CB-93E8-E67FA4A1E35B}"/>
              </a:ext>
            </a:extLst>
          </p:cNvPr>
          <p:cNvGraphicFramePr>
            <a:graphicFrameLocks noGrp="1"/>
          </p:cNvGraphicFramePr>
          <p:nvPr>
            <p:extLst>
              <p:ext uri="{D42A27DB-BD31-4B8C-83A1-F6EECF244321}">
                <p14:modId xmlns:p14="http://schemas.microsoft.com/office/powerpoint/2010/main" val="3857755943"/>
              </p:ext>
            </p:extLst>
          </p:nvPr>
        </p:nvGraphicFramePr>
        <p:xfrm>
          <a:off x="2509872" y="1618464"/>
          <a:ext cx="5392363" cy="1331984"/>
        </p:xfrm>
        <a:graphic>
          <a:graphicData uri="http://schemas.openxmlformats.org/drawingml/2006/table">
            <a:tbl>
              <a:tblPr>
                <a:tableStyleId>{5C22544A-7EE6-4342-B048-85BDC9FD1C3A}</a:tableStyleId>
              </a:tblPr>
              <a:tblGrid>
                <a:gridCol w="1348091">
                  <a:extLst>
                    <a:ext uri="{9D8B030D-6E8A-4147-A177-3AD203B41FA5}">
                      <a16:colId xmlns:a16="http://schemas.microsoft.com/office/drawing/2014/main" val="1936128147"/>
                    </a:ext>
                  </a:extLst>
                </a:gridCol>
                <a:gridCol w="1936472">
                  <a:extLst>
                    <a:ext uri="{9D8B030D-6E8A-4147-A177-3AD203B41FA5}">
                      <a16:colId xmlns:a16="http://schemas.microsoft.com/office/drawing/2014/main" val="1374934818"/>
                    </a:ext>
                  </a:extLst>
                </a:gridCol>
                <a:gridCol w="759709">
                  <a:extLst>
                    <a:ext uri="{9D8B030D-6E8A-4147-A177-3AD203B41FA5}">
                      <a16:colId xmlns:a16="http://schemas.microsoft.com/office/drawing/2014/main" val="3757556363"/>
                    </a:ext>
                  </a:extLst>
                </a:gridCol>
                <a:gridCol w="1348091">
                  <a:extLst>
                    <a:ext uri="{9D8B030D-6E8A-4147-A177-3AD203B41FA5}">
                      <a16:colId xmlns:a16="http://schemas.microsoft.com/office/drawing/2014/main" val="3431172225"/>
                    </a:ext>
                  </a:extLst>
                </a:gridCol>
              </a:tblGrid>
              <a:tr h="363943">
                <a:tc>
                  <a:txBody>
                    <a:bodyPr/>
                    <a:lstStyle/>
                    <a:p>
                      <a:pPr algn="l" fontAlgn="b"/>
                      <a:r>
                        <a:rPr lang="en-CA" sz="2000" u="none" strike="noStrike" dirty="0">
                          <a:effectLst/>
                        </a:rPr>
                        <a:t>T-test Results:</a:t>
                      </a:r>
                      <a:endParaRPr lang="en-CA" sz="20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endParaRPr lang="en-CA" sz="20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en-CA" sz="20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en-CA" sz="20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064134233"/>
                  </a:ext>
                </a:extLst>
              </a:tr>
              <a:tr h="352091">
                <a:tc>
                  <a:txBody>
                    <a:bodyPr/>
                    <a:lstStyle/>
                    <a:p>
                      <a:pPr algn="l" fontAlgn="b"/>
                      <a:r>
                        <a:rPr lang="en-CA" sz="2000" u="none" strike="noStrike">
                          <a:effectLst/>
                        </a:rPr>
                        <a:t>Comparison</a:t>
                      </a:r>
                      <a:endParaRPr lang="en-CA" sz="20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en-CA" sz="20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endParaRPr lang="en-CA" sz="20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CA" sz="2000" u="none" strike="noStrike">
                          <a:effectLst/>
                        </a:rPr>
                        <a:t>p-value</a:t>
                      </a:r>
                      <a:endParaRPr lang="en-CA" sz="20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427003792"/>
                  </a:ext>
                </a:extLst>
              </a:tr>
              <a:tr h="363943">
                <a:tc gridSpan="2">
                  <a:txBody>
                    <a:bodyPr/>
                    <a:lstStyle/>
                    <a:p>
                      <a:pPr algn="l" fontAlgn="b"/>
                      <a:r>
                        <a:rPr lang="en-CA" sz="2000" u="none" strike="noStrike">
                          <a:effectLst/>
                        </a:rPr>
                        <a:t>Lousisana vs. National Average</a:t>
                      </a:r>
                      <a:endParaRPr lang="en-CA" sz="2000" b="0" i="0" u="none" strike="noStrike">
                        <a:solidFill>
                          <a:srgbClr val="000000"/>
                        </a:solidFill>
                        <a:effectLst/>
                        <a:latin typeface="Calibri" panose="020F0502020204030204" pitchFamily="34" charset="0"/>
                      </a:endParaRPr>
                    </a:p>
                  </a:txBody>
                  <a:tcPr marL="6350" marR="6350" marT="6350" marB="0" anchor="b"/>
                </a:tc>
                <a:tc hMerge="1">
                  <a:txBody>
                    <a:bodyPr/>
                    <a:lstStyle/>
                    <a:p>
                      <a:endParaRPr lang="en-CA"/>
                    </a:p>
                  </a:txBody>
                  <a:tcPr/>
                </a:tc>
                <a:tc>
                  <a:txBody>
                    <a:bodyPr/>
                    <a:lstStyle/>
                    <a:p>
                      <a:pPr algn="l" fontAlgn="b"/>
                      <a:endParaRPr lang="en-CA" sz="2000" b="0" i="0" u="none" strike="noStrike">
                        <a:solidFill>
                          <a:srgbClr val="000000"/>
                        </a:solidFill>
                        <a:effectLst/>
                        <a:latin typeface="Calibri" panose="020F0502020204030204" pitchFamily="34" charset="0"/>
                      </a:endParaRPr>
                    </a:p>
                  </a:txBody>
                  <a:tcPr marL="6350" marR="6350" marT="6350"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CA" sz="2000" u="none" strike="noStrike" dirty="0">
                          <a:effectLst/>
                        </a:rPr>
                        <a:t>0.00534</a:t>
                      </a:r>
                      <a:endParaRPr lang="en-CA" sz="20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821658721"/>
                  </a:ext>
                </a:extLst>
              </a:tr>
            </a:tbl>
          </a:graphicData>
        </a:graphic>
      </p:graphicFrame>
      <p:sp>
        <p:nvSpPr>
          <p:cNvPr id="6" name="TextBox 5">
            <a:extLst>
              <a:ext uri="{FF2B5EF4-FFF2-40B4-BE49-F238E27FC236}">
                <a16:creationId xmlns:a16="http://schemas.microsoft.com/office/drawing/2014/main" id="{6A125B43-8C9E-C56D-8688-D640B6718AC9}"/>
              </a:ext>
            </a:extLst>
          </p:cNvPr>
          <p:cNvSpPr txBox="1"/>
          <p:nvPr/>
        </p:nvSpPr>
        <p:spPr>
          <a:xfrm>
            <a:off x="1370714" y="3716166"/>
            <a:ext cx="9450572" cy="2031325"/>
          </a:xfrm>
          <a:prstGeom prst="rect">
            <a:avLst/>
          </a:prstGeom>
          <a:noFill/>
        </p:spPr>
        <p:txBody>
          <a:bodyPr wrap="square">
            <a:spAutoFit/>
          </a:bodyPr>
          <a:lstStyle/>
          <a:p>
            <a:pPr marL="342900" indent="-342900">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Does this p-value indicate that there is a significant difference between the cancer mortality rate of Louisiana and the national average?</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mj-lt"/>
              <a:buAutoNum type="arabicPeriod"/>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Do you think that the pollution in Louisiana’s Cancer Alley influenced this result?</a:t>
            </a:r>
          </a:p>
          <a:p>
            <a:pPr marL="342900" indent="-342900">
              <a:buFont typeface="+mj-lt"/>
              <a:buAutoNum type="arabicPeriod"/>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What questions would we want to ask or investigate next?</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271811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BBCEA-EA29-974C-97FB-3C94E7E20035}"/>
              </a:ext>
            </a:extLst>
          </p:cNvPr>
          <p:cNvSpPr>
            <a:spLocks noGrp="1"/>
          </p:cNvSpPr>
          <p:nvPr>
            <p:ph type="title"/>
          </p:nvPr>
        </p:nvSpPr>
        <p:spPr/>
        <p:txBody>
          <a:bodyPr/>
          <a:lstStyle/>
          <a:p>
            <a:r>
              <a:rPr lang="en-US" dirty="0"/>
              <a:t>Why do we care about the environment?</a:t>
            </a:r>
          </a:p>
        </p:txBody>
      </p:sp>
      <p:sp>
        <p:nvSpPr>
          <p:cNvPr id="3" name="Content Placeholder 2">
            <a:extLst>
              <a:ext uri="{FF2B5EF4-FFF2-40B4-BE49-F238E27FC236}">
                <a16:creationId xmlns:a16="http://schemas.microsoft.com/office/drawing/2014/main" id="{10D2683D-DE41-414B-B400-141C4707FB69}"/>
              </a:ext>
            </a:extLst>
          </p:cNvPr>
          <p:cNvSpPr>
            <a:spLocks noGrp="1"/>
          </p:cNvSpPr>
          <p:nvPr>
            <p:ph idx="1"/>
          </p:nvPr>
        </p:nvSpPr>
        <p:spPr>
          <a:xfrm>
            <a:off x="1117600" y="1825625"/>
            <a:ext cx="8921750" cy="4834667"/>
          </a:xfrm>
        </p:spPr>
        <p:txBody>
          <a:bodyPr>
            <a:normAutofit/>
          </a:bodyPr>
          <a:lstStyle/>
          <a:p>
            <a:r>
              <a:rPr lang="en-US" dirty="0"/>
              <a:t>We rely on the environment for all sorts of services</a:t>
            </a:r>
          </a:p>
          <a:p>
            <a:pPr lvl="1"/>
            <a:r>
              <a:rPr lang="en-US" dirty="0"/>
              <a:t>Food to eat</a:t>
            </a:r>
          </a:p>
          <a:p>
            <a:pPr lvl="1"/>
            <a:r>
              <a:rPr lang="en-US" dirty="0"/>
              <a:t>Water to drink</a:t>
            </a:r>
          </a:p>
          <a:p>
            <a:pPr lvl="1"/>
            <a:r>
              <a:rPr lang="en-US" dirty="0"/>
              <a:t>Air to breathe</a:t>
            </a:r>
          </a:p>
          <a:p>
            <a:pPr lvl="1"/>
            <a:r>
              <a:rPr lang="en-US" dirty="0"/>
              <a:t>Materials for shelter</a:t>
            </a:r>
          </a:p>
          <a:p>
            <a:pPr lvl="1"/>
            <a:r>
              <a:rPr lang="en-US" dirty="0"/>
              <a:t>Entertainment</a:t>
            </a:r>
          </a:p>
          <a:p>
            <a:pPr lvl="1"/>
            <a:endParaRPr lang="en-US" dirty="0"/>
          </a:p>
          <a:p>
            <a:r>
              <a:rPr lang="en-US" dirty="0"/>
              <a:t>What happens to us </a:t>
            </a:r>
          </a:p>
          <a:p>
            <a:pPr marL="0" indent="0">
              <a:buNone/>
            </a:pPr>
            <a:r>
              <a:rPr lang="en-US" dirty="0"/>
              <a:t>when the environment is </a:t>
            </a:r>
          </a:p>
          <a:p>
            <a:pPr marL="0" indent="0">
              <a:buNone/>
            </a:pPr>
            <a:r>
              <a:rPr lang="en-US" dirty="0"/>
              <a:t>polluted?</a:t>
            </a:r>
          </a:p>
        </p:txBody>
      </p:sp>
      <p:pic>
        <p:nvPicPr>
          <p:cNvPr id="1028" name="Picture 4">
            <a:extLst>
              <a:ext uri="{FF2B5EF4-FFF2-40B4-BE49-F238E27FC236}">
                <a16:creationId xmlns:a16="http://schemas.microsoft.com/office/drawing/2014/main" id="{368B8B6B-FDB4-B34F-BEE2-9C77F8A242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360534"/>
            <a:ext cx="4210779" cy="41323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14534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A5A86-7445-CC43-8CAA-0D0EB4904A7A}"/>
              </a:ext>
            </a:extLst>
          </p:cNvPr>
          <p:cNvSpPr>
            <a:spLocks noGrp="1"/>
          </p:cNvSpPr>
          <p:nvPr>
            <p:ph type="title"/>
          </p:nvPr>
        </p:nvSpPr>
        <p:spPr>
          <a:xfrm>
            <a:off x="838200" y="202986"/>
            <a:ext cx="10515600" cy="1325563"/>
          </a:xfrm>
        </p:spPr>
        <p:txBody>
          <a:bodyPr>
            <a:normAutofit/>
          </a:bodyPr>
          <a:lstStyle/>
          <a:p>
            <a:r>
              <a:rPr lang="en-US" sz="3600" dirty="0"/>
              <a:t>Some Common Atmospheric Pollutants</a:t>
            </a:r>
          </a:p>
        </p:txBody>
      </p:sp>
      <p:sp>
        <p:nvSpPr>
          <p:cNvPr id="3" name="Content Placeholder 2">
            <a:extLst>
              <a:ext uri="{FF2B5EF4-FFF2-40B4-BE49-F238E27FC236}">
                <a16:creationId xmlns:a16="http://schemas.microsoft.com/office/drawing/2014/main" id="{EE0481EE-EEDD-E44C-814F-91F16B39079E}"/>
              </a:ext>
            </a:extLst>
          </p:cNvPr>
          <p:cNvSpPr>
            <a:spLocks noGrp="1"/>
          </p:cNvSpPr>
          <p:nvPr>
            <p:ph idx="1"/>
          </p:nvPr>
        </p:nvSpPr>
        <p:spPr>
          <a:xfrm>
            <a:off x="956930" y="1528549"/>
            <a:ext cx="9082420" cy="5131558"/>
          </a:xfrm>
        </p:spPr>
        <p:txBody>
          <a:bodyPr>
            <a:normAutofit fontScale="92500" lnSpcReduction="10000"/>
          </a:bodyPr>
          <a:lstStyle/>
          <a:p>
            <a:r>
              <a:rPr lang="en-US" dirty="0"/>
              <a:t>Fine Particulate Matter</a:t>
            </a:r>
          </a:p>
          <a:p>
            <a:pPr lvl="1"/>
            <a:r>
              <a:rPr lang="en-US" dirty="0"/>
              <a:t>PM2.5-diameter 2.5 µm or less</a:t>
            </a:r>
          </a:p>
          <a:p>
            <a:pPr lvl="1"/>
            <a:r>
              <a:rPr lang="en-US" dirty="0"/>
              <a:t>PM10-diameter 10 µm or less</a:t>
            </a:r>
          </a:p>
          <a:p>
            <a:pPr lvl="1"/>
            <a:r>
              <a:rPr lang="en-US" dirty="0"/>
              <a:t>Can lodge deep in the lungs, causing physical damage</a:t>
            </a:r>
          </a:p>
          <a:p>
            <a:r>
              <a:rPr lang="en-US" dirty="0"/>
              <a:t>Carbon Monoxide</a:t>
            </a:r>
          </a:p>
          <a:p>
            <a:pPr lvl="1"/>
            <a:r>
              <a:rPr lang="en-US" dirty="0"/>
              <a:t>Odorless gas</a:t>
            </a:r>
          </a:p>
          <a:p>
            <a:pPr lvl="1"/>
            <a:r>
              <a:rPr lang="en-US" dirty="0"/>
              <a:t>Prevents absorption of oxygen -&gt; can lead to death</a:t>
            </a:r>
          </a:p>
          <a:p>
            <a:r>
              <a:rPr lang="en-US" dirty="0"/>
              <a:t>Lead</a:t>
            </a:r>
          </a:p>
          <a:p>
            <a:pPr lvl="1"/>
            <a:r>
              <a:rPr lang="en-US" dirty="0"/>
              <a:t>Emitted from manufacturing and mining processes</a:t>
            </a:r>
          </a:p>
          <a:p>
            <a:pPr lvl="1"/>
            <a:r>
              <a:rPr lang="en-US" dirty="0"/>
              <a:t>Causes neurological problems</a:t>
            </a:r>
          </a:p>
          <a:p>
            <a:r>
              <a:rPr lang="en-US" dirty="0"/>
              <a:t>Ozone</a:t>
            </a:r>
          </a:p>
          <a:p>
            <a:pPr lvl="1"/>
            <a:r>
              <a:rPr lang="en-US" dirty="0"/>
              <a:t>Good for the upper layers of the atmosphere</a:t>
            </a:r>
          </a:p>
          <a:p>
            <a:pPr lvl="1"/>
            <a:r>
              <a:rPr lang="en-US" dirty="0"/>
              <a:t>Problematic for people with asthma, emphysema, etc.</a:t>
            </a:r>
          </a:p>
          <a:p>
            <a:endParaRPr lang="en-US" dirty="0"/>
          </a:p>
        </p:txBody>
      </p:sp>
    </p:spTree>
    <p:extLst>
      <p:ext uri="{BB962C8B-B14F-4D97-AF65-F5344CB8AC3E}">
        <p14:creationId xmlns:p14="http://schemas.microsoft.com/office/powerpoint/2010/main" val="24454397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CA154-1B3C-FFA5-6D0F-0991432863CC}"/>
              </a:ext>
            </a:extLst>
          </p:cNvPr>
          <p:cNvSpPr>
            <a:spLocks noGrp="1"/>
          </p:cNvSpPr>
          <p:nvPr>
            <p:ph type="title"/>
          </p:nvPr>
        </p:nvSpPr>
        <p:spPr/>
        <p:txBody>
          <a:bodyPr/>
          <a:lstStyle/>
          <a:p>
            <a:r>
              <a:rPr lang="en-CA" dirty="0"/>
              <a:t>Quantifying environmental impacts on human health</a:t>
            </a:r>
          </a:p>
        </p:txBody>
      </p:sp>
      <p:sp>
        <p:nvSpPr>
          <p:cNvPr id="3" name="Content Placeholder 2">
            <a:extLst>
              <a:ext uri="{FF2B5EF4-FFF2-40B4-BE49-F238E27FC236}">
                <a16:creationId xmlns:a16="http://schemas.microsoft.com/office/drawing/2014/main" id="{19357E71-974C-DCC9-D049-C486BC4E45A6}"/>
              </a:ext>
            </a:extLst>
          </p:cNvPr>
          <p:cNvSpPr>
            <a:spLocks noGrp="1"/>
          </p:cNvSpPr>
          <p:nvPr>
            <p:ph idx="1"/>
          </p:nvPr>
        </p:nvSpPr>
        <p:spPr>
          <a:xfrm>
            <a:off x="838200" y="1825624"/>
            <a:ext cx="10706100" cy="5032375"/>
          </a:xfrm>
        </p:spPr>
        <p:txBody>
          <a:bodyPr>
            <a:normAutofit/>
          </a:bodyPr>
          <a:lstStyle/>
          <a:p>
            <a:pPr marL="0" indent="0">
              <a:buNone/>
            </a:pPr>
            <a:r>
              <a:rPr lang="en-CA" dirty="0"/>
              <a:t>Learning objectives:</a:t>
            </a:r>
          </a:p>
          <a:p>
            <a:pPr marL="342900" lvl="0" indent="-342900">
              <a:buSzPts val="1000"/>
              <a:buFont typeface="Symbol" panose="05050102010706020507" pitchFamily="18" charset="2"/>
              <a:buChar char=""/>
              <a:tabLst>
                <a:tab pos="457200" algn="l"/>
              </a:tabLst>
            </a:pPr>
            <a:r>
              <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Calculate a cancer mortality rate </a:t>
            </a:r>
            <a:endParaRPr lang="en-CA"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Describe how environmental pollutants are correlated with cancer mortality rates</a:t>
            </a:r>
            <a:endParaRPr lang="en-CA"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Create a bar graph in Excel</a:t>
            </a:r>
            <a:endParaRPr lang="en-CA"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Execute a comparison of means t-test in Excel</a:t>
            </a:r>
            <a:endParaRPr lang="en-CA"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Determine if the means of two data sets are statistically distinguishable</a:t>
            </a:r>
          </a:p>
          <a:p>
            <a:pPr marL="342900" lvl="0" indent="-342900">
              <a:buSzPts val="1000"/>
              <a:buFont typeface="Symbol" panose="05050102010706020507" pitchFamily="18" charset="2"/>
              <a:buChar char=""/>
              <a:tabLst>
                <a:tab pos="457200" algn="l"/>
              </a:tabLst>
            </a:pPr>
            <a:endPar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lvl="0" indent="0">
              <a:buSzPts val="1000"/>
              <a:buNone/>
              <a:tabLst>
                <a:tab pos="457200" algn="l"/>
              </a:tabLst>
            </a:pPr>
            <a:r>
              <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Three parts to this lesson – two today in class and one in tutorial next week</a:t>
            </a:r>
          </a:p>
          <a:p>
            <a:r>
              <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Part A: Cancer Mortality Rates in the US – Demonstration in Lecture</a:t>
            </a:r>
            <a:endParaRPr lang="en-CA" sz="2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Part B: Louisiana’s Cancer Alley – Demonstration in Lecture</a:t>
            </a:r>
            <a:endParaRPr lang="en-CA" sz="2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Part C: Mountaintop Removal Coal Mines – Tutorial</a:t>
            </a:r>
            <a:endParaRPr lang="en-CA" sz="20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buSzPts val="1000"/>
              <a:buNone/>
              <a:tabLst>
                <a:tab pos="457200" algn="l"/>
              </a:tabLst>
            </a:pPr>
            <a:endParaRPr lang="en-CA"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CA" dirty="0"/>
          </a:p>
        </p:txBody>
      </p:sp>
      <p:sp>
        <p:nvSpPr>
          <p:cNvPr id="4" name="Slide Number Placeholder 3">
            <a:extLst>
              <a:ext uri="{FF2B5EF4-FFF2-40B4-BE49-F238E27FC236}">
                <a16:creationId xmlns:a16="http://schemas.microsoft.com/office/drawing/2014/main" id="{0FA6CCE2-9A7F-470D-C126-C76254713333}"/>
              </a:ext>
            </a:extLst>
          </p:cNvPr>
          <p:cNvSpPr>
            <a:spLocks noGrp="1"/>
          </p:cNvSpPr>
          <p:nvPr>
            <p:ph type="sldNum" sz="quarter" idx="12"/>
          </p:nvPr>
        </p:nvSpPr>
        <p:spPr/>
        <p:txBody>
          <a:bodyPr/>
          <a:lstStyle/>
          <a:p>
            <a:fld id="{1B0FCFA7-6208-4414-926D-BBDFD253EEA6}" type="slidenum">
              <a:rPr lang="en-CA" smtClean="0"/>
              <a:t>4</a:t>
            </a:fld>
            <a:endParaRPr lang="en-CA"/>
          </a:p>
        </p:txBody>
      </p:sp>
    </p:spTree>
    <p:extLst>
      <p:ext uri="{BB962C8B-B14F-4D97-AF65-F5344CB8AC3E}">
        <p14:creationId xmlns:p14="http://schemas.microsoft.com/office/powerpoint/2010/main" val="31061840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0DA51-F5D6-15CD-6A2A-67AC0495D34F}"/>
              </a:ext>
            </a:extLst>
          </p:cNvPr>
          <p:cNvSpPr>
            <a:spLocks noGrp="1"/>
          </p:cNvSpPr>
          <p:nvPr>
            <p:ph type="title"/>
          </p:nvPr>
        </p:nvSpPr>
        <p:spPr/>
        <p:txBody>
          <a:bodyPr/>
          <a:lstStyle/>
          <a:p>
            <a:endParaRPr lang="en-CA"/>
          </a:p>
        </p:txBody>
      </p:sp>
      <p:sp>
        <p:nvSpPr>
          <p:cNvPr id="3" name="Content Placeholder 2">
            <a:extLst>
              <a:ext uri="{FF2B5EF4-FFF2-40B4-BE49-F238E27FC236}">
                <a16:creationId xmlns:a16="http://schemas.microsoft.com/office/drawing/2014/main" id="{16DABFCB-6361-2460-855A-568EED0FC70C}"/>
              </a:ext>
            </a:extLst>
          </p:cNvPr>
          <p:cNvSpPr>
            <a:spLocks noGrp="1"/>
          </p:cNvSpPr>
          <p:nvPr>
            <p:ph idx="1"/>
          </p:nvPr>
        </p:nvSpPr>
        <p:spPr/>
        <p:txBody>
          <a:bodyPr/>
          <a:lstStyle/>
          <a:p>
            <a:r>
              <a:rPr lang="en-CA" dirty="0"/>
              <a:t>Environmental factors contribute to ¼ of deaths and diseases.</a:t>
            </a:r>
          </a:p>
          <a:p>
            <a:endParaRPr lang="en-CA" dirty="0"/>
          </a:p>
          <a:p>
            <a:r>
              <a:rPr lang="en-CA" dirty="0"/>
              <a:t>Physical, chemical and biological hazards?</a:t>
            </a:r>
          </a:p>
          <a:p>
            <a:endParaRPr lang="en-CA" dirty="0"/>
          </a:p>
          <a:p>
            <a:r>
              <a:rPr lang="en-CA" dirty="0"/>
              <a:t>The leading environmental threat to humans today is…..</a:t>
            </a:r>
          </a:p>
          <a:p>
            <a:endParaRPr lang="en-CA" dirty="0"/>
          </a:p>
          <a:p>
            <a:pPr lvl="1"/>
            <a:r>
              <a:rPr lang="en-CA" dirty="0"/>
              <a:t>Air pollution</a:t>
            </a:r>
          </a:p>
        </p:txBody>
      </p:sp>
      <p:sp>
        <p:nvSpPr>
          <p:cNvPr id="4" name="Slide Number Placeholder 3">
            <a:extLst>
              <a:ext uri="{FF2B5EF4-FFF2-40B4-BE49-F238E27FC236}">
                <a16:creationId xmlns:a16="http://schemas.microsoft.com/office/drawing/2014/main" id="{E1B7C828-A231-E48A-45FD-AC3E1297A833}"/>
              </a:ext>
            </a:extLst>
          </p:cNvPr>
          <p:cNvSpPr>
            <a:spLocks noGrp="1"/>
          </p:cNvSpPr>
          <p:nvPr>
            <p:ph type="sldNum" sz="quarter" idx="12"/>
          </p:nvPr>
        </p:nvSpPr>
        <p:spPr/>
        <p:txBody>
          <a:bodyPr/>
          <a:lstStyle/>
          <a:p>
            <a:fld id="{1B0FCFA7-6208-4414-926D-BBDFD253EEA6}" type="slidenum">
              <a:rPr lang="en-CA" smtClean="0"/>
              <a:t>5</a:t>
            </a:fld>
            <a:endParaRPr lang="en-CA"/>
          </a:p>
        </p:txBody>
      </p:sp>
    </p:spTree>
    <p:extLst>
      <p:ext uri="{BB962C8B-B14F-4D97-AF65-F5344CB8AC3E}">
        <p14:creationId xmlns:p14="http://schemas.microsoft.com/office/powerpoint/2010/main" val="1914144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4A6D7-5915-B748-B4E0-33407AB65380}"/>
              </a:ext>
            </a:extLst>
          </p:cNvPr>
          <p:cNvSpPr>
            <a:spLocks noGrp="1"/>
          </p:cNvSpPr>
          <p:nvPr>
            <p:ph type="title"/>
          </p:nvPr>
        </p:nvSpPr>
        <p:spPr/>
        <p:txBody>
          <a:bodyPr/>
          <a:lstStyle/>
          <a:p>
            <a:r>
              <a:rPr lang="en-US" dirty="0"/>
              <a:t>INFOGRAPHIC 1  Types of Environmental Hazards</a:t>
            </a:r>
          </a:p>
        </p:txBody>
      </p:sp>
      <p:pic>
        <p:nvPicPr>
          <p:cNvPr id="6" name="Content Placeholder 5" descr="An illustration shows three types of environmental hazards. The illustration shows three circles, one for each environmental hazard. Double-headed arrows connect all three circles. The first circle represents biological hazards and contains text that reads, Pathogens that cause infectious disease or other threats posed by living things (e.g. animal bite). The second circle represents physical hazards and contains text that reads, Items (e.g. sharp edges or falling rock) or conditions (e.g. extreme cold or floods) that cause harm. The third circle represents chemical hazards and contains text that reads, Synthetic and naturally occurring substances that are hazardous due to their chemical makeup."/>
          <p:cNvPicPr>
            <a:picLocks noGrp="1" noChangeAspect="1"/>
          </p:cNvPicPr>
          <p:nvPr>
            <p:ph sz="quarter" idx="10"/>
          </p:nvPr>
        </p:nvPicPr>
        <p:blipFill>
          <a:blip r:embed="rId2">
            <a:extLst>
              <a:ext uri="{28A0092B-C50C-407E-A947-70E740481C1C}">
                <a14:useLocalDpi xmlns:a14="http://schemas.microsoft.com/office/drawing/2010/main" val="0"/>
              </a:ext>
            </a:extLst>
          </a:blip>
          <a:stretch>
            <a:fillRect/>
          </a:stretch>
        </p:blipFill>
        <p:spPr>
          <a:xfrm>
            <a:off x="2966484" y="611888"/>
            <a:ext cx="6755366" cy="6081012"/>
          </a:xfrm>
        </p:spPr>
      </p:pic>
    </p:spTree>
    <p:extLst>
      <p:ext uri="{BB962C8B-B14F-4D97-AF65-F5344CB8AC3E}">
        <p14:creationId xmlns:p14="http://schemas.microsoft.com/office/powerpoint/2010/main" val="17830870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F511474-2FA0-A70D-452E-5A1BC1A1C99F}"/>
              </a:ext>
            </a:extLst>
          </p:cNvPr>
          <p:cNvSpPr>
            <a:spLocks noGrp="1"/>
          </p:cNvSpPr>
          <p:nvPr>
            <p:ph type="title"/>
          </p:nvPr>
        </p:nvSpPr>
        <p:spPr>
          <a:xfrm>
            <a:off x="838200" y="681037"/>
            <a:ext cx="10515600" cy="1325563"/>
          </a:xfrm>
        </p:spPr>
        <p:txBody>
          <a:bodyPr>
            <a:normAutofit fontScale="90000"/>
          </a:bodyPr>
          <a:lstStyle/>
          <a:p>
            <a:r>
              <a:rPr lang="en-CA" b="1" dirty="0"/>
              <a:t>Chemical hazards </a:t>
            </a:r>
            <a:br>
              <a:rPr lang="en-CA" dirty="0"/>
            </a:br>
            <a:r>
              <a:rPr lang="en-CA" sz="3600" dirty="0"/>
              <a:t>Toxic substances – toxics – chemicals that harm living organisms</a:t>
            </a:r>
            <a:br>
              <a:rPr lang="en-CA" dirty="0"/>
            </a:br>
            <a:endParaRPr lang="en-CA" dirty="0"/>
          </a:p>
        </p:txBody>
      </p:sp>
      <p:graphicFrame>
        <p:nvGraphicFramePr>
          <p:cNvPr id="6" name="Content Placeholder 4" descr="Table is accessible.">
            <a:extLst>
              <a:ext uri="{FF2B5EF4-FFF2-40B4-BE49-F238E27FC236}">
                <a16:creationId xmlns:a16="http://schemas.microsoft.com/office/drawing/2014/main" id="{00B6178C-0401-9C05-9FE9-6F830DEA9D94}"/>
              </a:ext>
            </a:extLst>
          </p:cNvPr>
          <p:cNvGraphicFramePr>
            <a:graphicFrameLocks/>
          </p:cNvGraphicFramePr>
          <p:nvPr>
            <p:extLst>
              <p:ext uri="{D42A27DB-BD31-4B8C-83A1-F6EECF244321}">
                <p14:modId xmlns:p14="http://schemas.microsoft.com/office/powerpoint/2010/main" val="3719887633"/>
              </p:ext>
            </p:extLst>
          </p:nvPr>
        </p:nvGraphicFramePr>
        <p:xfrm>
          <a:off x="1499190" y="1825625"/>
          <a:ext cx="8867553" cy="4967375"/>
        </p:xfrm>
        <a:graphic>
          <a:graphicData uri="http://schemas.openxmlformats.org/drawingml/2006/table">
            <a:tbl>
              <a:tblPr firstRow="1" bandRow="1">
                <a:tableStyleId>{B301B821-A1FF-4177-AEE7-76D212191A09}</a:tableStyleId>
              </a:tblPr>
              <a:tblGrid>
                <a:gridCol w="2115608">
                  <a:extLst>
                    <a:ext uri="{9D8B030D-6E8A-4147-A177-3AD203B41FA5}">
                      <a16:colId xmlns:a16="http://schemas.microsoft.com/office/drawing/2014/main" val="3244874440"/>
                    </a:ext>
                  </a:extLst>
                </a:gridCol>
                <a:gridCol w="2665893">
                  <a:extLst>
                    <a:ext uri="{9D8B030D-6E8A-4147-A177-3AD203B41FA5}">
                      <a16:colId xmlns:a16="http://schemas.microsoft.com/office/drawing/2014/main" val="4139043235"/>
                    </a:ext>
                  </a:extLst>
                </a:gridCol>
                <a:gridCol w="4086052">
                  <a:extLst>
                    <a:ext uri="{9D8B030D-6E8A-4147-A177-3AD203B41FA5}">
                      <a16:colId xmlns:a16="http://schemas.microsoft.com/office/drawing/2014/main" val="867536466"/>
                    </a:ext>
                  </a:extLst>
                </a:gridCol>
              </a:tblGrid>
              <a:tr h="519267">
                <a:tc>
                  <a:txBody>
                    <a:bodyPr/>
                    <a:lstStyle/>
                    <a:p>
                      <a:r>
                        <a:rPr lang="en-US" sz="1600" dirty="0"/>
                        <a:t>TYPE OF TOXIC SUBSTANCE</a:t>
                      </a:r>
                    </a:p>
                  </a:txBody>
                  <a:tcPr/>
                </a:tc>
                <a:tc>
                  <a:txBody>
                    <a:bodyPr/>
                    <a:lstStyle/>
                    <a:p>
                      <a:r>
                        <a:rPr lang="en-US" sz="1600" dirty="0"/>
                        <a:t>EFFECT</a:t>
                      </a:r>
                    </a:p>
                  </a:txBody>
                  <a:tcPr/>
                </a:tc>
                <a:tc>
                  <a:txBody>
                    <a:bodyPr/>
                    <a:lstStyle/>
                    <a:p>
                      <a:r>
                        <a:rPr lang="en-US" sz="1600" dirty="0"/>
                        <a:t>EXAMPLES</a:t>
                      </a:r>
                    </a:p>
                  </a:txBody>
                  <a:tcPr/>
                </a:tc>
                <a:extLst>
                  <a:ext uri="{0D108BD9-81ED-4DB2-BD59-A6C34878D82A}">
                    <a16:rowId xmlns:a16="http://schemas.microsoft.com/office/drawing/2014/main" val="2258101647"/>
                  </a:ext>
                </a:extLst>
              </a:tr>
              <a:tr h="737905">
                <a:tc>
                  <a:txBody>
                    <a:bodyPr/>
                    <a:lstStyle/>
                    <a:p>
                      <a:r>
                        <a:rPr lang="en-US" sz="1600" dirty="0"/>
                        <a:t>Poison</a:t>
                      </a:r>
                    </a:p>
                  </a:txBody>
                  <a:tcPr/>
                </a:tc>
                <a:tc>
                  <a:txBody>
                    <a:bodyPr/>
                    <a:lstStyle/>
                    <a:p>
                      <a:r>
                        <a:rPr lang="en-US" sz="1600" dirty="0"/>
                        <a:t>Causes direct damage upon exposure at a high enough dose</a:t>
                      </a:r>
                    </a:p>
                  </a:txBody>
                  <a:tcPr/>
                </a:tc>
                <a:tc>
                  <a:txBody>
                    <a:bodyPr/>
                    <a:lstStyle/>
                    <a:p>
                      <a:r>
                        <a:rPr lang="en-US" sz="1600" dirty="0"/>
                        <a:t>Pesticides, cleaning solutions, drain cleaner, pharmaceuticals, antifreeze</a:t>
                      </a:r>
                    </a:p>
                  </a:txBody>
                  <a:tcPr/>
                </a:tc>
                <a:extLst>
                  <a:ext uri="{0D108BD9-81ED-4DB2-BD59-A6C34878D82A}">
                    <a16:rowId xmlns:a16="http://schemas.microsoft.com/office/drawing/2014/main" val="3346765680"/>
                  </a:ext>
                </a:extLst>
              </a:tr>
              <a:tr h="689848">
                <a:tc>
                  <a:txBody>
                    <a:bodyPr/>
                    <a:lstStyle/>
                    <a:p>
                      <a:r>
                        <a:rPr lang="en-US" sz="1600" dirty="0"/>
                        <a:t>Irritant</a:t>
                      </a:r>
                    </a:p>
                  </a:txBody>
                  <a:tcPr/>
                </a:tc>
                <a:tc>
                  <a:txBody>
                    <a:bodyPr/>
                    <a:lstStyle/>
                    <a:p>
                      <a:r>
                        <a:rPr lang="en-US" sz="1600" dirty="0"/>
                        <a:t>Causes localized damage to tissue such as skin or eyes</a:t>
                      </a:r>
                    </a:p>
                  </a:txBody>
                  <a:tcPr/>
                </a:tc>
                <a:tc>
                  <a:txBody>
                    <a:bodyPr/>
                    <a:lstStyle/>
                    <a:p>
                      <a:r>
                        <a:rPr lang="en-US" sz="1600" dirty="0"/>
                        <a:t>Household cleaners, chlorine, fabric softeners</a:t>
                      </a:r>
                    </a:p>
                  </a:txBody>
                  <a:tcPr/>
                </a:tc>
                <a:extLst>
                  <a:ext uri="{0D108BD9-81ED-4DB2-BD59-A6C34878D82A}">
                    <a16:rowId xmlns:a16="http://schemas.microsoft.com/office/drawing/2014/main" val="2070376596"/>
                  </a:ext>
                </a:extLst>
              </a:tr>
              <a:tr h="519267">
                <a:tc>
                  <a:txBody>
                    <a:bodyPr/>
                    <a:lstStyle/>
                    <a:p>
                      <a:r>
                        <a:rPr lang="en-US" sz="1600" dirty="0"/>
                        <a:t>Sensitizer</a:t>
                      </a:r>
                    </a:p>
                  </a:txBody>
                  <a:tcPr/>
                </a:tc>
                <a:tc>
                  <a:txBody>
                    <a:bodyPr/>
                    <a:lstStyle/>
                    <a:p>
                      <a:r>
                        <a:rPr lang="en-US" sz="1600" dirty="0"/>
                        <a:t>Can cause an allergic reaction to develop</a:t>
                      </a:r>
                    </a:p>
                  </a:txBody>
                  <a:tcPr/>
                </a:tc>
                <a:tc>
                  <a:txBody>
                    <a:bodyPr/>
                    <a:lstStyle/>
                    <a:p>
                      <a:r>
                        <a:rPr lang="en-US" sz="1600" dirty="0"/>
                        <a:t>Formaldehyde, latex</a:t>
                      </a:r>
                    </a:p>
                  </a:txBody>
                  <a:tcPr/>
                </a:tc>
                <a:extLst>
                  <a:ext uri="{0D108BD9-81ED-4DB2-BD59-A6C34878D82A}">
                    <a16:rowId xmlns:a16="http://schemas.microsoft.com/office/drawing/2014/main" val="1848429782"/>
                  </a:ext>
                </a:extLst>
              </a:tr>
              <a:tr h="519267">
                <a:tc>
                  <a:txBody>
                    <a:bodyPr/>
                    <a:lstStyle/>
                    <a:p>
                      <a:r>
                        <a:rPr lang="en-US" sz="1600" dirty="0"/>
                        <a:t>Carcinogen</a:t>
                      </a:r>
                    </a:p>
                  </a:txBody>
                  <a:tcPr/>
                </a:tc>
                <a:tc>
                  <a:txBody>
                    <a:bodyPr/>
                    <a:lstStyle/>
                    <a:p>
                      <a:r>
                        <a:rPr lang="en-US" sz="1600" dirty="0"/>
                        <a:t>Causes cancer by causing mutations in DNA</a:t>
                      </a:r>
                    </a:p>
                  </a:txBody>
                  <a:tcPr/>
                </a:tc>
                <a:tc>
                  <a:txBody>
                    <a:bodyPr/>
                    <a:lstStyle/>
                    <a:p>
                      <a:r>
                        <a:rPr lang="en-US" sz="1600" dirty="0"/>
                        <a:t>Components in tobacco smoke, paints, perchloroethylene (dry cleaning solvent)</a:t>
                      </a:r>
                    </a:p>
                  </a:txBody>
                  <a:tcPr/>
                </a:tc>
                <a:extLst>
                  <a:ext uri="{0D108BD9-81ED-4DB2-BD59-A6C34878D82A}">
                    <a16:rowId xmlns:a16="http://schemas.microsoft.com/office/drawing/2014/main" val="1354330891"/>
                  </a:ext>
                </a:extLst>
              </a:tr>
              <a:tr h="737905">
                <a:tc>
                  <a:txBody>
                    <a:bodyPr/>
                    <a:lstStyle/>
                    <a:p>
                      <a:r>
                        <a:rPr lang="en-US" sz="1600" dirty="0"/>
                        <a:t>Teratogen</a:t>
                      </a:r>
                    </a:p>
                  </a:txBody>
                  <a:tcPr/>
                </a:tc>
                <a:tc>
                  <a:txBody>
                    <a:bodyPr/>
                    <a:lstStyle/>
                    <a:p>
                      <a:r>
                        <a:rPr lang="en-US" sz="1600" dirty="0"/>
                        <a:t>Causes birth defects</a:t>
                      </a:r>
                    </a:p>
                  </a:txBody>
                  <a:tcPr/>
                </a:tc>
                <a:tc>
                  <a:txBody>
                    <a:bodyPr/>
                    <a:lstStyle/>
                    <a:p>
                      <a:r>
                        <a:rPr lang="en-US" sz="1600" dirty="0"/>
                        <a:t>Alcohol, components in tobacco smoke, some pharmaceuticals, heavy metals (e.g., mercury and lead)</a:t>
                      </a:r>
                    </a:p>
                  </a:txBody>
                  <a:tcPr/>
                </a:tc>
                <a:extLst>
                  <a:ext uri="{0D108BD9-81ED-4DB2-BD59-A6C34878D82A}">
                    <a16:rowId xmlns:a16="http://schemas.microsoft.com/office/drawing/2014/main" val="1750677745"/>
                  </a:ext>
                </a:extLst>
              </a:tr>
              <a:tr h="894247">
                <a:tc>
                  <a:txBody>
                    <a:bodyPr/>
                    <a:lstStyle/>
                    <a:p>
                      <a:r>
                        <a:rPr lang="en-US" sz="1600" dirty="0"/>
                        <a:t>Endocrine disruptor</a:t>
                      </a:r>
                    </a:p>
                  </a:txBody>
                  <a:tcPr/>
                </a:tc>
                <a:tc>
                  <a:txBody>
                    <a:bodyPr/>
                    <a:lstStyle/>
                    <a:p>
                      <a:r>
                        <a:rPr lang="en-US" sz="1600" dirty="0"/>
                        <a:t>Interferes with the hormones of the body</a:t>
                      </a:r>
                    </a:p>
                  </a:txBody>
                  <a:tcPr/>
                </a:tc>
                <a:tc>
                  <a:txBody>
                    <a:bodyPr/>
                    <a:lstStyle/>
                    <a:p>
                      <a:r>
                        <a:rPr lang="en-US" sz="1600" dirty="0"/>
                        <a:t>Many chemicals in plastics such as bisphenol A (BPA) and phthalates; some pesticides; glycol ethers (in paints, cosmetics)</a:t>
                      </a:r>
                    </a:p>
                  </a:txBody>
                  <a:tcPr/>
                </a:tc>
                <a:extLst>
                  <a:ext uri="{0D108BD9-81ED-4DB2-BD59-A6C34878D82A}">
                    <a16:rowId xmlns:a16="http://schemas.microsoft.com/office/drawing/2014/main" val="4073509205"/>
                  </a:ext>
                </a:extLst>
              </a:tr>
            </a:tbl>
          </a:graphicData>
        </a:graphic>
      </p:graphicFrame>
      <p:pic>
        <p:nvPicPr>
          <p:cNvPr id="2" name="Content Placeholder 5" descr="An illustration shows three types of environmental hazards. The illustration shows three circles, one for each environmental hazard. Double-headed arrows connect all three circles. The first circle represents biological hazards and contains text that reads, Pathogens that cause infectious disease or other threats posed by living things (e.g. animal bite). The second circle represents physical hazards and contains text that reads, Items (e.g. sharp edges or falling rock) or conditions (e.g. extreme cold or floods) that cause harm. The third circle represents chemical hazards and contains text that reads, Synthetic and naturally occurring substances that are hazardous due to their chemical makeup.">
            <a:extLst>
              <a:ext uri="{FF2B5EF4-FFF2-40B4-BE49-F238E27FC236}">
                <a16:creationId xmlns:a16="http://schemas.microsoft.com/office/drawing/2014/main" id="{30D6C18C-3CBF-A5AA-C0A1-74744C43D3CB}"/>
              </a:ext>
            </a:extLst>
          </p:cNvPr>
          <p:cNvPicPr>
            <a:picLocks noChangeAspect="1"/>
          </p:cNvPicPr>
          <p:nvPr/>
        </p:nvPicPr>
        <p:blipFill rotWithShape="1">
          <a:blip r:embed="rId2">
            <a:extLst>
              <a:ext uri="{28A0092B-C50C-407E-A947-70E740481C1C}">
                <a14:useLocalDpi xmlns:a14="http://schemas.microsoft.com/office/drawing/2010/main" val="0"/>
              </a:ext>
            </a:extLst>
          </a:blip>
          <a:srcRect t="95197"/>
          <a:stretch/>
        </p:blipFill>
        <p:spPr>
          <a:xfrm>
            <a:off x="1499190" y="6473371"/>
            <a:ext cx="7392026" cy="319629"/>
          </a:xfrm>
          <a:prstGeom prst="rect">
            <a:avLst/>
          </a:prstGeom>
        </p:spPr>
      </p:pic>
    </p:spTree>
    <p:extLst>
      <p:ext uri="{BB962C8B-B14F-4D97-AF65-F5344CB8AC3E}">
        <p14:creationId xmlns:p14="http://schemas.microsoft.com/office/powerpoint/2010/main" val="14182681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99053-4E7D-6639-2956-ABB5A266E7CB}"/>
              </a:ext>
            </a:extLst>
          </p:cNvPr>
          <p:cNvSpPr>
            <a:spLocks noGrp="1"/>
          </p:cNvSpPr>
          <p:nvPr>
            <p:ph type="title"/>
          </p:nvPr>
        </p:nvSpPr>
        <p:spPr/>
        <p:txBody>
          <a:bodyPr/>
          <a:lstStyle/>
          <a:p>
            <a:r>
              <a:rPr lang="en-CA" dirty="0"/>
              <a:t>Public health workers want people in their communities to live a long and happy life</a:t>
            </a:r>
          </a:p>
        </p:txBody>
      </p:sp>
      <p:sp>
        <p:nvSpPr>
          <p:cNvPr id="3" name="Content Placeholder 2">
            <a:extLst>
              <a:ext uri="{FF2B5EF4-FFF2-40B4-BE49-F238E27FC236}">
                <a16:creationId xmlns:a16="http://schemas.microsoft.com/office/drawing/2014/main" id="{F0424291-2B68-CED4-E2C6-245F6F2E8B22}"/>
              </a:ext>
            </a:extLst>
          </p:cNvPr>
          <p:cNvSpPr>
            <a:spLocks noGrp="1"/>
          </p:cNvSpPr>
          <p:nvPr>
            <p:ph idx="1"/>
          </p:nvPr>
        </p:nvSpPr>
        <p:spPr/>
        <p:txBody>
          <a:bodyPr>
            <a:normAutofit lnSpcReduction="10000"/>
          </a:bodyPr>
          <a:lstStyle/>
          <a:p>
            <a:r>
              <a:rPr lang="en-CA" dirty="0"/>
              <a:t>Public health research investigates what could be impeding this goal</a:t>
            </a:r>
          </a:p>
          <a:p>
            <a:endParaRPr lang="en-CA" dirty="0"/>
          </a:p>
          <a:p>
            <a:r>
              <a:rPr lang="en-CA" dirty="0"/>
              <a:t>To answer questions about human health and environment public health researchers use statistics on public health</a:t>
            </a:r>
          </a:p>
          <a:p>
            <a:endParaRPr lang="en-CA" dirty="0"/>
          </a:p>
          <a:p>
            <a:r>
              <a:rPr lang="en-CA" dirty="0"/>
              <a:t>An obvious statistic to look at is mortality rates – expressed as the number of deaths per 100,000 people</a:t>
            </a:r>
          </a:p>
          <a:p>
            <a:endParaRPr lang="en-CA" dirty="0"/>
          </a:p>
          <a:p>
            <a:r>
              <a:rPr lang="en-CA" dirty="0"/>
              <a:t>Mortality rates allows for comparisons between populations of different sizes</a:t>
            </a:r>
          </a:p>
        </p:txBody>
      </p:sp>
      <p:sp>
        <p:nvSpPr>
          <p:cNvPr id="4" name="Slide Number Placeholder 3">
            <a:extLst>
              <a:ext uri="{FF2B5EF4-FFF2-40B4-BE49-F238E27FC236}">
                <a16:creationId xmlns:a16="http://schemas.microsoft.com/office/drawing/2014/main" id="{6D15FE22-4D13-6AF9-371B-0B6A75B3E492}"/>
              </a:ext>
            </a:extLst>
          </p:cNvPr>
          <p:cNvSpPr>
            <a:spLocks noGrp="1"/>
          </p:cNvSpPr>
          <p:nvPr>
            <p:ph type="sldNum" sz="quarter" idx="12"/>
          </p:nvPr>
        </p:nvSpPr>
        <p:spPr/>
        <p:txBody>
          <a:bodyPr/>
          <a:lstStyle/>
          <a:p>
            <a:fld id="{1B0FCFA7-6208-4414-926D-BBDFD253EEA6}" type="slidenum">
              <a:rPr lang="en-CA" smtClean="0"/>
              <a:t>8</a:t>
            </a:fld>
            <a:endParaRPr lang="en-CA"/>
          </a:p>
        </p:txBody>
      </p:sp>
    </p:spTree>
    <p:extLst>
      <p:ext uri="{BB962C8B-B14F-4D97-AF65-F5344CB8AC3E}">
        <p14:creationId xmlns:p14="http://schemas.microsoft.com/office/powerpoint/2010/main" val="5772029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85747-2A56-BDA5-30A3-E774955F8918}"/>
              </a:ext>
            </a:extLst>
          </p:cNvPr>
          <p:cNvSpPr>
            <a:spLocks noGrp="1"/>
          </p:cNvSpPr>
          <p:nvPr>
            <p:ph type="title"/>
          </p:nvPr>
        </p:nvSpPr>
        <p:spPr/>
        <p:txBody>
          <a:bodyPr/>
          <a:lstStyle/>
          <a:p>
            <a:r>
              <a:rPr lang="en-CA" dirty="0"/>
              <a:t>Mortality rates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92D2033-F03A-3AE4-9CB5-77F982BCAB26}"/>
                  </a:ext>
                </a:extLst>
              </p:cNvPr>
              <p:cNvSpPr>
                <a:spLocks noGrp="1"/>
              </p:cNvSpPr>
              <p:nvPr>
                <p:ph idx="1"/>
              </p:nvPr>
            </p:nvSpPr>
            <p:spPr>
              <a:xfrm>
                <a:off x="625549" y="3229123"/>
                <a:ext cx="10515600" cy="4351338"/>
              </a:xfrm>
            </p:spPr>
            <p:txBody>
              <a:bodyPr/>
              <a:lstStyle/>
              <a:p>
                <a:pPr marL="0" indent="0">
                  <a:buNone/>
                </a:pPr>
                <a14:m>
                  <m:oMathPara xmlns:m="http://schemas.openxmlformats.org/officeDocument/2006/math">
                    <m:oMathParaPr>
                      <m:jc m:val="centerGroup"/>
                    </m:oMathParaPr>
                    <m:oMath xmlns:m="http://schemas.openxmlformats.org/officeDocument/2006/math">
                      <m:r>
                        <a:rPr lang="en-US" i="1" smtClean="0">
                          <a:effectLst/>
                          <a:latin typeface="Cambria Math" panose="02040503050406030204" pitchFamily="18" charset="0"/>
                          <a:ea typeface="Calibri" panose="020F0502020204030204" pitchFamily="34" charset="0"/>
                          <a:cs typeface="Times New Roman" panose="02020603050405020304" pitchFamily="18" charset="0"/>
                        </a:rPr>
                        <m:t>𝑀𝑜𝑟𝑡𝑎𝑙𝑖𝑡𝑦</m:t>
                      </m:r>
                      <m:r>
                        <a:rPr lang="en-US" i="1" smtClean="0">
                          <a:effectLst/>
                          <a:latin typeface="Cambria Math" panose="02040503050406030204" pitchFamily="18" charset="0"/>
                          <a:ea typeface="Calibri" panose="020F0502020204030204" pitchFamily="34" charset="0"/>
                          <a:cs typeface="Times New Roman" panose="02020603050405020304" pitchFamily="18" charset="0"/>
                        </a:rPr>
                        <m:t> </m:t>
                      </m:r>
                      <m:r>
                        <a:rPr lang="en-US" i="1" smtClean="0">
                          <a:effectLst/>
                          <a:latin typeface="Cambria Math" panose="02040503050406030204" pitchFamily="18" charset="0"/>
                          <a:ea typeface="Calibri" panose="020F0502020204030204" pitchFamily="34" charset="0"/>
                          <a:cs typeface="Times New Roman" panose="02020603050405020304" pitchFamily="18" charset="0"/>
                        </a:rPr>
                        <m:t>𝑅𝑎𝑡𝑒</m:t>
                      </m:r>
                      <m:r>
                        <a:rPr lang="en-US" i="1" smtClean="0">
                          <a:effectLst/>
                          <a:latin typeface="Cambria Math" panose="02040503050406030204" pitchFamily="18" charset="0"/>
                          <a:ea typeface="Calibri" panose="020F0502020204030204" pitchFamily="34" charset="0"/>
                          <a:cs typeface="Times New Roman" panose="02020603050405020304" pitchFamily="18" charset="0"/>
                        </a:rPr>
                        <m:t> </m:t>
                      </m:r>
                      <m:r>
                        <a:rPr lang="en-US" i="1" smtClean="0">
                          <a:effectLst/>
                          <a:latin typeface="Cambria Math" panose="02040503050406030204" pitchFamily="18" charset="0"/>
                          <a:ea typeface="Calibri" panose="020F0502020204030204" pitchFamily="34" charset="0"/>
                          <a:cs typeface="Times New Roman" panose="02020603050405020304" pitchFamily="18" charset="0"/>
                        </a:rPr>
                        <m:t>𝑝𝑒𝑟</m:t>
                      </m:r>
                      <m:r>
                        <a:rPr lang="en-US" i="1" smtClean="0">
                          <a:effectLst/>
                          <a:latin typeface="Cambria Math" panose="02040503050406030204" pitchFamily="18" charset="0"/>
                          <a:ea typeface="Calibri" panose="020F0502020204030204" pitchFamily="34" charset="0"/>
                          <a:cs typeface="Times New Roman" panose="02020603050405020304" pitchFamily="18" charset="0"/>
                        </a:rPr>
                        <m:t> 100,000=</m:t>
                      </m:r>
                      <m:f>
                        <m:fPr>
                          <m:ctrlPr>
                            <a:rPr lang="en-CA" i="1">
                              <a:effectLst/>
                              <a:latin typeface="Cambria Math" panose="02040503050406030204" pitchFamily="18" charset="0"/>
                            </a:rPr>
                          </m:ctrlPr>
                        </m:fPr>
                        <m:num>
                          <m:r>
                            <a:rPr lang="en-US" i="1">
                              <a:effectLst/>
                              <a:latin typeface="Cambria Math" panose="02040503050406030204" pitchFamily="18" charset="0"/>
                              <a:ea typeface="Calibri" panose="020F0502020204030204" pitchFamily="34" charset="0"/>
                              <a:cs typeface="Times New Roman" panose="02020603050405020304" pitchFamily="18" charset="0"/>
                            </a:rPr>
                            <m:t>𝑁𝑢𝑚𝑏𝑒𝑟</m:t>
                          </m:r>
                          <m:r>
                            <a:rPr lang="en-US" i="1">
                              <a:effectLst/>
                              <a:latin typeface="Cambria Math" panose="02040503050406030204" pitchFamily="18" charset="0"/>
                              <a:ea typeface="Calibri" panose="020F0502020204030204" pitchFamily="34" charset="0"/>
                              <a:cs typeface="Times New Roman" panose="02020603050405020304" pitchFamily="18" charset="0"/>
                            </a:rPr>
                            <m:t> </m:t>
                          </m:r>
                          <m:r>
                            <a:rPr lang="en-US" i="1">
                              <a:effectLst/>
                              <a:latin typeface="Cambria Math" panose="02040503050406030204" pitchFamily="18" charset="0"/>
                              <a:ea typeface="Calibri" panose="020F0502020204030204" pitchFamily="34" charset="0"/>
                              <a:cs typeface="Times New Roman" panose="02020603050405020304" pitchFamily="18" charset="0"/>
                            </a:rPr>
                            <m:t>𝑜𝑓</m:t>
                          </m:r>
                          <m:r>
                            <a:rPr lang="en-US" i="1">
                              <a:effectLst/>
                              <a:latin typeface="Cambria Math" panose="02040503050406030204" pitchFamily="18" charset="0"/>
                              <a:ea typeface="Calibri" panose="020F0502020204030204" pitchFamily="34" charset="0"/>
                              <a:cs typeface="Times New Roman" panose="02020603050405020304" pitchFamily="18" charset="0"/>
                            </a:rPr>
                            <m:t> </m:t>
                          </m:r>
                          <m:r>
                            <a:rPr lang="en-US" i="1">
                              <a:effectLst/>
                              <a:latin typeface="Cambria Math" panose="02040503050406030204" pitchFamily="18" charset="0"/>
                              <a:ea typeface="Calibri" panose="020F0502020204030204" pitchFamily="34" charset="0"/>
                              <a:cs typeface="Times New Roman" panose="02020603050405020304" pitchFamily="18" charset="0"/>
                            </a:rPr>
                            <m:t>𝐷𝑒𝑎𝑡h𝑠</m:t>
                          </m:r>
                        </m:num>
                        <m:den>
                          <m:r>
                            <a:rPr lang="en-US" i="1">
                              <a:effectLst/>
                              <a:latin typeface="Cambria Math" panose="02040503050406030204" pitchFamily="18" charset="0"/>
                              <a:ea typeface="Calibri" panose="020F0502020204030204" pitchFamily="34" charset="0"/>
                              <a:cs typeface="Times New Roman" panose="02020603050405020304" pitchFamily="18" charset="0"/>
                            </a:rPr>
                            <m:t>𝑃𝑜𝑝𝑢𝑙𝑎𝑡𝑖𝑜𝑛</m:t>
                          </m:r>
                        </m:den>
                      </m:f>
                      <m:r>
                        <a:rPr lang="en-US" i="1">
                          <a:effectLst/>
                          <a:latin typeface="Cambria Math" panose="02040503050406030204" pitchFamily="18" charset="0"/>
                          <a:ea typeface="Calibri" panose="020F0502020204030204" pitchFamily="34" charset="0"/>
                          <a:cs typeface="Times New Roman" panose="02020603050405020304" pitchFamily="18" charset="0"/>
                        </a:rPr>
                        <m:t> × 100</m:t>
                      </m:r>
                      <m:r>
                        <a:rPr lang="en-US" i="1">
                          <a:effectLst/>
                          <a:latin typeface="Cambria Math" panose="02040503050406030204" pitchFamily="18" charset="0"/>
                          <a:ea typeface="Times New Roman" panose="02020603050405020304" pitchFamily="18" charset="0"/>
                          <a:cs typeface="Times New Roman" panose="02020603050405020304" pitchFamily="18" charset="0"/>
                        </a:rPr>
                        <m:t>,000</m:t>
                      </m:r>
                    </m:oMath>
                  </m:oMathPara>
                </a14:m>
                <a:endParaRPr lang="en-CA" dirty="0"/>
              </a:p>
            </p:txBody>
          </p:sp>
        </mc:Choice>
        <mc:Fallback xmlns="">
          <p:sp>
            <p:nvSpPr>
              <p:cNvPr id="3" name="Content Placeholder 2">
                <a:extLst>
                  <a:ext uri="{FF2B5EF4-FFF2-40B4-BE49-F238E27FC236}">
                    <a16:creationId xmlns:a16="http://schemas.microsoft.com/office/drawing/2014/main" id="{192D2033-F03A-3AE4-9CB5-77F982BCAB26}"/>
                  </a:ext>
                </a:extLst>
              </p:cNvPr>
              <p:cNvSpPr>
                <a:spLocks noGrp="1" noRot="1" noChangeAspect="1" noMove="1" noResize="1" noEditPoints="1" noAdjustHandles="1" noChangeArrowheads="1" noChangeShapeType="1" noTextEdit="1"/>
              </p:cNvSpPr>
              <p:nvPr>
                <p:ph idx="1"/>
              </p:nvPr>
            </p:nvSpPr>
            <p:spPr>
              <a:xfrm>
                <a:off x="625549" y="3229123"/>
                <a:ext cx="10515600" cy="4351338"/>
              </a:xfrm>
              <a:blipFill>
                <a:blip r:embed="rId2"/>
                <a:stretch>
                  <a:fillRect/>
                </a:stretch>
              </a:blipFill>
            </p:spPr>
            <p:txBody>
              <a:bodyPr/>
              <a:lstStyle/>
              <a:p>
                <a:r>
                  <a:rPr lang="en-CA">
                    <a:noFill/>
                  </a:rPr>
                  <a:t> </a:t>
                </a:r>
              </a:p>
            </p:txBody>
          </p:sp>
        </mc:Fallback>
      </mc:AlternateContent>
      <p:sp>
        <p:nvSpPr>
          <p:cNvPr id="4" name="Slide Number Placeholder 3">
            <a:extLst>
              <a:ext uri="{FF2B5EF4-FFF2-40B4-BE49-F238E27FC236}">
                <a16:creationId xmlns:a16="http://schemas.microsoft.com/office/drawing/2014/main" id="{95F40533-742B-7B0A-E9A3-B85764D10564}"/>
              </a:ext>
            </a:extLst>
          </p:cNvPr>
          <p:cNvSpPr>
            <a:spLocks noGrp="1"/>
          </p:cNvSpPr>
          <p:nvPr>
            <p:ph type="sldNum" sz="quarter" idx="12"/>
          </p:nvPr>
        </p:nvSpPr>
        <p:spPr/>
        <p:txBody>
          <a:bodyPr/>
          <a:lstStyle/>
          <a:p>
            <a:fld id="{1B0FCFA7-6208-4414-926D-BBDFD253EEA6}" type="slidenum">
              <a:rPr lang="en-CA" smtClean="0"/>
              <a:t>9</a:t>
            </a:fld>
            <a:endParaRPr lang="en-CA"/>
          </a:p>
        </p:txBody>
      </p:sp>
    </p:spTree>
    <p:extLst>
      <p:ext uri="{BB962C8B-B14F-4D97-AF65-F5344CB8AC3E}">
        <p14:creationId xmlns:p14="http://schemas.microsoft.com/office/powerpoint/2010/main" val="3096797696"/>
      </p:ext>
    </p:extLst>
  </p:cSld>
  <p:clrMapOvr>
    <a:masterClrMapping/>
  </p:clrMapOvr>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37243</TotalTime>
  <Words>1696</Words>
  <Application>Microsoft Office PowerPoint</Application>
  <PresentationFormat>Widescreen</PresentationFormat>
  <Paragraphs>194</Paragraphs>
  <Slides>17</Slides>
  <Notes>9</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Calibri Light</vt:lpstr>
      <vt:lpstr>Cambria Math</vt:lpstr>
      <vt:lpstr>Symbol</vt:lpstr>
      <vt:lpstr>Office Theme</vt:lpstr>
      <vt:lpstr>Environmental Pollution &amp; Public Health</vt:lpstr>
      <vt:lpstr>Why do we care about the environment?</vt:lpstr>
      <vt:lpstr>Some Common Atmospheric Pollutants</vt:lpstr>
      <vt:lpstr>Quantifying environmental impacts on human health</vt:lpstr>
      <vt:lpstr>PowerPoint Presentation</vt:lpstr>
      <vt:lpstr>INFOGRAPHIC 1  Types of Environmental Hazards</vt:lpstr>
      <vt:lpstr>Chemical hazards  Toxic substances – toxics – chemicals that harm living organisms </vt:lpstr>
      <vt:lpstr>Public health workers want people in their communities to live a long and happy life</vt:lpstr>
      <vt:lpstr>Mortality rates</vt:lpstr>
      <vt:lpstr>PowerPoint Presentation</vt:lpstr>
      <vt:lpstr>Let’s look at some data from the US CDC</vt:lpstr>
      <vt:lpstr>PowerPoint Presentation</vt:lpstr>
      <vt:lpstr>PowerPoint Presentation</vt:lpstr>
      <vt:lpstr>Louisiana's Cancer Alley Story Map</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ENVS 1100.03 Foundations of Environmental Science: Ecosphere, Resources and Sustainability</dc:title>
  <dc:creator>Susan</dc:creator>
  <cp:lastModifiedBy>Susan Gass</cp:lastModifiedBy>
  <cp:revision>133</cp:revision>
  <cp:lastPrinted>2023-03-09T12:01:26Z</cp:lastPrinted>
  <dcterms:created xsi:type="dcterms:W3CDTF">2020-07-09T19:21:49Z</dcterms:created>
  <dcterms:modified xsi:type="dcterms:W3CDTF">2023-05-23T14:00:15Z</dcterms:modified>
</cp:coreProperties>
</file>