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4"/>
  </p:notesMasterIdLst>
  <p:sldIdLst>
    <p:sldId id="256" r:id="rId2"/>
    <p:sldId id="260" r:id="rId3"/>
    <p:sldId id="262" r:id="rId4"/>
    <p:sldId id="263" r:id="rId5"/>
    <p:sldId id="264" r:id="rId6"/>
    <p:sldId id="265" r:id="rId7"/>
    <p:sldId id="266" r:id="rId8"/>
    <p:sldId id="267" r:id="rId9"/>
    <p:sldId id="257" r:id="rId10"/>
    <p:sldId id="269" r:id="rId11"/>
    <p:sldId id="270" r:id="rId12"/>
    <p:sldId id="27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1756"/>
  </p:normalViewPr>
  <p:slideViewPr>
    <p:cSldViewPr snapToGrid="0" snapToObjects="1">
      <p:cViewPr varScale="1">
        <p:scale>
          <a:sx n="76" d="100"/>
          <a:sy n="76" d="100"/>
        </p:scale>
        <p:origin x="132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508E7E-CBF6-194A-AD4B-818BD2B75515}" type="datetimeFigureOut">
              <a:rPr lang="en-US" smtClean="0"/>
              <a:t>10/30/21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D65557-06A2-7044-A14A-9A800ADD6C0D}" type="slidenum">
              <a:rPr lang="en-US" smtClean="0"/>
              <a:t>‹#›</a:t>
            </a:fld>
            <a:endParaRPr lang="en-US"/>
          </a:p>
        </p:txBody>
      </p:sp>
    </p:spTree>
    <p:extLst>
      <p:ext uri="{BB962C8B-B14F-4D97-AF65-F5344CB8AC3E}">
        <p14:creationId xmlns:p14="http://schemas.microsoft.com/office/powerpoint/2010/main" val="4271241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can easily be modified to introduce students to the specific topics you will cover. </a:t>
            </a:r>
          </a:p>
          <a:p>
            <a:endParaRPr lang="en-US" dirty="0"/>
          </a:p>
          <a:p>
            <a:r>
              <a:rPr lang="en-US" dirty="0"/>
              <a:t>https://</a:t>
            </a:r>
            <a:r>
              <a:rPr lang="en-US" dirty="0" err="1"/>
              <a:t>commons.wikimedia.org</a:t>
            </a:r>
            <a:r>
              <a:rPr lang="en-US" dirty="0"/>
              <a:t>/wiki/</a:t>
            </a:r>
            <a:r>
              <a:rPr lang="en-US" dirty="0" err="1"/>
              <a:t>File:Vinca_minor</a:t>
            </a:r>
            <a:r>
              <a:rPr lang="en-US" dirty="0"/>
              <a:t>_(</a:t>
            </a:r>
            <a:r>
              <a:rPr lang="en-US" dirty="0" err="1"/>
              <a:t>common_periwinkle</a:t>
            </a:r>
            <a:r>
              <a:rPr lang="en-US" dirty="0"/>
              <a:t>)-_</a:t>
            </a:r>
            <a:r>
              <a:rPr lang="en-US" dirty="0" err="1"/>
              <a:t>invasive_plant_sold_in_stores.jpg</a:t>
            </a:r>
            <a:endParaRPr lang="en-US" dirty="0"/>
          </a:p>
          <a:p>
            <a:endParaRPr lang="en-US" dirty="0"/>
          </a:p>
        </p:txBody>
      </p:sp>
      <p:sp>
        <p:nvSpPr>
          <p:cNvPr id="4" name="Slide Number Placeholder 3"/>
          <p:cNvSpPr>
            <a:spLocks noGrp="1"/>
          </p:cNvSpPr>
          <p:nvPr>
            <p:ph type="sldNum" sz="quarter" idx="5"/>
          </p:nvPr>
        </p:nvSpPr>
        <p:spPr/>
        <p:txBody>
          <a:bodyPr/>
          <a:lstStyle/>
          <a:p>
            <a:fld id="{4CD65557-06A2-7044-A14A-9A800ADD6C0D}" type="slidenum">
              <a:rPr lang="en-US" smtClean="0"/>
              <a:t>1</a:t>
            </a:fld>
            <a:endParaRPr lang="en-US"/>
          </a:p>
        </p:txBody>
      </p:sp>
    </p:spTree>
    <p:extLst>
      <p:ext uri="{BB962C8B-B14F-4D97-AF65-F5344CB8AC3E}">
        <p14:creationId xmlns:p14="http://schemas.microsoft.com/office/powerpoint/2010/main" val="1120678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figure from the Tennessee Invasive Plant Council, which uses county occurrence records for invasive plants to determine “threat level” for invasions</a:t>
            </a:r>
          </a:p>
        </p:txBody>
      </p:sp>
      <p:sp>
        <p:nvSpPr>
          <p:cNvPr id="4" name="Slide Number Placeholder 3"/>
          <p:cNvSpPr>
            <a:spLocks noGrp="1"/>
          </p:cNvSpPr>
          <p:nvPr>
            <p:ph type="sldNum" sz="quarter" idx="5"/>
          </p:nvPr>
        </p:nvSpPr>
        <p:spPr/>
        <p:txBody>
          <a:bodyPr/>
          <a:lstStyle/>
          <a:p>
            <a:fld id="{4CD65557-06A2-7044-A14A-9A800ADD6C0D}" type="slidenum">
              <a:rPr lang="en-US" smtClean="0"/>
              <a:t>10</a:t>
            </a:fld>
            <a:endParaRPr lang="en-US"/>
          </a:p>
        </p:txBody>
      </p:sp>
    </p:spTree>
    <p:extLst>
      <p:ext uri="{BB962C8B-B14F-4D97-AF65-F5344CB8AC3E}">
        <p14:creationId xmlns:p14="http://schemas.microsoft.com/office/powerpoint/2010/main" val="9931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overview point #1. Ecological questions that people answer with community science data include: species distribution, climate change impacts on species, urbanization impacts on species, spread of invaders, etc. </a:t>
            </a:r>
          </a:p>
        </p:txBody>
      </p:sp>
      <p:sp>
        <p:nvSpPr>
          <p:cNvPr id="4" name="Slide Number Placeholder 3"/>
          <p:cNvSpPr>
            <a:spLocks noGrp="1"/>
          </p:cNvSpPr>
          <p:nvPr>
            <p:ph type="sldNum" sz="quarter" idx="5"/>
          </p:nvPr>
        </p:nvSpPr>
        <p:spPr/>
        <p:txBody>
          <a:bodyPr/>
          <a:lstStyle/>
          <a:p>
            <a:fld id="{4CD65557-06A2-7044-A14A-9A800ADD6C0D}" type="slidenum">
              <a:rPr lang="en-US" smtClean="0"/>
              <a:t>2</a:t>
            </a:fld>
            <a:endParaRPr lang="en-US"/>
          </a:p>
        </p:txBody>
      </p:sp>
    </p:spTree>
    <p:extLst>
      <p:ext uri="{BB962C8B-B14F-4D97-AF65-F5344CB8AC3E}">
        <p14:creationId xmlns:p14="http://schemas.microsoft.com/office/powerpoint/2010/main" val="2056623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Overview Point 2. QGIS is a free and open access GIS program. It is mac friendly and pc friendly. It is also relatively easy to use. It can easily navigate geospatial data. </a:t>
            </a:r>
          </a:p>
        </p:txBody>
      </p:sp>
      <p:sp>
        <p:nvSpPr>
          <p:cNvPr id="4" name="Slide Number Placeholder 3"/>
          <p:cNvSpPr>
            <a:spLocks noGrp="1"/>
          </p:cNvSpPr>
          <p:nvPr>
            <p:ph type="sldNum" sz="quarter" idx="5"/>
          </p:nvPr>
        </p:nvSpPr>
        <p:spPr/>
        <p:txBody>
          <a:bodyPr/>
          <a:lstStyle/>
          <a:p>
            <a:fld id="{4CD65557-06A2-7044-A14A-9A800ADD6C0D}" type="slidenum">
              <a:rPr lang="en-US" smtClean="0"/>
              <a:t>3</a:t>
            </a:fld>
            <a:endParaRPr lang="en-US"/>
          </a:p>
        </p:txBody>
      </p:sp>
    </p:spTree>
    <p:extLst>
      <p:ext uri="{BB962C8B-B14F-4D97-AF65-F5344CB8AC3E}">
        <p14:creationId xmlns:p14="http://schemas.microsoft.com/office/powerpoint/2010/main" val="715191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Overview Point 3. Invasive species are common topic in ecology/environmental science. Most research is focused on spread, distribution, and impact, which means that geospatial data is perfect for analysis.</a:t>
            </a:r>
          </a:p>
        </p:txBody>
      </p:sp>
      <p:sp>
        <p:nvSpPr>
          <p:cNvPr id="4" name="Slide Number Placeholder 3"/>
          <p:cNvSpPr>
            <a:spLocks noGrp="1"/>
          </p:cNvSpPr>
          <p:nvPr>
            <p:ph type="sldNum" sz="quarter" idx="5"/>
          </p:nvPr>
        </p:nvSpPr>
        <p:spPr/>
        <p:txBody>
          <a:bodyPr/>
          <a:lstStyle/>
          <a:p>
            <a:fld id="{4CD65557-06A2-7044-A14A-9A800ADD6C0D}" type="slidenum">
              <a:rPr lang="en-US" smtClean="0"/>
              <a:t>4</a:t>
            </a:fld>
            <a:endParaRPr lang="en-US"/>
          </a:p>
        </p:txBody>
      </p:sp>
    </p:spTree>
    <p:extLst>
      <p:ext uri="{BB962C8B-B14F-4D97-AF65-F5344CB8AC3E}">
        <p14:creationId xmlns:p14="http://schemas.microsoft.com/office/powerpoint/2010/main" val="101467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science data (also called citizen science) data is very popular to use in scientific studies. </a:t>
            </a:r>
            <a:r>
              <a:rPr lang="en-US" dirty="0" err="1"/>
              <a:t>iNaturalist</a:t>
            </a:r>
            <a:r>
              <a:rPr lang="en-US" dirty="0"/>
              <a:t> is probably the most popular platform available. It has more than 71 million observations to date.</a:t>
            </a:r>
          </a:p>
        </p:txBody>
      </p:sp>
      <p:sp>
        <p:nvSpPr>
          <p:cNvPr id="4" name="Slide Number Placeholder 3"/>
          <p:cNvSpPr>
            <a:spLocks noGrp="1"/>
          </p:cNvSpPr>
          <p:nvPr>
            <p:ph type="sldNum" sz="quarter" idx="5"/>
          </p:nvPr>
        </p:nvSpPr>
        <p:spPr/>
        <p:txBody>
          <a:bodyPr/>
          <a:lstStyle/>
          <a:p>
            <a:fld id="{4CD65557-06A2-7044-A14A-9A800ADD6C0D}" type="slidenum">
              <a:rPr lang="en-US" smtClean="0"/>
              <a:t>5</a:t>
            </a:fld>
            <a:endParaRPr lang="en-US"/>
          </a:p>
        </p:txBody>
      </p:sp>
    </p:spTree>
    <p:extLst>
      <p:ext uri="{BB962C8B-B14F-4D97-AF65-F5344CB8AC3E}">
        <p14:creationId xmlns:p14="http://schemas.microsoft.com/office/powerpoint/2010/main" val="13133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Davidson County, TN (where Nashville is located). It is a screenshot of </a:t>
            </a:r>
            <a:r>
              <a:rPr lang="en-US" dirty="0" err="1"/>
              <a:t>iNaturalist</a:t>
            </a:r>
            <a:r>
              <a:rPr lang="en-US" dirty="0"/>
              <a:t> observations. There have been more than 54k observations including 3967 species. This picture can be adjusted to your location. </a:t>
            </a:r>
          </a:p>
        </p:txBody>
      </p:sp>
      <p:sp>
        <p:nvSpPr>
          <p:cNvPr id="4" name="Slide Number Placeholder 3"/>
          <p:cNvSpPr>
            <a:spLocks noGrp="1"/>
          </p:cNvSpPr>
          <p:nvPr>
            <p:ph type="sldNum" sz="quarter" idx="5"/>
          </p:nvPr>
        </p:nvSpPr>
        <p:spPr/>
        <p:txBody>
          <a:bodyPr/>
          <a:lstStyle/>
          <a:p>
            <a:fld id="{4CD65557-06A2-7044-A14A-9A800ADD6C0D}" type="slidenum">
              <a:rPr lang="en-US" smtClean="0"/>
              <a:t>6</a:t>
            </a:fld>
            <a:endParaRPr lang="en-US"/>
          </a:p>
        </p:txBody>
      </p:sp>
    </p:spTree>
    <p:extLst>
      <p:ext uri="{BB962C8B-B14F-4D97-AF65-F5344CB8AC3E}">
        <p14:creationId xmlns:p14="http://schemas.microsoft.com/office/powerpoint/2010/main" val="460659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discuss how </a:t>
            </a:r>
            <a:r>
              <a:rPr lang="en-US" dirty="0" err="1"/>
              <a:t>iNaturalist</a:t>
            </a:r>
            <a:r>
              <a:rPr lang="en-US" dirty="0"/>
              <a:t> works with the GPS on your phone and how it creates a point. Then discuss how distribution data like this is useful. </a:t>
            </a:r>
          </a:p>
        </p:txBody>
      </p:sp>
      <p:sp>
        <p:nvSpPr>
          <p:cNvPr id="4" name="Slide Number Placeholder 3"/>
          <p:cNvSpPr>
            <a:spLocks noGrp="1"/>
          </p:cNvSpPr>
          <p:nvPr>
            <p:ph type="sldNum" sz="quarter" idx="5"/>
          </p:nvPr>
        </p:nvSpPr>
        <p:spPr/>
        <p:txBody>
          <a:bodyPr/>
          <a:lstStyle/>
          <a:p>
            <a:fld id="{4CD65557-06A2-7044-A14A-9A800ADD6C0D}" type="slidenum">
              <a:rPr lang="en-US" smtClean="0"/>
              <a:t>7</a:t>
            </a:fld>
            <a:endParaRPr lang="en-US"/>
          </a:p>
        </p:txBody>
      </p:sp>
    </p:spTree>
    <p:extLst>
      <p:ext uri="{BB962C8B-B14F-4D97-AF65-F5344CB8AC3E}">
        <p14:creationId xmlns:p14="http://schemas.microsoft.com/office/powerpoint/2010/main" val="29016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Invasive species provide a great way to assess the value of community science data. They may include observations that have not be incorporated into previous scientific studies and they are continuing to be made over time. This slide includes 3 pictures of common invaders in the southeastern US. Adjust to your geographic region. </a:t>
            </a:r>
          </a:p>
          <a:p>
            <a:endParaRPr lang="en-US" dirty="0"/>
          </a:p>
          <a:p>
            <a:endParaRPr lang="en-US" dirty="0"/>
          </a:p>
          <a:p>
            <a:r>
              <a:rPr lang="en-US" dirty="0"/>
              <a:t>https://</a:t>
            </a:r>
            <a:r>
              <a:rPr lang="en-US" dirty="0" err="1"/>
              <a:t>commons.wikimedia.org</a:t>
            </a:r>
            <a:r>
              <a:rPr lang="en-US" dirty="0"/>
              <a:t>/wiki/</a:t>
            </a:r>
            <a:r>
              <a:rPr lang="en-US" dirty="0" err="1"/>
              <a:t>File:Vinca_minor</a:t>
            </a:r>
            <a:r>
              <a:rPr lang="en-US" dirty="0"/>
              <a:t>_(</a:t>
            </a:r>
            <a:r>
              <a:rPr lang="en-US" dirty="0" err="1"/>
              <a:t>common_periwinkle</a:t>
            </a:r>
            <a:r>
              <a:rPr lang="en-US" dirty="0"/>
              <a:t>)-_</a:t>
            </a:r>
            <a:r>
              <a:rPr lang="en-US" dirty="0" err="1"/>
              <a:t>invasive_plant_sold_in_stores.jpg</a:t>
            </a:r>
            <a:endParaRPr lang="en-US" dirty="0"/>
          </a:p>
          <a:p>
            <a:endParaRPr lang="en-US" dirty="0"/>
          </a:p>
        </p:txBody>
      </p:sp>
      <p:sp>
        <p:nvSpPr>
          <p:cNvPr id="4" name="Slide Number Placeholder 3"/>
          <p:cNvSpPr>
            <a:spLocks noGrp="1"/>
          </p:cNvSpPr>
          <p:nvPr>
            <p:ph type="sldNum" sz="quarter" idx="5"/>
          </p:nvPr>
        </p:nvSpPr>
        <p:spPr/>
        <p:txBody>
          <a:bodyPr/>
          <a:lstStyle/>
          <a:p>
            <a:fld id="{4CD65557-06A2-7044-A14A-9A800ADD6C0D}" type="slidenum">
              <a:rPr lang="en-US" smtClean="0"/>
              <a:t>8</a:t>
            </a:fld>
            <a:endParaRPr lang="en-US"/>
          </a:p>
        </p:txBody>
      </p:sp>
    </p:spTree>
    <p:extLst>
      <p:ext uri="{BB962C8B-B14F-4D97-AF65-F5344CB8AC3E}">
        <p14:creationId xmlns:p14="http://schemas.microsoft.com/office/powerpoint/2010/main" val="415084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county-level distribution map of an invasive species. It is from another very useful citizen science/scientific database called </a:t>
            </a:r>
            <a:r>
              <a:rPr lang="en-US" dirty="0" err="1"/>
              <a:t>EDDMapS</a:t>
            </a:r>
            <a:r>
              <a:rPr lang="en-US" dirty="0"/>
              <a:t>. </a:t>
            </a:r>
          </a:p>
        </p:txBody>
      </p:sp>
      <p:sp>
        <p:nvSpPr>
          <p:cNvPr id="4" name="Slide Number Placeholder 3"/>
          <p:cNvSpPr>
            <a:spLocks noGrp="1"/>
          </p:cNvSpPr>
          <p:nvPr>
            <p:ph type="sldNum" sz="quarter" idx="5"/>
          </p:nvPr>
        </p:nvSpPr>
        <p:spPr/>
        <p:txBody>
          <a:bodyPr/>
          <a:lstStyle/>
          <a:p>
            <a:fld id="{4CD65557-06A2-7044-A14A-9A800ADD6C0D}" type="slidenum">
              <a:rPr lang="en-US" smtClean="0"/>
              <a:t>9</a:t>
            </a:fld>
            <a:endParaRPr lang="en-US"/>
          </a:p>
        </p:txBody>
      </p:sp>
    </p:spTree>
    <p:extLst>
      <p:ext uri="{BB962C8B-B14F-4D97-AF65-F5344CB8AC3E}">
        <p14:creationId xmlns:p14="http://schemas.microsoft.com/office/powerpoint/2010/main" val="1380341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10/30/21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10/30/21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10/30/21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10/30/21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10/30/21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10/30/21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10/30/21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10/30/21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10/30/21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10/30/21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10/30/21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0B123-44DF-DD43-919E-A925450770C2}"/>
              </a:ext>
            </a:extLst>
          </p:cNvPr>
          <p:cNvSpPr>
            <a:spLocks noGrp="1"/>
          </p:cNvSpPr>
          <p:nvPr>
            <p:ph type="ctrTitle"/>
          </p:nvPr>
        </p:nvSpPr>
        <p:spPr/>
        <p:txBody>
          <a:bodyPr>
            <a:noAutofit/>
          </a:bodyPr>
          <a:lstStyle/>
          <a:p>
            <a:r>
              <a:rPr lang="en-US" sz="2700" dirty="0"/>
              <a:t>Assessing the risk of Invasive Plants Using Community Science Data –</a:t>
            </a:r>
            <a:r>
              <a:rPr lang="en-US" sz="2700" dirty="0" err="1"/>
              <a:t>powerpoint</a:t>
            </a:r>
            <a:r>
              <a:rPr lang="en-US" sz="2700" dirty="0"/>
              <a:t> slides</a:t>
            </a:r>
          </a:p>
        </p:txBody>
      </p:sp>
      <p:pic>
        <p:nvPicPr>
          <p:cNvPr id="4" name="Picture 3">
            <a:extLst>
              <a:ext uri="{FF2B5EF4-FFF2-40B4-BE49-F238E27FC236}">
                <a16:creationId xmlns:a16="http://schemas.microsoft.com/office/drawing/2014/main" id="{E0C5A841-D497-7046-BF0C-CA81FB44F78C}"/>
              </a:ext>
            </a:extLst>
          </p:cNvPr>
          <p:cNvPicPr>
            <a:picLocks noChangeAspect="1"/>
          </p:cNvPicPr>
          <p:nvPr/>
        </p:nvPicPr>
        <p:blipFill>
          <a:blip r:embed="rId3"/>
          <a:stretch>
            <a:fillRect/>
          </a:stretch>
        </p:blipFill>
        <p:spPr>
          <a:xfrm>
            <a:off x="1600200" y="161704"/>
            <a:ext cx="2614613" cy="1959173"/>
          </a:xfrm>
          <a:prstGeom prst="rect">
            <a:avLst/>
          </a:prstGeom>
        </p:spPr>
      </p:pic>
      <p:sp>
        <p:nvSpPr>
          <p:cNvPr id="5" name="TextBox 4">
            <a:extLst>
              <a:ext uri="{FF2B5EF4-FFF2-40B4-BE49-F238E27FC236}">
                <a16:creationId xmlns:a16="http://schemas.microsoft.com/office/drawing/2014/main" id="{5D56D51A-278A-934D-92D9-0BE0944B9DC5}"/>
              </a:ext>
            </a:extLst>
          </p:cNvPr>
          <p:cNvSpPr txBox="1"/>
          <p:nvPr/>
        </p:nvSpPr>
        <p:spPr>
          <a:xfrm>
            <a:off x="10176064" y="6581001"/>
            <a:ext cx="2015936" cy="276999"/>
          </a:xfrm>
          <a:prstGeom prst="rect">
            <a:avLst/>
          </a:prstGeom>
          <a:noFill/>
        </p:spPr>
        <p:txBody>
          <a:bodyPr wrap="none" rtlCol="0">
            <a:spAutoFit/>
          </a:bodyPr>
          <a:lstStyle/>
          <a:p>
            <a:r>
              <a:rPr lang="en-US" sz="1200" dirty="0"/>
              <a:t>Images: Wikimedia Commons</a:t>
            </a:r>
          </a:p>
        </p:txBody>
      </p:sp>
      <p:pic>
        <p:nvPicPr>
          <p:cNvPr id="6" name="Picture 5">
            <a:extLst>
              <a:ext uri="{FF2B5EF4-FFF2-40B4-BE49-F238E27FC236}">
                <a16:creationId xmlns:a16="http://schemas.microsoft.com/office/drawing/2014/main" id="{C5E9AE53-3277-9542-920E-3947E3F9EDE6}"/>
              </a:ext>
            </a:extLst>
          </p:cNvPr>
          <p:cNvPicPr>
            <a:picLocks noChangeAspect="1"/>
          </p:cNvPicPr>
          <p:nvPr/>
        </p:nvPicPr>
        <p:blipFill>
          <a:blip r:embed="rId4"/>
          <a:stretch>
            <a:fillRect/>
          </a:stretch>
        </p:blipFill>
        <p:spPr>
          <a:xfrm>
            <a:off x="1928813" y="4296744"/>
            <a:ext cx="2614613" cy="2118925"/>
          </a:xfrm>
          <a:prstGeom prst="rect">
            <a:avLst/>
          </a:prstGeom>
        </p:spPr>
      </p:pic>
      <p:pic>
        <p:nvPicPr>
          <p:cNvPr id="7" name="Picture 6">
            <a:extLst>
              <a:ext uri="{FF2B5EF4-FFF2-40B4-BE49-F238E27FC236}">
                <a16:creationId xmlns:a16="http://schemas.microsoft.com/office/drawing/2014/main" id="{CA19FD01-3360-C748-8A88-BE706CD0D18B}"/>
              </a:ext>
            </a:extLst>
          </p:cNvPr>
          <p:cNvPicPr>
            <a:picLocks noChangeAspect="1"/>
          </p:cNvPicPr>
          <p:nvPr/>
        </p:nvPicPr>
        <p:blipFill>
          <a:blip r:embed="rId5"/>
          <a:stretch>
            <a:fillRect/>
          </a:stretch>
        </p:blipFill>
        <p:spPr>
          <a:xfrm>
            <a:off x="6492876" y="4247370"/>
            <a:ext cx="3486151" cy="2118925"/>
          </a:xfrm>
          <a:prstGeom prst="rect">
            <a:avLst/>
          </a:prstGeom>
        </p:spPr>
      </p:pic>
      <p:pic>
        <p:nvPicPr>
          <p:cNvPr id="9" name="Picture 8">
            <a:extLst>
              <a:ext uri="{FF2B5EF4-FFF2-40B4-BE49-F238E27FC236}">
                <a16:creationId xmlns:a16="http://schemas.microsoft.com/office/drawing/2014/main" id="{58C91A2F-DF3F-E843-8963-403EFD8914E3}"/>
              </a:ext>
            </a:extLst>
          </p:cNvPr>
          <p:cNvPicPr>
            <a:picLocks noChangeAspect="1"/>
          </p:cNvPicPr>
          <p:nvPr/>
        </p:nvPicPr>
        <p:blipFill>
          <a:blip r:embed="rId6"/>
          <a:stretch>
            <a:fillRect/>
          </a:stretch>
        </p:blipFill>
        <p:spPr>
          <a:xfrm>
            <a:off x="4597400" y="161704"/>
            <a:ext cx="2997199" cy="1959173"/>
          </a:xfrm>
          <a:prstGeom prst="rect">
            <a:avLst/>
          </a:prstGeom>
        </p:spPr>
      </p:pic>
      <p:pic>
        <p:nvPicPr>
          <p:cNvPr id="11" name="Picture 10">
            <a:extLst>
              <a:ext uri="{FF2B5EF4-FFF2-40B4-BE49-F238E27FC236}">
                <a16:creationId xmlns:a16="http://schemas.microsoft.com/office/drawing/2014/main" id="{75A764BB-988D-1048-8ADE-4E4803107B9D}"/>
              </a:ext>
            </a:extLst>
          </p:cNvPr>
          <p:cNvPicPr>
            <a:picLocks noChangeAspect="1"/>
          </p:cNvPicPr>
          <p:nvPr/>
        </p:nvPicPr>
        <p:blipFill>
          <a:blip r:embed="rId7"/>
          <a:stretch>
            <a:fillRect/>
          </a:stretch>
        </p:blipFill>
        <p:spPr>
          <a:xfrm>
            <a:off x="7977186" y="161704"/>
            <a:ext cx="2614614" cy="1963201"/>
          </a:xfrm>
          <a:prstGeom prst="rect">
            <a:avLst/>
          </a:prstGeom>
        </p:spPr>
      </p:pic>
    </p:spTree>
    <p:extLst>
      <p:ext uri="{BB962C8B-B14F-4D97-AF65-F5344CB8AC3E}">
        <p14:creationId xmlns:p14="http://schemas.microsoft.com/office/powerpoint/2010/main" val="325691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F07B-AFDB-ED43-ACE3-AF51F40CED2E}"/>
              </a:ext>
            </a:extLst>
          </p:cNvPr>
          <p:cNvSpPr>
            <a:spLocks noGrp="1"/>
          </p:cNvSpPr>
          <p:nvPr>
            <p:ph type="title"/>
          </p:nvPr>
        </p:nvSpPr>
        <p:spPr/>
        <p:txBody>
          <a:bodyPr/>
          <a:lstStyle/>
          <a:p>
            <a:r>
              <a:rPr lang="en-US" dirty="0"/>
              <a:t>invasive species </a:t>
            </a:r>
          </a:p>
        </p:txBody>
      </p:sp>
      <p:sp>
        <p:nvSpPr>
          <p:cNvPr id="3" name="Content Placeholder 2">
            <a:extLst>
              <a:ext uri="{FF2B5EF4-FFF2-40B4-BE49-F238E27FC236}">
                <a16:creationId xmlns:a16="http://schemas.microsoft.com/office/drawing/2014/main" id="{3EC956C8-D97D-0D46-96C3-FAFD271B2FBD}"/>
              </a:ext>
            </a:extLst>
          </p:cNvPr>
          <p:cNvSpPr>
            <a:spLocks noGrp="1"/>
          </p:cNvSpPr>
          <p:nvPr>
            <p:ph idx="1"/>
          </p:nvPr>
        </p:nvSpPr>
        <p:spPr/>
        <p:txBody>
          <a:bodyPr/>
          <a:lstStyle/>
          <a:p>
            <a:r>
              <a:rPr lang="en-US" dirty="0"/>
              <a:t>In addition, many states use the number of counties a species is present in to determine its threat level (e.g.  Tennessee Invasive Plant Council)</a:t>
            </a:r>
          </a:p>
        </p:txBody>
      </p:sp>
      <p:sp>
        <p:nvSpPr>
          <p:cNvPr id="9" name="TextBox 8">
            <a:extLst>
              <a:ext uri="{FF2B5EF4-FFF2-40B4-BE49-F238E27FC236}">
                <a16:creationId xmlns:a16="http://schemas.microsoft.com/office/drawing/2014/main" id="{CBDBBE5B-4F9E-D142-85BA-3BC8CACC13D5}"/>
              </a:ext>
            </a:extLst>
          </p:cNvPr>
          <p:cNvSpPr txBox="1"/>
          <p:nvPr/>
        </p:nvSpPr>
        <p:spPr>
          <a:xfrm>
            <a:off x="8803508" y="6488668"/>
            <a:ext cx="3388492" cy="369332"/>
          </a:xfrm>
          <a:prstGeom prst="rect">
            <a:avLst/>
          </a:prstGeom>
          <a:noFill/>
        </p:spPr>
        <p:txBody>
          <a:bodyPr wrap="none" rtlCol="0">
            <a:spAutoFit/>
          </a:bodyPr>
          <a:lstStyle/>
          <a:p>
            <a:r>
              <a:rPr lang="en-US" dirty="0"/>
              <a:t>Image from https://</a:t>
            </a:r>
            <a:r>
              <a:rPr lang="en-US" dirty="0" err="1"/>
              <a:t>www.tnipc.org</a:t>
            </a:r>
            <a:r>
              <a:rPr lang="en-US" dirty="0"/>
              <a:t>/</a:t>
            </a:r>
          </a:p>
        </p:txBody>
      </p:sp>
      <p:pic>
        <p:nvPicPr>
          <p:cNvPr id="6" name="Picture 5">
            <a:extLst>
              <a:ext uri="{FF2B5EF4-FFF2-40B4-BE49-F238E27FC236}">
                <a16:creationId xmlns:a16="http://schemas.microsoft.com/office/drawing/2014/main" id="{5274744B-AB4F-1E48-AA8D-A3B9EB7FF810}"/>
              </a:ext>
            </a:extLst>
          </p:cNvPr>
          <p:cNvPicPr>
            <a:picLocks noChangeAspect="1"/>
          </p:cNvPicPr>
          <p:nvPr/>
        </p:nvPicPr>
        <p:blipFill>
          <a:blip r:embed="rId3"/>
          <a:stretch>
            <a:fillRect/>
          </a:stretch>
        </p:blipFill>
        <p:spPr>
          <a:xfrm>
            <a:off x="0" y="3679855"/>
            <a:ext cx="12192000" cy="2180942"/>
          </a:xfrm>
          <a:prstGeom prst="rect">
            <a:avLst/>
          </a:prstGeom>
        </p:spPr>
      </p:pic>
    </p:spTree>
    <p:extLst>
      <p:ext uri="{BB962C8B-B14F-4D97-AF65-F5344CB8AC3E}">
        <p14:creationId xmlns:p14="http://schemas.microsoft.com/office/powerpoint/2010/main" val="377666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7D17-83E9-494B-BE92-862EC64E0238}"/>
              </a:ext>
            </a:extLst>
          </p:cNvPr>
          <p:cNvSpPr>
            <a:spLocks noGrp="1"/>
          </p:cNvSpPr>
          <p:nvPr>
            <p:ph type="title"/>
          </p:nvPr>
        </p:nvSpPr>
        <p:spPr/>
        <p:txBody>
          <a:bodyPr/>
          <a:lstStyle/>
          <a:p>
            <a:r>
              <a:rPr lang="en-US" dirty="0"/>
              <a:t>Assessment possibilities</a:t>
            </a:r>
          </a:p>
        </p:txBody>
      </p:sp>
      <p:sp>
        <p:nvSpPr>
          <p:cNvPr id="3" name="Content Placeholder 2">
            <a:extLst>
              <a:ext uri="{FF2B5EF4-FFF2-40B4-BE49-F238E27FC236}">
                <a16:creationId xmlns:a16="http://schemas.microsoft.com/office/drawing/2014/main" id="{D7B589B2-70C2-C940-B0CC-CD05AB047ED8}"/>
              </a:ext>
            </a:extLst>
          </p:cNvPr>
          <p:cNvSpPr>
            <a:spLocks noGrp="1"/>
          </p:cNvSpPr>
          <p:nvPr>
            <p:ph idx="1"/>
          </p:nvPr>
        </p:nvSpPr>
        <p:spPr>
          <a:xfrm>
            <a:off x="2231136" y="2638044"/>
            <a:ext cx="7729728" cy="4084489"/>
          </a:xfrm>
        </p:spPr>
        <p:txBody>
          <a:bodyPr>
            <a:normAutofit lnSpcReduction="10000"/>
          </a:bodyPr>
          <a:lstStyle/>
          <a:p>
            <a:r>
              <a:rPr lang="en-US" dirty="0"/>
              <a:t>There are multiple possible assessment opportunities in this module. Here are some potential options</a:t>
            </a:r>
          </a:p>
          <a:p>
            <a:endParaRPr lang="en-US" dirty="0"/>
          </a:p>
          <a:p>
            <a:pPr lvl="0"/>
            <a:r>
              <a:rPr lang="en-US" dirty="0"/>
              <a:t>Pre-Activity: Have students submit write-ups or grade discussions on Early paper.</a:t>
            </a:r>
          </a:p>
          <a:p>
            <a:pPr lvl="0"/>
            <a:endParaRPr lang="en-US" dirty="0"/>
          </a:p>
          <a:p>
            <a:pPr lvl="0"/>
            <a:r>
              <a:rPr lang="en-US" dirty="0"/>
              <a:t>Activity A: Have students search for invasive species and determine creative ways to have them explore </a:t>
            </a:r>
            <a:r>
              <a:rPr lang="en-US" dirty="0" err="1"/>
              <a:t>iNaturalist</a:t>
            </a:r>
            <a:endParaRPr lang="en-US" dirty="0"/>
          </a:p>
          <a:p>
            <a:endParaRPr lang="en-US" dirty="0"/>
          </a:p>
          <a:p>
            <a:r>
              <a:rPr lang="en-US" dirty="0"/>
              <a:t>Activity B: Have students submit assignments that include the individual components of making these maps. These could include showing they correctly downloaded the data, uploaded county maps, and then made point maps</a:t>
            </a:r>
          </a:p>
          <a:p>
            <a:endParaRPr lang="en-US" dirty="0"/>
          </a:p>
        </p:txBody>
      </p:sp>
    </p:spTree>
    <p:extLst>
      <p:ext uri="{BB962C8B-B14F-4D97-AF65-F5344CB8AC3E}">
        <p14:creationId xmlns:p14="http://schemas.microsoft.com/office/powerpoint/2010/main" val="156611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87D17-83E9-494B-BE92-862EC64E0238}"/>
              </a:ext>
            </a:extLst>
          </p:cNvPr>
          <p:cNvSpPr>
            <a:spLocks noGrp="1"/>
          </p:cNvSpPr>
          <p:nvPr>
            <p:ph type="title"/>
          </p:nvPr>
        </p:nvSpPr>
        <p:spPr/>
        <p:txBody>
          <a:bodyPr/>
          <a:lstStyle/>
          <a:p>
            <a:r>
              <a:rPr lang="en-US" dirty="0"/>
              <a:t>Assessment possibilities</a:t>
            </a:r>
          </a:p>
        </p:txBody>
      </p:sp>
      <p:sp>
        <p:nvSpPr>
          <p:cNvPr id="3" name="Content Placeholder 2">
            <a:extLst>
              <a:ext uri="{FF2B5EF4-FFF2-40B4-BE49-F238E27FC236}">
                <a16:creationId xmlns:a16="http://schemas.microsoft.com/office/drawing/2014/main" id="{D7B589B2-70C2-C940-B0CC-CD05AB047ED8}"/>
              </a:ext>
            </a:extLst>
          </p:cNvPr>
          <p:cNvSpPr>
            <a:spLocks noGrp="1"/>
          </p:cNvSpPr>
          <p:nvPr>
            <p:ph idx="1"/>
          </p:nvPr>
        </p:nvSpPr>
        <p:spPr>
          <a:xfrm>
            <a:off x="2231136" y="2638044"/>
            <a:ext cx="7729728" cy="4084489"/>
          </a:xfrm>
        </p:spPr>
        <p:txBody>
          <a:bodyPr>
            <a:normAutofit lnSpcReduction="10000"/>
          </a:bodyPr>
          <a:lstStyle/>
          <a:p>
            <a:r>
              <a:rPr lang="en-US" dirty="0"/>
              <a:t>There are multiple possible assessment opportunities in this module. Here are some potential options</a:t>
            </a:r>
          </a:p>
          <a:p>
            <a:endParaRPr lang="en-US" dirty="0"/>
          </a:p>
          <a:p>
            <a:r>
              <a:rPr lang="en-US" dirty="0"/>
              <a:t>Activity B: Have students examine and evaluate information on the TN-IPC page. </a:t>
            </a:r>
          </a:p>
          <a:p>
            <a:pPr marL="0" lvl="0" indent="0">
              <a:buNone/>
            </a:pPr>
            <a:endParaRPr lang="en-US" dirty="0"/>
          </a:p>
          <a:p>
            <a:pPr lvl="0"/>
            <a:r>
              <a:rPr lang="en-US" dirty="0"/>
              <a:t>Activity C: Using these findings, you can write a mini-scientific paper explaining their question, approach, results, and implications of the findings. </a:t>
            </a:r>
          </a:p>
          <a:p>
            <a:pPr lvl="0"/>
            <a:endParaRPr lang="en-US" dirty="0"/>
          </a:p>
          <a:p>
            <a:pPr lvl="0"/>
            <a:r>
              <a:rPr lang="en-US" dirty="0"/>
              <a:t>Activity C: Students could break their state into different geographic regions and create their own ranking system based on the number of counties they occur in.</a:t>
            </a:r>
          </a:p>
        </p:txBody>
      </p:sp>
    </p:spTree>
    <p:extLst>
      <p:ext uri="{BB962C8B-B14F-4D97-AF65-F5344CB8AC3E}">
        <p14:creationId xmlns:p14="http://schemas.microsoft.com/office/powerpoint/2010/main" val="2836284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8B0A2-BB91-A548-A31D-9F354AB95D37}"/>
              </a:ext>
            </a:extLst>
          </p:cNvPr>
          <p:cNvSpPr>
            <a:spLocks noGrp="1"/>
          </p:cNvSpPr>
          <p:nvPr>
            <p:ph type="title"/>
          </p:nvPr>
        </p:nvSpPr>
        <p:spPr/>
        <p:txBody>
          <a:bodyPr/>
          <a:lstStyle/>
          <a:p>
            <a:r>
              <a:rPr lang="en-US" dirty="0"/>
              <a:t>Module overview</a:t>
            </a:r>
          </a:p>
        </p:txBody>
      </p:sp>
      <p:sp>
        <p:nvSpPr>
          <p:cNvPr id="3" name="Content Placeholder 2">
            <a:extLst>
              <a:ext uri="{FF2B5EF4-FFF2-40B4-BE49-F238E27FC236}">
                <a16:creationId xmlns:a16="http://schemas.microsoft.com/office/drawing/2014/main" id="{11E8B289-9B72-564B-A890-2E66F980C83A}"/>
              </a:ext>
            </a:extLst>
          </p:cNvPr>
          <p:cNvSpPr>
            <a:spLocks noGrp="1"/>
          </p:cNvSpPr>
          <p:nvPr>
            <p:ph idx="1"/>
          </p:nvPr>
        </p:nvSpPr>
        <p:spPr/>
        <p:txBody>
          <a:bodyPr/>
          <a:lstStyle/>
          <a:p>
            <a:r>
              <a:rPr lang="en-US" dirty="0"/>
              <a:t>There are three major components to this EDDIE module:</a:t>
            </a:r>
          </a:p>
          <a:p>
            <a:endParaRPr lang="en-US" dirty="0"/>
          </a:p>
          <a:p>
            <a:r>
              <a:rPr lang="en-US" dirty="0"/>
              <a:t>1) Using community science data bases including </a:t>
            </a:r>
            <a:r>
              <a:rPr lang="en-US" dirty="0" err="1"/>
              <a:t>iNaturalist</a:t>
            </a:r>
            <a:r>
              <a:rPr lang="en-US" dirty="0"/>
              <a:t> to answer ecological questions</a:t>
            </a:r>
          </a:p>
        </p:txBody>
      </p:sp>
      <p:pic>
        <p:nvPicPr>
          <p:cNvPr id="6" name="Picture 5">
            <a:extLst>
              <a:ext uri="{FF2B5EF4-FFF2-40B4-BE49-F238E27FC236}">
                <a16:creationId xmlns:a16="http://schemas.microsoft.com/office/drawing/2014/main" id="{1896023E-3EB4-634B-994A-9C1C304DE128}"/>
              </a:ext>
            </a:extLst>
          </p:cNvPr>
          <p:cNvPicPr>
            <a:picLocks noChangeAspect="1"/>
          </p:cNvPicPr>
          <p:nvPr/>
        </p:nvPicPr>
        <p:blipFill>
          <a:blip r:embed="rId3"/>
          <a:stretch>
            <a:fillRect/>
          </a:stretch>
        </p:blipFill>
        <p:spPr>
          <a:xfrm>
            <a:off x="4306093" y="4874835"/>
            <a:ext cx="3579813" cy="648841"/>
          </a:xfrm>
          <a:prstGeom prst="rect">
            <a:avLst/>
          </a:prstGeom>
        </p:spPr>
      </p:pic>
    </p:spTree>
    <p:extLst>
      <p:ext uri="{BB962C8B-B14F-4D97-AF65-F5344CB8AC3E}">
        <p14:creationId xmlns:p14="http://schemas.microsoft.com/office/powerpoint/2010/main" val="81694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8B0A2-BB91-A548-A31D-9F354AB95D37}"/>
              </a:ext>
            </a:extLst>
          </p:cNvPr>
          <p:cNvSpPr>
            <a:spLocks noGrp="1"/>
          </p:cNvSpPr>
          <p:nvPr>
            <p:ph type="title"/>
          </p:nvPr>
        </p:nvSpPr>
        <p:spPr/>
        <p:txBody>
          <a:bodyPr/>
          <a:lstStyle/>
          <a:p>
            <a:r>
              <a:rPr lang="en-US" dirty="0"/>
              <a:t>Module overview</a:t>
            </a:r>
          </a:p>
        </p:txBody>
      </p:sp>
      <p:sp>
        <p:nvSpPr>
          <p:cNvPr id="3" name="Content Placeholder 2">
            <a:extLst>
              <a:ext uri="{FF2B5EF4-FFF2-40B4-BE49-F238E27FC236}">
                <a16:creationId xmlns:a16="http://schemas.microsoft.com/office/drawing/2014/main" id="{11E8B289-9B72-564B-A890-2E66F980C83A}"/>
              </a:ext>
            </a:extLst>
          </p:cNvPr>
          <p:cNvSpPr>
            <a:spLocks noGrp="1"/>
          </p:cNvSpPr>
          <p:nvPr>
            <p:ph idx="1"/>
          </p:nvPr>
        </p:nvSpPr>
        <p:spPr/>
        <p:txBody>
          <a:bodyPr/>
          <a:lstStyle/>
          <a:p>
            <a:r>
              <a:rPr lang="en-US" dirty="0"/>
              <a:t>There are three major components to this EDDIE module:</a:t>
            </a:r>
          </a:p>
          <a:p>
            <a:endParaRPr lang="en-US" dirty="0"/>
          </a:p>
          <a:p>
            <a:r>
              <a:rPr lang="en-US" dirty="0"/>
              <a:t>2) Using QGIS to explore geospatial data collected from community science databases</a:t>
            </a:r>
          </a:p>
        </p:txBody>
      </p:sp>
      <p:pic>
        <p:nvPicPr>
          <p:cNvPr id="5" name="image3.png">
            <a:extLst>
              <a:ext uri="{FF2B5EF4-FFF2-40B4-BE49-F238E27FC236}">
                <a16:creationId xmlns:a16="http://schemas.microsoft.com/office/drawing/2014/main" id="{A320F236-C92E-0E4A-9865-46C94BC99F09}"/>
              </a:ext>
            </a:extLst>
          </p:cNvPr>
          <p:cNvPicPr/>
          <p:nvPr/>
        </p:nvPicPr>
        <p:blipFill>
          <a:blip r:embed="rId3"/>
          <a:srcRect/>
          <a:stretch>
            <a:fillRect/>
          </a:stretch>
        </p:blipFill>
        <p:spPr>
          <a:xfrm>
            <a:off x="3124200" y="4550194"/>
            <a:ext cx="5943600" cy="1346200"/>
          </a:xfrm>
          <a:prstGeom prst="rect">
            <a:avLst/>
          </a:prstGeom>
          <a:ln/>
        </p:spPr>
      </p:pic>
    </p:spTree>
    <p:extLst>
      <p:ext uri="{BB962C8B-B14F-4D97-AF65-F5344CB8AC3E}">
        <p14:creationId xmlns:p14="http://schemas.microsoft.com/office/powerpoint/2010/main" val="155551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8B0A2-BB91-A548-A31D-9F354AB95D37}"/>
              </a:ext>
            </a:extLst>
          </p:cNvPr>
          <p:cNvSpPr>
            <a:spLocks noGrp="1"/>
          </p:cNvSpPr>
          <p:nvPr>
            <p:ph type="title"/>
          </p:nvPr>
        </p:nvSpPr>
        <p:spPr/>
        <p:txBody>
          <a:bodyPr/>
          <a:lstStyle/>
          <a:p>
            <a:r>
              <a:rPr lang="en-US" dirty="0"/>
              <a:t>Module overview</a:t>
            </a:r>
          </a:p>
        </p:txBody>
      </p:sp>
      <p:sp>
        <p:nvSpPr>
          <p:cNvPr id="3" name="Content Placeholder 2">
            <a:extLst>
              <a:ext uri="{FF2B5EF4-FFF2-40B4-BE49-F238E27FC236}">
                <a16:creationId xmlns:a16="http://schemas.microsoft.com/office/drawing/2014/main" id="{11E8B289-9B72-564B-A890-2E66F980C83A}"/>
              </a:ext>
            </a:extLst>
          </p:cNvPr>
          <p:cNvSpPr>
            <a:spLocks noGrp="1"/>
          </p:cNvSpPr>
          <p:nvPr>
            <p:ph idx="1"/>
          </p:nvPr>
        </p:nvSpPr>
        <p:spPr/>
        <p:txBody>
          <a:bodyPr/>
          <a:lstStyle/>
          <a:p>
            <a:r>
              <a:rPr lang="en-US" dirty="0"/>
              <a:t>There are three major components to this EDDIE module:</a:t>
            </a:r>
          </a:p>
          <a:p>
            <a:endParaRPr lang="en-US" dirty="0"/>
          </a:p>
          <a:p>
            <a:r>
              <a:rPr lang="en-US" dirty="0"/>
              <a:t>3) Examining how invasive species distributions vary in different geographic regions of interest</a:t>
            </a:r>
          </a:p>
        </p:txBody>
      </p:sp>
      <p:pic>
        <p:nvPicPr>
          <p:cNvPr id="6" name="Picture 5">
            <a:extLst>
              <a:ext uri="{FF2B5EF4-FFF2-40B4-BE49-F238E27FC236}">
                <a16:creationId xmlns:a16="http://schemas.microsoft.com/office/drawing/2014/main" id="{6B7E049F-AB57-444A-84BE-43A59C93177F}"/>
              </a:ext>
            </a:extLst>
          </p:cNvPr>
          <p:cNvPicPr>
            <a:picLocks noChangeAspect="1"/>
          </p:cNvPicPr>
          <p:nvPr/>
        </p:nvPicPr>
        <p:blipFill>
          <a:blip r:embed="rId3"/>
          <a:stretch>
            <a:fillRect/>
          </a:stretch>
        </p:blipFill>
        <p:spPr>
          <a:xfrm>
            <a:off x="4788693" y="4758426"/>
            <a:ext cx="2614614" cy="1963201"/>
          </a:xfrm>
          <a:prstGeom prst="rect">
            <a:avLst/>
          </a:prstGeom>
        </p:spPr>
      </p:pic>
      <p:sp>
        <p:nvSpPr>
          <p:cNvPr id="4" name="TextBox 3">
            <a:extLst>
              <a:ext uri="{FF2B5EF4-FFF2-40B4-BE49-F238E27FC236}">
                <a16:creationId xmlns:a16="http://schemas.microsoft.com/office/drawing/2014/main" id="{44231A7F-1255-354B-8683-518042C95846}"/>
              </a:ext>
            </a:extLst>
          </p:cNvPr>
          <p:cNvSpPr txBox="1"/>
          <p:nvPr/>
        </p:nvSpPr>
        <p:spPr>
          <a:xfrm>
            <a:off x="4588696" y="4389094"/>
            <a:ext cx="3014608" cy="369332"/>
          </a:xfrm>
          <a:prstGeom prst="rect">
            <a:avLst/>
          </a:prstGeom>
          <a:noFill/>
        </p:spPr>
        <p:txBody>
          <a:bodyPr wrap="none" rtlCol="0">
            <a:spAutoFit/>
          </a:bodyPr>
          <a:lstStyle/>
          <a:p>
            <a:r>
              <a:rPr lang="en-US" dirty="0"/>
              <a:t>Invasive Japanese Honeysuckle</a:t>
            </a:r>
          </a:p>
        </p:txBody>
      </p:sp>
      <p:sp>
        <p:nvSpPr>
          <p:cNvPr id="7" name="TextBox 6">
            <a:extLst>
              <a:ext uri="{FF2B5EF4-FFF2-40B4-BE49-F238E27FC236}">
                <a16:creationId xmlns:a16="http://schemas.microsoft.com/office/drawing/2014/main" id="{8B86AF09-3053-054F-B186-C1C7B82ADE56}"/>
              </a:ext>
            </a:extLst>
          </p:cNvPr>
          <p:cNvSpPr txBox="1"/>
          <p:nvPr/>
        </p:nvSpPr>
        <p:spPr>
          <a:xfrm>
            <a:off x="10176064" y="6581001"/>
            <a:ext cx="2015936" cy="276999"/>
          </a:xfrm>
          <a:prstGeom prst="rect">
            <a:avLst/>
          </a:prstGeom>
          <a:noFill/>
        </p:spPr>
        <p:txBody>
          <a:bodyPr wrap="none" rtlCol="0">
            <a:spAutoFit/>
          </a:bodyPr>
          <a:lstStyle/>
          <a:p>
            <a:r>
              <a:rPr lang="en-US" sz="1200" dirty="0"/>
              <a:t>Image: Wikimedia Commons</a:t>
            </a:r>
          </a:p>
        </p:txBody>
      </p:sp>
    </p:spTree>
    <p:extLst>
      <p:ext uri="{BB962C8B-B14F-4D97-AF65-F5344CB8AC3E}">
        <p14:creationId xmlns:p14="http://schemas.microsoft.com/office/powerpoint/2010/main" val="15121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2816-102A-B04E-B84B-962704226A7D}"/>
              </a:ext>
            </a:extLst>
          </p:cNvPr>
          <p:cNvSpPr>
            <a:spLocks noGrp="1"/>
          </p:cNvSpPr>
          <p:nvPr>
            <p:ph type="title"/>
          </p:nvPr>
        </p:nvSpPr>
        <p:spPr/>
        <p:txBody>
          <a:bodyPr/>
          <a:lstStyle/>
          <a:p>
            <a:r>
              <a:rPr lang="en-US" dirty="0"/>
              <a:t>Community science</a:t>
            </a:r>
          </a:p>
        </p:txBody>
      </p:sp>
      <p:sp>
        <p:nvSpPr>
          <p:cNvPr id="3" name="Content Placeholder 2">
            <a:extLst>
              <a:ext uri="{FF2B5EF4-FFF2-40B4-BE49-F238E27FC236}">
                <a16:creationId xmlns:a16="http://schemas.microsoft.com/office/drawing/2014/main" id="{E0E9C622-88A4-4746-BFDB-CD54C041D217}"/>
              </a:ext>
            </a:extLst>
          </p:cNvPr>
          <p:cNvSpPr>
            <a:spLocks noGrp="1"/>
          </p:cNvSpPr>
          <p:nvPr>
            <p:ph idx="1"/>
          </p:nvPr>
        </p:nvSpPr>
        <p:spPr/>
        <p:txBody>
          <a:bodyPr/>
          <a:lstStyle/>
          <a:p>
            <a:r>
              <a:rPr lang="en-US" dirty="0"/>
              <a:t>Over the last decade, there has been a massive increase in scientific data collected by community members</a:t>
            </a:r>
          </a:p>
          <a:p>
            <a:endParaRPr lang="en-US" dirty="0"/>
          </a:p>
          <a:p>
            <a:r>
              <a:rPr lang="en-US" dirty="0"/>
              <a:t>This includes observations of the occurrences of species from different geographic locations using programs like </a:t>
            </a:r>
            <a:r>
              <a:rPr lang="en-US" dirty="0" err="1"/>
              <a:t>iNaturalist</a:t>
            </a:r>
            <a:endParaRPr lang="en-US" dirty="0"/>
          </a:p>
        </p:txBody>
      </p:sp>
      <p:pic>
        <p:nvPicPr>
          <p:cNvPr id="5" name="Picture 4">
            <a:extLst>
              <a:ext uri="{FF2B5EF4-FFF2-40B4-BE49-F238E27FC236}">
                <a16:creationId xmlns:a16="http://schemas.microsoft.com/office/drawing/2014/main" id="{4F9AB06C-082A-654E-A415-EEFEC8FF0362}"/>
              </a:ext>
            </a:extLst>
          </p:cNvPr>
          <p:cNvPicPr>
            <a:picLocks noChangeAspect="1"/>
          </p:cNvPicPr>
          <p:nvPr/>
        </p:nvPicPr>
        <p:blipFill>
          <a:blip r:embed="rId3"/>
          <a:stretch>
            <a:fillRect/>
          </a:stretch>
        </p:blipFill>
        <p:spPr>
          <a:xfrm>
            <a:off x="4306093" y="5260330"/>
            <a:ext cx="3579813" cy="648841"/>
          </a:xfrm>
          <a:prstGeom prst="rect">
            <a:avLst/>
          </a:prstGeom>
        </p:spPr>
      </p:pic>
    </p:spTree>
    <p:extLst>
      <p:ext uri="{BB962C8B-B14F-4D97-AF65-F5344CB8AC3E}">
        <p14:creationId xmlns:p14="http://schemas.microsoft.com/office/powerpoint/2010/main" val="397822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5898BD-B527-5D4A-AAB9-0D214E1F86A2}"/>
              </a:ext>
            </a:extLst>
          </p:cNvPr>
          <p:cNvPicPr>
            <a:picLocks noChangeAspect="1"/>
          </p:cNvPicPr>
          <p:nvPr/>
        </p:nvPicPr>
        <p:blipFill>
          <a:blip r:embed="rId3"/>
          <a:stretch>
            <a:fillRect/>
          </a:stretch>
        </p:blipFill>
        <p:spPr>
          <a:xfrm>
            <a:off x="0" y="748734"/>
            <a:ext cx="12192000" cy="5360531"/>
          </a:xfrm>
          <a:prstGeom prst="rect">
            <a:avLst/>
          </a:prstGeom>
        </p:spPr>
      </p:pic>
    </p:spTree>
    <p:extLst>
      <p:ext uri="{BB962C8B-B14F-4D97-AF65-F5344CB8AC3E}">
        <p14:creationId xmlns:p14="http://schemas.microsoft.com/office/powerpoint/2010/main" val="2848294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2816-102A-B04E-B84B-962704226A7D}"/>
              </a:ext>
            </a:extLst>
          </p:cNvPr>
          <p:cNvSpPr>
            <a:spLocks noGrp="1"/>
          </p:cNvSpPr>
          <p:nvPr>
            <p:ph type="title"/>
          </p:nvPr>
        </p:nvSpPr>
        <p:spPr/>
        <p:txBody>
          <a:bodyPr/>
          <a:lstStyle/>
          <a:p>
            <a:r>
              <a:rPr lang="en-US" dirty="0"/>
              <a:t>Community science</a:t>
            </a:r>
          </a:p>
        </p:txBody>
      </p:sp>
      <p:sp>
        <p:nvSpPr>
          <p:cNvPr id="3" name="Content Placeholder 2">
            <a:extLst>
              <a:ext uri="{FF2B5EF4-FFF2-40B4-BE49-F238E27FC236}">
                <a16:creationId xmlns:a16="http://schemas.microsoft.com/office/drawing/2014/main" id="{E0E9C622-88A4-4746-BFDB-CD54C041D217}"/>
              </a:ext>
            </a:extLst>
          </p:cNvPr>
          <p:cNvSpPr>
            <a:spLocks noGrp="1"/>
          </p:cNvSpPr>
          <p:nvPr>
            <p:ph idx="1"/>
          </p:nvPr>
        </p:nvSpPr>
        <p:spPr>
          <a:xfrm>
            <a:off x="2231136" y="2638044"/>
            <a:ext cx="7729728" cy="4219956"/>
          </a:xfrm>
        </p:spPr>
        <p:txBody>
          <a:bodyPr/>
          <a:lstStyle/>
          <a:p>
            <a:r>
              <a:rPr lang="en-US" dirty="0"/>
              <a:t>These data collected by community members are tremendously powerful because they include exact geographic locations where species were found</a:t>
            </a:r>
          </a:p>
          <a:p>
            <a:endParaRPr lang="en-US" dirty="0"/>
          </a:p>
          <a:p>
            <a:r>
              <a:rPr lang="en-US" dirty="0"/>
              <a:t>As a result, they provide incredibly useful geospatial data that can be important for answering ecological questions or addressing issues where location data for species is needed</a:t>
            </a:r>
          </a:p>
          <a:p>
            <a:endParaRPr lang="en-US" dirty="0"/>
          </a:p>
          <a:p>
            <a:r>
              <a:rPr lang="en-US" dirty="0"/>
              <a:t>However, it is also important to note that these data still have limitations including that not every picture is good and geographic data can be limited. But they still may provide more info than is currently known because of the total number of people using these programs</a:t>
            </a:r>
          </a:p>
          <a:p>
            <a:pPr marL="0" indent="0">
              <a:buNone/>
            </a:pPr>
            <a:endParaRPr lang="en-US" dirty="0"/>
          </a:p>
          <a:p>
            <a:endParaRPr lang="en-US" dirty="0"/>
          </a:p>
        </p:txBody>
      </p:sp>
    </p:spTree>
    <p:extLst>
      <p:ext uri="{BB962C8B-B14F-4D97-AF65-F5344CB8AC3E}">
        <p14:creationId xmlns:p14="http://schemas.microsoft.com/office/powerpoint/2010/main" val="362830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119D-BC8B-B04F-9CD0-3664F889193A}"/>
              </a:ext>
            </a:extLst>
          </p:cNvPr>
          <p:cNvSpPr>
            <a:spLocks noGrp="1"/>
          </p:cNvSpPr>
          <p:nvPr>
            <p:ph type="title"/>
          </p:nvPr>
        </p:nvSpPr>
        <p:spPr>
          <a:xfrm>
            <a:off x="2231136" y="612648"/>
            <a:ext cx="7729728" cy="1188720"/>
          </a:xfrm>
        </p:spPr>
        <p:txBody>
          <a:bodyPr/>
          <a:lstStyle/>
          <a:p>
            <a:r>
              <a:rPr lang="en-US" dirty="0"/>
              <a:t>Invasive species</a:t>
            </a:r>
          </a:p>
        </p:txBody>
      </p:sp>
      <p:sp>
        <p:nvSpPr>
          <p:cNvPr id="3" name="Content Placeholder 2">
            <a:extLst>
              <a:ext uri="{FF2B5EF4-FFF2-40B4-BE49-F238E27FC236}">
                <a16:creationId xmlns:a16="http://schemas.microsoft.com/office/drawing/2014/main" id="{C4D3555B-1A28-F140-9BFB-EEF1A913F6E5}"/>
              </a:ext>
            </a:extLst>
          </p:cNvPr>
          <p:cNvSpPr>
            <a:spLocks noGrp="1"/>
          </p:cNvSpPr>
          <p:nvPr>
            <p:ph idx="1"/>
          </p:nvPr>
        </p:nvSpPr>
        <p:spPr>
          <a:xfrm>
            <a:off x="2231136" y="1980819"/>
            <a:ext cx="7729728" cy="3101983"/>
          </a:xfrm>
        </p:spPr>
        <p:txBody>
          <a:bodyPr/>
          <a:lstStyle/>
          <a:p>
            <a:r>
              <a:rPr lang="en-US" dirty="0"/>
              <a:t>One applied ecological topic that relies on geospatial occurrence data is assessing the spread of invasive species</a:t>
            </a:r>
          </a:p>
          <a:p>
            <a:endParaRPr lang="en-US" dirty="0"/>
          </a:p>
          <a:p>
            <a:r>
              <a:rPr lang="en-US" dirty="0"/>
              <a:t>Invasive species are species introduced to new geographic locations that become established and cause economic or ecological damage</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063EF686-523D-0B4C-B6AE-3750CCFF0338}"/>
              </a:ext>
            </a:extLst>
          </p:cNvPr>
          <p:cNvPicPr>
            <a:picLocks noChangeAspect="1"/>
          </p:cNvPicPr>
          <p:nvPr/>
        </p:nvPicPr>
        <p:blipFill>
          <a:blip r:embed="rId3"/>
          <a:stretch>
            <a:fillRect/>
          </a:stretch>
        </p:blipFill>
        <p:spPr>
          <a:xfrm>
            <a:off x="1034367" y="4282666"/>
            <a:ext cx="2614613" cy="1959173"/>
          </a:xfrm>
          <a:prstGeom prst="rect">
            <a:avLst/>
          </a:prstGeom>
        </p:spPr>
      </p:pic>
      <p:pic>
        <p:nvPicPr>
          <p:cNvPr id="5" name="Picture 4">
            <a:extLst>
              <a:ext uri="{FF2B5EF4-FFF2-40B4-BE49-F238E27FC236}">
                <a16:creationId xmlns:a16="http://schemas.microsoft.com/office/drawing/2014/main" id="{11217734-E640-CF42-BD22-8F2931F43684}"/>
              </a:ext>
            </a:extLst>
          </p:cNvPr>
          <p:cNvPicPr>
            <a:picLocks noChangeAspect="1"/>
          </p:cNvPicPr>
          <p:nvPr/>
        </p:nvPicPr>
        <p:blipFill>
          <a:blip r:embed="rId4"/>
          <a:stretch>
            <a:fillRect/>
          </a:stretch>
        </p:blipFill>
        <p:spPr>
          <a:xfrm>
            <a:off x="4652669" y="4282665"/>
            <a:ext cx="2997199" cy="1959173"/>
          </a:xfrm>
          <a:prstGeom prst="rect">
            <a:avLst/>
          </a:prstGeom>
        </p:spPr>
      </p:pic>
      <p:pic>
        <p:nvPicPr>
          <p:cNvPr id="6" name="Picture 5">
            <a:extLst>
              <a:ext uri="{FF2B5EF4-FFF2-40B4-BE49-F238E27FC236}">
                <a16:creationId xmlns:a16="http://schemas.microsoft.com/office/drawing/2014/main" id="{67CD6A88-696D-D44A-ADB3-8793BC87A4B4}"/>
              </a:ext>
            </a:extLst>
          </p:cNvPr>
          <p:cNvPicPr>
            <a:picLocks noChangeAspect="1"/>
          </p:cNvPicPr>
          <p:nvPr/>
        </p:nvPicPr>
        <p:blipFill>
          <a:blip r:embed="rId5"/>
          <a:stretch>
            <a:fillRect/>
          </a:stretch>
        </p:blipFill>
        <p:spPr>
          <a:xfrm>
            <a:off x="8653557" y="4282666"/>
            <a:ext cx="2614614" cy="1963201"/>
          </a:xfrm>
          <a:prstGeom prst="rect">
            <a:avLst/>
          </a:prstGeom>
        </p:spPr>
      </p:pic>
      <p:sp>
        <p:nvSpPr>
          <p:cNvPr id="7" name="TextBox 6">
            <a:extLst>
              <a:ext uri="{FF2B5EF4-FFF2-40B4-BE49-F238E27FC236}">
                <a16:creationId xmlns:a16="http://schemas.microsoft.com/office/drawing/2014/main" id="{34527B54-F6A6-EE4F-8915-B48DFF72156B}"/>
              </a:ext>
            </a:extLst>
          </p:cNvPr>
          <p:cNvSpPr txBox="1"/>
          <p:nvPr/>
        </p:nvSpPr>
        <p:spPr>
          <a:xfrm>
            <a:off x="1034366" y="3842586"/>
            <a:ext cx="2614613" cy="369332"/>
          </a:xfrm>
          <a:prstGeom prst="rect">
            <a:avLst/>
          </a:prstGeom>
          <a:noFill/>
        </p:spPr>
        <p:txBody>
          <a:bodyPr wrap="square" rtlCol="0">
            <a:spAutoFit/>
          </a:bodyPr>
          <a:lstStyle/>
          <a:p>
            <a:pPr algn="ctr"/>
            <a:r>
              <a:rPr lang="en-US" dirty="0"/>
              <a:t>periwinkle</a:t>
            </a:r>
          </a:p>
        </p:txBody>
      </p:sp>
      <p:sp>
        <p:nvSpPr>
          <p:cNvPr id="8" name="TextBox 7">
            <a:extLst>
              <a:ext uri="{FF2B5EF4-FFF2-40B4-BE49-F238E27FC236}">
                <a16:creationId xmlns:a16="http://schemas.microsoft.com/office/drawing/2014/main" id="{731D957F-F5D7-D545-ACBE-F103CDF48FDC}"/>
              </a:ext>
            </a:extLst>
          </p:cNvPr>
          <p:cNvSpPr txBox="1"/>
          <p:nvPr/>
        </p:nvSpPr>
        <p:spPr>
          <a:xfrm>
            <a:off x="4652668" y="3842586"/>
            <a:ext cx="2997200" cy="369332"/>
          </a:xfrm>
          <a:prstGeom prst="rect">
            <a:avLst/>
          </a:prstGeom>
          <a:noFill/>
        </p:spPr>
        <p:txBody>
          <a:bodyPr wrap="square" rtlCol="0">
            <a:spAutoFit/>
          </a:bodyPr>
          <a:lstStyle/>
          <a:p>
            <a:pPr algn="ctr"/>
            <a:r>
              <a:rPr lang="en-US" dirty="0"/>
              <a:t>kudzu</a:t>
            </a:r>
          </a:p>
        </p:txBody>
      </p:sp>
      <p:sp>
        <p:nvSpPr>
          <p:cNvPr id="9" name="TextBox 8">
            <a:extLst>
              <a:ext uri="{FF2B5EF4-FFF2-40B4-BE49-F238E27FC236}">
                <a16:creationId xmlns:a16="http://schemas.microsoft.com/office/drawing/2014/main" id="{7FEFA686-1FA2-7C43-A161-614F2BDE6B5C}"/>
              </a:ext>
            </a:extLst>
          </p:cNvPr>
          <p:cNvSpPr txBox="1"/>
          <p:nvPr/>
        </p:nvSpPr>
        <p:spPr>
          <a:xfrm>
            <a:off x="8653558" y="3842586"/>
            <a:ext cx="2614613" cy="369332"/>
          </a:xfrm>
          <a:prstGeom prst="rect">
            <a:avLst/>
          </a:prstGeom>
          <a:noFill/>
        </p:spPr>
        <p:txBody>
          <a:bodyPr wrap="square" rtlCol="0">
            <a:spAutoFit/>
          </a:bodyPr>
          <a:lstStyle/>
          <a:p>
            <a:pPr algn="ctr"/>
            <a:r>
              <a:rPr lang="en-US" dirty="0"/>
              <a:t>Japanese honeysuckle</a:t>
            </a:r>
          </a:p>
        </p:txBody>
      </p:sp>
      <p:sp>
        <p:nvSpPr>
          <p:cNvPr id="10" name="TextBox 9">
            <a:extLst>
              <a:ext uri="{FF2B5EF4-FFF2-40B4-BE49-F238E27FC236}">
                <a16:creationId xmlns:a16="http://schemas.microsoft.com/office/drawing/2014/main" id="{4B6A1D59-59BB-8F4D-9B2A-7D9D917B9BC2}"/>
              </a:ext>
            </a:extLst>
          </p:cNvPr>
          <p:cNvSpPr txBox="1"/>
          <p:nvPr/>
        </p:nvSpPr>
        <p:spPr>
          <a:xfrm>
            <a:off x="10176064" y="6581001"/>
            <a:ext cx="2015936" cy="276999"/>
          </a:xfrm>
          <a:prstGeom prst="rect">
            <a:avLst/>
          </a:prstGeom>
          <a:noFill/>
        </p:spPr>
        <p:txBody>
          <a:bodyPr wrap="none" rtlCol="0">
            <a:spAutoFit/>
          </a:bodyPr>
          <a:lstStyle/>
          <a:p>
            <a:r>
              <a:rPr lang="en-US" sz="1200" dirty="0"/>
              <a:t>Image: Wikimedia Commons</a:t>
            </a:r>
          </a:p>
        </p:txBody>
      </p:sp>
    </p:spTree>
    <p:extLst>
      <p:ext uri="{BB962C8B-B14F-4D97-AF65-F5344CB8AC3E}">
        <p14:creationId xmlns:p14="http://schemas.microsoft.com/office/powerpoint/2010/main" val="32241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F07B-AFDB-ED43-ACE3-AF51F40CED2E}"/>
              </a:ext>
            </a:extLst>
          </p:cNvPr>
          <p:cNvSpPr>
            <a:spLocks noGrp="1"/>
          </p:cNvSpPr>
          <p:nvPr>
            <p:ph type="title"/>
          </p:nvPr>
        </p:nvSpPr>
        <p:spPr/>
        <p:txBody>
          <a:bodyPr/>
          <a:lstStyle/>
          <a:p>
            <a:r>
              <a:rPr lang="en-US" dirty="0"/>
              <a:t>invasive species </a:t>
            </a:r>
          </a:p>
        </p:txBody>
      </p:sp>
      <p:sp>
        <p:nvSpPr>
          <p:cNvPr id="3" name="Content Placeholder 2">
            <a:extLst>
              <a:ext uri="{FF2B5EF4-FFF2-40B4-BE49-F238E27FC236}">
                <a16:creationId xmlns:a16="http://schemas.microsoft.com/office/drawing/2014/main" id="{3EC956C8-D97D-0D46-96C3-FAFD271B2FBD}"/>
              </a:ext>
            </a:extLst>
          </p:cNvPr>
          <p:cNvSpPr>
            <a:spLocks noGrp="1"/>
          </p:cNvSpPr>
          <p:nvPr>
            <p:ph idx="1"/>
          </p:nvPr>
        </p:nvSpPr>
        <p:spPr/>
        <p:txBody>
          <a:bodyPr/>
          <a:lstStyle/>
          <a:p>
            <a:r>
              <a:rPr lang="en-US" dirty="0"/>
              <a:t>Assessing the threat of an invasive species in a given geographic region requires using occurrence data</a:t>
            </a:r>
          </a:p>
        </p:txBody>
      </p:sp>
      <p:pic>
        <p:nvPicPr>
          <p:cNvPr id="8" name="Picture 7">
            <a:extLst>
              <a:ext uri="{FF2B5EF4-FFF2-40B4-BE49-F238E27FC236}">
                <a16:creationId xmlns:a16="http://schemas.microsoft.com/office/drawing/2014/main" id="{335885DF-219C-CA45-976F-755001A6494B}"/>
              </a:ext>
            </a:extLst>
          </p:cNvPr>
          <p:cNvPicPr>
            <a:picLocks noChangeAspect="1"/>
          </p:cNvPicPr>
          <p:nvPr/>
        </p:nvPicPr>
        <p:blipFill>
          <a:blip r:embed="rId3"/>
          <a:stretch>
            <a:fillRect/>
          </a:stretch>
        </p:blipFill>
        <p:spPr>
          <a:xfrm>
            <a:off x="3195607" y="3595058"/>
            <a:ext cx="5800785" cy="3262942"/>
          </a:xfrm>
          <a:prstGeom prst="rect">
            <a:avLst/>
          </a:prstGeom>
        </p:spPr>
      </p:pic>
      <p:sp>
        <p:nvSpPr>
          <p:cNvPr id="9" name="TextBox 8">
            <a:extLst>
              <a:ext uri="{FF2B5EF4-FFF2-40B4-BE49-F238E27FC236}">
                <a16:creationId xmlns:a16="http://schemas.microsoft.com/office/drawing/2014/main" id="{CBDBBE5B-4F9E-D142-85BA-3BC8CACC13D5}"/>
              </a:ext>
            </a:extLst>
          </p:cNvPr>
          <p:cNvSpPr txBox="1"/>
          <p:nvPr/>
        </p:nvSpPr>
        <p:spPr>
          <a:xfrm>
            <a:off x="10045900" y="6488668"/>
            <a:ext cx="2146100" cy="369332"/>
          </a:xfrm>
          <a:prstGeom prst="rect">
            <a:avLst/>
          </a:prstGeom>
          <a:noFill/>
        </p:spPr>
        <p:txBody>
          <a:bodyPr wrap="none" rtlCol="0">
            <a:spAutoFit/>
          </a:bodyPr>
          <a:lstStyle/>
          <a:p>
            <a:r>
              <a:rPr lang="en-US" dirty="0"/>
              <a:t>Image from </a:t>
            </a:r>
            <a:r>
              <a:rPr lang="en-US" dirty="0" err="1"/>
              <a:t>EddMapS</a:t>
            </a:r>
            <a:endParaRPr lang="en-US" dirty="0"/>
          </a:p>
        </p:txBody>
      </p:sp>
    </p:spTree>
    <p:extLst>
      <p:ext uri="{BB962C8B-B14F-4D97-AF65-F5344CB8AC3E}">
        <p14:creationId xmlns:p14="http://schemas.microsoft.com/office/powerpoint/2010/main" val="248442628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146</TotalTime>
  <Words>933</Words>
  <Application>Microsoft Macintosh PowerPoint</Application>
  <PresentationFormat>Widescreen</PresentationFormat>
  <Paragraphs>82</Paragraphs>
  <Slides>12</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Gill Sans MT</vt:lpstr>
      <vt:lpstr>Parcel</vt:lpstr>
      <vt:lpstr>Assessing the risk of Invasive Plants Using Community Science Data –powerpoint slides</vt:lpstr>
      <vt:lpstr>Module overview</vt:lpstr>
      <vt:lpstr>Module overview</vt:lpstr>
      <vt:lpstr>Module overview</vt:lpstr>
      <vt:lpstr>Community science</vt:lpstr>
      <vt:lpstr>PowerPoint Presentation</vt:lpstr>
      <vt:lpstr>Community science</vt:lpstr>
      <vt:lpstr>Invasive species</vt:lpstr>
      <vt:lpstr>invasive species </vt:lpstr>
      <vt:lpstr>invasive species </vt:lpstr>
      <vt:lpstr>Assessment possibilities</vt:lpstr>
      <vt:lpstr>Assessment possibilities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science &amp; invasive species – powerpoint slides</dc:title>
  <dc:creator>Microsoft Office User</dc:creator>
  <cp:lastModifiedBy>Microsoft Office User</cp:lastModifiedBy>
  <cp:revision>11</cp:revision>
  <dcterms:created xsi:type="dcterms:W3CDTF">2021-06-30T17:06:42Z</dcterms:created>
  <dcterms:modified xsi:type="dcterms:W3CDTF">2021-10-30T19:39:48Z</dcterms:modified>
</cp:coreProperties>
</file>