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56" r:id="rId2"/>
    <p:sldId id="313" r:id="rId3"/>
    <p:sldId id="349" r:id="rId4"/>
    <p:sldId id="358" r:id="rId5"/>
    <p:sldId id="350" r:id="rId6"/>
    <p:sldId id="351" r:id="rId7"/>
    <p:sldId id="359" r:id="rId8"/>
    <p:sldId id="259" r:id="rId9"/>
    <p:sldId id="257" r:id="rId10"/>
    <p:sldId id="261" r:id="rId11"/>
    <p:sldId id="263" r:id="rId12"/>
    <p:sldId id="264" r:id="rId13"/>
    <p:sldId id="353" r:id="rId14"/>
    <p:sldId id="260" r:id="rId15"/>
    <p:sldId id="354"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2" d="100"/>
          <a:sy n="52" d="100"/>
        </p:scale>
        <p:origin x="11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ora Kagawa-Viviani" userId="6959c472ccc42c07" providerId="LiveId" clId="{5043737A-9640-4E90-9807-20A2BF33C8E5}"/>
    <pc:docChg chg="undo custSel delSld modSld sldOrd delMainMaster">
      <pc:chgData name="Aurora Kagawa-Viviani" userId="6959c472ccc42c07" providerId="LiveId" clId="{5043737A-9640-4E90-9807-20A2BF33C8E5}" dt="2023-06-04T23:02:39.519" v="800" actId="20578"/>
      <pc:docMkLst>
        <pc:docMk/>
      </pc:docMkLst>
      <pc:sldChg chg="del">
        <pc:chgData name="Aurora Kagawa-Viviani" userId="6959c472ccc42c07" providerId="LiveId" clId="{5043737A-9640-4E90-9807-20A2BF33C8E5}" dt="2023-06-04T21:43:35.028" v="0" actId="47"/>
        <pc:sldMkLst>
          <pc:docMk/>
          <pc:sldMk cId="112840360" sldId="256"/>
        </pc:sldMkLst>
      </pc:sldChg>
      <pc:sldChg chg="ord">
        <pc:chgData name="Aurora Kagawa-Viviani" userId="6959c472ccc42c07" providerId="LiveId" clId="{5043737A-9640-4E90-9807-20A2BF33C8E5}" dt="2023-06-04T23:02:39.519" v="800" actId="20578"/>
        <pc:sldMkLst>
          <pc:docMk/>
          <pc:sldMk cId="3711453474" sldId="259"/>
        </pc:sldMkLst>
      </pc:sldChg>
      <pc:sldChg chg="modSp mod ord">
        <pc:chgData name="Aurora Kagawa-Viviani" userId="6959c472ccc42c07" providerId="LiveId" clId="{5043737A-9640-4E90-9807-20A2BF33C8E5}" dt="2023-06-04T22:13:48.480" v="601" actId="20577"/>
        <pc:sldMkLst>
          <pc:docMk/>
          <pc:sldMk cId="3292474688" sldId="260"/>
        </pc:sldMkLst>
        <pc:spChg chg="mod">
          <ac:chgData name="Aurora Kagawa-Viviani" userId="6959c472ccc42c07" providerId="LiveId" clId="{5043737A-9640-4E90-9807-20A2BF33C8E5}" dt="2023-06-04T22:13:48.480" v="601" actId="20577"/>
          <ac:spMkLst>
            <pc:docMk/>
            <pc:sldMk cId="3292474688" sldId="260"/>
            <ac:spMk id="3" creationId="{54955BC6-715E-EC4C-B2C4-5F0F31126E83}"/>
          </ac:spMkLst>
        </pc:spChg>
      </pc:sldChg>
      <pc:sldChg chg="addSp delSp modSp mod">
        <pc:chgData name="Aurora Kagawa-Viviani" userId="6959c472ccc42c07" providerId="LiveId" clId="{5043737A-9640-4E90-9807-20A2BF33C8E5}" dt="2023-06-04T22:05:17.732" v="347" actId="1076"/>
        <pc:sldMkLst>
          <pc:docMk/>
          <pc:sldMk cId="2038622794" sldId="263"/>
        </pc:sldMkLst>
        <pc:picChg chg="add mod">
          <ac:chgData name="Aurora Kagawa-Viviani" userId="6959c472ccc42c07" providerId="LiveId" clId="{5043737A-9640-4E90-9807-20A2BF33C8E5}" dt="2023-06-04T22:05:17.732" v="347" actId="1076"/>
          <ac:picMkLst>
            <pc:docMk/>
            <pc:sldMk cId="2038622794" sldId="263"/>
            <ac:picMk id="4" creationId="{B123CEE5-5870-FF2A-9E66-607B334273CE}"/>
          </ac:picMkLst>
        </pc:picChg>
        <pc:picChg chg="del">
          <ac:chgData name="Aurora Kagawa-Viviani" userId="6959c472ccc42c07" providerId="LiveId" clId="{5043737A-9640-4E90-9807-20A2BF33C8E5}" dt="2023-06-04T22:05:08.812" v="342" actId="478"/>
          <ac:picMkLst>
            <pc:docMk/>
            <pc:sldMk cId="2038622794" sldId="263"/>
            <ac:picMk id="5" creationId="{5C8159E8-1B5B-2979-FD6E-31EAEB7EA67F}"/>
          </ac:picMkLst>
        </pc:picChg>
      </pc:sldChg>
      <pc:sldChg chg="addSp delSp modSp mod ord">
        <pc:chgData name="Aurora Kagawa-Viviani" userId="6959c472ccc42c07" providerId="LiveId" clId="{5043737A-9640-4E90-9807-20A2BF33C8E5}" dt="2023-06-04T22:00:46.597" v="284"/>
        <pc:sldMkLst>
          <pc:docMk/>
          <pc:sldMk cId="2351122327" sldId="313"/>
        </pc:sldMkLst>
        <pc:spChg chg="del">
          <ac:chgData name="Aurora Kagawa-Viviani" userId="6959c472ccc42c07" providerId="LiveId" clId="{5043737A-9640-4E90-9807-20A2BF33C8E5}" dt="2023-06-04T21:44:38.597" v="8" actId="478"/>
          <ac:spMkLst>
            <pc:docMk/>
            <pc:sldMk cId="2351122327" sldId="313"/>
            <ac:spMk id="2" creationId="{A1781C33-75C7-173C-AE6C-DBB396A210EA}"/>
          </ac:spMkLst>
        </pc:spChg>
        <pc:spChg chg="del">
          <ac:chgData name="Aurora Kagawa-Viviani" userId="6959c472ccc42c07" providerId="LiveId" clId="{5043737A-9640-4E90-9807-20A2BF33C8E5}" dt="2023-06-04T21:44:35.760" v="6" actId="478"/>
          <ac:spMkLst>
            <pc:docMk/>
            <pc:sldMk cId="2351122327" sldId="313"/>
            <ac:spMk id="3" creationId="{06A5C03F-E02A-54BB-36D5-6274D1D4D7E0}"/>
          </ac:spMkLst>
        </pc:spChg>
        <pc:spChg chg="add del mod">
          <ac:chgData name="Aurora Kagawa-Viviani" userId="6959c472ccc42c07" providerId="LiveId" clId="{5043737A-9640-4E90-9807-20A2BF33C8E5}" dt="2023-06-04T21:44:41.228" v="9" actId="478"/>
          <ac:spMkLst>
            <pc:docMk/>
            <pc:sldMk cId="2351122327" sldId="313"/>
            <ac:spMk id="7" creationId="{E0C303A4-830E-9C2A-D63B-4AC155211A54}"/>
          </ac:spMkLst>
        </pc:spChg>
        <pc:spChg chg="add mod">
          <ac:chgData name="Aurora Kagawa-Viviani" userId="6959c472ccc42c07" providerId="LiveId" clId="{5043737A-9640-4E90-9807-20A2BF33C8E5}" dt="2023-06-04T21:48:45.213" v="156" actId="20577"/>
          <ac:spMkLst>
            <pc:docMk/>
            <pc:sldMk cId="2351122327" sldId="313"/>
            <ac:spMk id="10" creationId="{B26D58AA-C93D-7F2E-B2A8-D71ED9F5DAB3}"/>
          </ac:spMkLst>
        </pc:spChg>
        <pc:picChg chg="add mod modCrop">
          <ac:chgData name="Aurora Kagawa-Viviani" userId="6959c472ccc42c07" providerId="LiveId" clId="{5043737A-9640-4E90-9807-20A2BF33C8E5}" dt="2023-06-04T21:49:16.132" v="175" actId="14100"/>
          <ac:picMkLst>
            <pc:docMk/>
            <pc:sldMk cId="2351122327" sldId="313"/>
            <ac:picMk id="5" creationId="{D4F10B23-7449-1CB3-B2A3-D41B9B18AEFB}"/>
          </ac:picMkLst>
        </pc:picChg>
        <pc:picChg chg="mod modCrop">
          <ac:chgData name="Aurora Kagawa-Viviani" userId="6959c472ccc42c07" providerId="LiveId" clId="{5043737A-9640-4E90-9807-20A2BF33C8E5}" dt="2023-06-04T21:48:10.151" v="97" actId="732"/>
          <ac:picMkLst>
            <pc:docMk/>
            <pc:sldMk cId="2351122327" sldId="313"/>
            <ac:picMk id="8" creationId="{852ABAD2-5622-BD94-D968-936C65D3680C}"/>
          </ac:picMkLst>
        </pc:picChg>
        <pc:picChg chg="add mod ord modCrop">
          <ac:chgData name="Aurora Kagawa-Viviani" userId="6959c472ccc42c07" providerId="LiveId" clId="{5043737A-9640-4E90-9807-20A2BF33C8E5}" dt="2023-06-04T21:48:22.030" v="113" actId="1036"/>
          <ac:picMkLst>
            <pc:docMk/>
            <pc:sldMk cId="2351122327" sldId="313"/>
            <ac:picMk id="11" creationId="{BA2A8F00-F694-D94E-9C13-018D65C984D7}"/>
          </ac:picMkLst>
        </pc:picChg>
        <pc:picChg chg="del">
          <ac:chgData name="Aurora Kagawa-Viviani" userId="6959c472ccc42c07" providerId="LiveId" clId="{5043737A-9640-4E90-9807-20A2BF33C8E5}" dt="2023-06-04T21:44:36.940" v="7" actId="478"/>
          <ac:picMkLst>
            <pc:docMk/>
            <pc:sldMk cId="2351122327" sldId="313"/>
            <ac:picMk id="1030" creationId="{E71A6E00-2691-77C0-7C86-3AAA9ED2A881}"/>
          </ac:picMkLst>
        </pc:picChg>
      </pc:sldChg>
      <pc:sldChg chg="del">
        <pc:chgData name="Aurora Kagawa-Viviani" userId="6959c472ccc42c07" providerId="LiveId" clId="{5043737A-9640-4E90-9807-20A2BF33C8E5}" dt="2023-06-04T21:49:56.344" v="180" actId="47"/>
        <pc:sldMkLst>
          <pc:docMk/>
          <pc:sldMk cId="741518467" sldId="340"/>
        </pc:sldMkLst>
      </pc:sldChg>
      <pc:sldChg chg="modSp mod ord">
        <pc:chgData name="Aurora Kagawa-Viviani" userId="6959c472ccc42c07" providerId="LiveId" clId="{5043737A-9640-4E90-9807-20A2BF33C8E5}" dt="2023-06-04T22:01:19.053" v="334" actId="14100"/>
        <pc:sldMkLst>
          <pc:docMk/>
          <pc:sldMk cId="1748236972" sldId="349"/>
        </pc:sldMkLst>
        <pc:spChg chg="mod">
          <ac:chgData name="Aurora Kagawa-Viviani" userId="6959c472ccc42c07" providerId="LiveId" clId="{5043737A-9640-4E90-9807-20A2BF33C8E5}" dt="2023-06-04T22:01:19.053" v="334" actId="14100"/>
          <ac:spMkLst>
            <pc:docMk/>
            <pc:sldMk cId="1748236972" sldId="349"/>
            <ac:spMk id="2" creationId="{4D32E43A-80FB-CA71-D293-12F6BBBC6F63}"/>
          </ac:spMkLst>
        </pc:spChg>
      </pc:sldChg>
      <pc:sldChg chg="delSp modSp mod delAnim modAnim">
        <pc:chgData name="Aurora Kagawa-Viviani" userId="6959c472ccc42c07" providerId="LiveId" clId="{5043737A-9640-4E90-9807-20A2BF33C8E5}" dt="2023-06-04T22:01:43.761" v="336" actId="14100"/>
        <pc:sldMkLst>
          <pc:docMk/>
          <pc:sldMk cId="1344324287" sldId="350"/>
        </pc:sldMkLst>
        <pc:spChg chg="mod">
          <ac:chgData name="Aurora Kagawa-Viviani" userId="6959c472ccc42c07" providerId="LiveId" clId="{5043737A-9640-4E90-9807-20A2BF33C8E5}" dt="2023-06-04T22:01:43.761" v="336" actId="14100"/>
          <ac:spMkLst>
            <pc:docMk/>
            <pc:sldMk cId="1344324287" sldId="350"/>
            <ac:spMk id="2" creationId="{0CF335CF-EF7F-04D6-10F7-C7B1C98D1096}"/>
          </ac:spMkLst>
        </pc:spChg>
        <pc:spChg chg="mod">
          <ac:chgData name="Aurora Kagawa-Viviani" userId="6959c472ccc42c07" providerId="LiveId" clId="{5043737A-9640-4E90-9807-20A2BF33C8E5}" dt="2023-06-04T21:59:02.169" v="255" actId="20577"/>
          <ac:spMkLst>
            <pc:docMk/>
            <pc:sldMk cId="1344324287" sldId="350"/>
            <ac:spMk id="3" creationId="{863817A5-7AEB-EF93-3306-864C9A8E515F}"/>
          </ac:spMkLst>
        </pc:spChg>
        <pc:picChg chg="del">
          <ac:chgData name="Aurora Kagawa-Viviani" userId="6959c472ccc42c07" providerId="LiveId" clId="{5043737A-9640-4E90-9807-20A2BF33C8E5}" dt="2023-06-04T21:54:47.176" v="186" actId="478"/>
          <ac:picMkLst>
            <pc:docMk/>
            <pc:sldMk cId="1344324287" sldId="350"/>
            <ac:picMk id="8" creationId="{44AD4CC3-43FE-BD85-0CA2-11CF01E11992}"/>
          </ac:picMkLst>
        </pc:picChg>
        <pc:picChg chg="del">
          <ac:chgData name="Aurora Kagawa-Viviani" userId="6959c472ccc42c07" providerId="LiveId" clId="{5043737A-9640-4E90-9807-20A2BF33C8E5}" dt="2023-06-04T21:54:46.008" v="185" actId="478"/>
          <ac:picMkLst>
            <pc:docMk/>
            <pc:sldMk cId="1344324287" sldId="350"/>
            <ac:picMk id="4098" creationId="{5F3307A6-655F-E38E-9E87-1155E5E11E7E}"/>
          </ac:picMkLst>
        </pc:picChg>
        <pc:picChg chg="mod">
          <ac:chgData name="Aurora Kagawa-Viviani" userId="6959c472ccc42c07" providerId="LiveId" clId="{5043737A-9640-4E90-9807-20A2BF33C8E5}" dt="2023-06-04T22:01:41.164" v="335" actId="1076"/>
          <ac:picMkLst>
            <pc:docMk/>
            <pc:sldMk cId="1344324287" sldId="350"/>
            <ac:picMk id="4100" creationId="{81CB4089-8CCC-07C8-94BE-C33823708554}"/>
          </ac:picMkLst>
        </pc:picChg>
      </pc:sldChg>
      <pc:sldChg chg="modSp mod">
        <pc:chgData name="Aurora Kagawa-Viviani" userId="6959c472ccc42c07" providerId="LiveId" clId="{5043737A-9640-4E90-9807-20A2BF33C8E5}" dt="2023-06-04T22:18:59.976" v="795"/>
        <pc:sldMkLst>
          <pc:docMk/>
          <pc:sldMk cId="1946874711" sldId="353"/>
        </pc:sldMkLst>
        <pc:spChg chg="mod">
          <ac:chgData name="Aurora Kagawa-Viviani" userId="6959c472ccc42c07" providerId="LiveId" clId="{5043737A-9640-4E90-9807-20A2BF33C8E5}" dt="2023-06-04T22:18:59.976" v="795"/>
          <ac:spMkLst>
            <pc:docMk/>
            <pc:sldMk cId="1946874711" sldId="353"/>
            <ac:spMk id="5" creationId="{27FD17ED-51E0-801D-CC84-1BC009EB941F}"/>
          </ac:spMkLst>
        </pc:spChg>
      </pc:sldChg>
      <pc:sldChg chg="ord">
        <pc:chgData name="Aurora Kagawa-Viviani" userId="6959c472ccc42c07" providerId="LiveId" clId="{5043737A-9640-4E90-9807-20A2BF33C8E5}" dt="2023-06-04T22:13:52.042" v="603"/>
        <pc:sldMkLst>
          <pc:docMk/>
          <pc:sldMk cId="3105349425" sldId="354"/>
        </pc:sldMkLst>
      </pc:sldChg>
      <pc:sldChg chg="addSp delSp modSp mod">
        <pc:chgData name="Aurora Kagawa-Viviani" userId="6959c472ccc42c07" providerId="LiveId" clId="{5043737A-9640-4E90-9807-20A2BF33C8E5}" dt="2023-06-04T23:01:31.797" v="797" actId="20577"/>
        <pc:sldMkLst>
          <pc:docMk/>
          <pc:sldMk cId="2627037130" sldId="356"/>
        </pc:sldMkLst>
        <pc:spChg chg="mod">
          <ac:chgData name="Aurora Kagawa-Viviani" userId="6959c472ccc42c07" providerId="LiveId" clId="{5043737A-9640-4E90-9807-20A2BF33C8E5}" dt="2023-06-04T23:01:31.797" v="797" actId="20577"/>
          <ac:spMkLst>
            <pc:docMk/>
            <pc:sldMk cId="2627037130" sldId="356"/>
            <ac:spMk id="2" creationId="{108B158D-8AA4-B0BE-4228-A9CE18C7FBBD}"/>
          </ac:spMkLst>
        </pc:spChg>
        <pc:spChg chg="del">
          <ac:chgData name="Aurora Kagawa-Viviani" userId="6959c472ccc42c07" providerId="LiveId" clId="{5043737A-9640-4E90-9807-20A2BF33C8E5}" dt="2023-06-04T21:43:40.335" v="1" actId="478"/>
          <ac:spMkLst>
            <pc:docMk/>
            <pc:sldMk cId="2627037130" sldId="356"/>
            <ac:spMk id="5" creationId="{A378B1C5-8235-BF23-ADBA-70B90DE33AB3}"/>
          </ac:spMkLst>
        </pc:spChg>
        <pc:spChg chg="add del mod">
          <ac:chgData name="Aurora Kagawa-Viviani" userId="6959c472ccc42c07" providerId="LiveId" clId="{5043737A-9640-4E90-9807-20A2BF33C8E5}" dt="2023-06-04T21:43:50.247" v="2" actId="478"/>
          <ac:spMkLst>
            <pc:docMk/>
            <pc:sldMk cId="2627037130" sldId="356"/>
            <ac:spMk id="6" creationId="{0C9F7A44-A827-5979-62A2-7C012A74E719}"/>
          </ac:spMkLst>
        </pc:spChg>
      </pc:sldChg>
      <pc:sldChg chg="ord">
        <pc:chgData name="Aurora Kagawa-Viviani" userId="6959c472ccc42c07" providerId="LiveId" clId="{5043737A-9640-4E90-9807-20A2BF33C8E5}" dt="2023-06-04T21:49:32.110" v="177"/>
        <pc:sldMkLst>
          <pc:docMk/>
          <pc:sldMk cId="3925169741" sldId="358"/>
        </pc:sldMkLst>
      </pc:sldChg>
      <pc:sldMasterChg chg="del delSldLayout">
        <pc:chgData name="Aurora Kagawa-Viviani" userId="6959c472ccc42c07" providerId="LiveId" clId="{5043737A-9640-4E90-9807-20A2BF33C8E5}" dt="2023-06-04T21:43:35.028" v="0" actId="47"/>
        <pc:sldMasterMkLst>
          <pc:docMk/>
          <pc:sldMasterMk cId="3117440423" sldId="2147483648"/>
        </pc:sldMasterMkLst>
        <pc:sldLayoutChg chg="del">
          <pc:chgData name="Aurora Kagawa-Viviani" userId="6959c472ccc42c07" providerId="LiveId" clId="{5043737A-9640-4E90-9807-20A2BF33C8E5}" dt="2023-06-04T21:43:35.028" v="0" actId="47"/>
          <pc:sldLayoutMkLst>
            <pc:docMk/>
            <pc:sldMasterMk cId="3117440423" sldId="2147483648"/>
            <pc:sldLayoutMk cId="3303871978" sldId="2147483649"/>
          </pc:sldLayoutMkLst>
        </pc:sldLayoutChg>
        <pc:sldLayoutChg chg="del">
          <pc:chgData name="Aurora Kagawa-Viviani" userId="6959c472ccc42c07" providerId="LiveId" clId="{5043737A-9640-4E90-9807-20A2BF33C8E5}" dt="2023-06-04T21:43:35.028" v="0" actId="47"/>
          <pc:sldLayoutMkLst>
            <pc:docMk/>
            <pc:sldMasterMk cId="3117440423" sldId="2147483648"/>
            <pc:sldLayoutMk cId="2599639598" sldId="2147483650"/>
          </pc:sldLayoutMkLst>
        </pc:sldLayoutChg>
        <pc:sldLayoutChg chg="del">
          <pc:chgData name="Aurora Kagawa-Viviani" userId="6959c472ccc42c07" providerId="LiveId" clId="{5043737A-9640-4E90-9807-20A2BF33C8E5}" dt="2023-06-04T21:43:35.028" v="0" actId="47"/>
          <pc:sldLayoutMkLst>
            <pc:docMk/>
            <pc:sldMasterMk cId="3117440423" sldId="2147483648"/>
            <pc:sldLayoutMk cId="3631346489" sldId="2147483651"/>
          </pc:sldLayoutMkLst>
        </pc:sldLayoutChg>
        <pc:sldLayoutChg chg="del">
          <pc:chgData name="Aurora Kagawa-Viviani" userId="6959c472ccc42c07" providerId="LiveId" clId="{5043737A-9640-4E90-9807-20A2BF33C8E5}" dt="2023-06-04T21:43:35.028" v="0" actId="47"/>
          <pc:sldLayoutMkLst>
            <pc:docMk/>
            <pc:sldMasterMk cId="3117440423" sldId="2147483648"/>
            <pc:sldLayoutMk cId="3004290118" sldId="2147483652"/>
          </pc:sldLayoutMkLst>
        </pc:sldLayoutChg>
        <pc:sldLayoutChg chg="del">
          <pc:chgData name="Aurora Kagawa-Viviani" userId="6959c472ccc42c07" providerId="LiveId" clId="{5043737A-9640-4E90-9807-20A2BF33C8E5}" dt="2023-06-04T21:43:35.028" v="0" actId="47"/>
          <pc:sldLayoutMkLst>
            <pc:docMk/>
            <pc:sldMasterMk cId="3117440423" sldId="2147483648"/>
            <pc:sldLayoutMk cId="503826817" sldId="2147483653"/>
          </pc:sldLayoutMkLst>
        </pc:sldLayoutChg>
        <pc:sldLayoutChg chg="del">
          <pc:chgData name="Aurora Kagawa-Viviani" userId="6959c472ccc42c07" providerId="LiveId" clId="{5043737A-9640-4E90-9807-20A2BF33C8E5}" dt="2023-06-04T21:43:35.028" v="0" actId="47"/>
          <pc:sldLayoutMkLst>
            <pc:docMk/>
            <pc:sldMasterMk cId="3117440423" sldId="2147483648"/>
            <pc:sldLayoutMk cId="1753951860" sldId="2147483654"/>
          </pc:sldLayoutMkLst>
        </pc:sldLayoutChg>
        <pc:sldLayoutChg chg="del">
          <pc:chgData name="Aurora Kagawa-Viviani" userId="6959c472ccc42c07" providerId="LiveId" clId="{5043737A-9640-4E90-9807-20A2BF33C8E5}" dt="2023-06-04T21:43:35.028" v="0" actId="47"/>
          <pc:sldLayoutMkLst>
            <pc:docMk/>
            <pc:sldMasterMk cId="3117440423" sldId="2147483648"/>
            <pc:sldLayoutMk cId="2454375436" sldId="2147483655"/>
          </pc:sldLayoutMkLst>
        </pc:sldLayoutChg>
        <pc:sldLayoutChg chg="del">
          <pc:chgData name="Aurora Kagawa-Viviani" userId="6959c472ccc42c07" providerId="LiveId" clId="{5043737A-9640-4E90-9807-20A2BF33C8E5}" dt="2023-06-04T21:43:35.028" v="0" actId="47"/>
          <pc:sldLayoutMkLst>
            <pc:docMk/>
            <pc:sldMasterMk cId="3117440423" sldId="2147483648"/>
            <pc:sldLayoutMk cId="3636355669" sldId="2147483656"/>
          </pc:sldLayoutMkLst>
        </pc:sldLayoutChg>
        <pc:sldLayoutChg chg="del">
          <pc:chgData name="Aurora Kagawa-Viviani" userId="6959c472ccc42c07" providerId="LiveId" clId="{5043737A-9640-4E90-9807-20A2BF33C8E5}" dt="2023-06-04T21:43:35.028" v="0" actId="47"/>
          <pc:sldLayoutMkLst>
            <pc:docMk/>
            <pc:sldMasterMk cId="3117440423" sldId="2147483648"/>
            <pc:sldLayoutMk cId="1787243137" sldId="2147483657"/>
          </pc:sldLayoutMkLst>
        </pc:sldLayoutChg>
        <pc:sldLayoutChg chg="del">
          <pc:chgData name="Aurora Kagawa-Viviani" userId="6959c472ccc42c07" providerId="LiveId" clId="{5043737A-9640-4E90-9807-20A2BF33C8E5}" dt="2023-06-04T21:43:35.028" v="0" actId="47"/>
          <pc:sldLayoutMkLst>
            <pc:docMk/>
            <pc:sldMasterMk cId="3117440423" sldId="2147483648"/>
            <pc:sldLayoutMk cId="941567884" sldId="2147483658"/>
          </pc:sldLayoutMkLst>
        </pc:sldLayoutChg>
        <pc:sldLayoutChg chg="del">
          <pc:chgData name="Aurora Kagawa-Viviani" userId="6959c472ccc42c07" providerId="LiveId" clId="{5043737A-9640-4E90-9807-20A2BF33C8E5}" dt="2023-06-04T21:43:35.028" v="0" actId="47"/>
          <pc:sldLayoutMkLst>
            <pc:docMk/>
            <pc:sldMasterMk cId="3117440423" sldId="2147483648"/>
            <pc:sldLayoutMk cId="146616161"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F20C4-16F8-478C-A0A9-2A1BB132F399}" type="datetimeFigureOut">
              <a:rPr lang="en-US" smtClean="0"/>
              <a:t>6/4/2023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1DB33-821E-4D5C-81F2-95FE3634BFF4}" type="slidenum">
              <a:rPr lang="en-US" smtClean="0"/>
              <a:t>‹#›</a:t>
            </a:fld>
            <a:endParaRPr lang="en-US"/>
          </a:p>
        </p:txBody>
      </p:sp>
    </p:spTree>
    <p:extLst>
      <p:ext uri="{BB962C8B-B14F-4D97-AF65-F5344CB8AC3E}">
        <p14:creationId xmlns:p14="http://schemas.microsoft.com/office/powerpoint/2010/main" val="77184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jLdXmE6sLiE&amp;t=180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ecology.fnal.gov</a:t>
            </a:r>
            <a:r>
              <a:rPr lang="en-US" dirty="0"/>
              <a:t>/ecosystem-services/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0DA87-2CC3-0745-9637-7702CD365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565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0DA87-2CC3-0745-9637-7702CD365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14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https://www.youtube.com/watch?v=CdbBwIgq4rs</a:t>
            </a:r>
            <a:endParaRPr lang="haw-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https://www.youtube.com/watch?v=jLdXmE6sLiE&amp;t=180s</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0DA87-2CC3-0745-9637-7702CD365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260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0DA87-2CC3-0745-9637-7702CD3655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48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F2695-E2B8-8077-9C77-E3E52EC63C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171F94-C8FB-6D6E-715D-88BF41118D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F43FAE-F25C-1595-2D61-B3C78E3E1675}"/>
              </a:ext>
            </a:extLst>
          </p:cNvPr>
          <p:cNvSpPr>
            <a:spLocks noGrp="1"/>
          </p:cNvSpPr>
          <p:nvPr>
            <p:ph type="dt" sz="half" idx="10"/>
          </p:nvPr>
        </p:nvSpPr>
        <p:spPr/>
        <p:txBody>
          <a:bodyPr/>
          <a:lstStyle/>
          <a:p>
            <a:fld id="{857C576E-71CD-4E91-B0D4-468670B7AEA8}" type="datetime1">
              <a:rPr lang="en-US" smtClean="0"/>
              <a:t>6/4/2023</a:t>
            </a:fld>
            <a:endParaRPr lang="en-US"/>
          </a:p>
        </p:txBody>
      </p:sp>
      <p:sp>
        <p:nvSpPr>
          <p:cNvPr id="5" name="Footer Placeholder 4">
            <a:extLst>
              <a:ext uri="{FF2B5EF4-FFF2-40B4-BE49-F238E27FC236}">
                <a16:creationId xmlns:a16="http://schemas.microsoft.com/office/drawing/2014/main" id="{2EC56ADD-8426-29C0-4CEF-9DD935DF1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18846-457C-41A5-013E-3CA278C406C3}"/>
              </a:ext>
            </a:extLst>
          </p:cNvPr>
          <p:cNvSpPr>
            <a:spLocks noGrp="1"/>
          </p:cNvSpPr>
          <p:nvPr>
            <p:ph type="sldNum" sz="quarter" idx="12"/>
          </p:nvPr>
        </p:nvSpPr>
        <p:spPr/>
        <p:txBody>
          <a:bodyPr/>
          <a:lstStyle/>
          <a:p>
            <a:fld id="{902FBA85-7A68-43B5-A5ED-FAE92CF497A8}" type="slidenum">
              <a:rPr lang="en-US" smtClean="0"/>
              <a:t>‹#›</a:t>
            </a:fld>
            <a:endParaRPr lang="en-US"/>
          </a:p>
        </p:txBody>
      </p:sp>
    </p:spTree>
    <p:extLst>
      <p:ext uri="{BB962C8B-B14F-4D97-AF65-F5344CB8AC3E}">
        <p14:creationId xmlns:p14="http://schemas.microsoft.com/office/powerpoint/2010/main" val="2783264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683D5-39AE-CEF5-8861-893F8A0068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35DDD8-C06C-01BA-9EAD-5BAE6860A5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B5984-A418-1AEB-9CAD-149BEC51C29A}"/>
              </a:ext>
            </a:extLst>
          </p:cNvPr>
          <p:cNvSpPr>
            <a:spLocks noGrp="1"/>
          </p:cNvSpPr>
          <p:nvPr>
            <p:ph type="dt" sz="half" idx="10"/>
          </p:nvPr>
        </p:nvSpPr>
        <p:spPr/>
        <p:txBody>
          <a:bodyPr/>
          <a:lstStyle/>
          <a:p>
            <a:fld id="{03AADD9F-0C9E-4508-8D19-ABB6F4260B7D}" type="datetime1">
              <a:rPr lang="en-US" smtClean="0"/>
              <a:t>6/4/2023</a:t>
            </a:fld>
            <a:endParaRPr lang="en-US"/>
          </a:p>
        </p:txBody>
      </p:sp>
      <p:sp>
        <p:nvSpPr>
          <p:cNvPr id="5" name="Footer Placeholder 4">
            <a:extLst>
              <a:ext uri="{FF2B5EF4-FFF2-40B4-BE49-F238E27FC236}">
                <a16:creationId xmlns:a16="http://schemas.microsoft.com/office/drawing/2014/main" id="{7958A30D-E51B-2C72-6B14-3C32EDEB4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BD3AB-AE80-AD4F-EF79-BC2C761CCE03}"/>
              </a:ext>
            </a:extLst>
          </p:cNvPr>
          <p:cNvSpPr>
            <a:spLocks noGrp="1"/>
          </p:cNvSpPr>
          <p:nvPr>
            <p:ph type="sldNum" sz="quarter" idx="12"/>
          </p:nvPr>
        </p:nvSpPr>
        <p:spPr/>
        <p:txBody>
          <a:bodyPr/>
          <a:lstStyle/>
          <a:p>
            <a:fld id="{902FBA85-7A68-43B5-A5ED-FAE92CF497A8}" type="slidenum">
              <a:rPr lang="en-US" smtClean="0"/>
              <a:t>‹#›</a:t>
            </a:fld>
            <a:endParaRPr lang="en-US"/>
          </a:p>
        </p:txBody>
      </p:sp>
    </p:spTree>
    <p:extLst>
      <p:ext uri="{BB962C8B-B14F-4D97-AF65-F5344CB8AC3E}">
        <p14:creationId xmlns:p14="http://schemas.microsoft.com/office/powerpoint/2010/main" val="1491069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103184-62C5-148C-7553-40D19B5780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FCF426-0629-8FB0-C238-36B8E76422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02B0-CCA8-7FB4-E41B-3F813583300C}"/>
              </a:ext>
            </a:extLst>
          </p:cNvPr>
          <p:cNvSpPr>
            <a:spLocks noGrp="1"/>
          </p:cNvSpPr>
          <p:nvPr>
            <p:ph type="dt" sz="half" idx="10"/>
          </p:nvPr>
        </p:nvSpPr>
        <p:spPr/>
        <p:txBody>
          <a:bodyPr/>
          <a:lstStyle/>
          <a:p>
            <a:fld id="{9AF1C7B7-989C-41C2-9BB3-C4B2300C23CD}" type="datetime1">
              <a:rPr lang="en-US" smtClean="0"/>
              <a:t>6/4/2023</a:t>
            </a:fld>
            <a:endParaRPr lang="en-US"/>
          </a:p>
        </p:txBody>
      </p:sp>
      <p:sp>
        <p:nvSpPr>
          <p:cNvPr id="5" name="Footer Placeholder 4">
            <a:extLst>
              <a:ext uri="{FF2B5EF4-FFF2-40B4-BE49-F238E27FC236}">
                <a16:creationId xmlns:a16="http://schemas.microsoft.com/office/drawing/2014/main" id="{54DEE270-3E92-AE92-8BAC-F15E5A3BE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D38D9-A104-50FF-4BE0-5C374476B0A1}"/>
              </a:ext>
            </a:extLst>
          </p:cNvPr>
          <p:cNvSpPr>
            <a:spLocks noGrp="1"/>
          </p:cNvSpPr>
          <p:nvPr>
            <p:ph type="sldNum" sz="quarter" idx="12"/>
          </p:nvPr>
        </p:nvSpPr>
        <p:spPr/>
        <p:txBody>
          <a:bodyPr/>
          <a:lstStyle/>
          <a:p>
            <a:fld id="{902FBA85-7A68-43B5-A5ED-FAE92CF497A8}" type="slidenum">
              <a:rPr lang="en-US" smtClean="0"/>
              <a:t>‹#›</a:t>
            </a:fld>
            <a:endParaRPr lang="en-US"/>
          </a:p>
        </p:txBody>
      </p:sp>
    </p:spTree>
    <p:extLst>
      <p:ext uri="{BB962C8B-B14F-4D97-AF65-F5344CB8AC3E}">
        <p14:creationId xmlns:p14="http://schemas.microsoft.com/office/powerpoint/2010/main" val="380646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14AA-79BD-60D0-6E07-5DDFB0F76F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008FF7-70A3-5B55-C453-4421F39A56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17DEB-5236-DB5D-3683-131848A70F08}"/>
              </a:ext>
            </a:extLst>
          </p:cNvPr>
          <p:cNvSpPr>
            <a:spLocks noGrp="1"/>
          </p:cNvSpPr>
          <p:nvPr>
            <p:ph type="dt" sz="half" idx="10"/>
          </p:nvPr>
        </p:nvSpPr>
        <p:spPr/>
        <p:txBody>
          <a:bodyPr/>
          <a:lstStyle/>
          <a:p>
            <a:fld id="{D8BFC04B-D0E1-4185-8DCA-27E5598E2A7F}" type="datetime1">
              <a:rPr lang="en-US" smtClean="0"/>
              <a:t>6/4/2023</a:t>
            </a:fld>
            <a:endParaRPr lang="en-US"/>
          </a:p>
        </p:txBody>
      </p:sp>
      <p:sp>
        <p:nvSpPr>
          <p:cNvPr id="5" name="Footer Placeholder 4">
            <a:extLst>
              <a:ext uri="{FF2B5EF4-FFF2-40B4-BE49-F238E27FC236}">
                <a16:creationId xmlns:a16="http://schemas.microsoft.com/office/drawing/2014/main" id="{F81464E2-9693-7D1B-979B-96463E3B7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3FE91-AF91-757B-6E2E-AE472A7879A6}"/>
              </a:ext>
            </a:extLst>
          </p:cNvPr>
          <p:cNvSpPr>
            <a:spLocks noGrp="1"/>
          </p:cNvSpPr>
          <p:nvPr>
            <p:ph type="sldNum" sz="quarter" idx="12"/>
          </p:nvPr>
        </p:nvSpPr>
        <p:spPr/>
        <p:txBody>
          <a:bodyPr/>
          <a:lstStyle/>
          <a:p>
            <a:fld id="{902FBA85-7A68-43B5-A5ED-FAE92CF497A8}" type="slidenum">
              <a:rPr lang="en-US" smtClean="0"/>
              <a:t>‹#›</a:t>
            </a:fld>
            <a:endParaRPr lang="en-US"/>
          </a:p>
        </p:txBody>
      </p:sp>
    </p:spTree>
    <p:extLst>
      <p:ext uri="{BB962C8B-B14F-4D97-AF65-F5344CB8AC3E}">
        <p14:creationId xmlns:p14="http://schemas.microsoft.com/office/powerpoint/2010/main" val="337971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36294-FF5A-7532-690C-ED9F1BC856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A409F0-D6B2-C4FA-15D0-89C17B83B5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473D83-2DBC-9E2C-851F-13340E1AE171}"/>
              </a:ext>
            </a:extLst>
          </p:cNvPr>
          <p:cNvSpPr>
            <a:spLocks noGrp="1"/>
          </p:cNvSpPr>
          <p:nvPr>
            <p:ph type="dt" sz="half" idx="10"/>
          </p:nvPr>
        </p:nvSpPr>
        <p:spPr/>
        <p:txBody>
          <a:bodyPr/>
          <a:lstStyle/>
          <a:p>
            <a:fld id="{7A6763A0-8371-4948-AD52-36968C5EFEDD}" type="datetime1">
              <a:rPr lang="en-US" smtClean="0"/>
              <a:t>6/4/2023</a:t>
            </a:fld>
            <a:endParaRPr lang="en-US"/>
          </a:p>
        </p:txBody>
      </p:sp>
      <p:sp>
        <p:nvSpPr>
          <p:cNvPr id="5" name="Footer Placeholder 4">
            <a:extLst>
              <a:ext uri="{FF2B5EF4-FFF2-40B4-BE49-F238E27FC236}">
                <a16:creationId xmlns:a16="http://schemas.microsoft.com/office/drawing/2014/main" id="{DB7699E8-DE24-A5D3-6B7A-436C712E7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354D4-7542-E4BF-5DE0-17DAC5A8F27D}"/>
              </a:ext>
            </a:extLst>
          </p:cNvPr>
          <p:cNvSpPr>
            <a:spLocks noGrp="1"/>
          </p:cNvSpPr>
          <p:nvPr>
            <p:ph type="sldNum" sz="quarter" idx="12"/>
          </p:nvPr>
        </p:nvSpPr>
        <p:spPr/>
        <p:txBody>
          <a:bodyPr/>
          <a:lstStyle/>
          <a:p>
            <a:fld id="{902FBA85-7A68-43B5-A5ED-FAE92CF497A8}" type="slidenum">
              <a:rPr lang="en-US" smtClean="0"/>
              <a:t>‹#›</a:t>
            </a:fld>
            <a:endParaRPr lang="en-US"/>
          </a:p>
        </p:txBody>
      </p:sp>
    </p:spTree>
    <p:extLst>
      <p:ext uri="{BB962C8B-B14F-4D97-AF65-F5344CB8AC3E}">
        <p14:creationId xmlns:p14="http://schemas.microsoft.com/office/powerpoint/2010/main" val="314082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89B16-B704-9A65-85BB-76677DB77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3FBA0E-DBA0-B9FB-39EF-FC30B37335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7C83C5-BD32-A564-3D48-B8DA3F02C1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C06740-5790-66FC-3DED-3CFA980FE62F}"/>
              </a:ext>
            </a:extLst>
          </p:cNvPr>
          <p:cNvSpPr>
            <a:spLocks noGrp="1"/>
          </p:cNvSpPr>
          <p:nvPr>
            <p:ph type="dt" sz="half" idx="10"/>
          </p:nvPr>
        </p:nvSpPr>
        <p:spPr/>
        <p:txBody>
          <a:bodyPr/>
          <a:lstStyle/>
          <a:p>
            <a:fld id="{6EAF9C3D-1DD6-45F5-85BE-5B34FCA9CC0B}" type="datetime1">
              <a:rPr lang="en-US" smtClean="0"/>
              <a:t>6/4/2023</a:t>
            </a:fld>
            <a:endParaRPr lang="en-US"/>
          </a:p>
        </p:txBody>
      </p:sp>
      <p:sp>
        <p:nvSpPr>
          <p:cNvPr id="6" name="Footer Placeholder 5">
            <a:extLst>
              <a:ext uri="{FF2B5EF4-FFF2-40B4-BE49-F238E27FC236}">
                <a16:creationId xmlns:a16="http://schemas.microsoft.com/office/drawing/2014/main" id="{08623377-DE5E-CC19-9DB4-632E8C0569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842D19-5B8A-25C7-71D2-9526C7C1C4D8}"/>
              </a:ext>
            </a:extLst>
          </p:cNvPr>
          <p:cNvSpPr>
            <a:spLocks noGrp="1"/>
          </p:cNvSpPr>
          <p:nvPr>
            <p:ph type="sldNum" sz="quarter" idx="12"/>
          </p:nvPr>
        </p:nvSpPr>
        <p:spPr/>
        <p:txBody>
          <a:bodyPr/>
          <a:lstStyle/>
          <a:p>
            <a:fld id="{902FBA85-7A68-43B5-A5ED-FAE92CF497A8}" type="slidenum">
              <a:rPr lang="en-US" smtClean="0"/>
              <a:t>‹#›</a:t>
            </a:fld>
            <a:endParaRPr lang="en-US"/>
          </a:p>
        </p:txBody>
      </p:sp>
    </p:spTree>
    <p:extLst>
      <p:ext uri="{BB962C8B-B14F-4D97-AF65-F5344CB8AC3E}">
        <p14:creationId xmlns:p14="http://schemas.microsoft.com/office/powerpoint/2010/main" val="276856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530D7-468A-959B-9974-BD4355242D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8D6CA5-92C1-5C8F-71C9-4090340E8F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558F24-3E96-489E-A133-71AA9E8F03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9B6C58-90CE-251D-0165-E73E150C6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4E5793-23C2-EF23-32F8-02D540B3EA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BE7A5A-E965-36E3-702E-FF2E4DC5B824}"/>
              </a:ext>
            </a:extLst>
          </p:cNvPr>
          <p:cNvSpPr>
            <a:spLocks noGrp="1"/>
          </p:cNvSpPr>
          <p:nvPr>
            <p:ph type="dt" sz="half" idx="10"/>
          </p:nvPr>
        </p:nvSpPr>
        <p:spPr/>
        <p:txBody>
          <a:bodyPr/>
          <a:lstStyle/>
          <a:p>
            <a:fld id="{9E90E6AC-AE81-452E-B4A1-9230AD740B41}" type="datetime1">
              <a:rPr lang="en-US" smtClean="0"/>
              <a:t>6/4/2023</a:t>
            </a:fld>
            <a:endParaRPr lang="en-US"/>
          </a:p>
        </p:txBody>
      </p:sp>
      <p:sp>
        <p:nvSpPr>
          <p:cNvPr id="8" name="Footer Placeholder 7">
            <a:extLst>
              <a:ext uri="{FF2B5EF4-FFF2-40B4-BE49-F238E27FC236}">
                <a16:creationId xmlns:a16="http://schemas.microsoft.com/office/drawing/2014/main" id="{4ACC39D5-B8DC-52A5-CD57-421B335331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53DA95-AC65-A540-08F9-7D108FA8FD68}"/>
              </a:ext>
            </a:extLst>
          </p:cNvPr>
          <p:cNvSpPr>
            <a:spLocks noGrp="1"/>
          </p:cNvSpPr>
          <p:nvPr>
            <p:ph type="sldNum" sz="quarter" idx="12"/>
          </p:nvPr>
        </p:nvSpPr>
        <p:spPr/>
        <p:txBody>
          <a:bodyPr/>
          <a:lstStyle/>
          <a:p>
            <a:fld id="{902FBA85-7A68-43B5-A5ED-FAE92CF497A8}" type="slidenum">
              <a:rPr lang="en-US" smtClean="0"/>
              <a:t>‹#›</a:t>
            </a:fld>
            <a:endParaRPr lang="en-US"/>
          </a:p>
        </p:txBody>
      </p:sp>
    </p:spTree>
    <p:extLst>
      <p:ext uri="{BB962C8B-B14F-4D97-AF65-F5344CB8AC3E}">
        <p14:creationId xmlns:p14="http://schemas.microsoft.com/office/powerpoint/2010/main" val="193954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F328A-0D52-BA54-27C5-A453981EB8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941991-B8F1-676B-93BD-1DAD6B6BB6A7}"/>
              </a:ext>
            </a:extLst>
          </p:cNvPr>
          <p:cNvSpPr>
            <a:spLocks noGrp="1"/>
          </p:cNvSpPr>
          <p:nvPr>
            <p:ph type="dt" sz="half" idx="10"/>
          </p:nvPr>
        </p:nvSpPr>
        <p:spPr/>
        <p:txBody>
          <a:bodyPr/>
          <a:lstStyle/>
          <a:p>
            <a:fld id="{24866C55-0797-4825-8BD3-7FB05F65826F}" type="datetime1">
              <a:rPr lang="en-US" smtClean="0"/>
              <a:t>6/4/2023</a:t>
            </a:fld>
            <a:endParaRPr lang="en-US"/>
          </a:p>
        </p:txBody>
      </p:sp>
      <p:sp>
        <p:nvSpPr>
          <p:cNvPr id="4" name="Footer Placeholder 3">
            <a:extLst>
              <a:ext uri="{FF2B5EF4-FFF2-40B4-BE49-F238E27FC236}">
                <a16:creationId xmlns:a16="http://schemas.microsoft.com/office/drawing/2014/main" id="{AEA15D6C-2773-D371-4AA8-CE3DCB501F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A69A3A-93C7-446B-8F48-39D66660094A}"/>
              </a:ext>
            </a:extLst>
          </p:cNvPr>
          <p:cNvSpPr>
            <a:spLocks noGrp="1"/>
          </p:cNvSpPr>
          <p:nvPr>
            <p:ph type="sldNum" sz="quarter" idx="12"/>
          </p:nvPr>
        </p:nvSpPr>
        <p:spPr/>
        <p:txBody>
          <a:bodyPr/>
          <a:lstStyle/>
          <a:p>
            <a:fld id="{902FBA85-7A68-43B5-A5ED-FAE92CF497A8}" type="slidenum">
              <a:rPr lang="en-US" smtClean="0"/>
              <a:t>‹#›</a:t>
            </a:fld>
            <a:endParaRPr lang="en-US"/>
          </a:p>
        </p:txBody>
      </p:sp>
    </p:spTree>
    <p:extLst>
      <p:ext uri="{BB962C8B-B14F-4D97-AF65-F5344CB8AC3E}">
        <p14:creationId xmlns:p14="http://schemas.microsoft.com/office/powerpoint/2010/main" val="270813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E95271-49D6-3953-09E7-00E674A7B65B}"/>
              </a:ext>
            </a:extLst>
          </p:cNvPr>
          <p:cNvSpPr>
            <a:spLocks noGrp="1"/>
          </p:cNvSpPr>
          <p:nvPr>
            <p:ph type="dt" sz="half" idx="10"/>
          </p:nvPr>
        </p:nvSpPr>
        <p:spPr/>
        <p:txBody>
          <a:bodyPr/>
          <a:lstStyle/>
          <a:p>
            <a:fld id="{E52BBABA-5AA5-4392-AB62-D8662017AB13}" type="datetime1">
              <a:rPr lang="en-US" smtClean="0"/>
              <a:t>6/4/2023</a:t>
            </a:fld>
            <a:endParaRPr lang="en-US"/>
          </a:p>
        </p:txBody>
      </p:sp>
      <p:sp>
        <p:nvSpPr>
          <p:cNvPr id="3" name="Footer Placeholder 2">
            <a:extLst>
              <a:ext uri="{FF2B5EF4-FFF2-40B4-BE49-F238E27FC236}">
                <a16:creationId xmlns:a16="http://schemas.microsoft.com/office/drawing/2014/main" id="{1FFFD2A7-9EDA-524B-08A2-3905F27FE4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823BEB-C1CF-CA32-32EB-C82836624F17}"/>
              </a:ext>
            </a:extLst>
          </p:cNvPr>
          <p:cNvSpPr>
            <a:spLocks noGrp="1"/>
          </p:cNvSpPr>
          <p:nvPr>
            <p:ph type="sldNum" sz="quarter" idx="12"/>
          </p:nvPr>
        </p:nvSpPr>
        <p:spPr/>
        <p:txBody>
          <a:bodyPr/>
          <a:lstStyle/>
          <a:p>
            <a:fld id="{902FBA85-7A68-43B5-A5ED-FAE92CF497A8}" type="slidenum">
              <a:rPr lang="en-US" smtClean="0"/>
              <a:t>‹#›</a:t>
            </a:fld>
            <a:endParaRPr lang="en-US"/>
          </a:p>
        </p:txBody>
      </p:sp>
    </p:spTree>
    <p:extLst>
      <p:ext uri="{BB962C8B-B14F-4D97-AF65-F5344CB8AC3E}">
        <p14:creationId xmlns:p14="http://schemas.microsoft.com/office/powerpoint/2010/main" val="35496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1AA50-727E-3684-DABB-698A8FE3D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492816-6C9B-425A-8ED7-0B2AD538EC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BD536-E1F2-C251-7DD1-789C9D554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741E6-B375-4C98-2958-D5E1A8DBBB83}"/>
              </a:ext>
            </a:extLst>
          </p:cNvPr>
          <p:cNvSpPr>
            <a:spLocks noGrp="1"/>
          </p:cNvSpPr>
          <p:nvPr>
            <p:ph type="dt" sz="half" idx="10"/>
          </p:nvPr>
        </p:nvSpPr>
        <p:spPr/>
        <p:txBody>
          <a:bodyPr/>
          <a:lstStyle/>
          <a:p>
            <a:fld id="{0E1240BC-C7E4-4A6A-9854-F98978D81BB9}" type="datetime1">
              <a:rPr lang="en-US" smtClean="0"/>
              <a:t>6/4/2023</a:t>
            </a:fld>
            <a:endParaRPr lang="en-US"/>
          </a:p>
        </p:txBody>
      </p:sp>
      <p:sp>
        <p:nvSpPr>
          <p:cNvPr id="6" name="Footer Placeholder 5">
            <a:extLst>
              <a:ext uri="{FF2B5EF4-FFF2-40B4-BE49-F238E27FC236}">
                <a16:creationId xmlns:a16="http://schemas.microsoft.com/office/drawing/2014/main" id="{72754EAD-E05A-9EF8-F2F5-8495EFC1BB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2FF8D-F90F-5B3C-E2B8-330524B6BAD4}"/>
              </a:ext>
            </a:extLst>
          </p:cNvPr>
          <p:cNvSpPr>
            <a:spLocks noGrp="1"/>
          </p:cNvSpPr>
          <p:nvPr>
            <p:ph type="sldNum" sz="quarter" idx="12"/>
          </p:nvPr>
        </p:nvSpPr>
        <p:spPr/>
        <p:txBody>
          <a:bodyPr/>
          <a:lstStyle/>
          <a:p>
            <a:fld id="{902FBA85-7A68-43B5-A5ED-FAE92CF497A8}" type="slidenum">
              <a:rPr lang="en-US" smtClean="0"/>
              <a:t>‹#›</a:t>
            </a:fld>
            <a:endParaRPr lang="en-US"/>
          </a:p>
        </p:txBody>
      </p:sp>
    </p:spTree>
    <p:extLst>
      <p:ext uri="{BB962C8B-B14F-4D97-AF65-F5344CB8AC3E}">
        <p14:creationId xmlns:p14="http://schemas.microsoft.com/office/powerpoint/2010/main" val="326612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4D6A-B411-5D35-D817-438250CA1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D6F13C-8817-2050-A38B-71142A382B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D584E0-1CBC-6AA2-F4BF-2D7C8B77A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07C809-B7C1-F01D-CB1E-1585D3D8FF6E}"/>
              </a:ext>
            </a:extLst>
          </p:cNvPr>
          <p:cNvSpPr>
            <a:spLocks noGrp="1"/>
          </p:cNvSpPr>
          <p:nvPr>
            <p:ph type="dt" sz="half" idx="10"/>
          </p:nvPr>
        </p:nvSpPr>
        <p:spPr/>
        <p:txBody>
          <a:bodyPr/>
          <a:lstStyle/>
          <a:p>
            <a:fld id="{53D97B9E-1E15-45A5-86A6-D8077BE11A0E}" type="datetime1">
              <a:rPr lang="en-US" smtClean="0"/>
              <a:t>6/4/2023</a:t>
            </a:fld>
            <a:endParaRPr lang="en-US"/>
          </a:p>
        </p:txBody>
      </p:sp>
      <p:sp>
        <p:nvSpPr>
          <p:cNvPr id="6" name="Footer Placeholder 5">
            <a:extLst>
              <a:ext uri="{FF2B5EF4-FFF2-40B4-BE49-F238E27FC236}">
                <a16:creationId xmlns:a16="http://schemas.microsoft.com/office/drawing/2014/main" id="{6181B6FA-1D4F-D21D-F2BD-384F54682A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C4E237-44FA-95C7-35EB-918EAD7BF567}"/>
              </a:ext>
            </a:extLst>
          </p:cNvPr>
          <p:cNvSpPr>
            <a:spLocks noGrp="1"/>
          </p:cNvSpPr>
          <p:nvPr>
            <p:ph type="sldNum" sz="quarter" idx="12"/>
          </p:nvPr>
        </p:nvSpPr>
        <p:spPr/>
        <p:txBody>
          <a:bodyPr/>
          <a:lstStyle/>
          <a:p>
            <a:fld id="{902FBA85-7A68-43B5-A5ED-FAE92CF497A8}" type="slidenum">
              <a:rPr lang="en-US" smtClean="0"/>
              <a:t>‹#›</a:t>
            </a:fld>
            <a:endParaRPr lang="en-US"/>
          </a:p>
        </p:txBody>
      </p:sp>
    </p:spTree>
    <p:extLst>
      <p:ext uri="{BB962C8B-B14F-4D97-AF65-F5344CB8AC3E}">
        <p14:creationId xmlns:p14="http://schemas.microsoft.com/office/powerpoint/2010/main" val="79870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0C93F1-9831-46A9-9638-8378541060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F0C983-FD83-D38F-26AA-349E021C78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A1427-906F-4653-5EE2-A65206B26E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C103C-7AC8-4234-948D-8773DB12E7D0}" type="datetime1">
              <a:rPr lang="en-US" smtClean="0"/>
              <a:t>6/4/2023</a:t>
            </a:fld>
            <a:endParaRPr lang="en-US"/>
          </a:p>
        </p:txBody>
      </p:sp>
      <p:sp>
        <p:nvSpPr>
          <p:cNvPr id="5" name="Footer Placeholder 4">
            <a:extLst>
              <a:ext uri="{FF2B5EF4-FFF2-40B4-BE49-F238E27FC236}">
                <a16:creationId xmlns:a16="http://schemas.microsoft.com/office/drawing/2014/main" id="{9FA791F2-5B5C-25C0-8BFE-981F17D8F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014756-CE66-1900-43CE-33D6BB0104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FBA85-7A68-43B5-A5ED-FAE92CF497A8}" type="slidenum">
              <a:rPr lang="en-US" smtClean="0"/>
              <a:t>‹#›</a:t>
            </a:fld>
            <a:endParaRPr lang="en-US"/>
          </a:p>
        </p:txBody>
      </p:sp>
    </p:spTree>
    <p:extLst>
      <p:ext uri="{BB962C8B-B14F-4D97-AF65-F5344CB8AC3E}">
        <p14:creationId xmlns:p14="http://schemas.microsoft.com/office/powerpoint/2010/main" val="2120128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vLvdWDNPulw?feature=oembed"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wsedap.epa.gov/public/extensions/PFAS_Tools/PFAS_Tool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hp.niehs.nih.gov/doi/10.1289/EHP10393" TargetMode="External"/><Relationship Id="rId2" Type="http://schemas.openxmlformats.org/officeDocument/2006/relationships/hyperlink" Target="https://www.msn.com/en-us/news/us/forever-chemicals-the-threat-of-pfas-in-our-water/vi-AA10TuU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epa.gov/laws-regulations/regulatio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6">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8">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3" name="Picture 22" descr="Leaf on test tubes">
            <a:extLst>
              <a:ext uri="{FF2B5EF4-FFF2-40B4-BE49-F238E27FC236}">
                <a16:creationId xmlns:a16="http://schemas.microsoft.com/office/drawing/2014/main" id="{F7C34094-60BE-DF0C-3356-D51F13C9447D}"/>
              </a:ext>
            </a:extLst>
          </p:cNvPr>
          <p:cNvPicPr>
            <a:picLocks noChangeAspect="1"/>
          </p:cNvPicPr>
          <p:nvPr/>
        </p:nvPicPr>
        <p:blipFill rotWithShape="1">
          <a:blip r:embed="rId2">
            <a:alphaModFix amt="60000"/>
          </a:blip>
          <a:srcRect b="15730"/>
          <a:stretch/>
        </p:blipFill>
        <p:spPr>
          <a:xfrm>
            <a:off x="-1" y="10"/>
            <a:ext cx="12192001" cy="6857990"/>
          </a:xfrm>
          <a:prstGeom prst="rect">
            <a:avLst/>
          </a:prstGeom>
        </p:spPr>
      </p:pic>
      <p:sp>
        <p:nvSpPr>
          <p:cNvPr id="2" name="Title 1">
            <a:extLst>
              <a:ext uri="{FF2B5EF4-FFF2-40B4-BE49-F238E27FC236}">
                <a16:creationId xmlns:a16="http://schemas.microsoft.com/office/drawing/2014/main" id="{108B158D-8AA4-B0BE-4228-A9CE18C7FBBD}"/>
              </a:ext>
            </a:extLst>
          </p:cNvPr>
          <p:cNvSpPr>
            <a:spLocks noGrp="1"/>
          </p:cNvSpPr>
          <p:nvPr>
            <p:ph type="ctrTitle"/>
          </p:nvPr>
        </p:nvSpPr>
        <p:spPr>
          <a:xfrm>
            <a:off x="838200" y="914402"/>
            <a:ext cx="10515600" cy="2985923"/>
          </a:xfrm>
        </p:spPr>
        <p:txBody>
          <a:bodyPr>
            <a:normAutofit/>
          </a:bodyPr>
          <a:lstStyle/>
          <a:p>
            <a:r>
              <a:rPr lang="en-US" sz="5200" dirty="0">
                <a:solidFill>
                  <a:srgbClr val="FFFFFF"/>
                </a:solidFill>
              </a:rPr>
              <a:t>Ecosystem Services to Environmental Health</a:t>
            </a:r>
          </a:p>
        </p:txBody>
      </p:sp>
      <p:sp>
        <p:nvSpPr>
          <p:cNvPr id="3" name="Slide Number Placeholder 2">
            <a:extLst>
              <a:ext uri="{FF2B5EF4-FFF2-40B4-BE49-F238E27FC236}">
                <a16:creationId xmlns:a16="http://schemas.microsoft.com/office/drawing/2014/main" id="{65AE91AB-18DA-A223-4D15-C5DFCDF7B9E5}"/>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02FBA85-7A68-43B5-A5ED-FAE92CF497A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03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A3BB-46DC-CD44-A6E5-E910FBEE7BF7}"/>
              </a:ext>
            </a:extLst>
          </p:cNvPr>
          <p:cNvSpPr>
            <a:spLocks noGrp="1"/>
          </p:cNvSpPr>
          <p:nvPr>
            <p:ph type="title"/>
          </p:nvPr>
        </p:nvSpPr>
        <p:spPr>
          <a:xfrm>
            <a:off x="285750" y="0"/>
            <a:ext cx="11620500" cy="841375"/>
          </a:xfrm>
        </p:spPr>
        <p:txBody>
          <a:bodyPr>
            <a:normAutofit fontScale="90000"/>
          </a:bodyPr>
          <a:lstStyle/>
          <a:p>
            <a:r>
              <a:rPr lang="en-US" sz="4000" dirty="0"/>
              <a:t>Examples of Environmental Pollution</a:t>
            </a:r>
            <a:r>
              <a:rPr lang="haw-US" sz="4000" dirty="0"/>
              <a:t>: Emerging contaminants</a:t>
            </a:r>
            <a:endParaRPr lang="en-US" sz="4000" dirty="0"/>
          </a:p>
        </p:txBody>
      </p:sp>
      <p:pic>
        <p:nvPicPr>
          <p:cNvPr id="6" name="Online Media 5" title="The Contaminant Boomerang – what we use comes back to hurt us | Tracie Baker | TEDxDetroit">
            <a:hlinkClick r:id="" action="ppaction://media"/>
            <a:extLst>
              <a:ext uri="{FF2B5EF4-FFF2-40B4-BE49-F238E27FC236}">
                <a16:creationId xmlns:a16="http://schemas.microsoft.com/office/drawing/2014/main" id="{233D53F0-705E-6756-6E1C-5D1558B26CC8}"/>
              </a:ext>
            </a:extLst>
          </p:cNvPr>
          <p:cNvPicPr>
            <a:picLocks noRot="1" noChangeAspect="1"/>
          </p:cNvPicPr>
          <p:nvPr>
            <a:videoFile r:link="rId1"/>
          </p:nvPr>
        </p:nvPicPr>
        <p:blipFill>
          <a:blip r:embed="rId4"/>
          <a:stretch>
            <a:fillRect/>
          </a:stretch>
        </p:blipFill>
        <p:spPr>
          <a:xfrm>
            <a:off x="921258" y="785812"/>
            <a:ext cx="10031984" cy="5668070"/>
          </a:xfrm>
          <a:prstGeom prst="rect">
            <a:avLst/>
          </a:prstGeom>
        </p:spPr>
      </p:pic>
    </p:spTree>
    <p:extLst>
      <p:ext uri="{BB962C8B-B14F-4D97-AF65-F5344CB8AC3E}">
        <p14:creationId xmlns:p14="http://schemas.microsoft.com/office/powerpoint/2010/main" val="20421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4DE1A-9B23-8094-8611-9442DD058EE0}"/>
              </a:ext>
            </a:extLst>
          </p:cNvPr>
          <p:cNvSpPr>
            <a:spLocks noGrp="1"/>
          </p:cNvSpPr>
          <p:nvPr>
            <p:ph type="title"/>
          </p:nvPr>
        </p:nvSpPr>
        <p:spPr>
          <a:xfrm>
            <a:off x="838200" y="365127"/>
            <a:ext cx="10299700" cy="1325563"/>
          </a:xfrm>
        </p:spPr>
        <p:txBody>
          <a:bodyPr>
            <a:normAutofit/>
          </a:bodyPr>
          <a:lstStyle/>
          <a:p>
            <a:r>
              <a:rPr lang="haw-US" dirty="0"/>
              <a:t>Per-and Polyfluoroalkyl Substances (PFAS)</a:t>
            </a:r>
            <a:endParaRPr lang="en-US" dirty="0"/>
          </a:p>
        </p:txBody>
      </p:sp>
      <p:pic>
        <p:nvPicPr>
          <p:cNvPr id="4" name="Picture 3" descr="A screenshot of a computer screen&#10;&#10;Description automatically generated with low confidence">
            <a:hlinkClick r:id="rId2"/>
            <a:extLst>
              <a:ext uri="{FF2B5EF4-FFF2-40B4-BE49-F238E27FC236}">
                <a16:creationId xmlns:a16="http://schemas.microsoft.com/office/drawing/2014/main" id="{B123CEE5-5870-FF2A-9E66-607B33427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799" y="1499800"/>
            <a:ext cx="10026502" cy="5246765"/>
          </a:xfrm>
          <a:prstGeom prst="rect">
            <a:avLst/>
          </a:prstGeom>
        </p:spPr>
      </p:pic>
    </p:spTree>
    <p:extLst>
      <p:ext uri="{BB962C8B-B14F-4D97-AF65-F5344CB8AC3E}">
        <p14:creationId xmlns:p14="http://schemas.microsoft.com/office/powerpoint/2010/main" val="203862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0BF1F-3345-D009-CEBD-1420B5949C98}"/>
              </a:ext>
            </a:extLst>
          </p:cNvPr>
          <p:cNvSpPr>
            <a:spLocks noGrp="1"/>
          </p:cNvSpPr>
          <p:nvPr>
            <p:ph type="title"/>
          </p:nvPr>
        </p:nvSpPr>
        <p:spPr/>
        <p:txBody>
          <a:bodyPr>
            <a:normAutofit/>
          </a:bodyPr>
          <a:lstStyle/>
          <a:p>
            <a:r>
              <a:rPr lang="haw-US" sz="4000" dirty="0"/>
              <a:t>What American Cancer Society says:</a:t>
            </a:r>
            <a:endParaRPr lang="en-US" sz="4000" dirty="0"/>
          </a:p>
        </p:txBody>
      </p:sp>
      <p:sp>
        <p:nvSpPr>
          <p:cNvPr id="3" name="Content Placeholder 2">
            <a:extLst>
              <a:ext uri="{FF2B5EF4-FFF2-40B4-BE49-F238E27FC236}">
                <a16:creationId xmlns:a16="http://schemas.microsoft.com/office/drawing/2014/main" id="{E2BC4EC6-65A8-AF24-B65B-10D3FF112DE5}"/>
              </a:ext>
            </a:extLst>
          </p:cNvPr>
          <p:cNvSpPr>
            <a:spLocks noGrp="1"/>
          </p:cNvSpPr>
          <p:nvPr>
            <p:ph idx="1"/>
          </p:nvPr>
        </p:nvSpPr>
        <p:spPr>
          <a:xfrm>
            <a:off x="546100" y="1825625"/>
            <a:ext cx="11049000" cy="4483735"/>
          </a:xfrm>
        </p:spPr>
        <p:txBody>
          <a:bodyPr>
            <a:normAutofit fontScale="62500" lnSpcReduction="20000"/>
          </a:bodyPr>
          <a:lstStyle/>
          <a:p>
            <a:pPr marL="0" indent="0">
              <a:lnSpc>
                <a:spcPct val="120000"/>
              </a:lnSpc>
              <a:buNone/>
            </a:pPr>
            <a:r>
              <a:rPr lang="en-US" b="0" i="0" dirty="0">
                <a:solidFill>
                  <a:srgbClr val="1E1E23"/>
                </a:solidFill>
                <a:effectLst/>
                <a:latin typeface="Source Sans Pro" panose="020B0503030403020204" pitchFamily="34" charset="0"/>
              </a:rPr>
              <a:t>Perfluorooctanoic acid (PFOA) and </a:t>
            </a:r>
            <a:r>
              <a:rPr lang="en-US" b="0" i="0" dirty="0" err="1">
                <a:solidFill>
                  <a:srgbClr val="1E1E23"/>
                </a:solidFill>
                <a:effectLst/>
                <a:latin typeface="Source Sans Pro" panose="020B0503030403020204" pitchFamily="34" charset="0"/>
              </a:rPr>
              <a:t>perfluorooctane</a:t>
            </a:r>
            <a:r>
              <a:rPr lang="en-US" b="0" i="0" dirty="0">
                <a:solidFill>
                  <a:srgbClr val="1E1E23"/>
                </a:solidFill>
                <a:effectLst/>
                <a:latin typeface="Source Sans Pro" panose="020B0503030403020204" pitchFamily="34" charset="0"/>
              </a:rPr>
              <a:t> sulfonate (PFOS) are part of a large group of lab-made chemicals known as </a:t>
            </a:r>
            <a:r>
              <a:rPr lang="en-US" b="1" i="0" dirty="0">
                <a:solidFill>
                  <a:srgbClr val="1E1E23"/>
                </a:solidFill>
                <a:effectLst/>
                <a:latin typeface="Source Sans Pro" panose="020B0503030403020204" pitchFamily="34" charset="0"/>
              </a:rPr>
              <a:t>perfluoroalkyl and polyfluoroalkyl substances (PFAS)</a:t>
            </a:r>
            <a:r>
              <a:rPr lang="en-US" b="0" i="0" dirty="0">
                <a:solidFill>
                  <a:srgbClr val="1E1E23"/>
                </a:solidFill>
                <a:effectLst/>
                <a:latin typeface="Source Sans Pro" panose="020B0503030403020204" pitchFamily="34" charset="0"/>
              </a:rPr>
              <a:t>. Some of these chemicals have been in commercial use since the 1940s.</a:t>
            </a:r>
          </a:p>
          <a:p>
            <a:pPr marL="0" indent="0">
              <a:lnSpc>
                <a:spcPct val="120000"/>
              </a:lnSpc>
              <a:buNone/>
            </a:pPr>
            <a:r>
              <a:rPr lang="en-US" b="0" i="0" dirty="0">
                <a:solidFill>
                  <a:srgbClr val="1E1E23"/>
                </a:solidFill>
                <a:effectLst/>
                <a:highlight>
                  <a:srgbClr val="FFFF00"/>
                </a:highlight>
                <a:latin typeface="Source Sans Pro" panose="020B0503030403020204" pitchFamily="34" charset="0"/>
              </a:rPr>
              <a:t>PFAS are very stable </a:t>
            </a:r>
            <a:r>
              <a:rPr lang="en-US" b="0" i="0" dirty="0">
                <a:solidFill>
                  <a:srgbClr val="1E1E23"/>
                </a:solidFill>
                <a:effectLst/>
                <a:latin typeface="Source Sans Pro" panose="020B0503030403020204" pitchFamily="34" charset="0"/>
              </a:rPr>
              <a:t>and don’t interact much with other chemicals, so they can be helpful in making products that resist oils, stains, water, and heat. PFAS have been used to make non-stick coatings on cookware, as well as protective coatings for products like carpets and fabrics. They have also been used in coatings for paper and cardboard food packaging, firefighting foams, ski wax, and some other products.</a:t>
            </a:r>
          </a:p>
          <a:p>
            <a:pPr marL="0" indent="0">
              <a:lnSpc>
                <a:spcPct val="120000"/>
              </a:lnSpc>
              <a:buNone/>
            </a:pPr>
            <a:r>
              <a:rPr lang="en-US" b="0" i="0" dirty="0">
                <a:solidFill>
                  <a:srgbClr val="1E1E23"/>
                </a:solidFill>
                <a:effectLst/>
                <a:highlight>
                  <a:srgbClr val="FFFF00"/>
                </a:highlight>
                <a:latin typeface="Source Sans Pro" panose="020B0503030403020204" pitchFamily="34" charset="0"/>
              </a:rPr>
              <a:t>PFAS have the potential to be a health concern because they don’t break down easily and can stay in the environment and in the human body for a long time. </a:t>
            </a:r>
            <a:r>
              <a:rPr lang="en-US" b="0" i="0" dirty="0">
                <a:solidFill>
                  <a:srgbClr val="1E1E23"/>
                </a:solidFill>
                <a:effectLst/>
                <a:latin typeface="Source Sans Pro" panose="020B0503030403020204" pitchFamily="34" charset="0"/>
              </a:rPr>
              <a:t>Studies have found them worldwide at very low levels in just about everyone’s blood. Higher blood levels have been found in communities where local water supplies have been contaminated by PFAS. People exposed to PFAS in the workplace can have levels many times higher.</a:t>
            </a:r>
          </a:p>
          <a:p>
            <a:pPr marL="0" indent="0">
              <a:lnSpc>
                <a:spcPct val="120000"/>
              </a:lnSpc>
              <a:buNone/>
            </a:pPr>
            <a:r>
              <a:rPr lang="en-US" b="0" i="0" dirty="0">
                <a:solidFill>
                  <a:srgbClr val="1E1E23"/>
                </a:solidFill>
                <a:effectLst/>
                <a:latin typeface="Source Sans Pro" panose="020B0503030403020204" pitchFamily="34" charset="0"/>
              </a:rPr>
              <a:t>Some PFAS, such as PFOA, can be found at low levels in some foods, drinking water, and in household dust. Although the levels in drinking water are usually low, they can be higher in certain areas, such as near industrial plants that have used these chemicals.</a:t>
            </a:r>
          </a:p>
          <a:p>
            <a:pPr marL="0" indent="0">
              <a:lnSpc>
                <a:spcPct val="120000"/>
              </a:lnSpc>
              <a:buNone/>
            </a:pPr>
            <a:endParaRPr lang="en-US" dirty="0"/>
          </a:p>
        </p:txBody>
      </p:sp>
    </p:spTree>
    <p:extLst>
      <p:ext uri="{BB962C8B-B14F-4D97-AF65-F5344CB8AC3E}">
        <p14:creationId xmlns:p14="http://schemas.microsoft.com/office/powerpoint/2010/main" val="3690773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ED90-5E71-F0B7-1D44-FB251DC99E15}"/>
              </a:ext>
            </a:extLst>
          </p:cNvPr>
          <p:cNvSpPr>
            <a:spLocks noGrp="1"/>
          </p:cNvSpPr>
          <p:nvPr>
            <p:ph type="title"/>
          </p:nvPr>
        </p:nvSpPr>
        <p:spPr/>
        <p:txBody>
          <a:bodyPr/>
          <a:lstStyle/>
          <a:p>
            <a:r>
              <a:rPr lang="haw-US" dirty="0"/>
              <a:t>A closer look at PFAS:</a:t>
            </a:r>
            <a:endParaRPr lang="en-US" dirty="0"/>
          </a:p>
        </p:txBody>
      </p:sp>
      <p:sp>
        <p:nvSpPr>
          <p:cNvPr id="4" name="Slide Number Placeholder 3">
            <a:extLst>
              <a:ext uri="{FF2B5EF4-FFF2-40B4-BE49-F238E27FC236}">
                <a16:creationId xmlns:a16="http://schemas.microsoft.com/office/drawing/2014/main" id="{09A02866-54ED-AB8B-CA87-9AA39B44FC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2FBA85-7A68-43B5-A5ED-FAE92CF497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27FD17ED-51E0-801D-CC84-1BC009EB941F}"/>
              </a:ext>
            </a:extLst>
          </p:cNvPr>
          <p:cNvSpPr txBox="1">
            <a:spLocks noGrp="1"/>
          </p:cNvSpPr>
          <p:nvPr>
            <p:ph idx="1"/>
          </p:nvPr>
        </p:nvSpPr>
        <p:spPr>
          <a:xfrm>
            <a:off x="838200" y="1825625"/>
            <a:ext cx="10515600" cy="3967240"/>
          </a:xfrm>
          <a:prstGeom prst="rect">
            <a:avLst/>
          </a:prstGeom>
          <a:noFill/>
        </p:spPr>
        <p:txBody>
          <a:bodyPr wrap="square">
            <a:spAutoFit/>
          </a:bodyPr>
          <a:lstStyle/>
          <a:p>
            <a:r>
              <a:rPr lang="en-US" dirty="0">
                <a:hlinkClick r:id="rId2"/>
              </a:rPr>
              <a:t>Forever chemicals: The threat of PFAS in our water (Aug 21, 2022; https://www.msn.com/en-us/news/us/forever-chemicals-the-threat-of-pfas-in-our-water/vi-AA10TuUL</a:t>
            </a:r>
            <a:r>
              <a:rPr lang="en-US" dirty="0"/>
              <a:t> )</a:t>
            </a:r>
          </a:p>
          <a:p>
            <a:endParaRPr lang="en-US" dirty="0"/>
          </a:p>
          <a:p>
            <a:endParaRPr lang="en-US" dirty="0"/>
          </a:p>
          <a:p>
            <a:r>
              <a:rPr lang="en-US" dirty="0"/>
              <a:t>Research on the effects of PFAS are ongoing, but at least one 2022 study indicates exposure to PFOS, one type of the many PFAS compounds, is associated with elevated mortality: </a:t>
            </a:r>
            <a:r>
              <a:rPr lang="en-US" dirty="0">
                <a:hlinkClick r:id="rId3"/>
              </a:rPr>
              <a:t>https://ehp.niehs.nih.gov/doi/10.1289/EHP10393</a:t>
            </a:r>
            <a:r>
              <a:rPr lang="en-US" dirty="0"/>
              <a:t> </a:t>
            </a:r>
          </a:p>
        </p:txBody>
      </p:sp>
    </p:spTree>
    <p:extLst>
      <p:ext uri="{BB962C8B-B14F-4D97-AF65-F5344CB8AC3E}">
        <p14:creationId xmlns:p14="http://schemas.microsoft.com/office/powerpoint/2010/main" val="194687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FD4F8-08D7-D840-9710-4EB1FD62E186}"/>
              </a:ext>
            </a:extLst>
          </p:cNvPr>
          <p:cNvSpPr>
            <a:spLocks noGrp="1"/>
          </p:cNvSpPr>
          <p:nvPr>
            <p:ph type="title"/>
          </p:nvPr>
        </p:nvSpPr>
        <p:spPr/>
        <p:txBody>
          <a:bodyPr/>
          <a:lstStyle/>
          <a:p>
            <a:r>
              <a:rPr lang="en-US" dirty="0"/>
              <a:t>Mortality Rates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955BC6-715E-EC4C-B2C4-5F0F31126E83}"/>
                  </a:ext>
                </a:extLst>
              </p:cNvPr>
              <p:cNvSpPr>
                <a:spLocks noGrp="1"/>
              </p:cNvSpPr>
              <p:nvPr>
                <p:ph idx="1"/>
              </p:nvPr>
            </p:nvSpPr>
            <p:spPr/>
            <p:txBody>
              <a:bodyPr>
                <a:normAutofit/>
              </a:bodyPr>
              <a:lstStyle/>
              <a:p>
                <a:r>
                  <a:rPr lang="en-US" dirty="0"/>
                  <a:t>A way to calculate deaths caused by certain causes</a:t>
                </a:r>
              </a:p>
              <a:p>
                <a:r>
                  <a:rPr lang="en-US" dirty="0"/>
                  <a:t>Allows scientists to compare populations of different sizes</a:t>
                </a:r>
              </a:p>
              <a:p>
                <a:r>
                  <a:rPr lang="en-US" dirty="0"/>
                  <a:t>Used by scientists to broadly measure the impact of risk factors on populations</a:t>
                </a:r>
              </a:p>
              <a:p>
                <a:endParaRPr lang="en-US" dirty="0"/>
              </a:p>
              <a:p>
                <a:pPr marL="0" indent="0" algn="ctr">
                  <a:buNone/>
                </a:pPr>
                <a:r>
                  <a:rPr lang="en-US" dirty="0"/>
                  <a:t>Mortality Rate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𝐷𝑒𝑎𝑡h𝑠</m:t>
                        </m:r>
                        <m:r>
                          <a:rPr lang="en-US" b="0" i="1" smtClean="0">
                            <a:latin typeface="Cambria Math" panose="02040503050406030204" pitchFamily="18" charset="0"/>
                          </a:rPr>
                          <m:t> </m:t>
                        </m:r>
                        <m:r>
                          <a:rPr lang="en-US" b="0" i="1" smtClean="0">
                            <a:latin typeface="Cambria Math" panose="02040503050406030204" pitchFamily="18" charset="0"/>
                          </a:rPr>
                          <m:t>𝑓𝑟𝑜𝑚</m:t>
                        </m:r>
                        <m:r>
                          <a:rPr lang="en-US" b="0" i="1" smtClean="0">
                            <a:latin typeface="Cambria Math" panose="02040503050406030204" pitchFamily="18" charset="0"/>
                          </a:rPr>
                          <m:t> </m:t>
                        </m:r>
                        <m:r>
                          <a:rPr lang="en-US" b="0" i="1" smtClean="0">
                            <a:latin typeface="Cambria Math" panose="02040503050406030204" pitchFamily="18" charset="0"/>
                          </a:rPr>
                          <m:t>𝐶𝑎𝑢𝑠𝑒</m:t>
                        </m:r>
                      </m:num>
                      <m:den>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𝑃𝑜𝑝𝑢𝑙𝑎𝑡𝑖𝑜𝑛</m:t>
                        </m:r>
                      </m:den>
                    </m:f>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100,000</m:t>
                    </m:r>
                  </m:oMath>
                </a14:m>
                <a:endParaRPr lang="en-US" dirty="0"/>
              </a:p>
              <a:p>
                <a:pPr marL="0" indent="0" algn="ctr">
                  <a:buNone/>
                </a:pPr>
                <a:endParaRPr lang="en-US" dirty="0"/>
              </a:p>
              <a:p>
                <a:r>
                  <a:rPr lang="en-US" dirty="0"/>
                  <a:t>Can be used to identify non-random patterns</a:t>
                </a:r>
              </a:p>
              <a:p>
                <a:pPr marL="0" indent="0" algn="ctr">
                  <a:buNone/>
                </a:pPr>
                <a:endParaRPr lang="en-US" dirty="0"/>
              </a:p>
            </p:txBody>
          </p:sp>
        </mc:Choice>
        <mc:Fallback xmlns="">
          <p:sp>
            <p:nvSpPr>
              <p:cNvPr id="3" name="Content Placeholder 2">
                <a:extLst>
                  <a:ext uri="{FF2B5EF4-FFF2-40B4-BE49-F238E27FC236}">
                    <a16:creationId xmlns:a16="http://schemas.microsoft.com/office/drawing/2014/main" id="{54955BC6-715E-EC4C-B2C4-5F0F31126E83}"/>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29247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6732E8-9434-E733-2587-FB004D26CD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2FBA85-7A68-43B5-A5ED-FAE92CF497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17A41F9-7572-7CE3-0968-DDED7BFCE27C}"/>
              </a:ext>
            </a:extLst>
          </p:cNvPr>
          <p:cNvPicPr>
            <a:picLocks noChangeAspect="1"/>
          </p:cNvPicPr>
          <p:nvPr/>
        </p:nvPicPr>
        <p:blipFill rotWithShape="1">
          <a:blip r:embed="rId2"/>
          <a:srcRect l="31854" t="8519" r="14213" b="5324"/>
          <a:stretch/>
        </p:blipFill>
        <p:spPr>
          <a:xfrm>
            <a:off x="2567940" y="2289"/>
            <a:ext cx="6997700" cy="6772142"/>
          </a:xfrm>
          <a:prstGeom prst="rect">
            <a:avLst/>
          </a:prstGeom>
        </p:spPr>
      </p:pic>
    </p:spTree>
    <p:extLst>
      <p:ext uri="{BB962C8B-B14F-4D97-AF65-F5344CB8AC3E}">
        <p14:creationId xmlns:p14="http://schemas.microsoft.com/office/powerpoint/2010/main" val="3105349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A0C0-CFCA-594C-8DFA-68E84E5A422F}"/>
              </a:ext>
            </a:extLst>
          </p:cNvPr>
          <p:cNvSpPr>
            <a:spLocks noGrp="1"/>
          </p:cNvSpPr>
          <p:nvPr>
            <p:ph type="title"/>
          </p:nvPr>
        </p:nvSpPr>
        <p:spPr/>
        <p:txBody>
          <a:bodyPr/>
          <a:lstStyle/>
          <a:p>
            <a:r>
              <a:rPr lang="en-US" dirty="0"/>
              <a:t>T-test</a:t>
            </a:r>
          </a:p>
        </p:txBody>
      </p:sp>
      <p:sp>
        <p:nvSpPr>
          <p:cNvPr id="3" name="Content Placeholder 2">
            <a:extLst>
              <a:ext uri="{FF2B5EF4-FFF2-40B4-BE49-F238E27FC236}">
                <a16:creationId xmlns:a16="http://schemas.microsoft.com/office/drawing/2014/main" id="{C3126E7B-55E6-6E44-950F-8571219EF477}"/>
              </a:ext>
            </a:extLst>
          </p:cNvPr>
          <p:cNvSpPr>
            <a:spLocks noGrp="1"/>
          </p:cNvSpPr>
          <p:nvPr>
            <p:ph idx="1"/>
          </p:nvPr>
        </p:nvSpPr>
        <p:spPr>
          <a:xfrm>
            <a:off x="647700" y="1563625"/>
            <a:ext cx="6534805" cy="4613339"/>
          </a:xfrm>
        </p:spPr>
        <p:txBody>
          <a:bodyPr>
            <a:normAutofit/>
          </a:bodyPr>
          <a:lstStyle/>
          <a:p>
            <a:r>
              <a:rPr lang="en-US" dirty="0"/>
              <a:t>One form of hypothesis testing</a:t>
            </a:r>
          </a:p>
          <a:p>
            <a:r>
              <a:rPr lang="en-US" dirty="0"/>
              <a:t>Determines if the mean of two populations are significantly different from each other</a:t>
            </a:r>
          </a:p>
          <a:p>
            <a:r>
              <a:rPr lang="en-US" dirty="0"/>
              <a:t>Uses a p-value to determine the difference</a:t>
            </a:r>
          </a:p>
          <a:p>
            <a:pPr lvl="1"/>
            <a:r>
              <a:rPr lang="en-US" dirty="0"/>
              <a:t>If p &lt; 0.05, the populations are significantly different</a:t>
            </a:r>
          </a:p>
          <a:p>
            <a:pPr lvl="1"/>
            <a:r>
              <a:rPr lang="en-US" dirty="0"/>
              <a:t>If p &gt; 0.05, the populations are not significantly different</a:t>
            </a:r>
          </a:p>
        </p:txBody>
      </p:sp>
      <p:pic>
        <p:nvPicPr>
          <p:cNvPr id="1026" name="Picture 2" descr="data visualization - How to visualize independent two sample t-test? -  Cross Validated">
            <a:extLst>
              <a:ext uri="{FF2B5EF4-FFF2-40B4-BE49-F238E27FC236}">
                <a16:creationId xmlns:a16="http://schemas.microsoft.com/office/drawing/2014/main" id="{2DD8F6CD-3444-7592-63FB-D74BD2220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705" y="3388275"/>
            <a:ext cx="4450695" cy="3403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dependent Samples T-Test - StatsTest.com">
            <a:extLst>
              <a:ext uri="{FF2B5EF4-FFF2-40B4-BE49-F238E27FC236}">
                <a16:creationId xmlns:a16="http://schemas.microsoft.com/office/drawing/2014/main" id="{0301F120-063A-4FE3-FC19-2F31D2B0F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395" y="752923"/>
            <a:ext cx="3867904" cy="18755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194FA9-F70C-245D-BACE-ACFBECDFCB34}"/>
              </a:ext>
            </a:extLst>
          </p:cNvPr>
          <p:cNvSpPr txBox="1"/>
          <p:nvPr/>
        </p:nvSpPr>
        <p:spPr>
          <a:xfrm>
            <a:off x="7969925" y="2658079"/>
            <a:ext cx="33614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aw-US" sz="1400" b="0" i="0" u="none" strike="noStrike" kern="1200" cap="none" spc="0" normalizeH="0" baseline="0" noProof="0" dirty="0">
                <a:ln>
                  <a:noFill/>
                </a:ln>
                <a:solidFill>
                  <a:prstClr val="black"/>
                </a:solidFill>
                <a:effectLst/>
                <a:uLnTx/>
                <a:uFillTx/>
                <a:latin typeface="Calibri" panose="020F0502020204030204"/>
                <a:ea typeface="+mn-ea"/>
                <a:cs typeface="+mn-cs"/>
              </a:rPr>
              <a:t>Some numeric value, like mortality rate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F07F721-E67B-907B-C911-CE6A3DE3F04A}"/>
              </a:ext>
            </a:extLst>
          </p:cNvPr>
          <p:cNvSpPr txBox="1"/>
          <p:nvPr/>
        </p:nvSpPr>
        <p:spPr>
          <a:xfrm rot="16200000">
            <a:off x="7127398" y="1389256"/>
            <a:ext cx="8605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aw-US" sz="1800" b="0" i="0" u="none" strike="noStrike" kern="1200" cap="none" spc="0" normalizeH="0" baseline="0" noProof="0" dirty="0">
                <a:ln>
                  <a:noFill/>
                </a:ln>
                <a:solidFill>
                  <a:prstClr val="black"/>
                </a:solidFill>
                <a:effectLst/>
                <a:uLnTx/>
                <a:uFillTx/>
                <a:latin typeface="Calibri" panose="020F0502020204030204"/>
                <a:ea typeface="+mn-ea"/>
                <a:cs typeface="+mn-cs"/>
              </a:rPr>
              <a:t>Count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04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25555B-54D6-AB1A-39E2-2B08814AE4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2FBA85-7A68-43B5-A5ED-FAE92CF497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descr="Text&#10;&#10;Description automatically generated">
            <a:extLst>
              <a:ext uri="{FF2B5EF4-FFF2-40B4-BE49-F238E27FC236}">
                <a16:creationId xmlns:a16="http://schemas.microsoft.com/office/drawing/2014/main" id="{852ABAD2-5622-BD94-D968-936C65D3680C}"/>
              </a:ext>
            </a:extLst>
          </p:cNvPr>
          <p:cNvPicPr>
            <a:picLocks noChangeAspect="1"/>
          </p:cNvPicPr>
          <p:nvPr/>
        </p:nvPicPr>
        <p:blipFill rotWithShape="1">
          <a:blip r:embed="rId2">
            <a:extLst>
              <a:ext uri="{28A0092B-C50C-407E-A947-70E740481C1C}">
                <a14:useLocalDpi xmlns:a14="http://schemas.microsoft.com/office/drawing/2010/main" val="0"/>
              </a:ext>
            </a:extLst>
          </a:blip>
          <a:srcRect b="95596"/>
          <a:stretch/>
        </p:blipFill>
        <p:spPr>
          <a:xfrm>
            <a:off x="274674" y="864194"/>
            <a:ext cx="11079126" cy="710739"/>
          </a:xfrm>
          <a:prstGeom prst="rect">
            <a:avLst/>
          </a:prstGeom>
        </p:spPr>
      </p:pic>
      <p:pic>
        <p:nvPicPr>
          <p:cNvPr id="5" name="Picture 4" descr="Text&#10;&#10;Description automatically generated">
            <a:extLst>
              <a:ext uri="{FF2B5EF4-FFF2-40B4-BE49-F238E27FC236}">
                <a16:creationId xmlns:a16="http://schemas.microsoft.com/office/drawing/2014/main" id="{D4F10B23-7449-1CB3-B2A3-D41B9B18AEFB}"/>
              </a:ext>
            </a:extLst>
          </p:cNvPr>
          <p:cNvPicPr>
            <a:picLocks noChangeAspect="1"/>
          </p:cNvPicPr>
          <p:nvPr/>
        </p:nvPicPr>
        <p:blipFill rotWithShape="1">
          <a:blip r:embed="rId2">
            <a:extLst>
              <a:ext uri="{28A0092B-C50C-407E-A947-70E740481C1C}">
                <a14:useLocalDpi xmlns:a14="http://schemas.microsoft.com/office/drawing/2010/main" val="0"/>
              </a:ext>
            </a:extLst>
          </a:blip>
          <a:srcRect t="76132"/>
          <a:stretch/>
        </p:blipFill>
        <p:spPr>
          <a:xfrm>
            <a:off x="274674" y="2728334"/>
            <a:ext cx="11079126" cy="3852086"/>
          </a:xfrm>
          <a:prstGeom prst="rect">
            <a:avLst/>
          </a:prstGeom>
        </p:spPr>
      </p:pic>
      <p:sp>
        <p:nvSpPr>
          <p:cNvPr id="10" name="Title 9">
            <a:extLst>
              <a:ext uri="{FF2B5EF4-FFF2-40B4-BE49-F238E27FC236}">
                <a16:creationId xmlns:a16="http://schemas.microsoft.com/office/drawing/2014/main" id="{B26D58AA-C93D-7F2E-B2A8-D71ED9F5DAB3}"/>
              </a:ext>
            </a:extLst>
          </p:cNvPr>
          <p:cNvSpPr>
            <a:spLocks noGrp="1"/>
          </p:cNvSpPr>
          <p:nvPr>
            <p:ph type="title"/>
          </p:nvPr>
        </p:nvSpPr>
        <p:spPr>
          <a:xfrm>
            <a:off x="598967" y="0"/>
            <a:ext cx="10515600" cy="1325563"/>
          </a:xfrm>
        </p:spPr>
        <p:txBody>
          <a:bodyPr/>
          <a:lstStyle/>
          <a:p>
            <a:r>
              <a:rPr lang="en-US" dirty="0"/>
              <a:t>Water ecosystem services are on the decline</a:t>
            </a:r>
          </a:p>
        </p:txBody>
      </p:sp>
      <p:pic>
        <p:nvPicPr>
          <p:cNvPr id="11" name="Picture 10" descr="Text&#10;&#10;Description automatically generated">
            <a:extLst>
              <a:ext uri="{FF2B5EF4-FFF2-40B4-BE49-F238E27FC236}">
                <a16:creationId xmlns:a16="http://schemas.microsoft.com/office/drawing/2014/main" id="{BA2A8F00-F694-D94E-9C13-018D65C984D7}"/>
              </a:ext>
            </a:extLst>
          </p:cNvPr>
          <p:cNvPicPr>
            <a:picLocks noChangeAspect="1"/>
          </p:cNvPicPr>
          <p:nvPr/>
        </p:nvPicPr>
        <p:blipFill rotWithShape="1">
          <a:blip r:embed="rId2">
            <a:extLst>
              <a:ext uri="{28A0092B-C50C-407E-A947-70E740481C1C}">
                <a14:useLocalDpi xmlns:a14="http://schemas.microsoft.com/office/drawing/2010/main" val="0"/>
              </a:ext>
            </a:extLst>
          </a:blip>
          <a:srcRect t="21989" b="70512"/>
          <a:stretch/>
        </p:blipFill>
        <p:spPr>
          <a:xfrm>
            <a:off x="274674" y="1509269"/>
            <a:ext cx="11079126" cy="1210298"/>
          </a:xfrm>
          <a:prstGeom prst="rect">
            <a:avLst/>
          </a:prstGeom>
        </p:spPr>
      </p:pic>
    </p:spTree>
    <p:extLst>
      <p:ext uri="{BB962C8B-B14F-4D97-AF65-F5344CB8AC3E}">
        <p14:creationId xmlns:p14="http://schemas.microsoft.com/office/powerpoint/2010/main" val="235112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E43A-80FB-CA71-D293-12F6BBBC6F63}"/>
              </a:ext>
            </a:extLst>
          </p:cNvPr>
          <p:cNvSpPr>
            <a:spLocks noGrp="1"/>
          </p:cNvSpPr>
          <p:nvPr>
            <p:ph type="title"/>
          </p:nvPr>
        </p:nvSpPr>
        <p:spPr>
          <a:xfrm>
            <a:off x="395926" y="214019"/>
            <a:ext cx="7248883" cy="1325563"/>
          </a:xfrm>
        </p:spPr>
        <p:txBody>
          <a:bodyPr/>
          <a:lstStyle/>
          <a:p>
            <a:r>
              <a:rPr lang="en-US" dirty="0"/>
              <a:t>While environmental pollution is on the rise</a:t>
            </a:r>
          </a:p>
        </p:txBody>
      </p:sp>
      <p:sp>
        <p:nvSpPr>
          <p:cNvPr id="3" name="Content Placeholder 2">
            <a:extLst>
              <a:ext uri="{FF2B5EF4-FFF2-40B4-BE49-F238E27FC236}">
                <a16:creationId xmlns:a16="http://schemas.microsoft.com/office/drawing/2014/main" id="{1B1152A6-0599-5A2C-E38E-396F0260B65F}"/>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D4E8579C-BCB6-28D1-0E36-48D1724224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2FBA85-7A68-43B5-A5ED-FAE92CF497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1FA3EAF-EE94-D638-4AC9-569F2A4AAA86}"/>
              </a:ext>
            </a:extLst>
          </p:cNvPr>
          <p:cNvPicPr>
            <a:picLocks noChangeAspect="1"/>
          </p:cNvPicPr>
          <p:nvPr/>
        </p:nvPicPr>
        <p:blipFill rotWithShape="1">
          <a:blip r:embed="rId2"/>
          <a:srcRect t="8522" b="9931"/>
          <a:stretch/>
        </p:blipFill>
        <p:spPr>
          <a:xfrm>
            <a:off x="395926" y="1539582"/>
            <a:ext cx="9750151" cy="4816768"/>
          </a:xfrm>
          <a:prstGeom prst="rect">
            <a:avLst/>
          </a:prstGeom>
        </p:spPr>
      </p:pic>
      <p:pic>
        <p:nvPicPr>
          <p:cNvPr id="8" name="Picture 7">
            <a:extLst>
              <a:ext uri="{FF2B5EF4-FFF2-40B4-BE49-F238E27FC236}">
                <a16:creationId xmlns:a16="http://schemas.microsoft.com/office/drawing/2014/main" id="{008E22A3-6BCB-DF94-F502-FF563FF8BF3F}"/>
              </a:ext>
            </a:extLst>
          </p:cNvPr>
          <p:cNvPicPr>
            <a:picLocks noChangeAspect="1"/>
          </p:cNvPicPr>
          <p:nvPr/>
        </p:nvPicPr>
        <p:blipFill rotWithShape="1">
          <a:blip r:embed="rId3"/>
          <a:srcRect l="28460" t="41778" r="37731" b="7314"/>
          <a:stretch/>
        </p:blipFill>
        <p:spPr>
          <a:xfrm>
            <a:off x="7968792" y="136525"/>
            <a:ext cx="3827282" cy="3491206"/>
          </a:xfrm>
          <a:prstGeom prst="rect">
            <a:avLst/>
          </a:prstGeom>
        </p:spPr>
      </p:pic>
    </p:spTree>
    <p:extLst>
      <p:ext uri="{BB962C8B-B14F-4D97-AF65-F5344CB8AC3E}">
        <p14:creationId xmlns:p14="http://schemas.microsoft.com/office/powerpoint/2010/main" val="174823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EBAB-0F83-1C2F-B2FC-0B5B5669BFD6}"/>
              </a:ext>
            </a:extLst>
          </p:cNvPr>
          <p:cNvSpPr>
            <a:spLocks noGrp="1"/>
          </p:cNvSpPr>
          <p:nvPr>
            <p:ph type="title"/>
          </p:nvPr>
        </p:nvSpPr>
        <p:spPr/>
        <p:txBody>
          <a:bodyPr/>
          <a:lstStyle/>
          <a:p>
            <a:r>
              <a:rPr lang="en-US" dirty="0"/>
              <a:t>What is </a:t>
            </a:r>
            <a:r>
              <a:rPr lang="en-US" i="1" dirty="0"/>
              <a:t>environmental health</a:t>
            </a:r>
            <a:r>
              <a:rPr lang="en-US" dirty="0"/>
              <a:t>?</a:t>
            </a:r>
          </a:p>
        </p:txBody>
      </p:sp>
      <p:sp>
        <p:nvSpPr>
          <p:cNvPr id="3" name="Content Placeholder 2">
            <a:extLst>
              <a:ext uri="{FF2B5EF4-FFF2-40B4-BE49-F238E27FC236}">
                <a16:creationId xmlns:a16="http://schemas.microsoft.com/office/drawing/2014/main" id="{C4C7CF1B-3172-D68D-F123-29D71E352F73}"/>
              </a:ext>
            </a:extLst>
          </p:cNvPr>
          <p:cNvSpPr>
            <a:spLocks noGrp="1"/>
          </p:cNvSpPr>
          <p:nvPr>
            <p:ph idx="1"/>
          </p:nvPr>
        </p:nvSpPr>
        <p:spPr>
          <a:xfrm>
            <a:off x="838200" y="1825625"/>
            <a:ext cx="7206049" cy="4426894"/>
          </a:xfrm>
        </p:spPr>
        <p:txBody>
          <a:bodyPr>
            <a:normAutofit fontScale="77500" lnSpcReduction="20000"/>
          </a:bodyPr>
          <a:lstStyle/>
          <a:p>
            <a:pPr marL="0" indent="0">
              <a:lnSpc>
                <a:spcPct val="120000"/>
              </a:lnSpc>
              <a:buNone/>
            </a:pPr>
            <a:r>
              <a:rPr lang="en-US" b="0" i="0" dirty="0">
                <a:solidFill>
                  <a:srgbClr val="333333"/>
                </a:solidFill>
                <a:effectLst/>
                <a:latin typeface="Lato" panose="020B0604020202020204" pitchFamily="34" charset="0"/>
              </a:rPr>
              <a:t>Environmental health is the branch of public health that: focuses on </a:t>
            </a:r>
            <a:r>
              <a:rPr lang="en-US" b="0" i="0" dirty="0">
                <a:solidFill>
                  <a:srgbClr val="333333"/>
                </a:solidFill>
                <a:effectLst/>
                <a:highlight>
                  <a:srgbClr val="FFFF00"/>
                </a:highlight>
                <a:latin typeface="Lato" panose="020B0604020202020204" pitchFamily="34" charset="0"/>
              </a:rPr>
              <a:t>the relationships between people and their environment; promotes human health and well-being; and fosters healthy and safe communities</a:t>
            </a:r>
            <a:r>
              <a:rPr lang="en-US" b="0" i="0" dirty="0">
                <a:solidFill>
                  <a:srgbClr val="333333"/>
                </a:solidFill>
                <a:effectLst/>
                <a:latin typeface="Lato" panose="020B0604020202020204" pitchFamily="34" charset="0"/>
              </a:rPr>
              <a:t>. Environmental health is a key part of any comprehensive public health system. The field works to advance policies and programs to reduce chemical and other environmental exposures in air, water, soil and food to protect people and provide communities with healthier environments.</a:t>
            </a:r>
          </a:p>
          <a:p>
            <a:pPr marL="0" indent="0">
              <a:lnSpc>
                <a:spcPct val="120000"/>
              </a:lnSpc>
              <a:buNone/>
            </a:pPr>
            <a:endParaRPr lang="en-US" dirty="0">
              <a:solidFill>
                <a:srgbClr val="333333"/>
              </a:solidFill>
              <a:latin typeface="Lato" panose="020B0604020202020204" pitchFamily="34" charset="0"/>
            </a:endParaRPr>
          </a:p>
          <a:p>
            <a:pPr algn="r">
              <a:lnSpc>
                <a:spcPct val="120000"/>
              </a:lnSpc>
              <a:buFontTx/>
              <a:buChar char="-"/>
            </a:pPr>
            <a:r>
              <a:rPr lang="en-US" dirty="0">
                <a:solidFill>
                  <a:srgbClr val="333333"/>
                </a:solidFill>
                <a:latin typeface="Lato" panose="020B0604020202020204" pitchFamily="34" charset="0"/>
              </a:rPr>
              <a:t>American Public Health Association</a:t>
            </a:r>
          </a:p>
        </p:txBody>
      </p:sp>
      <p:sp>
        <p:nvSpPr>
          <p:cNvPr id="4" name="Slide Number Placeholder 3">
            <a:extLst>
              <a:ext uri="{FF2B5EF4-FFF2-40B4-BE49-F238E27FC236}">
                <a16:creationId xmlns:a16="http://schemas.microsoft.com/office/drawing/2014/main" id="{53661BFC-37EC-8899-AE03-B352669107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2FBA85-7A68-43B5-A5ED-FAE92CF497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7100790-D6B6-C79C-54A5-7F772E5330CD}"/>
              </a:ext>
            </a:extLst>
          </p:cNvPr>
          <p:cNvPicPr>
            <a:picLocks noChangeAspect="1"/>
          </p:cNvPicPr>
          <p:nvPr/>
        </p:nvPicPr>
        <p:blipFill rotWithShape="1">
          <a:blip r:embed="rId2"/>
          <a:srcRect l="19054" t="34436" r="43446" b="11712"/>
          <a:stretch/>
        </p:blipFill>
        <p:spPr>
          <a:xfrm>
            <a:off x="8087497" y="2260267"/>
            <a:ext cx="4104503" cy="3128298"/>
          </a:xfrm>
          <a:prstGeom prst="rect">
            <a:avLst/>
          </a:prstGeom>
        </p:spPr>
      </p:pic>
    </p:spTree>
    <p:extLst>
      <p:ext uri="{BB962C8B-B14F-4D97-AF65-F5344CB8AC3E}">
        <p14:creationId xmlns:p14="http://schemas.microsoft.com/office/powerpoint/2010/main" val="3925169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35CF-EF7F-04D6-10F7-C7B1C98D1096}"/>
              </a:ext>
            </a:extLst>
          </p:cNvPr>
          <p:cNvSpPr>
            <a:spLocks noGrp="1"/>
          </p:cNvSpPr>
          <p:nvPr>
            <p:ph type="title"/>
          </p:nvPr>
        </p:nvSpPr>
        <p:spPr>
          <a:xfrm>
            <a:off x="838199" y="365125"/>
            <a:ext cx="10262191" cy="1325563"/>
          </a:xfrm>
        </p:spPr>
        <p:txBody>
          <a:bodyPr>
            <a:normAutofit/>
          </a:bodyPr>
          <a:lstStyle/>
          <a:p>
            <a:r>
              <a:rPr lang="haw-US" sz="3600" dirty="0"/>
              <a:t>Who regulates environmental pollution (in the US)?</a:t>
            </a:r>
            <a:endParaRPr lang="en-US" sz="3600" dirty="0"/>
          </a:p>
        </p:txBody>
      </p:sp>
      <p:sp>
        <p:nvSpPr>
          <p:cNvPr id="3" name="Content Placeholder 2">
            <a:extLst>
              <a:ext uri="{FF2B5EF4-FFF2-40B4-BE49-F238E27FC236}">
                <a16:creationId xmlns:a16="http://schemas.microsoft.com/office/drawing/2014/main" id="{863817A5-7AEB-EF93-3306-864C9A8E515F}"/>
              </a:ext>
            </a:extLst>
          </p:cNvPr>
          <p:cNvSpPr>
            <a:spLocks noGrp="1"/>
          </p:cNvSpPr>
          <p:nvPr>
            <p:ph idx="1"/>
          </p:nvPr>
        </p:nvSpPr>
        <p:spPr>
          <a:xfrm>
            <a:off x="537328" y="1945758"/>
            <a:ext cx="11190384" cy="4410591"/>
          </a:xfrm>
        </p:spPr>
        <p:txBody>
          <a:bodyPr>
            <a:normAutofit fontScale="70000" lnSpcReduction="20000"/>
          </a:bodyPr>
          <a:lstStyle/>
          <a:p>
            <a:r>
              <a:rPr lang="haw-US" dirty="0"/>
              <a:t>Environmental Protection Agency (EPA) 1970 </a:t>
            </a:r>
          </a:p>
          <a:p>
            <a:pPr marL="457200" lvl="1" indent="0">
              <a:buNone/>
            </a:pPr>
            <a:endParaRPr lang="haw-US" dirty="0">
              <a:sym typeface="Wingdings" panose="05000000000000000000" pitchFamily="2" charset="2"/>
            </a:endParaRPr>
          </a:p>
          <a:p>
            <a:pPr lvl="1"/>
            <a:r>
              <a:rPr lang="haw-US" dirty="0">
                <a:sym typeface="Wingdings" panose="05000000000000000000" pitchFamily="2" charset="2"/>
              </a:rPr>
              <a:t>Clean Air Act (1970): air quality</a:t>
            </a:r>
          </a:p>
          <a:p>
            <a:pPr lvl="1"/>
            <a:r>
              <a:rPr lang="haw-US" dirty="0">
                <a:sym typeface="Wingdings" panose="05000000000000000000" pitchFamily="2" charset="2"/>
              </a:rPr>
              <a:t>Clean Water Act (1972): pollutant discharge </a:t>
            </a:r>
          </a:p>
          <a:p>
            <a:pPr lvl="1"/>
            <a:r>
              <a:rPr lang="haw-US" dirty="0">
                <a:sym typeface="Wingdings" panose="05000000000000000000" pitchFamily="2" charset="2"/>
              </a:rPr>
              <a:t>Safe Drinking Water Act (1974): drinking water quality</a:t>
            </a:r>
          </a:p>
          <a:p>
            <a:pPr lvl="1"/>
            <a:r>
              <a:rPr lang="en-US" dirty="0">
                <a:sym typeface="Wingdings" panose="05000000000000000000" pitchFamily="2" charset="2"/>
              </a:rPr>
              <a:t>Toxic Substances Control Act </a:t>
            </a:r>
            <a:r>
              <a:rPr lang="haw-US" dirty="0">
                <a:sym typeface="Wingdings" panose="05000000000000000000" pitchFamily="2" charset="2"/>
              </a:rPr>
              <a:t>(</a:t>
            </a:r>
            <a:r>
              <a:rPr lang="en-US" dirty="0">
                <a:sym typeface="Wingdings" panose="05000000000000000000" pitchFamily="2" charset="2"/>
              </a:rPr>
              <a:t>1976</a:t>
            </a:r>
            <a:r>
              <a:rPr lang="haw-US" dirty="0">
                <a:sym typeface="Wingdings" panose="05000000000000000000" pitchFamily="2" charset="2"/>
              </a:rPr>
              <a:t>): chemical releases</a:t>
            </a:r>
          </a:p>
          <a:p>
            <a:pPr lvl="1"/>
            <a:r>
              <a:rPr lang="haw-US" dirty="0">
                <a:sym typeface="Wingdings" panose="05000000000000000000" pitchFamily="2" charset="2"/>
              </a:rPr>
              <a:t>and more...</a:t>
            </a:r>
            <a:endParaRPr lang="en-US" dirty="0">
              <a:sym typeface="Wingdings" panose="05000000000000000000" pitchFamily="2" charset="2"/>
            </a:endParaRPr>
          </a:p>
          <a:p>
            <a:pPr marL="0" indent="0">
              <a:buNone/>
            </a:pPr>
            <a:endParaRPr lang="haw-US" dirty="0">
              <a:sym typeface="Wingdings" panose="05000000000000000000" pitchFamily="2" charset="2"/>
            </a:endParaRPr>
          </a:p>
          <a:p>
            <a:pPr marL="0" indent="0">
              <a:lnSpc>
                <a:spcPct val="120000"/>
              </a:lnSpc>
              <a:buNone/>
            </a:pPr>
            <a:r>
              <a:rPr lang="en-US" dirty="0">
                <a:sym typeface="Wingdings" panose="05000000000000000000" pitchFamily="2" charset="2"/>
              </a:rPr>
              <a:t>“</a:t>
            </a:r>
            <a:r>
              <a:rPr lang="en-US" dirty="0"/>
              <a:t>In many cases, state-level environmental agencies administer the federal regulations that EPA puts in place.”</a:t>
            </a:r>
          </a:p>
          <a:p>
            <a:pPr marL="0" indent="0">
              <a:lnSpc>
                <a:spcPct val="120000"/>
              </a:lnSpc>
              <a:buNone/>
            </a:pPr>
            <a:r>
              <a:rPr lang="en-US" dirty="0"/>
              <a:t>“Regulations are codified annually in the </a:t>
            </a:r>
            <a:r>
              <a:rPr lang="en-US" i="1" dirty="0"/>
              <a:t>U.S. Code of Federal Regulations</a:t>
            </a:r>
            <a:r>
              <a:rPr lang="en-US" dirty="0"/>
              <a:t> (CFR). Title 40: Protection of Environment is the section of the CFR that deals with EPA's mission of protecting human health and the environment.”    </a:t>
            </a:r>
            <a:r>
              <a:rPr lang="en-US" dirty="0">
                <a:sym typeface="Wingdings" panose="05000000000000000000" pitchFamily="2" charset="2"/>
              </a:rPr>
              <a:t>Source: </a:t>
            </a:r>
            <a:r>
              <a:rPr lang="en-US" dirty="0">
                <a:sym typeface="Wingdings" panose="05000000000000000000" pitchFamily="2" charset="2"/>
                <a:hlinkClick r:id="rId2"/>
              </a:rPr>
              <a:t>https://www.epa.gov/laws-regulations/regulations</a:t>
            </a:r>
            <a:r>
              <a:rPr lang="en-US" dirty="0">
                <a:sym typeface="Wingdings" panose="05000000000000000000" pitchFamily="2" charset="2"/>
              </a:rPr>
              <a:t> </a:t>
            </a:r>
            <a:endParaRPr lang="haw-US" dirty="0">
              <a:sym typeface="Wingdings" panose="05000000000000000000" pitchFamily="2" charset="2"/>
            </a:endParaRPr>
          </a:p>
          <a:p>
            <a:pPr marL="0" indent="0">
              <a:buNone/>
            </a:pPr>
            <a:endParaRPr lang="haw-US" dirty="0">
              <a:sym typeface="Wingdings" panose="05000000000000000000" pitchFamily="2" charset="2"/>
            </a:endParaRPr>
          </a:p>
          <a:p>
            <a:endParaRPr lang="haw-US" dirty="0"/>
          </a:p>
        </p:txBody>
      </p:sp>
      <p:sp>
        <p:nvSpPr>
          <p:cNvPr id="4" name="Slide Number Placeholder 3">
            <a:extLst>
              <a:ext uri="{FF2B5EF4-FFF2-40B4-BE49-F238E27FC236}">
                <a16:creationId xmlns:a16="http://schemas.microsoft.com/office/drawing/2014/main" id="{87A8FDAE-1B6A-2C2B-EA83-1240377006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2FBA85-7A68-43B5-A5ED-FAE92CF497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100" name="Picture 4">
            <a:extLst>
              <a:ext uri="{FF2B5EF4-FFF2-40B4-BE49-F238E27FC236}">
                <a16:creationId xmlns:a16="http://schemas.microsoft.com/office/drawing/2014/main" id="{81CB4089-8CCC-07C8-94BE-C33823708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827" y="1800520"/>
            <a:ext cx="2022441" cy="202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32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0186-12DD-303F-5122-29D62EB788BC}"/>
              </a:ext>
            </a:extLst>
          </p:cNvPr>
          <p:cNvSpPr>
            <a:spLocks noGrp="1"/>
          </p:cNvSpPr>
          <p:nvPr>
            <p:ph type="title"/>
          </p:nvPr>
        </p:nvSpPr>
        <p:spPr/>
        <p:txBody>
          <a:bodyPr>
            <a:normAutofit/>
          </a:bodyPr>
          <a:lstStyle/>
          <a:p>
            <a:r>
              <a:rPr lang="haw-US" sz="3600" dirty="0"/>
              <a:t>Who tracks the effects of pollution on human health?</a:t>
            </a:r>
            <a:endParaRPr lang="en-US" sz="3600" dirty="0"/>
          </a:p>
        </p:txBody>
      </p:sp>
      <p:sp>
        <p:nvSpPr>
          <p:cNvPr id="3" name="Content Placeholder 2">
            <a:extLst>
              <a:ext uri="{FF2B5EF4-FFF2-40B4-BE49-F238E27FC236}">
                <a16:creationId xmlns:a16="http://schemas.microsoft.com/office/drawing/2014/main" id="{0921D001-3163-23D8-E50A-7661BFB1C3E5}"/>
              </a:ext>
            </a:extLst>
          </p:cNvPr>
          <p:cNvSpPr>
            <a:spLocks noGrp="1"/>
          </p:cNvSpPr>
          <p:nvPr>
            <p:ph idx="1"/>
          </p:nvPr>
        </p:nvSpPr>
        <p:spPr>
          <a:xfrm>
            <a:off x="838200" y="2004646"/>
            <a:ext cx="4959285" cy="4469117"/>
          </a:xfrm>
        </p:spPr>
        <p:txBody>
          <a:bodyPr>
            <a:normAutofit/>
          </a:bodyPr>
          <a:lstStyle/>
          <a:p>
            <a:r>
              <a:rPr lang="haw-US" dirty="0">
                <a:sym typeface="Wingdings" panose="05000000000000000000" pitchFamily="2" charset="2"/>
              </a:rPr>
              <a:t>Center for Disease Control/ Agency for Toxic Substances and Disease Registry </a:t>
            </a:r>
          </a:p>
          <a:p>
            <a:endParaRPr lang="haw-US" dirty="0">
              <a:sym typeface="Wingdings" panose="05000000000000000000" pitchFamily="2" charset="2"/>
            </a:endParaRPr>
          </a:p>
          <a:p>
            <a:r>
              <a:rPr lang="haw-US" dirty="0">
                <a:sym typeface="Wingdings" panose="05000000000000000000" pitchFamily="2" charset="2"/>
              </a:rPr>
              <a:t>Environmental Health specialists:</a:t>
            </a:r>
          </a:p>
          <a:p>
            <a:pPr lvl="1"/>
            <a:r>
              <a:rPr lang="haw-US" dirty="0">
                <a:sym typeface="Wingdings" panose="05000000000000000000" pitchFamily="2" charset="2"/>
              </a:rPr>
              <a:t>Environmental toxicology </a:t>
            </a:r>
          </a:p>
          <a:p>
            <a:pPr lvl="1"/>
            <a:r>
              <a:rPr lang="haw-US" dirty="0">
                <a:sym typeface="Wingdings" panose="05000000000000000000" pitchFamily="2" charset="2"/>
              </a:rPr>
              <a:t>Environmental epidemiology</a:t>
            </a:r>
          </a:p>
          <a:p>
            <a:pPr lvl="1"/>
            <a:r>
              <a:rPr lang="haw-US" dirty="0">
                <a:sym typeface="Wingdings" panose="05000000000000000000" pitchFamily="2" charset="2"/>
              </a:rPr>
              <a:t>Medical field...</a:t>
            </a:r>
          </a:p>
          <a:p>
            <a:pPr lvl="1"/>
            <a:r>
              <a:rPr lang="haw-US" dirty="0">
                <a:sym typeface="Wingdings" panose="05000000000000000000" pitchFamily="2" charset="2"/>
              </a:rPr>
              <a:t>Environmental sciences?</a:t>
            </a:r>
          </a:p>
          <a:p>
            <a:endParaRPr lang="en-US" dirty="0"/>
          </a:p>
        </p:txBody>
      </p:sp>
      <p:sp>
        <p:nvSpPr>
          <p:cNvPr id="4" name="Slide Number Placeholder 3">
            <a:extLst>
              <a:ext uri="{FF2B5EF4-FFF2-40B4-BE49-F238E27FC236}">
                <a16:creationId xmlns:a16="http://schemas.microsoft.com/office/drawing/2014/main" id="{C30A177D-CF40-C343-A517-2C0A7A35F2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2FBA85-7A68-43B5-A5ED-FAE92CF497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627A264-4852-12AD-6C6A-8C2F5E810622}"/>
              </a:ext>
            </a:extLst>
          </p:cNvPr>
          <p:cNvPicPr>
            <a:picLocks noChangeAspect="1"/>
          </p:cNvPicPr>
          <p:nvPr/>
        </p:nvPicPr>
        <p:blipFill rotWithShape="1">
          <a:blip r:embed="rId2"/>
          <a:srcRect l="12721" t="11821" r="50797" b="55765"/>
          <a:stretch/>
        </p:blipFill>
        <p:spPr>
          <a:xfrm>
            <a:off x="5873332" y="2091257"/>
            <a:ext cx="5882902" cy="3166543"/>
          </a:xfrm>
          <a:prstGeom prst="rect">
            <a:avLst/>
          </a:prstGeom>
        </p:spPr>
      </p:pic>
    </p:spTree>
    <p:extLst>
      <p:ext uri="{BB962C8B-B14F-4D97-AF65-F5344CB8AC3E}">
        <p14:creationId xmlns:p14="http://schemas.microsoft.com/office/powerpoint/2010/main" val="39755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1513B31-637F-D84A-B0A2-0B589A53DBF2}"/>
              </a:ext>
            </a:extLst>
          </p:cNvPr>
          <p:cNvSpPr>
            <a:spLocks noGrp="1"/>
          </p:cNvSpPr>
          <p:nvPr>
            <p:ph type="ctrTitle"/>
          </p:nvPr>
        </p:nvSpPr>
        <p:spPr>
          <a:xfrm>
            <a:off x="841248" y="818457"/>
            <a:ext cx="3322317" cy="2975876"/>
          </a:xfrm>
        </p:spPr>
        <p:txBody>
          <a:bodyPr anchor="b">
            <a:normAutofit/>
          </a:bodyPr>
          <a:lstStyle/>
          <a:p>
            <a:pPr algn="l"/>
            <a:r>
              <a:rPr lang="en-US" sz="4100" dirty="0"/>
              <a:t>Environmental Pollution &amp; Public Health</a:t>
            </a:r>
          </a:p>
        </p:txBody>
      </p:sp>
      <p:sp>
        <p:nvSpPr>
          <p:cNvPr id="3" name="Subtitle 2">
            <a:extLst>
              <a:ext uri="{FF2B5EF4-FFF2-40B4-BE49-F238E27FC236}">
                <a16:creationId xmlns:a16="http://schemas.microsoft.com/office/drawing/2014/main" id="{931E7127-3C5D-6942-A956-79F0562337E3}"/>
              </a:ext>
            </a:extLst>
          </p:cNvPr>
          <p:cNvSpPr>
            <a:spLocks noGrp="1"/>
          </p:cNvSpPr>
          <p:nvPr>
            <p:ph type="subTitle" idx="1"/>
          </p:nvPr>
        </p:nvSpPr>
        <p:spPr>
          <a:xfrm>
            <a:off x="841248" y="3948158"/>
            <a:ext cx="3322316" cy="1692066"/>
          </a:xfrm>
        </p:spPr>
        <p:txBody>
          <a:bodyPr anchor="t">
            <a:normAutofit/>
          </a:bodyPr>
          <a:lstStyle/>
          <a:p>
            <a:pPr algn="l"/>
            <a:r>
              <a:rPr lang="en-US" sz="2000" dirty="0"/>
              <a:t>Project EDDIE</a:t>
            </a:r>
            <a:r>
              <a:rPr lang="haw-US" sz="2000" dirty="0"/>
              <a:t> (modified)</a:t>
            </a:r>
            <a:endParaRPr lang="en-US" sz="2000" dirty="0"/>
          </a:p>
        </p:txBody>
      </p:sp>
      <p:cxnSp>
        <p:nvCxnSpPr>
          <p:cNvPr id="11" name="Straight Connector 10">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F5C9F76-3D77-5C1D-A356-B527F9094406}"/>
              </a:ext>
            </a:extLst>
          </p:cNvPr>
          <p:cNvPicPr>
            <a:picLocks noChangeAspect="1"/>
          </p:cNvPicPr>
          <p:nvPr/>
        </p:nvPicPr>
        <p:blipFill rotWithShape="1">
          <a:blip r:embed="rId2"/>
          <a:srcRect l="12530" t="17037" r="33509" b="5324"/>
          <a:stretch/>
        </p:blipFill>
        <p:spPr>
          <a:xfrm>
            <a:off x="5344678" y="627580"/>
            <a:ext cx="6436548" cy="5602839"/>
          </a:xfrm>
          <a:prstGeom prst="rect">
            <a:avLst/>
          </a:prstGeom>
        </p:spPr>
      </p:pic>
    </p:spTree>
    <p:extLst>
      <p:ext uri="{BB962C8B-B14F-4D97-AF65-F5344CB8AC3E}">
        <p14:creationId xmlns:p14="http://schemas.microsoft.com/office/powerpoint/2010/main" val="158294768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BCEA-EA29-974C-97FB-3C94E7E20035}"/>
              </a:ext>
            </a:extLst>
          </p:cNvPr>
          <p:cNvSpPr>
            <a:spLocks noGrp="1"/>
          </p:cNvSpPr>
          <p:nvPr>
            <p:ph type="title"/>
          </p:nvPr>
        </p:nvSpPr>
        <p:spPr/>
        <p:txBody>
          <a:bodyPr/>
          <a:lstStyle/>
          <a:p>
            <a:r>
              <a:rPr lang="en-US" dirty="0"/>
              <a:t>Why do we care about the environment?</a:t>
            </a:r>
          </a:p>
        </p:txBody>
      </p:sp>
      <p:sp>
        <p:nvSpPr>
          <p:cNvPr id="3" name="Content Placeholder 2">
            <a:extLst>
              <a:ext uri="{FF2B5EF4-FFF2-40B4-BE49-F238E27FC236}">
                <a16:creationId xmlns:a16="http://schemas.microsoft.com/office/drawing/2014/main" id="{10D2683D-DE41-414B-B400-141C4707FB69}"/>
              </a:ext>
            </a:extLst>
          </p:cNvPr>
          <p:cNvSpPr>
            <a:spLocks noGrp="1"/>
          </p:cNvSpPr>
          <p:nvPr>
            <p:ph idx="1"/>
          </p:nvPr>
        </p:nvSpPr>
        <p:spPr>
          <a:xfrm>
            <a:off x="443060" y="1825625"/>
            <a:ext cx="7154944" cy="4834667"/>
          </a:xfrm>
        </p:spPr>
        <p:txBody>
          <a:bodyPr>
            <a:normAutofit/>
          </a:bodyPr>
          <a:lstStyle/>
          <a:p>
            <a:r>
              <a:rPr lang="en-US" dirty="0"/>
              <a:t>We rely on the environment for all sorts of services</a:t>
            </a:r>
            <a:r>
              <a:rPr lang="haw-US" dirty="0"/>
              <a:t> (“Ecosystem services”)</a:t>
            </a:r>
            <a:endParaRPr lang="en-US" dirty="0"/>
          </a:p>
          <a:p>
            <a:pPr lvl="1"/>
            <a:r>
              <a:rPr lang="en-US" dirty="0"/>
              <a:t>Food to eat</a:t>
            </a:r>
          </a:p>
          <a:p>
            <a:pPr lvl="1"/>
            <a:r>
              <a:rPr lang="en-US" b="1" dirty="0"/>
              <a:t>Water to drink</a:t>
            </a:r>
          </a:p>
          <a:p>
            <a:pPr lvl="1"/>
            <a:r>
              <a:rPr lang="en-US" dirty="0"/>
              <a:t>Air to breathe</a:t>
            </a:r>
          </a:p>
          <a:p>
            <a:pPr lvl="1"/>
            <a:r>
              <a:rPr lang="en-US" dirty="0"/>
              <a:t>Materials for shelter</a:t>
            </a:r>
          </a:p>
          <a:p>
            <a:pPr lvl="1"/>
            <a:r>
              <a:rPr lang="en-US" dirty="0"/>
              <a:t>Cultural practice</a:t>
            </a:r>
          </a:p>
          <a:p>
            <a:pPr lvl="1"/>
            <a:r>
              <a:rPr lang="en-US" dirty="0"/>
              <a:t>Recreation</a:t>
            </a:r>
          </a:p>
          <a:p>
            <a:pPr lvl="1"/>
            <a:endParaRPr lang="en-US" dirty="0"/>
          </a:p>
          <a:p>
            <a:r>
              <a:rPr lang="en-US" dirty="0"/>
              <a:t>What happens to us when the environment is </a:t>
            </a:r>
          </a:p>
          <a:p>
            <a:pPr marL="0" indent="0">
              <a:buNone/>
            </a:pPr>
            <a:r>
              <a:rPr lang="en-US" dirty="0"/>
              <a:t>polluted?</a:t>
            </a:r>
          </a:p>
        </p:txBody>
      </p:sp>
      <p:pic>
        <p:nvPicPr>
          <p:cNvPr id="1028" name="Picture 4">
            <a:extLst>
              <a:ext uri="{FF2B5EF4-FFF2-40B4-BE49-F238E27FC236}">
                <a16:creationId xmlns:a16="http://schemas.microsoft.com/office/drawing/2014/main" id="{368B8B6B-FDB4-B34F-BEE2-9C77F8A24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562" y="1615816"/>
            <a:ext cx="4578032" cy="449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453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5A86-7445-CC43-8CAA-0D0EB4904A7A}"/>
              </a:ext>
            </a:extLst>
          </p:cNvPr>
          <p:cNvSpPr>
            <a:spLocks noGrp="1"/>
          </p:cNvSpPr>
          <p:nvPr>
            <p:ph type="title"/>
          </p:nvPr>
        </p:nvSpPr>
        <p:spPr>
          <a:xfrm>
            <a:off x="342900" y="365125"/>
            <a:ext cx="7658100" cy="1325563"/>
          </a:xfrm>
        </p:spPr>
        <p:txBody>
          <a:bodyPr>
            <a:normAutofit fontScale="90000"/>
          </a:bodyPr>
          <a:lstStyle/>
          <a:p>
            <a:r>
              <a:rPr lang="en-US" sz="3600" dirty="0"/>
              <a:t>Some Common Pollutants of Environmental Waters</a:t>
            </a:r>
            <a:r>
              <a:rPr lang="haw-US" sz="3600" dirty="0"/>
              <a:t> (Ag+Industrial+Urban...)</a:t>
            </a:r>
            <a:endParaRPr lang="en-US" sz="3600" dirty="0"/>
          </a:p>
        </p:txBody>
      </p:sp>
      <p:sp>
        <p:nvSpPr>
          <p:cNvPr id="3" name="Content Placeholder 2">
            <a:extLst>
              <a:ext uri="{FF2B5EF4-FFF2-40B4-BE49-F238E27FC236}">
                <a16:creationId xmlns:a16="http://schemas.microsoft.com/office/drawing/2014/main" id="{EE0481EE-EEDD-E44C-814F-91F16B39079E}"/>
              </a:ext>
            </a:extLst>
          </p:cNvPr>
          <p:cNvSpPr>
            <a:spLocks noGrp="1"/>
          </p:cNvSpPr>
          <p:nvPr>
            <p:ph idx="1"/>
          </p:nvPr>
        </p:nvSpPr>
        <p:spPr>
          <a:xfrm>
            <a:off x="404446" y="1872761"/>
            <a:ext cx="5526454" cy="4787345"/>
          </a:xfrm>
        </p:spPr>
        <p:txBody>
          <a:bodyPr>
            <a:normAutofit/>
          </a:bodyPr>
          <a:lstStyle/>
          <a:p>
            <a:r>
              <a:rPr lang="en-US" dirty="0"/>
              <a:t>Chemicals</a:t>
            </a:r>
          </a:p>
          <a:p>
            <a:pPr lvl="1"/>
            <a:r>
              <a:rPr lang="en-US" dirty="0"/>
              <a:t>Petroleum products</a:t>
            </a:r>
          </a:p>
          <a:p>
            <a:pPr lvl="1"/>
            <a:r>
              <a:rPr lang="en-US" dirty="0"/>
              <a:t>Fertilizers and pesticides</a:t>
            </a:r>
          </a:p>
          <a:p>
            <a:pPr lvl="1"/>
            <a:r>
              <a:rPr lang="en-US" dirty="0"/>
              <a:t>Organic pollutants</a:t>
            </a:r>
          </a:p>
          <a:p>
            <a:pPr lvl="1"/>
            <a:r>
              <a:rPr lang="en-US" dirty="0"/>
              <a:t>Radioactive waste</a:t>
            </a:r>
          </a:p>
          <a:p>
            <a:r>
              <a:rPr lang="en-US" dirty="0"/>
              <a:t>Microbes</a:t>
            </a:r>
          </a:p>
          <a:p>
            <a:pPr lvl="1"/>
            <a:r>
              <a:rPr lang="en-US" dirty="0"/>
              <a:t>Bacteria</a:t>
            </a:r>
          </a:p>
          <a:p>
            <a:pPr lvl="1"/>
            <a:r>
              <a:rPr lang="en-US" dirty="0"/>
              <a:t>Parasites</a:t>
            </a:r>
          </a:p>
          <a:p>
            <a:r>
              <a:rPr lang="en-US" dirty="0"/>
              <a:t>Trash</a:t>
            </a:r>
          </a:p>
          <a:p>
            <a:pPr lvl="1"/>
            <a:r>
              <a:rPr lang="haw-US" dirty="0"/>
              <a:t>Plastics</a:t>
            </a:r>
            <a:r>
              <a:rPr lang="en-US" dirty="0"/>
              <a:t> that </a:t>
            </a:r>
            <a:r>
              <a:rPr lang="haw-US" dirty="0"/>
              <a:t>break down</a:t>
            </a:r>
            <a:r>
              <a:rPr lang="en-US" dirty="0"/>
              <a:t> into nanoparticles</a:t>
            </a:r>
          </a:p>
          <a:p>
            <a:pPr lvl="1"/>
            <a:endParaRPr lang="en-US" dirty="0"/>
          </a:p>
        </p:txBody>
      </p:sp>
      <p:pic>
        <p:nvPicPr>
          <p:cNvPr id="2050" name="Picture 2">
            <a:extLst>
              <a:ext uri="{FF2B5EF4-FFF2-40B4-BE49-F238E27FC236}">
                <a16:creationId xmlns:a16="http://schemas.microsoft.com/office/drawing/2014/main" id="{5815BFC6-5E8C-17F7-FBF6-A7724CD03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3732" y="218504"/>
            <a:ext cx="2944368" cy="29443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lcome to Hawaii's 'plastic beach', one of the world's dirtiest places |  Hawaii | The Guardian">
            <a:extLst>
              <a:ext uri="{FF2B5EF4-FFF2-40B4-BE49-F238E27FC236}">
                <a16:creationId xmlns:a16="http://schemas.microsoft.com/office/drawing/2014/main" id="{DE08E95D-DF6E-B16E-CFCA-FCA9F026D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5800" y="5164670"/>
            <a:ext cx="2877726" cy="14783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Junk Food – Woods Hole Oceanographic Institution">
            <a:extLst>
              <a:ext uri="{FF2B5EF4-FFF2-40B4-BE49-F238E27FC236}">
                <a16:creationId xmlns:a16="http://schemas.microsoft.com/office/drawing/2014/main" id="{45D03EE1-B8AA-A0C2-F83A-4C6D22842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0179" y="4982597"/>
            <a:ext cx="3179569" cy="17885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ater transmission potential of Angiostrongylus cantonensis: Larval  viability and effectiveness of rainwater catchment sediment filters | PLOS  ONE">
            <a:extLst>
              <a:ext uri="{FF2B5EF4-FFF2-40B4-BE49-F238E27FC236}">
                <a16:creationId xmlns:a16="http://schemas.microsoft.com/office/drawing/2014/main" id="{009B3733-B459-1AA9-9D66-C42B2C16DD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3994" y="3216742"/>
            <a:ext cx="4286276" cy="176585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at Lungworm">
            <a:extLst>
              <a:ext uri="{FF2B5EF4-FFF2-40B4-BE49-F238E27FC236}">
                <a16:creationId xmlns:a16="http://schemas.microsoft.com/office/drawing/2014/main" id="{773DC31A-9A6D-E90C-0A9B-2661087B7A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453" y="3889782"/>
            <a:ext cx="1917847" cy="1440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43974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B1B00F7-0CA3-4399-8FD6-FA325E3FA9EA}" vid="{AA3C9D39-2875-4998-8C8A-F71E85B3D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23337</TotalTime>
  <Words>877</Words>
  <Application>Microsoft Office PowerPoint</Application>
  <PresentationFormat>Widescreen</PresentationFormat>
  <Paragraphs>93</Paragraphs>
  <Slides>16</Slides>
  <Notes>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Cambria Math</vt:lpstr>
      <vt:lpstr>Lato</vt:lpstr>
      <vt:lpstr>Source Sans Pro</vt:lpstr>
      <vt:lpstr>Tw Cen MT</vt:lpstr>
      <vt:lpstr>1_Office Theme</vt:lpstr>
      <vt:lpstr>Ecosystem Services to Environmental Health</vt:lpstr>
      <vt:lpstr>Water ecosystem services are on the decline</vt:lpstr>
      <vt:lpstr>While environmental pollution is on the rise</vt:lpstr>
      <vt:lpstr>What is environmental health?</vt:lpstr>
      <vt:lpstr>Who regulates environmental pollution (in the US)?</vt:lpstr>
      <vt:lpstr>Who tracks the effects of pollution on human health?</vt:lpstr>
      <vt:lpstr>Environmental Pollution &amp; Public Health</vt:lpstr>
      <vt:lpstr>Why do we care about the environment?</vt:lpstr>
      <vt:lpstr>Some Common Pollutants of Environmental Waters (Ag+Industrial+Urban...)</vt:lpstr>
      <vt:lpstr>Examples of Environmental Pollution: Emerging contaminants</vt:lpstr>
      <vt:lpstr>Per-and Polyfluoroalkyl Substances (PFAS)</vt:lpstr>
      <vt:lpstr>What American Cancer Society says:</vt:lpstr>
      <vt:lpstr>A closer look at PFAS:</vt:lpstr>
      <vt:lpstr>Mortality Rates</vt:lpstr>
      <vt:lpstr>PowerPoint Presentation</vt:lpstr>
      <vt:lpstr>T-test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Aurora Kagawa-Viviani</dc:creator>
  <cp:lastModifiedBy>Aurora Kagawa-Viviani</cp:lastModifiedBy>
  <cp:revision>1</cp:revision>
  <dcterms:created xsi:type="dcterms:W3CDTF">2023-05-19T17:23:38Z</dcterms:created>
  <dcterms:modified xsi:type="dcterms:W3CDTF">2023-06-04T23:03:29Z</dcterms:modified>
</cp:coreProperties>
</file>