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75" r:id="rId13"/>
    <p:sldId id="273" r:id="rId14"/>
    <p:sldId id="274" r:id="rId15"/>
    <p:sldId id="266" r:id="rId16"/>
    <p:sldId id="271" r:id="rId17"/>
    <p:sldId id="268" r:id="rId18"/>
    <p:sldId id="272" r:id="rId19"/>
    <p:sldId id="26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giI2E+IsfEYwmhkb8XqYTlcm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60" autoAdjust="0"/>
  </p:normalViewPr>
  <p:slideViewPr>
    <p:cSldViewPr snapToGrid="0" showGuides="1">
      <p:cViewPr varScale="1">
        <p:scale>
          <a:sx n="93" d="100"/>
          <a:sy n="93" d="100"/>
        </p:scale>
        <p:origin x="1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Monti" userId="4561c9e1a7bdeb88" providerId="LiveId" clId="{1F6A4303-EF7C-47A8-97CA-EA2D6C5EB1A6}"/>
    <pc:docChg chg="modSld">
      <pc:chgData name="Denise Monti" userId="4561c9e1a7bdeb88" providerId="LiveId" clId="{1F6A4303-EF7C-47A8-97CA-EA2D6C5EB1A6}" dt="2024-02-14T17:40:22.642" v="2" actId="12"/>
      <pc:docMkLst>
        <pc:docMk/>
      </pc:docMkLst>
      <pc:sldChg chg="modSp mod">
        <pc:chgData name="Denise Monti" userId="4561c9e1a7bdeb88" providerId="LiveId" clId="{1F6A4303-EF7C-47A8-97CA-EA2D6C5EB1A6}" dt="2024-02-14T17:40:22.642" v="2" actId="12"/>
        <pc:sldMkLst>
          <pc:docMk/>
          <pc:sldMk cId="0" sldId="263"/>
        </pc:sldMkLst>
        <pc:spChg chg="mod">
          <ac:chgData name="Denise Monti" userId="4561c9e1a7bdeb88" providerId="LiveId" clId="{1F6A4303-EF7C-47A8-97CA-EA2D6C5EB1A6}" dt="2024-02-14T17:40:22.642" v="2" actId="12"/>
          <ac:spMkLst>
            <pc:docMk/>
            <pc:sldMk cId="0" sldId="263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eb2017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eb2017d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4eb2017d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eb2017dd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eb2017dde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eb2017dde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03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15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26362e29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26362e29c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2526362e29c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169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40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eb2017d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eb2017dd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4eb2017dde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eb2017dd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eb2017dd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4eb2017dd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063c22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063c221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5063c2213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eb2017d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eb2017dde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4eb2017dde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eb2017dd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eb2017dde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24eb2017dde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eb2017dd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eb2017dde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4eb2017dde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sm.org/figures-tables" TargetMode="External"/><Relationship Id="rId3" Type="http://schemas.openxmlformats.org/officeDocument/2006/relationships/hyperlink" Target="https://www.sciencegraphicdesign.com/blog/how-do-you-make-your-first-scientific-poster" TargetMode="External"/><Relationship Id="rId7" Type="http://schemas.openxmlformats.org/officeDocument/2006/relationships/hyperlink" Target="https://www.cdgi.com/2016/09/serif-vs-sans-serif-font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1RwJbhkCA58&amp;t=953s" TargetMode="External"/><Relationship Id="rId5" Type="http://schemas.openxmlformats.org/officeDocument/2006/relationships/hyperlink" Target="https://www.colorado.edu/digital-accessibility/resources" TargetMode="External"/><Relationship Id="rId4" Type="http://schemas.openxmlformats.org/officeDocument/2006/relationships/hyperlink" Target="https://hub.teachingandlearning.ie/wp-content/uploads/2021/06/128.-accessibility-poster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eb2017dde_0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Accessible </a:t>
            </a:r>
            <a:br>
              <a:rPr lang="en-US" dirty="0"/>
            </a:br>
            <a:r>
              <a:rPr lang="en-US" dirty="0"/>
              <a:t>#BetterPoster Design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2641600" y="6434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 idx="4294967295"/>
          </p:nvPr>
        </p:nvSpPr>
        <p:spPr>
          <a:xfrm>
            <a:off x="592676" y="628724"/>
            <a:ext cx="3894287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Figures</a:t>
            </a:r>
          </a:p>
        </p:txBody>
      </p:sp>
      <p:sp>
        <p:nvSpPr>
          <p:cNvPr id="150" name="Google Shape;150;p7"/>
          <p:cNvSpPr txBox="1"/>
          <p:nvPr/>
        </p:nvSpPr>
        <p:spPr>
          <a:xfrm>
            <a:off x="592676" y="1578673"/>
            <a:ext cx="100272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12750"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using a figure in place of text</a:t>
            </a:r>
          </a:p>
          <a:p>
            <a:pPr marL="44450">
              <a:buClr>
                <a:schemeClr val="dk1"/>
              </a:buClr>
              <a:buSzPts val="29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12750"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descriptive title – state the main finding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(result)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few words</a:t>
            </a:r>
          </a:p>
          <a:p>
            <a:pPr marL="457200" indent="-412750">
              <a:buClr>
                <a:schemeClr val="dk1"/>
              </a:buClr>
              <a:buSzPts val="2900"/>
              <a:buFont typeface="Calibri"/>
              <a:buChar char="●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12750"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units of measurement (if applicable).</a:t>
            </a:r>
            <a:endParaRPr lang="en-US" sz="3200" dirty="0"/>
          </a:p>
          <a:p>
            <a:pPr marL="444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●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 should be visible if you are standing 2 feet from the poster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eb2017dde_0_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Use of Color</a:t>
            </a:r>
            <a:endParaRPr b="1" dirty="0"/>
          </a:p>
        </p:txBody>
      </p:sp>
      <p:sp>
        <p:nvSpPr>
          <p:cNvPr id="157" name="Google Shape;157;g24eb2017dde_0_54"/>
          <p:cNvSpPr txBox="1">
            <a:spLocks noGrp="1"/>
          </p:cNvSpPr>
          <p:nvPr>
            <p:ph type="body" idx="1"/>
          </p:nvPr>
        </p:nvSpPr>
        <p:spPr>
          <a:xfrm>
            <a:off x="838200" y="1609868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Determine whether color is absolutely necessary to convey the data. Can the data be displayed using symbols or different line thicknesses, shapes, patterns, or font types?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Avoid the following color combinations whenever possible: red and green; yellow and bright green; light blue and pink; dark blue and violet.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228600" lvl="0" indent="-241934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Consider using an online color vision deficiency simulator to see how your image might appear to someone who experiences color vision deficiency.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2DC3C-999A-C766-9185-90A396B93AC3}"/>
              </a:ext>
            </a:extLst>
          </p:cNvPr>
          <p:cNvSpPr txBox="1"/>
          <p:nvPr/>
        </p:nvSpPr>
        <p:spPr>
          <a:xfrm>
            <a:off x="7082319" y="6424640"/>
            <a:ext cx="482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Adapted from the U.S. National Library of Medicine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eb2017dde_0_54"/>
          <p:cNvSpPr txBox="1">
            <a:spLocks noGrp="1"/>
          </p:cNvSpPr>
          <p:nvPr>
            <p:ph type="title"/>
          </p:nvPr>
        </p:nvSpPr>
        <p:spPr>
          <a:xfrm>
            <a:off x="812976" y="93961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Use of Color in Figures Example</a:t>
            </a:r>
            <a:endParaRPr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2DC3C-999A-C766-9185-90A396B93AC3}"/>
              </a:ext>
            </a:extLst>
          </p:cNvPr>
          <p:cNvSpPr txBox="1"/>
          <p:nvPr/>
        </p:nvSpPr>
        <p:spPr>
          <a:xfrm>
            <a:off x="7082319" y="6424640"/>
            <a:ext cx="482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Adapted from the U.S. National Library of Medicine</a:t>
            </a:r>
          </a:p>
        </p:txBody>
      </p:sp>
      <p:pic>
        <p:nvPicPr>
          <p:cNvPr id="4" name="Google Shape;164;g2526362e29c_1_1">
            <a:extLst>
              <a:ext uri="{FF2B5EF4-FFF2-40B4-BE49-F238E27FC236}">
                <a16:creationId xmlns:a16="http://schemas.microsoft.com/office/drawing/2014/main" id="{D2CEBCBB-CB90-8888-F36B-20A364C6FF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22" t="3757" r="12858" b="5622"/>
          <a:stretch/>
        </p:blipFill>
        <p:spPr>
          <a:xfrm>
            <a:off x="838200" y="1399977"/>
            <a:ext cx="7882758" cy="4893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4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9">
            <a:extLst>
              <a:ext uri="{FF2B5EF4-FFF2-40B4-BE49-F238E27FC236}">
                <a16:creationId xmlns:a16="http://schemas.microsoft.com/office/drawing/2014/main" id="{0537C73E-BC4D-2884-176C-C59AD08B0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871" y="166968"/>
            <a:ext cx="10523244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Features of a #BetterPoster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(Template 1)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D912B-9295-A314-261D-53A479E6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7426" y="1060559"/>
            <a:ext cx="8194074" cy="544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8" name="Google Shape;178;p9"/>
          <p:cNvSpPr txBox="1"/>
          <p:nvPr/>
        </p:nvSpPr>
        <p:spPr>
          <a:xfrm>
            <a:off x="8582724" y="1060559"/>
            <a:ext cx="337185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Message is easy to find and to read.  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Message is supported with a clear figure(s).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Presenter is clearly indicated with a picture and text.  </a:t>
            </a:r>
          </a:p>
          <a:p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results/figures are on the left.  Speaker aids are on the right.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space keeps the poster from becoming cluttered.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Codes can be used to provide additional information.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44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9">
            <a:extLst>
              <a:ext uri="{FF2B5EF4-FFF2-40B4-BE49-F238E27FC236}">
                <a16:creationId xmlns:a16="http://schemas.microsoft.com/office/drawing/2014/main" id="{0537C73E-BC4D-2884-176C-C59AD08B0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870" y="166968"/>
            <a:ext cx="10613001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Features of a #BetterPoster (Template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D912B-9295-A314-261D-53A479E67C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498" y="1188984"/>
            <a:ext cx="8131930" cy="544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Google Shape;178;p9">
            <a:extLst>
              <a:ext uri="{FF2B5EF4-FFF2-40B4-BE49-F238E27FC236}">
                <a16:creationId xmlns:a16="http://schemas.microsoft.com/office/drawing/2014/main" id="{4057854B-41C5-0AF5-6B13-7DF0EE243181}"/>
              </a:ext>
            </a:extLst>
          </p:cNvPr>
          <p:cNvSpPr txBox="1"/>
          <p:nvPr/>
        </p:nvSpPr>
        <p:spPr>
          <a:xfrm>
            <a:off x="8582724" y="1204395"/>
            <a:ext cx="337185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Message is easy to find and to read.  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Message is supported with a clear figure(s).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Presenter is clearly indicated with a picture and text.  </a:t>
            </a:r>
          </a:p>
          <a:p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Background and important figures on the left.</a:t>
            </a:r>
            <a:endParaRPr lang="en-US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space keeps the poster from becoming cluttered.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Codes can be used to provide additional information.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5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g24eb2017dde_0_54">
            <a:extLst>
              <a:ext uri="{FF2B5EF4-FFF2-40B4-BE49-F238E27FC236}">
                <a16:creationId xmlns:a16="http://schemas.microsoft.com/office/drawing/2014/main" id="{E5426AEF-E9E1-ADB6-7A19-13120BAFD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612" y="-177545"/>
            <a:ext cx="1159886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 traditional scientific poster</a:t>
            </a:r>
            <a:endParaRPr b="1" dirty="0"/>
          </a:p>
        </p:txBody>
      </p:sp>
      <p:sp>
        <p:nvSpPr>
          <p:cNvPr id="3" name="Google Shape;177;p9">
            <a:extLst>
              <a:ext uri="{FF2B5EF4-FFF2-40B4-BE49-F238E27FC236}">
                <a16:creationId xmlns:a16="http://schemas.microsoft.com/office/drawing/2014/main" id="{4D5B8EC2-A4E1-3BD3-3E33-F276636D20E2}"/>
              </a:ext>
            </a:extLst>
          </p:cNvPr>
          <p:cNvSpPr txBox="1"/>
          <p:nvPr/>
        </p:nvSpPr>
        <p:spPr>
          <a:xfrm>
            <a:off x="8517888" y="929075"/>
            <a:ext cx="34575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Key Message easy to find and to read?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the presenter?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balance of white space to text and figures?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A5E5D-859B-A8D7-7087-336BC309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519" y="929075"/>
            <a:ext cx="7780081" cy="5835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8515350" y="913809"/>
            <a:ext cx="34575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Key Message of the poster?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 author attempt to reduce text by using figures?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bullets used in place of paragraphs of text?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poster use accessible fonts?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ways to improve accessibility?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D0BCB-892F-45DA-DA60-2D4E623D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6084" y="987607"/>
            <a:ext cx="7890942" cy="527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Google Shape;176;p9">
            <a:extLst>
              <a:ext uri="{FF2B5EF4-FFF2-40B4-BE49-F238E27FC236}">
                <a16:creationId xmlns:a16="http://schemas.microsoft.com/office/drawing/2014/main" id="{0537C73E-BC4D-2884-176C-C59AD08B0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871" y="166968"/>
            <a:ext cx="8337176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#BetterPoster Example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24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469D0BCB-892F-45DA-DA60-2D4E623D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6" y="986320"/>
            <a:ext cx="7907479" cy="5274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Google Shape;176;p9">
            <a:extLst>
              <a:ext uri="{FF2B5EF4-FFF2-40B4-BE49-F238E27FC236}">
                <a16:creationId xmlns:a16="http://schemas.microsoft.com/office/drawing/2014/main" id="{FB9A22F9-A105-2F0B-C8DA-388E7A7E4D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871" y="166968"/>
            <a:ext cx="8337176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#BetterPoster Example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77;p9">
            <a:extLst>
              <a:ext uri="{FF2B5EF4-FFF2-40B4-BE49-F238E27FC236}">
                <a16:creationId xmlns:a16="http://schemas.microsoft.com/office/drawing/2014/main" id="{A6652A95-71EC-26BA-CFBA-3A8B9EF0EB29}"/>
              </a:ext>
            </a:extLst>
          </p:cNvPr>
          <p:cNvSpPr txBox="1"/>
          <p:nvPr/>
        </p:nvSpPr>
        <p:spPr>
          <a:xfrm>
            <a:off x="8515350" y="913809"/>
            <a:ext cx="34575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Key Message of the poster?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 author attempt to reduce text by using figures?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bullets used in place of paragraphs of text?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poster use accessible fonts?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ways to improve accessibility?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D0BCB-892F-45DA-DA60-2D4E623D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7816" y="987607"/>
            <a:ext cx="7907479" cy="527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Google Shape;176;p9">
            <a:extLst>
              <a:ext uri="{FF2B5EF4-FFF2-40B4-BE49-F238E27FC236}">
                <a16:creationId xmlns:a16="http://schemas.microsoft.com/office/drawing/2014/main" id="{F4CBE9B1-B093-298E-B2F2-7AB9A3AB1E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6871" y="166968"/>
            <a:ext cx="8337176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#BetterPoster Example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7;p9">
            <a:extLst>
              <a:ext uri="{FF2B5EF4-FFF2-40B4-BE49-F238E27FC236}">
                <a16:creationId xmlns:a16="http://schemas.microsoft.com/office/drawing/2014/main" id="{0B853BD4-E256-DBB2-DCA6-36F18E9A231E}"/>
              </a:ext>
            </a:extLst>
          </p:cNvPr>
          <p:cNvSpPr txBox="1"/>
          <p:nvPr/>
        </p:nvSpPr>
        <p:spPr>
          <a:xfrm>
            <a:off x="8515350" y="913809"/>
            <a:ext cx="345750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Key Message of the poster?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 author attempt to reduce text by using figures?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bullets used in place of paragraphs of text?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poster use accessible fonts?</a:t>
            </a:r>
          </a:p>
          <a:p>
            <a:pPr lvl="0"/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ways to improve accessibility?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15584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 idx="4294967295"/>
          </p:nvPr>
        </p:nvSpPr>
        <p:spPr>
          <a:xfrm>
            <a:off x="2449585" y="327256"/>
            <a:ext cx="5897461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Poster Design Resources</a:t>
            </a:r>
          </a:p>
        </p:txBody>
      </p:sp>
      <p:sp>
        <p:nvSpPr>
          <p:cNvPr id="185" name="Google Shape;185;p10"/>
          <p:cNvSpPr/>
          <p:nvPr/>
        </p:nvSpPr>
        <p:spPr>
          <a:xfrm>
            <a:off x="690465" y="1338857"/>
            <a:ext cx="10674221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Graphic Design. 2022. Bristol, England.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https://www.sciencegraphicdesign.com/blog/how-do-you-make-your-first-scientific-poster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for users on the autistic spectrum, who use screen readers, low vision, dyslexia, physical or motor issues, deaf or hard or hearing, or anxiety: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https://hub.teachingandlearning.ie/wp-content/uploads/2021/06/128.-accessibility-posters.pdf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Boulder’s Digital Accessibility Office (lots of resources linked here)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https://www.colorado.edu/digital-accessibility/resources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 for this Presentation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create a better scientific research poster Youtube 2020.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https://www.youtube.com/watch?v=1RwJbhkCA58&amp;t=953s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https://www.cdgi.com/2016/09/serif-vs-sans-serif-fonts/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serif font figure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8"/>
              </a:rPr>
              <a:t>Figures and Tables (asm.org)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eb2017dde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Purpose of a Scientific Poster</a:t>
            </a:r>
            <a:endParaRPr b="1" dirty="0"/>
          </a:p>
        </p:txBody>
      </p:sp>
      <p:sp>
        <p:nvSpPr>
          <p:cNvPr id="98" name="Google Shape;98;g24eb2017dde_0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Communicate the Key Message from your research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Provide sufficient background/methods for the audience to understand your research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endParaRPr lang="en-US" sz="3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Support the Key Message with results presented as figures and tables 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eb2017dde_0_19"/>
          <p:cNvSpPr txBox="1">
            <a:spLocks noGrp="1"/>
          </p:cNvSpPr>
          <p:nvPr>
            <p:ph type="title"/>
          </p:nvPr>
        </p:nvSpPr>
        <p:spPr>
          <a:xfrm>
            <a:off x="838200" y="168783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 Poster is not a scientific paper</a:t>
            </a:r>
            <a:endParaRPr b="1" dirty="0"/>
          </a:p>
        </p:txBody>
      </p:sp>
      <p:sp>
        <p:nvSpPr>
          <p:cNvPr id="105" name="Google Shape;105;g24eb2017dde_0_19"/>
          <p:cNvSpPr txBox="1">
            <a:spLocks noGrp="1"/>
          </p:cNvSpPr>
          <p:nvPr>
            <p:ph type="body" idx="1"/>
          </p:nvPr>
        </p:nvSpPr>
        <p:spPr>
          <a:xfrm>
            <a:off x="838200" y="1455378"/>
            <a:ext cx="10515600" cy="50071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Include: </a:t>
            </a:r>
            <a:endParaRPr sz="32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/>
              <a:t>Key Message (main finding)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/>
              <a:t>Results (data that supports the Key Message)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Background</a:t>
            </a:r>
            <a:endParaRPr sz="2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Methods </a:t>
            </a:r>
            <a:r>
              <a:rPr lang="en-US" sz="2800" dirty="0"/>
              <a:t>(optional)</a:t>
            </a:r>
            <a:endParaRPr sz="2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/>
              <a:t>Future directions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800" dirty="0"/>
              <a:t>Acknowledgements</a:t>
            </a:r>
          </a:p>
          <a:p>
            <a:pPr marL="5715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Consider using images rather than extensive text in each of these sections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063c2213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Who is the audience for a Scientific Poster?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12" name="Google Shape;112;g25063c22137_0_0"/>
          <p:cNvSpPr txBox="1">
            <a:spLocks noGrp="1"/>
          </p:cNvSpPr>
          <p:nvPr>
            <p:ph type="body" idx="1"/>
          </p:nvPr>
        </p:nvSpPr>
        <p:spPr>
          <a:xfrm>
            <a:off x="838200" y="176391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 sz="3200" dirty="0"/>
              <a:t>Scientists who work on the same topic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 sz="3200" dirty="0"/>
              <a:t>Scientists that work in a variety of topics (Biology, Physics, Chemistry…)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 sz="3200" dirty="0"/>
              <a:t>Faculty from across campus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64285"/>
              <a:buChar char="●"/>
            </a:pPr>
            <a:r>
              <a:rPr lang="en-US" sz="3200" dirty="0"/>
              <a:t>Family attending an end-of-year symposium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eb2017dde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Why should we design accessible scientific posters?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Google Shape;119;g24eb2017dde_0_25"/>
          <p:cNvSpPr txBox="1">
            <a:spLocks noGrp="1"/>
          </p:cNvSpPr>
          <p:nvPr>
            <p:ph type="body" idx="1"/>
          </p:nvPr>
        </p:nvSpPr>
        <p:spPr>
          <a:xfrm>
            <a:off x="838200" y="190268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Include more people in the dissemination of your results</a:t>
            </a:r>
            <a:endParaRPr sz="3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Draw more diverse people into the scientific field</a:t>
            </a:r>
            <a:endParaRPr sz="3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Get more diverse ideas and feedback about your research</a:t>
            </a:r>
            <a:endParaRPr sz="3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Demonstrate scientific reasoning and scientific literacy to a broader audience</a:t>
            </a:r>
            <a:endParaRPr sz="3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eb2017dde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How can we design scientific posters to be more accessible?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6" name="Google Shape;126;g24eb2017dde_0_31"/>
          <p:cNvSpPr txBox="1">
            <a:spLocks noGrp="1"/>
          </p:cNvSpPr>
          <p:nvPr>
            <p:ph type="body" idx="1"/>
          </p:nvPr>
        </p:nvSpPr>
        <p:spPr>
          <a:xfrm>
            <a:off x="838200" y="2334194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Make the Key Message large and use plain language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3200" dirty="0"/>
          </a:p>
          <a:p>
            <a:pPr marL="342900" indent="-39370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3200" dirty="0"/>
              <a:t>Create a logical flow of information</a:t>
            </a:r>
          </a:p>
          <a:p>
            <a:pPr marL="342900" indent="-393700">
              <a:lnSpc>
                <a:spcPct val="100000"/>
              </a:lnSpc>
              <a:spcBef>
                <a:spcPts val="0"/>
              </a:spcBef>
              <a:buSzPts val="3200"/>
            </a:pPr>
            <a:endParaRPr lang="en-US" sz="3200" dirty="0"/>
          </a:p>
          <a:p>
            <a:pPr marL="342900" indent="-39370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3200" dirty="0"/>
              <a:t>Double-check font type, font size, and color usage </a:t>
            </a:r>
          </a:p>
          <a:p>
            <a:pPr marL="3429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3600" dirty="0"/>
          </a:p>
          <a:p>
            <a:pPr marL="3429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3600" dirty="0"/>
          </a:p>
          <a:p>
            <a:pPr marL="3429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3600" dirty="0"/>
          </a:p>
          <a:p>
            <a:pPr marL="3429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sz="3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704A762C-AD1B-A471-D4FF-EFAD6CC63BE6}"/>
              </a:ext>
            </a:extLst>
          </p:cNvPr>
          <p:cNvSpPr txBox="1">
            <a:spLocks/>
          </p:cNvSpPr>
          <p:nvPr/>
        </p:nvSpPr>
        <p:spPr>
          <a:xfrm>
            <a:off x="575576" y="188978"/>
            <a:ext cx="7704358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en-US" b="1" dirty="0"/>
              <a:t>Logical Flow of Information</a:t>
            </a:r>
          </a:p>
        </p:txBody>
      </p:sp>
      <p:pic>
        <p:nvPicPr>
          <p:cNvPr id="5" name="Google Shape;171;p8" descr="Screen Clipping">
            <a:extLst>
              <a:ext uri="{FF2B5EF4-FFF2-40B4-BE49-F238E27FC236}">
                <a16:creationId xmlns:a16="http://schemas.microsoft.com/office/drawing/2014/main" id="{8887C6C2-D506-ADAC-E00E-BC2D17E87D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953" y="1337119"/>
            <a:ext cx="10484096" cy="4960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68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 idx="4294967295"/>
          </p:nvPr>
        </p:nvSpPr>
        <p:spPr>
          <a:xfrm>
            <a:off x="575576" y="188978"/>
            <a:ext cx="7704358" cy="7694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Accessible Fonts and Font Size</a:t>
            </a:r>
          </a:p>
        </p:txBody>
      </p:sp>
      <p:sp>
        <p:nvSpPr>
          <p:cNvPr id="132" name="Google Shape;132;p3"/>
          <p:cNvSpPr txBox="1"/>
          <p:nvPr/>
        </p:nvSpPr>
        <p:spPr>
          <a:xfrm>
            <a:off x="575576" y="1392046"/>
            <a:ext cx="622352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sans serif font                      (e.g., Arial or Calibri)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Sans serif fonts are easier to read, especially for people with dyslexia</a:t>
            </a:r>
            <a:endParaRPr lang="en-US" sz="28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7108" y="1172653"/>
            <a:ext cx="5074104" cy="25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547526" y="4585823"/>
            <a:ext cx="110408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font large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if the text is too small to read from far away, do you need it at all?</a:t>
            </a:r>
            <a:endParaRPr sz="3200" dirty="0"/>
          </a:p>
        </p:txBody>
      </p:sp>
      <p:sp>
        <p:nvSpPr>
          <p:cNvPr id="136" name="Google Shape;136;p3"/>
          <p:cNvSpPr/>
          <p:nvPr/>
        </p:nvSpPr>
        <p:spPr>
          <a:xfrm>
            <a:off x="575576" y="5866708"/>
            <a:ext cx="11756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Emphasize important text by making it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eb2017dde_0_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dirty="0"/>
              <a:t>Making Poster Text Accessible</a:t>
            </a:r>
            <a:endParaRPr b="1" dirty="0"/>
          </a:p>
        </p:txBody>
      </p:sp>
      <p:sp>
        <p:nvSpPr>
          <p:cNvPr id="143" name="Google Shape;143;g24eb2017dde_0_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 dirty="0"/>
              <a:t>Avoid paragraphs of text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398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Use bulleted lists if text is required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9398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Write precise, powerful sentences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 dirty="0"/>
              <a:t>Consider your audience, use accessible language</a:t>
            </a:r>
            <a:endParaRPr sz="3200" dirty="0"/>
          </a:p>
          <a:p>
            <a:pPr marL="9398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z="3200" dirty="0"/>
              <a:t>If you must use a special or unique term, define it</a:t>
            </a: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958</Words>
  <Application>Microsoft Office PowerPoint</Application>
  <PresentationFormat>Widescreen</PresentationFormat>
  <Paragraphs>160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Accessible  #BetterPoster Design</vt:lpstr>
      <vt:lpstr>Purpose of a Scientific Poster</vt:lpstr>
      <vt:lpstr>A Poster is not a scientific paper</vt:lpstr>
      <vt:lpstr>Who is the audience for a Scientific Poster?</vt:lpstr>
      <vt:lpstr>Why should we design accessible scientific posters?</vt:lpstr>
      <vt:lpstr>How can we design scientific posters to be more accessible?</vt:lpstr>
      <vt:lpstr>PowerPoint Presentation</vt:lpstr>
      <vt:lpstr>Accessible Fonts and Font Size</vt:lpstr>
      <vt:lpstr>Making Poster Text Accessible</vt:lpstr>
      <vt:lpstr>Figures</vt:lpstr>
      <vt:lpstr>Use of Color</vt:lpstr>
      <vt:lpstr>Use of Color in Figures Example</vt:lpstr>
      <vt:lpstr>Features of a #BetterPoster (Template 1)</vt:lpstr>
      <vt:lpstr>Features of a #BetterPoster (Template 2)</vt:lpstr>
      <vt:lpstr>A traditional scientific poster</vt:lpstr>
      <vt:lpstr>The #BetterPoster Example 1</vt:lpstr>
      <vt:lpstr>The #BetterPoster Example 2</vt:lpstr>
      <vt:lpstr>The #BetterPoster Example 3</vt:lpstr>
      <vt:lpstr>Poster Design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Poster Design</dc:title>
  <dc:creator>Christy L. Fillman</dc:creator>
  <cp:lastModifiedBy>Denise Monti</cp:lastModifiedBy>
  <cp:revision>3</cp:revision>
  <dcterms:created xsi:type="dcterms:W3CDTF">2023-05-15T20:22:11Z</dcterms:created>
  <dcterms:modified xsi:type="dcterms:W3CDTF">2024-02-14T17:40:27Z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0x0101004AE0BD7304521046B23CDAA75CE67A4C</vt:lpwstr>
  </property>
</Properties>
</file>