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66" r:id="rId2"/>
    <p:sldId id="261" r:id="rId3"/>
    <p:sldId id="284" r:id="rId4"/>
    <p:sldId id="291" r:id="rId5"/>
    <p:sldId id="293" r:id="rId6"/>
    <p:sldId id="292" r:id="rId7"/>
    <p:sldId id="294" r:id="rId8"/>
    <p:sldId id="295" r:id="rId9"/>
    <p:sldId id="296" r:id="rId10"/>
    <p:sldId id="300" r:id="rId11"/>
    <p:sldId id="297" r:id="rId12"/>
    <p:sldId id="301" r:id="rId13"/>
    <p:sldId id="302" r:id="rId14"/>
    <p:sldId id="303" r:id="rId15"/>
    <p:sldId id="304" r:id="rId16"/>
    <p:sldId id="305" r:id="rId17"/>
    <p:sldId id="298" r:id="rId18"/>
    <p:sldId id="277" r:id="rId19"/>
    <p:sldId id="285" r:id="rId20"/>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Seiser" initials="RS" lastIdx="1" clrIdx="0">
    <p:extLst>
      <p:ext uri="{19B8F6BF-5375-455C-9EA6-DF929625EA0E}">
        <p15:presenceInfo xmlns:p15="http://schemas.microsoft.com/office/powerpoint/2012/main" userId="S::rseiser@roosevelt.edu::cd5e15e4-b502-4744-b302-190c06e719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73"/>
    <p:restoredTop sz="85573"/>
  </p:normalViewPr>
  <p:slideViewPr>
    <p:cSldViewPr snapToGrid="0" snapToObjects="1">
      <p:cViewPr varScale="1">
        <p:scale>
          <a:sx n="96" d="100"/>
          <a:sy n="96" d="100"/>
        </p:scale>
        <p:origin x="944" y="168"/>
      </p:cViewPr>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Lst>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18" Type="http://schemas.openxmlformats.org/officeDocument/2006/relationships/slide" Target="slides/slide18.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 Type="http://schemas.openxmlformats.org/officeDocument/2006/relationships/slide" Target="slides/slide2.xml"/><Relationship Id="rId16" Type="http://schemas.openxmlformats.org/officeDocument/2006/relationships/slide" Target="slides/slide16.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5" Type="http://schemas.openxmlformats.org/officeDocument/2006/relationships/slide" Target="slides/slide5.xml"/><Relationship Id="rId15" Type="http://schemas.openxmlformats.org/officeDocument/2006/relationships/slide" Target="slides/slide15.xml"/><Relationship Id="rId10" Type="http://schemas.openxmlformats.org/officeDocument/2006/relationships/slide" Target="slides/slide10.xml"/><Relationship Id="rId19" Type="http://schemas.openxmlformats.org/officeDocument/2006/relationships/slide" Target="slides/slide19.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2-17T15:36:01.357" idx="1">
    <p:pos x="7452" y="774"/>
    <p:text>Replace image with Biorender images</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C4C5B77D-64F1-7742-9A51-F38087E6B675}" type="datetimeFigureOut">
              <a:rPr lang="en-US" smtClean="0"/>
              <a:t>1/14/21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7EDB3BD5-5614-454E-9DC5-BD1D0A8F549C}" type="slidenum">
              <a:rPr lang="en-US" smtClean="0"/>
              <a:t>‹#›</a:t>
            </a:fld>
            <a:endParaRPr lang="en-US"/>
          </a:p>
        </p:txBody>
      </p:sp>
    </p:spTree>
    <p:extLst>
      <p:ext uri="{BB962C8B-B14F-4D97-AF65-F5344CB8AC3E}">
        <p14:creationId xmlns:p14="http://schemas.microsoft.com/office/powerpoint/2010/main" val="87336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S. </a:t>
            </a:r>
            <a:r>
              <a:rPr lang="en-US" dirty="0" err="1"/>
              <a:t>Goodsell</a:t>
            </a:r>
            <a:r>
              <a:rPr lang="en-US" dirty="0"/>
              <a:t>, RCSB Protein Data Bank and Springer Nature; </a:t>
            </a:r>
            <a:r>
              <a:rPr lang="en-US" dirty="0" err="1"/>
              <a:t>doi</a:t>
            </a:r>
            <a:r>
              <a:rPr lang="en-US" dirty="0"/>
              <a:t>: 10.2210/</a:t>
            </a:r>
            <a:r>
              <a:rPr lang="en-US" dirty="0" err="1"/>
              <a:t>rcsb_pdb</a:t>
            </a:r>
            <a:r>
              <a:rPr lang="en-US" dirty="0"/>
              <a:t>/goodsell-gallery-025</a:t>
            </a:r>
          </a:p>
        </p:txBody>
      </p:sp>
      <p:sp>
        <p:nvSpPr>
          <p:cNvPr id="4" name="Slide Number Placeholder 3"/>
          <p:cNvSpPr>
            <a:spLocks noGrp="1"/>
          </p:cNvSpPr>
          <p:nvPr>
            <p:ph type="sldNum" sz="quarter" idx="5"/>
          </p:nvPr>
        </p:nvSpPr>
        <p:spPr/>
        <p:txBody>
          <a:bodyPr/>
          <a:lstStyle/>
          <a:p>
            <a:fld id="{7EDB3BD5-5614-454E-9DC5-BD1D0A8F549C}" type="slidenum">
              <a:rPr lang="en-US" smtClean="0"/>
              <a:t>1</a:t>
            </a:fld>
            <a:endParaRPr lang="en-US"/>
          </a:p>
        </p:txBody>
      </p:sp>
    </p:spTree>
    <p:extLst>
      <p:ext uri="{BB962C8B-B14F-4D97-AF65-F5344CB8AC3E}">
        <p14:creationId xmlns:p14="http://schemas.microsoft.com/office/powerpoint/2010/main" val="3371986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courtesy of Wikimedia Commons</a:t>
            </a:r>
          </a:p>
          <a:p>
            <a:r>
              <a:rPr lang="en-US" dirty="0"/>
              <a:t>https://</a:t>
            </a:r>
            <a:r>
              <a:rPr lang="en-US" dirty="0" err="1"/>
              <a:t>commons.wikimedia.org</a:t>
            </a:r>
            <a:r>
              <a:rPr lang="en-US" dirty="0"/>
              <a:t>/wiki/File:Primary_immune_response_1.png</a:t>
            </a:r>
          </a:p>
        </p:txBody>
      </p:sp>
      <p:sp>
        <p:nvSpPr>
          <p:cNvPr id="4" name="Slide Number Placeholder 3"/>
          <p:cNvSpPr>
            <a:spLocks noGrp="1"/>
          </p:cNvSpPr>
          <p:nvPr>
            <p:ph type="sldNum" sz="quarter" idx="5"/>
          </p:nvPr>
        </p:nvSpPr>
        <p:spPr/>
        <p:txBody>
          <a:bodyPr/>
          <a:lstStyle/>
          <a:p>
            <a:fld id="{7EDB3BD5-5614-454E-9DC5-BD1D0A8F549C}" type="slidenum">
              <a:rPr lang="en-US" smtClean="0"/>
              <a:t>10</a:t>
            </a:fld>
            <a:endParaRPr lang="en-US"/>
          </a:p>
        </p:txBody>
      </p:sp>
    </p:spTree>
    <p:extLst>
      <p:ext uri="{BB962C8B-B14F-4D97-AF65-F5344CB8AC3E}">
        <p14:creationId xmlns:p14="http://schemas.microsoft.com/office/powerpoint/2010/main" val="2676279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primary immune response relies on both innate and adaptive components of the immune system. Both general and specific types of antibodies are produced to help target the pathogen for destruction. The production of specific antibodies and memory cells leads to protective immunity, so that if someone is re-exposed to the pathogen, they can make large amounts of specific antibodies quickly. The secondary immune response does not rely as heavily on non-specific innate responses. </a:t>
            </a:r>
          </a:p>
        </p:txBody>
      </p:sp>
      <p:sp>
        <p:nvSpPr>
          <p:cNvPr id="4" name="Slide Number Placeholder 3"/>
          <p:cNvSpPr>
            <a:spLocks noGrp="1"/>
          </p:cNvSpPr>
          <p:nvPr>
            <p:ph type="sldNum" sz="quarter" idx="5"/>
          </p:nvPr>
        </p:nvSpPr>
        <p:spPr/>
        <p:txBody>
          <a:bodyPr/>
          <a:lstStyle/>
          <a:p>
            <a:fld id="{7EDB3BD5-5614-454E-9DC5-BD1D0A8F549C}" type="slidenum">
              <a:rPr lang="en-US" smtClean="0"/>
              <a:t>11</a:t>
            </a:fld>
            <a:endParaRPr lang="en-US"/>
          </a:p>
        </p:txBody>
      </p:sp>
    </p:spTree>
    <p:extLst>
      <p:ext uri="{BB962C8B-B14F-4D97-AF65-F5344CB8AC3E}">
        <p14:creationId xmlns:p14="http://schemas.microsoft.com/office/powerpoint/2010/main" val="2525373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generated using </a:t>
            </a:r>
            <a:r>
              <a:rPr lang="en-US" dirty="0" err="1"/>
              <a:t>Biorender.com</a:t>
            </a:r>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12</a:t>
            </a:fld>
            <a:endParaRPr lang="en-US"/>
          </a:p>
        </p:txBody>
      </p:sp>
    </p:spTree>
    <p:extLst>
      <p:ext uri="{BB962C8B-B14F-4D97-AF65-F5344CB8AC3E}">
        <p14:creationId xmlns:p14="http://schemas.microsoft.com/office/powerpoint/2010/main" val="2886782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vaccine takes the place of a live pathogen and is used to train the immune system to make specific antibodies and memory cells. There is still a primary immune response, but the symptoms of infection are milder and the risk of complications from innate responses is lower. </a:t>
            </a:r>
          </a:p>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13</a:t>
            </a:fld>
            <a:endParaRPr lang="en-US"/>
          </a:p>
        </p:txBody>
      </p:sp>
    </p:spTree>
    <p:extLst>
      <p:ext uri="{BB962C8B-B14F-4D97-AF65-F5344CB8AC3E}">
        <p14:creationId xmlns:p14="http://schemas.microsoft.com/office/powerpoint/2010/main" val="644236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Smallpox variolation involved collection of variola virus from pustules in an infected person. These were blown directly into the nasal passages of a naïve individual, who would have (hopefully) mild symptoms and develop protective immunity.</a:t>
            </a:r>
          </a:p>
        </p:txBody>
      </p:sp>
      <p:sp>
        <p:nvSpPr>
          <p:cNvPr id="4" name="Slide Number Placeholder 3"/>
          <p:cNvSpPr>
            <a:spLocks noGrp="1"/>
          </p:cNvSpPr>
          <p:nvPr>
            <p:ph type="sldNum" sz="quarter" idx="5"/>
          </p:nvPr>
        </p:nvSpPr>
        <p:spPr/>
        <p:txBody>
          <a:bodyPr/>
          <a:lstStyle/>
          <a:p>
            <a:fld id="{7EDB3BD5-5614-454E-9DC5-BD1D0A8F549C}" type="slidenum">
              <a:rPr lang="en-US" smtClean="0"/>
              <a:t>14</a:t>
            </a:fld>
            <a:endParaRPr lang="en-US"/>
          </a:p>
        </p:txBody>
      </p:sp>
    </p:spTree>
    <p:extLst>
      <p:ext uri="{BB962C8B-B14F-4D97-AF65-F5344CB8AC3E}">
        <p14:creationId xmlns:p14="http://schemas.microsoft.com/office/powerpoint/2010/main" val="1288068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https://</a:t>
            </a:r>
            <a:r>
              <a:rPr lang="en-US" sz="1200" b="1" i="0" kern="1200" dirty="0" err="1">
                <a:solidFill>
                  <a:schemeClr val="tx1"/>
                </a:solidFill>
                <a:effectLst/>
                <a:latin typeface="+mn-lt"/>
                <a:ea typeface="+mn-ea"/>
                <a:cs typeface="+mn-cs"/>
              </a:rPr>
              <a:t>commons.wikimedia.org</a:t>
            </a:r>
            <a:r>
              <a:rPr lang="en-US" sz="1200" b="1" i="0" kern="1200" dirty="0">
                <a:solidFill>
                  <a:schemeClr val="tx1"/>
                </a:solidFill>
                <a:effectLst/>
                <a:latin typeface="+mn-lt"/>
                <a:ea typeface="+mn-ea"/>
                <a:cs typeface="+mn-cs"/>
              </a:rPr>
              <a:t>/wiki/File:Edward_Jenner-_</a:t>
            </a:r>
            <a:r>
              <a:rPr lang="en-US" sz="1200" b="1" i="0" kern="1200" dirty="0" err="1">
                <a:solidFill>
                  <a:schemeClr val="tx1"/>
                </a:solidFill>
                <a:effectLst/>
                <a:latin typeface="+mn-lt"/>
                <a:ea typeface="+mn-ea"/>
                <a:cs typeface="+mn-cs"/>
              </a:rPr>
              <a:t>Smallpox.svg</a:t>
            </a:r>
            <a:endParaRPr lang="en-US" sz="1200" b="1"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process above shows the steps taken by Edward Jenner to create vaccination. Edward Jenner, the father of vaccination, created the first vaccine for smallpox. He did this by inoculating James Phipps with cowpox, a similar virus of smallpox, to create immunity, unlike variolation, which used smallpox to create an immunity to itself. (Wikipedia)</a:t>
            </a:r>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15</a:t>
            </a:fld>
            <a:endParaRPr lang="en-US"/>
          </a:p>
        </p:txBody>
      </p:sp>
    </p:spTree>
    <p:extLst>
      <p:ext uri="{BB962C8B-B14F-4D97-AF65-F5344CB8AC3E}">
        <p14:creationId xmlns:p14="http://schemas.microsoft.com/office/powerpoint/2010/main" val="29367684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While variolation and early vaccination relied on controlled doses of live pathogen, modern vaccines use the molecular signatures of viruses to stimulate the immune system. These molecules are derived from viruses themselves or are made separately in a laboratory. The vaccine components cannot be used to make new viruses, so someone who receives a vaccine is not contagious. This also explains why some vaccines require more than one dose, as the body may need to have secondary exposure in order to fully develop protective immunity. </a:t>
            </a:r>
          </a:p>
        </p:txBody>
      </p:sp>
      <p:sp>
        <p:nvSpPr>
          <p:cNvPr id="4" name="Slide Number Placeholder 3"/>
          <p:cNvSpPr>
            <a:spLocks noGrp="1"/>
          </p:cNvSpPr>
          <p:nvPr>
            <p:ph type="sldNum" sz="quarter" idx="5"/>
          </p:nvPr>
        </p:nvSpPr>
        <p:spPr/>
        <p:txBody>
          <a:bodyPr/>
          <a:lstStyle/>
          <a:p>
            <a:fld id="{7EDB3BD5-5614-454E-9DC5-BD1D0A8F549C}" type="slidenum">
              <a:rPr lang="en-US" smtClean="0"/>
              <a:t>16</a:t>
            </a:fld>
            <a:endParaRPr lang="en-US"/>
          </a:p>
        </p:txBody>
      </p:sp>
    </p:spTree>
    <p:extLst>
      <p:ext uri="{BB962C8B-B14F-4D97-AF65-F5344CB8AC3E}">
        <p14:creationId xmlns:p14="http://schemas.microsoft.com/office/powerpoint/2010/main" val="2469959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figure uses the color scheme of the simulation in Slide 2 along with the icons in the following slides. It illustrates multiple paths to herd immunity, a situation in which disease spread in a population is limited due to a sufficient number of people becoming immune. Note that there are multiple paths to herd immunity that involve different rates of infection and death from disease. Social distancing can “stand in” for vaccination as it limits interactions between healthy and infected individuals. Immunization, especially in combination with social distancing, can both slow the spread of the pathogen and protect individuals from becoming severely ill. Vaccination, then, is the preferred means of getting to herd immunity. Being mindful of our interactions with others is the best way to </a:t>
            </a:r>
            <a:r>
              <a:rPr lang="en-US"/>
              <a:t>stay safe. </a:t>
            </a:r>
            <a:endParaRPr lang="en-US" dirty="0"/>
          </a:p>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17</a:t>
            </a:fld>
            <a:endParaRPr lang="en-US"/>
          </a:p>
        </p:txBody>
      </p:sp>
    </p:spTree>
    <p:extLst>
      <p:ext uri="{BB962C8B-B14F-4D97-AF65-F5344CB8AC3E}">
        <p14:creationId xmlns:p14="http://schemas.microsoft.com/office/powerpoint/2010/main" val="2241977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18</a:t>
            </a:fld>
            <a:endParaRPr lang="en-US"/>
          </a:p>
        </p:txBody>
      </p:sp>
    </p:spTree>
    <p:extLst>
      <p:ext uri="{BB962C8B-B14F-4D97-AF65-F5344CB8AC3E}">
        <p14:creationId xmlns:p14="http://schemas.microsoft.com/office/powerpoint/2010/main" val="4270408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19</a:t>
            </a:fld>
            <a:endParaRPr lang="en-US"/>
          </a:p>
        </p:txBody>
      </p:sp>
    </p:spTree>
    <p:extLst>
      <p:ext uri="{BB962C8B-B14F-4D97-AF65-F5344CB8AC3E}">
        <p14:creationId xmlns:p14="http://schemas.microsoft.com/office/powerpoint/2010/main" val="253815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B3BD5-5614-454E-9DC5-BD1D0A8F549C}" type="slidenum">
              <a:rPr lang="en-US" smtClean="0"/>
              <a:t>2</a:t>
            </a:fld>
            <a:endParaRPr lang="en-US"/>
          </a:p>
        </p:txBody>
      </p:sp>
    </p:spTree>
    <p:extLst>
      <p:ext uri="{BB962C8B-B14F-4D97-AF65-F5344CB8AC3E}">
        <p14:creationId xmlns:p14="http://schemas.microsoft.com/office/powerpoint/2010/main" val="851686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commons.wikimedia.org</a:t>
            </a:r>
            <a:r>
              <a:rPr lang="en-US" dirty="0"/>
              <a:t>/wiki/File:Simulation_social_distancing_2.gif</a:t>
            </a:r>
          </a:p>
          <a:p>
            <a:endParaRPr lang="en-US" dirty="0"/>
          </a:p>
          <a:p>
            <a:r>
              <a:rPr lang="en-US" dirty="0"/>
              <a:t>Run simulation in slideshow mode. Note outcomes for individuals who self-regulate with respect to interactions (left panel)  and those who do not (right panel). In this simulation, assume recovery for all infected individuals. In discussion, highlight that there is a difference in results over time depending on the individual self-recognition and decisions about how to interact to others.</a:t>
            </a:r>
          </a:p>
        </p:txBody>
      </p:sp>
      <p:sp>
        <p:nvSpPr>
          <p:cNvPr id="4" name="Slide Number Placeholder 3"/>
          <p:cNvSpPr>
            <a:spLocks noGrp="1"/>
          </p:cNvSpPr>
          <p:nvPr>
            <p:ph type="sldNum" sz="quarter" idx="5"/>
          </p:nvPr>
        </p:nvSpPr>
        <p:spPr/>
        <p:txBody>
          <a:bodyPr/>
          <a:lstStyle/>
          <a:p>
            <a:fld id="{7EDB3BD5-5614-454E-9DC5-BD1D0A8F549C}" type="slidenum">
              <a:rPr lang="en-US" smtClean="0"/>
              <a:t>3</a:t>
            </a:fld>
            <a:endParaRPr lang="en-US"/>
          </a:p>
        </p:txBody>
      </p:sp>
    </p:spTree>
    <p:extLst>
      <p:ext uri="{BB962C8B-B14F-4D97-AF65-F5344CB8AC3E}">
        <p14:creationId xmlns:p14="http://schemas.microsoft.com/office/powerpoint/2010/main" val="37939780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Interactions among cells in our bodies include direct connections between molecules on the surface of cells, as well as the release and recognition of signaling molecules like cytokines. These interactions help cells recognize each other and provide information about non-self molecules (like viruses) that a human cell might contain.</a:t>
            </a:r>
          </a:p>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4</a:t>
            </a:fld>
            <a:endParaRPr lang="en-US"/>
          </a:p>
        </p:txBody>
      </p:sp>
    </p:spTree>
    <p:extLst>
      <p:ext uri="{BB962C8B-B14F-4D97-AF65-F5344CB8AC3E}">
        <p14:creationId xmlns:p14="http://schemas.microsoft.com/office/powerpoint/2010/main" val="3527350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naïve individual has an immune system that has not yet “seen” and made a response to a non-self pathogen. If they are exposed to the pathogen, they get infected and may show symptoms. In the case of coronavirus, these symptoms may be mild or severe as the immune system fights off the infection. Once immune to the pathogen, re-exposure leads to a stronger, faster and more specific response, so that someone may not become sick and is much likely to spread the pathogen to others.</a:t>
            </a:r>
          </a:p>
        </p:txBody>
      </p:sp>
      <p:sp>
        <p:nvSpPr>
          <p:cNvPr id="4" name="Slide Number Placeholder 3"/>
          <p:cNvSpPr>
            <a:spLocks noGrp="1"/>
          </p:cNvSpPr>
          <p:nvPr>
            <p:ph type="sldNum" sz="quarter" idx="5"/>
          </p:nvPr>
        </p:nvSpPr>
        <p:spPr/>
        <p:txBody>
          <a:bodyPr/>
          <a:lstStyle/>
          <a:p>
            <a:fld id="{7EDB3BD5-5614-454E-9DC5-BD1D0A8F549C}" type="slidenum">
              <a:rPr lang="en-US" smtClean="0"/>
              <a:t>5</a:t>
            </a:fld>
            <a:endParaRPr lang="en-US"/>
          </a:p>
        </p:txBody>
      </p:sp>
    </p:spTree>
    <p:extLst>
      <p:ext uri="{BB962C8B-B14F-4D97-AF65-F5344CB8AC3E}">
        <p14:creationId xmlns:p14="http://schemas.microsoft.com/office/powerpoint/2010/main" val="3254019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6</a:t>
            </a:fld>
            <a:endParaRPr lang="en-US"/>
          </a:p>
        </p:txBody>
      </p:sp>
    </p:spTree>
    <p:extLst>
      <p:ext uri="{BB962C8B-B14F-4D97-AF65-F5344CB8AC3E}">
        <p14:creationId xmlns:p14="http://schemas.microsoft.com/office/powerpoint/2010/main" val="3460290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to infection involve both innate and adaptive immune responses. When we first encounter a new pathogen that we are not “immune” to, the innate immune response works first to recognize and minimize the spread of the infection in the body. The adaptive response develops over several days to make a specific response based on the molecular composition of the pathogen. The innate response is responsible for many of the symptoms associated with infection – fever, inflammation, coughing, sneezing, etc.</a:t>
            </a:r>
          </a:p>
        </p:txBody>
      </p:sp>
      <p:sp>
        <p:nvSpPr>
          <p:cNvPr id="4" name="Slide Number Placeholder 3"/>
          <p:cNvSpPr>
            <a:spLocks noGrp="1"/>
          </p:cNvSpPr>
          <p:nvPr>
            <p:ph type="sldNum" sz="quarter" idx="5"/>
          </p:nvPr>
        </p:nvSpPr>
        <p:spPr/>
        <p:txBody>
          <a:bodyPr/>
          <a:lstStyle/>
          <a:p>
            <a:fld id="{7EDB3BD5-5614-454E-9DC5-BD1D0A8F549C}" type="slidenum">
              <a:rPr lang="en-US" smtClean="0"/>
              <a:t>7</a:t>
            </a:fld>
            <a:endParaRPr lang="en-US"/>
          </a:p>
        </p:txBody>
      </p:sp>
    </p:spTree>
    <p:extLst>
      <p:ext uri="{BB962C8B-B14F-4D97-AF65-F5344CB8AC3E}">
        <p14:creationId xmlns:p14="http://schemas.microsoft.com/office/powerpoint/2010/main" val="3479038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innate immune response relies on the recognition of patterns on pathogens that have not been “seen” before. Viruses, bacteria, etc. all trigger different variants of the innate response.</a:t>
            </a:r>
          </a:p>
        </p:txBody>
      </p:sp>
      <p:sp>
        <p:nvSpPr>
          <p:cNvPr id="4" name="Slide Number Placeholder 3"/>
          <p:cNvSpPr>
            <a:spLocks noGrp="1"/>
          </p:cNvSpPr>
          <p:nvPr>
            <p:ph type="sldNum" sz="quarter" idx="5"/>
          </p:nvPr>
        </p:nvSpPr>
        <p:spPr/>
        <p:txBody>
          <a:bodyPr/>
          <a:lstStyle/>
          <a:p>
            <a:fld id="{7EDB3BD5-5614-454E-9DC5-BD1D0A8F549C}" type="slidenum">
              <a:rPr lang="en-US" smtClean="0"/>
              <a:t>8</a:t>
            </a:fld>
            <a:endParaRPr lang="en-US"/>
          </a:p>
        </p:txBody>
      </p:sp>
    </p:spTree>
    <p:extLst>
      <p:ext uri="{BB962C8B-B14F-4D97-AF65-F5344CB8AC3E}">
        <p14:creationId xmlns:p14="http://schemas.microsoft.com/office/powerpoint/2010/main" val="2621671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adaptive immune response processes pathogens and stimulates a response that involves specific recognition of the pathogen. Antibodies and cell surface receptors are made that exactly match the molecular signature of the pathogen.</a:t>
            </a:r>
          </a:p>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9</a:t>
            </a:fld>
            <a:endParaRPr lang="en-US"/>
          </a:p>
        </p:txBody>
      </p:sp>
    </p:spTree>
    <p:extLst>
      <p:ext uri="{BB962C8B-B14F-4D97-AF65-F5344CB8AC3E}">
        <p14:creationId xmlns:p14="http://schemas.microsoft.com/office/powerpoint/2010/main" val="302867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0211-28CD-AA4E-8A69-B22C47513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84D86-AB1B-CB4D-A0E2-CB03E48E3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E093A0-A154-754F-A0B4-60C6566953AC}"/>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771A02E5-81F7-7140-9E38-B6F4B9D81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6CD5B-5B24-C74F-B947-E5BEEF26CF8F}"/>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314077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255A-838D-CF45-A467-61C2B954E7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F9F26D-C6B2-B747-A4D1-A04B965E6D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73FF9-880A-7743-A7A2-02CAA2B2628D}"/>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4C641797-B448-C640-93D0-AEBCE718D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D79E8-8B8D-614F-AB10-875984D133E9}"/>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253135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BBC807-FB98-2648-BB38-2AE2CC0540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AAF55-BADA-5949-AD2F-A91D575734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87338-947E-0848-B83A-973B664A8B79}"/>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A2431435-02E5-6F48-AB3E-4A0794686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97B15-7F70-B540-958D-F16D5F763024}"/>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6563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DFC1-D495-5B48-9835-06F1111AC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3A904-0814-1B4D-A7CB-4BF102E12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A9FFB-A99F-4B44-9B13-B03C59A221B1}"/>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0E43B625-18A4-5C4B-9544-D5FAF6DF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D4E30-AC9C-E441-BD28-DDF531E0B854}"/>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84941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ACA9-4388-894C-9D14-E93F6AF98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3B6523-0F5C-0C44-94C5-B0921DDC9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088DBC-8994-6A4A-889B-60D2B8050DEA}"/>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6B85ED80-7CB5-F34D-B02E-A3B2CC3E9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3744D-4D4A-FC49-95EF-B4574E75B853}"/>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96902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2B57-A055-2140-A9E6-3F1DDA13B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BE2B2-F663-D442-9A40-8B30F9083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0D16B2-A034-B048-8187-6F7D87B0B3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72805-5D01-B741-BED2-90CB4AD5E61E}"/>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6" name="Footer Placeholder 5">
            <a:extLst>
              <a:ext uri="{FF2B5EF4-FFF2-40B4-BE49-F238E27FC236}">
                <a16:creationId xmlns:a16="http://schemas.microsoft.com/office/drawing/2014/main" id="{2B75C875-4A6F-454D-8660-3FECF2431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87F41-827C-354F-ADE3-523CE2791631}"/>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21493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AE42-8B3F-6E41-8E54-EB3719445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465A1-5FA7-AF43-A9F2-ECE5D6A213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6E43F-FA2B-084E-9C8E-C922D985E9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96CBB-E28B-CC45-9DB2-60DE8F1DF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3D60F-59E2-E342-87A3-84F100794C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F90511-C4A2-9C44-9CAC-282B6AB8D1A0}"/>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8" name="Footer Placeholder 7">
            <a:extLst>
              <a:ext uri="{FF2B5EF4-FFF2-40B4-BE49-F238E27FC236}">
                <a16:creationId xmlns:a16="http://schemas.microsoft.com/office/drawing/2014/main" id="{BD56063E-99C1-4A44-8615-915452BA64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0EB61C-78E1-F54B-B6AD-EDE7382A36EE}"/>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34881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7F62-593D-1F4B-947F-E8976AE7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644221-7F7C-C548-A28C-51A6AF53C56A}"/>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4" name="Footer Placeholder 3">
            <a:extLst>
              <a:ext uri="{FF2B5EF4-FFF2-40B4-BE49-F238E27FC236}">
                <a16:creationId xmlns:a16="http://schemas.microsoft.com/office/drawing/2014/main" id="{777CAC9E-F25B-6344-9313-354015BD67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02C522-DAF3-F141-A63D-FE5388381546}"/>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69747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C891A-3A61-4547-BDD0-7798F6ED3C5B}"/>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3" name="Footer Placeholder 2">
            <a:extLst>
              <a:ext uri="{FF2B5EF4-FFF2-40B4-BE49-F238E27FC236}">
                <a16:creationId xmlns:a16="http://schemas.microsoft.com/office/drawing/2014/main" id="{D51DB4ED-BBA8-7641-B6AA-93C96D94AA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ADC089-3014-AE47-8295-8B243C4812F1}"/>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5605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4ED4-8F88-3B48-AF46-0644EFE2F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B4562-7299-1C4F-AC08-BA6E1BA95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6CF0BC-A69C-B34C-BB28-6551D879A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E1803-A537-2F4A-8876-B6FA102608DA}"/>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6" name="Footer Placeholder 5">
            <a:extLst>
              <a:ext uri="{FF2B5EF4-FFF2-40B4-BE49-F238E27FC236}">
                <a16:creationId xmlns:a16="http://schemas.microsoft.com/office/drawing/2014/main" id="{8E43D690-1D75-EE49-972A-417FD6591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6DC143-85F2-7E4D-8E11-3D80B7FCD212}"/>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2219662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41CB-B908-2D4E-8E4E-13D5F0ED3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2F03B-2906-B14F-A725-5F89450A4C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586FB8-5C15-CE42-9F96-DCA9FB69D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C29AE-9EFA-A14B-BA76-695FD805B16E}"/>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6" name="Footer Placeholder 5">
            <a:extLst>
              <a:ext uri="{FF2B5EF4-FFF2-40B4-BE49-F238E27FC236}">
                <a16:creationId xmlns:a16="http://schemas.microsoft.com/office/drawing/2014/main" id="{3F6D351B-E09A-334F-AC19-87FA188CB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FE6E9-795A-9341-B175-1981E86E4C03}"/>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364590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FE5B-875D-FB4E-B3C5-DF7666EDDA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0A0A8A-F06C-214E-AD59-CDE288A73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08181-2E8F-074C-82C3-9616252364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39367485-813B-674B-8307-A1A507D50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7F022-9F3B-5D4C-884C-87DCDBD6D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649B4-8266-F347-A3D6-BF1E3EE4EEB0}" type="slidenum">
              <a:rPr lang="en-US" smtClean="0"/>
              <a:t>‹#›</a:t>
            </a:fld>
            <a:endParaRPr lang="en-US"/>
          </a:p>
        </p:txBody>
      </p:sp>
    </p:spTree>
    <p:extLst>
      <p:ext uri="{BB962C8B-B14F-4D97-AF65-F5344CB8AC3E}">
        <p14:creationId xmlns:p14="http://schemas.microsoft.com/office/powerpoint/2010/main" val="1430074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DF8BA4-716F-CC46-84DE-F9C5EDBA4BD6}"/>
              </a:ext>
            </a:extLst>
          </p:cNvPr>
          <p:cNvSpPr>
            <a:spLocks noGrp="1"/>
          </p:cNvSpPr>
          <p:nvPr>
            <p:ph type="ctrTitle"/>
          </p:nvPr>
        </p:nvSpPr>
        <p:spPr>
          <a:xfrm>
            <a:off x="391236" y="554992"/>
            <a:ext cx="7289724" cy="2671533"/>
          </a:xfrm>
        </p:spPr>
        <p:txBody>
          <a:bodyPr/>
          <a:lstStyle/>
          <a:p>
            <a:pPr algn="l"/>
            <a:r>
              <a:rPr lang="en-US" dirty="0"/>
              <a:t>Immunity and Vaccine Action</a:t>
            </a:r>
          </a:p>
        </p:txBody>
      </p:sp>
      <p:sp>
        <p:nvSpPr>
          <p:cNvPr id="5" name="Subtitle 4">
            <a:extLst>
              <a:ext uri="{FF2B5EF4-FFF2-40B4-BE49-F238E27FC236}">
                <a16:creationId xmlns:a16="http://schemas.microsoft.com/office/drawing/2014/main" id="{D4104309-803C-B141-86B3-12BE2320DAA7}"/>
              </a:ext>
            </a:extLst>
          </p:cNvPr>
          <p:cNvSpPr>
            <a:spLocks noGrp="1"/>
          </p:cNvSpPr>
          <p:nvPr>
            <p:ph type="subTitle" idx="1"/>
          </p:nvPr>
        </p:nvSpPr>
        <p:spPr>
          <a:xfrm>
            <a:off x="391236" y="3429000"/>
            <a:ext cx="9144000" cy="1655762"/>
          </a:xfrm>
        </p:spPr>
        <p:txBody>
          <a:bodyPr>
            <a:normAutofit/>
          </a:bodyPr>
          <a:lstStyle/>
          <a:p>
            <a:pPr algn="l"/>
            <a:r>
              <a:rPr lang="en-US" sz="3200" dirty="0"/>
              <a:t>Dr. Robert Seiser</a:t>
            </a:r>
          </a:p>
          <a:p>
            <a:pPr algn="l"/>
            <a:r>
              <a:rPr lang="en-US" sz="3200" dirty="0"/>
              <a:t>Roosevelt University</a:t>
            </a:r>
          </a:p>
        </p:txBody>
      </p:sp>
      <p:pic>
        <p:nvPicPr>
          <p:cNvPr id="3" name="Picture 2" descr="An illustration by David Goodsell of the SARS CoV 2 virus shown in cross section and surrounded by antibody molecules.">
            <a:extLst>
              <a:ext uri="{FF2B5EF4-FFF2-40B4-BE49-F238E27FC236}">
                <a16:creationId xmlns:a16="http://schemas.microsoft.com/office/drawing/2014/main" id="{72505E73-9DAB-F84C-BFE9-3271AE9CCF00}"/>
              </a:ext>
            </a:extLst>
          </p:cNvPr>
          <p:cNvPicPr>
            <a:picLocks noChangeAspect="1"/>
          </p:cNvPicPr>
          <p:nvPr/>
        </p:nvPicPr>
        <p:blipFill>
          <a:blip r:embed="rId4"/>
          <a:stretch>
            <a:fillRect/>
          </a:stretch>
        </p:blipFill>
        <p:spPr>
          <a:xfrm>
            <a:off x="7680959" y="382577"/>
            <a:ext cx="4119805" cy="5321415"/>
          </a:xfrm>
          <a:prstGeom prst="rect">
            <a:avLst/>
          </a:prstGeom>
        </p:spPr>
      </p:pic>
      <p:sp>
        <p:nvSpPr>
          <p:cNvPr id="6" name="TextBox 5">
            <a:extLst>
              <a:ext uri="{FF2B5EF4-FFF2-40B4-BE49-F238E27FC236}">
                <a16:creationId xmlns:a16="http://schemas.microsoft.com/office/drawing/2014/main" id="{1CEBDA8F-E642-1B46-A773-520F1C73E148}"/>
              </a:ext>
            </a:extLst>
          </p:cNvPr>
          <p:cNvSpPr txBox="1"/>
          <p:nvPr/>
        </p:nvSpPr>
        <p:spPr>
          <a:xfrm>
            <a:off x="7541841" y="6433655"/>
            <a:ext cx="4258923" cy="307777"/>
          </a:xfrm>
          <a:prstGeom prst="rect">
            <a:avLst/>
          </a:prstGeom>
          <a:noFill/>
        </p:spPr>
        <p:txBody>
          <a:bodyPr wrap="none" rtlCol="0">
            <a:spAutoFit/>
          </a:bodyPr>
          <a:lstStyle/>
          <a:p>
            <a:pPr algn="r"/>
            <a:r>
              <a:rPr lang="en-US" sz="1400" dirty="0"/>
              <a:t>Illustration by David S. </a:t>
            </a:r>
            <a:r>
              <a:rPr lang="en-US" sz="1400" dirty="0" err="1"/>
              <a:t>Goodsell</a:t>
            </a:r>
            <a:r>
              <a:rPr lang="en-US" sz="1400" dirty="0"/>
              <a:t>, RCSB Protein Data Bank</a:t>
            </a:r>
          </a:p>
        </p:txBody>
      </p:sp>
    </p:spTree>
    <p:extLst>
      <p:ext uri="{BB962C8B-B14F-4D97-AF65-F5344CB8AC3E}">
        <p14:creationId xmlns:p14="http://schemas.microsoft.com/office/powerpoint/2010/main" val="73685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Autofit/>
          </a:bodyPr>
          <a:lstStyle/>
          <a:p>
            <a:r>
              <a:rPr lang="en-US" sz="4000" dirty="0"/>
              <a:t>Protective immunity and memory</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4338501" cy="4948238"/>
          </a:xfrm>
        </p:spPr>
        <p:txBody>
          <a:bodyPr/>
          <a:lstStyle/>
          <a:p>
            <a:r>
              <a:rPr lang="en-US" dirty="0"/>
              <a:t>Infection with a </a:t>
            </a:r>
            <a:r>
              <a:rPr lang="en-US" b="1" dirty="0"/>
              <a:t>pathogen</a:t>
            </a:r>
            <a:r>
              <a:rPr lang="en-US" dirty="0"/>
              <a:t> leads to a coordinated response by the immune system</a:t>
            </a:r>
          </a:p>
          <a:p>
            <a:endParaRPr lang="en-US" dirty="0"/>
          </a:p>
          <a:p>
            <a:r>
              <a:rPr lang="en-US" dirty="0"/>
              <a:t>The system forms </a:t>
            </a:r>
            <a:r>
              <a:rPr lang="en-US" b="1" dirty="0"/>
              <a:t>immunological memory </a:t>
            </a:r>
            <a:r>
              <a:rPr lang="en-US" dirty="0"/>
              <a:t>of its interactions with the pathogen and remains prepared for later infections</a:t>
            </a:r>
          </a:p>
        </p:txBody>
      </p:sp>
      <p:pic>
        <p:nvPicPr>
          <p:cNvPr id="5" name="Picture 4" descr="An illustration of the primary immune response shows antigen presentation by macrophages, activation of cytotoxic T cells and B cells, formation of plasma cells that make antibodies and formation of memory cells that will induce a secondary response when re-introduced to the same pathogen.">
            <a:extLst>
              <a:ext uri="{FF2B5EF4-FFF2-40B4-BE49-F238E27FC236}">
                <a16:creationId xmlns:a16="http://schemas.microsoft.com/office/drawing/2014/main" id="{C333A804-D0DD-BE48-A976-0500E131C3C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24251" y="1228725"/>
            <a:ext cx="7401741" cy="5629275"/>
          </a:xfrm>
          <a:prstGeom prst="rect">
            <a:avLst/>
          </a:prstGeom>
        </p:spPr>
      </p:pic>
      <p:sp>
        <p:nvSpPr>
          <p:cNvPr id="7" name="TextBox 6">
            <a:extLst>
              <a:ext uri="{FF2B5EF4-FFF2-40B4-BE49-F238E27FC236}">
                <a16:creationId xmlns:a16="http://schemas.microsoft.com/office/drawing/2014/main" id="{9894D2C8-9969-8E4C-AFD9-6D3E61ECBD82}"/>
              </a:ext>
            </a:extLst>
          </p:cNvPr>
          <p:cNvSpPr txBox="1"/>
          <p:nvPr/>
        </p:nvSpPr>
        <p:spPr>
          <a:xfrm>
            <a:off x="285749" y="6433655"/>
            <a:ext cx="8442055" cy="307777"/>
          </a:xfrm>
          <a:prstGeom prst="rect">
            <a:avLst/>
          </a:prstGeom>
          <a:noFill/>
        </p:spPr>
        <p:txBody>
          <a:bodyPr wrap="none" rtlCol="0">
            <a:spAutoFit/>
          </a:bodyPr>
          <a:lstStyle/>
          <a:p>
            <a:r>
              <a:rPr lang="en-US" sz="1400" dirty="0"/>
              <a:t>Adapted from Wikimedia Commons https://</a:t>
            </a:r>
            <a:r>
              <a:rPr lang="en-US" sz="1400" dirty="0" err="1"/>
              <a:t>commons.wikimedia.org</a:t>
            </a:r>
            <a:r>
              <a:rPr lang="en-US" sz="1400" dirty="0"/>
              <a:t>/wiki/File:Primary_immune_response_1.png</a:t>
            </a:r>
          </a:p>
        </p:txBody>
      </p:sp>
    </p:spTree>
    <p:extLst>
      <p:ext uri="{BB962C8B-B14F-4D97-AF65-F5344CB8AC3E}">
        <p14:creationId xmlns:p14="http://schemas.microsoft.com/office/powerpoint/2010/main" val="409127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Protective immunity and memory</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r>
              <a:rPr lang="en-US" dirty="0" err="1"/>
              <a:t>Biorender</a:t>
            </a:r>
            <a:r>
              <a:rPr lang="en-US" dirty="0"/>
              <a:t> – timeline</a:t>
            </a:r>
          </a:p>
        </p:txBody>
      </p:sp>
      <p:pic>
        <p:nvPicPr>
          <p:cNvPr id="5" name="Picture 4" descr="A chart shows the amount of specific antibody produced over time as a person is exposed to a viral pathogen. The primary immune response leads to antibody generation and protective immunity. Further exposure triggers the secondary immune response, which leads to higher levels of antibody. ">
            <a:extLst>
              <a:ext uri="{FF2B5EF4-FFF2-40B4-BE49-F238E27FC236}">
                <a16:creationId xmlns:a16="http://schemas.microsoft.com/office/drawing/2014/main" id="{A7B26F02-2229-5343-A0C6-7CA26CE99B2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1950" y="1175717"/>
            <a:ext cx="10117727" cy="5470251"/>
          </a:xfrm>
          <a:prstGeom prst="rect">
            <a:avLst/>
          </a:prstGeom>
        </p:spPr>
      </p:pic>
      <p:sp>
        <p:nvSpPr>
          <p:cNvPr id="7" name="TextBox 6">
            <a:extLst>
              <a:ext uri="{FF2B5EF4-FFF2-40B4-BE49-F238E27FC236}">
                <a16:creationId xmlns:a16="http://schemas.microsoft.com/office/drawing/2014/main" id="{F2E0083C-7E57-8A48-8ECA-2809A415DF0E}"/>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347780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Protective immunity and memory</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3933553" cy="4948238"/>
          </a:xfrm>
        </p:spPr>
        <p:txBody>
          <a:bodyPr/>
          <a:lstStyle/>
          <a:p>
            <a:r>
              <a:rPr lang="en-US" dirty="0"/>
              <a:t>Protective immunity means we can avoid getting sick if exposed to someone who is infected.</a:t>
            </a:r>
          </a:p>
          <a:p>
            <a:r>
              <a:rPr lang="en-US" dirty="0"/>
              <a:t>It also means that we are less likely to infect others. </a:t>
            </a:r>
          </a:p>
          <a:p>
            <a:r>
              <a:rPr lang="en-US" i="1" dirty="0"/>
              <a:t>But getting sick to build immunity is risky!</a:t>
            </a:r>
          </a:p>
          <a:p>
            <a:pPr marL="0" indent="0">
              <a:buNone/>
            </a:pPr>
            <a:endParaRPr lang="en-US" dirty="0"/>
          </a:p>
        </p:txBody>
      </p:sp>
      <p:pic>
        <p:nvPicPr>
          <p:cNvPr id="6" name="Picture 5" descr="A diagram shows that a person who comes in contact with an infected person will mount a primary immune response and become sympomatic. When this person comes in contact with another infected person later, they mount a secondary immune response and do not get sick. ">
            <a:extLst>
              <a:ext uri="{FF2B5EF4-FFF2-40B4-BE49-F238E27FC236}">
                <a16:creationId xmlns:a16="http://schemas.microsoft.com/office/drawing/2014/main" id="{AC85B109-A218-DB46-BAAE-892CC3B1961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62847" y="1228725"/>
            <a:ext cx="7419703" cy="5355466"/>
          </a:xfrm>
          <a:prstGeom prst="rect">
            <a:avLst/>
          </a:prstGeom>
        </p:spPr>
      </p:pic>
      <p:sp>
        <p:nvSpPr>
          <p:cNvPr id="7" name="TextBox 6">
            <a:extLst>
              <a:ext uri="{FF2B5EF4-FFF2-40B4-BE49-F238E27FC236}">
                <a16:creationId xmlns:a16="http://schemas.microsoft.com/office/drawing/2014/main" id="{F0A6B344-0667-1844-ACAE-809B49EED24D}"/>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17955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Vaccines and immunization</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3933553" cy="4948238"/>
          </a:xfrm>
        </p:spPr>
        <p:txBody>
          <a:bodyPr/>
          <a:lstStyle/>
          <a:p>
            <a:r>
              <a:rPr lang="en-US" dirty="0"/>
              <a:t>The goal of a </a:t>
            </a:r>
            <a:r>
              <a:rPr lang="en-US" b="1" dirty="0"/>
              <a:t>vaccine</a:t>
            </a:r>
            <a:r>
              <a:rPr lang="en-US" dirty="0"/>
              <a:t> is to stimulate the immune response for protective immunity without the risks of disease</a:t>
            </a:r>
          </a:p>
        </p:txBody>
      </p:sp>
      <p:pic>
        <p:nvPicPr>
          <p:cNvPr id="5" name="Picture 4" descr="A diagram shows that a person who receives a vaccine will mount a primary immune response and will have mild symptoms. When this person comes in contact with an infected person later, they mount a secondary immune response and do not get sick. ">
            <a:extLst>
              <a:ext uri="{FF2B5EF4-FFF2-40B4-BE49-F238E27FC236}">
                <a16:creationId xmlns:a16="http://schemas.microsoft.com/office/drawing/2014/main" id="{F2666B5B-EFEA-344A-BE8E-83906600F9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84172" y="1228725"/>
            <a:ext cx="7667898" cy="5502427"/>
          </a:xfrm>
          <a:prstGeom prst="rect">
            <a:avLst/>
          </a:prstGeom>
        </p:spPr>
      </p:pic>
      <p:sp>
        <p:nvSpPr>
          <p:cNvPr id="7" name="TextBox 6">
            <a:extLst>
              <a:ext uri="{FF2B5EF4-FFF2-40B4-BE49-F238E27FC236}">
                <a16:creationId xmlns:a16="http://schemas.microsoft.com/office/drawing/2014/main" id="{4D7EE816-F53D-C844-977A-31D4FBC2AE6E}"/>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68767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Vaccines and immunization</a:t>
            </a:r>
          </a:p>
        </p:txBody>
      </p:sp>
      <p:pic>
        <p:nvPicPr>
          <p:cNvPr id="10" name="Content Placeholder 9" descr="A drawing of a young person being exposed to a pathogen during a variolation procedure. The pathogen is being blown into their nose using a long, narrow tube.">
            <a:extLst>
              <a:ext uri="{FF2B5EF4-FFF2-40B4-BE49-F238E27FC236}">
                <a16:creationId xmlns:a16="http://schemas.microsoft.com/office/drawing/2014/main" id="{A6FE1335-3F4E-6745-AF70-35D1AA7366B1}"/>
              </a:ext>
            </a:extLst>
          </p:cNvPr>
          <p:cNvPicPr>
            <a:picLocks noGrp="1" noChangeAspect="1"/>
          </p:cNvPicPr>
          <p:nvPr>
            <p:ph idx="1"/>
          </p:nvPr>
        </p:nvPicPr>
        <p:blipFill>
          <a:blip r:embed="rId4"/>
          <a:stretch>
            <a:fillRect/>
          </a:stretch>
        </p:blipFill>
        <p:spPr>
          <a:xfrm>
            <a:off x="6858001" y="1406684"/>
            <a:ext cx="3872411" cy="4356462"/>
          </a:xfrm>
        </p:spPr>
      </p:pic>
      <p:sp>
        <p:nvSpPr>
          <p:cNvPr id="11" name="Content Placeholder 2">
            <a:extLst>
              <a:ext uri="{FF2B5EF4-FFF2-40B4-BE49-F238E27FC236}">
                <a16:creationId xmlns:a16="http://schemas.microsoft.com/office/drawing/2014/main" id="{723AEEE5-3AB1-1C4B-A86F-75E0918E7FE0}"/>
              </a:ext>
            </a:extLst>
          </p:cNvPr>
          <p:cNvSpPr txBox="1">
            <a:spLocks/>
          </p:cNvSpPr>
          <p:nvPr/>
        </p:nvSpPr>
        <p:spPr>
          <a:xfrm>
            <a:off x="285750" y="1228725"/>
            <a:ext cx="6206490" cy="4948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An early form of immunization, </a:t>
            </a:r>
            <a:r>
              <a:rPr lang="en-US" b="1" dirty="0"/>
              <a:t>variolation</a:t>
            </a:r>
            <a:r>
              <a:rPr lang="en-US" dirty="0"/>
              <a:t>, used exposure to small amounts of a pathogen to stimulate a mild reaction</a:t>
            </a:r>
          </a:p>
          <a:p>
            <a:endParaRPr lang="en-US" dirty="0"/>
          </a:p>
          <a:p>
            <a:r>
              <a:rPr lang="en-US" dirty="0"/>
              <a:t>This practice dates back over 1000 years and was carried out in Asia and Africa before its introduction to Europe and the Americas</a:t>
            </a:r>
          </a:p>
        </p:txBody>
      </p:sp>
      <p:sp>
        <p:nvSpPr>
          <p:cNvPr id="7" name="TextBox 6">
            <a:extLst>
              <a:ext uri="{FF2B5EF4-FFF2-40B4-BE49-F238E27FC236}">
                <a16:creationId xmlns:a16="http://schemas.microsoft.com/office/drawing/2014/main" id="{599DB073-F0ED-C24C-9DC9-BA173251323B}"/>
              </a:ext>
            </a:extLst>
          </p:cNvPr>
          <p:cNvSpPr txBox="1"/>
          <p:nvPr/>
        </p:nvSpPr>
        <p:spPr>
          <a:xfrm>
            <a:off x="285749" y="6433655"/>
            <a:ext cx="1723677" cy="307777"/>
          </a:xfrm>
          <a:prstGeom prst="rect">
            <a:avLst/>
          </a:prstGeom>
          <a:noFill/>
        </p:spPr>
        <p:txBody>
          <a:bodyPr wrap="none" rtlCol="0">
            <a:spAutoFit/>
          </a:bodyPr>
          <a:lstStyle/>
          <a:p>
            <a:r>
              <a:rPr lang="en-US" sz="1400" dirty="0"/>
              <a:t>Public Domain Image</a:t>
            </a:r>
          </a:p>
        </p:txBody>
      </p:sp>
    </p:spTree>
    <p:extLst>
      <p:ext uri="{BB962C8B-B14F-4D97-AF65-F5344CB8AC3E}">
        <p14:creationId xmlns:p14="http://schemas.microsoft.com/office/powerpoint/2010/main" val="244212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Vaccines and immunization</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r>
              <a:rPr lang="en-US" b="1" dirty="0"/>
              <a:t>Vaccination</a:t>
            </a:r>
            <a:r>
              <a:rPr lang="en-US" dirty="0"/>
              <a:t> - exposure to a less dangerous version of a pathogen – is a safer way of building protective immunity</a:t>
            </a:r>
          </a:p>
          <a:p>
            <a:r>
              <a:rPr lang="en-US" dirty="0"/>
              <a:t>Experiments carried out by Edward Jenner are an early example </a:t>
            </a:r>
          </a:p>
        </p:txBody>
      </p:sp>
      <p:pic>
        <p:nvPicPr>
          <p:cNvPr id="4" name="Content Placeholder 5" descr="A diagram shows the stepwise process of smallpox vaccination employed by Edward Jenner. Cowpox virus is transferred to a healthy person, who develops a mild case of cowpox. When exposed to the more virulent smallpox virus, this person does not develop smallpox symptoms. ">
            <a:extLst>
              <a:ext uri="{FF2B5EF4-FFF2-40B4-BE49-F238E27FC236}">
                <a16:creationId xmlns:a16="http://schemas.microsoft.com/office/drawing/2014/main" id="{B509757D-0787-A04A-81C4-33F8876339B1}"/>
              </a:ext>
            </a:extLst>
          </p:cNvPr>
          <p:cNvPicPr>
            <a:picLocks noChangeAspect="1"/>
          </p:cNvPicPr>
          <p:nvPr/>
        </p:nvPicPr>
        <p:blipFill>
          <a:blip r:embed="rId4"/>
          <a:stretch>
            <a:fillRect/>
          </a:stretch>
        </p:blipFill>
        <p:spPr>
          <a:xfrm>
            <a:off x="966651" y="2298392"/>
            <a:ext cx="9535745" cy="4500871"/>
          </a:xfrm>
          <a:prstGeom prst="rect">
            <a:avLst/>
          </a:prstGeom>
        </p:spPr>
      </p:pic>
      <p:sp>
        <p:nvSpPr>
          <p:cNvPr id="6" name="TextBox 5">
            <a:extLst>
              <a:ext uri="{FF2B5EF4-FFF2-40B4-BE49-F238E27FC236}">
                <a16:creationId xmlns:a16="http://schemas.microsoft.com/office/drawing/2014/main" id="{E085693B-949C-5049-B95C-BD732AD2D7AE}"/>
              </a:ext>
            </a:extLst>
          </p:cNvPr>
          <p:cNvSpPr txBox="1"/>
          <p:nvPr/>
        </p:nvSpPr>
        <p:spPr>
          <a:xfrm>
            <a:off x="285749" y="6433655"/>
            <a:ext cx="8121198" cy="307777"/>
          </a:xfrm>
          <a:prstGeom prst="rect">
            <a:avLst/>
          </a:prstGeom>
          <a:noFill/>
        </p:spPr>
        <p:txBody>
          <a:bodyPr wrap="none" rtlCol="0">
            <a:spAutoFit/>
          </a:bodyPr>
          <a:lstStyle/>
          <a:p>
            <a:r>
              <a:rPr lang="en-US" sz="1400" dirty="0"/>
              <a:t>Adapted from Wikimedia Commons https://</a:t>
            </a:r>
            <a:r>
              <a:rPr lang="en-US" sz="1400" dirty="0" err="1"/>
              <a:t>commons.wikimedia.org</a:t>
            </a:r>
            <a:r>
              <a:rPr lang="en-US" sz="1400" dirty="0"/>
              <a:t>/wiki/File:Edward_Jenner-_</a:t>
            </a:r>
            <a:r>
              <a:rPr lang="en-US" sz="1400" dirty="0" err="1"/>
              <a:t>Smallpox.svg</a:t>
            </a:r>
            <a:endParaRPr lang="en-US" sz="1400" dirty="0"/>
          </a:p>
        </p:txBody>
      </p:sp>
    </p:spTree>
    <p:extLst>
      <p:ext uri="{BB962C8B-B14F-4D97-AF65-F5344CB8AC3E}">
        <p14:creationId xmlns:p14="http://schemas.microsoft.com/office/powerpoint/2010/main" val="2512669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Vaccines and immunization</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4498336" cy="4948238"/>
          </a:xfrm>
        </p:spPr>
        <p:txBody>
          <a:bodyPr/>
          <a:lstStyle/>
          <a:p>
            <a:r>
              <a:rPr lang="en-US" dirty="0"/>
              <a:t>Modern vaccines stimulate the immune response but are not active and can’t replicate within the body</a:t>
            </a:r>
          </a:p>
        </p:txBody>
      </p:sp>
      <p:pic>
        <p:nvPicPr>
          <p:cNvPr id="5" name="Picture 4" descr="A diagram shows experimental approaches to viral vaccine development. Various types of inactive viral particles and virus products are used as the basis of vaccines. ">
            <a:extLst>
              <a:ext uri="{FF2B5EF4-FFF2-40B4-BE49-F238E27FC236}">
                <a16:creationId xmlns:a16="http://schemas.microsoft.com/office/drawing/2014/main" id="{B7F9CECE-80C9-A747-B4E9-9648DFEB9CB4}"/>
              </a:ext>
            </a:extLst>
          </p:cNvPr>
          <p:cNvPicPr>
            <a:picLocks noChangeAspect="1"/>
          </p:cNvPicPr>
          <p:nvPr/>
        </p:nvPicPr>
        <p:blipFill>
          <a:blip r:embed="rId4"/>
          <a:stretch>
            <a:fillRect/>
          </a:stretch>
        </p:blipFill>
        <p:spPr>
          <a:xfrm>
            <a:off x="4784086" y="1244788"/>
            <a:ext cx="7045964" cy="4932175"/>
          </a:xfrm>
          <a:prstGeom prst="rect">
            <a:avLst/>
          </a:prstGeom>
        </p:spPr>
      </p:pic>
      <p:sp>
        <p:nvSpPr>
          <p:cNvPr id="7" name="TextBox 6">
            <a:extLst>
              <a:ext uri="{FF2B5EF4-FFF2-40B4-BE49-F238E27FC236}">
                <a16:creationId xmlns:a16="http://schemas.microsoft.com/office/drawing/2014/main" id="{DAD54B72-665A-6546-A292-33BCADC76549}"/>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3895754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a:bodyPr>
          <a:lstStyle/>
          <a:p>
            <a:r>
              <a:rPr lang="en-US" sz="3200" dirty="0"/>
              <a:t>Herd immunity is protective immunity for a population</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endParaRPr lang="en-US" dirty="0"/>
          </a:p>
        </p:txBody>
      </p:sp>
      <p:pic>
        <p:nvPicPr>
          <p:cNvPr id="5" name="Picture 4" descr="A diagram shows the effects of social distancing and immunization in slowing the spread of disease and reducing deaths. Both approaches help to break the chain of infection, while immunization also protects individuals against severe disease if they are infected.">
            <a:extLst>
              <a:ext uri="{FF2B5EF4-FFF2-40B4-BE49-F238E27FC236}">
                <a16:creationId xmlns:a16="http://schemas.microsoft.com/office/drawing/2014/main" id="{2777FE69-DA40-9244-A6F0-7710C4909E4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72687" y="1228725"/>
            <a:ext cx="11620500" cy="5381954"/>
          </a:xfrm>
          <a:prstGeom prst="rect">
            <a:avLst/>
          </a:prstGeom>
        </p:spPr>
      </p:pic>
      <p:sp>
        <p:nvSpPr>
          <p:cNvPr id="7" name="TextBox 6">
            <a:extLst>
              <a:ext uri="{FF2B5EF4-FFF2-40B4-BE49-F238E27FC236}">
                <a16:creationId xmlns:a16="http://schemas.microsoft.com/office/drawing/2014/main" id="{9D10545D-FAE5-A24B-9A2B-DB2D54EAAB74}"/>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210965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One-sentence summary</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endParaRPr lang="en-US" dirty="0"/>
          </a:p>
        </p:txBody>
      </p:sp>
      <p:pic>
        <p:nvPicPr>
          <p:cNvPr id="4" name="Picture 3">
            <a:extLst>
              <a:ext uri="{FF2B5EF4-FFF2-40B4-BE49-F238E27FC236}">
                <a16:creationId xmlns:a16="http://schemas.microsoft.com/office/drawing/2014/main" id="{33FC792F-EE59-B140-80F1-627AB5205D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749" y="1228724"/>
            <a:ext cx="11544299" cy="5178427"/>
          </a:xfrm>
          <a:prstGeom prst="rect">
            <a:avLst/>
          </a:prstGeom>
        </p:spPr>
      </p:pic>
      <p:pic>
        <p:nvPicPr>
          <p:cNvPr id="7" name="Picture 6">
            <a:extLst>
              <a:ext uri="{FF2B5EF4-FFF2-40B4-BE49-F238E27FC236}">
                <a16:creationId xmlns:a16="http://schemas.microsoft.com/office/drawing/2014/main" id="{D618629F-9C68-AA4A-B679-D5032B5575F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75471" y="2070239"/>
            <a:ext cx="5523725" cy="1242806"/>
          </a:xfrm>
          <a:prstGeom prst="rect">
            <a:avLst/>
          </a:prstGeom>
        </p:spPr>
      </p:pic>
      <p:sp>
        <p:nvSpPr>
          <p:cNvPr id="6" name="Content Placeholder 2">
            <a:extLst>
              <a:ext uri="{FF2B5EF4-FFF2-40B4-BE49-F238E27FC236}">
                <a16:creationId xmlns:a16="http://schemas.microsoft.com/office/drawing/2014/main" id="{EF56BFCE-5644-1242-8A14-2094E53D2A9C}"/>
              </a:ext>
            </a:extLst>
          </p:cNvPr>
          <p:cNvSpPr txBox="1">
            <a:spLocks/>
          </p:cNvSpPr>
          <p:nvPr/>
        </p:nvSpPr>
        <p:spPr>
          <a:xfrm>
            <a:off x="1056860" y="2072850"/>
            <a:ext cx="4498336" cy="13156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Vaccines train your body to fight germs faster and with less risk of illness.</a:t>
            </a:r>
          </a:p>
        </p:txBody>
      </p:sp>
      <p:sp>
        <p:nvSpPr>
          <p:cNvPr id="9" name="TextBox 8">
            <a:extLst>
              <a:ext uri="{FF2B5EF4-FFF2-40B4-BE49-F238E27FC236}">
                <a16:creationId xmlns:a16="http://schemas.microsoft.com/office/drawing/2014/main" id="{C1DDA874-47AF-E14F-B76D-1C0066EB6CFC}"/>
              </a:ext>
            </a:extLst>
          </p:cNvPr>
          <p:cNvSpPr txBox="1"/>
          <p:nvPr/>
        </p:nvSpPr>
        <p:spPr>
          <a:xfrm>
            <a:off x="285749" y="6433655"/>
            <a:ext cx="1847750" cy="307777"/>
          </a:xfrm>
          <a:prstGeom prst="rect">
            <a:avLst/>
          </a:prstGeom>
          <a:noFill/>
        </p:spPr>
        <p:txBody>
          <a:bodyPr wrap="none" rtlCol="0">
            <a:spAutoFit/>
          </a:bodyPr>
          <a:lstStyle/>
          <a:p>
            <a:r>
              <a:rPr lang="en-US" sz="1400" dirty="0"/>
              <a:t>Adapted from </a:t>
            </a:r>
            <a:r>
              <a:rPr lang="en-US" sz="1400" dirty="0" err="1"/>
              <a:t>CDC.gov</a:t>
            </a:r>
            <a:endParaRPr lang="en-US" sz="1400" dirty="0"/>
          </a:p>
        </p:txBody>
      </p:sp>
    </p:spTree>
    <p:extLst>
      <p:ext uri="{BB962C8B-B14F-4D97-AF65-F5344CB8AC3E}">
        <p14:creationId xmlns:p14="http://schemas.microsoft.com/office/powerpoint/2010/main" val="3667355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C046A05C-7CA5-9F42-B987-C624F09CF7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0884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Module 3, Part 1 – From Naïve to Immune</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r>
              <a:rPr lang="en-US" dirty="0"/>
              <a:t>The importance of awareness in our interactions</a:t>
            </a:r>
          </a:p>
          <a:p>
            <a:r>
              <a:rPr lang="en-US" dirty="0"/>
              <a:t>Cells and molecules of the immune system</a:t>
            </a:r>
          </a:p>
          <a:p>
            <a:r>
              <a:rPr lang="en-US" dirty="0"/>
              <a:t>Innate and adaptive immunity</a:t>
            </a:r>
          </a:p>
          <a:p>
            <a:r>
              <a:rPr lang="en-US" dirty="0"/>
              <a:t>Protective immunity and memory</a:t>
            </a:r>
          </a:p>
          <a:p>
            <a:r>
              <a:rPr lang="en-US" dirty="0"/>
              <a:t>Vaccines and immunization</a:t>
            </a:r>
          </a:p>
          <a:p>
            <a:r>
              <a:rPr lang="en-US" dirty="0"/>
              <a:t>Herd immunity</a:t>
            </a:r>
          </a:p>
          <a:p>
            <a:endParaRPr lang="en-US" dirty="0"/>
          </a:p>
        </p:txBody>
      </p:sp>
    </p:spTree>
    <p:extLst>
      <p:ext uri="{BB962C8B-B14F-4D97-AF65-F5344CB8AC3E}">
        <p14:creationId xmlns:p14="http://schemas.microsoft.com/office/powerpoint/2010/main" val="28400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a:bodyPr>
          <a:lstStyle/>
          <a:p>
            <a:r>
              <a:rPr lang="en-US" sz="3600" dirty="0"/>
              <a:t>The importance of awareness in our interactions</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49" y="1228725"/>
            <a:ext cx="5695435" cy="4948238"/>
          </a:xfrm>
        </p:spPr>
        <p:txBody>
          <a:bodyPr/>
          <a:lstStyle/>
          <a:p>
            <a:r>
              <a:rPr lang="en-US" dirty="0"/>
              <a:t>This simulation shows how disease spread can depend on person-to-person interactions.</a:t>
            </a:r>
          </a:p>
          <a:p>
            <a:endParaRPr lang="en-US" dirty="0"/>
          </a:p>
          <a:p>
            <a:r>
              <a:rPr lang="en-US" dirty="0"/>
              <a:t>Individuals are shown in one of three conditions: </a:t>
            </a:r>
          </a:p>
          <a:p>
            <a:pPr lvl="1"/>
            <a:r>
              <a:rPr lang="en-US" dirty="0"/>
              <a:t>healthy, </a:t>
            </a:r>
          </a:p>
          <a:p>
            <a:pPr lvl="1"/>
            <a:r>
              <a:rPr lang="en-US" dirty="0"/>
              <a:t>infected with the disease (contagious)</a:t>
            </a:r>
          </a:p>
          <a:p>
            <a:pPr lvl="1"/>
            <a:r>
              <a:rPr lang="en-US" dirty="0"/>
              <a:t>recovered from the disease (not contagious)</a:t>
            </a:r>
          </a:p>
        </p:txBody>
      </p:sp>
      <p:pic>
        <p:nvPicPr>
          <p:cNvPr id="5" name="Picture 4" descr="Animation of disease spread in the presence and absence of social distancing. Without distancing, most individuals become infected shortly after an infected person joins the group. With distancing the spread of disease is slower and most individuals remain healthy or become infected without infecting others. ">
            <a:extLst>
              <a:ext uri="{FF2B5EF4-FFF2-40B4-BE49-F238E27FC236}">
                <a16:creationId xmlns:a16="http://schemas.microsoft.com/office/drawing/2014/main" id="{4785CC3F-A26A-B947-AC21-F6CC1F7FDA12}"/>
              </a:ext>
            </a:extLst>
          </p:cNvPr>
          <p:cNvPicPr>
            <a:picLocks noChangeAspect="1"/>
          </p:cNvPicPr>
          <p:nvPr/>
        </p:nvPicPr>
        <p:blipFill>
          <a:blip r:embed="rId4"/>
          <a:stretch>
            <a:fillRect/>
          </a:stretch>
        </p:blipFill>
        <p:spPr>
          <a:xfrm>
            <a:off x="6195986" y="1312863"/>
            <a:ext cx="5181600" cy="5181600"/>
          </a:xfrm>
          <a:prstGeom prst="rect">
            <a:avLst/>
          </a:prstGeom>
        </p:spPr>
      </p:pic>
      <p:sp>
        <p:nvSpPr>
          <p:cNvPr id="6" name="Rectangle 5">
            <a:extLst>
              <a:ext uri="{FF2B5EF4-FFF2-40B4-BE49-F238E27FC236}">
                <a16:creationId xmlns:a16="http://schemas.microsoft.com/office/drawing/2014/main" id="{2A612B52-1A8D-7E47-87A1-597FD8751908}"/>
              </a:ext>
            </a:extLst>
          </p:cNvPr>
          <p:cNvSpPr/>
          <p:nvPr/>
        </p:nvSpPr>
        <p:spPr>
          <a:xfrm>
            <a:off x="6202016" y="1815737"/>
            <a:ext cx="5181600" cy="3788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DB9C2B8-8963-6541-B1E6-4C1847F3DCA8}"/>
              </a:ext>
            </a:extLst>
          </p:cNvPr>
          <p:cNvSpPr txBox="1"/>
          <p:nvPr/>
        </p:nvSpPr>
        <p:spPr>
          <a:xfrm>
            <a:off x="7256161" y="1789110"/>
            <a:ext cx="962186" cy="400110"/>
          </a:xfrm>
          <a:prstGeom prst="rect">
            <a:avLst/>
          </a:prstGeom>
          <a:noFill/>
        </p:spPr>
        <p:txBody>
          <a:bodyPr wrap="none" rtlCol="0">
            <a:spAutoFit/>
          </a:bodyPr>
          <a:lstStyle/>
          <a:p>
            <a:r>
              <a:rPr lang="en-US" sz="2000" dirty="0">
                <a:solidFill>
                  <a:srgbClr val="00B050"/>
                </a:solidFill>
              </a:rPr>
              <a:t>healthy</a:t>
            </a:r>
          </a:p>
        </p:txBody>
      </p:sp>
      <p:sp>
        <p:nvSpPr>
          <p:cNvPr id="8" name="TextBox 7">
            <a:extLst>
              <a:ext uri="{FF2B5EF4-FFF2-40B4-BE49-F238E27FC236}">
                <a16:creationId xmlns:a16="http://schemas.microsoft.com/office/drawing/2014/main" id="{35645509-6453-5D49-BFF6-A510B591C9DA}"/>
              </a:ext>
            </a:extLst>
          </p:cNvPr>
          <p:cNvSpPr txBox="1"/>
          <p:nvPr/>
        </p:nvSpPr>
        <p:spPr>
          <a:xfrm>
            <a:off x="8311605" y="1794450"/>
            <a:ext cx="1033232" cy="400110"/>
          </a:xfrm>
          <a:prstGeom prst="rect">
            <a:avLst/>
          </a:prstGeom>
          <a:noFill/>
        </p:spPr>
        <p:txBody>
          <a:bodyPr wrap="none" rtlCol="0">
            <a:spAutoFit/>
          </a:bodyPr>
          <a:lstStyle/>
          <a:p>
            <a:r>
              <a:rPr lang="en-US" sz="2000" dirty="0">
                <a:solidFill>
                  <a:srgbClr val="FF0000"/>
                </a:solidFill>
              </a:rPr>
              <a:t>infected</a:t>
            </a:r>
          </a:p>
        </p:txBody>
      </p:sp>
      <p:sp>
        <p:nvSpPr>
          <p:cNvPr id="9" name="TextBox 8">
            <a:extLst>
              <a:ext uri="{FF2B5EF4-FFF2-40B4-BE49-F238E27FC236}">
                <a16:creationId xmlns:a16="http://schemas.microsoft.com/office/drawing/2014/main" id="{71AF1550-C86F-DC40-B3B1-05FCADD66A51}"/>
              </a:ext>
            </a:extLst>
          </p:cNvPr>
          <p:cNvSpPr txBox="1"/>
          <p:nvPr/>
        </p:nvSpPr>
        <p:spPr>
          <a:xfrm>
            <a:off x="9493323" y="1789110"/>
            <a:ext cx="1230080" cy="400110"/>
          </a:xfrm>
          <a:prstGeom prst="rect">
            <a:avLst/>
          </a:prstGeom>
          <a:noFill/>
        </p:spPr>
        <p:txBody>
          <a:bodyPr wrap="none" rtlCol="0">
            <a:spAutoFit/>
          </a:bodyPr>
          <a:lstStyle/>
          <a:p>
            <a:r>
              <a:rPr lang="en-US" sz="2000" dirty="0">
                <a:highlight>
                  <a:srgbClr val="FFFF00"/>
                </a:highlight>
              </a:rPr>
              <a:t>recovered</a:t>
            </a:r>
          </a:p>
        </p:txBody>
      </p:sp>
      <p:sp>
        <p:nvSpPr>
          <p:cNvPr id="10" name="TextBox 9">
            <a:extLst>
              <a:ext uri="{FF2B5EF4-FFF2-40B4-BE49-F238E27FC236}">
                <a16:creationId xmlns:a16="http://schemas.microsoft.com/office/drawing/2014/main" id="{9B7AEE76-0CA4-0646-9F78-54FF829DEEF1}"/>
              </a:ext>
            </a:extLst>
          </p:cNvPr>
          <p:cNvSpPr txBox="1"/>
          <p:nvPr/>
        </p:nvSpPr>
        <p:spPr>
          <a:xfrm>
            <a:off x="285749" y="6433655"/>
            <a:ext cx="8481296" cy="307777"/>
          </a:xfrm>
          <a:prstGeom prst="rect">
            <a:avLst/>
          </a:prstGeom>
          <a:noFill/>
        </p:spPr>
        <p:txBody>
          <a:bodyPr wrap="none" rtlCol="0">
            <a:spAutoFit/>
          </a:bodyPr>
          <a:lstStyle/>
          <a:p>
            <a:r>
              <a:rPr lang="en-US" sz="1400" dirty="0"/>
              <a:t>Adapted from Wikimedia Commons https://</a:t>
            </a:r>
            <a:r>
              <a:rPr lang="en-US" sz="1400" dirty="0" err="1"/>
              <a:t>commons.wikimedia.org</a:t>
            </a:r>
            <a:r>
              <a:rPr lang="en-US" sz="1400" dirty="0"/>
              <a:t>/wiki/File:Simulation_social_distancing_2.gif</a:t>
            </a:r>
          </a:p>
        </p:txBody>
      </p:sp>
    </p:spTree>
    <p:extLst>
      <p:ext uri="{BB962C8B-B14F-4D97-AF65-F5344CB8AC3E}">
        <p14:creationId xmlns:p14="http://schemas.microsoft.com/office/powerpoint/2010/main" val="243936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a:bodyPr>
          <a:lstStyle/>
          <a:p>
            <a:r>
              <a:rPr lang="en-US" sz="3600" dirty="0"/>
              <a:t>The importance of awareness in our interactions</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49" y="1307103"/>
            <a:ext cx="4021207" cy="4948238"/>
          </a:xfrm>
        </p:spPr>
        <p:txBody>
          <a:bodyPr>
            <a:normAutofit/>
          </a:bodyPr>
          <a:lstStyle/>
          <a:p>
            <a:r>
              <a:rPr lang="en-US" dirty="0"/>
              <a:t>At the cellular level, the severity of disease also depends on the ability to recognize and control interactions </a:t>
            </a:r>
          </a:p>
          <a:p>
            <a:endParaRPr lang="en-US" dirty="0"/>
          </a:p>
          <a:p>
            <a:r>
              <a:rPr lang="en-US" dirty="0"/>
              <a:t>Cells interact with each other and make decisions about what to do in response</a:t>
            </a:r>
          </a:p>
          <a:p>
            <a:endParaRPr lang="en-US" dirty="0"/>
          </a:p>
        </p:txBody>
      </p:sp>
      <p:pic>
        <p:nvPicPr>
          <p:cNvPr id="8" name="Picture 7" descr="A diagram of the interactions among a SARS-COV-2 infected lung cell, a CD8 positive T cell and a dendritic cell. ">
            <a:extLst>
              <a:ext uri="{FF2B5EF4-FFF2-40B4-BE49-F238E27FC236}">
                <a16:creationId xmlns:a16="http://schemas.microsoft.com/office/drawing/2014/main" id="{C7B8DB99-A073-B146-A4C2-ACE115D9AE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52730" y="1136035"/>
            <a:ext cx="7356094" cy="4758800"/>
          </a:xfrm>
          <a:prstGeom prst="rect">
            <a:avLst/>
          </a:prstGeom>
        </p:spPr>
      </p:pic>
      <p:sp>
        <p:nvSpPr>
          <p:cNvPr id="6" name="TextBox 5">
            <a:extLst>
              <a:ext uri="{FF2B5EF4-FFF2-40B4-BE49-F238E27FC236}">
                <a16:creationId xmlns:a16="http://schemas.microsoft.com/office/drawing/2014/main" id="{76E75B67-919C-664C-A09D-789B4F77A18F}"/>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187141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a:bodyPr>
          <a:lstStyle/>
          <a:p>
            <a:r>
              <a:rPr lang="en-US" sz="3600" dirty="0"/>
              <a:t>The importance of awareness in our interactions</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4788624" cy="4948238"/>
          </a:xfrm>
        </p:spPr>
        <p:txBody>
          <a:bodyPr/>
          <a:lstStyle/>
          <a:p>
            <a:r>
              <a:rPr lang="en-US" dirty="0"/>
              <a:t>Our ability to resist disease is based on </a:t>
            </a:r>
            <a:r>
              <a:rPr lang="en-US" b="1" dirty="0"/>
              <a:t>self- and non-self </a:t>
            </a:r>
            <a:r>
              <a:rPr lang="en-US" dirty="0"/>
              <a:t>recognition</a:t>
            </a:r>
          </a:p>
          <a:p>
            <a:endParaRPr lang="en-US" dirty="0"/>
          </a:p>
          <a:p>
            <a:r>
              <a:rPr lang="en-US" dirty="0"/>
              <a:t>An infection is less likely to make us sick if our body knows we’ve been infected before</a:t>
            </a:r>
          </a:p>
        </p:txBody>
      </p:sp>
      <p:pic>
        <p:nvPicPr>
          <p:cNvPr id="7" name="Picture 6" descr="A diagram shows that a person who comes in contact with an infected person will mount a primary immune response and become sympomatic. When this person comes in contact with another infected person later, they mount a secondary immune response and do not get sick. ">
            <a:extLst>
              <a:ext uri="{FF2B5EF4-FFF2-40B4-BE49-F238E27FC236}">
                <a16:creationId xmlns:a16="http://schemas.microsoft.com/office/drawing/2014/main" id="{97CF4B36-3163-8047-9C1C-2CCDB1D6CD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74374" y="1332410"/>
            <a:ext cx="6831876" cy="5188896"/>
          </a:xfrm>
          <a:prstGeom prst="rect">
            <a:avLst/>
          </a:prstGeom>
        </p:spPr>
      </p:pic>
      <p:sp>
        <p:nvSpPr>
          <p:cNvPr id="6" name="TextBox 5">
            <a:extLst>
              <a:ext uri="{FF2B5EF4-FFF2-40B4-BE49-F238E27FC236}">
                <a16:creationId xmlns:a16="http://schemas.microsoft.com/office/drawing/2014/main" id="{949634E9-4A18-3448-AA4C-2A0EFA4D24D4}"/>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49050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Autofit/>
          </a:bodyPr>
          <a:lstStyle/>
          <a:p>
            <a:r>
              <a:rPr lang="en-US" sz="3200" dirty="0"/>
              <a:t>Cells and molecules of the immune system</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4090306" cy="4948238"/>
          </a:xfrm>
        </p:spPr>
        <p:txBody>
          <a:bodyPr/>
          <a:lstStyle/>
          <a:p>
            <a:r>
              <a:rPr lang="en-US" dirty="0"/>
              <a:t>The </a:t>
            </a:r>
            <a:r>
              <a:rPr lang="en-US" b="1" dirty="0"/>
              <a:t>immune system </a:t>
            </a:r>
            <a:r>
              <a:rPr lang="en-US" dirty="0"/>
              <a:t>is made up of specialized cells found throughout the body</a:t>
            </a:r>
          </a:p>
          <a:p>
            <a:r>
              <a:rPr lang="en-US" dirty="0"/>
              <a:t>It monitors, recognizes and targets non-self molecules</a:t>
            </a:r>
          </a:p>
          <a:p>
            <a:r>
              <a:rPr lang="en-US" b="1" dirty="0"/>
              <a:t>Immunity</a:t>
            </a:r>
            <a:r>
              <a:rPr lang="en-US" dirty="0"/>
              <a:t> is caused by the parts of this system working to fight infection</a:t>
            </a:r>
          </a:p>
        </p:txBody>
      </p:sp>
      <p:pic>
        <p:nvPicPr>
          <p:cNvPr id="6" name="Picture 5" descr="A diagram of the cells, molecules and processes of the immune system.">
            <a:extLst>
              <a:ext uri="{FF2B5EF4-FFF2-40B4-BE49-F238E27FC236}">
                <a16:creationId xmlns:a16="http://schemas.microsoft.com/office/drawing/2014/main" id="{D8CCB872-05E2-614E-92AA-C1E62B3DD8E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76056" y="1262790"/>
            <a:ext cx="7453993" cy="4590159"/>
          </a:xfrm>
          <a:prstGeom prst="rect">
            <a:avLst/>
          </a:prstGeom>
        </p:spPr>
      </p:pic>
      <p:sp>
        <p:nvSpPr>
          <p:cNvPr id="7" name="TextBox 6">
            <a:extLst>
              <a:ext uri="{FF2B5EF4-FFF2-40B4-BE49-F238E27FC236}">
                <a16:creationId xmlns:a16="http://schemas.microsoft.com/office/drawing/2014/main" id="{945A7CF1-48AC-A44F-BB22-C07F8F7135D0}"/>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1896973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Innate and adaptive immunity</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r>
              <a:rPr lang="en-US" dirty="0" err="1"/>
              <a:t>Biorender</a:t>
            </a:r>
            <a:r>
              <a:rPr lang="en-US" dirty="0"/>
              <a:t> – innate and adaptive</a:t>
            </a:r>
          </a:p>
        </p:txBody>
      </p:sp>
      <p:pic>
        <p:nvPicPr>
          <p:cNvPr id="6" name="Picture 5" descr="A diagram shows the major events of innate immunity (a quick, non-specific response to infection) and adaptive immunity (a long-term, specific response to infection)">
            <a:extLst>
              <a:ext uri="{FF2B5EF4-FFF2-40B4-BE49-F238E27FC236}">
                <a16:creationId xmlns:a16="http://schemas.microsoft.com/office/drawing/2014/main" id="{FC9D17B0-522D-1946-99D8-32714E88E1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1950" y="1088356"/>
            <a:ext cx="10225089" cy="5769643"/>
          </a:xfrm>
          <a:prstGeom prst="rect">
            <a:avLst/>
          </a:prstGeom>
        </p:spPr>
      </p:pic>
      <p:sp>
        <p:nvSpPr>
          <p:cNvPr id="7" name="TextBox 6">
            <a:extLst>
              <a:ext uri="{FF2B5EF4-FFF2-40B4-BE49-F238E27FC236}">
                <a16:creationId xmlns:a16="http://schemas.microsoft.com/office/drawing/2014/main" id="{5698732F-0AA2-AC44-8C5F-1EEC43AC102D}"/>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322133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Innate immune response</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r>
              <a:rPr lang="en-US" dirty="0" err="1"/>
              <a:t>Biorender</a:t>
            </a:r>
            <a:r>
              <a:rPr lang="en-US" dirty="0"/>
              <a:t> – innate and adaptive</a:t>
            </a:r>
          </a:p>
        </p:txBody>
      </p:sp>
      <p:pic>
        <p:nvPicPr>
          <p:cNvPr id="7" name="Picture 6" descr="A diagram shows the major functions of the innate immune response. An immune cell recognizes the presence of a virus and produces cytokines that signal to other cells.">
            <a:extLst>
              <a:ext uri="{FF2B5EF4-FFF2-40B4-BE49-F238E27FC236}">
                <a16:creationId xmlns:a16="http://schemas.microsoft.com/office/drawing/2014/main" id="{A80A222B-8B2E-194D-94C7-CD57F0B7613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050" y="1228724"/>
            <a:ext cx="12153900" cy="5629275"/>
          </a:xfrm>
          <a:prstGeom prst="rect">
            <a:avLst/>
          </a:prstGeom>
        </p:spPr>
      </p:pic>
      <p:sp>
        <p:nvSpPr>
          <p:cNvPr id="6" name="TextBox 5">
            <a:extLst>
              <a:ext uri="{FF2B5EF4-FFF2-40B4-BE49-F238E27FC236}">
                <a16:creationId xmlns:a16="http://schemas.microsoft.com/office/drawing/2014/main" id="{DD0C8FCD-C0FA-8C4D-8876-664707EC0C93}"/>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340925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Adaptive immune response</a:t>
            </a:r>
          </a:p>
        </p:txBody>
      </p:sp>
      <p:pic>
        <p:nvPicPr>
          <p:cNvPr id="5" name="Picture 4" descr="A diagram shows the adaptive immune response. A dendritic cell recognizes a virus and presents its antigens to B cells and T cells in the lymph node. Antibodies and T cells then attack viruses and virus-infected cells. &#10;">
            <a:extLst>
              <a:ext uri="{FF2B5EF4-FFF2-40B4-BE49-F238E27FC236}">
                <a16:creationId xmlns:a16="http://schemas.microsoft.com/office/drawing/2014/main" id="{4E8E60D0-E970-4049-99C3-1A815907DBA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26927" y="1135961"/>
            <a:ext cx="11219021" cy="5629274"/>
          </a:xfrm>
          <a:prstGeom prst="rect">
            <a:avLst/>
          </a:prstGeom>
        </p:spPr>
      </p:pic>
      <p:sp>
        <p:nvSpPr>
          <p:cNvPr id="6" name="TextBox 5">
            <a:extLst>
              <a:ext uri="{FF2B5EF4-FFF2-40B4-BE49-F238E27FC236}">
                <a16:creationId xmlns:a16="http://schemas.microsoft.com/office/drawing/2014/main" id="{D990E628-F682-CA4A-A9D7-C88BB8C95B75}"/>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2255165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6554</TotalTime>
  <Words>1582</Words>
  <Application>Microsoft Macintosh PowerPoint</Application>
  <PresentationFormat>Widescreen</PresentationFormat>
  <Paragraphs>116</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Immunity and Vaccine Action</vt:lpstr>
      <vt:lpstr>Module 3, Part 1 – From Naïve to Immune</vt:lpstr>
      <vt:lpstr>The importance of awareness in our interactions</vt:lpstr>
      <vt:lpstr>The importance of awareness in our interactions</vt:lpstr>
      <vt:lpstr>The importance of awareness in our interactions</vt:lpstr>
      <vt:lpstr>Cells and molecules of the immune system</vt:lpstr>
      <vt:lpstr>Innate and adaptive immunity</vt:lpstr>
      <vt:lpstr>Innate immune response</vt:lpstr>
      <vt:lpstr>Adaptive immune response</vt:lpstr>
      <vt:lpstr>Protective immunity and memory</vt:lpstr>
      <vt:lpstr>Protective immunity and memory</vt:lpstr>
      <vt:lpstr>Protective immunity and memory</vt:lpstr>
      <vt:lpstr>Vaccines and immunization</vt:lpstr>
      <vt:lpstr>Vaccines and immunization</vt:lpstr>
      <vt:lpstr>Vaccines and immunization</vt:lpstr>
      <vt:lpstr>Vaccines and immunization</vt:lpstr>
      <vt:lpstr>Herd immunity is protective immunity for a population</vt:lpstr>
      <vt:lpstr>One-sentence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Seiser</dc:creator>
  <cp:lastModifiedBy>Robert Seiser</cp:lastModifiedBy>
  <cp:revision>126</cp:revision>
  <cp:lastPrinted>2020-12-21T18:26:43Z</cp:lastPrinted>
  <dcterms:created xsi:type="dcterms:W3CDTF">2020-11-16T18:31:43Z</dcterms:created>
  <dcterms:modified xsi:type="dcterms:W3CDTF">2021-01-14T07:18:19Z</dcterms:modified>
</cp:coreProperties>
</file>