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417" r:id="rId2"/>
    <p:sldId id="471" r:id="rId3"/>
    <p:sldId id="451" r:id="rId4"/>
    <p:sldId id="457" r:id="rId5"/>
    <p:sldId id="472" r:id="rId6"/>
    <p:sldId id="453" r:id="rId7"/>
    <p:sldId id="473" r:id="rId8"/>
    <p:sldId id="430" r:id="rId9"/>
    <p:sldId id="455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4" r:id="rId20"/>
    <p:sldId id="475" r:id="rId21"/>
    <p:sldId id="476" r:id="rId22"/>
    <p:sldId id="493" r:id="rId23"/>
    <p:sldId id="494" r:id="rId24"/>
    <p:sldId id="495" r:id="rId25"/>
    <p:sldId id="496" r:id="rId26"/>
    <p:sldId id="497" r:id="rId27"/>
    <p:sldId id="483" r:id="rId28"/>
    <p:sldId id="477" r:id="rId29"/>
    <p:sldId id="482" r:id="rId30"/>
    <p:sldId id="478" r:id="rId31"/>
    <p:sldId id="479" r:id="rId32"/>
    <p:sldId id="480" r:id="rId33"/>
    <p:sldId id="481" r:id="rId34"/>
    <p:sldId id="484" r:id="rId35"/>
    <p:sldId id="485" r:id="rId36"/>
    <p:sldId id="486" r:id="rId37"/>
    <p:sldId id="491" r:id="rId38"/>
    <p:sldId id="487" r:id="rId39"/>
    <p:sldId id="489" r:id="rId40"/>
    <p:sldId id="492" r:id="rId41"/>
    <p:sldId id="498" r:id="rId42"/>
    <p:sldId id="488" r:id="rId4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i" initials="T" lastIdx="3" clrIdx="0">
    <p:extLst>
      <p:ext uri="{19B8F6BF-5375-455C-9EA6-DF929625EA0E}">
        <p15:presenceInfo xmlns:p15="http://schemas.microsoft.com/office/powerpoint/2012/main" userId="Trac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7CB6"/>
    <a:srgbClr val="E6ECF6"/>
    <a:srgbClr val="ECF1F8"/>
    <a:srgbClr val="6A346E"/>
    <a:srgbClr val="A955AF"/>
    <a:srgbClr val="E6E6E6"/>
    <a:srgbClr val="FFFFD5"/>
    <a:srgbClr val="803F85"/>
    <a:srgbClr val="52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88355" autoAdjust="0"/>
  </p:normalViewPr>
  <p:slideViewPr>
    <p:cSldViewPr snapToGrid="0">
      <p:cViewPr varScale="1">
        <p:scale>
          <a:sx n="91" d="100"/>
          <a:sy n="91" d="100"/>
        </p:scale>
        <p:origin x="1266" y="84"/>
      </p:cViewPr>
      <p:guideLst/>
    </p:cSldViewPr>
  </p:slideViewPr>
  <p:outlineViewPr>
    <p:cViewPr>
      <p:scale>
        <a:sx n="33" d="100"/>
        <a:sy n="33" d="100"/>
      </p:scale>
      <p:origin x="0" y="-15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54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B38CB-5282-4AD2-B79B-1C6FD8460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3AB45-1060-49B7-83B1-F0CAA12B6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1AAE14-4BC4-4002-ADF1-13BD43FE951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7F0BB-4E63-406B-9045-929C00BFA8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4CDB9-12B2-43FD-A9F0-3E3D12A5D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A37162-2BAF-4864-9BA0-B363C08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2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55880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0363" y="3996735"/>
            <a:ext cx="6294475" cy="488995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21002" y="-1666"/>
            <a:ext cx="577155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 </a:t>
            </a:r>
            <a:fld id="{56F72A8E-5C07-4F1F-8ABA-BE28B88A55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FCEF9-4F7A-45FC-BA9F-AC5B63C46DEE}"/>
              </a:ext>
            </a:extLst>
          </p:cNvPr>
          <p:cNvSpPr txBox="1"/>
          <p:nvPr/>
        </p:nvSpPr>
        <p:spPr>
          <a:xfrm>
            <a:off x="6223310" y="188411"/>
            <a:ext cx="564683" cy="29766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06149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accent6">
            <a:lumMod val="75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3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428035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4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38207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5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260444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6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190282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7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574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19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9566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737361"/>
            <a:ext cx="7543801" cy="40233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6319" y="642071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C4EAAE-602A-4AEC-9AA5-AA63623DAA07}"/>
              </a:ext>
            </a:extLst>
          </p:cNvPr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E16DC-F0DD-4524-99EA-5EAC42F6132E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D82DD-CCFC-4DC2-8934-E6D1282FE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27" y="6213924"/>
            <a:ext cx="3404493" cy="470891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531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124B07-3B7C-4F08-B1F3-B1F06E1D8B88}"/>
              </a:ext>
            </a:extLst>
          </p:cNvPr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DFBEF-D17E-4FD1-A3D3-46126D3796CA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30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2C650-7C00-438B-8DE5-86AE7E8F2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089" y="5603707"/>
            <a:ext cx="1305927" cy="10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79E81A23-64D3-4F6C-B92B-20C1A2F99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2490"/>
            <a:ext cx="5896459" cy="4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5229726" y="387419"/>
            <a:ext cx="3914275" cy="45719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4F6E699-E3D2-4445-B6C8-9A87A2620D61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4DA3E337-9F5A-42E8-AAC9-522CA8A42C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51344" y="136219"/>
            <a:ext cx="1144046" cy="9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>
              <a:lumMod val="7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porting.research.gov/rppr-web/rppr?execution=e1s1&amp;_eventId=awardDetail&amp;awardId=194053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homepages.bluffton.edu/~nesterd/apps/slopefield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27E32E7-81DA-4D96-99F7-88624BF71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68" y="4727995"/>
            <a:ext cx="7806898" cy="1750329"/>
          </a:xfrm>
        </p:spPr>
        <p:txBody>
          <a:bodyPr>
            <a:normAutofit/>
          </a:bodyPr>
          <a:lstStyle/>
          <a:p>
            <a:pPr defTabSz="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" algn="l"/>
              </a:tabLst>
            </a:pPr>
            <a:endParaRPr lang="en-US" i="1" dirty="0"/>
          </a:p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89D773-877D-4523-94D4-4634992FE14B}"/>
              </a:ext>
            </a:extLst>
          </p:cNvPr>
          <p:cNvSpPr/>
          <p:nvPr/>
        </p:nvSpPr>
        <p:spPr>
          <a:xfrm>
            <a:off x="4132326" y="621030"/>
            <a:ext cx="4572000" cy="4297680"/>
          </a:xfrm>
          <a:prstGeom prst="ellipse">
            <a:avLst/>
          </a:prstGeom>
          <a:noFill/>
          <a:ln w="19050">
            <a:solidFill>
              <a:srgbClr val="7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2D4EA3E-B0EB-4833-805D-FF470895E975}"/>
              </a:ext>
            </a:extLst>
          </p:cNvPr>
          <p:cNvSpPr txBox="1">
            <a:spLocks/>
          </p:cNvSpPr>
          <p:nvPr/>
        </p:nvSpPr>
        <p:spPr>
          <a:xfrm>
            <a:off x="4423862" y="1603402"/>
            <a:ext cx="3988928" cy="2436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order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Systems: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geometric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3200" spc="-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A30A6-DD02-40C6-AB57-C24DA757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00" y="5852137"/>
            <a:ext cx="2818066" cy="769665"/>
          </a:xfrm>
          <a:prstGeom prst="rect">
            <a:avLst/>
          </a:prstGeom>
        </p:spPr>
      </p:pic>
      <p:pic>
        <p:nvPicPr>
          <p:cNvPr id="12" name="Picture 2" descr="D:\SIMIODE\Image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5" y="4822092"/>
            <a:ext cx="1151981" cy="1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0726" y="5604741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17D96"/>
                </a:solidFill>
                <a:latin typeface="arial" panose="020B0604020202020204" pitchFamily="34" charset="0"/>
                <a:hlinkClick r:id="rId4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28104"/>
            <a:ext cx="2790992" cy="259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sink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5365" y="3104726"/>
            <a:ext cx="2799728" cy="2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Pos. &amp; Neg.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saddle point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66733"/>
            <a:ext cx="26955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7180" y="2522433"/>
                <a:ext cx="4754880" cy="3406986"/>
              </a:xfrm>
            </p:spPr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sz="5600" dirty="0" smtClean="0"/>
                  <a:t>Where eigenvalues are </a:t>
                </a:r>
              </a:p>
              <a:p>
                <a:pPr marL="201168" lvl="1" indent="0">
                  <a:buNone/>
                </a:pPr>
                <a:endParaRPr lang="en-US" sz="56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sSub>
                            <m:sSub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eqArr>
                    </m:oMath>
                  </m:oMathPara>
                </a14:m>
                <a:endParaRPr lang="en-US" sz="5600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7180" y="2522433"/>
                <a:ext cx="4754880" cy="3406986"/>
              </a:xfrm>
              <a:blipFill>
                <a:blip r:embed="rId2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Solutions spiral around origin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76837" y="2868613"/>
            <a:ext cx="2676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&gt;0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spiral source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76837" y="2868613"/>
            <a:ext cx="2676525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297180" y="2522433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 increase exponentially 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522433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&lt;0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406211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spiral sink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252" y="3236305"/>
            <a:ext cx="3703320" cy="3286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2" y="3142493"/>
            <a:ext cx="2867025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297180" y="2391332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 decrease exponentially </a:t>
                </a:r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391332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=0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center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252" y="3236305"/>
            <a:ext cx="3703320" cy="3286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2" y="3095308"/>
            <a:ext cx="2838450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457200" y="2442873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</a:t>
                </a:r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do not change 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42873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2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Repeated, Real Eigenvalue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4866" y="2490894"/>
                <a:ext cx="3701414" cy="340698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sz="1600" dirty="0" smtClean="0"/>
                  <a:t>, x(t) and y(t) decrease as t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∞</a:t>
                </a:r>
              </a:p>
              <a:p>
                <a:pPr marL="0" indent="0">
                  <a:buNone/>
                </a:pPr>
                <a:r>
                  <a:rPr lang="en-US" sz="1600" dirty="0">
                    <a:sym typeface="Wingdings" panose="05000000000000000000" pitchFamily="2" charset="2"/>
                  </a:rPr>
                  <a:t>b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ut attempt to spiral as they do.  </a:t>
                </a:r>
              </a:p>
              <a:p>
                <a:pPr marL="0" indent="0">
                  <a:buNone/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 smtClean="0"/>
                  <a:t> solutions head away from the origin with similar behavior. </a:t>
                </a:r>
              </a:p>
              <a:p>
                <a:pPr marL="201168" lvl="1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4866" y="2490894"/>
                <a:ext cx="3701414" cy="3406986"/>
              </a:xfrm>
              <a:blipFill>
                <a:blip r:embed="rId2"/>
                <a:stretch>
                  <a:fillRect l="-3125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straight line solution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166084"/>
            <a:ext cx="2799728" cy="2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as an Eigenvalue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dirty="0" smtClean="0"/>
                  <a:t>solutions move toward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away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line of equilibrium solutions</a:t>
                </a: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506359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entire line of equilibrium solutions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117944"/>
            <a:ext cx="2695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 smtClean="0"/>
                  <a:t>Characteristic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𝐷𝑒𝑡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605" y="2045614"/>
            <a:ext cx="176189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Review of linear systems and eigenvalues</a:t>
            </a:r>
          </a:p>
          <a:p>
            <a:r>
              <a:rPr lang="en-US" dirty="0" smtClean="0"/>
              <a:t>II. Two distinct, real eigenvalues</a:t>
            </a:r>
          </a:p>
          <a:p>
            <a:r>
              <a:rPr lang="en-US" dirty="0" smtClean="0"/>
              <a:t>III. Complex eigenvalues</a:t>
            </a:r>
          </a:p>
          <a:p>
            <a:r>
              <a:rPr lang="en-US" dirty="0" smtClean="0"/>
              <a:t>IV. Special Cases: Repeated eigenvalues, Zero eigenvalue</a:t>
            </a:r>
          </a:p>
        </p:txBody>
      </p:sp>
    </p:spTree>
    <p:extLst>
      <p:ext uri="{BB962C8B-B14F-4D97-AF65-F5344CB8AC3E}">
        <p14:creationId xmlns:p14="http://schemas.microsoft.com/office/powerpoint/2010/main" val="5733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96" y="2714415"/>
            <a:ext cx="2997925" cy="299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8" y="2529749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280" y="4687486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EVs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7827" y="2899081"/>
            <a:ext cx="15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 EVs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13" y="1808006"/>
            <a:ext cx="4061088" cy="406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8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68" y="1818504"/>
            <a:ext cx="4311577" cy="43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534" y="247514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16" y="1845734"/>
            <a:ext cx="4276881" cy="4276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30" y="1783841"/>
            <a:ext cx="4298454" cy="4298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5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12" y="1773665"/>
            <a:ext cx="4247489" cy="4247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03" y="1773548"/>
            <a:ext cx="3977107" cy="397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</a:t>
            </a:r>
            <a:r>
              <a:rPr lang="en-US" dirty="0" smtClean="0"/>
              <a:t>to handout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319338"/>
            <a:ext cx="5100637" cy="33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2 compartment diagram.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2986088" y="4088674"/>
            <a:ext cx="528637" cy="56905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5586753" y="4057785"/>
            <a:ext cx="528637" cy="56905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4380341" y="3644537"/>
            <a:ext cx="426384" cy="394138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4359047" y="4731612"/>
            <a:ext cx="426384" cy="28452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6853061" y="4011309"/>
            <a:ext cx="426384" cy="28452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Student Handout “Two Compartment Pharmacokinetic Model with First-Order Drug Interactions” Part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877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blipFill>
                <a:blip r:embed="rId2"/>
                <a:stretch>
                  <a:fillRect l="-14063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blipFill>
                <a:blip r:embed="rId3"/>
                <a:stretch>
                  <a:fillRect l="-16129" r="-483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A homogeneous, linear system of first order differential equations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  has matrix form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Student Handout “Two Compartment Pharmacokinetic Model with First-Order Drug Interactions” Part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877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blipFill>
                <a:blip r:embed="rId2"/>
                <a:stretch>
                  <a:fillRect l="-14063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blipFill>
                <a:blip r:embed="rId3"/>
                <a:stretch>
                  <a:fillRect l="-16129" r="-483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Submit to instructor for feedback.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6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Submit to instructor for feedback.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6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933700"/>
            <a:ext cx="628650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59" y="1928813"/>
            <a:ext cx="64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set of parameters (A or B) is appropriate for a patient experiencing renal failure? Explain.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94" y="2328862"/>
            <a:ext cx="4776906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263" y="2024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https://homepages.bluffton.edu/~nesterd/apps/slopefields.html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35" y="2957512"/>
            <a:ext cx="5943112" cy="29269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138" y="3157538"/>
            <a:ext cx="614362" cy="3714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263" y="2024271"/>
            <a:ext cx="722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Save Image, right click on the image. Choosing save as will save as a .</a:t>
            </a:r>
            <a:r>
              <a:rPr lang="en-US" dirty="0" err="1" smtClean="0"/>
              <a:t>png</a:t>
            </a:r>
            <a:r>
              <a:rPr lang="en-US" dirty="0" smtClean="0"/>
              <a:t> file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680513"/>
            <a:ext cx="6632637" cy="32916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4823" y="5669280"/>
            <a:ext cx="578440" cy="302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3&amp;4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" y="1900238"/>
            <a:ext cx="28384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blipFill>
                <a:blip r:embed="rId3"/>
                <a:stretch>
                  <a:fillRect l="-1953" r="-78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2919412"/>
            <a:ext cx="40767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" y="1900238"/>
            <a:ext cx="28384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blipFill>
                <a:blip r:embed="rId3"/>
                <a:stretch>
                  <a:fillRect l="-1953" r="-78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2587272"/>
            <a:ext cx="3446960" cy="35401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80560" y="4937760"/>
            <a:ext cx="2560320" cy="352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1966" y="4049486"/>
            <a:ext cx="262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your analytical solution with your phase plane. Do you see the geometric behavior you expect?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 fontScale="92500"/>
              </a:bodyPr>
              <a:lstStyle/>
              <a:p>
                <a:pPr lvl="1"/>
                <a:endParaRPr lang="en-US" sz="1000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This system always has the trivial equilibrium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 has nontrivial equilibrium solutions only when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467" r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01573"/>
            <a:ext cx="7543800" cy="34724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40524" y="2669628"/>
            <a:ext cx="1093076" cy="420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2270043"/>
            <a:ext cx="7543800" cy="34724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61737" y="2186152"/>
            <a:ext cx="336331" cy="33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44" y="2522483"/>
            <a:ext cx="1654558" cy="9358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54203" y="3155008"/>
            <a:ext cx="651640" cy="305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69" y="3538435"/>
            <a:ext cx="2506479" cy="1580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9655" y="4834759"/>
            <a:ext cx="1038293" cy="28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908946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Prepare a written report with the following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Introduction: Summary of the situation you are modeling, relevant background information &amp; your labeled diagram for the compartment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 1 &amp; 2: Differential equations, answers to all questions in complete sentences.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Activities 3&amp;4: Parameter values, answers to all questions, phase plane produced by software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 5: IVP graphed in phase plane, answers to all questions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Line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has straight line solutions whenever</a:t>
                </a:r>
                <a:endParaRPr lang="en-US" sz="2800" dirty="0"/>
              </a:p>
              <a:p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Solutions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General solutions to this system depend on the eigenvalues and eigenvectors of the matrix of coefficients</a:t>
                </a:r>
                <a:endParaRPr lang="en-US" sz="2800" dirty="0"/>
              </a:p>
              <a:p>
                <a:pPr algn="ct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pPr algn="ctr"/>
                <a:endParaRPr lang="en-US" b="0" dirty="0" smtClean="0"/>
              </a:p>
              <a:p>
                <a:r>
                  <a:rPr lang="en-US" i="1" dirty="0"/>
                  <a:t>r</a:t>
                </a:r>
                <a:r>
                  <a:rPr lang="en-US" dirty="0" smtClean="0"/>
                  <a:t> is an eigenvalue of A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eigenvalues and eigenvectors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Find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satisfying </a:t>
                </a:r>
              </a:p>
              <a:p>
                <a:pPr algn="ct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r>
                  <a:rPr lang="en-US" dirty="0" smtClean="0"/>
                  <a:t>Characteristic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2852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251" y="4553682"/>
            <a:ext cx="176189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of Real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2 distinct, real eigenvalues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1 repeated eigenvalue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5428" t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COMPLEX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Conjugate pairs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5428" t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" y="1846052"/>
            <a:ext cx="3703320" cy="736282"/>
          </a:xfrm>
        </p:spPr>
        <p:txBody>
          <a:bodyPr/>
          <a:lstStyle/>
          <a:p>
            <a:r>
              <a:rPr lang="en-US" dirty="0" smtClean="0"/>
              <a:t>Real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Distinct, Real Non-zero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an eigenvalue with eigenvector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an eigenvalue with eigenvector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934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28104"/>
            <a:ext cx="2790992" cy="259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50" y="2490894"/>
            <a:ext cx="31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straight line solutions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0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14572</TotalTime>
  <Words>2569</Words>
  <Application>Microsoft Office PowerPoint</Application>
  <PresentationFormat>On-screen Show (4:3)</PresentationFormat>
  <Paragraphs>308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</vt:lpstr>
      <vt:lpstr>Calibri</vt:lpstr>
      <vt:lpstr>Cambria Math</vt:lpstr>
      <vt:lpstr>Corbel</vt:lpstr>
      <vt:lpstr>Times New Roman</vt:lpstr>
      <vt:lpstr>Wingdings</vt:lpstr>
      <vt:lpstr>Retrospect</vt:lpstr>
      <vt:lpstr>PowerPoint Presentation</vt:lpstr>
      <vt:lpstr>Parts</vt:lpstr>
      <vt:lpstr>Homogenous Linear Systems</vt:lpstr>
      <vt:lpstr>Equilibrium Solutions</vt:lpstr>
      <vt:lpstr>Straight Line Solutions</vt:lpstr>
      <vt:lpstr>General Solutions </vt:lpstr>
      <vt:lpstr>Finding eigenvalues and eigenvectors</vt:lpstr>
      <vt:lpstr>Eigenvalues of Real Matrices</vt:lpstr>
      <vt:lpstr>2 Distinct, Real Non-zero Eigenvalues</vt:lpstr>
      <vt:lpstr>Positive Eigenvalues</vt:lpstr>
      <vt:lpstr>Negative Eigenvalues</vt:lpstr>
      <vt:lpstr>Pos. &amp; Neg. Eigenvalues</vt:lpstr>
      <vt:lpstr>Complex Eigenvalues</vt:lpstr>
      <vt:lpstr>Complex Eigenvalues α &gt;0</vt:lpstr>
      <vt:lpstr>Complex Eigenvalues α &lt;0</vt:lpstr>
      <vt:lpstr>Complex Eigenvalues α =0</vt:lpstr>
      <vt:lpstr>Repeated, Real Eigenvalue</vt:lpstr>
      <vt:lpstr>Zero as an Eigenvalue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2</vt:lpstr>
      <vt:lpstr>Modeling Activity Part 3 &amp; 4</vt:lpstr>
      <vt:lpstr>Modeling Activity Part 3 &amp; 4</vt:lpstr>
      <vt:lpstr>Modeling Activity Part 3 &amp; 4</vt:lpstr>
      <vt:lpstr>Modeling Activity 3&amp;4</vt:lpstr>
      <vt:lpstr>Modeling Activity 5</vt:lpstr>
      <vt:lpstr>Modeling Activity 5</vt:lpstr>
      <vt:lpstr>Modeling Activity 5</vt:lpstr>
      <vt:lpstr>Final Report</vt:lpstr>
    </vt:vector>
  </TitlesOfParts>
  <Company>Colorado Mesa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Driskell, Lisa</dc:creator>
  <cp:lastModifiedBy>Audrey Malagon</cp:lastModifiedBy>
  <cp:revision>553</cp:revision>
  <cp:lastPrinted>2018-04-12T07:37:15Z</cp:lastPrinted>
  <dcterms:created xsi:type="dcterms:W3CDTF">2018-03-23T22:28:20Z</dcterms:created>
  <dcterms:modified xsi:type="dcterms:W3CDTF">2020-07-11T19:30:11Z</dcterms:modified>
</cp:coreProperties>
</file>