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417" r:id="rId2"/>
    <p:sldId id="471" r:id="rId3"/>
    <p:sldId id="451" r:id="rId4"/>
    <p:sldId id="457" r:id="rId5"/>
    <p:sldId id="472" r:id="rId6"/>
    <p:sldId id="453" r:id="rId7"/>
    <p:sldId id="473" r:id="rId8"/>
    <p:sldId id="430" r:id="rId9"/>
    <p:sldId id="455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4" r:id="rId20"/>
    <p:sldId id="475" r:id="rId21"/>
    <p:sldId id="476" r:id="rId22"/>
    <p:sldId id="493" r:id="rId23"/>
    <p:sldId id="494" r:id="rId24"/>
    <p:sldId id="495" r:id="rId25"/>
    <p:sldId id="496" r:id="rId26"/>
    <p:sldId id="497" r:id="rId27"/>
    <p:sldId id="483" r:id="rId28"/>
    <p:sldId id="477" r:id="rId29"/>
    <p:sldId id="482" r:id="rId30"/>
    <p:sldId id="478" r:id="rId31"/>
    <p:sldId id="479" r:id="rId32"/>
    <p:sldId id="480" r:id="rId33"/>
    <p:sldId id="481" r:id="rId34"/>
    <p:sldId id="484" r:id="rId35"/>
    <p:sldId id="485" r:id="rId36"/>
    <p:sldId id="486" r:id="rId37"/>
    <p:sldId id="491" r:id="rId38"/>
    <p:sldId id="487" r:id="rId39"/>
    <p:sldId id="489" r:id="rId40"/>
    <p:sldId id="492" r:id="rId41"/>
    <p:sldId id="498" r:id="rId42"/>
    <p:sldId id="488" r:id="rId4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ii" initials="T" lastIdx="3" clrIdx="0">
    <p:extLst>
      <p:ext uri="{19B8F6BF-5375-455C-9EA6-DF929625EA0E}">
        <p15:presenceInfo xmlns:p15="http://schemas.microsoft.com/office/powerpoint/2012/main" userId="Traci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7CB6"/>
    <a:srgbClr val="E6ECF6"/>
    <a:srgbClr val="ECF1F8"/>
    <a:srgbClr val="6A346E"/>
    <a:srgbClr val="A955AF"/>
    <a:srgbClr val="E6E6E6"/>
    <a:srgbClr val="FFFFD5"/>
    <a:srgbClr val="803F85"/>
    <a:srgbClr val="525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200" y="72"/>
      </p:cViewPr>
      <p:guideLst/>
    </p:cSldViewPr>
  </p:slideViewPr>
  <p:outlineViewPr>
    <p:cViewPr>
      <p:scale>
        <a:sx n="33" d="100"/>
        <a:sy n="33" d="100"/>
      </p:scale>
      <p:origin x="0" y="-15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54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AB38CB-5282-4AD2-B79B-1C6FD8460B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3AB45-1060-49B7-83B1-F0CAA12B69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F1AAE14-4BC4-4002-ADF1-13BD43FE951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7F0BB-4E63-406B-9045-929C00BFA8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4CDB9-12B2-43FD-A9F0-3E3D12A5D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A37162-2BAF-4864-9BA0-B363C08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924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55880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0363" y="3996735"/>
            <a:ext cx="6294475" cy="488995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621002" y="-1666"/>
            <a:ext cx="577155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 </a:t>
            </a:r>
            <a:fld id="{56F72A8E-5C07-4F1F-8ABA-BE28B88A55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FCEF9-4F7A-45FC-BA9F-AC5B63C46DEE}"/>
              </a:ext>
            </a:extLst>
          </p:cNvPr>
          <p:cNvSpPr txBox="1"/>
          <p:nvPr/>
        </p:nvSpPr>
        <p:spPr>
          <a:xfrm>
            <a:off x="6223310" y="188411"/>
            <a:ext cx="564683" cy="29766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6061499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accent6">
            <a:lumMod val="75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3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428035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4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38207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5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260444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6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190282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7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5747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19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95666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8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1450757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737361"/>
            <a:ext cx="7543801" cy="402336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97100" y="6397170"/>
            <a:ext cx="67208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8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7100" y="6397170"/>
            <a:ext cx="67208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1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6319" y="6420710"/>
            <a:ext cx="67208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7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97100" y="6397170"/>
            <a:ext cx="67208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3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C4EAAE-602A-4AEC-9AA5-AA63623DAA07}"/>
              </a:ext>
            </a:extLst>
          </p:cNvPr>
          <p:cNvSpPr/>
          <p:nvPr userDrawn="1"/>
        </p:nvSpPr>
        <p:spPr>
          <a:xfrm>
            <a:off x="0" y="6332134"/>
            <a:ext cx="9144001" cy="533883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2E16DC-F0DD-4524-99EA-5EAC42F6132E}"/>
              </a:ext>
            </a:extLst>
          </p:cNvPr>
          <p:cNvSpPr/>
          <p:nvPr userDrawn="1"/>
        </p:nvSpPr>
        <p:spPr>
          <a:xfrm>
            <a:off x="12" y="6302232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9D82DD-CCFC-4DC2-8934-E6D1282FEC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127" y="6213924"/>
            <a:ext cx="3404493" cy="470891"/>
          </a:xfrm>
          <a:prstGeom prst="rect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531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124B07-3B7C-4F08-B1F3-B1F06E1D8B88}"/>
              </a:ext>
            </a:extLst>
          </p:cNvPr>
          <p:cNvSpPr/>
          <p:nvPr userDrawn="1"/>
        </p:nvSpPr>
        <p:spPr>
          <a:xfrm>
            <a:off x="0" y="6332134"/>
            <a:ext cx="9144001" cy="533883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DFBEF-D17E-4FD1-A3D3-46126D3796CA}"/>
              </a:ext>
            </a:extLst>
          </p:cNvPr>
          <p:cNvSpPr/>
          <p:nvPr userDrawn="1"/>
        </p:nvSpPr>
        <p:spPr>
          <a:xfrm>
            <a:off x="12" y="6302232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230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C2C650-7C00-438B-8DE5-86AE7E8F2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089" y="5603707"/>
            <a:ext cx="1305927" cy="10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79E81A23-64D3-4F6C-B92B-20C1A2F99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2490"/>
            <a:ext cx="5896459" cy="4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5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2134"/>
            <a:ext cx="9144001" cy="533883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5229726" y="387419"/>
            <a:ext cx="3914275" cy="45719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4F6E699-E3D2-4445-B6C8-9A87A2620D61}"/>
              </a:ext>
            </a:extLst>
          </p:cNvPr>
          <p:cNvSpPr/>
          <p:nvPr userDrawn="1"/>
        </p:nvSpPr>
        <p:spPr>
          <a:xfrm>
            <a:off x="12" y="6302232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4DA3E337-9F5A-42E8-AAC9-522CA8A42C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51344" y="136219"/>
            <a:ext cx="1144046" cy="9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4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2">
              <a:lumMod val="75000"/>
            </a:schemeClr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porting.research.gov/rppr-web/rppr?execution=e1s1&amp;_eventId=awardDetail&amp;awardId=194053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homepages.bluffton.edu/~nesterd/apps/slopefield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27E32E7-81DA-4D96-99F7-88624BF71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968" y="4727995"/>
            <a:ext cx="7806898" cy="1750329"/>
          </a:xfrm>
        </p:spPr>
        <p:txBody>
          <a:bodyPr>
            <a:normAutofit/>
          </a:bodyPr>
          <a:lstStyle/>
          <a:p>
            <a:pPr defTabSz="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1440" algn="l"/>
              </a:tabLst>
            </a:pPr>
            <a:endParaRPr lang="en-US" i="1" dirty="0"/>
          </a:p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89D773-877D-4523-94D4-4634992FE14B}"/>
              </a:ext>
            </a:extLst>
          </p:cNvPr>
          <p:cNvSpPr/>
          <p:nvPr/>
        </p:nvSpPr>
        <p:spPr>
          <a:xfrm>
            <a:off x="4132326" y="621030"/>
            <a:ext cx="4572000" cy="4297680"/>
          </a:xfrm>
          <a:prstGeom prst="ellipse">
            <a:avLst/>
          </a:prstGeom>
          <a:noFill/>
          <a:ln w="19050">
            <a:solidFill>
              <a:srgbClr val="7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2D4EA3E-B0EB-4833-805D-FF470895E975}"/>
              </a:ext>
            </a:extLst>
          </p:cNvPr>
          <p:cNvSpPr txBox="1">
            <a:spLocks/>
          </p:cNvSpPr>
          <p:nvPr/>
        </p:nvSpPr>
        <p:spPr>
          <a:xfrm>
            <a:off x="4423862" y="1603402"/>
            <a:ext cx="3988928" cy="24363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cap="small" spc="-1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order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cap="small" spc="-1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 Systems: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cap="small" spc="-100" dirty="0" smtClean="0">
                <a:solidFill>
                  <a:schemeClr val="accent1">
                    <a:lumMod val="50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geometric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cap="small" spc="-1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sz="3200" spc="-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A30A6-DD02-40C6-AB57-C24DA757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800" y="5852137"/>
            <a:ext cx="2818066" cy="769665"/>
          </a:xfrm>
          <a:prstGeom prst="rect">
            <a:avLst/>
          </a:prstGeom>
        </p:spPr>
      </p:pic>
      <p:pic>
        <p:nvPicPr>
          <p:cNvPr id="12" name="Picture 2" descr="D:\SIMIODE\Images\NS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5" y="4822092"/>
            <a:ext cx="1151981" cy="1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0726" y="5604741"/>
            <a:ext cx="1988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17D96"/>
                </a:solidFill>
                <a:latin typeface="arial" panose="020B0604020202020204" pitchFamily="34" charset="0"/>
                <a:hlinkClick r:id="rId4"/>
              </a:rPr>
              <a:t>Award # 1940532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Eigenvalues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where</a:t>
                </a:r>
              </a:p>
              <a:p>
                <a:pPr marL="201168" lvl="1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Then </a:t>
                </a:r>
                <a:endParaRPr lang="en-US" sz="2400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∞</m:t>
                    </m:r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  <a:blipFill>
                <a:blip r:embed="rId2"/>
                <a:stretch>
                  <a:fillRect l="-246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3450" y="3028104"/>
            <a:ext cx="2790992" cy="2594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3450" y="2490894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Eigenvalues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where</a:t>
                </a:r>
              </a:p>
              <a:p>
                <a:pPr marL="201168" lvl="1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Then </a:t>
                </a:r>
                <a:endParaRPr lang="en-US" sz="2400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∞</m:t>
                    </m:r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  <a:blipFill>
                <a:blip r:embed="rId2"/>
                <a:stretch>
                  <a:fillRect l="-246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3450" y="2490894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sink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25365" y="3104726"/>
            <a:ext cx="2799728" cy="26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Pos. &amp; Neg. Eigenvalues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where</a:t>
                </a:r>
              </a:p>
              <a:p>
                <a:pPr marL="201168" lvl="1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Then </a:t>
                </a:r>
                <a:endParaRPr lang="en-US" sz="2400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None/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∞</m:t>
                    </m:r>
                  </m:oMath>
                </a14:m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  <a:blipFill>
                <a:blip r:embed="rId2"/>
                <a:stretch>
                  <a:fillRect l="-246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3450" y="2490894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saddle point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3450" y="3066733"/>
            <a:ext cx="26955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Eigenvalues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7180" y="2522433"/>
                <a:ext cx="4754880" cy="3406986"/>
              </a:xfrm>
            </p:spPr>
            <p:txBody>
              <a:bodyPr>
                <a:normAutofit fontScale="250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5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5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56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]+</m:t>
                        </m:r>
                        <m:sSub>
                          <m:sSub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60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⃗"/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5600" dirty="0" smtClean="0"/>
              </a:p>
              <a:p>
                <a:pPr marL="201168" lvl="1" indent="0">
                  <a:buNone/>
                </a:pPr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r>
                  <a:rPr lang="en-US" sz="5600" dirty="0" smtClean="0"/>
                  <a:t>Where eigenvalues are </a:t>
                </a:r>
              </a:p>
              <a:p>
                <a:pPr marL="201168" lvl="1" indent="0">
                  <a:buNone/>
                </a:pPr>
                <a:endParaRPr lang="en-US" sz="5600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e>
                          <m:sSub>
                            <m:sSub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eqArr>
                    </m:oMath>
                  </m:oMathPara>
                </a14:m>
                <a:endParaRPr lang="en-US" sz="5600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7180" y="2522433"/>
                <a:ext cx="4754880" cy="3406986"/>
              </a:xfrm>
              <a:blipFill>
                <a:blip r:embed="rId2"/>
                <a:stretch>
                  <a:fillRect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7252" y="2499281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Solutions spiral around origin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76837" y="2868613"/>
            <a:ext cx="26765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Eigenvalues </a:t>
            </a:r>
            <a:r>
              <a:rPr lang="el-GR" dirty="0" smtClean="0"/>
              <a:t>α</a:t>
            </a:r>
            <a:r>
              <a:rPr lang="en-US" dirty="0" smtClean="0"/>
              <a:t> &gt;0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7252" y="2499281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spiral source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76837" y="2868613"/>
            <a:ext cx="2676525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297180" y="2522433"/>
                <a:ext cx="4754880" cy="340698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25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560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]+</m:t>
                        </m:r>
                        <m:sSub>
                          <m:sSub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60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⃗"/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r>
                  <a:rPr lang="en-US" sz="5600" dirty="0" smtClean="0"/>
                  <a:t>Amplitudes of x(t) and y(t) increase exponentially as t</a:t>
                </a:r>
                <a:r>
                  <a:rPr lang="en-US" sz="5600" dirty="0" smtClean="0">
                    <a:sym typeface="Wingdings" panose="05000000000000000000" pitchFamily="2" charset="2"/>
                  </a:rPr>
                  <a:t> ∞</a:t>
                </a:r>
                <a:endParaRPr lang="en-US" sz="5600" dirty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2522433"/>
                <a:ext cx="4754880" cy="3406986"/>
              </a:xfrm>
              <a:prstGeom prst="rect">
                <a:avLst/>
              </a:prstGeom>
              <a:blipFill>
                <a:blip r:embed="rId3"/>
                <a:stretch>
                  <a:fillRect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Eigenvalues </a:t>
            </a:r>
            <a:r>
              <a:rPr lang="el-GR" dirty="0" smtClean="0"/>
              <a:t>α</a:t>
            </a:r>
            <a:r>
              <a:rPr lang="en-US" dirty="0" smtClean="0"/>
              <a:t> &lt;0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3440" y="2406211"/>
            <a:ext cx="316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spiral sink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252" y="3236305"/>
            <a:ext cx="3703320" cy="32867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52" y="3142493"/>
            <a:ext cx="2867025" cy="2733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297180" y="2391332"/>
                <a:ext cx="4754880" cy="340698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25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560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]+</m:t>
                        </m:r>
                        <m:sSub>
                          <m:sSub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60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⃗"/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r>
                  <a:rPr lang="en-US" sz="5600" dirty="0" smtClean="0"/>
                  <a:t>Amplitudes of x(t) and y(t) decrease exponentially </a:t>
                </a:r>
              </a:p>
              <a:p>
                <a:pPr marL="201168" lvl="1" indent="0">
                  <a:buFont typeface="Calibri" pitchFamily="34" charset="0"/>
                  <a:buNone/>
                </a:pPr>
                <a:r>
                  <a:rPr lang="en-US" sz="5600" dirty="0" smtClean="0"/>
                  <a:t>as t</a:t>
                </a:r>
                <a:r>
                  <a:rPr lang="en-US" sz="5600" dirty="0" smtClean="0">
                    <a:sym typeface="Wingdings" panose="05000000000000000000" pitchFamily="2" charset="2"/>
                  </a:rPr>
                  <a:t> ∞</a:t>
                </a:r>
                <a:endParaRPr lang="en-US" sz="5600" dirty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2391332"/>
                <a:ext cx="4754880" cy="3406986"/>
              </a:xfrm>
              <a:prstGeom prst="rect">
                <a:avLst/>
              </a:prstGeom>
              <a:blipFill>
                <a:blip r:embed="rId3"/>
                <a:stretch>
                  <a:fillRect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7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Eigenvalues </a:t>
            </a:r>
            <a:r>
              <a:rPr lang="el-GR" dirty="0" smtClean="0"/>
              <a:t>α</a:t>
            </a:r>
            <a:r>
              <a:rPr lang="en-US" dirty="0" smtClean="0"/>
              <a:t> =0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7252" y="2499281"/>
            <a:ext cx="316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(0,0) is a center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252" y="3236305"/>
            <a:ext cx="3703320" cy="32867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52" y="3095308"/>
            <a:ext cx="2838450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457200" y="2442873"/>
                <a:ext cx="4754880" cy="340698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25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A955AF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5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560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5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]+</m:t>
                        </m:r>
                        <m:sSub>
                          <m:sSub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60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acc>
                          <m:accPr>
                            <m:chr m:val="⃗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560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5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⃗"/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Font typeface="Calibri" pitchFamily="34" charset="0"/>
                  <a:buNone/>
                </a:pPr>
                <a:endParaRPr lang="en-US" sz="5600" dirty="0" smtClean="0"/>
              </a:p>
              <a:p>
                <a:pPr marL="201168" lvl="1" indent="0">
                  <a:buFont typeface="Calibri" pitchFamily="34" charset="0"/>
                  <a:buNone/>
                </a:pPr>
                <a:r>
                  <a:rPr lang="en-US" sz="5600" dirty="0" smtClean="0"/>
                  <a:t>Amplitudes of x(t) and y(t)</a:t>
                </a:r>
              </a:p>
              <a:p>
                <a:pPr marL="201168" lvl="1" indent="0">
                  <a:buFont typeface="Calibri" pitchFamily="34" charset="0"/>
                  <a:buNone/>
                </a:pPr>
                <a:r>
                  <a:rPr lang="en-US" sz="5600" dirty="0" smtClean="0"/>
                  <a:t>do not change as t</a:t>
                </a:r>
                <a:r>
                  <a:rPr lang="en-US" sz="5600" dirty="0" smtClean="0">
                    <a:sym typeface="Wingdings" panose="05000000000000000000" pitchFamily="2" charset="2"/>
                  </a:rPr>
                  <a:t> ∞</a:t>
                </a:r>
                <a:endParaRPr lang="en-US" sz="5600" dirty="0"/>
              </a:p>
              <a:p>
                <a:pPr marL="201168" lvl="1" indent="0">
                  <a:buFont typeface="Calibri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42873"/>
                <a:ext cx="4754880" cy="3406986"/>
              </a:xfrm>
              <a:prstGeom prst="rect">
                <a:avLst/>
              </a:prstGeom>
              <a:blipFill>
                <a:blip r:embed="rId3"/>
                <a:stretch>
                  <a:fillRect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2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Repeated, Real Eigenvalue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4866" y="2490894"/>
                <a:ext cx="3701414" cy="3406986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&lt;0 </m:t>
                    </m:r>
                  </m:oMath>
                </a14:m>
                <a:r>
                  <a:rPr lang="en-US" sz="1600" dirty="0" smtClean="0"/>
                  <a:t>, x(t) and y(t) decrease as t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∞</a:t>
                </a:r>
              </a:p>
              <a:p>
                <a:pPr marL="0" indent="0">
                  <a:buNone/>
                </a:pPr>
                <a:r>
                  <a:rPr lang="en-US" sz="1600" dirty="0">
                    <a:sym typeface="Wingdings" panose="05000000000000000000" pitchFamily="2" charset="2"/>
                  </a:rPr>
                  <a:t>b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ut attempt to spiral as they do.  </a:t>
                </a:r>
              </a:p>
              <a:p>
                <a:pPr marL="0" indent="0">
                  <a:buNone/>
                </a:pPr>
                <a:endParaRPr lang="en-US" sz="16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sym typeface="Wingdings" panose="05000000000000000000" pitchFamily="2" charset="2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 smtClean="0"/>
                  <a:t> solutions head away from the origin with similar behavior. </a:t>
                </a:r>
              </a:p>
              <a:p>
                <a:pPr marL="201168" lvl="1" indent="0">
                  <a:buNone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4866" y="2490894"/>
                <a:ext cx="3701414" cy="3406986"/>
              </a:xfrm>
              <a:blipFill>
                <a:blip r:embed="rId2"/>
                <a:stretch>
                  <a:fillRect l="-3125" t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3450" y="2490894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straight line solution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3450" y="3166084"/>
            <a:ext cx="2799728" cy="26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as an Eigenvalue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where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∞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r>
                  <a:rPr lang="en-US" dirty="0" smtClean="0"/>
                  <a:t>solutions move toward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or away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from line of equilibrium solutions</a:t>
                </a:r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2582334"/>
                <a:ext cx="3703320" cy="3406986"/>
              </a:xfrm>
              <a:blipFill>
                <a:blip r:embed="rId2"/>
                <a:stretch>
                  <a:fillRect l="-246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3440" y="2506359"/>
            <a:ext cx="316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entire line of equilibrium solutions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3117944"/>
            <a:ext cx="26955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dirty="0" smtClean="0"/>
              </a:p>
              <a:p>
                <a:r>
                  <a:rPr lang="en-US" dirty="0" smtClean="0"/>
                  <a:t>Characteristic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Solutions: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𝑇𝑟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𝐷𝑒𝑡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605" y="2045614"/>
            <a:ext cx="176189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 Review of linear systems and eigenvalues</a:t>
            </a:r>
          </a:p>
          <a:p>
            <a:r>
              <a:rPr lang="en-US" dirty="0" smtClean="0"/>
              <a:t>II. Two distinct, real eigenvalues</a:t>
            </a:r>
          </a:p>
          <a:p>
            <a:r>
              <a:rPr lang="en-US" dirty="0" smtClean="0"/>
              <a:t>III. Complex eigenvalues</a:t>
            </a:r>
          </a:p>
          <a:p>
            <a:r>
              <a:rPr lang="en-US" dirty="0" smtClean="0"/>
              <a:t>IV. Special Cases: Repeated eigenvalues, Zero eigenvalue</a:t>
            </a:r>
          </a:p>
        </p:txBody>
      </p:sp>
    </p:spTree>
    <p:extLst>
      <p:ext uri="{BB962C8B-B14F-4D97-AF65-F5344CB8AC3E}">
        <p14:creationId xmlns:p14="http://schemas.microsoft.com/office/powerpoint/2010/main" val="5733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96" y="2714415"/>
            <a:ext cx="2997925" cy="2997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8" y="2529749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9280" y="4687486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EVs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7827" y="2899081"/>
            <a:ext cx="154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 EVs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313" y="1808006"/>
            <a:ext cx="4061088" cy="4061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6177" y="246712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8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068" y="1818504"/>
            <a:ext cx="4311577" cy="43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534" y="247514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6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16" y="1845734"/>
            <a:ext cx="4276881" cy="4276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6177" y="246712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6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30" y="1783841"/>
            <a:ext cx="4298454" cy="4298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6177" y="246712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5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112" y="1773665"/>
            <a:ext cx="4247489" cy="4247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6177" y="246712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8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03" y="1773548"/>
            <a:ext cx="3977107" cy="397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Determinant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3821" y="399723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4857" y="1989424"/>
            <a:ext cx="24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58" y="2467129"/>
            <a:ext cx="9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Spiral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26177" y="2467128"/>
            <a:ext cx="107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Spiral </a:t>
            </a:r>
          </a:p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0458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16334" y="3406499"/>
            <a:ext cx="10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11" y="4530534"/>
            <a:ext cx="163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9" y="5330131"/>
                <a:ext cx="3699474" cy="6910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9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</a:t>
            </a:r>
            <a:r>
              <a:rPr lang="en-US" dirty="0" smtClean="0"/>
              <a:t>to handout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319338"/>
            <a:ext cx="5100637" cy="33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2 compartment diagram.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7257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07726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3989" y="4088674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53989" y="4657725"/>
            <a:ext cx="822960" cy="285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3839" y="4342311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2986088" y="4088674"/>
            <a:ext cx="528637" cy="569051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5586753" y="4057785"/>
            <a:ext cx="528637" cy="569051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4380341" y="3644537"/>
            <a:ext cx="426384" cy="394138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4359047" y="4731612"/>
            <a:ext cx="426384" cy="284526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6853061" y="4011309"/>
            <a:ext cx="426384" cy="284526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Student Handout “Two Compartment Pharmacokinetic Model with First-Order Drug Interactions” Part 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7257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07726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3989" y="4088674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53989" y="4657725"/>
            <a:ext cx="822960" cy="285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3839" y="4342311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43200" y="408867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Tissues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98770" y="408867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6346" y="3699596"/>
                <a:ext cx="384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46" y="3699596"/>
                <a:ext cx="384657" cy="276999"/>
              </a:xfrm>
              <a:prstGeom prst="rect">
                <a:avLst/>
              </a:prstGeom>
              <a:blipFill>
                <a:blip r:embed="rId2"/>
                <a:stretch>
                  <a:fillRect l="-14063" r="-625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2941" y="4739138"/>
                <a:ext cx="379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941" y="4739138"/>
                <a:ext cx="379335" cy="276999"/>
              </a:xfrm>
              <a:prstGeom prst="rect">
                <a:avLst/>
              </a:prstGeom>
              <a:blipFill>
                <a:blip r:embed="rId3"/>
                <a:stretch>
                  <a:fillRect l="-16129" r="-483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76827" y="4053338"/>
                <a:ext cx="67427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27" y="4053338"/>
                <a:ext cx="674275" cy="276999"/>
              </a:xfrm>
              <a:prstGeom prst="rect">
                <a:avLst/>
              </a:prstGeom>
              <a:blipFill>
                <a:blip r:embed="rId4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Linear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sz="10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A homogeneous, linear system of first order differential equations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𝑏𝑦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dirty="0" smtClean="0"/>
                  <a:t>  has matrix form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         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Student Handout “Two Compartment Pharmacokinetic Model with First-Order Drug Interactions” Part 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7257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07726" y="3644537"/>
            <a:ext cx="141078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3989" y="4088674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53989" y="4657725"/>
            <a:ext cx="822960" cy="285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3839" y="4342311"/>
            <a:ext cx="82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43200" y="408867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Tissues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98770" y="408867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6346" y="3699596"/>
                <a:ext cx="384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46" y="3699596"/>
                <a:ext cx="384657" cy="276999"/>
              </a:xfrm>
              <a:prstGeom prst="rect">
                <a:avLst/>
              </a:prstGeom>
              <a:blipFill>
                <a:blip r:embed="rId2"/>
                <a:stretch>
                  <a:fillRect l="-14063" r="-625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2941" y="4739138"/>
                <a:ext cx="379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941" y="4739138"/>
                <a:ext cx="379335" cy="276999"/>
              </a:xfrm>
              <a:prstGeom prst="rect">
                <a:avLst/>
              </a:prstGeom>
              <a:blipFill>
                <a:blip r:embed="rId3"/>
                <a:stretch>
                  <a:fillRect l="-16129" r="-483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76827" y="4053338"/>
                <a:ext cx="67427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27" y="4053338"/>
                <a:ext cx="674275" cy="276999"/>
              </a:xfrm>
              <a:prstGeom prst="rect">
                <a:avLst/>
              </a:prstGeom>
              <a:blipFill>
                <a:blip r:embed="rId4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01168" lvl="1" indent="0"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Create a linear system of differential equations. At this state they will involve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80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" t="-27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2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01168" lvl="1" indent="0"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Create a linear system of differential equations. At this state they will involve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80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r>
                  <a:rPr lang="en-US" dirty="0" smtClean="0"/>
                  <a:t>Submit to instructor for feedback.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6" t="-27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01168" lvl="1" indent="0">
                  <a:buNone/>
                </a:pPr>
                <a:r>
                  <a:rPr lang="en-US" sz="2800" dirty="0" smtClean="0">
                    <a:latin typeface="Cambria Math" panose="02040503050406030204" pitchFamily="18" charset="0"/>
                  </a:rPr>
                  <a:t>Create a linear system of differential equations. At this state they will involve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80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  )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r>
                  <a:rPr lang="en-US" dirty="0" smtClean="0"/>
                  <a:t>Submit to instructor for feedback.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6" t="-27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2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933700"/>
            <a:ext cx="6286500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59" y="1928813"/>
            <a:ext cx="647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set of parameters (A or B) is appropriate for a patient experiencing renal failure? Explain.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3 &amp; 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94" y="2328862"/>
            <a:ext cx="4776906" cy="19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3 &amp; 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7263" y="20242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https://homepages.bluffton.edu/~nesterd/apps/slopefields.html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35" y="2957512"/>
            <a:ext cx="5943112" cy="29269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43138" y="3157538"/>
            <a:ext cx="614362" cy="37147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Part 3 &amp; 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7263" y="2024271"/>
            <a:ext cx="7220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Save Image, right click on the image. Choosing save as will save as a .</a:t>
            </a:r>
            <a:r>
              <a:rPr lang="en-US" dirty="0" err="1" smtClean="0"/>
              <a:t>png</a:t>
            </a:r>
            <a:r>
              <a:rPr lang="en-US" dirty="0" smtClean="0"/>
              <a:t> file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2680513"/>
            <a:ext cx="6632637" cy="32916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64823" y="5669280"/>
            <a:ext cx="578440" cy="3028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3&amp;4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59" y="1900238"/>
            <a:ext cx="2838450" cy="1171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4859" y="2013109"/>
                <a:ext cx="156286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59" y="2013109"/>
                <a:ext cx="1562864" cy="298415"/>
              </a:xfrm>
              <a:prstGeom prst="rect">
                <a:avLst/>
              </a:prstGeom>
              <a:blipFill>
                <a:blip r:embed="rId3"/>
                <a:stretch>
                  <a:fillRect l="-1953" r="-78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75" y="2919412"/>
            <a:ext cx="40767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59" y="1900238"/>
            <a:ext cx="2838450" cy="1171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4859" y="2013109"/>
                <a:ext cx="156286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59" y="2013109"/>
                <a:ext cx="1562864" cy="298415"/>
              </a:xfrm>
              <a:prstGeom prst="rect">
                <a:avLst/>
              </a:prstGeom>
              <a:blipFill>
                <a:blip r:embed="rId3"/>
                <a:stretch>
                  <a:fillRect l="-1953" r="-78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0" y="2587272"/>
            <a:ext cx="3446960" cy="35401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80560" y="4937760"/>
            <a:ext cx="2560320" cy="352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1966" y="4049486"/>
            <a:ext cx="2629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your analytical solution with your phase plane. Do you see the geometric behavior you expect?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 fontScale="92500"/>
              </a:bodyPr>
              <a:lstStyle/>
              <a:p>
                <a:pPr lvl="1"/>
                <a:endParaRPr lang="en-US" sz="1000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This system always has the trivial equilibrium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and has nontrivial equilibrium solutions only when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 l="-1467" r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5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301573"/>
            <a:ext cx="7543800" cy="34724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40524" y="2669628"/>
            <a:ext cx="1093076" cy="4204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Activity 5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2270043"/>
            <a:ext cx="7543800" cy="34724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861737" y="2186152"/>
            <a:ext cx="336331" cy="336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744" y="2522483"/>
            <a:ext cx="1654558" cy="9358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54203" y="3155008"/>
            <a:ext cx="651640" cy="3051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469" y="3538435"/>
            <a:ext cx="2506479" cy="15801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9655" y="4834759"/>
            <a:ext cx="1038293" cy="2837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908946"/>
            <a:ext cx="7543801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Prepare a written report with the following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Introduction: Summary of the situation you are modeling, relevant background information &amp; your labeled diagram for the compartment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Activity 1 &amp; 2: Differential equations, answers to all questions in complete sentences.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Activities 3&amp;4: Parameter values, answers to all questions, phase plane produced by software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Activity 5: IVP graphed in phase plane, answers to all questions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Line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sz="1000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has straight line solutions whenever</a:t>
                </a:r>
                <a:endParaRPr lang="en-US" sz="2800" dirty="0"/>
              </a:p>
              <a:p>
                <a:r>
                  <a:rPr lang="en-US" dirty="0" smtClean="0"/>
                  <a:t>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6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Solutions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sz="1000" dirty="0" smtClean="0"/>
              </a:p>
              <a:p>
                <a:pPr marL="201168" lvl="1" indent="0">
                  <a:buNone/>
                </a:pPr>
                <a:r>
                  <a:rPr lang="en-US" dirty="0" smtClean="0"/>
                  <a:t>General solutions to this system depend on the eigenvalues and eigenvectors of the matrix of coefficients</a:t>
                </a:r>
                <a:endParaRPr lang="en-US" sz="2800" dirty="0"/>
              </a:p>
              <a:p>
                <a:pPr algn="ctr"/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:pPr algn="ctr"/>
                <a:endParaRPr lang="en-US" b="0" dirty="0" smtClean="0"/>
              </a:p>
              <a:p>
                <a:r>
                  <a:rPr lang="en-US" i="1" dirty="0"/>
                  <a:t>r</a:t>
                </a:r>
                <a:r>
                  <a:rPr lang="en-US" dirty="0" smtClean="0"/>
                  <a:t> is an eigenvalue of A with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𝑟𝑢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 l="-1630" r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1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eigenvalues and eigenvectors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Find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satisfying </a:t>
                </a:r>
              </a:p>
              <a:p>
                <a:pPr algn="ctr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algn="ctr"/>
                <a:endParaRPr lang="en-US" dirty="0" smtClean="0"/>
              </a:p>
              <a:p>
                <a:r>
                  <a:rPr lang="en-US" dirty="0" smtClean="0"/>
                  <a:t>Characteristic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A1485D9-4990-4878-B27C-0EA40D9038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91540" y="1891669"/>
                <a:ext cx="7475220" cy="4295121"/>
              </a:xfrm>
              <a:blipFill>
                <a:blip r:embed="rId3"/>
                <a:stretch>
                  <a:fillRect l="-2852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251" y="4553682"/>
            <a:ext cx="176189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Eigenvalues of Real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2 distinct, real eigenvalues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1 repeated eigenvalue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5428" t="-3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COMPLEX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Conjugate pairs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eqArr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5428" t="-3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" y="1846052"/>
            <a:ext cx="3703320" cy="736282"/>
          </a:xfrm>
        </p:spPr>
        <p:txBody>
          <a:bodyPr/>
          <a:lstStyle/>
          <a:p>
            <a:r>
              <a:rPr lang="en-US" dirty="0" smtClean="0"/>
              <a:t>Real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Distinct, Real Non-zero Eigenvalues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Solution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an eigenvalue with eigenvector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an eigenvalue with eigenvector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4934" t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Geometric Behavior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3450" y="3028104"/>
            <a:ext cx="2790992" cy="2594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3450" y="2490894"/>
            <a:ext cx="316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straight line solutions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0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14572</TotalTime>
  <Words>2569</Words>
  <Application>Microsoft Office PowerPoint</Application>
  <PresentationFormat>On-screen Show (4:3)</PresentationFormat>
  <Paragraphs>308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</vt:lpstr>
      <vt:lpstr>Calibri</vt:lpstr>
      <vt:lpstr>Cambria Math</vt:lpstr>
      <vt:lpstr>Corbel</vt:lpstr>
      <vt:lpstr>Times New Roman</vt:lpstr>
      <vt:lpstr>Wingdings</vt:lpstr>
      <vt:lpstr>Retrospect</vt:lpstr>
      <vt:lpstr>PowerPoint Presentation</vt:lpstr>
      <vt:lpstr>Parts</vt:lpstr>
      <vt:lpstr>Homogenous Linear Systems</vt:lpstr>
      <vt:lpstr>Equilibrium Solutions</vt:lpstr>
      <vt:lpstr>Straight Line Solutions</vt:lpstr>
      <vt:lpstr>General Solutions </vt:lpstr>
      <vt:lpstr>Finding eigenvalues and eigenvectors</vt:lpstr>
      <vt:lpstr>Eigenvalues of Real Matrices</vt:lpstr>
      <vt:lpstr>2 Distinct, Real Non-zero Eigenvalues</vt:lpstr>
      <vt:lpstr>Positive Eigenvalues</vt:lpstr>
      <vt:lpstr>Negative Eigenvalues</vt:lpstr>
      <vt:lpstr>Pos. &amp; Neg. Eigenvalues</vt:lpstr>
      <vt:lpstr>Complex Eigenvalues</vt:lpstr>
      <vt:lpstr>Complex Eigenvalues α &gt;0</vt:lpstr>
      <vt:lpstr>Complex Eigenvalues α &lt;0</vt:lpstr>
      <vt:lpstr>Complex Eigenvalues α =0</vt:lpstr>
      <vt:lpstr>Repeated, Real Eigenvalue</vt:lpstr>
      <vt:lpstr>Zero as an Eigenvalue</vt:lpstr>
      <vt:lpstr>Trace Determinant Plane</vt:lpstr>
      <vt:lpstr>Trace Determinant Plane</vt:lpstr>
      <vt:lpstr>Trace Determinant Plane</vt:lpstr>
      <vt:lpstr>Trace Determinant Plane</vt:lpstr>
      <vt:lpstr>Trace Determinant Plane</vt:lpstr>
      <vt:lpstr>Trace Determinant Plane</vt:lpstr>
      <vt:lpstr>Trace Determinant Plane</vt:lpstr>
      <vt:lpstr>Trace Determinant Plane</vt:lpstr>
      <vt:lpstr>Modeling Activity Part 1</vt:lpstr>
      <vt:lpstr>Modeling Activity Part 1</vt:lpstr>
      <vt:lpstr>Modeling Activity Part 1</vt:lpstr>
      <vt:lpstr>Modeling Activity Part 1</vt:lpstr>
      <vt:lpstr>Modeling Activity Part 1</vt:lpstr>
      <vt:lpstr>Modeling Activity Part 1</vt:lpstr>
      <vt:lpstr>Modeling Activity Part 1</vt:lpstr>
      <vt:lpstr>Modeling Activity 2</vt:lpstr>
      <vt:lpstr>Modeling Activity Part 3 &amp; 4</vt:lpstr>
      <vt:lpstr>Modeling Activity Part 3 &amp; 4</vt:lpstr>
      <vt:lpstr>Modeling Activity Part 3 &amp; 4</vt:lpstr>
      <vt:lpstr>Modeling Activity 3&amp;4</vt:lpstr>
      <vt:lpstr>Modeling Activity 5</vt:lpstr>
      <vt:lpstr>Modeling Activity 5</vt:lpstr>
      <vt:lpstr>Modeling Activity 5</vt:lpstr>
      <vt:lpstr>Final Report</vt:lpstr>
    </vt:vector>
  </TitlesOfParts>
  <Company>Colorado Mesa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Driskell, Lisa</dc:creator>
  <cp:lastModifiedBy>Audrey Malagon</cp:lastModifiedBy>
  <cp:revision>553</cp:revision>
  <cp:lastPrinted>2018-04-12T07:37:15Z</cp:lastPrinted>
  <dcterms:created xsi:type="dcterms:W3CDTF">2018-03-23T22:28:20Z</dcterms:created>
  <dcterms:modified xsi:type="dcterms:W3CDTF">2020-07-16T18:33:11Z</dcterms:modified>
</cp:coreProperties>
</file>