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89" r:id="rId3"/>
    <p:sldId id="290" r:id="rId4"/>
    <p:sldId id="291" r:id="rId5"/>
    <p:sldId id="292" r:id="rId6"/>
    <p:sldId id="347" r:id="rId7"/>
    <p:sldId id="332" r:id="rId8"/>
    <p:sldId id="293" r:id="rId9"/>
    <p:sldId id="288" r:id="rId10"/>
    <p:sldId id="287" r:id="rId11"/>
    <p:sldId id="283" r:id="rId12"/>
    <p:sldId id="285" r:id="rId13"/>
    <p:sldId id="286" r:id="rId14"/>
    <p:sldId id="279" r:id="rId15"/>
    <p:sldId id="280" r:id="rId16"/>
    <p:sldId id="282" r:id="rId17"/>
    <p:sldId id="294" r:id="rId18"/>
    <p:sldId id="295" r:id="rId19"/>
    <p:sldId id="298" r:id="rId20"/>
    <p:sldId id="29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2209" autoAdjust="0"/>
  </p:normalViewPr>
  <p:slideViewPr>
    <p:cSldViewPr snapToGrid="0">
      <p:cViewPr varScale="1">
        <p:scale>
          <a:sx n="53" d="100"/>
          <a:sy n="53" d="100"/>
        </p:scale>
        <p:origin x="67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4EC38-F036-43E4-9739-FCA2609C3DE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82486-CFEE-4990-B90E-06AD7CAD1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52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E82486-CFEE-4990-B90E-06AD7CAD12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92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FC8D-FA3D-4E29-85C1-B9BFED74373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46F8-3DD7-43C7-A805-683CAAD9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13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FC8D-FA3D-4E29-85C1-B9BFED74373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46F8-3DD7-43C7-A805-683CAAD9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3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FC8D-FA3D-4E29-85C1-B9BFED74373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46F8-3DD7-43C7-A805-683CAAD9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66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FC8D-FA3D-4E29-85C1-B9BFED74373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46F8-3DD7-43C7-A805-683CAAD9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6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FC8D-FA3D-4E29-85C1-B9BFED74373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46F8-3DD7-43C7-A805-683CAAD9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7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FC8D-FA3D-4E29-85C1-B9BFED74373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46F8-3DD7-43C7-A805-683CAAD9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7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FC8D-FA3D-4E29-85C1-B9BFED74373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46F8-3DD7-43C7-A805-683CAAD9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14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FC8D-FA3D-4E29-85C1-B9BFED74373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46F8-3DD7-43C7-A805-683CAAD9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39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FC8D-FA3D-4E29-85C1-B9BFED74373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46F8-3DD7-43C7-A805-683CAAD9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6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FC8D-FA3D-4E29-85C1-B9BFED74373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46F8-3DD7-43C7-A805-683CAAD9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FC8D-FA3D-4E29-85C1-B9BFED74373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46F8-3DD7-43C7-A805-683CAAD9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9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DFC8D-FA3D-4E29-85C1-B9BFED743735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46F8-3DD7-43C7-A805-683CAAD96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9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CBB59-6757-C886-C72E-EFE7F60DF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130" y="868362"/>
            <a:ext cx="10887739" cy="2387600"/>
          </a:xfrm>
        </p:spPr>
        <p:txBody>
          <a:bodyPr>
            <a:noAutofit/>
          </a:bodyPr>
          <a:lstStyle/>
          <a:p>
            <a:r>
              <a:rPr lang="en-US" sz="4800" b="1" dirty="0"/>
              <a:t>A CURE in traits and </a:t>
            </a:r>
            <a:r>
              <a:rPr lang="en-US" sz="4800" b="1"/>
              <a:t>species distributions:</a:t>
            </a:r>
            <a:br>
              <a:rPr lang="en-US" sz="4800" dirty="0"/>
            </a:br>
            <a:r>
              <a:rPr lang="en-US" sz="4800" dirty="0"/>
              <a:t>Reproductive modes, ranges sizes, and natural history collections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2781B-CECD-6E92-B08D-57682254A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37973"/>
            <a:ext cx="9144000" cy="1655762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Jessica Allen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Stephen Sharrett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Eli Denzer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James C. Lendemer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Department of Biology, Eastern Washington University, Cheney, WA 99202, U.S.A.</a:t>
            </a:r>
            <a:r>
              <a:rPr lang="en-US" sz="1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Institute of Systematic Botany, The New York Botanical Garden, Bronx, NY 10458-5126, U.S.A.</a:t>
            </a:r>
          </a:p>
        </p:txBody>
      </p:sp>
    </p:spTree>
    <p:extLst>
      <p:ext uri="{BB962C8B-B14F-4D97-AF65-F5344CB8AC3E}">
        <p14:creationId xmlns:p14="http://schemas.microsoft.com/office/powerpoint/2010/main" val="3293932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8330-48CA-0E44-B289-6718EDB9E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ndscape with trees and hill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64BC4241-7126-71C9-2C40-AAC9D08B8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2076"/>
            <a:ext cx="12192000" cy="914215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DB7355-A263-78B2-F05A-A87709FE460A}"/>
              </a:ext>
            </a:extLst>
          </p:cNvPr>
          <p:cNvSpPr txBox="1"/>
          <p:nvPr/>
        </p:nvSpPr>
        <p:spPr>
          <a:xfrm>
            <a:off x="10572307" y="6308209"/>
            <a:ext cx="156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J.L. Allen</a:t>
            </a:r>
          </a:p>
        </p:txBody>
      </p:sp>
    </p:spTree>
    <p:extLst>
      <p:ext uri="{BB962C8B-B14F-4D97-AF65-F5344CB8AC3E}">
        <p14:creationId xmlns:p14="http://schemas.microsoft.com/office/powerpoint/2010/main" val="2182757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6C48E-AE10-B339-885B-8F0AADCA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3E4ABD76-2116-3C10-7DE8-04487C527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0"/>
            <a:ext cx="10287000" cy="6858000"/>
          </a:xfrm>
        </p:spPr>
      </p:pic>
      <p:pic>
        <p:nvPicPr>
          <p:cNvPr id="7" name="Picture 6" descr="A picture containing rock, outdoor, nature, rocky&#10;&#10;Description automatically generated">
            <a:extLst>
              <a:ext uri="{FF2B5EF4-FFF2-40B4-BE49-F238E27FC236}">
                <a16:creationId xmlns:a16="http://schemas.microsoft.com/office/drawing/2014/main" id="{84C192E2-3768-7948-5BD6-B692FF4E1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0571D3-43EA-DBD1-92CF-B4E58AC13DEE}"/>
              </a:ext>
            </a:extLst>
          </p:cNvPr>
          <p:cNvSpPr txBox="1"/>
          <p:nvPr/>
        </p:nvSpPr>
        <p:spPr>
          <a:xfrm>
            <a:off x="10572307" y="6308209"/>
            <a:ext cx="156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J.L. Allen</a:t>
            </a:r>
          </a:p>
        </p:txBody>
      </p:sp>
    </p:spTree>
    <p:extLst>
      <p:ext uri="{BB962C8B-B14F-4D97-AF65-F5344CB8AC3E}">
        <p14:creationId xmlns:p14="http://schemas.microsoft.com/office/powerpoint/2010/main" val="397700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E83F8-48AF-8F7D-E617-6474E3D81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2D7C0-BE13-22F8-4720-89101E843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mountain, outdoor, sky, tree&#10;&#10;Description automatically generated">
            <a:extLst>
              <a:ext uri="{FF2B5EF4-FFF2-40B4-BE49-F238E27FC236}">
                <a16:creationId xmlns:a16="http://schemas.microsoft.com/office/drawing/2014/main" id="{02F0EB0A-B0C6-5C0A-1B87-A18BA6487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36E2A9-C2F7-44EF-A6E5-80B9C8794380}"/>
              </a:ext>
            </a:extLst>
          </p:cNvPr>
          <p:cNvSpPr txBox="1"/>
          <p:nvPr/>
        </p:nvSpPr>
        <p:spPr>
          <a:xfrm>
            <a:off x="10572307" y="6308209"/>
            <a:ext cx="156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J.L. Allen</a:t>
            </a:r>
          </a:p>
        </p:txBody>
      </p:sp>
    </p:spTree>
    <p:extLst>
      <p:ext uri="{BB962C8B-B14F-4D97-AF65-F5344CB8AC3E}">
        <p14:creationId xmlns:p14="http://schemas.microsoft.com/office/powerpoint/2010/main" val="96334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8D8D-9F7A-5D80-EA04-7E428D903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B3AA3-5E9E-D06B-F904-215316432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reek in the woods&#10;&#10;Description automatically generated with low confidence">
            <a:extLst>
              <a:ext uri="{FF2B5EF4-FFF2-40B4-BE49-F238E27FC236}">
                <a16:creationId xmlns:a16="http://schemas.microsoft.com/office/drawing/2014/main" id="{CD4C0A4D-ADCE-2BC8-B379-4FE3B3186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7" name="Picture 6" descr="A waterfall over rocks&#10;&#10;Description automatically generated with low confidence">
            <a:extLst>
              <a:ext uri="{FF2B5EF4-FFF2-40B4-BE49-F238E27FC236}">
                <a16:creationId xmlns:a16="http://schemas.microsoft.com/office/drawing/2014/main" id="{3ABDAFB8-980A-5703-951B-4923CD23F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E67092-280D-CFEC-49B1-3DF6FEEE5B8F}"/>
              </a:ext>
            </a:extLst>
          </p:cNvPr>
          <p:cNvSpPr txBox="1"/>
          <p:nvPr/>
        </p:nvSpPr>
        <p:spPr>
          <a:xfrm>
            <a:off x="10572307" y="6308209"/>
            <a:ext cx="156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J.L. Allen</a:t>
            </a:r>
          </a:p>
        </p:txBody>
      </p:sp>
    </p:spTree>
    <p:extLst>
      <p:ext uri="{BB962C8B-B14F-4D97-AF65-F5344CB8AC3E}">
        <p14:creationId xmlns:p14="http://schemas.microsoft.com/office/powerpoint/2010/main" val="853924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AFEE-77E9-1D9D-185E-E89401B80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0714"/>
            <a:ext cx="10515600" cy="1325563"/>
          </a:xfrm>
        </p:spPr>
        <p:txBody>
          <a:bodyPr/>
          <a:lstStyle/>
          <a:p>
            <a:r>
              <a:rPr lang="en-US" dirty="0"/>
              <a:t>Level III Ecoregions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A38B61-D91C-ECE6-63AD-6F6B13B6A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862" y="1040860"/>
            <a:ext cx="8296275" cy="55816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D9F6A2E-5FCD-B3C3-A6ED-F06682D17C0F}"/>
              </a:ext>
            </a:extLst>
          </p:cNvPr>
          <p:cNvSpPr/>
          <p:nvPr/>
        </p:nvSpPr>
        <p:spPr>
          <a:xfrm rot="1358896">
            <a:off x="7817084" y="2653338"/>
            <a:ext cx="1504688" cy="2776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05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119A72-F427-1C9D-279D-205F33397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975" y="0"/>
            <a:ext cx="6824050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BE08589-0F68-7DDA-5D23-EF6272FCD6F0}"/>
              </a:ext>
            </a:extLst>
          </p:cNvPr>
          <p:cNvCxnSpPr>
            <a:cxnSpLocks/>
          </p:cNvCxnSpPr>
          <p:nvPr/>
        </p:nvCxnSpPr>
        <p:spPr>
          <a:xfrm>
            <a:off x="1886351" y="2198451"/>
            <a:ext cx="3269309" cy="5155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B17F83-00E4-5483-A020-BC77DFA16475}"/>
              </a:ext>
            </a:extLst>
          </p:cNvPr>
          <p:cNvCxnSpPr>
            <a:cxnSpLocks/>
          </p:cNvCxnSpPr>
          <p:nvPr/>
        </p:nvCxnSpPr>
        <p:spPr>
          <a:xfrm>
            <a:off x="1955260" y="3054485"/>
            <a:ext cx="3589506" cy="53502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07D6F6-736E-5E96-BEF0-019C60220CBD}"/>
              </a:ext>
            </a:extLst>
          </p:cNvPr>
          <p:cNvCxnSpPr>
            <a:cxnSpLocks/>
          </p:cNvCxnSpPr>
          <p:nvPr/>
        </p:nvCxnSpPr>
        <p:spPr>
          <a:xfrm flipH="1">
            <a:off x="6371617" y="2106038"/>
            <a:ext cx="3618689" cy="80253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FE6CB1-471B-12F3-C21F-94E09E6E67AB}"/>
              </a:ext>
            </a:extLst>
          </p:cNvPr>
          <p:cNvCxnSpPr>
            <a:cxnSpLocks/>
          </p:cNvCxnSpPr>
          <p:nvPr/>
        </p:nvCxnSpPr>
        <p:spPr>
          <a:xfrm flipH="1">
            <a:off x="5317787" y="4241260"/>
            <a:ext cx="4565515" cy="51070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B49913A-05ED-575B-5340-98EC486FF4DA}"/>
              </a:ext>
            </a:extLst>
          </p:cNvPr>
          <p:cNvSpPr txBox="1"/>
          <p:nvPr/>
        </p:nvSpPr>
        <p:spPr>
          <a:xfrm>
            <a:off x="402883" y="1408305"/>
            <a:ext cx="1416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Western Allegheny Plateau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3F029F-080C-F7AF-58CE-DA6B3FCC32B9}"/>
              </a:ext>
            </a:extLst>
          </p:cNvPr>
          <p:cNvSpPr txBox="1"/>
          <p:nvPr/>
        </p:nvSpPr>
        <p:spPr>
          <a:xfrm>
            <a:off x="311286" y="2505670"/>
            <a:ext cx="1522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Appalachians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7A0693-D1F1-A559-983D-F96B8ED0C18C}"/>
              </a:ext>
            </a:extLst>
          </p:cNvPr>
          <p:cNvSpPr txBox="1"/>
          <p:nvPr/>
        </p:nvSpPr>
        <p:spPr>
          <a:xfrm>
            <a:off x="10123252" y="1685304"/>
            <a:ext cx="1522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Ridge and Valley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02F42B-B01C-0BD3-9373-4B8F65953A3A}"/>
              </a:ext>
            </a:extLst>
          </p:cNvPr>
          <p:cNvSpPr txBox="1"/>
          <p:nvPr/>
        </p:nvSpPr>
        <p:spPr>
          <a:xfrm>
            <a:off x="9990306" y="4013460"/>
            <a:ext cx="152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Ridge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7A2E3B3-EB55-207C-BC70-814E34172CD1}"/>
              </a:ext>
            </a:extLst>
          </p:cNvPr>
          <p:cNvCxnSpPr>
            <a:cxnSpLocks/>
          </p:cNvCxnSpPr>
          <p:nvPr/>
        </p:nvCxnSpPr>
        <p:spPr>
          <a:xfrm>
            <a:off x="2068748" y="5359940"/>
            <a:ext cx="1794753" cy="4085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1FEED08-C099-AFA2-736A-C21731A85D98}"/>
              </a:ext>
            </a:extLst>
          </p:cNvPr>
          <p:cNvSpPr txBox="1"/>
          <p:nvPr/>
        </p:nvSpPr>
        <p:spPr>
          <a:xfrm>
            <a:off x="363975" y="5036774"/>
            <a:ext cx="1522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Southwestern</a:t>
            </a:r>
          </a:p>
          <a:p>
            <a:r>
              <a:rPr lang="en-US" dirty="0"/>
              <a:t>Appalachians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7F538E-9FFB-9DA5-A7F1-DFACB3E986AB}"/>
              </a:ext>
            </a:extLst>
          </p:cNvPr>
          <p:cNvCxnSpPr>
            <a:cxnSpLocks/>
          </p:cNvCxnSpPr>
          <p:nvPr/>
        </p:nvCxnSpPr>
        <p:spPr>
          <a:xfrm>
            <a:off x="2068748" y="948448"/>
            <a:ext cx="3846431" cy="6760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6D4667A-2A3B-B7E9-8ACC-8F2AADD455B7}"/>
              </a:ext>
            </a:extLst>
          </p:cNvPr>
          <p:cNvSpPr txBox="1"/>
          <p:nvPr/>
        </p:nvSpPr>
        <p:spPr>
          <a:xfrm>
            <a:off x="675643" y="296694"/>
            <a:ext cx="1416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 Central Appalachians</a:t>
            </a:r>
          </a:p>
        </p:txBody>
      </p:sp>
    </p:spTree>
    <p:extLst>
      <p:ext uri="{BB962C8B-B14F-4D97-AF65-F5344CB8AC3E}">
        <p14:creationId xmlns:p14="http://schemas.microsoft.com/office/powerpoint/2010/main" val="2782886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9AA5A-A6F1-05C5-EEA1-0ABF1AFDC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 Appalachian Mountains are a Biodiversity Hotspot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4FA60-6BF1-E255-822C-08F544227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6015"/>
            <a:ext cx="10515600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/>
              <a:t>&gt;100,000 total species in the Great Smoky Mountains National Park (!!!)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Long-term continuous availability of habitat </a:t>
            </a:r>
            <a:r>
              <a:rPr lang="en-US" dirty="0"/>
              <a:t>– Mountain range formed and has been continuously exposed for &gt;250 million years (Cascade Mountains formed ~90 </a:t>
            </a:r>
            <a:r>
              <a:rPr lang="en-US" dirty="0" err="1"/>
              <a:t>mya</a:t>
            </a:r>
            <a:r>
              <a:rPr lang="en-US" dirty="0"/>
              <a:t> and the Rockies formed ~75 </a:t>
            </a:r>
            <a:r>
              <a:rPr lang="en-US" dirty="0" err="1"/>
              <a:t>mya</a:t>
            </a:r>
            <a:r>
              <a:rPr lang="en-US" dirty="0"/>
              <a:t>).</a:t>
            </a:r>
          </a:p>
          <a:p>
            <a:r>
              <a:rPr lang="en-US" b="1" dirty="0"/>
              <a:t>Geological complexity </a:t>
            </a:r>
            <a:r>
              <a:rPr lang="en-US" dirty="0"/>
              <a:t>– incredible underlying diversity of rock/soil types</a:t>
            </a:r>
          </a:p>
          <a:p>
            <a:r>
              <a:rPr lang="en-US" b="1" dirty="0"/>
              <a:t>Topographic complexity </a:t>
            </a:r>
            <a:r>
              <a:rPr lang="en-US" dirty="0"/>
              <a:t>– Wide variety of niches given range of elevations and aspects</a:t>
            </a:r>
          </a:p>
          <a:p>
            <a:r>
              <a:rPr lang="en-US" b="1" dirty="0"/>
              <a:t>High-productivity system</a:t>
            </a:r>
            <a:r>
              <a:rPr lang="en-US" dirty="0"/>
              <a:t> – high water availability and moderate temperatures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24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1F7B-1194-4635-6291-26BCEFEA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200" cy="1325563"/>
          </a:xfrm>
        </p:spPr>
        <p:txBody>
          <a:bodyPr/>
          <a:lstStyle/>
          <a:p>
            <a:r>
              <a:rPr lang="en-US" dirty="0"/>
              <a:t>Human impacts to natural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B0A1E-9C2A-0AC9-74C0-2F7289467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75" y="1760513"/>
            <a:ext cx="5518125" cy="4849411"/>
          </a:xfrm>
        </p:spPr>
        <p:txBody>
          <a:bodyPr>
            <a:normAutofit/>
          </a:bodyPr>
          <a:lstStyle/>
          <a:p>
            <a:r>
              <a:rPr lang="en-US" dirty="0"/>
              <a:t>History of clear cuts across the entire region</a:t>
            </a:r>
          </a:p>
          <a:p>
            <a:r>
              <a:rPr lang="en-US" dirty="0"/>
              <a:t>Invasive species causing mass die-offs of dominant tree species fundamentally reshaping the woody plant communities</a:t>
            </a:r>
          </a:p>
          <a:p>
            <a:r>
              <a:rPr lang="en-US" dirty="0"/>
              <a:t>Mountain top removal mining and other forms of coal mining </a:t>
            </a:r>
          </a:p>
          <a:p>
            <a:r>
              <a:rPr lang="en-US" dirty="0"/>
              <a:t>Fracking</a:t>
            </a:r>
          </a:p>
          <a:p>
            <a:r>
              <a:rPr lang="en-US" dirty="0"/>
              <a:t>Acid rain and other forms of air pollution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9819893" y="2789762"/>
            <a:ext cx="20454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Centralia, PA on fire since 1962: https://allthatsinteresting.com/centralia-pa</a:t>
            </a:r>
          </a:p>
        </p:txBody>
      </p:sp>
      <p:pic>
        <p:nvPicPr>
          <p:cNvPr id="2050" name="Picture 2" descr="Centralia 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271" y="2479486"/>
            <a:ext cx="3218029" cy="241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271" y="155754"/>
            <a:ext cx="2994294" cy="2003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852"/>
          <a:stretch/>
        </p:blipFill>
        <p:spPr>
          <a:xfrm>
            <a:off x="9386061" y="155754"/>
            <a:ext cx="2582895" cy="20032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21271" y="2146111"/>
            <a:ext cx="55476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https://appvoices.org/2015/12/09/land-through-the-lens/</a:t>
            </a:r>
          </a:p>
        </p:txBody>
      </p:sp>
      <p:sp>
        <p:nvSpPr>
          <p:cNvPr id="8" name="Rectangle 7"/>
          <p:cNvSpPr/>
          <p:nvPr/>
        </p:nvSpPr>
        <p:spPr>
          <a:xfrm>
            <a:off x="5831334" y="5105376"/>
            <a:ext cx="30960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/>
              <a:t>American Chestnut</a:t>
            </a:r>
          </a:p>
          <a:p>
            <a:pPr algn="r"/>
            <a:endParaRPr lang="en-US" sz="1200" dirty="0"/>
          </a:p>
          <a:p>
            <a:pPr algn="r"/>
            <a:r>
              <a:rPr lang="en-US" sz="1200" dirty="0"/>
              <a:t>https://acf.org/the-american-chestnut/history-american-chestnut/</a:t>
            </a:r>
          </a:p>
          <a:p>
            <a:pPr algn="r"/>
            <a:endParaRPr lang="en-US" sz="1200" dirty="0"/>
          </a:p>
          <a:p>
            <a:pPr algn="r"/>
            <a:r>
              <a:rPr lang="en-US" sz="1200" dirty="0"/>
              <a:t>https://www.usda.gov/media/blog/2019/04/29/what-it-takes-bring-back-near-mythical-american-chestnut-trees </a:t>
            </a:r>
          </a:p>
        </p:txBody>
      </p:sp>
      <p:pic>
        <p:nvPicPr>
          <p:cNvPr id="2054" name="Picture 6" descr="American chestnut tre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341" y="5032376"/>
            <a:ext cx="3041615" cy="171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014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A2A89-BF66-560F-7257-E4777E329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34100" cy="1325563"/>
          </a:xfrm>
        </p:spPr>
        <p:txBody>
          <a:bodyPr/>
          <a:lstStyle/>
          <a:p>
            <a:r>
              <a:rPr lang="en-US" dirty="0"/>
              <a:t>Protected areas and conservation corridors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DCF82-A68A-0495-BBF5-53090189C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620962"/>
            <a:ext cx="5954809" cy="287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Conservation corridor </a:t>
            </a:r>
            <a:r>
              <a:rPr lang="en-US" dirty="0"/>
              <a:t>- connected protected areas that span large geographic distances and allow the movement and migration of biodiversity follow natural processes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A map showing the Appalachian Mountain Range in the Eastern United Stat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009" y="0"/>
            <a:ext cx="52977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092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52BF41-5247-3DBD-D3B4-98F59E4FF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45"/>
          <a:stretch/>
        </p:blipFill>
        <p:spPr>
          <a:xfrm>
            <a:off x="1627421" y="0"/>
            <a:ext cx="8781176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B637A8-56C2-1CC5-A88C-753D1D40812B}"/>
              </a:ext>
            </a:extLst>
          </p:cNvPr>
          <p:cNvSpPr txBox="1"/>
          <p:nvPr/>
        </p:nvSpPr>
        <p:spPr>
          <a:xfrm>
            <a:off x="4992413" y="2470247"/>
            <a:ext cx="173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Washington D.C.</a:t>
            </a:r>
          </a:p>
        </p:txBody>
      </p:sp>
    </p:spTree>
    <p:extLst>
      <p:ext uri="{BB962C8B-B14F-4D97-AF65-F5344CB8AC3E}">
        <p14:creationId xmlns:p14="http://schemas.microsoft.com/office/powerpoint/2010/main" val="704597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944684-29D0-26CD-20FF-20C7D6A9E94E}"/>
              </a:ext>
            </a:extLst>
          </p:cNvPr>
          <p:cNvSpPr txBox="1"/>
          <p:nvPr/>
        </p:nvSpPr>
        <p:spPr>
          <a:xfrm>
            <a:off x="1991832" y="1228397"/>
            <a:ext cx="82083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What lichen parts are called</a:t>
            </a:r>
          </a:p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Lichen morphology and chemistry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Who the major players in the lichen symbiosis are</a:t>
            </a:r>
          </a:p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Mycobionts and photobionts 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How the symbionts interact</a:t>
            </a:r>
          </a:p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Specificity of biont relationships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Why do lichens live where they live</a:t>
            </a:r>
          </a:p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Factors that influence species distributions</a:t>
            </a:r>
          </a:p>
        </p:txBody>
      </p:sp>
    </p:spTree>
    <p:extLst>
      <p:ext uri="{BB962C8B-B14F-4D97-AF65-F5344CB8AC3E}">
        <p14:creationId xmlns:p14="http://schemas.microsoft.com/office/powerpoint/2010/main" val="237011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5B764-772A-6ED9-9E41-11A96163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432" y="365125"/>
            <a:ext cx="5979368" cy="1325563"/>
          </a:xfrm>
        </p:spPr>
        <p:txBody>
          <a:bodyPr/>
          <a:lstStyle/>
          <a:p>
            <a:r>
              <a:rPr lang="en-US" dirty="0"/>
              <a:t>Over the CURE…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A07E5-2BF3-FFF9-6D55-755E918B0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4432" y="1825625"/>
            <a:ext cx="5979367" cy="4351338"/>
          </a:xfrm>
        </p:spPr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Step 1: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Form groups and develop a hypothesis, or multiple hypotheses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Step 2: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Generate Dataset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Step 3: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Mapping Distributions and Calculating Range Sizes in QGIS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Step 4: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Statistical Analyses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Step 5: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Communicating Results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E:\Collecting\PHotos\5_31_2014_BlackMtnCrest\DSC06994.JPG">
            <a:extLst>
              <a:ext uri="{FF2B5EF4-FFF2-40B4-BE49-F238E27FC236}">
                <a16:creationId xmlns:a16="http://schemas.microsoft.com/office/drawing/2014/main" id="{9A10DDAF-506F-F724-CAE2-3837FF441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200000">
            <a:off x="-857250" y="857250"/>
            <a:ext cx="6858000" cy="5143500"/>
          </a:xfrm>
          <a:prstGeom prst="rect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693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00E80-5D33-09A9-6C75-A53E8A6AC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823"/>
            <a:ext cx="10515600" cy="314723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Break up into two groups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List all of the factors or variables that you can think of that are most important in determining where a species occurs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Divide those factors into two groups: external environmental factors (e.g., precipitation) and intrinsic factors that are unique to the organisms’ biology (e.g., production of certain secondary metabolites)</a:t>
            </a:r>
          </a:p>
        </p:txBody>
      </p:sp>
    </p:spTree>
    <p:extLst>
      <p:ext uri="{BB962C8B-B14F-4D97-AF65-F5344CB8AC3E}">
        <p14:creationId xmlns:p14="http://schemas.microsoft.com/office/powerpoint/2010/main" val="374633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8AF57-3A27-AEAE-3929-ADD769209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3014"/>
            <a:ext cx="10515600" cy="545394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300" b="1" dirty="0">
                <a:solidFill>
                  <a:schemeClr val="accent5">
                    <a:lumMod val="75000"/>
                  </a:schemeClr>
                </a:solidFill>
              </a:rPr>
              <a:t>How would you define each of the following terms?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Species Distribution </a:t>
            </a:r>
          </a:p>
          <a:p>
            <a:pPr marL="457200" lvl="1" indent="0">
              <a:buNone/>
            </a:pPr>
            <a:r>
              <a:rPr lang="en-US" dirty="0"/>
              <a:t>The complete set of geographic locations or areas where a species occurs.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Range Size</a:t>
            </a:r>
          </a:p>
          <a:p>
            <a:pPr marL="457200" lvl="1" indent="0">
              <a:buNone/>
            </a:pPr>
            <a:r>
              <a:rPr lang="en-US" dirty="0"/>
              <a:t>The total area over which a species’ distribution extends.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Rarity</a:t>
            </a:r>
          </a:p>
          <a:p>
            <a:pPr marL="457200" lvl="1" indent="0">
              <a:buNone/>
            </a:pPr>
            <a:r>
              <a:rPr lang="en-US" dirty="0"/>
              <a:t>A trait of a species determined by the frequency with which it occurs throughout its distribution and/or the total size of the distribution. The degree of rarity assigned to a species is considered by comparing with the rarity of other species or against quantitative thresholds set by conservation organizations. For instance, a species may have a large range size but only occur at for locations throughout that range, in which case it may be rare. Alternatively a species may be abundant but only occur in a small area and be considered rare.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712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9DB7-B6E6-9877-9EAA-587450CD8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Overview and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4098B-DCB8-8A70-468A-498A5894E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4"/>
            <a:ext cx="10515600" cy="4851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alibri (Body)"/>
              </a:rPr>
              <a:t>Goal </a:t>
            </a:r>
          </a:p>
          <a:p>
            <a:pPr marL="0" indent="0">
              <a:buNone/>
            </a:pPr>
            <a:r>
              <a:rPr lang="en-US" dirty="0">
                <a:latin typeface="Calibri (Body)"/>
              </a:rPr>
              <a:t>Generate and analyze a dataset to determine how reproductive mode may influence range sizes of lichens in the Appalachian Mountains.</a:t>
            </a:r>
          </a:p>
          <a:p>
            <a:pPr marL="0" indent="0">
              <a:buNone/>
            </a:pPr>
            <a:endParaRPr lang="en-US" dirty="0">
              <a:latin typeface="Calibri (Body)"/>
            </a:endParaRPr>
          </a:p>
          <a:p>
            <a:pPr marL="0" indent="0">
              <a:buNone/>
            </a:pPr>
            <a:r>
              <a:rPr lang="en-US" b="1" dirty="0">
                <a:latin typeface="Calibri (Body)"/>
              </a:rPr>
              <a:t>Learning Objectives</a:t>
            </a:r>
          </a:p>
          <a:p>
            <a:pPr marL="0" indent="0">
              <a:buNone/>
            </a:pPr>
            <a:r>
              <a:rPr lang="en-US" dirty="0">
                <a:latin typeface="Calibri (Body)"/>
              </a:rPr>
              <a:t>By engaging in this project students will:</a:t>
            </a:r>
          </a:p>
          <a:p>
            <a:r>
              <a:rPr lang="en-US" dirty="0">
                <a:latin typeface="Calibri (Body)"/>
              </a:rPr>
              <a:t>Develop hypotheses regarding the relationship of reproductive biology with evolutionary and/or ecological processes, </a:t>
            </a:r>
          </a:p>
          <a:p>
            <a:r>
              <a:rPr lang="en-US" dirty="0">
                <a:latin typeface="Calibri (Body)"/>
              </a:rPr>
              <a:t>Create a morphological trait dataset using digitized herbarium specimens,</a:t>
            </a:r>
          </a:p>
          <a:p>
            <a:r>
              <a:rPr lang="en-US" dirty="0">
                <a:latin typeface="Calibri (Body)"/>
              </a:rPr>
              <a:t>Summarize, visualize, and analyze data,</a:t>
            </a:r>
          </a:p>
          <a:p>
            <a:r>
              <a:rPr lang="en-US" dirty="0">
                <a:latin typeface="Calibri (Body)"/>
              </a:rPr>
              <a:t>Write a research report discussing their hypotheses, methods, and results,</a:t>
            </a:r>
          </a:p>
          <a:p>
            <a:r>
              <a:rPr lang="en-US" dirty="0">
                <a:latin typeface="Calibri (Body)"/>
              </a:rPr>
              <a:t>Present a research project using a PowerPoint.</a:t>
            </a:r>
          </a:p>
        </p:txBody>
      </p:sp>
    </p:spTree>
    <p:extLst>
      <p:ext uri="{BB962C8B-B14F-4D97-AF65-F5344CB8AC3E}">
        <p14:creationId xmlns:p14="http://schemas.microsoft.com/office/powerpoint/2010/main" val="352983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00F46F-4FB7-E465-48FB-5EA9D24A8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/>
          <a:stretch/>
        </p:blipFill>
        <p:spPr>
          <a:xfrm>
            <a:off x="1651379" y="548185"/>
            <a:ext cx="8155483" cy="5909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B9AD8F-D930-32C2-439B-E7EB8A296223}"/>
              </a:ext>
            </a:extLst>
          </p:cNvPr>
          <p:cNvSpPr txBox="1"/>
          <p:nvPr/>
        </p:nvSpPr>
        <p:spPr>
          <a:xfrm>
            <a:off x="5787884" y="6556996"/>
            <a:ext cx="6440509" cy="276999"/>
          </a:xfrm>
          <a:prstGeom prst="rect">
            <a:avLst/>
          </a:prstGeom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r" fontAlgn="ctr"/>
            <a:r>
              <a:rPr lang="en-US" sz="1200" b="1" dirty="0">
                <a:solidFill>
                  <a:srgbClr val="000000"/>
                </a:solidFill>
                <a:latin typeface="Calibri"/>
              </a:rPr>
              <a:t>Illustration: Jordan Hoffman; in Allen &amp; Lendemer, </a:t>
            </a:r>
            <a:r>
              <a:rPr lang="en-US" sz="1200" b="1" i="1" dirty="0">
                <a:solidFill>
                  <a:srgbClr val="000000"/>
                </a:solidFill>
                <a:latin typeface="Calibri"/>
              </a:rPr>
              <a:t>Urban Lichens. </a:t>
            </a:r>
            <a:r>
              <a:rPr lang="en-US" sz="1200" b="1" dirty="0">
                <a:solidFill>
                  <a:srgbClr val="000000"/>
                </a:solidFill>
                <a:latin typeface="Calibri"/>
              </a:rPr>
              <a:t>Yale Press.</a:t>
            </a:r>
            <a:endParaRPr sz="1200" b="1" i="0" u="none" strike="noStrike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9148D8-5AF0-6929-3F05-D1505F8D84D2}"/>
              </a:ext>
            </a:extLst>
          </p:cNvPr>
          <p:cNvSpPr/>
          <p:nvPr/>
        </p:nvSpPr>
        <p:spPr>
          <a:xfrm>
            <a:off x="86760" y="24005"/>
            <a:ext cx="8790171" cy="524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Lichen Reproduction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948AB3C-B824-5C4D-01D5-47381529FCBA}"/>
              </a:ext>
            </a:extLst>
          </p:cNvPr>
          <p:cNvSpPr/>
          <p:nvPr/>
        </p:nvSpPr>
        <p:spPr>
          <a:xfrm>
            <a:off x="4854908" y="60622"/>
            <a:ext cx="7027240" cy="4299195"/>
          </a:xfrm>
          <a:custGeom>
            <a:avLst/>
            <a:gdLst>
              <a:gd name="connsiteX0" fmla="*/ 5052 w 7027240"/>
              <a:gd name="connsiteY0" fmla="*/ 0 h 4299195"/>
              <a:gd name="connsiteX1" fmla="*/ 0 w 7027240"/>
              <a:gd name="connsiteY1" fmla="*/ 2768459 h 4299195"/>
              <a:gd name="connsiteX2" fmla="*/ 0 w 7027240"/>
              <a:gd name="connsiteY2" fmla="*/ 2768459 h 4299195"/>
              <a:gd name="connsiteX3" fmla="*/ 3713172 w 7027240"/>
              <a:gd name="connsiteY3" fmla="*/ 4299195 h 4299195"/>
              <a:gd name="connsiteX4" fmla="*/ 4748818 w 7027240"/>
              <a:gd name="connsiteY4" fmla="*/ 4278987 h 4299195"/>
              <a:gd name="connsiteX5" fmla="*/ 7027240 w 7027240"/>
              <a:gd name="connsiteY5" fmla="*/ 3283756 h 4299195"/>
              <a:gd name="connsiteX6" fmla="*/ 7022188 w 7027240"/>
              <a:gd name="connsiteY6" fmla="*/ 20207 h 4299195"/>
              <a:gd name="connsiteX7" fmla="*/ 5052 w 7027240"/>
              <a:gd name="connsiteY7" fmla="*/ 0 h 4299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27240" h="4299195">
                <a:moveTo>
                  <a:pt x="5052" y="0"/>
                </a:moveTo>
                <a:lnTo>
                  <a:pt x="0" y="2768459"/>
                </a:lnTo>
                <a:lnTo>
                  <a:pt x="0" y="2768459"/>
                </a:lnTo>
                <a:lnTo>
                  <a:pt x="3713172" y="4299195"/>
                </a:lnTo>
                <a:lnTo>
                  <a:pt x="4748818" y="4278987"/>
                </a:lnTo>
                <a:lnTo>
                  <a:pt x="7027240" y="3283756"/>
                </a:lnTo>
                <a:lnTo>
                  <a:pt x="7022188" y="20207"/>
                </a:lnTo>
                <a:lnTo>
                  <a:pt x="5052" y="0"/>
                </a:lnTo>
                <a:close/>
              </a:path>
            </a:pathLst>
          </a:custGeom>
          <a:solidFill>
            <a:schemeClr val="accent4">
              <a:alpha val="44000"/>
            </a:schemeClr>
          </a:solidFill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5D26C5-175A-0D16-43D2-BCA28986C055}"/>
              </a:ext>
            </a:extLst>
          </p:cNvPr>
          <p:cNvSpPr/>
          <p:nvPr/>
        </p:nvSpPr>
        <p:spPr>
          <a:xfrm>
            <a:off x="9134901" y="268174"/>
            <a:ext cx="2516359" cy="1046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Asexual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(fungus)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346E530-35B7-D7B5-97EB-24976D2310D9}"/>
              </a:ext>
            </a:extLst>
          </p:cNvPr>
          <p:cNvSpPr/>
          <p:nvPr/>
        </p:nvSpPr>
        <p:spPr>
          <a:xfrm>
            <a:off x="4824597" y="2930122"/>
            <a:ext cx="7057551" cy="3465626"/>
          </a:xfrm>
          <a:custGeom>
            <a:avLst/>
            <a:gdLst>
              <a:gd name="connsiteX0" fmla="*/ 0 w 7057551"/>
              <a:gd name="connsiteY0" fmla="*/ 0 h 3465626"/>
              <a:gd name="connsiteX1" fmla="*/ 3647496 w 7057551"/>
              <a:gd name="connsiteY1" fmla="*/ 1550943 h 3465626"/>
              <a:gd name="connsiteX2" fmla="*/ 4774077 w 7057551"/>
              <a:gd name="connsiteY2" fmla="*/ 1545891 h 3465626"/>
              <a:gd name="connsiteX3" fmla="*/ 7057551 w 7057551"/>
              <a:gd name="connsiteY3" fmla="*/ 580972 h 3465626"/>
              <a:gd name="connsiteX4" fmla="*/ 7057551 w 7057551"/>
              <a:gd name="connsiteY4" fmla="*/ 580972 h 3465626"/>
              <a:gd name="connsiteX5" fmla="*/ 7052499 w 7057551"/>
              <a:gd name="connsiteY5" fmla="*/ 3430263 h 3465626"/>
              <a:gd name="connsiteX6" fmla="*/ 1071010 w 7057551"/>
              <a:gd name="connsiteY6" fmla="*/ 3465626 h 3465626"/>
              <a:gd name="connsiteX7" fmla="*/ 1076062 w 7057551"/>
              <a:gd name="connsiteY7" fmla="*/ 793153 h 3465626"/>
              <a:gd name="connsiteX8" fmla="*/ 0 w 7057551"/>
              <a:gd name="connsiteY8" fmla="*/ 0 h 3465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7551" h="3465626">
                <a:moveTo>
                  <a:pt x="0" y="0"/>
                </a:moveTo>
                <a:lnTo>
                  <a:pt x="3647496" y="1550943"/>
                </a:lnTo>
                <a:lnTo>
                  <a:pt x="4774077" y="1545891"/>
                </a:lnTo>
                <a:lnTo>
                  <a:pt x="7057551" y="580972"/>
                </a:lnTo>
                <a:lnTo>
                  <a:pt x="7057551" y="580972"/>
                </a:lnTo>
                <a:lnTo>
                  <a:pt x="7052499" y="3430263"/>
                </a:lnTo>
                <a:lnTo>
                  <a:pt x="1071010" y="3465626"/>
                </a:lnTo>
                <a:lnTo>
                  <a:pt x="1076062" y="793153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44000"/>
            </a:srgbClr>
          </a:solidFill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ED61B7-DBDB-7028-00D1-DB377941F014}"/>
              </a:ext>
            </a:extLst>
          </p:cNvPr>
          <p:cNvSpPr/>
          <p:nvPr/>
        </p:nvSpPr>
        <p:spPr>
          <a:xfrm>
            <a:off x="9393544" y="4264694"/>
            <a:ext cx="2516359" cy="1046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Asexual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fungus+alga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6B49D2-91ED-CAE9-9482-F301548E81C1}"/>
              </a:ext>
            </a:extLst>
          </p:cNvPr>
          <p:cNvSpPr/>
          <p:nvPr/>
        </p:nvSpPr>
        <p:spPr>
          <a:xfrm>
            <a:off x="202077" y="656751"/>
            <a:ext cx="5587439" cy="5900245"/>
          </a:xfrm>
          <a:custGeom>
            <a:avLst/>
            <a:gdLst>
              <a:gd name="connsiteX0" fmla="*/ 0 w 5587439"/>
              <a:gd name="connsiteY0" fmla="*/ 0 h 5718789"/>
              <a:gd name="connsiteX1" fmla="*/ 4491169 w 5587439"/>
              <a:gd name="connsiteY1" fmla="*/ 15156 h 5718789"/>
              <a:gd name="connsiteX2" fmla="*/ 4506325 w 5587439"/>
              <a:gd name="connsiteY2" fmla="*/ 2374409 h 5718789"/>
              <a:gd name="connsiteX3" fmla="*/ 5587439 w 5587439"/>
              <a:gd name="connsiteY3" fmla="*/ 3127147 h 5718789"/>
              <a:gd name="connsiteX4" fmla="*/ 5587439 w 5587439"/>
              <a:gd name="connsiteY4" fmla="*/ 5718789 h 5718789"/>
              <a:gd name="connsiteX5" fmla="*/ 5587439 w 5587439"/>
              <a:gd name="connsiteY5" fmla="*/ 5718789 h 5718789"/>
              <a:gd name="connsiteX6" fmla="*/ 242493 w 5587439"/>
              <a:gd name="connsiteY6" fmla="*/ 5668270 h 5718789"/>
              <a:gd name="connsiteX7" fmla="*/ 10104 w 5587439"/>
              <a:gd name="connsiteY7" fmla="*/ 5653114 h 5718789"/>
              <a:gd name="connsiteX8" fmla="*/ 0 w 5587439"/>
              <a:gd name="connsiteY8" fmla="*/ 0 h 571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7439" h="5718789">
                <a:moveTo>
                  <a:pt x="0" y="0"/>
                </a:moveTo>
                <a:lnTo>
                  <a:pt x="4491169" y="15156"/>
                </a:lnTo>
                <a:lnTo>
                  <a:pt x="4506325" y="2374409"/>
                </a:lnTo>
                <a:lnTo>
                  <a:pt x="5587439" y="3127147"/>
                </a:lnTo>
                <a:lnTo>
                  <a:pt x="5587439" y="5718789"/>
                </a:lnTo>
                <a:lnTo>
                  <a:pt x="5587439" y="5718789"/>
                </a:lnTo>
                <a:lnTo>
                  <a:pt x="242493" y="5668270"/>
                </a:lnTo>
                <a:lnTo>
                  <a:pt x="10104" y="5653114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44000"/>
            </a:srgb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6148E-DF54-61A7-03AB-93C2B4B28BE5}"/>
              </a:ext>
            </a:extLst>
          </p:cNvPr>
          <p:cNvSpPr/>
          <p:nvPr/>
        </p:nvSpPr>
        <p:spPr>
          <a:xfrm>
            <a:off x="229072" y="5424955"/>
            <a:ext cx="2516359" cy="1046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(fungus)</a:t>
            </a:r>
          </a:p>
        </p:txBody>
      </p:sp>
    </p:spTree>
    <p:extLst>
      <p:ext uri="{BB962C8B-B14F-4D97-AF65-F5344CB8AC3E}">
        <p14:creationId xmlns:p14="http://schemas.microsoft.com/office/powerpoint/2010/main" val="2706509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9148D8-5AF0-6929-3F05-D1505F8D84D2}"/>
              </a:ext>
            </a:extLst>
          </p:cNvPr>
          <p:cNvSpPr/>
          <p:nvPr/>
        </p:nvSpPr>
        <p:spPr>
          <a:xfrm>
            <a:off x="86760" y="24005"/>
            <a:ext cx="11628674" cy="524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Herbaria, a Kind of Natural History Collection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34F034-1636-8BE5-5E6B-DAF0F3F66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7" y="661914"/>
            <a:ext cx="8007156" cy="60053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D068F02-7B55-B240-0C25-CF3FC799CB78}"/>
              </a:ext>
            </a:extLst>
          </p:cNvPr>
          <p:cNvSpPr/>
          <p:nvPr/>
        </p:nvSpPr>
        <p:spPr>
          <a:xfrm>
            <a:off x="8250501" y="746274"/>
            <a:ext cx="3746506" cy="5826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museums, colleges and universities maintain biological collections that document the natural world, are used in diverse research areas, and publicly accessible to visitors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1C258E-5501-E927-C1A3-E9ACC79E19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r="2248" b="2490"/>
          <a:stretch/>
        </p:blipFill>
        <p:spPr>
          <a:xfrm rot="5400000">
            <a:off x="189799" y="4593149"/>
            <a:ext cx="2184840" cy="156838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068E0A-0DA4-96B7-A7D1-E19B865C3D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r="8343"/>
          <a:stretch/>
        </p:blipFill>
        <p:spPr>
          <a:xfrm rot="5400000">
            <a:off x="2148068" y="4381646"/>
            <a:ext cx="2184840" cy="19913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26423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A9242-97CE-21EB-2DA9-6477CA74D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80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 Brief Introduction to the Appalachian Mountains</a:t>
            </a:r>
          </a:p>
        </p:txBody>
      </p:sp>
    </p:spTree>
    <p:extLst>
      <p:ext uri="{BB962C8B-B14F-4D97-AF65-F5344CB8AC3E}">
        <p14:creationId xmlns:p14="http://schemas.microsoft.com/office/powerpoint/2010/main" val="202883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FDBF9-7782-6417-A2CB-D977BD1A1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FD438137-63B4-CC17-904A-046308B64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96F2A3-4251-BF3E-B0B7-98A7A290A0B3}"/>
              </a:ext>
            </a:extLst>
          </p:cNvPr>
          <p:cNvSpPr txBox="1"/>
          <p:nvPr/>
        </p:nvSpPr>
        <p:spPr>
          <a:xfrm>
            <a:off x="10572307" y="6308209"/>
            <a:ext cx="156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J.C. Lendemer</a:t>
            </a:r>
          </a:p>
        </p:txBody>
      </p:sp>
    </p:spTree>
    <p:extLst>
      <p:ext uri="{BB962C8B-B14F-4D97-AF65-F5344CB8AC3E}">
        <p14:creationId xmlns:p14="http://schemas.microsoft.com/office/powerpoint/2010/main" val="3158564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2797</TotalTime>
  <Words>788</Words>
  <Application>Microsoft Office PowerPoint</Application>
  <PresentationFormat>Widescreen</PresentationFormat>
  <Paragraphs>99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(Body)</vt:lpstr>
      <vt:lpstr>Calibri Light</vt:lpstr>
      <vt:lpstr>Office Theme</vt:lpstr>
      <vt:lpstr>A CURE in traits and species distributions: Reproductive modes, ranges sizes, and natural history collections</vt:lpstr>
      <vt:lpstr>PowerPoint Presentation</vt:lpstr>
      <vt:lpstr>PowerPoint Presentation</vt:lpstr>
      <vt:lpstr>PowerPoint Presentation</vt:lpstr>
      <vt:lpstr>Overview and Learning Objectives</vt:lpstr>
      <vt:lpstr>PowerPoint Presentation</vt:lpstr>
      <vt:lpstr>PowerPoint Presentation</vt:lpstr>
      <vt:lpstr>A Brief Introduction to the Appalachian Mountains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Level III Ecoregions</vt:lpstr>
      <vt:lpstr>PowerPoint Presentation</vt:lpstr>
      <vt:lpstr>The Appalachian Mountains are a Biodiversity Hotspot</vt:lpstr>
      <vt:lpstr>Human impacts to natural systems</vt:lpstr>
      <vt:lpstr>Protected areas and conservation corridors</vt:lpstr>
      <vt:lpstr>PowerPoint Presentation</vt:lpstr>
      <vt:lpstr>Over the CURE…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formation and geological history of the Appalachian Mountains: An ancient mountain range and modern biodiversity hotspot</dc:title>
  <dc:creator>Allen, Jessica</dc:creator>
  <cp:lastModifiedBy>Jessica Allen</cp:lastModifiedBy>
  <cp:revision>70</cp:revision>
  <dcterms:created xsi:type="dcterms:W3CDTF">2022-09-05T21:23:01Z</dcterms:created>
  <dcterms:modified xsi:type="dcterms:W3CDTF">2023-10-19T20:31:41Z</dcterms:modified>
</cp:coreProperties>
</file>